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vlEKJ4eM3Mc49NYNYSs5koSO/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AC-41AB-AF11-691E70197502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AC-41AB-AF11-691E70197502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9AC-41AB-AF11-691E70197502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9AC-41AB-AF11-691E70197502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9AC-41AB-AF11-691E70197502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9AC-41AB-AF11-691E70197502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9AC-41AB-AF11-691E70197502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9AC-41AB-AF11-691E70197502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9AC-41AB-AF11-691E70197502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9AC-41AB-AF11-691E70197502}"/>
              </c:ext>
            </c:extLst>
          </c:dPt>
          <c:dPt>
            <c:idx val="1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C9AC-41AB-AF11-691E7019750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Sheet1!$E$2:$E$17</c:f>
              <c:numCache>
                <c:formatCode>0.00</c:formatCode>
                <c:ptCount val="16"/>
                <c:pt idx="0">
                  <c:v>-2.1599999999999966</c:v>
                </c:pt>
                <c:pt idx="1">
                  <c:v>-0.04</c:v>
                </c:pt>
                <c:pt idx="2">
                  <c:v>4.0000000000000001E-3</c:v>
                </c:pt>
                <c:pt idx="3">
                  <c:v>0.15999999999999992</c:v>
                </c:pt>
                <c:pt idx="4">
                  <c:v>-2.0399999999999991</c:v>
                </c:pt>
                <c:pt idx="5">
                  <c:v>0.21000000000000002</c:v>
                </c:pt>
                <c:pt idx="6">
                  <c:v>1E-3</c:v>
                </c:pt>
                <c:pt idx="7">
                  <c:v>0.21100000000000002</c:v>
                </c:pt>
                <c:pt idx="8">
                  <c:v>-1.9720999999999975E-4</c:v>
                </c:pt>
                <c:pt idx="9" formatCode="0">
                  <c:v>0</c:v>
                </c:pt>
                <c:pt idx="10" formatCode="0">
                  <c:v>5.399999999933236E-7</c:v>
                </c:pt>
                <c:pt idx="11" formatCode="0">
                  <c:v>0</c:v>
                </c:pt>
                <c:pt idx="12" formatCode="0">
                  <c:v>0</c:v>
                </c:pt>
                <c:pt idx="13" formatCode="0">
                  <c:v>0</c:v>
                </c:pt>
                <c:pt idx="14" formatCode="0">
                  <c:v>-1.9667000000000989E-4</c:v>
                </c:pt>
                <c:pt idx="15">
                  <c:v>-1.8291966700000017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C9AC-41AB-AF11-691E701975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19438031"/>
        <c:axId val="1119430543"/>
      </c:barChart>
      <c:catAx>
        <c:axId val="1119438031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119430543"/>
        <c:crosses val="autoZero"/>
        <c:auto val="1"/>
        <c:lblAlgn val="ctr"/>
        <c:lblOffset val="100"/>
        <c:noMultiLvlLbl val="0"/>
      </c:catAx>
      <c:valAx>
        <c:axId val="1119430543"/>
        <c:scaling>
          <c:orientation val="minMax"/>
        </c:scaling>
        <c:delete val="1"/>
        <c:axPos val="t"/>
        <c:numFmt formatCode="0.00" sourceLinked="1"/>
        <c:majorTickMark val="none"/>
        <c:minorTickMark val="none"/>
        <c:tickLblPos val="nextTo"/>
        <c:crossAx val="1119438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in EBIT assignment </a:t>
            </a:r>
            <a:endParaRPr dirty="0"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▪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69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–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69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▫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/>
          <p:nvPr/>
        </p:nvSpPr>
        <p:spPr>
          <a:xfrm>
            <a:off x="8843223" y="6633870"/>
            <a:ext cx="125835" cy="12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/>
          <p:nvPr/>
        </p:nvSpPr>
        <p:spPr>
          <a:xfrm>
            <a:off x="177342" y="627790"/>
            <a:ext cx="8594109" cy="554993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300" tIns="44650" rIns="89300" bIns="44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7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191152" y="6512702"/>
            <a:ext cx="7027814" cy="10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468584" marR="0" lvl="0" indent="-46858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Financial and operational data from Exemplar</a:t>
            </a:r>
            <a:endParaRPr/>
          </a:p>
        </p:txBody>
      </p:sp>
      <p:cxnSp>
        <p:nvCxnSpPr>
          <p:cNvPr id="62" name="Google Shape;62;p2"/>
          <p:cNvCxnSpPr/>
          <p:nvPr/>
        </p:nvCxnSpPr>
        <p:spPr>
          <a:xfrm>
            <a:off x="257760" y="846016"/>
            <a:ext cx="724333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2"/>
          <p:cNvSpPr/>
          <p:nvPr/>
        </p:nvSpPr>
        <p:spPr>
          <a:xfrm>
            <a:off x="7684722" y="353010"/>
            <a:ext cx="178880" cy="132972"/>
          </a:xfrm>
          <a:prstGeom prst="rect">
            <a:avLst/>
          </a:prstGeom>
          <a:solidFill>
            <a:srgbClr val="4F7E2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5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6590869" y="353010"/>
            <a:ext cx="178880" cy="132972"/>
          </a:xfrm>
          <a:prstGeom prst="rect">
            <a:avLst/>
          </a:prstGeom>
          <a:solidFill>
            <a:srgbClr val="F4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5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7914259" y="349844"/>
            <a:ext cx="687022" cy="15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 var.</a:t>
            </a:r>
            <a:endParaRPr sz="99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6820405" y="349844"/>
            <a:ext cx="763006" cy="15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 Var.</a:t>
            </a:r>
            <a:endParaRPr sz="99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257758" y="650107"/>
            <a:ext cx="7243336" cy="18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7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Actual vs Budget PL variances, </a:t>
            </a:r>
            <a:r>
              <a:rPr lang="en-US" sz="1197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/>
          </a:p>
        </p:txBody>
      </p:sp>
      <p:cxnSp>
        <p:nvCxnSpPr>
          <p:cNvPr id="68" name="Google Shape;68;p2"/>
          <p:cNvCxnSpPr/>
          <p:nvPr/>
        </p:nvCxnSpPr>
        <p:spPr>
          <a:xfrm>
            <a:off x="271358" y="3817530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69" name="Google Shape;69;p2"/>
          <p:cNvCxnSpPr/>
          <p:nvPr/>
        </p:nvCxnSpPr>
        <p:spPr>
          <a:xfrm>
            <a:off x="262034" y="3162527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0" name="Google Shape;70;p2"/>
          <p:cNvCxnSpPr/>
          <p:nvPr/>
        </p:nvCxnSpPr>
        <p:spPr>
          <a:xfrm>
            <a:off x="262034" y="4472532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1" name="Google Shape;71;p2"/>
          <p:cNvCxnSpPr/>
          <p:nvPr/>
        </p:nvCxnSpPr>
        <p:spPr>
          <a:xfrm>
            <a:off x="262034" y="5455035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2"/>
          <p:cNvCxnSpPr/>
          <p:nvPr/>
        </p:nvCxnSpPr>
        <p:spPr>
          <a:xfrm>
            <a:off x="262034" y="5782540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2"/>
          <p:cNvCxnSpPr/>
          <p:nvPr/>
        </p:nvCxnSpPr>
        <p:spPr>
          <a:xfrm>
            <a:off x="262034" y="4145031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4" name="Google Shape;74;p2"/>
          <p:cNvCxnSpPr/>
          <p:nvPr/>
        </p:nvCxnSpPr>
        <p:spPr>
          <a:xfrm>
            <a:off x="262034" y="1525021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5" name="Google Shape;75;p2"/>
          <p:cNvCxnSpPr/>
          <p:nvPr/>
        </p:nvCxnSpPr>
        <p:spPr>
          <a:xfrm>
            <a:off x="262034" y="1197520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6" name="Google Shape;76;p2"/>
          <p:cNvCxnSpPr/>
          <p:nvPr/>
        </p:nvCxnSpPr>
        <p:spPr>
          <a:xfrm>
            <a:off x="262034" y="2180024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7" name="Google Shape;77;p2"/>
          <p:cNvCxnSpPr/>
          <p:nvPr/>
        </p:nvCxnSpPr>
        <p:spPr>
          <a:xfrm>
            <a:off x="262034" y="1852523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8" name="Google Shape;78;p2"/>
          <p:cNvCxnSpPr/>
          <p:nvPr/>
        </p:nvCxnSpPr>
        <p:spPr>
          <a:xfrm>
            <a:off x="262034" y="2835026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9" name="Google Shape;79;p2"/>
          <p:cNvCxnSpPr/>
          <p:nvPr/>
        </p:nvCxnSpPr>
        <p:spPr>
          <a:xfrm>
            <a:off x="7605003" y="846016"/>
            <a:ext cx="4859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2"/>
          <p:cNvSpPr txBox="1"/>
          <p:nvPr/>
        </p:nvSpPr>
        <p:spPr>
          <a:xfrm>
            <a:off x="7605003" y="953325"/>
            <a:ext cx="449221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 dirty="0" smtClean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-43.25</a:t>
            </a:r>
            <a:endParaRPr dirty="0"/>
          </a:p>
        </p:txBody>
      </p:sp>
      <p:sp>
        <p:nvSpPr>
          <p:cNvPr id="81" name="Google Shape;81;p2"/>
          <p:cNvSpPr txBox="1"/>
          <p:nvPr/>
        </p:nvSpPr>
        <p:spPr>
          <a:xfrm>
            <a:off x="7667396" y="1279336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 dirty="0" smtClean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0.05</a:t>
            </a:r>
            <a:endParaRPr dirty="0"/>
          </a:p>
        </p:txBody>
      </p:sp>
      <p:sp>
        <p:nvSpPr>
          <p:cNvPr id="82" name="Google Shape;82;p2"/>
          <p:cNvSpPr txBox="1"/>
          <p:nvPr/>
        </p:nvSpPr>
        <p:spPr>
          <a:xfrm>
            <a:off x="7667396" y="1605348"/>
            <a:ext cx="386828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dirty="0" smtClean="0">
                <a:solidFill>
                  <a:srgbClr val="002C46"/>
                </a:solidFill>
              </a:rPr>
              <a:t>0.06</a:t>
            </a:r>
            <a:endParaRPr dirty="0"/>
          </a:p>
        </p:txBody>
      </p:sp>
      <p:sp>
        <p:nvSpPr>
          <p:cNvPr id="83" name="Google Shape;83;p2"/>
          <p:cNvSpPr txBox="1"/>
          <p:nvPr/>
        </p:nvSpPr>
        <p:spPr>
          <a:xfrm>
            <a:off x="7667396" y="1931359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 dirty="0" smtClean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0.56</a:t>
            </a:r>
            <a:endParaRPr dirty="0"/>
          </a:p>
        </p:txBody>
      </p:sp>
      <p:sp>
        <p:nvSpPr>
          <p:cNvPr id="84" name="Google Shape;84;p2"/>
          <p:cNvSpPr txBox="1"/>
          <p:nvPr/>
        </p:nvSpPr>
        <p:spPr>
          <a:xfrm>
            <a:off x="7667396" y="2257371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dirty="0" smtClean="0">
                <a:solidFill>
                  <a:srgbClr val="002C46"/>
                </a:solidFill>
              </a:rPr>
              <a:t>42</a:t>
            </a:r>
            <a:r>
              <a:rPr lang="en-US" sz="1097" b="0" i="0" u="none" strike="noStrike" cap="none" dirty="0" smtClean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.58</a:t>
            </a:r>
            <a:endParaRPr dirty="0"/>
          </a:p>
        </p:txBody>
      </p:sp>
      <p:sp>
        <p:nvSpPr>
          <p:cNvPr id="85" name="Google Shape;85;p2"/>
          <p:cNvSpPr txBox="1"/>
          <p:nvPr/>
        </p:nvSpPr>
        <p:spPr>
          <a:xfrm>
            <a:off x="7667396" y="2583382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 dirty="0" smtClean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0.13</a:t>
            </a:r>
            <a:endParaRPr dirty="0"/>
          </a:p>
        </p:txBody>
      </p:sp>
      <p:sp>
        <p:nvSpPr>
          <p:cNvPr id="86" name="Google Shape;86;p2"/>
          <p:cNvSpPr txBox="1"/>
          <p:nvPr/>
        </p:nvSpPr>
        <p:spPr>
          <a:xfrm>
            <a:off x="7667396" y="2909393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 dirty="0" smtClean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dirty="0"/>
          </a:p>
        </p:txBody>
      </p:sp>
      <p:sp>
        <p:nvSpPr>
          <p:cNvPr id="87" name="Google Shape;87;p2"/>
          <p:cNvSpPr txBox="1"/>
          <p:nvPr/>
        </p:nvSpPr>
        <p:spPr>
          <a:xfrm>
            <a:off x="7667396" y="3235405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dirty="0" smtClean="0">
                <a:solidFill>
                  <a:srgbClr val="002C46"/>
                </a:solidFill>
              </a:rPr>
              <a:t>0</a:t>
            </a:r>
            <a:r>
              <a:rPr lang="en-US" sz="1097" b="0" i="0" u="none" strike="noStrike" cap="none" dirty="0" smtClean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.13</a:t>
            </a:r>
            <a:endParaRPr dirty="0"/>
          </a:p>
        </p:txBody>
      </p:sp>
      <p:sp>
        <p:nvSpPr>
          <p:cNvPr id="88" name="Google Shape;88;p2"/>
          <p:cNvSpPr txBox="1"/>
          <p:nvPr/>
        </p:nvSpPr>
        <p:spPr>
          <a:xfrm>
            <a:off x="7667396" y="3561416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dirty="0" smtClean="0">
                <a:solidFill>
                  <a:srgbClr val="002C46"/>
                </a:solidFill>
              </a:rPr>
              <a:t>0.03</a:t>
            </a:r>
            <a:endParaRPr sz="1097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7667396" y="3887428"/>
            <a:ext cx="386828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dirty="0">
                <a:solidFill>
                  <a:srgbClr val="002C46"/>
                </a:solidFill>
              </a:rPr>
              <a:t>0</a:t>
            </a:r>
            <a:endParaRPr dirty="0"/>
          </a:p>
        </p:txBody>
      </p:sp>
      <p:sp>
        <p:nvSpPr>
          <p:cNvPr id="90" name="Google Shape;90;p2"/>
          <p:cNvSpPr txBox="1"/>
          <p:nvPr/>
        </p:nvSpPr>
        <p:spPr>
          <a:xfrm>
            <a:off x="7667396" y="4213439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 dirty="0" smtClean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0.48</a:t>
            </a:r>
            <a:endParaRPr dirty="0"/>
          </a:p>
        </p:txBody>
      </p:sp>
      <p:sp>
        <p:nvSpPr>
          <p:cNvPr id="91" name="Google Shape;91;p2"/>
          <p:cNvSpPr txBox="1"/>
          <p:nvPr/>
        </p:nvSpPr>
        <p:spPr>
          <a:xfrm>
            <a:off x="7667396" y="4539450"/>
            <a:ext cx="386828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dirty="0">
                <a:solidFill>
                  <a:srgbClr val="002C46"/>
                </a:solidFill>
              </a:rPr>
              <a:t>0</a:t>
            </a:r>
            <a:endParaRPr dirty="0"/>
          </a:p>
        </p:txBody>
      </p:sp>
      <p:sp>
        <p:nvSpPr>
          <p:cNvPr id="92" name="Google Shape;92;p2"/>
          <p:cNvSpPr txBox="1"/>
          <p:nvPr/>
        </p:nvSpPr>
        <p:spPr>
          <a:xfrm>
            <a:off x="7667396" y="4865462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 dirty="0" smtClean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dirty="0"/>
          </a:p>
        </p:txBody>
      </p:sp>
      <p:sp>
        <p:nvSpPr>
          <p:cNvPr id="93" name="Google Shape;93;p2"/>
          <p:cNvSpPr txBox="1"/>
          <p:nvPr/>
        </p:nvSpPr>
        <p:spPr>
          <a:xfrm>
            <a:off x="7667396" y="5517485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</a:t>
            </a:r>
            <a:r>
              <a:rPr lang="en-US" sz="1097" dirty="0" smtClean="0">
                <a:solidFill>
                  <a:schemeClr val="dk1"/>
                </a:solidFill>
              </a:rPr>
              <a:t>51</a:t>
            </a:r>
            <a:endParaRPr sz="1097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7605003" y="650108"/>
            <a:ext cx="485932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</a:t>
            </a:r>
            <a:endParaRPr sz="1097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2"/>
          <p:cNvCxnSpPr/>
          <p:nvPr/>
        </p:nvCxnSpPr>
        <p:spPr>
          <a:xfrm>
            <a:off x="8194843" y="846016"/>
            <a:ext cx="4859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2"/>
          <p:cNvSpPr txBox="1"/>
          <p:nvPr/>
        </p:nvSpPr>
        <p:spPr>
          <a:xfrm>
            <a:off x="8194843" y="953325"/>
            <a:ext cx="453963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dirty="0" smtClean="0">
                <a:solidFill>
                  <a:srgbClr val="002C46"/>
                </a:solidFill>
              </a:rPr>
              <a:t>-45.41</a:t>
            </a:r>
            <a:endParaRPr sz="1097" dirty="0">
              <a:solidFill>
                <a:srgbClr val="002C46"/>
              </a:solidFill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8261978" y="1279336"/>
            <a:ext cx="386828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dirty="0" smtClean="0">
                <a:solidFill>
                  <a:srgbClr val="002C46"/>
                </a:solidFill>
              </a:rPr>
              <a:t>0.01</a:t>
            </a:r>
          </a:p>
        </p:txBody>
      </p:sp>
      <p:sp>
        <p:nvSpPr>
          <p:cNvPr id="98" name="Google Shape;98;p2"/>
          <p:cNvSpPr txBox="1"/>
          <p:nvPr/>
        </p:nvSpPr>
        <p:spPr>
          <a:xfrm>
            <a:off x="8261978" y="1605348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 dirty="0" smtClean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0.06</a:t>
            </a:r>
            <a:endParaRPr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261978" y="1931359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 dirty="0" smtClean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0.72</a:t>
            </a:r>
            <a:endParaRPr dirty="0"/>
          </a:p>
        </p:txBody>
      </p:sp>
      <p:sp>
        <p:nvSpPr>
          <p:cNvPr id="100" name="Google Shape;100;p2"/>
          <p:cNvSpPr txBox="1"/>
          <p:nvPr/>
        </p:nvSpPr>
        <p:spPr>
          <a:xfrm>
            <a:off x="8261978" y="2257371"/>
            <a:ext cx="386828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dirty="0" smtClean="0">
                <a:solidFill>
                  <a:srgbClr val="002C46"/>
                </a:solidFill>
              </a:rPr>
              <a:t>44.62</a:t>
            </a:r>
            <a:endParaRPr dirty="0"/>
          </a:p>
        </p:txBody>
      </p:sp>
      <p:sp>
        <p:nvSpPr>
          <p:cNvPr id="101" name="Google Shape;101;p2"/>
          <p:cNvSpPr txBox="1"/>
          <p:nvPr/>
        </p:nvSpPr>
        <p:spPr>
          <a:xfrm>
            <a:off x="8261978" y="2583382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 dirty="0" smtClean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0.34</a:t>
            </a:r>
            <a:endParaRPr dirty="0"/>
          </a:p>
        </p:txBody>
      </p:sp>
      <p:sp>
        <p:nvSpPr>
          <p:cNvPr id="102" name="Google Shape;102;p2"/>
          <p:cNvSpPr txBox="1"/>
          <p:nvPr/>
        </p:nvSpPr>
        <p:spPr>
          <a:xfrm>
            <a:off x="8261978" y="2909393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 dirty="0" smtClean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dirty="0"/>
          </a:p>
        </p:txBody>
      </p:sp>
      <p:sp>
        <p:nvSpPr>
          <p:cNvPr id="103" name="Google Shape;103;p2"/>
          <p:cNvSpPr txBox="1"/>
          <p:nvPr/>
        </p:nvSpPr>
        <p:spPr>
          <a:xfrm>
            <a:off x="8261978" y="3235405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dirty="0" smtClean="0">
                <a:solidFill>
                  <a:srgbClr val="002C46"/>
                </a:solidFill>
              </a:rPr>
              <a:t>0</a:t>
            </a:r>
            <a:r>
              <a:rPr lang="en-US" sz="1097" b="0" i="0" u="none" strike="noStrike" cap="none" dirty="0" smtClean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.34</a:t>
            </a:r>
            <a:endParaRPr dirty="0"/>
          </a:p>
        </p:txBody>
      </p:sp>
      <p:sp>
        <p:nvSpPr>
          <p:cNvPr id="104" name="Google Shape;104;p2"/>
          <p:cNvSpPr txBox="1"/>
          <p:nvPr/>
        </p:nvSpPr>
        <p:spPr>
          <a:xfrm>
            <a:off x="8261978" y="3561416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dirty="0" smtClean="0">
                <a:solidFill>
                  <a:srgbClr val="002C46"/>
                </a:solidFill>
              </a:rPr>
              <a:t>0</a:t>
            </a:r>
            <a:r>
              <a:rPr lang="en-US" sz="1097" b="0" i="0" u="none" strike="noStrike" cap="none" dirty="0" smtClean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.03</a:t>
            </a:r>
            <a:endParaRPr dirty="0"/>
          </a:p>
        </p:txBody>
      </p:sp>
      <p:sp>
        <p:nvSpPr>
          <p:cNvPr id="105" name="Google Shape;105;p2"/>
          <p:cNvSpPr txBox="1"/>
          <p:nvPr/>
        </p:nvSpPr>
        <p:spPr>
          <a:xfrm>
            <a:off x="8261978" y="3887428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 dirty="0" smtClean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8261978" y="4213439"/>
            <a:ext cx="386828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dirty="0" smtClean="0">
                <a:solidFill>
                  <a:srgbClr val="002C46"/>
                </a:solidFill>
              </a:rPr>
              <a:t>0.48</a:t>
            </a:r>
            <a:endParaRPr dirty="0"/>
          </a:p>
        </p:txBody>
      </p:sp>
      <p:sp>
        <p:nvSpPr>
          <p:cNvPr id="107" name="Google Shape;107;p2"/>
          <p:cNvSpPr txBox="1"/>
          <p:nvPr/>
        </p:nvSpPr>
        <p:spPr>
          <a:xfrm>
            <a:off x="8261978" y="4539450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 dirty="0" smtClean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dirty="0"/>
          </a:p>
        </p:txBody>
      </p:sp>
      <p:sp>
        <p:nvSpPr>
          <p:cNvPr id="108" name="Google Shape;108;p2"/>
          <p:cNvSpPr txBox="1"/>
          <p:nvPr/>
        </p:nvSpPr>
        <p:spPr>
          <a:xfrm>
            <a:off x="8261978" y="4865462"/>
            <a:ext cx="386828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dirty="0">
                <a:solidFill>
                  <a:srgbClr val="002C46"/>
                </a:solidFill>
              </a:rPr>
              <a:t>0</a:t>
            </a:r>
            <a:endParaRPr dirty="0"/>
          </a:p>
        </p:txBody>
      </p:sp>
      <p:sp>
        <p:nvSpPr>
          <p:cNvPr id="109" name="Google Shape;109;p2"/>
          <p:cNvSpPr txBox="1"/>
          <p:nvPr/>
        </p:nvSpPr>
        <p:spPr>
          <a:xfrm>
            <a:off x="8261978" y="5517485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dirty="0" smtClean="0">
                <a:solidFill>
                  <a:schemeClr val="dk1"/>
                </a:solidFill>
              </a:rPr>
              <a:t>0</a:t>
            </a:r>
            <a:r>
              <a:rPr lang="en-US" sz="1097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.51</a:t>
            </a:r>
            <a:endParaRPr sz="1097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8194843" y="650108"/>
            <a:ext cx="485932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endParaRPr sz="1097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2"/>
          <p:cNvCxnSpPr/>
          <p:nvPr/>
        </p:nvCxnSpPr>
        <p:spPr>
          <a:xfrm>
            <a:off x="262034" y="4800033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12" name="Google Shape;112;p2"/>
          <p:cNvCxnSpPr/>
          <p:nvPr/>
        </p:nvCxnSpPr>
        <p:spPr>
          <a:xfrm>
            <a:off x="262034" y="5127534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13" name="Google Shape;113;p2"/>
          <p:cNvCxnSpPr/>
          <p:nvPr/>
        </p:nvCxnSpPr>
        <p:spPr>
          <a:xfrm>
            <a:off x="4537717" y="5784285"/>
            <a:ext cx="0" cy="9498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14" name="Google Shape;114;p2"/>
          <p:cNvCxnSpPr/>
          <p:nvPr/>
        </p:nvCxnSpPr>
        <p:spPr>
          <a:xfrm>
            <a:off x="4851151" y="3799202"/>
            <a:ext cx="0" cy="9498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17" name="Google Shape;117;p2"/>
          <p:cNvSpPr/>
          <p:nvPr/>
        </p:nvSpPr>
        <p:spPr>
          <a:xfrm>
            <a:off x="3057525" y="4519532"/>
            <a:ext cx="1416872" cy="242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/>
            <a:r>
              <a:rPr lang="en-US" sz="1097" dirty="0">
                <a:solidFill>
                  <a:schemeClr val="dk1"/>
                </a:solidFill>
              </a:rPr>
              <a:t>Projects </a:t>
            </a:r>
            <a:r>
              <a:rPr lang="en-US" sz="1097" dirty="0" err="1">
                <a:solidFill>
                  <a:schemeClr val="dk1"/>
                </a:solidFill>
              </a:rPr>
              <a:t>Opex</a:t>
            </a:r>
            <a:r>
              <a:rPr lang="en-US" sz="1097" dirty="0">
                <a:solidFill>
                  <a:schemeClr val="dk1"/>
                </a:solidFill>
              </a:rPr>
              <a:t> (4438)</a:t>
            </a:r>
            <a:endParaRPr dirty="0"/>
          </a:p>
        </p:txBody>
      </p:sp>
      <p:sp>
        <p:nvSpPr>
          <p:cNvPr id="118" name="Google Shape;118;p2"/>
          <p:cNvSpPr/>
          <p:nvPr/>
        </p:nvSpPr>
        <p:spPr>
          <a:xfrm>
            <a:off x="2226565" y="3185192"/>
            <a:ext cx="2257360" cy="25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/>
            <a:endParaRPr sz="1097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2676108" y="2883252"/>
            <a:ext cx="1798289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/>
            <a:r>
              <a:rPr lang="en-US" sz="1097" dirty="0">
                <a:solidFill>
                  <a:schemeClr val="dk1"/>
                </a:solidFill>
              </a:rPr>
              <a:t>Plant Maintenance (1200)</a:t>
            </a:r>
            <a:endParaRPr lang="en-US" sz="1097" dirty="0">
              <a:solidFill>
                <a:schemeClr val="dk1"/>
              </a:solidFill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2816997" y="2608786"/>
            <a:ext cx="1657402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/>
            <a:r>
              <a:rPr lang="en-US" sz="1097" dirty="0">
                <a:solidFill>
                  <a:schemeClr val="dk1"/>
                </a:solidFill>
              </a:rPr>
              <a:t>Plant Op. Costs (1300)</a:t>
            </a:r>
            <a:endParaRPr sz="1097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2959466" y="2257371"/>
            <a:ext cx="1514933" cy="186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/>
            <a:r>
              <a:rPr lang="en-US" sz="1097" dirty="0" smtClean="0">
                <a:solidFill>
                  <a:schemeClr val="dk1"/>
                </a:solidFill>
              </a:rPr>
              <a:t>Total</a:t>
            </a:r>
            <a:endParaRPr dirty="0"/>
          </a:p>
        </p:txBody>
      </p:sp>
      <p:sp>
        <p:nvSpPr>
          <p:cNvPr id="122" name="Google Shape;122;p2"/>
          <p:cNvSpPr/>
          <p:nvPr/>
        </p:nvSpPr>
        <p:spPr>
          <a:xfrm>
            <a:off x="2217039" y="1943925"/>
            <a:ext cx="2257359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/>
            <a:r>
              <a:rPr lang="en-US" sz="1097" dirty="0" smtClean="0">
                <a:solidFill>
                  <a:schemeClr val="dk1"/>
                </a:solidFill>
              </a:rPr>
              <a:t>Admin (100)</a:t>
            </a:r>
            <a:endParaRPr dirty="0"/>
          </a:p>
        </p:txBody>
      </p:sp>
      <p:sp>
        <p:nvSpPr>
          <p:cNvPr id="123" name="Google Shape;123;p2"/>
          <p:cNvSpPr/>
          <p:nvPr/>
        </p:nvSpPr>
        <p:spPr>
          <a:xfrm>
            <a:off x="2959466" y="1616245"/>
            <a:ext cx="1514932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/>
            <a:r>
              <a:rPr lang="en-US" sz="1097" dirty="0">
                <a:solidFill>
                  <a:schemeClr val="dk1"/>
                </a:solidFill>
              </a:rPr>
              <a:t>Plant Op. Costs (1300)</a:t>
            </a:r>
            <a:endParaRPr dirty="0"/>
          </a:p>
        </p:txBody>
      </p:sp>
      <p:sp>
        <p:nvSpPr>
          <p:cNvPr id="124" name="Google Shape;124;p2"/>
          <p:cNvSpPr/>
          <p:nvPr/>
        </p:nvSpPr>
        <p:spPr>
          <a:xfrm>
            <a:off x="2935720" y="4122556"/>
            <a:ext cx="1538678" cy="30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/>
            <a:r>
              <a:rPr lang="en-US" sz="1097" dirty="0">
                <a:solidFill>
                  <a:schemeClr val="dk1"/>
                </a:solidFill>
              </a:rPr>
              <a:t>Plant Op. Costs (1300)</a:t>
            </a:r>
            <a:endParaRPr dirty="0"/>
          </a:p>
        </p:txBody>
      </p:sp>
      <p:sp>
        <p:nvSpPr>
          <p:cNvPr id="125" name="Google Shape;125;p2"/>
          <p:cNvSpPr/>
          <p:nvPr/>
        </p:nvSpPr>
        <p:spPr>
          <a:xfrm>
            <a:off x="2676108" y="3856979"/>
            <a:ext cx="1798289" cy="23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/>
            <a:r>
              <a:rPr lang="en-US" sz="1097" dirty="0">
                <a:solidFill>
                  <a:schemeClr val="dk1"/>
                </a:solidFill>
              </a:rPr>
              <a:t>Plant Outages (1100)</a:t>
            </a:r>
            <a:endParaRPr dirty="0"/>
          </a:p>
        </p:txBody>
      </p:sp>
      <p:sp>
        <p:nvSpPr>
          <p:cNvPr id="126" name="Google Shape;126;p2"/>
          <p:cNvSpPr/>
          <p:nvPr/>
        </p:nvSpPr>
        <p:spPr>
          <a:xfrm>
            <a:off x="2676108" y="3551160"/>
            <a:ext cx="1798290" cy="21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/>
            <a:r>
              <a:rPr lang="en-US" sz="1097" dirty="0">
                <a:solidFill>
                  <a:schemeClr val="dk1"/>
                </a:solidFill>
              </a:rPr>
              <a:t>Plant Maintenance (1200)</a:t>
            </a:r>
            <a:endParaRPr dirty="0"/>
          </a:p>
        </p:txBody>
      </p:sp>
      <p:sp>
        <p:nvSpPr>
          <p:cNvPr id="127" name="Google Shape;127;p2"/>
          <p:cNvSpPr/>
          <p:nvPr/>
        </p:nvSpPr>
        <p:spPr>
          <a:xfrm>
            <a:off x="3963880" y="5884520"/>
            <a:ext cx="520808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¹EBIT</a:t>
            </a: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2935720" y="4926299"/>
            <a:ext cx="1538677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/>
            <a:r>
              <a:rPr lang="en-US" sz="1097" dirty="0">
                <a:solidFill>
                  <a:schemeClr val="dk1"/>
                </a:solidFill>
              </a:rPr>
              <a:t>Admin (100)</a:t>
            </a:r>
            <a:endParaRPr dirty="0"/>
          </a:p>
        </p:txBody>
      </p:sp>
      <p:sp>
        <p:nvSpPr>
          <p:cNvPr id="129" name="Google Shape;129;p2"/>
          <p:cNvSpPr/>
          <p:nvPr/>
        </p:nvSpPr>
        <p:spPr>
          <a:xfrm>
            <a:off x="2676108" y="1288563"/>
            <a:ext cx="1798289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/>
            <a:r>
              <a:rPr lang="en-US" sz="1097" dirty="0">
                <a:solidFill>
                  <a:schemeClr val="dk1"/>
                </a:solidFill>
              </a:rPr>
              <a:t>Plant Maintenance (1200)</a:t>
            </a:r>
            <a:endParaRPr dirty="0"/>
          </a:p>
        </p:txBody>
      </p:sp>
      <p:sp>
        <p:nvSpPr>
          <p:cNvPr id="130" name="Google Shape;130;p2"/>
          <p:cNvSpPr/>
          <p:nvPr/>
        </p:nvSpPr>
        <p:spPr>
          <a:xfrm>
            <a:off x="1569627" y="953325"/>
            <a:ext cx="2904771" cy="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/>
            <a:r>
              <a:rPr lang="en-US" sz="1097" dirty="0" smtClean="0">
                <a:solidFill>
                  <a:srgbClr val="002C46"/>
                </a:solidFill>
              </a:rPr>
              <a:t>W-Transact (0211)</a:t>
            </a:r>
            <a:endParaRPr dirty="0"/>
          </a:p>
        </p:txBody>
      </p:sp>
      <p:sp>
        <p:nvSpPr>
          <p:cNvPr id="131" name="Google Shape;131;p2"/>
          <p:cNvSpPr/>
          <p:nvPr/>
        </p:nvSpPr>
        <p:spPr>
          <a:xfrm>
            <a:off x="257759" y="931714"/>
            <a:ext cx="1311870" cy="1563095"/>
          </a:xfrm>
          <a:prstGeom prst="rect">
            <a:avLst/>
          </a:prstGeom>
          <a:solidFill>
            <a:srgbClr val="2FBE9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225" tIns="73225" rIns="73225" bIns="732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257758" y="2517742"/>
            <a:ext cx="1311870" cy="958441"/>
          </a:xfrm>
          <a:prstGeom prst="rect">
            <a:avLst/>
          </a:prstGeom>
          <a:solidFill>
            <a:srgbClr val="2FBE9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225" tIns="73225" rIns="73225" bIns="732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(Production Costs)</a:t>
            </a:r>
            <a:endParaRPr/>
          </a:p>
        </p:txBody>
      </p:sp>
      <p:sp>
        <p:nvSpPr>
          <p:cNvPr id="133" name="Google Shape;133;p2"/>
          <p:cNvSpPr/>
          <p:nvPr/>
        </p:nvSpPr>
        <p:spPr>
          <a:xfrm>
            <a:off x="257757" y="3510461"/>
            <a:ext cx="1311870" cy="2238995"/>
          </a:xfrm>
          <a:prstGeom prst="rect">
            <a:avLst/>
          </a:prstGeom>
          <a:solidFill>
            <a:srgbClr val="2FBE9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225" tIns="73225" rIns="73225" bIns="732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Operational Expenses (Overheads)</a:t>
            </a:r>
            <a:endParaRPr/>
          </a:p>
        </p:txBody>
      </p:sp>
      <p:cxnSp>
        <p:nvCxnSpPr>
          <p:cNvPr id="134" name="Google Shape;134;p2"/>
          <p:cNvCxnSpPr/>
          <p:nvPr/>
        </p:nvCxnSpPr>
        <p:spPr>
          <a:xfrm>
            <a:off x="262034" y="2507525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2"/>
          <p:cNvCxnSpPr/>
          <p:nvPr/>
        </p:nvCxnSpPr>
        <p:spPr>
          <a:xfrm>
            <a:off x="262034" y="3490028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2"/>
          <p:cNvSpPr txBox="1">
            <a:spLocks noGrp="1"/>
          </p:cNvSpPr>
          <p:nvPr>
            <p:ph type="title"/>
          </p:nvPr>
        </p:nvSpPr>
        <p:spPr>
          <a:xfrm>
            <a:off x="171604" y="229536"/>
            <a:ext cx="8626171" cy="22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December-13 Performance: EBIT Exemplar</a:t>
            </a:r>
            <a:endParaRPr/>
          </a:p>
        </p:txBody>
      </p:sp>
      <p:sp>
        <p:nvSpPr>
          <p:cNvPr id="137" name="Google Shape;137;p2"/>
          <p:cNvSpPr/>
          <p:nvPr/>
        </p:nvSpPr>
        <p:spPr>
          <a:xfrm>
            <a:off x="191151" y="6404655"/>
            <a:ext cx="7027814" cy="10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468584" marR="0" lvl="0" indent="-46858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¹ EBIT is calculated as Revenues – COGS – Operational Expenses</a:t>
            </a:r>
            <a:endParaRPr/>
          </a:p>
        </p:txBody>
      </p:sp>
      <p:sp>
        <p:nvSpPr>
          <p:cNvPr id="138" name="Google Shape;138;p2"/>
          <p:cNvSpPr/>
          <p:nvPr/>
        </p:nvSpPr>
        <p:spPr>
          <a:xfrm>
            <a:off x="1866901" y="5159505"/>
            <a:ext cx="2619370" cy="22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/>
            <a:r>
              <a:rPr lang="en-US" sz="1097" dirty="0">
                <a:solidFill>
                  <a:schemeClr val="dk1"/>
                </a:solidFill>
              </a:rPr>
              <a:t>DS </a:t>
            </a:r>
            <a:r>
              <a:rPr lang="en-US" sz="1097" dirty="0" err="1">
                <a:solidFill>
                  <a:schemeClr val="dk1"/>
                </a:solidFill>
              </a:rPr>
              <a:t>Kootha</a:t>
            </a:r>
            <a:r>
              <a:rPr lang="en-US" sz="1097" dirty="0">
                <a:solidFill>
                  <a:schemeClr val="dk1"/>
                </a:solidFill>
              </a:rPr>
              <a:t> Hydrogen By Product (0232)</a:t>
            </a:r>
            <a:endParaRPr dirty="0"/>
          </a:p>
        </p:txBody>
      </p:sp>
      <p:sp>
        <p:nvSpPr>
          <p:cNvPr id="140" name="Google Shape;140;p2"/>
          <p:cNvSpPr/>
          <p:nvPr/>
        </p:nvSpPr>
        <p:spPr>
          <a:xfrm>
            <a:off x="2948805" y="5494484"/>
            <a:ext cx="1538677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endParaRPr dirty="0"/>
          </a:p>
        </p:txBody>
      </p:sp>
      <p:sp>
        <p:nvSpPr>
          <p:cNvPr id="141" name="Google Shape;141;p2"/>
          <p:cNvSpPr txBox="1"/>
          <p:nvPr/>
        </p:nvSpPr>
        <p:spPr>
          <a:xfrm>
            <a:off x="7667396" y="5863220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1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41.94</a:t>
            </a:r>
            <a:endParaRPr sz="1097" b="1" u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8261978" y="5863220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1" dirty="0" smtClean="0">
                <a:solidFill>
                  <a:schemeClr val="dk1"/>
                </a:solidFill>
              </a:rPr>
              <a:t>43.77</a:t>
            </a:r>
            <a:endParaRPr sz="1097" b="1" u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7672816" y="5189846"/>
            <a:ext cx="386828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dirty="0">
                <a:solidFill>
                  <a:srgbClr val="002C46"/>
                </a:solidFill>
              </a:rPr>
              <a:t>0</a:t>
            </a:r>
            <a:endParaRPr dirty="0"/>
          </a:p>
        </p:txBody>
      </p:sp>
      <p:sp>
        <p:nvSpPr>
          <p:cNvPr id="144" name="Google Shape;144;p2"/>
          <p:cNvSpPr txBox="1"/>
          <p:nvPr/>
        </p:nvSpPr>
        <p:spPr>
          <a:xfrm>
            <a:off x="8267398" y="5189846"/>
            <a:ext cx="386828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dirty="0">
                <a:solidFill>
                  <a:srgbClr val="002C46"/>
                </a:solidFill>
              </a:rPr>
              <a:t>0</a:t>
            </a:r>
            <a:endParaRPr dirty="0"/>
          </a:p>
        </p:txBody>
      </p:sp>
      <p:sp>
        <p:nvSpPr>
          <p:cNvPr id="148" name="Google Shape;121;p2"/>
          <p:cNvSpPr/>
          <p:nvPr/>
        </p:nvSpPr>
        <p:spPr>
          <a:xfrm>
            <a:off x="2988041" y="3247971"/>
            <a:ext cx="1514933" cy="186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/>
            <a:r>
              <a:rPr lang="en-US" sz="1097" dirty="0" smtClean="0">
                <a:solidFill>
                  <a:schemeClr val="dk1"/>
                </a:solidFill>
              </a:rPr>
              <a:t>Total</a:t>
            </a:r>
            <a:endParaRPr dirty="0"/>
          </a:p>
        </p:txBody>
      </p:sp>
      <p:graphicFrame>
        <p:nvGraphicFramePr>
          <p:cNvPr id="152" name="Chart 1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073114"/>
              </p:ext>
            </p:extLst>
          </p:nvPr>
        </p:nvGraphicFramePr>
        <p:xfrm>
          <a:off x="5518907" y="650107"/>
          <a:ext cx="1700058" cy="5664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161</Words>
  <Application>Microsoft Office PowerPoint</Application>
  <PresentationFormat>On-screen Show (4:3)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Synergy_CF_YNR002</vt:lpstr>
      <vt:lpstr>December-13 Performance: EBIT Exemplar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June-14 Performance: Financials</dc:title>
  <dc:creator>Hui, Chris</dc:creator>
  <cp:lastModifiedBy>Bansal, Sonal (Cognizant)</cp:lastModifiedBy>
  <cp:revision>11</cp:revision>
  <dcterms:created xsi:type="dcterms:W3CDTF">2019-06-11T08:26:49Z</dcterms:created>
  <dcterms:modified xsi:type="dcterms:W3CDTF">2020-02-16T05:55:35Z</dcterms:modified>
</cp:coreProperties>
</file>