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7.4.3_Workbook%20for%20cha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 vs Actual - Desalinated Water Production All</a:t>
            </a:r>
            <a:r>
              <a:rPr lang="en-US" baseline="0"/>
              <a:t> Plants </a:t>
            </a:r>
            <a:r>
              <a:rPr lang="en-US"/>
              <a:t>($/ML)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Forecast Cost to Produce (Rolling)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Sheet1!$C$1:$N$1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Sheet1!$C$2:$N$2</c:f>
              <c:numCache>
                <c:formatCode>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C-4AFA-9369-04AF4B32FF6E}"/>
            </c:ext>
          </c:extLst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Actual Cost to Produce (Rolling)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Sheet1!$C$1:$N$1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Sheet1!$C$3:$N$3</c:f>
              <c:numCache>
                <c:formatCode>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C-4AFA-9369-04AF4B32F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Water </a:t>
            </a:r>
            <a:r>
              <a:rPr lang="en-US" dirty="0"/>
              <a:t>Production</a:t>
            </a:r>
            <a:r>
              <a:rPr lang="en-US" baseline="0" dirty="0"/>
              <a:t> KOOTHA Plant </a:t>
            </a:r>
            <a:r>
              <a:rPr lang="en-US" dirty="0"/>
              <a:t>($/ML)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Sheet1!$A$6:$B$6</c:f>
              <c:strCache>
                <c:ptCount val="2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Sheet1!$C$5:$N$5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Sheet1!$C$6:$N$6</c:f>
              <c:numCache>
                <c:formatCode>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9-4B70-A8FA-9964242F6D97}"/>
            </c:ext>
          </c:extLst>
        </c:ser>
        <c:ser>
          <c:idx val="1"/>
          <c:order val="1"/>
          <c:tx>
            <c:strRef>
              <c:f>Sheet1!$A$7:$B$7</c:f>
              <c:strCache>
                <c:ptCount val="2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Sheet1!$C$5:$N$5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Sheet1!$C$7:$N$7</c:f>
              <c:numCache>
                <c:formatCode>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9-4B70-A8FA-9964242F6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  <c:max val="60"/>
          <c:min val="1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442822495603954E-3"/>
          <c:y val="0.8963006707494896"/>
          <c:w val="0.99535571775043963"/>
          <c:h val="7.59215514727325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Water </a:t>
            </a:r>
            <a:r>
              <a:rPr lang="en-US" dirty="0"/>
              <a:t>Production SURJEK Plant</a:t>
            </a:r>
            <a:r>
              <a:rPr lang="en-US" baseline="0" dirty="0"/>
              <a:t> </a:t>
            </a:r>
            <a:r>
              <a:rPr lang="en-US" dirty="0"/>
              <a:t>($/ML)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Sheet1!$A$10:$B$10</c:f>
              <c:strCache>
                <c:ptCount val="2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Sheet1!$C$9:$N$9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Sheet1!$C$10:$N$10</c:f>
              <c:numCache>
                <c:formatCode>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0F-40E3-8966-90FD728FBF24}"/>
            </c:ext>
          </c:extLst>
        </c:ser>
        <c:ser>
          <c:idx val="1"/>
          <c:order val="1"/>
          <c:tx>
            <c:strRef>
              <c:f>Sheet1!$A$11:$B$11</c:f>
              <c:strCache>
                <c:ptCount val="2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Sheet1!$C$9:$N$9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Sheet1!$C$11:$N$11</c:f>
              <c:numCache>
                <c:formatCode>0.00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F-40E3-8966-90FD728FB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  <c:max val="140"/>
          <c:min val="4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Water </a:t>
            </a:r>
            <a:r>
              <a:rPr lang="en-US" dirty="0"/>
              <a:t>Production JUTIK Plant</a:t>
            </a:r>
            <a:r>
              <a:rPr lang="en-US" baseline="0" dirty="0"/>
              <a:t> </a:t>
            </a:r>
            <a:r>
              <a:rPr lang="en-US" dirty="0"/>
              <a:t>($/ML)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Sheet1!$A$14:$B$14</c:f>
              <c:strCache>
                <c:ptCount val="2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Sheet1!$C$13:$N$13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Sheet1!$C$14:$N$14</c:f>
              <c:numCache>
                <c:formatCode>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B-4319-B383-95008F0A555B}"/>
            </c:ext>
          </c:extLst>
        </c:ser>
        <c:ser>
          <c:idx val="1"/>
          <c:order val="1"/>
          <c:tx>
            <c:strRef>
              <c:f>Sheet1!$A$15:$B$15</c:f>
              <c:strCache>
                <c:ptCount val="2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Sheet1!$C$13:$N$13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Sheet1!$C$15:$N$15</c:f>
              <c:numCache>
                <c:formatCode>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B-4319-B383-95008F0A5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 vs Actual - EBIT All</a:t>
            </a:r>
            <a:r>
              <a:rPr lang="en-US" baseline="0"/>
              <a:t> Plants </a:t>
            </a:r>
            <a:r>
              <a:rPr lang="en-US"/>
              <a:t>($)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EBIT!$A$2:$B$2</c:f>
              <c:strCache>
                <c:ptCount val="2"/>
                <c:pt idx="0">
                  <c:v>Forecast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EBIT!$C$1:$N$1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EBIT!$C$2:$N$2</c:f>
              <c:numCache>
                <c:formatCode>General</c:formatCode>
                <c:ptCount val="12"/>
                <c:pt idx="0">
                  <c:v>18135104.820600003</c:v>
                </c:pt>
                <c:pt idx="1">
                  <c:v>11588586.599400003</c:v>
                </c:pt>
                <c:pt idx="2">
                  <c:v>8042718.2422000058</c:v>
                </c:pt>
                <c:pt idx="3">
                  <c:v>4562794.610799998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-17490592.826699998</c:v>
                </c:pt>
                <c:pt idx="9">
                  <c:v>-11409426.280799992</c:v>
                </c:pt>
                <c:pt idx="10">
                  <c:v>8712767.4235999957</c:v>
                </c:pt>
                <c:pt idx="11">
                  <c:v>7975206.59579999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9-4073-BC57-8085822CE567}"/>
            </c:ext>
          </c:extLst>
        </c:ser>
        <c:ser>
          <c:idx val="1"/>
          <c:order val="1"/>
          <c:tx>
            <c:strRef>
              <c:f>EBIT!$A$3:$B$3</c:f>
              <c:strCache>
                <c:ptCount val="2"/>
                <c:pt idx="0">
                  <c:v>Actual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EBIT!$C$1:$N$1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EBIT!$C$3:$N$3</c:f>
              <c:numCache>
                <c:formatCode>General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49-4073-BC57-8085822CE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EBIT </a:t>
            </a:r>
            <a:r>
              <a:rPr lang="en-US" dirty="0"/>
              <a:t>KOOTHA</a:t>
            </a:r>
            <a:r>
              <a:rPr lang="en-US" baseline="0" dirty="0"/>
              <a:t> Plant </a:t>
            </a:r>
            <a:r>
              <a:rPr lang="en-US" dirty="0"/>
              <a:t>($)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EBIT!$A$6:$B$6</c:f>
              <c:strCache>
                <c:ptCount val="2"/>
                <c:pt idx="0">
                  <c:v>Forecast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EBIT!$C$5:$N$5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EBIT!$C$6:$N$6</c:f>
              <c:numCache>
                <c:formatCode>General</c:formatCode>
                <c:ptCount val="12"/>
                <c:pt idx="0">
                  <c:v>4194386.1809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2-4B7F-B235-7A8DE2C6EE7D}"/>
            </c:ext>
          </c:extLst>
        </c:ser>
        <c:ser>
          <c:idx val="1"/>
          <c:order val="1"/>
          <c:tx>
            <c:strRef>
              <c:f>EBIT!$A$7:$B$7</c:f>
              <c:strCache>
                <c:ptCount val="2"/>
                <c:pt idx="0">
                  <c:v>Actual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EBIT!$C$5:$N$5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EBIT!$C$7:$N$7</c:f>
              <c:numCache>
                <c:formatCode>General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2-4B7F-B235-7A8DE2C6E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SURJEK</a:t>
            </a:r>
            <a:r>
              <a:rPr lang="en-US" baseline="0"/>
              <a:t> Plant </a:t>
            </a:r>
            <a:r>
              <a:rPr lang="en-US"/>
              <a:t>($)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EBIT!$A$10:$B$10</c:f>
              <c:strCache>
                <c:ptCount val="2"/>
                <c:pt idx="0">
                  <c:v>Forecast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EBIT!$C$9:$N$9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EBIT!$C$10:$N$10</c:f>
              <c:numCache>
                <c:formatCode>General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0-4396-A292-AFEDF6597B58}"/>
            </c:ext>
          </c:extLst>
        </c:ser>
        <c:ser>
          <c:idx val="1"/>
          <c:order val="1"/>
          <c:tx>
            <c:strRef>
              <c:f>EBIT!$A$11:$B$11</c:f>
              <c:strCache>
                <c:ptCount val="2"/>
                <c:pt idx="0">
                  <c:v>Actual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EBIT!$C$9:$N$9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EBIT!$C$11:$N$11</c:f>
              <c:numCache>
                <c:formatCode>General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0-4396-A292-AFEDF6597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EBIT </a:t>
            </a:r>
            <a:r>
              <a:rPr lang="en-US" dirty="0"/>
              <a:t>JUTIK</a:t>
            </a:r>
            <a:r>
              <a:rPr lang="en-US" baseline="0" dirty="0"/>
              <a:t> Plant </a:t>
            </a:r>
            <a:r>
              <a:rPr lang="en-US" dirty="0"/>
              <a:t>($)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EBIT!$A$14:$B$14</c:f>
              <c:strCache>
                <c:ptCount val="2"/>
                <c:pt idx="0">
                  <c:v>Forecast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EBIT!$C$13:$N$13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EBIT!$C$14:$N$14</c:f>
              <c:numCache>
                <c:formatCode>General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32-408E-ABCF-CC6ED82E90D6}"/>
            </c:ext>
          </c:extLst>
        </c:ser>
        <c:ser>
          <c:idx val="1"/>
          <c:order val="1"/>
          <c:tx>
            <c:strRef>
              <c:f>EBIT!$A$15:$B$15</c:f>
              <c:strCache>
                <c:ptCount val="2"/>
                <c:pt idx="0">
                  <c:v>Actual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EBIT!$C$13:$N$13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EBIT!$C$15:$N$15</c:f>
              <c:numCache>
                <c:formatCode>General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32-408E-ABCF-CC6ED82E9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308912"/>
        <c:axId val="1748308080"/>
      </c:lineChart>
      <c:catAx>
        <c:axId val="17483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080"/>
        <c:crosses val="autoZero"/>
        <c:auto val="1"/>
        <c:lblAlgn val="ctr"/>
        <c:lblOffset val="100"/>
        <c:noMultiLvlLbl val="0"/>
      </c:catAx>
      <c:valAx>
        <c:axId val="174830808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089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7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91287" y="708548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Production </a:t>
            </a:r>
            <a:r>
              <a:rPr lang="en-US" dirty="0" smtClean="0">
                <a:solidFill>
                  <a:schemeClr val="accent6"/>
                </a:solidFill>
              </a:rPr>
              <a:t>: Forecast vs Actual</a:t>
            </a:r>
            <a:endParaRPr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24844"/>
              </p:ext>
            </p:extLst>
          </p:nvPr>
        </p:nvGraphicFramePr>
        <p:xfrm>
          <a:off x="349241" y="708548"/>
          <a:ext cx="84196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792568"/>
              </p:ext>
            </p:extLst>
          </p:nvPr>
        </p:nvGraphicFramePr>
        <p:xfrm>
          <a:off x="191288" y="3451748"/>
          <a:ext cx="28012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3822"/>
              </p:ext>
            </p:extLst>
          </p:nvPr>
        </p:nvGraphicFramePr>
        <p:xfrm>
          <a:off x="3150536" y="3451748"/>
          <a:ext cx="285866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343692"/>
              </p:ext>
            </p:extLst>
          </p:nvPr>
        </p:nvGraphicFramePr>
        <p:xfrm>
          <a:off x="6009202" y="3451748"/>
          <a:ext cx="29573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91287" y="708548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EBIT</a:t>
            </a:r>
            <a:r>
              <a:rPr lang="en-US" dirty="0" smtClean="0">
                <a:solidFill>
                  <a:schemeClr val="accent6"/>
                </a:solidFill>
              </a:rPr>
              <a:t>: Forecast vs Actual</a:t>
            </a:r>
            <a:endParaRPr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68742"/>
              </p:ext>
            </p:extLst>
          </p:nvPr>
        </p:nvGraphicFramePr>
        <p:xfrm>
          <a:off x="207022" y="794340"/>
          <a:ext cx="84797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71031"/>
              </p:ext>
            </p:extLst>
          </p:nvPr>
        </p:nvGraphicFramePr>
        <p:xfrm>
          <a:off x="207022" y="3538174"/>
          <a:ext cx="3048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146153"/>
              </p:ext>
            </p:extLst>
          </p:nvPr>
        </p:nvGraphicFramePr>
        <p:xfrm>
          <a:off x="3075710" y="3623650"/>
          <a:ext cx="304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884377"/>
              </p:ext>
            </p:extLst>
          </p:nvPr>
        </p:nvGraphicFramePr>
        <p:xfrm>
          <a:off x="6012873" y="3623016"/>
          <a:ext cx="2939842" cy="274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9727606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Synergy_CF_YNR002</vt:lpstr>
      <vt:lpstr>Water Production : Forecast vs Actual</vt:lpstr>
      <vt:lpstr>EBIT: Forecast vs 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Bansal, Sonal (Cognizant)</cp:lastModifiedBy>
  <cp:revision>3</cp:revision>
  <dcterms:created xsi:type="dcterms:W3CDTF">2019-06-11T08:26:49Z</dcterms:created>
  <dcterms:modified xsi:type="dcterms:W3CDTF">2020-02-17T09:48:57Z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