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SW%20Corp%205.6.3_Workbook%20for%20char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Exemplar for All Units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Exemplar for Unit X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B0-478E-A75E-58A9300CAB1F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0-478E-A75E-58A9300CA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Exemplar for Unit Y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2-4429-9500-1AE9A353FD30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2-4429-9500-1AE9A353FD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Exemplar for Unit Z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C-48B8-8923-A1662249C245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2C-48B8-8923-A1662249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ALL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'Op Cost'!$B$9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Cost'!$C$9:$N$9</c:f>
              <c:numCache>
                <c:formatCode>General</c:formatCode>
                <c:ptCount val="12"/>
                <c:pt idx="0">
                  <c:v>513912.54</c:v>
                </c:pt>
                <c:pt idx="1">
                  <c:v>518662.54</c:v>
                </c:pt>
                <c:pt idx="2">
                  <c:v>513836.27999999997</c:v>
                </c:pt>
                <c:pt idx="3">
                  <c:v>513912.54</c:v>
                </c:pt>
                <c:pt idx="4">
                  <c:v>513912.54</c:v>
                </c:pt>
                <c:pt idx="5">
                  <c:v>513912.54</c:v>
                </c:pt>
                <c:pt idx="6">
                  <c:v>513912.54</c:v>
                </c:pt>
                <c:pt idx="7">
                  <c:v>518662.54</c:v>
                </c:pt>
                <c:pt idx="8">
                  <c:v>513912.54</c:v>
                </c:pt>
                <c:pt idx="9">
                  <c:v>513912.54</c:v>
                </c:pt>
                <c:pt idx="10">
                  <c:v>513912.54</c:v>
                </c:pt>
                <c:pt idx="11">
                  <c:v>513912.54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5-40C8-85D9-5AB2D9E8576A}"/>
            </c:ext>
          </c:extLst>
        </c:ser>
        <c:ser>
          <c:idx val="1"/>
          <c:order val="1"/>
          <c:tx>
            <c:strRef>
              <c:f>'Op Cost'!$B$10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Cost'!$C$10:$N$10</c:f>
              <c:numCache>
                <c:formatCode>General</c:formatCode>
                <c:ptCount val="12"/>
                <c:pt idx="0">
                  <c:v>261989.36000000004</c:v>
                </c:pt>
                <c:pt idx="1">
                  <c:v>268118.99</c:v>
                </c:pt>
                <c:pt idx="2">
                  <c:v>390335.70999999996</c:v>
                </c:pt>
                <c:pt idx="3">
                  <c:v>233211.01</c:v>
                </c:pt>
                <c:pt idx="4">
                  <c:v>275312.98</c:v>
                </c:pt>
                <c:pt idx="5">
                  <c:v>332360.16000000003</c:v>
                </c:pt>
                <c:pt idx="6">
                  <c:v>378375.58</c:v>
                </c:pt>
                <c:pt idx="7">
                  <c:v>370593.88</c:v>
                </c:pt>
                <c:pt idx="8">
                  <c:v>323263.69</c:v>
                </c:pt>
                <c:pt idx="9">
                  <c:v>308120.95</c:v>
                </c:pt>
                <c:pt idx="10">
                  <c:v>315354.28000000003</c:v>
                </c:pt>
                <c:pt idx="11">
                  <c:v>465785.57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5-40C8-85D9-5AB2D9E85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Kootha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1071934592249"/>
          <c:y val="0.2600925925925926"/>
          <c:w val="0.84304090307295654"/>
          <c:h val="0.427031933508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 Cost'!$B$3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Cost'!$C$3:$N$3</c:f>
              <c:numCache>
                <c:formatCode>General</c:formatCode>
                <c:ptCount val="12"/>
                <c:pt idx="0">
                  <c:v>30000</c:v>
                </c:pt>
                <c:pt idx="1">
                  <c:v>30000</c:v>
                </c:pt>
                <c:pt idx="2">
                  <c:v>29923.74</c:v>
                </c:pt>
                <c:pt idx="3">
                  <c:v>30000</c:v>
                </c:pt>
                <c:pt idx="4">
                  <c:v>30000</c:v>
                </c:pt>
                <c:pt idx="5">
                  <c:v>30000</c:v>
                </c:pt>
                <c:pt idx="6">
                  <c:v>30000</c:v>
                </c:pt>
                <c:pt idx="7">
                  <c:v>30000</c:v>
                </c:pt>
                <c:pt idx="8">
                  <c:v>30000</c:v>
                </c:pt>
                <c:pt idx="9">
                  <c:v>30000</c:v>
                </c:pt>
                <c:pt idx="10">
                  <c:v>30000</c:v>
                </c:pt>
                <c:pt idx="1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C-4C78-8A84-A152FACADA18}"/>
            </c:ext>
          </c:extLst>
        </c:ser>
        <c:ser>
          <c:idx val="1"/>
          <c:order val="1"/>
          <c:tx>
            <c:strRef>
              <c:f>'Op Cost'!$B$4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accent1"/>
              </a:solidFill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Cost'!$C$4:$N$4</c:f>
              <c:numCache>
                <c:formatCode>General</c:formatCode>
                <c:ptCount val="12"/>
                <c:pt idx="0">
                  <c:v>19203.259999999998</c:v>
                </c:pt>
                <c:pt idx="1">
                  <c:v>31298.22</c:v>
                </c:pt>
                <c:pt idx="2">
                  <c:v>21242.74</c:v>
                </c:pt>
                <c:pt idx="3">
                  <c:v>25800</c:v>
                </c:pt>
                <c:pt idx="4">
                  <c:v>28652</c:v>
                </c:pt>
                <c:pt idx="5">
                  <c:v>31034</c:v>
                </c:pt>
                <c:pt idx="6">
                  <c:v>29518</c:v>
                </c:pt>
                <c:pt idx="7">
                  <c:v>28654</c:v>
                </c:pt>
                <c:pt idx="8">
                  <c:v>21938</c:v>
                </c:pt>
                <c:pt idx="9">
                  <c:v>30933</c:v>
                </c:pt>
                <c:pt idx="10">
                  <c:v>27132</c:v>
                </c:pt>
                <c:pt idx="11">
                  <c:v>29759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C-4C78-8A84-A152FACADA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6350">
          <a:solidFill>
            <a:schemeClr val="accent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Surjek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1071934592249"/>
          <c:y val="0.2600925925925926"/>
          <c:w val="0.84304090307295654"/>
          <c:h val="0.427031933508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 Cost'!$B$5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Cost'!$C$5:$N$5</c:f>
              <c:numCache>
                <c:formatCode>General</c:formatCode>
                <c:ptCount val="12"/>
                <c:pt idx="0">
                  <c:v>479062.54</c:v>
                </c:pt>
                <c:pt idx="1">
                  <c:v>479062.54</c:v>
                </c:pt>
                <c:pt idx="2">
                  <c:v>479062.54</c:v>
                </c:pt>
                <c:pt idx="3">
                  <c:v>479062.54</c:v>
                </c:pt>
                <c:pt idx="4">
                  <c:v>479062.54</c:v>
                </c:pt>
                <c:pt idx="5">
                  <c:v>479062.54</c:v>
                </c:pt>
                <c:pt idx="6">
                  <c:v>479062.54</c:v>
                </c:pt>
                <c:pt idx="7">
                  <c:v>479062.54</c:v>
                </c:pt>
                <c:pt idx="8">
                  <c:v>479062.54</c:v>
                </c:pt>
                <c:pt idx="9">
                  <c:v>479062.54</c:v>
                </c:pt>
                <c:pt idx="10">
                  <c:v>479062.54</c:v>
                </c:pt>
                <c:pt idx="11">
                  <c:v>479062.54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9-497A-9565-32A98CE65B32}"/>
            </c:ext>
          </c:extLst>
        </c:ser>
        <c:ser>
          <c:idx val="1"/>
          <c:order val="1"/>
          <c:tx>
            <c:strRef>
              <c:f>'Op Cost'!$B$6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Cost'!$C$6:$N$6</c:f>
              <c:numCache>
                <c:formatCode>General</c:formatCode>
                <c:ptCount val="12"/>
                <c:pt idx="0">
                  <c:v>241931.03000000003</c:v>
                </c:pt>
                <c:pt idx="1">
                  <c:v>228177.66</c:v>
                </c:pt>
                <c:pt idx="2">
                  <c:v>362088.43</c:v>
                </c:pt>
                <c:pt idx="3">
                  <c:v>211688.28</c:v>
                </c:pt>
                <c:pt idx="4">
                  <c:v>237346.23</c:v>
                </c:pt>
                <c:pt idx="5">
                  <c:v>293131.57</c:v>
                </c:pt>
                <c:pt idx="6">
                  <c:v>335872.34</c:v>
                </c:pt>
                <c:pt idx="7">
                  <c:v>333612.56</c:v>
                </c:pt>
                <c:pt idx="8">
                  <c:v>288580.33</c:v>
                </c:pt>
                <c:pt idx="9">
                  <c:v>270114.8</c:v>
                </c:pt>
                <c:pt idx="10">
                  <c:v>279543.5</c:v>
                </c:pt>
                <c:pt idx="11">
                  <c:v>423607.52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49-497A-9565-32A98CE65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Operational</a:t>
            </a:r>
            <a:r>
              <a:rPr lang="en-US" baseline="0"/>
              <a:t> Cost - Budget vs Actual for Jutik Plants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51071934592249"/>
          <c:y val="0.2600925925925926"/>
          <c:w val="0.84304090307295654"/>
          <c:h val="0.4270319335083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'Op Cost'!$B$7</c:f>
              <c:strCache>
                <c:ptCount val="1"/>
                <c:pt idx="0">
                  <c:v>Budget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Cost'!$C$7:$N$7</c:f>
              <c:numCache>
                <c:formatCode>General</c:formatCode>
                <c:ptCount val="12"/>
                <c:pt idx="0">
                  <c:v>4850</c:v>
                </c:pt>
                <c:pt idx="1">
                  <c:v>9600</c:v>
                </c:pt>
                <c:pt idx="2">
                  <c:v>4850</c:v>
                </c:pt>
                <c:pt idx="3">
                  <c:v>4850</c:v>
                </c:pt>
                <c:pt idx="4">
                  <c:v>4850</c:v>
                </c:pt>
                <c:pt idx="5">
                  <c:v>4850</c:v>
                </c:pt>
                <c:pt idx="6">
                  <c:v>4850</c:v>
                </c:pt>
                <c:pt idx="7">
                  <c:v>9600</c:v>
                </c:pt>
                <c:pt idx="8">
                  <c:v>4850</c:v>
                </c:pt>
                <c:pt idx="9">
                  <c:v>4850</c:v>
                </c:pt>
                <c:pt idx="10">
                  <c:v>4850</c:v>
                </c:pt>
                <c:pt idx="11">
                  <c:v>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F53-867C-591E628CBE1D}"/>
            </c:ext>
          </c:extLst>
        </c:ser>
        <c:ser>
          <c:idx val="1"/>
          <c:order val="1"/>
          <c:tx>
            <c:strRef>
              <c:f>'Op Cost'!$B$8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'Op Cost'!$C$2:$N$2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'Op Cost'!$C$8:$N$8</c:f>
              <c:numCache>
                <c:formatCode>General</c:formatCode>
                <c:ptCount val="12"/>
                <c:pt idx="0">
                  <c:v>855.07000000000016</c:v>
                </c:pt>
                <c:pt idx="1">
                  <c:v>8643.11</c:v>
                </c:pt>
                <c:pt idx="2">
                  <c:v>7004.54</c:v>
                </c:pt>
                <c:pt idx="3">
                  <c:v>-4277.2699999999986</c:v>
                </c:pt>
                <c:pt idx="4">
                  <c:v>9314.75</c:v>
                </c:pt>
                <c:pt idx="5">
                  <c:v>8194.59</c:v>
                </c:pt>
                <c:pt idx="6">
                  <c:v>12985.24</c:v>
                </c:pt>
                <c:pt idx="7">
                  <c:v>8327.32</c:v>
                </c:pt>
                <c:pt idx="8">
                  <c:v>12745.36</c:v>
                </c:pt>
                <c:pt idx="9">
                  <c:v>7073.15</c:v>
                </c:pt>
                <c:pt idx="10">
                  <c:v>8678.7800000000007</c:v>
                </c:pt>
                <c:pt idx="11">
                  <c:v>12419.05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F53-867C-591E628CB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375248"/>
        <c:axId val="1201364016"/>
      </c:barChart>
      <c:catAx>
        <c:axId val="12013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016"/>
        <c:crosses val="autoZero"/>
        <c:auto val="1"/>
        <c:lblAlgn val="ctr"/>
        <c:lblOffset val="100"/>
        <c:noMultiLvlLbl val="0"/>
      </c:catAx>
      <c:valAx>
        <c:axId val="120136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7524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Overall Variance Analysis for All</a:t>
            </a:r>
            <a:r>
              <a:rPr lang="en-US" baseline="0" dirty="0" smtClean="0"/>
              <a:t> Plants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Variance!$B$23</c:f>
              <c:strCache>
                <c:ptCount val="1"/>
                <c:pt idx="0">
                  <c:v>Kootha (1 Major Desal Unit)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Variance!$C$22:$N$22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Variance!$C$23:$N$23</c:f>
              <c:numCache>
                <c:formatCode>General</c:formatCode>
                <c:ptCount val="12"/>
                <c:pt idx="0">
                  <c:v>231984.38999998994</c:v>
                </c:pt>
                <c:pt idx="1">
                  <c:v>-444064.59999999916</c:v>
                </c:pt>
                <c:pt idx="2">
                  <c:v>-2902399.5500000101</c:v>
                </c:pt>
                <c:pt idx="3">
                  <c:v>-3281126.3499999996</c:v>
                </c:pt>
                <c:pt idx="4">
                  <c:v>-493041.08999999939</c:v>
                </c:pt>
                <c:pt idx="5">
                  <c:v>411012.62999999989</c:v>
                </c:pt>
                <c:pt idx="6">
                  <c:v>191506.80000000028</c:v>
                </c:pt>
                <c:pt idx="7">
                  <c:v>-49068.769999999087</c:v>
                </c:pt>
                <c:pt idx="8">
                  <c:v>164446.53000000119</c:v>
                </c:pt>
                <c:pt idx="9">
                  <c:v>572898.34999999963</c:v>
                </c:pt>
                <c:pt idx="10">
                  <c:v>213952.73000000045</c:v>
                </c:pt>
                <c:pt idx="11">
                  <c:v>1078418.9900000007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C-4AA1-B6CA-F87DA275ACD8}"/>
            </c:ext>
          </c:extLst>
        </c:ser>
        <c:ser>
          <c:idx val="1"/>
          <c:order val="1"/>
          <c:tx>
            <c:strRef>
              <c:f>Variance!$B$24</c:f>
              <c:strCache>
                <c:ptCount val="1"/>
                <c:pt idx="0">
                  <c:v>Surjek (4 Major Desal. Plants)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Variance!$C$22:$N$22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Variance!$C$24:$N$24</c:f>
              <c:numCache>
                <c:formatCode>General</c:formatCode>
                <c:ptCount val="12"/>
                <c:pt idx="0">
                  <c:v>-1808230.4999999981</c:v>
                </c:pt>
                <c:pt idx="1">
                  <c:v>1771800.6000000003</c:v>
                </c:pt>
                <c:pt idx="2">
                  <c:v>-4971448.8600000003</c:v>
                </c:pt>
                <c:pt idx="3">
                  <c:v>-4419914.1699999971</c:v>
                </c:pt>
                <c:pt idx="4">
                  <c:v>944343.59999999776</c:v>
                </c:pt>
                <c:pt idx="5">
                  <c:v>-6354095.2599999988</c:v>
                </c:pt>
                <c:pt idx="6">
                  <c:v>-7452225.8999999976</c:v>
                </c:pt>
                <c:pt idx="7">
                  <c:v>-4430471.4499999993</c:v>
                </c:pt>
                <c:pt idx="8">
                  <c:v>-7335616.5300000031</c:v>
                </c:pt>
                <c:pt idx="9">
                  <c:v>1024553.1800000003</c:v>
                </c:pt>
                <c:pt idx="10">
                  <c:v>2244057.4199999995</c:v>
                </c:pt>
                <c:pt idx="11">
                  <c:v>-5058440.3099999987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C-4AA1-B6CA-F87DA275ACD8}"/>
            </c:ext>
          </c:extLst>
        </c:ser>
        <c:ser>
          <c:idx val="2"/>
          <c:order val="2"/>
          <c:tx>
            <c:strRef>
              <c:f>Variance!$B$25</c:f>
              <c:strCache>
                <c:ptCount val="1"/>
                <c:pt idx="0">
                  <c:v>Jutik Desalination Plant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Variance!$C$22:$N$22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Variance!$C$25:$N$25</c:f>
              <c:numCache>
                <c:formatCode>General</c:formatCode>
                <c:ptCount val="12"/>
                <c:pt idx="0">
                  <c:v>2483580.4000000004</c:v>
                </c:pt>
                <c:pt idx="1">
                  <c:v>-2253.9599999996135</c:v>
                </c:pt>
                <c:pt idx="2">
                  <c:v>4633459.2100000009</c:v>
                </c:pt>
                <c:pt idx="3">
                  <c:v>5298852.08</c:v>
                </c:pt>
                <c:pt idx="4">
                  <c:v>1687427.0599999959</c:v>
                </c:pt>
                <c:pt idx="5">
                  <c:v>7143571.1699999981</c:v>
                </c:pt>
                <c:pt idx="6">
                  <c:v>2293746.4300000006</c:v>
                </c:pt>
                <c:pt idx="7">
                  <c:v>2399089.0199999977</c:v>
                </c:pt>
                <c:pt idx="8">
                  <c:v>4671590.7100000009</c:v>
                </c:pt>
                <c:pt idx="9">
                  <c:v>-2763800.0599999977</c:v>
                </c:pt>
                <c:pt idx="10">
                  <c:v>-551338.03000000166</c:v>
                </c:pt>
                <c:pt idx="11">
                  <c:v>1233721.4699999993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5C-4AA1-B6CA-F87DA275A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1357360"/>
        <c:axId val="1201364432"/>
      </c:barChart>
      <c:catAx>
        <c:axId val="120135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64432"/>
        <c:crosses val="autoZero"/>
        <c:auto val="1"/>
        <c:lblAlgn val="ctr"/>
        <c:lblOffset val="100"/>
        <c:noMultiLvlLbl val="0"/>
      </c:catAx>
      <c:valAx>
        <c:axId val="120136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357360"/>
        <c:crosses val="autoZero"/>
        <c:crossBetween val="between"/>
        <c:dispUnits>
          <c:builtInUnit val="ten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725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93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6"/>
                </a:solidFill>
              </a:rPr>
              <a:t>Revenue Analysis: Financials Exemplar</a:t>
            </a: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Revenue Analysis, </a:t>
            </a:r>
            <a:r>
              <a:rPr lang="en-US" sz="122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27;p3"/>
          <p:cNvGraphicFramePr/>
          <p:nvPr/>
        </p:nvGraphicFramePr>
        <p:xfrm>
          <a:off x="204198" y="9033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Google Shape;28;p3"/>
          <p:cNvGraphicFramePr/>
          <p:nvPr/>
        </p:nvGraphicFramePr>
        <p:xfrm>
          <a:off x="127998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Google Shape;29;p3"/>
          <p:cNvGraphicFramePr/>
          <p:nvPr/>
        </p:nvGraphicFramePr>
        <p:xfrm>
          <a:off x="3155946" y="3537188"/>
          <a:ext cx="2908872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Google Shape;30;p3"/>
          <p:cNvGraphicFramePr/>
          <p:nvPr/>
        </p:nvGraphicFramePr>
        <p:xfrm>
          <a:off x="6137529" y="3500588"/>
          <a:ext cx="2802273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04985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chemeClr val="accent6"/>
                </a:solidFill>
              </a:rPr>
              <a:t>SW Operational Cost Analysis 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76632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</a:t>
            </a:r>
            <a:r>
              <a:rPr lang="en-US" sz="1220" b="1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Operational Cost Analysis</a:t>
            </a: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</a:t>
            </a:r>
            <a:r>
              <a:rPr lang="en-US" sz="122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$000’s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047233"/>
              </p:ext>
            </p:extLst>
          </p:nvPr>
        </p:nvGraphicFramePr>
        <p:xfrm>
          <a:off x="248239" y="1030729"/>
          <a:ext cx="8691563" cy="250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809481"/>
              </p:ext>
            </p:extLst>
          </p:nvPr>
        </p:nvGraphicFramePr>
        <p:xfrm>
          <a:off x="178374" y="3467699"/>
          <a:ext cx="31443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510547"/>
              </p:ext>
            </p:extLst>
          </p:nvPr>
        </p:nvGraphicFramePr>
        <p:xfrm>
          <a:off x="3340734" y="3559042"/>
          <a:ext cx="27709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681040"/>
              </p:ext>
            </p:extLst>
          </p:nvPr>
        </p:nvGraphicFramePr>
        <p:xfrm>
          <a:off x="6129653" y="3548287"/>
          <a:ext cx="28800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0748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04985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>
                <a:solidFill>
                  <a:schemeClr val="accent6"/>
                </a:solidFill>
              </a:rPr>
              <a:t>SW Operational Cost Analysis 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76632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Overall Variance Analysis</a:t>
            </a:r>
            <a:r>
              <a:rPr lang="en-US" sz="122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2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</a:t>
            </a:r>
            <a:r>
              <a:rPr lang="en-US" sz="1220" b="0" i="0" u="none" strike="noStrike" cap="none" dirty="0" smtClean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$0000’s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901018"/>
              </p:ext>
            </p:extLst>
          </p:nvPr>
        </p:nvGraphicFramePr>
        <p:xfrm>
          <a:off x="254793" y="1246909"/>
          <a:ext cx="8634413" cy="483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0010957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Synergy_CF_YNR002</vt:lpstr>
      <vt:lpstr>Revenue Analysis: Financials Exemplar</vt:lpstr>
      <vt:lpstr>SW Operational Cost Analysis </vt:lpstr>
      <vt:lpstr>SW Operational Cost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lastModifiedBy>Bansal, Sonal (Cognizant)</cp:lastModifiedBy>
  <cp:revision>3</cp:revision>
  <dcterms:created xsi:type="dcterms:W3CDTF">2019-06-11T08:26:49Z</dcterms:created>
  <dcterms:modified xsi:type="dcterms:W3CDTF">2020-02-13T20:44:54Z</dcterms:modified>
</cp:coreProperties>
</file>