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04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76057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3584" y="1274084"/>
            <a:ext cx="4344156" cy="500815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46895" y="1297164"/>
            <a:ext cx="4344156" cy="495991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095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0380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3586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301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718859" y="17036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81830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101118" y="173795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5036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30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 smtClean="0"/>
              <a:t>Financial Health Analysis: S</a:t>
            </a:r>
            <a:r>
              <a:rPr lang="en-US" sz="1070" b="1" dirty="0" err="1" smtClean="0"/>
              <a:t>outhern</a:t>
            </a:r>
            <a:r>
              <a:rPr lang="en-US" sz="1070" b="1" dirty="0" smtClean="0"/>
              <a:t> </a:t>
            </a:r>
            <a:r>
              <a:rPr lang="en-US" sz="1070" b="1" dirty="0"/>
              <a:t>Water Corp is one of the largest desalination plants in </a:t>
            </a:r>
            <a:r>
              <a:rPr lang="en-US" sz="1070" b="1" dirty="0"/>
              <a:t>Israel </a:t>
            </a:r>
            <a:r>
              <a:rPr lang="en-AU" sz="1070" b="1" dirty="0"/>
              <a:t>has been running his plants harder to meet increasing water demand. </a:t>
            </a:r>
            <a:r>
              <a:rPr lang="en-AU" sz="1070" b="1" dirty="0"/>
              <a:t>This resulted increased </a:t>
            </a:r>
            <a:r>
              <a:rPr lang="en-AU" sz="1070" b="1" dirty="0" smtClean="0"/>
              <a:t>revenues </a:t>
            </a:r>
            <a:r>
              <a:rPr lang="en-AU" sz="1070" b="1" dirty="0"/>
              <a:t>for the calendar year. </a:t>
            </a:r>
            <a:r>
              <a:rPr lang="en-AU" sz="1070" b="1" dirty="0"/>
              <a:t>To have an overview of business financial health considering </a:t>
            </a:r>
            <a:r>
              <a:rPr lang="en-US" sz="1070" b="1" dirty="0"/>
              <a:t>revenues, production </a:t>
            </a:r>
            <a:r>
              <a:rPr lang="en-US" sz="1070" b="1" dirty="0"/>
              <a:t>costs and impact on EBITDA</a:t>
            </a:r>
            <a:r>
              <a:rPr lang="en-AU" sz="1070" b="1" dirty="0"/>
              <a:t> , management wants to have some aggregated data and drivers of </a:t>
            </a:r>
            <a:r>
              <a:rPr lang="en-AU" sz="1070" b="1" dirty="0" smtClean="0"/>
              <a:t>Cost To </a:t>
            </a:r>
            <a:r>
              <a:rPr lang="en-AU" sz="1070" b="1" dirty="0"/>
              <a:t>Produce </a:t>
            </a:r>
            <a:r>
              <a:rPr lang="en-AU" sz="1070" b="1" dirty="0" smtClean="0"/>
              <a:t>per mega-litre (CTP</a:t>
            </a:r>
            <a:r>
              <a:rPr lang="en-AU" sz="1070" b="1" dirty="0"/>
              <a:t>) of water.</a:t>
            </a:r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4017048"/>
            <a:ext cx="4324418" cy="19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/>
              <a:t>Financial Business Unit (FBU) performs a high-level aggregation of the financial data into a high-level slide that aggregates revenues, production costs, and overheads and the impact this has on the EBITDA on both a </a:t>
            </a:r>
            <a:r>
              <a:rPr lang="en-US" sz="1100" b="1" dirty="0" smtClean="0"/>
              <a:t>YTD </a:t>
            </a:r>
            <a:r>
              <a:rPr lang="en-US" sz="1100" b="1" dirty="0"/>
              <a:t>basis and Monthly Basis</a:t>
            </a:r>
            <a:r>
              <a:rPr lang="en-US" sz="1100" b="1" dirty="0" smtClean="0"/>
              <a:t>.</a:t>
            </a:r>
          </a:p>
          <a:p>
            <a:pPr lvl="0"/>
            <a:r>
              <a:rPr lang="en-US" sz="1100" b="1" dirty="0"/>
              <a:t>FBU </a:t>
            </a:r>
            <a:r>
              <a:rPr lang="en-US" sz="1100" b="1" dirty="0" smtClean="0"/>
              <a:t>is required a YTD </a:t>
            </a:r>
            <a:r>
              <a:rPr lang="en-US" sz="1100" b="1" dirty="0"/>
              <a:t>Variance Analysis highlighting any sizeable discrepancies between the actual and budget figures (sizeable is considered a variance &gt; 5% from budget</a:t>
            </a:r>
            <a:r>
              <a:rPr lang="en-US" sz="1100" b="1" dirty="0" smtClean="0"/>
              <a:t>).</a:t>
            </a:r>
          </a:p>
          <a:p>
            <a:pPr lvl="0"/>
            <a:r>
              <a:rPr lang="en-US" sz="1100" b="1" dirty="0" smtClean="0"/>
              <a:t>A </a:t>
            </a:r>
            <a:r>
              <a:rPr lang="en-US" sz="1100" b="1" dirty="0"/>
              <a:t>detailed breakdown of the drivers which constitute the reported Cost to Produce per Mega-Liters of Water produced (CTP</a:t>
            </a:r>
            <a:r>
              <a:rPr lang="en-US" sz="1100" b="1" dirty="0" smtClean="0"/>
              <a:t>).</a:t>
            </a:r>
            <a:endParaRPr sz="1071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686765" y="2005765"/>
            <a:ext cx="4324418" cy="4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/>
              <a:t>The scope of the solution is </a:t>
            </a:r>
            <a:r>
              <a:rPr lang="en-US" sz="1070" b="1" dirty="0" smtClean="0"/>
              <a:t>for the current calendar year.</a:t>
            </a:r>
            <a:endParaRPr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616543" y="5146421"/>
            <a:ext cx="4324418" cy="105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AutoNum type="arabicPeriod"/>
            </a:pPr>
            <a:endParaRPr lang="en-US" sz="1070" b="1" dirty="0" smtClean="0"/>
          </a:p>
          <a:p>
            <a:pPr lvl="0"/>
            <a:r>
              <a:rPr lang="en-US" sz="1070" b="1" dirty="0" smtClean="0"/>
              <a:t>&lt;Couldn’t find any data </a:t>
            </a:r>
            <a:r>
              <a:rPr lang="en-US" sz="1070" b="1" dirty="0" err="1" smtClean="0"/>
              <a:t>sorce</a:t>
            </a:r>
            <a:r>
              <a:rPr lang="en-US" sz="1070" b="1" dirty="0" smtClean="0"/>
              <a:t>&gt;</a:t>
            </a:r>
            <a:endParaRPr lang="en-US" sz="107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</a:rPr>
              <a:t>Southern Water Corp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Statement Mohit Bansal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753507"/>
            <a:ext cx="4324418" cy="94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b="1" dirty="0" smtClean="0"/>
              <a:t>Head of Finance – Jeanne O’Neil; Finance Reporting Lead – Kurt Bufford; Production Expense Lead – June Smith; Accounts Receivable Head – Louise Hamilton; Account Payable Lead – Victoria Oaks; Head of Analytics – Andrew Xu; Digital Lead – Martin </a:t>
            </a:r>
            <a:r>
              <a:rPr lang="en-US" sz="1070" b="1" dirty="0" err="1" smtClean="0"/>
              <a:t>Hindspan</a:t>
            </a:r>
            <a:r>
              <a:rPr lang="en-US" sz="1070" b="1" dirty="0" smtClean="0"/>
              <a:t>.</a:t>
            </a:r>
            <a:endParaRPr sz="1070" b="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43365" y="540821"/>
            <a:ext cx="8584648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 smtClean="0"/>
              <a:t>Strategic </a:t>
            </a:r>
            <a:r>
              <a:rPr lang="en-US" dirty="0"/>
              <a:t>overview of </a:t>
            </a:r>
            <a:r>
              <a:rPr lang="en-US" dirty="0" smtClean="0"/>
              <a:t>Southern Water Corp </a:t>
            </a:r>
            <a:r>
              <a:rPr lang="en-US" dirty="0"/>
              <a:t>business’ financial health, </a:t>
            </a:r>
            <a:r>
              <a:rPr lang="en-US" dirty="0" smtClean="0"/>
              <a:t>to find impact of increasing</a:t>
            </a:r>
          </a:p>
          <a:p>
            <a:pPr lvl="0">
              <a:buSzPts val="1400"/>
            </a:pPr>
            <a:r>
              <a:rPr lang="en-US" dirty="0" smtClean="0"/>
              <a:t>revenue on EBITDA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3;p1"/>
          <p:cNvSpPr/>
          <p:nvPr/>
        </p:nvSpPr>
        <p:spPr>
          <a:xfrm>
            <a:off x="4697966" y="268174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;p1"/>
          <p:cNvSpPr/>
          <p:nvPr/>
        </p:nvSpPr>
        <p:spPr>
          <a:xfrm>
            <a:off x="5063447" y="271379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37;p1"/>
          <p:cNvSpPr txBox="1"/>
          <p:nvPr/>
        </p:nvSpPr>
        <p:spPr>
          <a:xfrm>
            <a:off x="4638158" y="2988489"/>
            <a:ext cx="4324418" cy="3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 smtClean="0"/>
              <a:t>&lt;Couldn’t find any constraints&gt;</a:t>
            </a:r>
            <a:endParaRPr sz="1070" b="1" dirty="0"/>
          </a:p>
        </p:txBody>
      </p:sp>
    </p:spTree>
    <p:extLst>
      <p:ext uri="{BB962C8B-B14F-4D97-AF65-F5344CB8AC3E}">
        <p14:creationId xmlns:p14="http://schemas.microsoft.com/office/powerpoint/2010/main" val="55804462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597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Southern Water Corp Problem Statement Mohit Bansal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Sonal Bansal</cp:lastModifiedBy>
  <cp:revision>27</cp:revision>
  <dcterms:modified xsi:type="dcterms:W3CDTF">2019-11-20T20:30:22Z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Sonal Bansal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