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B2p8SeuURTRlJjP1i5mBL0I3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7\7.4\Part%201\SW_Corp_Economics_Mohit%20Bans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AU" sz="1800" b="0" i="0" baseline="0">
                <a:effectLst/>
              </a:rPr>
              <a:t>$/ML versus Market Price</a:t>
            </a:r>
            <a:endParaRPr lang="en-US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36277179270500343"/>
          <c:y val="1.55127409292277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$/Mega-Litre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6B-45DB-8AFB-CF728A34E41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6B-45DB-8AFB-CF728A34E41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6B-45DB-8AFB-CF728A34E41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6B-45DB-8AFB-CF728A34E413}"/>
              </c:ext>
            </c:extLst>
          </c:dPt>
          <c:cat>
            <c:strRef>
              <c:f>Sheet1!$F$2:$F$5</c:f>
              <c:strCache>
                <c:ptCount val="4"/>
                <c:pt idx="0">
                  <c:v>Jutik</c:v>
                </c:pt>
                <c:pt idx="1">
                  <c:v>Kootha</c:v>
                </c:pt>
                <c:pt idx="2">
                  <c:v>Surjek</c:v>
                </c:pt>
                <c:pt idx="3">
                  <c:v>Overall</c:v>
                </c:pt>
              </c:strCache>
            </c:strRef>
          </c:cat>
          <c:val>
            <c:numRef>
              <c:f>Sheet1!$G$2:$G$5</c:f>
              <c:numCache>
                <c:formatCode>"$"#,##0.00;[Red]\-"$"#,##0.00</c:formatCode>
                <c:ptCount val="4"/>
                <c:pt idx="0">
                  <c:v>38.5209934230272</c:v>
                </c:pt>
                <c:pt idx="1">
                  <c:v>56.152550267502647</c:v>
                </c:pt>
                <c:pt idx="2">
                  <c:v>115.33362993631063</c:v>
                </c:pt>
                <c:pt idx="3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6B-45DB-8AFB-CF728A34E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5"/>
        <c:axId val="2105758736"/>
        <c:axId val="2105763728"/>
      </c:barChart>
      <c:lineChart>
        <c:grouping val="standard"/>
        <c:varyColors val="0"/>
        <c:ser>
          <c:idx val="1"/>
          <c:order val="1"/>
          <c:tx>
            <c:strRef>
              <c:f>Sheet1!$H$1</c:f>
              <c:strCache>
                <c:ptCount val="1"/>
                <c:pt idx="0">
                  <c:v>Weighted Avg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strRef>
              <c:f>Sheet1!$F$2:$F$5</c:f>
              <c:strCache>
                <c:ptCount val="4"/>
                <c:pt idx="0">
                  <c:v>Jutik</c:v>
                </c:pt>
                <c:pt idx="1">
                  <c:v>Kootha</c:v>
                </c:pt>
                <c:pt idx="2">
                  <c:v>Surjek</c:v>
                </c:pt>
                <c:pt idx="3">
                  <c:v>Overall</c:v>
                </c:pt>
              </c:strCache>
            </c:strRef>
          </c:cat>
          <c:val>
            <c:numRef>
              <c:f>Sheet1!$H$2:$H$5</c:f>
              <c:numCache>
                <c:formatCode>"$"#,##0.00;[Red]\-"$"#,##0.00</c:formatCode>
                <c:ptCount val="4"/>
                <c:pt idx="0">
                  <c:v>59.824713468927037</c:v>
                </c:pt>
                <c:pt idx="1">
                  <c:v>59.824713468927037</c:v>
                </c:pt>
                <c:pt idx="2">
                  <c:v>59.824713468927037</c:v>
                </c:pt>
                <c:pt idx="3">
                  <c:v>59.824713468927037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B6B-45DB-8AFB-CF728A34E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5781200"/>
        <c:axId val="2105780784"/>
      </c:lineChart>
      <c:catAx>
        <c:axId val="210575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763728"/>
        <c:crosses val="autoZero"/>
        <c:auto val="1"/>
        <c:lblAlgn val="ctr"/>
        <c:lblOffset val="100"/>
        <c:noMultiLvlLbl val="0"/>
      </c:catAx>
      <c:valAx>
        <c:axId val="2105763728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758736"/>
        <c:crosses val="autoZero"/>
        <c:crossBetween val="between"/>
      </c:valAx>
      <c:valAx>
        <c:axId val="2105780784"/>
        <c:scaling>
          <c:orientation val="minMax"/>
          <c:max val="120"/>
        </c:scaling>
        <c:delete val="0"/>
        <c:axPos val="r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781200"/>
        <c:crosses val="max"/>
        <c:crossBetween val="between"/>
      </c:valAx>
      <c:catAx>
        <c:axId val="2105781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5780784"/>
        <c:crosses val="autoZero"/>
        <c:auto val="1"/>
        <c:lblAlgn val="ctr"/>
        <c:lblOffset val="100"/>
        <c:noMultiLvlLbl val="0"/>
      </c:catAx>
      <c:spPr>
        <a:noFill/>
        <a:ln cmpd="sng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Cost </a:t>
            </a:r>
            <a:r>
              <a:rPr lang="en-US" dirty="0" smtClean="0">
                <a:solidFill>
                  <a:schemeClr val="accent6"/>
                </a:solidFill>
              </a:rPr>
              <a:t>Curve</a:t>
            </a:r>
            <a:endParaRPr dirty="0"/>
          </a:p>
        </p:txBody>
      </p:sp>
      <p:sp>
        <p:nvSpPr>
          <p:cNvPr id="164" name="Google Shape;164;p4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22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581186" y="5548393"/>
            <a:ext cx="81521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“From the following Cost-Curve, we can see that it would make sense to dispatch </a:t>
            </a:r>
            <a:r>
              <a:rPr lang="en-US" sz="1800" dirty="0" err="1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r>
              <a:rPr lang="en-US" sz="1800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</a:rPr>
              <a:t>unit</a:t>
            </a:r>
            <a:r>
              <a:rPr lang="en-US" sz="1800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first followed </a:t>
            </a:r>
            <a:r>
              <a:rPr lang="en-US" sz="1800" dirty="0" smtClean="0">
                <a:solidFill>
                  <a:schemeClr val="accent3"/>
                </a:solidFill>
              </a:rPr>
              <a:t>by </a:t>
            </a:r>
            <a:r>
              <a:rPr lang="en-US" sz="1800" dirty="0" err="1" smtClean="0">
                <a:solidFill>
                  <a:schemeClr val="accent3"/>
                </a:solidFill>
              </a:rPr>
              <a:t>Kutha</a:t>
            </a:r>
            <a:r>
              <a:rPr lang="en-US" sz="1800" dirty="0" smtClean="0">
                <a:solidFill>
                  <a:schemeClr val="accent3"/>
                </a:solidFill>
              </a:rPr>
              <a:t> and </a:t>
            </a:r>
            <a:r>
              <a:rPr lang="en-US" sz="1800" dirty="0" err="1" smtClean="0">
                <a:solidFill>
                  <a:schemeClr val="accent3"/>
                </a:solidFill>
              </a:rPr>
              <a:t>Surjek</a:t>
            </a:r>
            <a:r>
              <a:rPr lang="en-US" sz="1800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70884"/>
              </p:ext>
            </p:extLst>
          </p:nvPr>
        </p:nvGraphicFramePr>
        <p:xfrm>
          <a:off x="262777" y="1030729"/>
          <a:ext cx="8470518" cy="412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Cost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Bansal, Sonal (Cognizant)</cp:lastModifiedBy>
  <cp:revision>3</cp:revision>
  <dcterms:created xsi:type="dcterms:W3CDTF">2019-06-11T08:26:49Z</dcterms:created>
  <dcterms:modified xsi:type="dcterms:W3CDTF">2020-05-04T18:45:04Z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