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04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76057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3584" y="1274084"/>
            <a:ext cx="4344156" cy="500815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01660" y="1286580"/>
            <a:ext cx="4344156" cy="495991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095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0380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3586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301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718859" y="17036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23728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101118" y="173795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26933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52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 smtClean="0"/>
              <a:t>S</a:t>
            </a:r>
            <a:r>
              <a:rPr lang="en-US" sz="1070" b="1" dirty="0" err="1" smtClean="0"/>
              <a:t>outhern</a:t>
            </a:r>
            <a:r>
              <a:rPr lang="en-US" sz="1070" b="1" dirty="0" smtClean="0"/>
              <a:t> </a:t>
            </a:r>
            <a:r>
              <a:rPr lang="en-US" sz="1070" b="1" dirty="0"/>
              <a:t>Water Corp is one of the largest desalination plants in Israel </a:t>
            </a:r>
            <a:r>
              <a:rPr lang="en-AU" sz="1070" b="1" dirty="0"/>
              <a:t>has been running his plants harder to meet increasing water demand. </a:t>
            </a:r>
            <a:r>
              <a:rPr lang="en-US" sz="1070" b="1" dirty="0"/>
              <a:t>O</a:t>
            </a:r>
            <a:r>
              <a:rPr lang="en-US" sz="1070" b="1" dirty="0" smtClean="0"/>
              <a:t>ne </a:t>
            </a:r>
            <a:r>
              <a:rPr lang="en-US" sz="1070" b="1" dirty="0"/>
              <a:t>of the chief scientists, </a:t>
            </a:r>
            <a:r>
              <a:rPr lang="en-US" sz="1070" b="1" dirty="0"/>
              <a:t>noted </a:t>
            </a:r>
            <a:r>
              <a:rPr lang="en-US" sz="1070" b="1" dirty="0"/>
              <a:t>particular signatures around a number of pumps that had provided abnormally high-pressure readings, indicative of system failure.</a:t>
            </a:r>
            <a:r>
              <a:rPr lang="en-AU" sz="1070" b="1" dirty="0"/>
              <a:t> </a:t>
            </a:r>
            <a:r>
              <a:rPr lang="en-AU" sz="1070" b="1" dirty="0"/>
              <a:t>To </a:t>
            </a:r>
            <a:r>
              <a:rPr lang="en-US" sz="1070" b="1" dirty="0"/>
              <a:t>control operational costs and prevent untimely asset failure</a:t>
            </a:r>
            <a:r>
              <a:rPr lang="en-AU" sz="1070" b="1" dirty="0" smtClean="0"/>
              <a:t>, </a:t>
            </a:r>
            <a:r>
              <a:rPr lang="en-AU" sz="1070" b="1" dirty="0"/>
              <a:t>management wants to </a:t>
            </a:r>
            <a:r>
              <a:rPr lang="en-US" sz="1070" b="1" dirty="0"/>
              <a:t>do a statistical analysis of previous Desalination Pump Failure Data to understand what variables may drive an asset </a:t>
            </a:r>
            <a:r>
              <a:rPr lang="en-US" sz="1070" b="1" dirty="0" smtClean="0"/>
              <a:t>failure.</a:t>
            </a:r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4017048"/>
            <a:ext cx="4324418" cy="19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 smtClean="0"/>
              <a:t>Analytics </a:t>
            </a:r>
            <a:r>
              <a:rPr lang="en-US" sz="1100" b="1" dirty="0"/>
              <a:t>Business Unit </a:t>
            </a:r>
            <a:r>
              <a:rPr lang="en-US" sz="1100" b="1" dirty="0" smtClean="0"/>
              <a:t>(ABU</a:t>
            </a:r>
            <a:r>
              <a:rPr lang="en-US" sz="1100" b="1" dirty="0"/>
              <a:t>) </a:t>
            </a:r>
            <a:r>
              <a:rPr lang="en-US" sz="1100" b="1" dirty="0" smtClean="0"/>
              <a:t>needs perform </a:t>
            </a:r>
            <a:r>
              <a:rPr lang="en-US" sz="1100" b="1" dirty="0"/>
              <a:t>a </a:t>
            </a:r>
            <a:r>
              <a:rPr lang="en-US" sz="1100" b="1" dirty="0"/>
              <a:t>statistical analysis to:</a:t>
            </a:r>
          </a:p>
          <a:p>
            <a:pPr marL="228600" lvl="0" indent="-228600">
              <a:buAutoNum type="arabicPeriod"/>
            </a:pPr>
            <a:r>
              <a:rPr lang="en-US" sz="1100" b="1" dirty="0"/>
              <a:t>Identify </a:t>
            </a:r>
            <a:r>
              <a:rPr lang="en-US" sz="1100" b="1" dirty="0"/>
              <a:t>a list of variables that may provide an indication of when the pump may be failing </a:t>
            </a:r>
            <a:endParaRPr lang="en-US" sz="1100" b="1" dirty="0"/>
          </a:p>
          <a:p>
            <a:pPr marL="228600" lvl="0" indent="-228600">
              <a:buAutoNum type="arabicPeriod"/>
            </a:pPr>
            <a:r>
              <a:rPr lang="en-US" sz="1100" b="1" dirty="0"/>
              <a:t>Come </a:t>
            </a:r>
            <a:r>
              <a:rPr lang="en-US" sz="1100" b="1" dirty="0"/>
              <a:t>up with a prototype linear equation that can be used to ‘describe’ what variables are closely related to pump failure. </a:t>
            </a:r>
            <a:endParaRPr sz="1100" b="1"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4686765" y="2005765"/>
            <a:ext cx="3775170" cy="4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/>
              <a:t>The scope of the solution is </a:t>
            </a:r>
            <a:r>
              <a:rPr lang="en-US" sz="1070" b="1" dirty="0" smtClean="0"/>
              <a:t>for </a:t>
            </a:r>
            <a:r>
              <a:rPr lang="en-US" sz="1070" b="1" dirty="0" err="1" smtClean="0"/>
              <a:t>Surjek</a:t>
            </a:r>
            <a:r>
              <a:rPr lang="en-US" sz="1070" b="1" dirty="0" smtClean="0"/>
              <a:t> plant only.</a:t>
            </a:r>
            <a:endParaRPr lang="en-US" sz="1070" b="1" dirty="0" smtClean="0"/>
          </a:p>
        </p:txBody>
      </p:sp>
      <p:sp>
        <p:nvSpPr>
          <p:cNvPr id="38" name="Google Shape;38;p1"/>
          <p:cNvSpPr txBox="1"/>
          <p:nvPr/>
        </p:nvSpPr>
        <p:spPr>
          <a:xfrm>
            <a:off x="4616543" y="4565396"/>
            <a:ext cx="4082029" cy="71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AutoNum type="arabicPeriod"/>
            </a:pPr>
            <a:endParaRPr lang="en-US" sz="1070" b="1" dirty="0" smtClean="0"/>
          </a:p>
          <a:p>
            <a:pPr lvl="0"/>
            <a:r>
              <a:rPr lang="en-US" sz="1070" b="1" dirty="0" smtClean="0"/>
              <a:t>&lt;Couldn’t find any data </a:t>
            </a:r>
            <a:r>
              <a:rPr lang="en-US" sz="1070" b="1" dirty="0" err="1" smtClean="0"/>
              <a:t>sorce</a:t>
            </a:r>
            <a:r>
              <a:rPr lang="en-US" sz="1070" b="1" dirty="0" smtClean="0"/>
              <a:t>&gt;</a:t>
            </a:r>
            <a:endParaRPr lang="en-US" sz="107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</a:rPr>
              <a:t>Southern Water Corp </a:t>
            </a:r>
            <a:r>
              <a:rPr lang="en-US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</a:rPr>
              <a:t>Descriptive Stats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Statement Mohit Bansal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11684" y="3754347"/>
            <a:ext cx="4178759" cy="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b="1" dirty="0" smtClean="0"/>
              <a:t>Chief Scientist- </a:t>
            </a:r>
            <a:r>
              <a:rPr lang="en-US" sz="1070" b="1" dirty="0"/>
              <a:t>Joanna </a:t>
            </a:r>
            <a:r>
              <a:rPr lang="en-US" sz="1070" b="1" dirty="0" err="1" smtClean="0"/>
              <a:t>Luez</a:t>
            </a:r>
            <a:endParaRPr lang="en-US" sz="1070" b="1" dirty="0" smtClean="0"/>
          </a:p>
          <a:p>
            <a:r>
              <a:rPr lang="en-US" sz="1070" b="1" dirty="0" smtClean="0"/>
              <a:t>ABU Head – </a:t>
            </a:r>
            <a:r>
              <a:rPr lang="en-US" sz="1070" b="1" dirty="0" err="1" smtClean="0"/>
              <a:t>Pravin</a:t>
            </a:r>
            <a:r>
              <a:rPr lang="en-US" sz="1070" b="1" dirty="0" smtClean="0"/>
              <a:t> Singh </a:t>
            </a:r>
            <a:endParaRPr sz="1070" b="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43365" y="540821"/>
            <a:ext cx="8584648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Southern Water Corp management </a:t>
            </a:r>
            <a:r>
              <a:rPr lang="en-US" dirty="0" smtClean="0"/>
              <a:t>wants </a:t>
            </a:r>
            <a:r>
              <a:rPr lang="en-US" dirty="0"/>
              <a:t>to control operational costs and prevent untimely asset failure which will lead to loss of revenues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3;p1"/>
          <p:cNvSpPr/>
          <p:nvPr/>
        </p:nvSpPr>
        <p:spPr>
          <a:xfrm>
            <a:off x="4697966" y="268174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;p1"/>
          <p:cNvSpPr/>
          <p:nvPr/>
        </p:nvSpPr>
        <p:spPr>
          <a:xfrm>
            <a:off x="5063447" y="271379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37;p1"/>
          <p:cNvSpPr txBox="1"/>
          <p:nvPr/>
        </p:nvSpPr>
        <p:spPr>
          <a:xfrm>
            <a:off x="4638158" y="2988489"/>
            <a:ext cx="4089855" cy="3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 smtClean="0"/>
              <a:t>Analyzing previous data may not give 100% true picture. </a:t>
            </a:r>
            <a:endParaRPr sz="1070" b="1" dirty="0"/>
          </a:p>
        </p:txBody>
      </p:sp>
    </p:spTree>
    <p:extLst>
      <p:ext uri="{BB962C8B-B14F-4D97-AF65-F5344CB8AC3E}">
        <p14:creationId xmlns:p14="http://schemas.microsoft.com/office/powerpoint/2010/main" val="55804462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533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Southern Water Corp Descriptive Stats Problem Statement Mohit Bansal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Bansal, Sonal (Cognizant)</cp:lastModifiedBy>
  <cp:revision>31</cp:revision>
  <dcterms:modified xsi:type="dcterms:W3CDTF">2020-05-05T02:54:57Z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Sonal Bansal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