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80466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extLst>
      <p:ext uri="{BB962C8B-B14F-4D97-AF65-F5344CB8AC3E}">
        <p14:creationId xmlns:p14="http://schemas.microsoft.com/office/powerpoint/2010/main" val="760571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73584" y="1274084"/>
            <a:ext cx="4344156" cy="5008159"/>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46895" y="1283309"/>
            <a:ext cx="4344156" cy="495991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29946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4" name="Google Shape;24;p1"/>
          <p:cNvSpPr/>
          <p:nvPr/>
        </p:nvSpPr>
        <p:spPr>
          <a:xfrm>
            <a:off x="601195" y="133151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46095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299722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0292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49301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4718859" y="141271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81830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5101118" y="144700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50363"/>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29254" y="1535473"/>
            <a:ext cx="4324418" cy="1512514"/>
          </a:xfrm>
          <a:prstGeom prst="rect">
            <a:avLst/>
          </a:prstGeom>
          <a:noFill/>
          <a:ln>
            <a:noFill/>
          </a:ln>
        </p:spPr>
        <p:txBody>
          <a:bodyPr spcFirstLastPara="1" wrap="square" lIns="91425" tIns="45700" rIns="91425" bIns="45700" anchor="t" anchorCtr="0">
            <a:noAutofit/>
          </a:bodyPr>
          <a:lstStyle/>
          <a:p>
            <a:pPr lvl="0">
              <a:buSzPts val="1400"/>
            </a:pPr>
            <a:r>
              <a:rPr lang="en-US" sz="1100" b="1" dirty="0" err="1" smtClean="0"/>
              <a:t>Chem</a:t>
            </a:r>
            <a:r>
              <a:rPr lang="en-US" sz="1100" b="1" dirty="0" err="1"/>
              <a:t>C</a:t>
            </a:r>
            <a:r>
              <a:rPr lang="en-US" sz="1100" b="1" dirty="0" err="1" smtClean="0"/>
              <a:t>orp</a:t>
            </a:r>
            <a:r>
              <a:rPr lang="en-US" sz="1100" b="1" dirty="0" smtClean="0"/>
              <a:t> </a:t>
            </a:r>
            <a:r>
              <a:rPr lang="en-US" sz="1100" b="1" dirty="0"/>
              <a:t>is one of </a:t>
            </a:r>
            <a:r>
              <a:rPr lang="en-US" sz="1100" b="1" dirty="0" smtClean="0"/>
              <a:t>fortune 500 companies and the leading producer of chemicals </a:t>
            </a:r>
            <a:r>
              <a:rPr lang="en-US" sz="1100" b="1" dirty="0"/>
              <a:t>in the world. </a:t>
            </a:r>
            <a:r>
              <a:rPr lang="en-US" sz="1100" b="1" dirty="0" err="1"/>
              <a:t>Inspit</a:t>
            </a:r>
            <a:r>
              <a:rPr lang="en-US" sz="1100" b="1" dirty="0"/>
              <a:t> of </a:t>
            </a:r>
            <a:r>
              <a:rPr lang="en-US" sz="1100" b="1" dirty="0" smtClean="0"/>
              <a:t>a </a:t>
            </a:r>
            <a:r>
              <a:rPr lang="en-US" sz="1100" b="1" dirty="0" smtClean="0"/>
              <a:t>impressive growth of 7% YoY</a:t>
            </a:r>
            <a:r>
              <a:rPr lang="en-US" sz="1100" b="1" dirty="0" smtClean="0"/>
              <a:t>, </a:t>
            </a:r>
            <a:r>
              <a:rPr lang="en-US" sz="1100" b="1" dirty="0"/>
              <a:t>company is </a:t>
            </a:r>
            <a:r>
              <a:rPr lang="en-US" sz="1100" b="1" dirty="0" smtClean="0"/>
              <a:t>observing </a:t>
            </a:r>
            <a:r>
              <a:rPr lang="en-US" sz="1100" b="1" dirty="0" smtClean="0"/>
              <a:t>serious competition. A recent discussion </a:t>
            </a:r>
            <a:r>
              <a:rPr lang="en-US" sz="1100" b="1" dirty="0"/>
              <a:t>with five long-term customers revealed that </a:t>
            </a:r>
            <a:r>
              <a:rPr lang="en-US" sz="1100" b="1" dirty="0" err="1"/>
              <a:t>ChemCorp</a:t>
            </a:r>
            <a:r>
              <a:rPr lang="en-US" sz="1100" b="1" dirty="0"/>
              <a:t> was no longer these firms’ preferred provider of chemicals. </a:t>
            </a:r>
            <a:r>
              <a:rPr lang="en-US" sz="1100" b="1" dirty="0" smtClean="0"/>
              <a:t>Company needs to lay down a short term approach </a:t>
            </a:r>
            <a:r>
              <a:rPr lang="en-US" sz="1100" b="1" dirty="0"/>
              <a:t>to best address the loss of customers and protect the existing </a:t>
            </a:r>
            <a:r>
              <a:rPr lang="en-US" sz="1100" b="1" dirty="0" smtClean="0"/>
              <a:t>market </a:t>
            </a:r>
            <a:r>
              <a:rPr lang="en-US" sz="1100" b="1" dirty="0"/>
              <a:t>share</a:t>
            </a:r>
            <a:r>
              <a:rPr lang="en-US" sz="1100" b="1" dirty="0" smtClean="0"/>
              <a:t>.</a:t>
            </a:r>
            <a:endParaRPr lang="en-US" sz="1100" b="1" dirty="0"/>
          </a:p>
        </p:txBody>
      </p:sp>
      <p:sp>
        <p:nvSpPr>
          <p:cNvPr id="35" name="Google Shape;35;p1"/>
          <p:cNvSpPr txBox="1"/>
          <p:nvPr/>
        </p:nvSpPr>
        <p:spPr>
          <a:xfrm>
            <a:off x="137949" y="3214246"/>
            <a:ext cx="4324418" cy="3158836"/>
          </a:xfrm>
          <a:prstGeom prst="rect">
            <a:avLst/>
          </a:prstGeom>
          <a:noFill/>
          <a:ln>
            <a:noFill/>
          </a:ln>
        </p:spPr>
        <p:txBody>
          <a:bodyPr spcFirstLastPara="1" wrap="square" lIns="91425" tIns="45700" rIns="91425" bIns="45700" anchor="t" anchorCtr="0">
            <a:noAutofit/>
          </a:bodyPr>
          <a:lstStyle/>
          <a:p>
            <a:pPr lvl="0"/>
            <a:r>
              <a:rPr lang="en-US" sz="1100" b="1" dirty="0" smtClean="0"/>
              <a:t>Company’s Chief Sales Officer wants to understand three key points: </a:t>
            </a:r>
          </a:p>
          <a:p>
            <a:pPr marL="228600" lvl="0" indent="-228600">
              <a:buAutoNum type="alphaUcParenR"/>
            </a:pPr>
            <a:r>
              <a:rPr lang="en-US" sz="1100" b="1" dirty="0" smtClean="0"/>
              <a:t>Customer Strategy: </a:t>
            </a:r>
            <a:r>
              <a:rPr lang="en-US" sz="1100" b="1" dirty="0" err="1"/>
              <a:t>i</a:t>
            </a:r>
            <a:r>
              <a:rPr lang="en-US" sz="1100" b="1" dirty="0"/>
              <a:t>) What products customers buy the most and what products are bought the least ii) Where most products are being bought iii) How seasonality plays into the purchase of these products. Are any of our industries or chemicals impacted by seasonal variation? </a:t>
            </a:r>
            <a:endParaRPr lang="en-US" sz="1100" b="1" dirty="0" smtClean="0"/>
          </a:p>
          <a:p>
            <a:pPr marL="228600" lvl="0" indent="-228600">
              <a:buAutoNum type="alphaUcParenR"/>
            </a:pPr>
            <a:r>
              <a:rPr lang="en-US" sz="1100" b="1" dirty="0" smtClean="0"/>
              <a:t>Market Opportunities: </a:t>
            </a:r>
            <a:r>
              <a:rPr lang="en-US" sz="1100" b="1" dirty="0"/>
              <a:t>As we look to the future, what opportunities are we missing? </a:t>
            </a:r>
            <a:r>
              <a:rPr lang="en-US" sz="1100" b="1" dirty="0" err="1" smtClean="0"/>
              <a:t>i</a:t>
            </a:r>
            <a:r>
              <a:rPr lang="en-US" sz="1100" b="1" dirty="0"/>
              <a:t>) Which industry provides the most revenue to </a:t>
            </a:r>
            <a:r>
              <a:rPr lang="en-US" sz="1100" b="1" dirty="0" err="1"/>
              <a:t>ChemCorp</a:t>
            </a:r>
            <a:r>
              <a:rPr lang="en-US" sz="1100" b="1" dirty="0"/>
              <a:t> at this point in time? ii) What industries have the highest profit margins and how is this reflected in the number of business customers per segment? iii) What products provide the highest profitability? </a:t>
            </a:r>
            <a:endParaRPr lang="en-US" sz="1100" b="1" dirty="0" smtClean="0"/>
          </a:p>
          <a:p>
            <a:pPr marL="228600" lvl="0" indent="-228600">
              <a:buAutoNum type="alphaUcParenR"/>
            </a:pPr>
            <a:r>
              <a:rPr lang="en-US" sz="1100" b="1" dirty="0" smtClean="0"/>
              <a:t>Product Divestment: Potential </a:t>
            </a:r>
            <a:r>
              <a:rPr lang="en-US" sz="1100" b="1" dirty="0"/>
              <a:t>cleaning of </a:t>
            </a:r>
            <a:r>
              <a:rPr lang="en-US" sz="1100" b="1" dirty="0" smtClean="0"/>
              <a:t>existing </a:t>
            </a:r>
            <a:r>
              <a:rPr lang="en-US" sz="1100" b="1" dirty="0"/>
              <a:t>product inventory and weeding out low performing categories. </a:t>
            </a:r>
            <a:r>
              <a:rPr lang="en-US" sz="1100" b="1" dirty="0" err="1"/>
              <a:t>i</a:t>
            </a:r>
            <a:r>
              <a:rPr lang="en-US" sz="1100" b="1" dirty="0"/>
              <a:t>. Which industries have the lowest overall profitability? ii. What products have the lowest profitability and number of business customers? </a:t>
            </a:r>
            <a:r>
              <a:rPr lang="en-US" sz="1100" b="1" dirty="0" smtClean="0"/>
              <a:t> </a:t>
            </a:r>
            <a:endParaRPr lang="en-US" sz="1100" b="1" dirty="0" smtClean="0"/>
          </a:p>
          <a:p>
            <a:pPr lvl="0"/>
            <a:endParaRPr lang="en-US" sz="1100" b="1" dirty="0" smtClean="0"/>
          </a:p>
          <a:p>
            <a:pPr lvl="0"/>
            <a:endParaRPr sz="1071" b="1" i="0" u="none" strike="noStrike" cap="none" dirty="0">
              <a:solidFill>
                <a:srgbClr val="000000"/>
              </a:solidFill>
              <a:sym typeface="Arial"/>
            </a:endParaRPr>
          </a:p>
        </p:txBody>
      </p:sp>
      <p:sp>
        <p:nvSpPr>
          <p:cNvPr id="36" name="Google Shape;36;p1"/>
          <p:cNvSpPr txBox="1"/>
          <p:nvPr/>
        </p:nvSpPr>
        <p:spPr>
          <a:xfrm>
            <a:off x="4686765" y="1714815"/>
            <a:ext cx="4324418" cy="437622"/>
          </a:xfrm>
          <a:prstGeom prst="rect">
            <a:avLst/>
          </a:prstGeom>
          <a:noFill/>
          <a:ln>
            <a:noFill/>
          </a:ln>
        </p:spPr>
        <p:txBody>
          <a:bodyPr spcFirstLastPara="1" wrap="square" lIns="91425" tIns="45700" rIns="91425" bIns="45700" anchor="t" anchorCtr="0">
            <a:noAutofit/>
          </a:bodyPr>
          <a:lstStyle/>
          <a:p>
            <a:pPr lvl="0"/>
            <a:r>
              <a:rPr lang="en-US" sz="1070" b="1" dirty="0"/>
              <a:t>The scope of the solution is </a:t>
            </a:r>
            <a:r>
              <a:rPr lang="en-US" sz="1070" b="1" dirty="0" smtClean="0"/>
              <a:t>for the FY2020 and with in </a:t>
            </a:r>
            <a:r>
              <a:rPr lang="en-US" sz="1070" b="1" dirty="0" err="1" smtClean="0"/>
              <a:t>India.the</a:t>
            </a:r>
            <a:r>
              <a:rPr lang="en-US" sz="1070" b="1" dirty="0" smtClean="0"/>
              <a:t> six primary industries and 11 chemicals</a:t>
            </a:r>
            <a:endParaRPr sz="1070" b="1" dirty="0"/>
          </a:p>
        </p:txBody>
      </p:sp>
      <p:sp>
        <p:nvSpPr>
          <p:cNvPr id="38" name="Google Shape;38;p1"/>
          <p:cNvSpPr txBox="1"/>
          <p:nvPr/>
        </p:nvSpPr>
        <p:spPr>
          <a:xfrm>
            <a:off x="4616543" y="5091003"/>
            <a:ext cx="4324418" cy="1058928"/>
          </a:xfrm>
          <a:prstGeom prst="rect">
            <a:avLst/>
          </a:prstGeom>
          <a:noFill/>
          <a:ln>
            <a:noFill/>
          </a:ln>
        </p:spPr>
        <p:txBody>
          <a:bodyPr spcFirstLastPara="1" wrap="square" lIns="91425" tIns="45700" rIns="91425" bIns="45700" anchor="t" anchorCtr="0">
            <a:noAutofit/>
          </a:bodyPr>
          <a:lstStyle/>
          <a:p>
            <a:pPr lvl="0"/>
            <a:r>
              <a:rPr lang="en-US" sz="1070" b="1" dirty="0" smtClean="0"/>
              <a:t>1564687817_ChemCorp_Sales_Data_Jan15_Dec15.xlsx</a:t>
            </a:r>
            <a:endParaRPr lang="en-US" sz="1070" b="1" dirty="0"/>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75067"/>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lvl="0"/>
            <a:r>
              <a:rPr lang="en-US" sz="2000" dirty="0" err="1" smtClean="0">
                <a:solidFill>
                  <a:srgbClr val="29748D"/>
                </a:solidFill>
                <a:latin typeface="Quattrocento Sans"/>
                <a:ea typeface="Quattrocento Sans"/>
                <a:cs typeface="Quattrocento Sans"/>
              </a:rPr>
              <a:t>ChemCorp</a:t>
            </a:r>
            <a:r>
              <a:rPr lang="en-US" sz="2000" dirty="0" smtClean="0">
                <a:solidFill>
                  <a:srgbClr val="29748D"/>
                </a:solidFill>
                <a:latin typeface="Quattrocento Sans"/>
                <a:ea typeface="Quattrocento Sans"/>
                <a:cs typeface="Quattrocento Sans"/>
              </a:rPr>
              <a:t> </a:t>
            </a:r>
            <a:r>
              <a:rPr lang="en-AU" sz="2000" dirty="0" smtClean="0">
                <a:solidFill>
                  <a:srgbClr val="29748D"/>
                </a:solidFill>
                <a:latin typeface="Quattrocento Sans"/>
                <a:ea typeface="Quattrocento Sans"/>
                <a:cs typeface="Quattrocento Sans"/>
                <a:sym typeface="Quattrocento Sans"/>
              </a:rPr>
              <a:t>Problem Statement Mohit Bansal</a:t>
            </a:r>
            <a:endParaRPr dirty="0"/>
          </a:p>
        </p:txBody>
      </p:sp>
      <p:sp>
        <p:nvSpPr>
          <p:cNvPr id="47" name="Google Shape;47;p1"/>
          <p:cNvSpPr txBox="1"/>
          <p:nvPr/>
        </p:nvSpPr>
        <p:spPr>
          <a:xfrm>
            <a:off x="4607126" y="3753507"/>
            <a:ext cx="4245929" cy="901620"/>
          </a:xfrm>
          <a:prstGeom prst="rect">
            <a:avLst/>
          </a:prstGeom>
          <a:noFill/>
          <a:ln>
            <a:noFill/>
          </a:ln>
        </p:spPr>
        <p:txBody>
          <a:bodyPr spcFirstLastPara="1" wrap="square" lIns="91425" tIns="45700" rIns="91425" bIns="45700" anchor="t" anchorCtr="0">
            <a:noAutofit/>
          </a:bodyPr>
          <a:lstStyle/>
          <a:p>
            <a:r>
              <a:rPr lang="en-US" sz="1100" b="1" dirty="0"/>
              <a:t>Commercial, Strategy and Business Analytics</a:t>
            </a:r>
            <a:endParaRPr sz="1070" b="1" dirty="0"/>
          </a:p>
        </p:txBody>
      </p:sp>
      <p:sp>
        <p:nvSpPr>
          <p:cNvPr id="48" name="Google Shape;48;p1"/>
          <p:cNvSpPr txBox="1"/>
          <p:nvPr/>
        </p:nvSpPr>
        <p:spPr>
          <a:xfrm>
            <a:off x="115656" y="582384"/>
            <a:ext cx="8584648" cy="702305"/>
          </a:xfrm>
          <a:prstGeom prst="rect">
            <a:avLst/>
          </a:prstGeom>
          <a:noFill/>
          <a:ln>
            <a:noFill/>
          </a:ln>
        </p:spPr>
        <p:txBody>
          <a:bodyPr spcFirstLastPara="1" wrap="square" lIns="91425" tIns="45700" rIns="91425" bIns="45700" anchor="t" anchorCtr="0">
            <a:noAutofit/>
          </a:bodyPr>
          <a:lstStyle/>
          <a:p>
            <a:pPr lvl="0">
              <a:buSzPts val="1400"/>
            </a:pPr>
            <a:r>
              <a:rPr lang="en-US" dirty="0" smtClean="0"/>
              <a:t>What options does </a:t>
            </a:r>
            <a:r>
              <a:rPr lang="en-US" dirty="0" err="1" smtClean="0"/>
              <a:t>Chemcorp</a:t>
            </a:r>
            <a:r>
              <a:rPr lang="en-US" dirty="0" smtClean="0"/>
              <a:t> have to</a:t>
            </a:r>
            <a:r>
              <a:rPr lang="en-US" dirty="0" smtClean="0"/>
              <a:t> </a:t>
            </a:r>
            <a:r>
              <a:rPr lang="en-US" dirty="0"/>
              <a:t>best address the loss of customers and protect the existing </a:t>
            </a:r>
            <a:endParaRPr lang="en-US" dirty="0" smtClean="0"/>
          </a:p>
          <a:p>
            <a:pPr lvl="0">
              <a:buSzPts val="1400"/>
            </a:pPr>
            <a:r>
              <a:rPr lang="en-US" dirty="0" smtClean="0"/>
              <a:t>market share.</a:t>
            </a:r>
            <a:endParaRPr sz="1400" b="1" i="0" u="none" strike="noStrike" cap="none" dirty="0">
              <a:solidFill>
                <a:srgbClr val="000000"/>
              </a:solidFill>
              <a:latin typeface="Arial"/>
              <a:ea typeface="Arial"/>
              <a:cs typeface="Arial"/>
              <a:sym typeface="Arial"/>
            </a:endParaRPr>
          </a:p>
        </p:txBody>
      </p:sp>
      <p:sp>
        <p:nvSpPr>
          <p:cNvPr id="37" name="Google Shape;23;p1"/>
          <p:cNvSpPr/>
          <p:nvPr/>
        </p:nvSpPr>
        <p:spPr>
          <a:xfrm>
            <a:off x="4697966" y="225223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52" name="Google Shape;25;p1"/>
          <p:cNvSpPr/>
          <p:nvPr/>
        </p:nvSpPr>
        <p:spPr>
          <a:xfrm>
            <a:off x="5063447" y="228429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53" name="Google Shape;37;p1"/>
          <p:cNvSpPr txBox="1"/>
          <p:nvPr/>
        </p:nvSpPr>
        <p:spPr>
          <a:xfrm>
            <a:off x="4653318" y="2615574"/>
            <a:ext cx="4324418" cy="667953"/>
          </a:xfrm>
          <a:prstGeom prst="rect">
            <a:avLst/>
          </a:prstGeom>
          <a:noFill/>
          <a:ln>
            <a:noFill/>
          </a:ln>
        </p:spPr>
        <p:txBody>
          <a:bodyPr spcFirstLastPara="1" wrap="square" lIns="91425" tIns="45700" rIns="91425" bIns="45700" anchor="t" anchorCtr="0">
            <a:noAutofit/>
          </a:bodyPr>
          <a:lstStyle/>
          <a:p>
            <a:pPr lvl="0"/>
            <a:r>
              <a:rPr lang="en-US" sz="1100" b="1" dirty="0" smtClean="0"/>
              <a:t>High-level </a:t>
            </a:r>
            <a:r>
              <a:rPr lang="en-US" sz="1100" b="1" dirty="0"/>
              <a:t>slide deck </a:t>
            </a:r>
            <a:r>
              <a:rPr lang="en-US" sz="1100" b="1" dirty="0" smtClean="0"/>
              <a:t>to be prepared in PowerPoint or </a:t>
            </a:r>
            <a:r>
              <a:rPr lang="en-US" sz="1100" b="1" dirty="0" err="1" smtClean="0"/>
              <a:t>PowerBI</a:t>
            </a:r>
            <a:r>
              <a:rPr lang="en-US" sz="1100" b="1" dirty="0" smtClean="0"/>
              <a:t> and needs to be presented with </a:t>
            </a:r>
            <a:r>
              <a:rPr lang="en-US" sz="1100" b="1" dirty="0"/>
              <a:t>minimal technical jargon associated with these traditional analyses</a:t>
            </a:r>
            <a:r>
              <a:rPr lang="en-US" sz="1100" dirty="0"/>
              <a:t>.</a:t>
            </a:r>
            <a:endParaRPr sz="1070" b="1" dirty="0"/>
          </a:p>
        </p:txBody>
      </p:sp>
    </p:spTree>
    <p:extLst>
      <p:ext uri="{BB962C8B-B14F-4D97-AF65-F5344CB8AC3E}">
        <p14:creationId xmlns:p14="http://schemas.microsoft.com/office/powerpoint/2010/main" val="55804462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644</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ChemCorp Problem Statement Mohit Bansal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Bansal, Sonal (Cognizant)</cp:lastModifiedBy>
  <cp:revision>40</cp:revision>
  <dcterms:modified xsi:type="dcterms:W3CDTF">2020-05-13T05:37:40Z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Sonal Bansal</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