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" roundtripDataSignature="AMtx7mjc/LzHJaA7sjulad3mzwqvuA8e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65613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4826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171451" y="709423"/>
            <a:ext cx="8618537" cy="5543014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3275" tIns="46625" rIns="93275" bIns="46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316924" y="1744940"/>
            <a:ext cx="1257305" cy="3975967"/>
          </a:xfrm>
          <a:prstGeom prst="rect">
            <a:avLst/>
          </a:prstGeom>
          <a:solidFill>
            <a:srgbClr val="F2F2F2"/>
          </a:solidFill>
          <a:ln w="25400" cap="flat" cmpd="sng">
            <a:solidFill>
              <a:srgbClr val="6F7C8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Zomato</a:t>
            </a:r>
            <a:r>
              <a:rPr lang="en-US" dirty="0" smtClean="0"/>
              <a:t> Issue Tree – </a:t>
            </a:r>
            <a:r>
              <a:rPr lang="en-US" dirty="0" err="1" smtClean="0"/>
              <a:t>Mohit</a:t>
            </a:r>
            <a:r>
              <a:rPr lang="en-US" dirty="0" smtClean="0"/>
              <a:t> Bansal</a:t>
            </a:r>
            <a:endParaRPr lang="en-US" dirty="0"/>
          </a:p>
        </p:txBody>
      </p:sp>
      <p:cxnSp>
        <p:nvCxnSpPr>
          <p:cNvPr id="22" name="Google Shape;22;p2"/>
          <p:cNvCxnSpPr>
            <a:stCxn id="23" idx="1"/>
          </p:cNvCxnSpPr>
          <p:nvPr/>
        </p:nvCxnSpPr>
        <p:spPr>
          <a:xfrm rot="10800000" flipV="1">
            <a:off x="1650564" y="1625129"/>
            <a:ext cx="321900" cy="1507015"/>
          </a:xfrm>
          <a:prstGeom prst="bentConnector2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" name="Google Shape;24;p2"/>
          <p:cNvSpPr txBox="1"/>
          <p:nvPr/>
        </p:nvSpPr>
        <p:spPr>
          <a:xfrm>
            <a:off x="352932" y="3110583"/>
            <a:ext cx="1158465" cy="1075523"/>
          </a:xfrm>
          <a:prstGeom prst="rect">
            <a:avLst/>
          </a:prstGeom>
          <a:solidFill>
            <a:srgbClr val="00C09D"/>
          </a:solidFill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3075" tIns="33075" rIns="33075" bIns="33075" anchor="t" anchorCtr="0">
            <a:noAutofit/>
          </a:bodyPr>
          <a:lstStyle/>
          <a:p>
            <a:pPr lvl="0"/>
            <a:r>
              <a:rPr lang="en-AU" sz="10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could </a:t>
            </a:r>
            <a:r>
              <a:rPr lang="en-AU" sz="1000" b="1" dirty="0" err="1" smtClean="0">
                <a:solidFill>
                  <a:schemeClr val="bg1"/>
                </a:solidFill>
              </a:rPr>
              <a:t>Zomato</a:t>
            </a:r>
            <a:r>
              <a:rPr lang="en-AU" sz="1000" b="1" dirty="0" smtClean="0">
                <a:solidFill>
                  <a:schemeClr val="bg1"/>
                </a:solidFill>
              </a:rPr>
              <a:t> increase its delivery </a:t>
            </a:r>
            <a:r>
              <a:rPr lang="en-AU" sz="1000" b="1" dirty="0" err="1" smtClean="0">
                <a:solidFill>
                  <a:schemeClr val="bg1"/>
                </a:solidFill>
              </a:rPr>
              <a:t>parternship</a:t>
            </a:r>
            <a:r>
              <a:rPr lang="en-AU" sz="1000" b="1" dirty="0" smtClean="0">
                <a:solidFill>
                  <a:schemeClr val="bg1"/>
                </a:solidFill>
              </a:rPr>
              <a:t> with </a:t>
            </a:r>
            <a:r>
              <a:rPr lang="en-AU" sz="1000" b="1" dirty="0" smtClean="0">
                <a:solidFill>
                  <a:schemeClr val="lt1"/>
                </a:solidFill>
              </a:rPr>
              <a:t>restaurants in India.</a:t>
            </a:r>
            <a:endParaRPr dirty="0"/>
          </a:p>
        </p:txBody>
      </p:sp>
      <p:sp>
        <p:nvSpPr>
          <p:cNvPr id="25" name="Google Shape;25;p2"/>
          <p:cNvSpPr/>
          <p:nvPr/>
        </p:nvSpPr>
        <p:spPr>
          <a:xfrm>
            <a:off x="171451" y="17463"/>
            <a:ext cx="259365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STRUCTURED FOUNDATIONS</a:t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1735606" y="995162"/>
            <a:ext cx="9971192" cy="5443856"/>
          </a:xfrm>
          <a:prstGeom prst="rect">
            <a:avLst/>
          </a:prstGeom>
          <a:solidFill>
            <a:srgbClr val="E9EDF1"/>
          </a:solidFill>
          <a:ln w="25400" cap="flat" cmpd="sng">
            <a:solidFill>
              <a:srgbClr val="6F7C8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" name="Google Shape;27;p2"/>
          <p:cNvCxnSpPr>
            <a:stCxn id="23" idx="1"/>
          </p:cNvCxnSpPr>
          <p:nvPr/>
        </p:nvCxnSpPr>
        <p:spPr>
          <a:xfrm rot="10800000" flipV="1">
            <a:off x="1649964" y="1625129"/>
            <a:ext cx="322500" cy="1527415"/>
          </a:xfrm>
          <a:prstGeom prst="bentConnector2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" name="Google Shape;28;p2"/>
          <p:cNvCxnSpPr/>
          <p:nvPr/>
        </p:nvCxnSpPr>
        <p:spPr>
          <a:xfrm>
            <a:off x="1516976" y="3516748"/>
            <a:ext cx="149250" cy="0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2"/>
          <p:cNvSpPr/>
          <p:nvPr/>
        </p:nvSpPr>
        <p:spPr>
          <a:xfrm>
            <a:off x="662861" y="1495240"/>
            <a:ext cx="538609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AU" sz="1050" b="1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 sz="1050" b="1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264306" y="6703004"/>
            <a:ext cx="6456896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AU" sz="900" b="1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¹ We could spend nothing but this is not realistic and is not a viable alternative. We include this however to be MECE. </a:t>
            </a:r>
            <a:endParaRPr sz="900" b="1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" name="Google Shape;32;p2"/>
          <p:cNvGrpSpPr/>
          <p:nvPr/>
        </p:nvGrpSpPr>
        <p:grpSpPr>
          <a:xfrm>
            <a:off x="1972464" y="1380641"/>
            <a:ext cx="3483355" cy="4961471"/>
            <a:chOff x="1988645" y="1575834"/>
            <a:chExt cx="3483355" cy="4916861"/>
          </a:xfrm>
          <a:solidFill>
            <a:srgbClr val="00B050"/>
          </a:solidFill>
        </p:grpSpPr>
        <p:sp>
          <p:nvSpPr>
            <p:cNvPr id="23" name="Google Shape;23;p2"/>
            <p:cNvSpPr txBox="1"/>
            <p:nvPr/>
          </p:nvSpPr>
          <p:spPr>
            <a:xfrm>
              <a:off x="1988645" y="1575834"/>
              <a:ext cx="1150091" cy="484622"/>
            </a:xfrm>
            <a:prstGeom prst="rect">
              <a:avLst/>
            </a:prstGeom>
            <a:solidFill>
              <a:srgbClr val="00B050"/>
            </a:solidFill>
            <a:ln w="1905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3075" tIns="33075" rIns="33075" bIns="330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AU" sz="1000" b="1" dirty="0" smtClean="0">
                  <a:solidFill>
                    <a:schemeClr val="lt1"/>
                  </a:solidFill>
                </a:rPr>
                <a:t>Restaurants wants to join </a:t>
              </a:r>
              <a:r>
                <a:rPr lang="en-AU" sz="1000" b="1" dirty="0" err="1" smtClean="0">
                  <a:solidFill>
                    <a:schemeClr val="lt1"/>
                  </a:solidFill>
                </a:rPr>
                <a:t>Zomato</a:t>
              </a:r>
              <a:endParaRPr dirty="0"/>
            </a:p>
          </p:txBody>
        </p:sp>
        <p:sp>
          <p:nvSpPr>
            <p:cNvPr id="33" name="Google Shape;33;p2"/>
            <p:cNvSpPr txBox="1"/>
            <p:nvPr/>
          </p:nvSpPr>
          <p:spPr>
            <a:xfrm>
              <a:off x="2042056" y="4569097"/>
              <a:ext cx="1150091" cy="508162"/>
            </a:xfrm>
            <a:prstGeom prst="rect">
              <a:avLst/>
            </a:prstGeom>
            <a:solidFill>
              <a:srgbClr val="C00000"/>
            </a:solidFill>
            <a:ln w="1905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3075" tIns="33075" rIns="33075" bIns="330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AU" sz="1000" b="1" dirty="0" smtClean="0">
                  <a:solidFill>
                    <a:schemeClr val="lt1"/>
                  </a:solidFill>
                </a:rPr>
                <a:t>Restaurants </a:t>
              </a:r>
              <a:r>
                <a:rPr lang="en-AU" sz="1000" b="1" dirty="0" smtClean="0">
                  <a:solidFill>
                    <a:schemeClr val="lt1"/>
                  </a:solidFill>
                </a:rPr>
                <a:t>don’t want to join </a:t>
              </a:r>
              <a:r>
                <a:rPr lang="en-AU" sz="1000" b="1" dirty="0" err="1" smtClean="0">
                  <a:solidFill>
                    <a:schemeClr val="lt1"/>
                  </a:solidFill>
                </a:rPr>
                <a:t>Zomato</a:t>
              </a:r>
              <a:endParaRPr dirty="0"/>
            </a:p>
          </p:txBody>
        </p:sp>
        <p:sp>
          <p:nvSpPr>
            <p:cNvPr id="34" name="Google Shape;34;p2"/>
            <p:cNvSpPr txBox="1"/>
            <p:nvPr/>
          </p:nvSpPr>
          <p:spPr>
            <a:xfrm>
              <a:off x="4151059" y="3645009"/>
              <a:ext cx="1295342" cy="34453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3075" tIns="33075" rIns="33075" bIns="33075" anchor="t" anchorCtr="0">
              <a:no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</a:rPr>
                <a:t>They have their own delivery system</a:t>
              </a:r>
            </a:p>
          </p:txBody>
        </p:sp>
        <p:sp>
          <p:nvSpPr>
            <p:cNvPr id="36" name="Google Shape;36;p2"/>
            <p:cNvSpPr txBox="1"/>
            <p:nvPr/>
          </p:nvSpPr>
          <p:spPr>
            <a:xfrm>
              <a:off x="4185359" y="6095881"/>
              <a:ext cx="1286641" cy="396814"/>
            </a:xfrm>
            <a:prstGeom prst="rect">
              <a:avLst/>
            </a:prstGeom>
            <a:solidFill>
              <a:srgbClr val="7030A0"/>
            </a:solidFill>
            <a:ln w="1905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3075" tIns="33075" rIns="33075" bIns="330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AU" sz="1000" b="1" dirty="0" smtClean="0">
                  <a:solidFill>
                    <a:schemeClr val="lt1"/>
                  </a:solidFill>
                </a:rPr>
                <a:t>They don’t like </a:t>
              </a:r>
              <a:r>
                <a:rPr lang="en-AU" sz="1000" b="1" dirty="0" err="1" smtClean="0">
                  <a:solidFill>
                    <a:schemeClr val="lt1"/>
                  </a:solidFill>
                </a:rPr>
                <a:t>Zomato</a:t>
              </a:r>
              <a:endParaRPr sz="10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" name="Google Shape;37;p2"/>
            <p:cNvCxnSpPr/>
            <p:nvPr/>
          </p:nvCxnSpPr>
          <p:spPr>
            <a:xfrm rot="10800000" flipV="1">
              <a:off x="3183859" y="3899657"/>
              <a:ext cx="967200" cy="797843"/>
            </a:xfrm>
            <a:prstGeom prst="bentConnector3">
              <a:avLst>
                <a:gd name="adj1" fmla="val 50000"/>
              </a:avLst>
            </a:prstGeom>
            <a:grpFill/>
            <a:ln w="1905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" name="Google Shape;39;p2"/>
            <p:cNvCxnSpPr/>
            <p:nvPr/>
          </p:nvCxnSpPr>
          <p:spPr>
            <a:xfrm>
              <a:off x="3663522" y="4699395"/>
              <a:ext cx="495907" cy="0"/>
            </a:xfrm>
            <a:prstGeom prst="straightConnector1">
              <a:avLst/>
            </a:prstGeom>
            <a:grpFill/>
            <a:ln w="1905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1" name="Google Shape;41;p2"/>
          <p:cNvSpPr/>
          <p:nvPr/>
        </p:nvSpPr>
        <p:spPr>
          <a:xfrm>
            <a:off x="2345123" y="734084"/>
            <a:ext cx="419987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AU" sz="1050" b="1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Issues</a:t>
            </a:r>
            <a:endParaRPr sz="1050" b="1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"/>
          <p:cNvSpPr/>
          <p:nvPr/>
        </p:nvSpPr>
        <p:spPr>
          <a:xfrm>
            <a:off x="4181200" y="734083"/>
            <a:ext cx="718145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AU" sz="1050" b="1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Sub-Issues</a:t>
            </a:r>
            <a:endParaRPr sz="1050" b="1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Google Shape;49;p2"/>
          <p:cNvCxnSpPr>
            <a:stCxn id="33" idx="1"/>
          </p:cNvCxnSpPr>
          <p:nvPr/>
        </p:nvCxnSpPr>
        <p:spPr>
          <a:xfrm rot="10800000">
            <a:off x="1650575" y="3368315"/>
            <a:ext cx="375300" cy="1289114"/>
          </a:xfrm>
          <a:prstGeom prst="bentConnector2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2"/>
          <p:cNvSpPr txBox="1"/>
          <p:nvPr/>
        </p:nvSpPr>
        <p:spPr>
          <a:xfrm>
            <a:off x="4126403" y="1357742"/>
            <a:ext cx="1305505" cy="341830"/>
          </a:xfrm>
          <a:prstGeom prst="rect">
            <a:avLst/>
          </a:prstGeom>
          <a:solidFill>
            <a:schemeClr val="tx2"/>
          </a:solidFill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3075" tIns="33075" rIns="33075" bIns="330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dirty="0" smtClean="0">
                <a:solidFill>
                  <a:schemeClr val="lt1"/>
                </a:solidFill>
              </a:rPr>
              <a:t>It increases their customer base</a:t>
            </a:r>
            <a:endParaRPr sz="10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" name="Google Shape;55;p2"/>
          <p:cNvCxnSpPr/>
          <p:nvPr/>
        </p:nvCxnSpPr>
        <p:spPr>
          <a:xfrm>
            <a:off x="3649652" y="5139375"/>
            <a:ext cx="495907" cy="0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35;p2"/>
          <p:cNvSpPr txBox="1"/>
          <p:nvPr/>
        </p:nvSpPr>
        <p:spPr>
          <a:xfrm>
            <a:off x="4168148" y="5504574"/>
            <a:ext cx="1286641" cy="378511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3075" tIns="33075" rIns="33075" bIns="33075" anchor="t" anchorCtr="0">
            <a:noAutofit/>
          </a:bodyPr>
          <a:lstStyle/>
          <a:p>
            <a:pPr lvl="0"/>
            <a:r>
              <a:rPr lang="en-US" sz="1000" b="1" dirty="0">
                <a:solidFill>
                  <a:schemeClr val="lt1"/>
                </a:solidFill>
              </a:rPr>
              <a:t> They don’t want to deliver at all</a:t>
            </a:r>
          </a:p>
        </p:txBody>
      </p:sp>
      <p:cxnSp>
        <p:nvCxnSpPr>
          <p:cNvPr id="43" name="Google Shape;38;p2"/>
          <p:cNvCxnSpPr/>
          <p:nvPr/>
        </p:nvCxnSpPr>
        <p:spPr>
          <a:xfrm rot="10800000">
            <a:off x="3656936" y="4537026"/>
            <a:ext cx="538922" cy="1212224"/>
          </a:xfrm>
          <a:prstGeom prst="bentConnector2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" name="Google Shape;53;p2"/>
          <p:cNvCxnSpPr/>
          <p:nvPr/>
        </p:nvCxnSpPr>
        <p:spPr>
          <a:xfrm rot="10800000">
            <a:off x="3137843" y="1765720"/>
            <a:ext cx="1028538" cy="88338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6" name="Straight Connector 75"/>
          <p:cNvCxnSpPr/>
          <p:nvPr/>
        </p:nvCxnSpPr>
        <p:spPr>
          <a:xfrm>
            <a:off x="3650179" y="1558781"/>
            <a:ext cx="1" cy="687015"/>
          </a:xfrm>
          <a:prstGeom prst="line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0" name="Straight Connector 79"/>
          <p:cNvCxnSpPr/>
          <p:nvPr/>
        </p:nvCxnSpPr>
        <p:spPr>
          <a:xfrm>
            <a:off x="3643081" y="1562104"/>
            <a:ext cx="472124" cy="1739"/>
          </a:xfrm>
          <a:prstGeom prst="line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1" name="Rectangle 100"/>
          <p:cNvSpPr/>
          <p:nvPr/>
        </p:nvSpPr>
        <p:spPr>
          <a:xfrm>
            <a:off x="5822449" y="2462104"/>
            <a:ext cx="2157765" cy="306135"/>
          </a:xfrm>
          <a:prstGeom prst="rect">
            <a:avLst/>
          </a:prstGeom>
          <a:solidFill>
            <a:srgbClr val="00C09D"/>
          </a:solidFill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3075" tIns="33075" rIns="33075" bIns="33075" anchor="t" anchorCtr="0">
            <a:no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  <a:latin typeface="Arial"/>
                <a:ea typeface="Arial"/>
                <a:cs typeface="Arial"/>
              </a:rPr>
              <a:t>Poor Revenue Model for that location</a:t>
            </a:r>
            <a:endParaRPr lang="en-US" sz="1000" b="1" dirty="0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5822453" y="2808461"/>
            <a:ext cx="2157765" cy="184119"/>
          </a:xfrm>
          <a:prstGeom prst="rect">
            <a:avLst/>
          </a:prstGeom>
          <a:solidFill>
            <a:srgbClr val="00C09D"/>
          </a:solidFill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3075" tIns="33075" rIns="33075" bIns="33075" anchor="t" anchorCtr="0">
            <a:no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Permission issues</a:t>
            </a:r>
            <a:endParaRPr lang="en-US" sz="1000" b="1" dirty="0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4124231" y="4837986"/>
            <a:ext cx="1330558" cy="510919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3075" tIns="33075" rIns="33075" bIns="33075" anchor="t" anchorCtr="0">
            <a:noAutofit/>
          </a:bodyPr>
          <a:lstStyle/>
          <a:p>
            <a:r>
              <a:rPr lang="en-US" sz="1000" b="1" dirty="0" err="1" smtClean="0">
                <a:solidFill>
                  <a:schemeClr val="bg1"/>
                </a:solidFill>
                <a:latin typeface="Arial"/>
                <a:ea typeface="Arial"/>
                <a:cs typeface="Arial"/>
              </a:rPr>
              <a:t>Zomato’s</a:t>
            </a:r>
            <a:r>
              <a:rPr lang="en-US" sz="1000" b="1" dirty="0" smtClean="0">
                <a:solidFill>
                  <a:schemeClr val="bg1"/>
                </a:solidFill>
                <a:latin typeface="Arial"/>
                <a:ea typeface="Arial"/>
                <a:cs typeface="Arial"/>
              </a:rPr>
              <a:t> commission is too high</a:t>
            </a:r>
            <a:endParaRPr lang="en-US" sz="1000" b="1" dirty="0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5832704" y="5538923"/>
            <a:ext cx="2147515" cy="334269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3075" tIns="33075" rIns="33075" bIns="33075" anchor="t" anchorCtr="0">
            <a:noAutofit/>
          </a:bodyPr>
          <a:lstStyle/>
          <a:p>
            <a:r>
              <a:rPr lang="en-US" sz="1000" b="1" dirty="0">
                <a:solidFill>
                  <a:schemeClr val="lt1"/>
                </a:solidFill>
              </a:rPr>
              <a:t>They don’t have enough customers for food </a:t>
            </a:r>
            <a:r>
              <a:rPr lang="en-US" sz="1000" b="1" dirty="0" smtClean="0">
                <a:solidFill>
                  <a:schemeClr val="lt1"/>
                </a:solidFill>
              </a:rPr>
              <a:t>delivery</a:t>
            </a:r>
            <a:endParaRPr lang="en-US" sz="1000" b="1" dirty="0">
              <a:solidFill>
                <a:schemeClr val="lt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123840" y="2421119"/>
            <a:ext cx="1310629" cy="714798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3075" tIns="33075" rIns="33075" bIns="33075" anchor="t" anchorCtr="0">
            <a:noAutofit/>
          </a:bodyPr>
          <a:lstStyle/>
          <a:p>
            <a:r>
              <a:rPr lang="en-US" sz="1000" b="1" dirty="0" err="1" smtClean="0">
                <a:solidFill>
                  <a:schemeClr val="bg1"/>
                </a:solidFill>
              </a:rPr>
              <a:t>Zomato</a:t>
            </a:r>
            <a:r>
              <a:rPr lang="en-US" sz="1000" b="1" dirty="0" smtClean="0">
                <a:solidFill>
                  <a:schemeClr val="bg1"/>
                </a:solidFill>
              </a:rPr>
              <a:t> </a:t>
            </a:r>
            <a:r>
              <a:rPr lang="en-US" sz="1000" b="1" dirty="0" err="1" smtClean="0">
                <a:solidFill>
                  <a:schemeClr val="bg1"/>
                </a:solidFill>
              </a:rPr>
              <a:t>donot</a:t>
            </a:r>
            <a:r>
              <a:rPr lang="en-US" sz="1000" b="1" dirty="0" smtClean="0">
                <a:solidFill>
                  <a:schemeClr val="bg1"/>
                </a:solidFill>
              </a:rPr>
              <a:t> provide service at that location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78" name="Google Shape;35;p2"/>
          <p:cNvSpPr txBox="1"/>
          <p:nvPr/>
        </p:nvSpPr>
        <p:spPr>
          <a:xfrm>
            <a:off x="4109318" y="4089467"/>
            <a:ext cx="1308739" cy="551386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3075" tIns="33075" rIns="33075" bIns="330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dirty="0" smtClean="0">
                <a:solidFill>
                  <a:schemeClr val="lt1"/>
                </a:solidFill>
              </a:rPr>
              <a:t>They don’t want to risk brand/ restaurant image.</a:t>
            </a:r>
            <a:endParaRPr sz="10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9685177" y="4015440"/>
            <a:ext cx="1744793" cy="3998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3075" tIns="33075" rIns="33075" bIns="33075" anchor="t" anchorCtr="0">
            <a:no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Transportation medium is not good</a:t>
            </a:r>
            <a:endParaRPr lang="en-US" sz="1000" b="1" dirty="0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113971" y="4206257"/>
            <a:ext cx="1404088" cy="2188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3075" tIns="33075" rIns="33075" bIns="33075" anchor="t" anchorCtr="0">
            <a:no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Food gets cold</a:t>
            </a:r>
            <a:endParaRPr lang="en-US" sz="1000" b="1" dirty="0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9701703" y="2812468"/>
            <a:ext cx="1714423" cy="2229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3075" tIns="33075" rIns="33075" bIns="33075" anchor="t" anchorCtr="0">
            <a:no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Hot bags are not sufficient</a:t>
            </a:r>
            <a:endParaRPr lang="en-US" sz="1000" b="1" dirty="0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9701698" y="3089563"/>
            <a:ext cx="1714423" cy="2229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3075" tIns="33075" rIns="33075" bIns="33075" anchor="t" anchorCtr="0">
            <a:no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Delay due to Traffic </a:t>
            </a:r>
            <a:endParaRPr lang="en-US" sz="1000" b="1" dirty="0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9701693" y="3352803"/>
            <a:ext cx="1714423" cy="3368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3075" tIns="33075" rIns="33075" bIns="33075" anchor="t" anchorCtr="0">
            <a:no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Delivery boy held up in some personal task</a:t>
            </a:r>
            <a:endParaRPr lang="en-US" sz="1000" b="1" dirty="0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9701693" y="3738345"/>
            <a:ext cx="1714423" cy="2253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3075" tIns="33075" rIns="33075" bIns="33075" anchor="t" anchorCtr="0">
            <a:no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Delay due to accident </a:t>
            </a:r>
            <a:endParaRPr lang="en-US" sz="1000" b="1" dirty="0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832704" y="4452795"/>
            <a:ext cx="2147515" cy="322926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3075" tIns="33075" rIns="33075" bIns="33075" anchor="t" anchorCtr="0">
            <a:noAutofit/>
          </a:bodyPr>
          <a:lstStyle/>
          <a:p>
            <a:r>
              <a:rPr lang="en-US" sz="1000" b="1" dirty="0" smtClean="0">
                <a:solidFill>
                  <a:schemeClr val="lt1"/>
                </a:solidFill>
              </a:rPr>
              <a:t>Customer complaints</a:t>
            </a:r>
            <a:endParaRPr lang="en-US" sz="1000" b="1" dirty="0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113966" y="4475017"/>
            <a:ext cx="1404093" cy="22465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3075" tIns="33075" rIns="33075" bIns="33075" anchor="t" anchorCtr="0">
            <a:no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Wrong item delivered</a:t>
            </a:r>
            <a:endParaRPr lang="en-US" sz="1000" b="1" dirty="0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9701693" y="2223348"/>
            <a:ext cx="1728277" cy="2465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3075" tIns="33075" rIns="33075" bIns="33075" anchor="t" anchorCtr="0">
            <a:no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Not enough delivery staff</a:t>
            </a:r>
            <a:endParaRPr lang="en-US" sz="1000" b="1" dirty="0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9701705" y="2540724"/>
            <a:ext cx="1728265" cy="2176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3075" tIns="33075" rIns="33075" bIns="33075" anchor="t" anchorCtr="0">
            <a:no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They don’t have hot bags</a:t>
            </a:r>
            <a:endParaRPr lang="en-US" sz="1000" b="1" dirty="0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8127821" y="5311646"/>
            <a:ext cx="1404093" cy="210801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3075" tIns="33075" rIns="33075" bIns="33075" anchor="t" anchorCtr="0">
            <a:no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Tip request</a:t>
            </a:r>
            <a:endParaRPr lang="en-US" sz="1000" b="1" dirty="0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5822449" y="1633584"/>
            <a:ext cx="2157765" cy="370110"/>
          </a:xfrm>
          <a:prstGeom prst="rect">
            <a:avLst/>
          </a:prstGeom>
          <a:solidFill>
            <a:schemeClr val="tx2"/>
          </a:solidFill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3075" tIns="33075" rIns="33075" bIns="33075" anchor="t" anchorCtr="0">
            <a:no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They don’t have resources to handle large volume </a:t>
            </a:r>
            <a:endParaRPr lang="en-US" sz="1000" b="1" dirty="0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5822449" y="2049219"/>
            <a:ext cx="2157765" cy="220538"/>
          </a:xfrm>
          <a:prstGeom prst="rect">
            <a:avLst/>
          </a:prstGeom>
          <a:solidFill>
            <a:schemeClr val="tx2"/>
          </a:solidFill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3075" tIns="33075" rIns="33075" bIns="33075" anchor="t" anchorCtr="0">
            <a:no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They want limited clients</a:t>
            </a:r>
            <a:endParaRPr lang="en-US" sz="1000" b="1" dirty="0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5832704" y="3046377"/>
            <a:ext cx="2157765" cy="184119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3075" tIns="33075" rIns="33075" bIns="33075" anchor="t" anchorCtr="0">
            <a:no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Political issues</a:t>
            </a:r>
            <a:endParaRPr lang="en-US" sz="1000" b="1" dirty="0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822445" y="2460894"/>
            <a:ext cx="2157765" cy="306135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3075" tIns="33075" rIns="33075" bIns="33075" anchor="t" anchorCtr="0">
            <a:no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  <a:latin typeface="Arial"/>
                <a:ea typeface="Arial"/>
                <a:cs typeface="Arial"/>
              </a:rPr>
              <a:t>Poor Revenue Model for that location</a:t>
            </a:r>
            <a:endParaRPr lang="en-US" sz="1000" b="1" dirty="0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822449" y="2807251"/>
            <a:ext cx="2157765" cy="184119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3075" tIns="33075" rIns="33075" bIns="33075" anchor="t" anchorCtr="0">
            <a:no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Permission issues</a:t>
            </a:r>
            <a:endParaRPr lang="en-US" sz="1000" b="1" dirty="0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9723340" y="4475759"/>
            <a:ext cx="1714423" cy="22533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3075" tIns="33075" rIns="33075" bIns="33075" anchor="t" anchorCtr="0">
            <a:no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Veg/Non-Veg mix</a:t>
            </a:r>
            <a:endParaRPr lang="en-US" sz="1000" b="1" dirty="0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9737190" y="4738999"/>
            <a:ext cx="1714423" cy="34324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3075" tIns="33075" rIns="33075" bIns="33075" anchor="t" anchorCtr="0">
            <a:no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Someone else’s food delivered</a:t>
            </a:r>
            <a:endParaRPr lang="en-US" sz="1000" b="1" dirty="0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8127816" y="4913836"/>
            <a:ext cx="1404093" cy="359222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3075" tIns="33075" rIns="33075" bIns="33075" anchor="t" anchorCtr="0">
            <a:no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Package seal is damaged</a:t>
            </a:r>
            <a:endParaRPr lang="en-US" sz="1000" b="1" dirty="0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6" name="Google Shape;33;p2"/>
          <p:cNvSpPr txBox="1"/>
          <p:nvPr/>
        </p:nvSpPr>
        <p:spPr>
          <a:xfrm>
            <a:off x="2037846" y="5430082"/>
            <a:ext cx="1150091" cy="8168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3075" tIns="33075" rIns="33075" bIns="330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dirty="0" smtClean="0">
                <a:solidFill>
                  <a:schemeClr val="tx1"/>
                </a:solidFill>
              </a:rPr>
              <a:t>Restaurants is already under agreement with other competitors like </a:t>
            </a:r>
            <a:r>
              <a:rPr lang="en-AU" sz="1000" b="1" dirty="0" err="1" smtClean="0">
                <a:solidFill>
                  <a:schemeClr val="tx1"/>
                </a:solidFill>
              </a:rPr>
              <a:t>Swiggy</a:t>
            </a:r>
            <a:r>
              <a:rPr lang="en-AU" sz="1000" b="1" dirty="0" smtClean="0">
                <a:solidFill>
                  <a:schemeClr val="tx1"/>
                </a:solidFill>
              </a:rPr>
              <a:t> or UE</a:t>
            </a:r>
            <a:endParaRPr b="1" dirty="0">
              <a:solidFill>
                <a:schemeClr val="tx1"/>
              </a:solidFill>
            </a:endParaRPr>
          </a:p>
        </p:txBody>
      </p:sp>
      <p:cxnSp>
        <p:nvCxnSpPr>
          <p:cNvPr id="57" name="Google Shape;49;p2"/>
          <p:cNvCxnSpPr/>
          <p:nvPr/>
        </p:nvCxnSpPr>
        <p:spPr>
          <a:xfrm rot="10800000">
            <a:off x="1650571" y="4629073"/>
            <a:ext cx="375300" cy="1289114"/>
          </a:xfrm>
          <a:prstGeom prst="bentConnector2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105833039"/>
      </p:ext>
    </p:extLst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210</Words>
  <Application>Microsoft Office PowerPoint</Application>
  <PresentationFormat>On-screen Show (4:3)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Synergy_CF_YNR002</vt:lpstr>
      <vt:lpstr>Zomato Issue Tree – Mohit Bansal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of a Good Issue Tree</dc:title>
  <dc:creator>Hui, Chris</dc:creator>
  <cp:lastModifiedBy>Bansal, Sonal (Cognizant)</cp:lastModifiedBy>
  <cp:revision>32</cp:revision>
  <dcterms:created xsi:type="dcterms:W3CDTF">2019-05-15T15:57:18Z</dcterms:created>
  <dcterms:modified xsi:type="dcterms:W3CDTF">2020-01-14T19:59:45Z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7c7b3fc-4128-41ae-86b4-e4b1b1ae5e15_Enabled">
    <vt:lpwstr>True</vt:lpwstr>
  </property>
  <property fmtid="{D5CDD505-2E9C-101B-9397-08002B2CF9AE}" pid="3" name="MSIP_Label_97c7b3fc-4128-41ae-86b4-e4b1b1ae5e15_SiteId">
    <vt:lpwstr>97160e56-eb00-44fe-b31d-0d6d351c636d</vt:lpwstr>
  </property>
  <property fmtid="{D5CDD505-2E9C-101B-9397-08002B2CF9AE}" pid="4" name="MSIP_Label_97c7b3fc-4128-41ae-86b4-e4b1b1ae5e15_Owner">
    <vt:lpwstr>Chris.Hui@origin.com.au</vt:lpwstr>
  </property>
  <property fmtid="{D5CDD505-2E9C-101B-9397-08002B2CF9AE}" pid="5" name="MSIP_Label_97c7b3fc-4128-41ae-86b4-e4b1b1ae5e15_SetDate">
    <vt:lpwstr>2019-05-20T07:55:06.5812107Z</vt:lpwstr>
  </property>
  <property fmtid="{D5CDD505-2E9C-101B-9397-08002B2CF9AE}" pid="6" name="MSIP_Label_97c7b3fc-4128-41ae-86b4-e4b1b1ae5e15_Name">
    <vt:lpwstr>General</vt:lpwstr>
  </property>
  <property fmtid="{D5CDD505-2E9C-101B-9397-08002B2CF9AE}" pid="7" name="MSIP_Label_97c7b3fc-4128-41ae-86b4-e4b1b1ae5e15_Application">
    <vt:lpwstr>Microsoft Azure Information Protection</vt:lpwstr>
  </property>
  <property fmtid="{D5CDD505-2E9C-101B-9397-08002B2CF9AE}" pid="8" name="MSIP_Label_97c7b3fc-4128-41ae-86b4-e4b1b1ae5e15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AXPAuthor">
    <vt:lpwstr>Sonal Bansal</vt:lpwstr>
  </property>
  <property fmtid="{D5CDD505-2E9C-101B-9397-08002B2CF9AE}" pid="11" name="AXPDataClassification">
    <vt:lpwstr>AXP Internal</vt:lpwstr>
  </property>
  <property fmtid="{D5CDD505-2E9C-101B-9397-08002B2CF9AE}" pid="12" name="AXPDataClassificationForSearch">
    <vt:lpwstr>AXPInternal_UniqueSearchString</vt:lpwstr>
  </property>
</Properties>
</file>