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046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76057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3584" y="1274084"/>
            <a:ext cx="4344156" cy="500815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46895" y="1297164"/>
            <a:ext cx="4344156" cy="495991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46095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0380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3586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49301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4718859" y="170366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81830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101118" y="1737950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5036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30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b="1" dirty="0" err="1"/>
              <a:t>Zomato</a:t>
            </a:r>
            <a:r>
              <a:rPr lang="en-US" sz="1100" b="1" dirty="0"/>
              <a:t> is one of the largest food aggregators in the world. </a:t>
            </a:r>
            <a:r>
              <a:rPr lang="en-US" sz="1100" b="1" dirty="0" err="1"/>
              <a:t>Inspit</a:t>
            </a:r>
            <a:r>
              <a:rPr lang="en-US" sz="1100" b="1" dirty="0"/>
              <a:t> of tremendous growth in Indian market, company is in financial loss of $294m and to overcome its losses of the food delivery business in India, </a:t>
            </a:r>
            <a:r>
              <a:rPr lang="en-US" sz="1100" b="1" dirty="0" err="1"/>
              <a:t>Zomato</a:t>
            </a:r>
            <a:r>
              <a:rPr lang="en-US" sz="1100" b="1" dirty="0"/>
              <a:t> wants to increase its delivery business in India specially be first-in-the-market cities. Goal is to increase the number of deliveries per rider per hour from current 1.4 to </a:t>
            </a:r>
            <a:r>
              <a:rPr lang="en-US" sz="1100" b="1" dirty="0" smtClean="0"/>
              <a:t>2 by end of FY2020.</a:t>
            </a:r>
            <a:endParaRPr lang="en-US" sz="110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4017048"/>
            <a:ext cx="4324418" cy="198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b="1" dirty="0" smtClean="0"/>
              <a:t>Delivery </a:t>
            </a:r>
            <a:r>
              <a:rPr lang="en-US" sz="1100" b="1" dirty="0"/>
              <a:t>Business Unit </a:t>
            </a:r>
            <a:r>
              <a:rPr lang="en-US" sz="1100" b="1" dirty="0" smtClean="0"/>
              <a:t>performs a workshop to increase its listing by </a:t>
            </a:r>
          </a:p>
          <a:p>
            <a:pPr marL="228600" lvl="0" indent="-228600">
              <a:buAutoNum type="arabicPeriod"/>
            </a:pPr>
            <a:r>
              <a:rPr lang="en-US" sz="1100" b="1" dirty="0" smtClean="0"/>
              <a:t>A</a:t>
            </a:r>
            <a:r>
              <a:rPr lang="en-US" sz="1100" b="1" dirty="0" smtClean="0"/>
              <a:t>dding </a:t>
            </a:r>
            <a:r>
              <a:rPr lang="en-US" sz="1100" b="1" dirty="0" smtClean="0"/>
              <a:t>restaurants </a:t>
            </a:r>
            <a:r>
              <a:rPr lang="en-US" sz="1100" b="1" dirty="0" smtClean="0"/>
              <a:t>of Indian Cities where </a:t>
            </a:r>
            <a:r>
              <a:rPr lang="en-US" sz="1100" b="1" dirty="0" err="1" smtClean="0"/>
              <a:t>Zomato</a:t>
            </a:r>
            <a:r>
              <a:rPr lang="en-US" sz="1100" b="1" dirty="0" smtClean="0"/>
              <a:t> can take competitive benefit of first-in-the-market </a:t>
            </a:r>
          </a:p>
          <a:p>
            <a:pPr marL="228600" lvl="0" indent="-228600">
              <a:buAutoNum type="arabicPeriod"/>
            </a:pPr>
            <a:r>
              <a:rPr lang="en-US" sz="1100" b="1" dirty="0" smtClean="0"/>
              <a:t>Connect</a:t>
            </a:r>
            <a:r>
              <a:rPr lang="en-US" sz="1100" b="1" dirty="0" smtClean="0"/>
              <a:t> with only dine-in  restaurants and propose </a:t>
            </a:r>
            <a:r>
              <a:rPr lang="en-US" sz="1100" b="1" dirty="0" err="1" smtClean="0"/>
              <a:t>Zomato</a:t>
            </a:r>
            <a:r>
              <a:rPr lang="en-US" sz="1100" b="1" dirty="0" err="1" smtClean="0"/>
              <a:t>’s</a:t>
            </a:r>
            <a:r>
              <a:rPr lang="en-US" sz="1100" b="1" dirty="0" smtClean="0"/>
              <a:t> association as delivery partner.</a:t>
            </a:r>
          </a:p>
          <a:p>
            <a:pPr lvl="0"/>
            <a:endParaRPr lang="en-US" sz="1100" b="1" dirty="0" smtClean="0"/>
          </a:p>
          <a:p>
            <a:r>
              <a:rPr lang="en-US" sz="1100" b="1" dirty="0"/>
              <a:t>Goal is to increase the number of deliveries per rider per hour from current 1.4 to 2 by end of FY2020.</a:t>
            </a:r>
          </a:p>
          <a:p>
            <a:pPr lvl="0"/>
            <a:endParaRPr lang="en-US" sz="1100" b="1" dirty="0" smtClean="0"/>
          </a:p>
          <a:p>
            <a:pPr lvl="0"/>
            <a:endParaRPr lang="en-US" sz="1100" b="1" dirty="0" smtClean="0"/>
          </a:p>
          <a:p>
            <a:pPr lvl="0"/>
            <a:endParaRPr sz="1071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4686765" y="2005765"/>
            <a:ext cx="4324418" cy="43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/>
              <a:t>The scope of the solution is </a:t>
            </a:r>
            <a:r>
              <a:rPr lang="en-US" sz="1070" b="1" dirty="0" smtClean="0"/>
              <a:t>for the </a:t>
            </a:r>
            <a:r>
              <a:rPr lang="en-US" sz="1070" b="1" dirty="0" smtClean="0"/>
              <a:t>FY2020 and with in India</a:t>
            </a:r>
            <a:r>
              <a:rPr lang="en-US" sz="1070" b="1" dirty="0" smtClean="0"/>
              <a:t>.</a:t>
            </a:r>
            <a:endParaRPr sz="107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616543" y="5146421"/>
            <a:ext cx="4324418" cy="105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AutoNum type="arabicPeriod"/>
            </a:pPr>
            <a:endParaRPr lang="en-US" sz="1070" b="1" dirty="0" smtClean="0"/>
          </a:p>
          <a:p>
            <a:pPr lvl="0"/>
            <a:r>
              <a:rPr lang="en-US" sz="1070" b="1" dirty="0" smtClean="0"/>
              <a:t>&lt;Couldn’t find any data </a:t>
            </a:r>
            <a:r>
              <a:rPr lang="en-US" sz="1070" b="1" dirty="0" err="1" smtClean="0"/>
              <a:t>sorce</a:t>
            </a:r>
            <a:r>
              <a:rPr lang="en-US" sz="1070" b="1" dirty="0" smtClean="0"/>
              <a:t>&gt;</a:t>
            </a:r>
            <a:endParaRPr lang="en-US" sz="1070" b="1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75067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000" dirty="0" err="1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</a:rPr>
              <a:t>Zomato</a:t>
            </a:r>
            <a:r>
              <a:rPr lang="en-US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</a:rPr>
              <a:t> 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Mohit Bansal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753507"/>
            <a:ext cx="4245929" cy="94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0" b="1" dirty="0" smtClean="0"/>
              <a:t>Head of Finance – </a:t>
            </a:r>
            <a:r>
              <a:rPr lang="en-US" sz="1070" b="1" dirty="0" err="1" smtClean="0"/>
              <a:t>Akriti</a:t>
            </a:r>
            <a:r>
              <a:rPr lang="en-US" sz="1070" b="1" dirty="0" smtClean="0"/>
              <a:t> Chopra; COO Food Delivery– </a:t>
            </a:r>
            <a:r>
              <a:rPr lang="en-US" sz="1070" b="1" dirty="0" err="1" smtClean="0"/>
              <a:t>Mohit</a:t>
            </a:r>
            <a:r>
              <a:rPr lang="en-US" sz="1070" b="1" dirty="0" smtClean="0"/>
              <a:t> Kumar; Technical Advisor– Prashant Malik; Head of Engineering – </a:t>
            </a:r>
            <a:r>
              <a:rPr lang="en-US" sz="1070" b="1" dirty="0" err="1" smtClean="0"/>
              <a:t>Gunjan</a:t>
            </a:r>
            <a:r>
              <a:rPr lang="en-US" sz="1070" b="1" dirty="0" smtClean="0"/>
              <a:t> </a:t>
            </a:r>
            <a:r>
              <a:rPr lang="en-US" sz="1070" b="1" dirty="0" err="1" smtClean="0"/>
              <a:t>Patidar</a:t>
            </a:r>
            <a:r>
              <a:rPr lang="en-US" sz="1070" b="1" dirty="0" smtClean="0"/>
              <a:t>.</a:t>
            </a:r>
            <a:endParaRPr sz="1070" b="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43365" y="540821"/>
            <a:ext cx="8584648" cy="7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 smtClean="0"/>
              <a:t>What options does </a:t>
            </a:r>
            <a:r>
              <a:rPr lang="en-US" dirty="0" err="1" smtClean="0"/>
              <a:t>Zomato</a:t>
            </a:r>
            <a:r>
              <a:rPr lang="en-US" dirty="0" smtClean="0"/>
              <a:t> have to increase its listing of food delivery restaurants.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3;p1"/>
          <p:cNvSpPr/>
          <p:nvPr/>
        </p:nvSpPr>
        <p:spPr>
          <a:xfrm>
            <a:off x="4697966" y="268174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5;p1"/>
          <p:cNvSpPr/>
          <p:nvPr/>
        </p:nvSpPr>
        <p:spPr>
          <a:xfrm>
            <a:off x="5063447" y="271379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37;p1"/>
          <p:cNvSpPr txBox="1"/>
          <p:nvPr/>
        </p:nvSpPr>
        <p:spPr>
          <a:xfrm>
            <a:off x="4653318" y="2989654"/>
            <a:ext cx="4324418" cy="37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70" b="1" dirty="0" smtClean="0"/>
              <a:t>Restaurant from Tier 4 cities may show resistance in sharing 20% commission </a:t>
            </a:r>
            <a:r>
              <a:rPr lang="en-US" sz="1070" b="1" dirty="0" smtClean="0"/>
              <a:t>initially</a:t>
            </a:r>
            <a:r>
              <a:rPr lang="en-US" sz="1070" b="1" dirty="0" smtClean="0"/>
              <a:t>.</a:t>
            </a:r>
            <a:endParaRPr sz="1070" b="1" dirty="0"/>
          </a:p>
        </p:txBody>
      </p:sp>
    </p:spTree>
    <p:extLst>
      <p:ext uri="{BB962C8B-B14F-4D97-AF65-F5344CB8AC3E}">
        <p14:creationId xmlns:p14="http://schemas.microsoft.com/office/powerpoint/2010/main" val="55804462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545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Zomato Problem Statement Mohit Bansal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Bansal, Sonal (Cognizant)</cp:lastModifiedBy>
  <cp:revision>33</cp:revision>
  <dcterms:modified xsi:type="dcterms:W3CDTF">2020-01-04T19:49:08Z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Sonal Bansal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