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13"/>
  </p:notesMasterIdLst>
  <p:sldIdLst>
    <p:sldId id="256" r:id="rId3"/>
    <p:sldId id="267" r:id="rId4"/>
    <p:sldId id="268" r:id="rId5"/>
    <p:sldId id="270" r:id="rId6"/>
    <p:sldId id="271" r:id="rId7"/>
    <p:sldId id="273" r:id="rId8"/>
    <p:sldId id="274" r:id="rId9"/>
    <p:sldId id="275"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nsal, Sonal (Cognizant)" initials="BS(" lastIdx="1" clrIdx="0">
    <p:extLst>
      <p:ext uri="{19B8F6BF-5375-455C-9EA6-DF929625EA0E}">
        <p15:presenceInfo xmlns:p15="http://schemas.microsoft.com/office/powerpoint/2012/main" userId="S-1-5-21-1178368992-402679808-390482200-23647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77"/>
    <p:restoredTop sz="94674"/>
  </p:normalViewPr>
  <p:slideViewPr>
    <p:cSldViewPr snapToGrid="0" snapToObjects="1">
      <p:cViewPr varScale="1">
        <p:scale>
          <a:sx n="73" d="100"/>
          <a:sy n="73" d="100"/>
        </p:scale>
        <p:origin x="4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678223\Downloads\10\10.6\1564687817_ChemCorp_Sales_Data_Jan15_Dec1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678223\Downloads\10\10.6\1564687817_ChemCorp_Sales_Data_Jan15_Dec1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678223\Downloads\10\10.6\1564687817_ChemCorp_Sales_Data_Jan15_Dec1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678223\Downloads\10\10.6\1564687817_ChemCorp_Sales_Data_Jan15_Dec1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'[1564687817_ChemCorp_Sales_Data_Jan15_Dec15.xlsx]Sheet1'!$E$3</c:f>
              <c:strCache>
                <c:ptCount val="1"/>
                <c:pt idx="0">
                  <c:v># Product Sold</c:v>
                </c:pt>
              </c:strCache>
            </c:strRef>
          </c:tx>
          <c:spPr>
            <a:solidFill>
              <a:schemeClr val="accent1"/>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1-CD00-4250-BB51-89391585B617}"/>
              </c:ext>
            </c:extLst>
          </c:dPt>
          <c:dPt>
            <c:idx val="3"/>
            <c:invertIfNegative val="0"/>
            <c:bubble3D val="0"/>
            <c:spPr>
              <a:solidFill>
                <a:schemeClr val="accent3"/>
              </a:solidFill>
              <a:ln>
                <a:solidFill>
                  <a:srgbClr val="00B050"/>
                </a:solidFill>
              </a:ln>
              <a:effectLst/>
            </c:spPr>
            <c:extLst>
              <c:ext xmlns:c16="http://schemas.microsoft.com/office/drawing/2014/chart" uri="{C3380CC4-5D6E-409C-BE32-E72D297353CC}">
                <c16:uniqueId val="{00000003-CD00-4250-BB51-89391585B61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'[1564687817_ChemCorp_Sales_Data_Jan15_Dec15.xlsx]Sheet1'!$D$4:$D$14</c:f>
              <c:strCache>
                <c:ptCount val="11"/>
                <c:pt idx="0">
                  <c:v>Chemical A</c:v>
                </c:pt>
                <c:pt idx="1">
                  <c:v>Chemical B</c:v>
                </c:pt>
                <c:pt idx="2">
                  <c:v>Chemical C</c:v>
                </c:pt>
                <c:pt idx="3">
                  <c:v>Chemical D</c:v>
                </c:pt>
                <c:pt idx="4">
                  <c:v>Chemical E</c:v>
                </c:pt>
                <c:pt idx="5">
                  <c:v>Chemical F</c:v>
                </c:pt>
                <c:pt idx="6">
                  <c:v>Chemical G</c:v>
                </c:pt>
                <c:pt idx="7">
                  <c:v>Chemical H</c:v>
                </c:pt>
                <c:pt idx="8">
                  <c:v>Chemical I</c:v>
                </c:pt>
                <c:pt idx="9">
                  <c:v>Chemical J</c:v>
                </c:pt>
                <c:pt idx="10">
                  <c:v>Chemical K</c:v>
                </c:pt>
              </c:strCache>
            </c:strRef>
          </c:cat>
          <c:val>
            <c:numRef>
              <c:f>'[1564687817_ChemCorp_Sales_Data_Jan15_Dec15.xlsx]Sheet1'!$E$4:$E$14</c:f>
              <c:numCache>
                <c:formatCode>General</c:formatCode>
                <c:ptCount val="11"/>
                <c:pt idx="0">
                  <c:v>399</c:v>
                </c:pt>
                <c:pt idx="1">
                  <c:v>5945</c:v>
                </c:pt>
                <c:pt idx="2">
                  <c:v>3946</c:v>
                </c:pt>
                <c:pt idx="3">
                  <c:v>9634</c:v>
                </c:pt>
                <c:pt idx="4">
                  <c:v>8278</c:v>
                </c:pt>
                <c:pt idx="5">
                  <c:v>3649</c:v>
                </c:pt>
                <c:pt idx="6">
                  <c:v>1950</c:v>
                </c:pt>
                <c:pt idx="7">
                  <c:v>3223</c:v>
                </c:pt>
                <c:pt idx="8">
                  <c:v>5264</c:v>
                </c:pt>
                <c:pt idx="9">
                  <c:v>707</c:v>
                </c:pt>
                <c:pt idx="10">
                  <c:v>2521</c:v>
                </c:pt>
              </c:numCache>
            </c:numRef>
          </c:val>
          <c:extLst>
            <c:ext xmlns:c16="http://schemas.microsoft.com/office/drawing/2014/chart" uri="{C3380CC4-5D6E-409C-BE32-E72D297353CC}">
              <c16:uniqueId val="{00000004-CD00-4250-BB51-89391585B617}"/>
            </c:ext>
          </c:extLst>
        </c:ser>
        <c:dLbls>
          <c:dLblPos val="outEnd"/>
          <c:showLegendKey val="0"/>
          <c:showVal val="1"/>
          <c:showCatName val="0"/>
          <c:showSerName val="0"/>
          <c:showPercent val="0"/>
          <c:showBubbleSize val="0"/>
        </c:dLbls>
        <c:gapWidth val="219"/>
        <c:overlap val="-27"/>
        <c:axId val="1642749439"/>
        <c:axId val="1642747775"/>
      </c:barChart>
      <c:catAx>
        <c:axId val="1642749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2747775"/>
        <c:crosses val="autoZero"/>
        <c:auto val="1"/>
        <c:lblAlgn val="ctr"/>
        <c:lblOffset val="100"/>
        <c:noMultiLvlLbl val="0"/>
      </c:catAx>
      <c:valAx>
        <c:axId val="1642747775"/>
        <c:scaling>
          <c:orientation val="minMax"/>
        </c:scaling>
        <c:delete val="1"/>
        <c:axPos val="l"/>
        <c:numFmt formatCode="General" sourceLinked="1"/>
        <c:majorTickMark val="none"/>
        <c:minorTickMark val="none"/>
        <c:tickLblPos val="nextTo"/>
        <c:crossAx val="16427494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Products Sold (per region)</a:t>
            </a:r>
          </a:p>
        </c:rich>
      </c:tx>
      <c:layout>
        <c:manualLayout>
          <c:xMode val="edge"/>
          <c:yMode val="edge"/>
          <c:x val="0.36977777777777782"/>
          <c:y val="1.3888888888888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'[1564687817_ChemCorp_Sales_Data_Jan15_Dec15.xlsx]Sheet2'!$E$3</c:f>
              <c:strCache>
                <c:ptCount val="1"/>
                <c:pt idx="0">
                  <c:v># Products Sold</c:v>
                </c:pt>
              </c:strCache>
            </c:strRef>
          </c:tx>
          <c:spPr>
            <a:solidFill>
              <a:schemeClr val="accent1"/>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1-016F-4980-AFB3-47CE7A6915D4}"/>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3-016F-4980-AFB3-47CE7A6915D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'[1564687817_ChemCorp_Sales_Data_Jan15_Dec15.xlsx]Sheet2'!$D$4:$D$10</c:f>
              <c:strCache>
                <c:ptCount val="7"/>
                <c:pt idx="0">
                  <c:v>Middle Atlantic </c:v>
                </c:pt>
                <c:pt idx="1">
                  <c:v>Mountain </c:v>
                </c:pt>
                <c:pt idx="2">
                  <c:v>New England </c:v>
                </c:pt>
                <c:pt idx="3">
                  <c:v>North Central</c:v>
                </c:pt>
                <c:pt idx="4">
                  <c:v>Pacific </c:v>
                </c:pt>
                <c:pt idx="5">
                  <c:v>South Atlantic </c:v>
                </c:pt>
                <c:pt idx="6">
                  <c:v>South Central</c:v>
                </c:pt>
              </c:strCache>
            </c:strRef>
          </c:cat>
          <c:val>
            <c:numRef>
              <c:f>'[1564687817_ChemCorp_Sales_Data_Jan15_Dec15.xlsx]Sheet2'!$E$4:$E$10</c:f>
              <c:numCache>
                <c:formatCode>General</c:formatCode>
                <c:ptCount val="7"/>
                <c:pt idx="0">
                  <c:v>7954</c:v>
                </c:pt>
                <c:pt idx="1">
                  <c:v>7781</c:v>
                </c:pt>
                <c:pt idx="2">
                  <c:v>3359</c:v>
                </c:pt>
                <c:pt idx="3">
                  <c:v>7670</c:v>
                </c:pt>
                <c:pt idx="4">
                  <c:v>6712</c:v>
                </c:pt>
                <c:pt idx="5">
                  <c:v>4960</c:v>
                </c:pt>
                <c:pt idx="6">
                  <c:v>7080</c:v>
                </c:pt>
              </c:numCache>
            </c:numRef>
          </c:val>
          <c:extLst>
            <c:ext xmlns:c16="http://schemas.microsoft.com/office/drawing/2014/chart" uri="{C3380CC4-5D6E-409C-BE32-E72D297353CC}">
              <c16:uniqueId val="{00000004-016F-4980-AFB3-47CE7A6915D4}"/>
            </c:ext>
          </c:extLst>
        </c:ser>
        <c:dLbls>
          <c:dLblPos val="outEnd"/>
          <c:showLegendKey val="0"/>
          <c:showVal val="1"/>
          <c:showCatName val="0"/>
          <c:showSerName val="0"/>
          <c:showPercent val="0"/>
          <c:showBubbleSize val="0"/>
        </c:dLbls>
        <c:gapWidth val="219"/>
        <c:overlap val="-27"/>
        <c:axId val="666512767"/>
        <c:axId val="666513599"/>
      </c:barChart>
      <c:catAx>
        <c:axId val="666512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513599"/>
        <c:crosses val="autoZero"/>
        <c:auto val="1"/>
        <c:lblAlgn val="ctr"/>
        <c:lblOffset val="100"/>
        <c:noMultiLvlLbl val="0"/>
      </c:catAx>
      <c:valAx>
        <c:axId val="666513599"/>
        <c:scaling>
          <c:orientation val="minMax"/>
        </c:scaling>
        <c:delete val="1"/>
        <c:axPos val="l"/>
        <c:numFmt formatCode="General" sourceLinked="1"/>
        <c:majorTickMark val="none"/>
        <c:minorTickMark val="none"/>
        <c:tickLblPos val="nextTo"/>
        <c:crossAx val="6665127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'[1564687817_ChemCorp_Sales_Data_Jan15_Dec15.xlsx]Sheet12'!$E$3</c:f>
              <c:strCache>
                <c:ptCount val="1"/>
                <c:pt idx="0">
                  <c:v>Profit (Million)</c:v>
                </c:pt>
              </c:strCache>
            </c:strRef>
          </c:tx>
          <c:explosion val="1"/>
          <c:dPt>
            <c:idx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FF5E-4579-8C60-D4091AA9CB93}"/>
              </c:ext>
            </c:extLst>
          </c:dPt>
          <c:dPt>
            <c:idx val="1"/>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FF5E-4579-8C60-D4091AA9CB93}"/>
              </c:ext>
            </c:extLst>
          </c:dPt>
          <c:dPt>
            <c:idx val="2"/>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FF5E-4579-8C60-D4091AA9CB93}"/>
              </c:ext>
            </c:extLst>
          </c:dPt>
          <c:dPt>
            <c:idx val="3"/>
            <c:bubble3D val="0"/>
            <c:spPr>
              <a:gradFill rotWithShape="1">
                <a:gsLst>
                  <a:gs pos="0">
                    <a:schemeClr val="accent2">
                      <a:lumMod val="60000"/>
                      <a:tint val="100000"/>
                      <a:shade val="100000"/>
                      <a:satMod val="130000"/>
                    </a:schemeClr>
                  </a:gs>
                  <a:gs pos="100000">
                    <a:schemeClr val="accent2">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FF5E-4579-8C60-D4091AA9CB93}"/>
              </c:ext>
            </c:extLst>
          </c:dPt>
          <c:dPt>
            <c:idx val="4"/>
            <c:bubble3D val="0"/>
            <c:spPr>
              <a:gradFill rotWithShape="1">
                <a:gsLst>
                  <a:gs pos="0">
                    <a:schemeClr val="accent4">
                      <a:lumMod val="60000"/>
                      <a:tint val="100000"/>
                      <a:shade val="100000"/>
                      <a:satMod val="130000"/>
                    </a:schemeClr>
                  </a:gs>
                  <a:gs pos="100000">
                    <a:schemeClr val="accent4">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FF5E-4579-8C60-D4091AA9CB93}"/>
              </c:ext>
            </c:extLst>
          </c:dPt>
          <c:dPt>
            <c:idx val="5"/>
            <c:bubble3D val="0"/>
            <c:spPr>
              <a:gradFill rotWithShape="1">
                <a:gsLst>
                  <a:gs pos="0">
                    <a:schemeClr val="accent6">
                      <a:lumMod val="60000"/>
                      <a:tint val="100000"/>
                      <a:shade val="100000"/>
                      <a:satMod val="130000"/>
                    </a:schemeClr>
                  </a:gs>
                  <a:gs pos="100000">
                    <a:schemeClr val="accent6">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FF5E-4579-8C60-D4091AA9CB9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'[1564687817_ChemCorp_Sales_Data_Jan15_Dec15.xlsx]Sheet12'!$D$4:$D$9</c:f>
              <c:strCache>
                <c:ptCount val="6"/>
                <c:pt idx="0">
                  <c:v>Aerospace Defense</c:v>
                </c:pt>
                <c:pt idx="1">
                  <c:v>Biotechnology</c:v>
                </c:pt>
                <c:pt idx="2">
                  <c:v>Machinery and Industrial Goods</c:v>
                </c:pt>
                <c:pt idx="3">
                  <c:v>Medical Equipment</c:v>
                </c:pt>
                <c:pt idx="4">
                  <c:v>Paper and Packaging</c:v>
                </c:pt>
                <c:pt idx="5">
                  <c:v>Pharmaceuticals</c:v>
                </c:pt>
              </c:strCache>
            </c:strRef>
          </c:cat>
          <c:val>
            <c:numRef>
              <c:f>'[1564687817_ChemCorp_Sales_Data_Jan15_Dec15.xlsx]Sheet12'!$E$4:$E$9</c:f>
              <c:numCache>
                <c:formatCode>_("$"* #,##0.00_);_("$"* \(#,##0.00\);_("$"* "-"??_);_(@_)</c:formatCode>
                <c:ptCount val="6"/>
                <c:pt idx="0">
                  <c:v>2.8167151327649993</c:v>
                </c:pt>
                <c:pt idx="1">
                  <c:v>2.5334999143140133</c:v>
                </c:pt>
                <c:pt idx="2">
                  <c:v>3.1056338063964986</c:v>
                </c:pt>
                <c:pt idx="3">
                  <c:v>2.1929302308439995</c:v>
                </c:pt>
                <c:pt idx="4">
                  <c:v>11.982688809619468</c:v>
                </c:pt>
                <c:pt idx="5">
                  <c:v>2.0589222611424987</c:v>
                </c:pt>
              </c:numCache>
            </c:numRef>
          </c:val>
          <c:extLst>
            <c:ext xmlns:c16="http://schemas.microsoft.com/office/drawing/2014/chart" uri="{C3380CC4-5D6E-409C-BE32-E72D297353CC}">
              <c16:uniqueId val="{0000000C-FF5E-4579-8C60-D4091AA9CB9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Profitability and # Customers (Product Level)</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'[1564687817_ChemCorp_Sales_Data_Jan15_Dec15.xlsx]Sheet13'!$F$3</c:f>
              <c:strCache>
                <c:ptCount val="1"/>
                <c:pt idx="0">
                  <c:v>Count of Customers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'[1564687817_ChemCorp_Sales_Data_Jan15_Dec15.xlsx]Sheet13'!$E$4:$E$14</c:f>
              <c:strCache>
                <c:ptCount val="11"/>
                <c:pt idx="0">
                  <c:v>Chemical A</c:v>
                </c:pt>
                <c:pt idx="1">
                  <c:v>Chemical B</c:v>
                </c:pt>
                <c:pt idx="2">
                  <c:v>Chemical C</c:v>
                </c:pt>
                <c:pt idx="3">
                  <c:v>Chemical D</c:v>
                </c:pt>
                <c:pt idx="4">
                  <c:v>Chemical E</c:v>
                </c:pt>
                <c:pt idx="5">
                  <c:v>Chemical F</c:v>
                </c:pt>
                <c:pt idx="6">
                  <c:v>Chemical G</c:v>
                </c:pt>
                <c:pt idx="7">
                  <c:v>Chemical H</c:v>
                </c:pt>
                <c:pt idx="8">
                  <c:v>Chemical I</c:v>
                </c:pt>
                <c:pt idx="9">
                  <c:v>Chemical J</c:v>
                </c:pt>
                <c:pt idx="10">
                  <c:v>Chemical K</c:v>
                </c:pt>
              </c:strCache>
            </c:strRef>
          </c:cat>
          <c:val>
            <c:numRef>
              <c:f>'[1564687817_ChemCorp_Sales_Data_Jan15_Dec15.xlsx]Sheet13'!$F$4:$F$14</c:f>
              <c:numCache>
                <c:formatCode>General</c:formatCode>
                <c:ptCount val="11"/>
                <c:pt idx="0">
                  <c:v>399</c:v>
                </c:pt>
                <c:pt idx="1">
                  <c:v>5945</c:v>
                </c:pt>
                <c:pt idx="2">
                  <c:v>3946</c:v>
                </c:pt>
                <c:pt idx="3">
                  <c:v>9634</c:v>
                </c:pt>
                <c:pt idx="4">
                  <c:v>8278</c:v>
                </c:pt>
                <c:pt idx="5">
                  <c:v>3649</c:v>
                </c:pt>
                <c:pt idx="6">
                  <c:v>1950</c:v>
                </c:pt>
                <c:pt idx="7">
                  <c:v>3223</c:v>
                </c:pt>
                <c:pt idx="8">
                  <c:v>5264</c:v>
                </c:pt>
                <c:pt idx="9">
                  <c:v>707</c:v>
                </c:pt>
                <c:pt idx="10">
                  <c:v>2521</c:v>
                </c:pt>
              </c:numCache>
            </c:numRef>
          </c:val>
          <c:extLst>
            <c:ext xmlns:c16="http://schemas.microsoft.com/office/drawing/2014/chart" uri="{C3380CC4-5D6E-409C-BE32-E72D297353CC}">
              <c16:uniqueId val="{00000000-252B-4507-950E-7366B19DE417}"/>
            </c:ext>
          </c:extLst>
        </c:ser>
        <c:dLbls>
          <c:showLegendKey val="0"/>
          <c:showVal val="1"/>
          <c:showCatName val="0"/>
          <c:showSerName val="0"/>
          <c:showPercent val="0"/>
          <c:showBubbleSize val="0"/>
        </c:dLbls>
        <c:gapWidth val="269"/>
        <c:overlap val="-27"/>
        <c:axId val="1577964879"/>
        <c:axId val="1945342031"/>
      </c:barChart>
      <c:lineChart>
        <c:grouping val="standard"/>
        <c:varyColors val="0"/>
        <c:ser>
          <c:idx val="1"/>
          <c:order val="1"/>
          <c:tx>
            <c:strRef>
              <c:f>'[1564687817_ChemCorp_Sales_Data_Jan15_Dec15.xlsx]Sheet13'!$G$3</c:f>
              <c:strCache>
                <c:ptCount val="1"/>
                <c:pt idx="0">
                  <c:v>Profit</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'[1564687817_ChemCorp_Sales_Data_Jan15_Dec15.xlsx]Sheet13'!$E$4:$E$14</c:f>
              <c:strCache>
                <c:ptCount val="11"/>
                <c:pt idx="0">
                  <c:v>Chemical A</c:v>
                </c:pt>
                <c:pt idx="1">
                  <c:v>Chemical B</c:v>
                </c:pt>
                <c:pt idx="2">
                  <c:v>Chemical C</c:v>
                </c:pt>
                <c:pt idx="3">
                  <c:v>Chemical D</c:v>
                </c:pt>
                <c:pt idx="4">
                  <c:v>Chemical E</c:v>
                </c:pt>
                <c:pt idx="5">
                  <c:v>Chemical F</c:v>
                </c:pt>
                <c:pt idx="6">
                  <c:v>Chemical G</c:v>
                </c:pt>
                <c:pt idx="7">
                  <c:v>Chemical H</c:v>
                </c:pt>
                <c:pt idx="8">
                  <c:v>Chemical I</c:v>
                </c:pt>
                <c:pt idx="9">
                  <c:v>Chemical J</c:v>
                </c:pt>
                <c:pt idx="10">
                  <c:v>Chemical K</c:v>
                </c:pt>
              </c:strCache>
            </c:strRef>
          </c:cat>
          <c:val>
            <c:numRef>
              <c:f>'[1564687817_ChemCorp_Sales_Data_Jan15_Dec15.xlsx]Sheet13'!$G$4:$G$14</c:f>
              <c:numCache>
                <c:formatCode>_([$$-409]* #,##0.00_);_([$$-409]* \(#,##0.00\);_([$$-409]* "-"??_);_(@_)</c:formatCode>
                <c:ptCount val="11"/>
                <c:pt idx="0">
                  <c:v>0.26584026231299984</c:v>
                </c:pt>
                <c:pt idx="1">
                  <c:v>1.5206766032539982</c:v>
                </c:pt>
                <c:pt idx="2">
                  <c:v>1.2026187053509985</c:v>
                </c:pt>
                <c:pt idx="3">
                  <c:v>2.3436783466270037</c:v>
                </c:pt>
                <c:pt idx="4">
                  <c:v>2.5605925034180097</c:v>
                </c:pt>
                <c:pt idx="5">
                  <c:v>2.5311337587959977</c:v>
                </c:pt>
                <c:pt idx="6">
                  <c:v>2.0436491348595025</c:v>
                </c:pt>
                <c:pt idx="7">
                  <c:v>3.0097226609869918</c:v>
                </c:pt>
                <c:pt idx="8">
                  <c:v>2.7218759943624939</c:v>
                </c:pt>
                <c:pt idx="9">
                  <c:v>0.67016924398049948</c:v>
                </c:pt>
                <c:pt idx="10">
                  <c:v>5.8204329411329887</c:v>
                </c:pt>
              </c:numCache>
            </c:numRef>
          </c:val>
          <c:smooth val="0"/>
          <c:extLst>
            <c:ext xmlns:c16="http://schemas.microsoft.com/office/drawing/2014/chart" uri="{C3380CC4-5D6E-409C-BE32-E72D297353CC}">
              <c16:uniqueId val="{00000001-252B-4507-950E-7366B19DE417}"/>
            </c:ext>
          </c:extLst>
        </c:ser>
        <c:dLbls>
          <c:showLegendKey val="0"/>
          <c:showVal val="1"/>
          <c:showCatName val="0"/>
          <c:showSerName val="0"/>
          <c:showPercent val="0"/>
          <c:showBubbleSize val="0"/>
        </c:dLbls>
        <c:marker val="1"/>
        <c:smooth val="0"/>
        <c:axId val="671376351"/>
        <c:axId val="675434863"/>
      </c:lineChart>
      <c:catAx>
        <c:axId val="157796487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5342031"/>
        <c:crosses val="autoZero"/>
        <c:auto val="1"/>
        <c:lblAlgn val="ctr"/>
        <c:lblOffset val="100"/>
        <c:noMultiLvlLbl val="0"/>
      </c:catAx>
      <c:valAx>
        <c:axId val="1945342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964879"/>
        <c:crosses val="autoZero"/>
        <c:crossBetween val="between"/>
      </c:valAx>
      <c:valAx>
        <c:axId val="675434863"/>
        <c:scaling>
          <c:orientation val="minMax"/>
        </c:scaling>
        <c:delete val="0"/>
        <c:axPos val="r"/>
        <c:numFmt formatCode="_([$$-409]* #,##0_);_([$$-409]* \(#,##0\);_([$$-409]* &quot;-&quot;_);_(@_)"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1376351"/>
        <c:crosses val="max"/>
        <c:crossBetween val="between"/>
      </c:valAx>
      <c:catAx>
        <c:axId val="671376351"/>
        <c:scaling>
          <c:orientation val="minMax"/>
        </c:scaling>
        <c:delete val="1"/>
        <c:axPos val="b"/>
        <c:numFmt formatCode="General" sourceLinked="1"/>
        <c:majorTickMark val="none"/>
        <c:minorTickMark val="none"/>
        <c:tickLblPos val="nextTo"/>
        <c:crossAx val="675434863"/>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D8FF2-C024-4E9F-8EF0-9E74687FC8ED}"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C902C-F16D-46BD-ABD9-5859AB993AAA}" type="slidenum">
              <a:rPr lang="en-US" smtClean="0"/>
              <a:t>‹#›</a:t>
            </a:fld>
            <a:endParaRPr lang="en-US"/>
          </a:p>
        </p:txBody>
      </p:sp>
    </p:spTree>
    <p:extLst>
      <p:ext uri="{BB962C8B-B14F-4D97-AF65-F5344CB8AC3E}">
        <p14:creationId xmlns:p14="http://schemas.microsoft.com/office/powerpoint/2010/main" val="319995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24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725057"/>
            <a:ext cx="12192000" cy="2132942"/>
          </a:xfrm>
          <a:prstGeom prst="rect">
            <a:avLst/>
          </a:prstGeom>
          <a:solidFill>
            <a:srgbClr val="F2F2F2"/>
          </a:solidFill>
          <a:ln>
            <a:noFill/>
          </a:ln>
        </p:spPr>
        <p:txBody>
          <a:bodyPr spcFirstLastPara="1" wrap="square" lIns="93282" tIns="46628" rIns="93282" bIns="46628" anchor="ctr" anchorCtr="0">
            <a:noAutofit/>
          </a:bodyPr>
          <a:lstStyle/>
          <a:p>
            <a:pPr marL="0" marR="0" lvl="0" indent="0" algn="ctr" rtl="0">
              <a:spcBef>
                <a:spcPts val="0"/>
              </a:spcBef>
              <a:spcAft>
                <a:spcPts val="0"/>
              </a:spcAft>
              <a:buNone/>
            </a:pPr>
            <a:endParaRPr sz="1632"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2161" y="1621"/>
          <a:ext cx="2159" cy="1619"/>
        </p:xfrm>
        <a:graphic>
          <a:graphicData uri="http://schemas.openxmlformats.org/presentationml/2006/ole">
            <mc:AlternateContent xmlns:mc="http://schemas.openxmlformats.org/markup-compatibility/2006">
              <mc:Choice xmlns:v="urn:schemas-microsoft-com:vml" Requires="v">
                <p:oleObj spid="_x0000_s2059"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2161" y="1621"/>
                        <a:ext cx="2159" cy="1619"/>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317489" y="3545800"/>
            <a:ext cx="10025345" cy="5024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65"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17489" y="4858154"/>
            <a:ext cx="10025345" cy="2198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28">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11064592" y="37255"/>
            <a:ext cx="894152" cy="12472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16"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8812838" y="1"/>
            <a:ext cx="3379162" cy="810253"/>
          </a:xfrm>
          <a:prstGeom prst="rect">
            <a:avLst/>
          </a:prstGeom>
          <a:noFill/>
          <a:ln>
            <a:noFill/>
          </a:ln>
        </p:spPr>
      </p:pic>
    </p:spTree>
    <p:extLst>
      <p:ext uri="{BB962C8B-B14F-4D97-AF65-F5344CB8AC3E}">
        <p14:creationId xmlns:p14="http://schemas.microsoft.com/office/powerpoint/2010/main" val="219487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2161" y="1621"/>
          <a:ext cx="2159" cy="1619"/>
        </p:xfrm>
        <a:graphic>
          <a:graphicData uri="http://schemas.openxmlformats.org/presentationml/2006/ole">
            <mc:AlternateContent xmlns:mc="http://schemas.openxmlformats.org/markup-compatibility/2006">
              <mc:Choice xmlns:v="urn:schemas-microsoft-com:vml" Requires="v">
                <p:oleObj spid="_x0000_s3083"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2161" y="1621"/>
                        <a:ext cx="2159" cy="1619"/>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233259" y="234863"/>
            <a:ext cx="11725485" cy="29832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121030" y="905708"/>
            <a:ext cx="11951924" cy="0"/>
          </a:xfrm>
          <a:prstGeom prst="straightConnector1">
            <a:avLst/>
          </a:prstGeom>
          <a:noFill/>
          <a:ln w="25400" cap="flat" cmpd="sng">
            <a:solidFill>
              <a:srgbClr val="000000"/>
            </a:solidFill>
            <a:prstDash val="solid"/>
            <a:round/>
            <a:headEnd type="none" w="sm" len="sm"/>
            <a:tailEnd type="none" w="sm" len="sm"/>
          </a:ln>
        </p:spPr>
      </p:cxnSp>
    </p:spTree>
    <p:extLst>
      <p:ext uri="{BB962C8B-B14F-4D97-AF65-F5344CB8AC3E}">
        <p14:creationId xmlns:p14="http://schemas.microsoft.com/office/powerpoint/2010/main" val="269614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037"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215979" cy="161974"/>
                      </a:xfrm>
                      <a:prstGeom prst="rect">
                        <a:avLst/>
                      </a:prstGeom>
                      <a:noFill/>
                      <a:ln>
                        <a:noFill/>
                      </a:ln>
                    </p:spPr>
                  </p:pic>
                </p:oleObj>
              </mc:Fallback>
            </mc:AlternateContent>
          </a:graphicData>
        </a:graphic>
      </p:graphicFrame>
      <p:sp>
        <p:nvSpPr>
          <p:cNvPr id="9" name="Google Shape;9;p7"/>
          <p:cNvSpPr/>
          <p:nvPr/>
        </p:nvSpPr>
        <p:spPr>
          <a:xfrm>
            <a:off x="11064592" y="37255"/>
            <a:ext cx="894152" cy="12472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16"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3124132" y="2570857"/>
            <a:ext cx="5853024" cy="246221"/>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233259" y="234863"/>
            <a:ext cx="11725485" cy="298327"/>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11745017" y="6616794"/>
            <a:ext cx="213726" cy="15696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2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02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00982300"/>
      </p:ext>
    </p:extLst>
  </p:cSld>
  <p:clrMap bg1="lt1" tx1="dk1" bg2="dk2" tx2="lt2" accent1="accent1" accent2="accent2" accent3="accent3" accent4="accent4" accent5="accent5" accent6="accent6" hlink="hlink" folHlink="folHlink"/>
  <p:sldLayoutIdLst>
    <p:sldLayoutId id="2147483674" r:id="rId1"/>
    <p:sldLayoutId id="2147483675"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reports/6e7702bf-85d8-4aa9-ad4f-ea8613887131?pbi_source=PowerPoint"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p:cNvSpPr>
          <p:nvPr/>
        </p:nvSpPr>
        <p:spPr>
          <a:xfrm>
            <a:off x="810584" y="2982149"/>
            <a:ext cx="6314017" cy="60007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dirty="0" err="1" smtClean="0">
                <a:solidFill>
                  <a:srgbClr val="F3C910"/>
                </a:solidFill>
              </a:rPr>
              <a:t>ChemCorp</a:t>
            </a:r>
            <a:r>
              <a:rPr lang="en-US" dirty="0">
                <a:solidFill>
                  <a:srgbClr val="F3C910"/>
                </a:solidFill>
              </a:rPr>
              <a:t> </a:t>
            </a:r>
            <a:r>
              <a:rPr lang="en-US" dirty="0" smtClean="0">
                <a:solidFill>
                  <a:srgbClr val="F3C910"/>
                </a:solidFill>
              </a:rPr>
              <a:t>Analysis</a:t>
            </a:r>
            <a:endParaRPr lang="en-US" dirty="0">
              <a:solidFill>
                <a:srgbClr val="F3C910"/>
              </a:solidFill>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smtClean="0">
                <a:solidFill>
                  <a:schemeClr val="bg1"/>
                </a:solidFill>
                <a:hlinkClick r:id="rId3"/>
              </a:rPr>
              <a:t>View in Power BI</a:t>
            </a:r>
            <a:endParaRPr lang="en-US" dirty="0" smtClean="0">
              <a:solidFill>
                <a:schemeClr val="bg1"/>
              </a:solidFill>
            </a:endParaRPr>
          </a:p>
        </p:txBody>
      </p:sp>
      <p:sp>
        <p:nvSpPr>
          <p:cNvPr id="17" name="TextBox 16"/>
          <p:cNvSpPr txBox="1"/>
          <p:nvPr/>
        </p:nvSpPr>
        <p:spPr>
          <a:xfrm>
            <a:off x="832315" y="5823544"/>
            <a:ext cx="2177716" cy="507831"/>
          </a:xfrm>
          <a:prstGeom prst="rect">
            <a:avLst/>
          </a:prstGeom>
          <a:noFill/>
        </p:spPr>
        <p:txBody>
          <a:bodyPr wrap="square" rtlCol="0">
            <a:spAutoFit/>
          </a:bodyPr>
          <a:lstStyle/>
          <a:p>
            <a:r>
              <a:rPr lang="en-US" sz="900" b="1" i="0" dirty="0" smtClean="0">
                <a:solidFill>
                  <a:schemeClr val="bg1"/>
                </a:solidFill>
                <a:latin typeface="Segoe UI Semibold" charset="0"/>
                <a:ea typeface="Segoe UI Semibold" charset="0"/>
                <a:cs typeface="Segoe UI Semibold" charset="0"/>
              </a:rPr>
              <a:t>Downloaded at:</a:t>
            </a:r>
          </a:p>
          <a:p>
            <a:r>
              <a:rPr lang="en-US" sz="900" b="0" i="0" dirty="0" smtClean="0">
                <a:solidFill>
                  <a:schemeClr val="bg1"/>
                </a:solidFill>
                <a:latin typeface="Segoe UI" charset="0"/>
                <a:ea typeface="Segoe UI" charset="0"/>
                <a:cs typeface="Segoe UI" charset="0"/>
              </a:rPr>
              <a:t>5/28/2020 </a:t>
            </a:r>
            <a:r>
              <a:rPr lang="en-US" sz="900" b="0" i="0" dirty="0" smtClean="0">
                <a:solidFill>
                  <a:schemeClr val="bg1"/>
                </a:solidFill>
                <a:latin typeface="Segoe UI" charset="0"/>
                <a:ea typeface="Segoe UI" charset="0"/>
                <a:cs typeface="Segoe UI" charset="0"/>
              </a:rPr>
              <a:t>11:19:17 AM India Standard Time</a:t>
            </a:r>
          </a:p>
        </p:txBody>
      </p:sp>
      <p:sp>
        <p:nvSpPr>
          <p:cNvPr id="10" name="TextBox 9"/>
          <p:cNvSpPr txBox="1"/>
          <p:nvPr/>
        </p:nvSpPr>
        <p:spPr>
          <a:xfrm>
            <a:off x="828512" y="5407903"/>
            <a:ext cx="2177716" cy="507831"/>
          </a:xfrm>
          <a:prstGeom prst="rect">
            <a:avLst/>
          </a:prstGeom>
          <a:noFill/>
        </p:spPr>
        <p:txBody>
          <a:bodyPr wrap="square" rtlCol="0">
            <a:spAutoFit/>
          </a:bodyPr>
          <a:lstStyle/>
          <a:p>
            <a:r>
              <a:rPr lang="en-US" sz="900" b="1" dirty="0" smtClean="0">
                <a:solidFill>
                  <a:schemeClr val="bg1"/>
                </a:solidFill>
                <a:latin typeface="Segoe UI Semibold" charset="0"/>
                <a:ea typeface="Segoe UI Semibold" charset="0"/>
                <a:cs typeface="Segoe UI Semibold" charset="0"/>
              </a:rPr>
              <a:t>Last data refresh:</a:t>
            </a:r>
            <a:endParaRPr lang="en-US" sz="900" b="1" i="0" dirty="0" smtClean="0">
              <a:solidFill>
                <a:schemeClr val="bg1"/>
              </a:solidFill>
              <a:latin typeface="Segoe UI Semibold" charset="0"/>
              <a:ea typeface="Segoe UI Semibold" charset="0"/>
              <a:cs typeface="Segoe UI Semibold" charset="0"/>
            </a:endParaRPr>
          </a:p>
          <a:p>
            <a:r>
              <a:rPr lang="en-US" sz="900" dirty="0" smtClean="0">
                <a:solidFill>
                  <a:schemeClr val="bg1"/>
                </a:solidFill>
                <a:latin typeface="Segoe UI" charset="0"/>
                <a:ea typeface="Segoe UI" charset="0"/>
                <a:cs typeface="Segoe UI" charset="0"/>
              </a:rPr>
              <a:t>5/28/2020 </a:t>
            </a:r>
            <a:r>
              <a:rPr lang="en-US" sz="900" dirty="0">
                <a:solidFill>
                  <a:schemeClr val="bg1"/>
                </a:solidFill>
                <a:latin typeface="Segoe UI" charset="0"/>
                <a:ea typeface="Segoe UI" charset="0"/>
                <a:cs typeface="Segoe UI" charset="0"/>
              </a:rPr>
              <a:t>11:16:14 AM India Standard Time</a:t>
            </a:r>
            <a:endParaRPr lang="en-US" sz="900" b="0" i="0" dirty="0" smtClean="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TextBox 2"/>
          <p:cNvSpPr txBox="1"/>
          <p:nvPr/>
        </p:nvSpPr>
        <p:spPr>
          <a:xfrm>
            <a:off x="215979" y="1280160"/>
            <a:ext cx="11742765" cy="1477328"/>
          </a:xfrm>
          <a:prstGeom prst="rect">
            <a:avLst/>
          </a:prstGeom>
          <a:noFill/>
        </p:spPr>
        <p:txBody>
          <a:bodyPr wrap="square" rtlCol="0">
            <a:spAutoFit/>
          </a:bodyPr>
          <a:lstStyle/>
          <a:p>
            <a:r>
              <a:rPr lang="en-US" b="1" dirty="0" smtClean="0"/>
              <a:t>Customer Strategy: </a:t>
            </a:r>
          </a:p>
          <a:p>
            <a:pPr marL="285750" indent="-285750">
              <a:buFont typeface="Arial" panose="020B0604020202020204" pitchFamily="34" charset="0"/>
              <a:buChar char="•"/>
            </a:pPr>
            <a:r>
              <a:rPr lang="en-US" dirty="0" smtClean="0"/>
              <a:t>Chemical </a:t>
            </a:r>
            <a:r>
              <a:rPr lang="en-US" dirty="0"/>
              <a:t>D is top selling product and Chemical A is least selling product</a:t>
            </a:r>
            <a:r>
              <a:rPr lang="en-US" dirty="0" smtClean="0"/>
              <a:t>.</a:t>
            </a:r>
          </a:p>
          <a:p>
            <a:pPr marL="285750" indent="-285750">
              <a:buFont typeface="Arial" panose="020B0604020202020204" pitchFamily="34" charset="0"/>
              <a:buChar char="•"/>
            </a:pPr>
            <a:r>
              <a:rPr lang="en-US" dirty="0" smtClean="0"/>
              <a:t>Middle Atlantic is the top region where most products are sold.</a:t>
            </a:r>
          </a:p>
          <a:p>
            <a:pPr marL="285750" indent="-285750">
              <a:buFont typeface="Arial" panose="020B0604020202020204" pitchFamily="34" charset="0"/>
              <a:buChar char="•"/>
            </a:pPr>
            <a:r>
              <a:rPr lang="en-US" dirty="0" smtClean="0"/>
              <a:t>May seems to be most favorable season in terms of profitability</a:t>
            </a:r>
            <a:endParaRPr lang="en-US" dirty="0"/>
          </a:p>
          <a:p>
            <a:r>
              <a:rPr lang="en-US" dirty="0" smtClean="0"/>
              <a:t> </a:t>
            </a:r>
            <a:endParaRPr lang="en-US" dirty="0"/>
          </a:p>
        </p:txBody>
      </p:sp>
      <p:sp>
        <p:nvSpPr>
          <p:cNvPr id="4" name="TextBox 3"/>
          <p:cNvSpPr txBox="1"/>
          <p:nvPr/>
        </p:nvSpPr>
        <p:spPr>
          <a:xfrm>
            <a:off x="215979" y="2996975"/>
            <a:ext cx="11742765" cy="1200329"/>
          </a:xfrm>
          <a:prstGeom prst="rect">
            <a:avLst/>
          </a:prstGeom>
          <a:noFill/>
        </p:spPr>
        <p:txBody>
          <a:bodyPr wrap="square" rtlCol="0">
            <a:spAutoFit/>
          </a:bodyPr>
          <a:lstStyle/>
          <a:p>
            <a:r>
              <a:rPr lang="en-US" b="1" dirty="0" smtClean="0"/>
              <a:t>Market Opportunities: </a:t>
            </a:r>
          </a:p>
          <a:p>
            <a:pPr marL="285750" indent="-285750">
              <a:buFont typeface="Arial" panose="020B0604020202020204" pitchFamily="34" charset="0"/>
              <a:buChar char="•"/>
            </a:pPr>
            <a:r>
              <a:rPr lang="en-US" dirty="0"/>
              <a:t>Paper and Packaging Industry is the top contributor with 28% of total revenue. </a:t>
            </a:r>
            <a:endParaRPr lang="en-US" dirty="0" smtClean="0"/>
          </a:p>
          <a:p>
            <a:pPr marL="285750" indent="-285750">
              <a:buFont typeface="Arial" panose="020B0604020202020204" pitchFamily="34" charset="0"/>
              <a:buChar char="•"/>
            </a:pPr>
            <a:r>
              <a:rPr lang="en-US" dirty="0"/>
              <a:t>Paper and Packaging Industry is having most </a:t>
            </a:r>
            <a:r>
              <a:rPr lang="en-US" dirty="0" smtClean="0"/>
              <a:t>profit margins </a:t>
            </a:r>
            <a:r>
              <a:rPr lang="en-US" dirty="0"/>
              <a:t>and customer </a:t>
            </a:r>
            <a:r>
              <a:rPr lang="en-US" dirty="0" smtClean="0"/>
              <a:t>base.</a:t>
            </a:r>
          </a:p>
          <a:p>
            <a:pPr marL="285750" indent="-285750">
              <a:buFont typeface="Arial" panose="020B0604020202020204" pitchFamily="34" charset="0"/>
              <a:buChar char="•"/>
            </a:pPr>
            <a:r>
              <a:rPr lang="en-US" dirty="0"/>
              <a:t>Chemical K is highest profit making product ($5.8 M)</a:t>
            </a:r>
            <a:r>
              <a:rPr lang="en-US" dirty="0" smtClean="0"/>
              <a:t> </a:t>
            </a:r>
            <a:endParaRPr lang="en-US" dirty="0"/>
          </a:p>
        </p:txBody>
      </p:sp>
      <p:sp>
        <p:nvSpPr>
          <p:cNvPr id="5" name="TextBox 4"/>
          <p:cNvSpPr txBox="1"/>
          <p:nvPr/>
        </p:nvSpPr>
        <p:spPr>
          <a:xfrm>
            <a:off x="211623" y="4586291"/>
            <a:ext cx="11742765" cy="1477328"/>
          </a:xfrm>
          <a:prstGeom prst="rect">
            <a:avLst/>
          </a:prstGeom>
          <a:noFill/>
        </p:spPr>
        <p:txBody>
          <a:bodyPr wrap="square" rtlCol="0">
            <a:spAutoFit/>
          </a:bodyPr>
          <a:lstStyle/>
          <a:p>
            <a:r>
              <a:rPr lang="en-US" b="1" dirty="0" smtClean="0"/>
              <a:t>Product Divestment: </a:t>
            </a:r>
          </a:p>
          <a:p>
            <a:pPr marL="285750" indent="-285750">
              <a:buFont typeface="Arial" panose="020B0604020202020204" pitchFamily="34" charset="0"/>
              <a:buChar char="•"/>
            </a:pPr>
            <a:r>
              <a:rPr lang="en-US" dirty="0"/>
              <a:t>Pharmaceuticals Industry is having lowest profitability of $2 </a:t>
            </a:r>
            <a:r>
              <a:rPr lang="en-US" dirty="0" smtClean="0"/>
              <a:t>M.</a:t>
            </a:r>
          </a:p>
          <a:p>
            <a:pPr marL="285750" indent="-285750">
              <a:buFont typeface="Arial" panose="020B0604020202020204" pitchFamily="34" charset="0"/>
              <a:buChar char="•"/>
            </a:pPr>
            <a:r>
              <a:rPr lang="en-US" dirty="0"/>
              <a:t>Chemical A has lowest Profitability ($0.27 B) and number of business customers (399</a:t>
            </a:r>
            <a:r>
              <a:rPr lang="en-US" dirty="0" smtClean="0"/>
              <a:t>) so this product can be weed out from </a:t>
            </a:r>
            <a:r>
              <a:rPr lang="en-US" dirty="0" err="1" smtClean="0"/>
              <a:t>ChemCorp’s</a:t>
            </a:r>
            <a:r>
              <a:rPr lang="en-US" dirty="0" smtClean="0"/>
              <a:t> business.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9287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215979" y="169549"/>
            <a:ext cx="11658157" cy="738664"/>
          </a:xfrm>
          <a:prstGeom prst="rect">
            <a:avLst/>
          </a:prstGeom>
          <a:noFill/>
          <a:ln>
            <a:noFill/>
          </a:ln>
        </p:spPr>
        <p:txBody>
          <a:bodyPr spcFirstLastPara="1" wrap="square" lIns="0" tIns="0" rIns="0" bIns="0" anchor="t" anchorCtr="0">
            <a:spAutoFit/>
          </a:bodyPr>
          <a:lstStyle/>
          <a:p>
            <a:pPr lvl="0"/>
            <a:r>
              <a:rPr lang="en-US" sz="1600" dirty="0" err="1" smtClean="0"/>
              <a:t>Inspit</a:t>
            </a:r>
            <a:r>
              <a:rPr lang="en-US" sz="1600" dirty="0" smtClean="0"/>
              <a:t> </a:t>
            </a:r>
            <a:r>
              <a:rPr lang="en-US" sz="1600" dirty="0"/>
              <a:t>of a impressive growth of </a:t>
            </a:r>
            <a:r>
              <a:rPr lang="en-US" sz="1600" dirty="0" smtClean="0"/>
              <a:t>7% YoY</a:t>
            </a:r>
            <a:r>
              <a:rPr lang="en-US" sz="1600" dirty="0"/>
              <a:t>, company is observing serious competition. A recent discussion with five long-term customers revealed that </a:t>
            </a:r>
            <a:r>
              <a:rPr lang="en-US" sz="1600" dirty="0" err="1"/>
              <a:t>ChemCorp</a:t>
            </a:r>
            <a:r>
              <a:rPr lang="en-US" sz="1600" dirty="0"/>
              <a:t> was no longer these firms’ preferred provider of chemicals. Company needs to lay down a short term approach to best address the loss of customers and protect the existing market share.</a:t>
            </a:r>
            <a:endParaRPr lang="en-US" sz="1600" dirty="0"/>
          </a:p>
        </p:txBody>
      </p:sp>
      <p:grpSp>
        <p:nvGrpSpPr>
          <p:cNvPr id="49" name="Google Shape;49;p3"/>
          <p:cNvGrpSpPr/>
          <p:nvPr/>
        </p:nvGrpSpPr>
        <p:grpSpPr>
          <a:xfrm>
            <a:off x="2233878" y="1412896"/>
            <a:ext cx="7490997" cy="1492047"/>
            <a:chOff x="709649" y="1412776"/>
            <a:chExt cx="7491440" cy="1492136"/>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algn="ctr" defTabSz="932962">
                <a:buClr>
                  <a:srgbClr val="000000"/>
                </a:buClr>
              </a:pPr>
              <a:endParaRPr sz="3200" kern="0">
                <a:solidFill>
                  <a:srgbClr val="888C92"/>
                </a:solidFill>
                <a:latin typeface="Arial"/>
                <a:ea typeface="Arial"/>
                <a:cs typeface="Arial"/>
                <a:sym typeface="Arial"/>
              </a:endParaRPr>
            </a:p>
          </p:txBody>
        </p:sp>
        <p:sp>
          <p:nvSpPr>
            <p:cNvPr id="51" name="Google Shape;51;p3"/>
            <p:cNvSpPr/>
            <p:nvPr/>
          </p:nvSpPr>
          <p:spPr>
            <a:xfrm>
              <a:off x="952547" y="2069732"/>
              <a:ext cx="3528392" cy="463526"/>
            </a:xfrm>
            <a:prstGeom prst="rect">
              <a:avLst/>
            </a:prstGeom>
            <a:noFill/>
            <a:ln>
              <a:noFill/>
            </a:ln>
          </p:spPr>
          <p:txBody>
            <a:bodyPr spcFirstLastPara="1" wrap="square" lIns="93282" tIns="46628" rIns="93282" bIns="46628" anchor="t" anchorCtr="0">
              <a:spAutoFit/>
            </a:bodyPr>
            <a:lstStyle/>
            <a:p>
              <a:pPr algn="ctr" defTabSz="932962">
                <a:buClr>
                  <a:srgbClr val="000000"/>
                </a:buClr>
              </a:pPr>
              <a:r>
                <a:rPr lang="en-AU" sz="1200" b="1" kern="0" dirty="0">
                  <a:solidFill>
                    <a:srgbClr val="002060"/>
                  </a:solidFill>
                  <a:latin typeface="Quattrocento Sans"/>
                  <a:ea typeface="Quattrocento Sans"/>
                  <a:cs typeface="Quattrocento Sans"/>
                  <a:sym typeface="Quattrocento Sans"/>
                </a:rPr>
                <a:t>Problem 1</a:t>
              </a:r>
              <a:endParaRPr sz="1428" kern="0" dirty="0">
                <a:solidFill>
                  <a:srgbClr val="000000"/>
                </a:solidFill>
                <a:latin typeface="Arial"/>
                <a:cs typeface="Arial"/>
                <a:sym typeface="Arial"/>
              </a:endParaRPr>
            </a:p>
            <a:p>
              <a:pPr algn="ctr" defTabSz="932962">
                <a:buClr>
                  <a:srgbClr val="000000"/>
                </a:buClr>
              </a:pPr>
              <a:r>
                <a:rPr lang="en-AU" sz="1200" b="1" kern="0" dirty="0" smtClean="0">
                  <a:solidFill>
                    <a:srgbClr val="002060"/>
                  </a:solidFill>
                  <a:latin typeface="Quattrocento Sans"/>
                  <a:ea typeface="Quattrocento Sans"/>
                  <a:cs typeface="Quattrocento Sans"/>
                  <a:sym typeface="Quattrocento Sans"/>
                </a:rPr>
                <a:t>Understand </a:t>
              </a:r>
              <a:r>
                <a:rPr lang="en-US" sz="1200" b="1" kern="0" dirty="0">
                  <a:solidFill>
                    <a:srgbClr val="002060"/>
                  </a:solidFill>
                  <a:latin typeface="Quattrocento Sans"/>
                  <a:ea typeface="Quattrocento Sans"/>
                  <a:cs typeface="Quattrocento Sans"/>
                </a:rPr>
                <a:t>Customer Strategy</a:t>
              </a:r>
              <a:endParaRPr sz="1200" b="1" kern="0" dirty="0">
                <a:solidFill>
                  <a:srgbClr val="002060"/>
                </a:solidFill>
                <a:latin typeface="Quattrocento Sans"/>
                <a:ea typeface="Quattrocento Sans"/>
                <a:cs typeface="Quattrocento Sans"/>
                <a:sym typeface="Arial"/>
              </a:endParaRPr>
            </a:p>
          </p:txBody>
        </p:sp>
        <p:sp>
          <p:nvSpPr>
            <p:cNvPr id="52" name="Google Shape;52;p3"/>
            <p:cNvSpPr/>
            <p:nvPr/>
          </p:nvSpPr>
          <p:spPr>
            <a:xfrm>
              <a:off x="709649" y="1412776"/>
              <a:ext cx="381642" cy="392605"/>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3282" tIns="46628" rIns="93282" bIns="46628" anchor="ctr" anchorCtr="0">
              <a:noAutofit/>
            </a:bodyPr>
            <a:lstStyle/>
            <a:p>
              <a:pPr algn="ctr" defTabSz="932962">
                <a:buClr>
                  <a:srgbClr val="000000"/>
                </a:buClr>
              </a:pPr>
              <a:r>
                <a:rPr lang="en-AU" sz="1400" b="1" kern="0" dirty="0">
                  <a:solidFill>
                    <a:srgbClr val="002060"/>
                  </a:solidFill>
                  <a:latin typeface="Quattrocento Sans"/>
                  <a:ea typeface="Quattrocento Sans"/>
                  <a:cs typeface="Quattrocento Sans"/>
                  <a:sym typeface="Quattrocento Sans"/>
                </a:rPr>
                <a:t>!</a:t>
              </a:r>
              <a:endParaRPr sz="1428" kern="0" dirty="0">
                <a:solidFill>
                  <a:srgbClr val="000000"/>
                </a:solidFill>
                <a:latin typeface="Arial"/>
                <a:cs typeface="Arial"/>
                <a:sym typeface="Arial"/>
              </a:endParaRPr>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3282" tIns="46628" rIns="93282" bIns="46628" anchor="ctr" anchorCtr="0">
              <a:noAutofit/>
            </a:bodyPr>
            <a:lstStyle/>
            <a:p>
              <a:pPr algn="ctr" defTabSz="932962">
                <a:buClr>
                  <a:srgbClr val="000000"/>
                </a:buClr>
              </a:pPr>
              <a:endParaRPr sz="1600" kern="0">
                <a:solidFill>
                  <a:srgbClr val="FFFFFF"/>
                </a:solidFill>
                <a:latin typeface="Arial"/>
                <a:ea typeface="Arial"/>
                <a:cs typeface="Arial"/>
                <a:sym typeface="Arial"/>
              </a:endParaRPr>
            </a:p>
          </p:txBody>
        </p:sp>
        <p:sp>
          <p:nvSpPr>
            <p:cNvPr id="54" name="Google Shape;54;p3"/>
            <p:cNvSpPr/>
            <p:nvPr/>
          </p:nvSpPr>
          <p:spPr>
            <a:xfrm>
              <a:off x="4614493" y="1687831"/>
              <a:ext cx="3528392" cy="1017557"/>
            </a:xfrm>
            <a:prstGeom prst="rect">
              <a:avLst/>
            </a:prstGeom>
            <a:noFill/>
            <a:ln>
              <a:noFill/>
            </a:ln>
          </p:spPr>
          <p:txBody>
            <a:bodyPr spcFirstLastPara="1" wrap="square" lIns="93282" tIns="46628" rIns="93282" bIns="46628" anchor="t" anchorCtr="0">
              <a:spAutoFit/>
            </a:bodyPr>
            <a:lstStyle/>
            <a:p>
              <a:pPr marL="285750" lvl="0" indent="-285750">
                <a:buAutoNum type="romanLcParenR"/>
              </a:pPr>
              <a:r>
                <a:rPr lang="en-US" sz="1200" b="1" kern="0" dirty="0">
                  <a:solidFill>
                    <a:srgbClr val="002060"/>
                  </a:solidFill>
                  <a:ea typeface="Quattrocento Sans"/>
                  <a:cs typeface="Quattrocento Sans"/>
                </a:rPr>
                <a:t>What </a:t>
              </a:r>
              <a:r>
                <a:rPr lang="en-US" sz="1200" b="1" kern="0" dirty="0">
                  <a:solidFill>
                    <a:srgbClr val="002060"/>
                  </a:solidFill>
                  <a:ea typeface="Quattrocento Sans"/>
                  <a:cs typeface="Quattrocento Sans"/>
                </a:rPr>
                <a:t>products customers buy the most and </a:t>
              </a:r>
              <a:r>
                <a:rPr lang="en-US" sz="1200" b="1" kern="0" dirty="0">
                  <a:solidFill>
                    <a:srgbClr val="002060"/>
                  </a:solidFill>
                  <a:ea typeface="Quattrocento Sans"/>
                  <a:cs typeface="Quattrocento Sans"/>
                </a:rPr>
                <a:t>the least.</a:t>
              </a:r>
            </a:p>
            <a:p>
              <a:pPr marL="285750" lvl="0" indent="-285750">
                <a:buAutoNum type="romanLcParenR"/>
              </a:pPr>
              <a:r>
                <a:rPr lang="en-US" sz="1200" b="1" kern="0" dirty="0">
                  <a:solidFill>
                    <a:srgbClr val="002060"/>
                  </a:solidFill>
                  <a:ea typeface="Quattrocento Sans"/>
                  <a:cs typeface="Quattrocento Sans"/>
                </a:rPr>
                <a:t>Where </a:t>
              </a:r>
              <a:r>
                <a:rPr lang="en-US" sz="1200" b="1" kern="0" dirty="0">
                  <a:solidFill>
                    <a:srgbClr val="002060"/>
                  </a:solidFill>
                  <a:ea typeface="Quattrocento Sans"/>
                  <a:cs typeface="Quattrocento Sans"/>
                </a:rPr>
                <a:t>most products are being </a:t>
              </a:r>
              <a:r>
                <a:rPr lang="en-US" sz="1200" b="1" kern="0" dirty="0">
                  <a:solidFill>
                    <a:srgbClr val="002060"/>
                  </a:solidFill>
                  <a:ea typeface="Quattrocento Sans"/>
                  <a:cs typeface="Quattrocento Sans"/>
                </a:rPr>
                <a:t>bought. </a:t>
              </a:r>
            </a:p>
            <a:p>
              <a:pPr marL="285750" lvl="0" indent="-285750">
                <a:buAutoNum type="romanLcParenR"/>
              </a:pPr>
              <a:r>
                <a:rPr lang="en-US" sz="1200" b="1" kern="0" dirty="0">
                  <a:solidFill>
                    <a:srgbClr val="002060"/>
                  </a:solidFill>
                  <a:ea typeface="Quattrocento Sans"/>
                  <a:cs typeface="Quattrocento Sans"/>
                </a:rPr>
                <a:t>How </a:t>
              </a:r>
              <a:r>
                <a:rPr lang="en-US" sz="1200" b="1" kern="0" dirty="0">
                  <a:solidFill>
                    <a:srgbClr val="002060"/>
                  </a:solidFill>
                  <a:ea typeface="Quattrocento Sans"/>
                  <a:cs typeface="Quattrocento Sans"/>
                </a:rPr>
                <a:t>seasonality plays into the purchase of these products</a:t>
              </a:r>
              <a:r>
                <a:rPr lang="en-US" sz="1200" b="1" kern="0" dirty="0">
                  <a:solidFill>
                    <a:srgbClr val="002060"/>
                  </a:solidFill>
                  <a:ea typeface="Quattrocento Sans"/>
                  <a:cs typeface="Quattrocento Sans"/>
                </a:rPr>
                <a:t>.</a:t>
              </a:r>
              <a:endParaRPr lang="en-US" sz="1200" b="1" kern="0" dirty="0">
                <a:solidFill>
                  <a:srgbClr val="002060"/>
                </a:solidFill>
                <a:ea typeface="Quattrocento Sans"/>
                <a:cs typeface="Quattrocento Sans"/>
              </a:endParaRPr>
            </a:p>
          </p:txBody>
        </p:sp>
      </p:grpSp>
      <p:sp>
        <p:nvSpPr>
          <p:cNvPr id="55" name="Google Shape;55;p3"/>
          <p:cNvSpPr/>
          <p:nvPr/>
        </p:nvSpPr>
        <p:spPr>
          <a:xfrm>
            <a:off x="2416000" y="3239756"/>
            <a:ext cx="3663551" cy="1393278"/>
          </a:xfrm>
          <a:prstGeom prst="rect">
            <a:avLst/>
          </a:prstGeom>
          <a:solidFill>
            <a:srgbClr val="F2F2F2">
              <a:alpha val="84705"/>
            </a:srgbClr>
          </a:solidFill>
          <a:ln>
            <a:noFill/>
          </a:ln>
        </p:spPr>
        <p:txBody>
          <a:bodyPr spcFirstLastPara="1" wrap="square" lIns="0" tIns="0" rIns="0" bIns="0" anchor="t" anchorCtr="0">
            <a:noAutofit/>
          </a:bodyPr>
          <a:lstStyle/>
          <a:p>
            <a:pPr algn="ctr" defTabSz="932962">
              <a:buClr>
                <a:srgbClr val="000000"/>
              </a:buClr>
            </a:pPr>
            <a:endParaRPr sz="3200" kern="0">
              <a:solidFill>
                <a:srgbClr val="888C92"/>
              </a:solidFill>
              <a:latin typeface="Arial"/>
              <a:ea typeface="Arial"/>
              <a:cs typeface="Arial"/>
              <a:sym typeface="Arial"/>
            </a:endParaRPr>
          </a:p>
        </p:txBody>
      </p:sp>
      <p:sp>
        <p:nvSpPr>
          <p:cNvPr id="56" name="Google Shape;56;p3"/>
          <p:cNvSpPr/>
          <p:nvPr/>
        </p:nvSpPr>
        <p:spPr>
          <a:xfrm>
            <a:off x="2501011" y="3613248"/>
            <a:ext cx="3528184" cy="463499"/>
          </a:xfrm>
          <a:prstGeom prst="rect">
            <a:avLst/>
          </a:prstGeom>
          <a:noFill/>
          <a:ln>
            <a:noFill/>
          </a:ln>
        </p:spPr>
        <p:txBody>
          <a:bodyPr spcFirstLastPara="1" wrap="square" lIns="93282" tIns="46628" rIns="93282" bIns="46628" anchor="t" anchorCtr="0">
            <a:spAutoFit/>
          </a:bodyPr>
          <a:lstStyle/>
          <a:p>
            <a:pPr algn="ctr" defTabSz="932962">
              <a:buClr>
                <a:srgbClr val="000000"/>
              </a:buClr>
            </a:pPr>
            <a:r>
              <a:rPr lang="en-AU" sz="1200" b="1" kern="0" dirty="0">
                <a:solidFill>
                  <a:srgbClr val="002060"/>
                </a:solidFill>
                <a:latin typeface="Quattrocento Sans"/>
                <a:ea typeface="Quattrocento Sans"/>
                <a:cs typeface="Quattrocento Sans"/>
                <a:sym typeface="Quattrocento Sans"/>
              </a:rPr>
              <a:t>Problem </a:t>
            </a:r>
            <a:r>
              <a:rPr lang="en-AU" sz="1200" b="1" kern="0" dirty="0">
                <a:solidFill>
                  <a:srgbClr val="002060"/>
                </a:solidFill>
                <a:latin typeface="Quattrocento Sans"/>
                <a:ea typeface="Quattrocento Sans"/>
                <a:cs typeface="Quattrocento Sans"/>
                <a:sym typeface="Quattrocento Sans"/>
              </a:rPr>
              <a:t>2</a:t>
            </a:r>
          </a:p>
          <a:p>
            <a:pPr algn="ctr" defTabSz="932962">
              <a:buClr>
                <a:srgbClr val="000000"/>
              </a:buClr>
            </a:pPr>
            <a:r>
              <a:rPr lang="en-US" sz="1200" b="1" kern="0" dirty="0" smtClean="0">
                <a:solidFill>
                  <a:srgbClr val="002060"/>
                </a:solidFill>
                <a:latin typeface="Quattrocento Sans"/>
                <a:ea typeface="Quattrocento Sans"/>
                <a:cs typeface="Quattrocento Sans"/>
                <a:sym typeface="Arial"/>
              </a:rPr>
              <a:t>Market Opportunities</a:t>
            </a:r>
            <a:endParaRPr sz="1200" b="1" kern="0" dirty="0">
              <a:solidFill>
                <a:srgbClr val="002060"/>
              </a:solidFill>
              <a:latin typeface="Quattrocento Sans"/>
              <a:ea typeface="Quattrocento Sans"/>
              <a:cs typeface="Quattrocento Sans"/>
              <a:sym typeface="Quattrocento Sans"/>
            </a:endParaRPr>
          </a:p>
        </p:txBody>
      </p:sp>
      <p:sp>
        <p:nvSpPr>
          <p:cNvPr id="57" name="Google Shape;57;p3"/>
          <p:cNvSpPr/>
          <p:nvPr/>
        </p:nvSpPr>
        <p:spPr>
          <a:xfrm>
            <a:off x="2242518" y="3140986"/>
            <a:ext cx="381619" cy="392582"/>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3282" tIns="46628" rIns="93282" bIns="46628" anchor="ctr" anchorCtr="0">
            <a:noAutofit/>
          </a:bodyPr>
          <a:lstStyle/>
          <a:p>
            <a:pPr algn="ctr" defTabSz="932962">
              <a:buClr>
                <a:srgbClr val="000000"/>
              </a:buClr>
            </a:pPr>
            <a:r>
              <a:rPr lang="en-AU" sz="1400" b="1" kern="0">
                <a:solidFill>
                  <a:srgbClr val="002060"/>
                </a:solidFill>
                <a:latin typeface="Quattrocento Sans"/>
                <a:ea typeface="Quattrocento Sans"/>
                <a:cs typeface="Quattrocento Sans"/>
                <a:sym typeface="Quattrocento Sans"/>
              </a:rPr>
              <a:t>!</a:t>
            </a:r>
            <a:endParaRPr sz="1428" kern="0">
              <a:solidFill>
                <a:srgbClr val="000000"/>
              </a:solidFill>
              <a:latin typeface="Arial"/>
              <a:cs typeface="Arial"/>
              <a:sym typeface="Arial"/>
            </a:endParaRPr>
          </a:p>
        </p:txBody>
      </p:sp>
      <p:sp>
        <p:nvSpPr>
          <p:cNvPr id="58" name="Google Shape;58;p3"/>
          <p:cNvSpPr/>
          <p:nvPr/>
        </p:nvSpPr>
        <p:spPr>
          <a:xfrm>
            <a:off x="6070910" y="3239756"/>
            <a:ext cx="3663551" cy="1393278"/>
          </a:xfrm>
          <a:prstGeom prst="rect">
            <a:avLst/>
          </a:prstGeom>
          <a:solidFill>
            <a:srgbClr val="F6A401">
              <a:alpha val="89803"/>
            </a:srgbClr>
          </a:solidFill>
          <a:ln>
            <a:noFill/>
          </a:ln>
        </p:spPr>
        <p:txBody>
          <a:bodyPr spcFirstLastPara="1" wrap="square" lIns="93282" tIns="46628" rIns="93282" bIns="46628" anchor="ctr" anchorCtr="0">
            <a:noAutofit/>
          </a:bodyPr>
          <a:lstStyle/>
          <a:p>
            <a:pPr algn="ctr" defTabSz="932962">
              <a:buClr>
                <a:srgbClr val="000000"/>
              </a:buClr>
            </a:pPr>
            <a:endParaRPr sz="1600" kern="0">
              <a:solidFill>
                <a:srgbClr val="FFFFFF"/>
              </a:solidFill>
              <a:latin typeface="Arial"/>
              <a:ea typeface="Arial"/>
              <a:cs typeface="Arial"/>
              <a:sym typeface="Arial"/>
            </a:endParaRPr>
          </a:p>
        </p:txBody>
      </p:sp>
      <p:sp>
        <p:nvSpPr>
          <p:cNvPr id="59" name="Google Shape;59;p3"/>
          <p:cNvSpPr/>
          <p:nvPr/>
        </p:nvSpPr>
        <p:spPr>
          <a:xfrm>
            <a:off x="6044134" y="3296421"/>
            <a:ext cx="3528184" cy="1279106"/>
          </a:xfrm>
          <a:prstGeom prst="rect">
            <a:avLst/>
          </a:prstGeom>
          <a:noFill/>
          <a:ln>
            <a:noFill/>
          </a:ln>
        </p:spPr>
        <p:txBody>
          <a:bodyPr spcFirstLastPara="1" wrap="square" lIns="93282" tIns="46628" rIns="93282" bIns="46628" anchor="t" anchorCtr="0">
            <a:spAutoFit/>
          </a:bodyPr>
          <a:lstStyle/>
          <a:p>
            <a:pPr marL="285750" lvl="0" indent="-285750">
              <a:buAutoNum type="romanLcParenR"/>
            </a:pPr>
            <a:r>
              <a:rPr lang="en-US" sz="1100" b="1" dirty="0" smtClean="0"/>
              <a:t>Which </a:t>
            </a:r>
            <a:r>
              <a:rPr lang="en-US" sz="1100" b="1" dirty="0"/>
              <a:t>industry provides the most revenue to </a:t>
            </a:r>
            <a:r>
              <a:rPr lang="en-US" sz="1100" b="1" dirty="0" err="1"/>
              <a:t>ChemCorp</a:t>
            </a:r>
            <a:r>
              <a:rPr lang="en-US" sz="1100" b="1" dirty="0"/>
              <a:t> at this point in time? </a:t>
            </a:r>
            <a:endParaRPr lang="en-US" sz="1100" b="1" dirty="0" smtClean="0"/>
          </a:p>
          <a:p>
            <a:pPr marL="285750" lvl="0" indent="-285750">
              <a:buAutoNum type="romanLcParenR"/>
            </a:pPr>
            <a:r>
              <a:rPr lang="en-US" sz="1100" b="1" dirty="0" smtClean="0"/>
              <a:t>What </a:t>
            </a:r>
            <a:r>
              <a:rPr lang="en-US" sz="1100" b="1" dirty="0"/>
              <a:t>industries have the highest profit margins and how is this reflected in the number of business customers per segment? </a:t>
            </a:r>
            <a:endParaRPr lang="en-US" sz="1100" b="1" dirty="0" smtClean="0"/>
          </a:p>
          <a:p>
            <a:pPr marL="285750" lvl="0" indent="-285750">
              <a:buAutoNum type="romanLcParenR"/>
            </a:pPr>
            <a:r>
              <a:rPr lang="en-US" sz="1100" b="1" dirty="0" smtClean="0"/>
              <a:t>What </a:t>
            </a:r>
            <a:r>
              <a:rPr lang="en-US" sz="1100" b="1" dirty="0"/>
              <a:t>products provide the highest profitability? </a:t>
            </a:r>
          </a:p>
        </p:txBody>
      </p:sp>
      <p:sp>
        <p:nvSpPr>
          <p:cNvPr id="60" name="Google Shape;60;p3"/>
          <p:cNvSpPr/>
          <p:nvPr/>
        </p:nvSpPr>
        <p:spPr>
          <a:xfrm>
            <a:off x="2433328" y="4948077"/>
            <a:ext cx="3663551" cy="1393278"/>
          </a:xfrm>
          <a:prstGeom prst="rect">
            <a:avLst/>
          </a:prstGeom>
          <a:solidFill>
            <a:srgbClr val="F2F2F2">
              <a:alpha val="84705"/>
            </a:srgbClr>
          </a:solidFill>
          <a:ln>
            <a:noFill/>
          </a:ln>
        </p:spPr>
        <p:txBody>
          <a:bodyPr spcFirstLastPara="1" wrap="square" lIns="0" tIns="0" rIns="0" bIns="0" anchor="t" anchorCtr="0">
            <a:noAutofit/>
          </a:bodyPr>
          <a:lstStyle/>
          <a:p>
            <a:pPr algn="ctr" defTabSz="932962">
              <a:buClr>
                <a:srgbClr val="000000"/>
              </a:buClr>
            </a:pPr>
            <a:endParaRPr sz="3200" kern="0">
              <a:solidFill>
                <a:srgbClr val="888C92"/>
              </a:solidFill>
              <a:latin typeface="Arial"/>
              <a:ea typeface="Arial"/>
              <a:cs typeface="Arial"/>
              <a:sym typeface="Arial"/>
            </a:endParaRPr>
          </a:p>
        </p:txBody>
      </p:sp>
      <p:sp>
        <p:nvSpPr>
          <p:cNvPr id="61" name="Google Shape;61;p3"/>
          <p:cNvSpPr/>
          <p:nvPr/>
        </p:nvSpPr>
        <p:spPr>
          <a:xfrm>
            <a:off x="2259846" y="4838142"/>
            <a:ext cx="381619" cy="392582"/>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3282" tIns="46628" rIns="93282" bIns="46628" anchor="ctr" anchorCtr="0">
            <a:noAutofit/>
          </a:bodyPr>
          <a:lstStyle/>
          <a:p>
            <a:pPr algn="ctr" defTabSz="932962">
              <a:buClr>
                <a:srgbClr val="000000"/>
              </a:buClr>
            </a:pPr>
            <a:r>
              <a:rPr lang="en-AU" sz="1400" b="1" kern="0">
                <a:solidFill>
                  <a:srgbClr val="002060"/>
                </a:solidFill>
                <a:latin typeface="Quattrocento Sans"/>
                <a:ea typeface="Quattrocento Sans"/>
                <a:cs typeface="Quattrocento Sans"/>
                <a:sym typeface="Quattrocento Sans"/>
              </a:rPr>
              <a:t>!</a:t>
            </a:r>
            <a:endParaRPr sz="1428" kern="0">
              <a:solidFill>
                <a:srgbClr val="000000"/>
              </a:solidFill>
              <a:latin typeface="Arial"/>
              <a:cs typeface="Arial"/>
              <a:sym typeface="Arial"/>
            </a:endParaRPr>
          </a:p>
        </p:txBody>
      </p:sp>
      <p:sp>
        <p:nvSpPr>
          <p:cNvPr id="62" name="Google Shape;62;p3"/>
          <p:cNvSpPr/>
          <p:nvPr/>
        </p:nvSpPr>
        <p:spPr>
          <a:xfrm>
            <a:off x="6088238" y="4948077"/>
            <a:ext cx="3663551" cy="1393278"/>
          </a:xfrm>
          <a:prstGeom prst="rect">
            <a:avLst/>
          </a:prstGeom>
          <a:solidFill>
            <a:srgbClr val="F6A401">
              <a:alpha val="89803"/>
            </a:srgbClr>
          </a:solidFill>
          <a:ln>
            <a:noFill/>
          </a:ln>
        </p:spPr>
        <p:txBody>
          <a:bodyPr spcFirstLastPara="1" wrap="square" lIns="93282" tIns="46628" rIns="93282" bIns="46628" anchor="ctr" anchorCtr="0">
            <a:noAutofit/>
          </a:bodyPr>
          <a:lstStyle/>
          <a:p>
            <a:pPr algn="ctr" defTabSz="932962">
              <a:buClr>
                <a:srgbClr val="000000"/>
              </a:buClr>
            </a:pPr>
            <a:endParaRPr sz="1600" kern="0">
              <a:solidFill>
                <a:srgbClr val="FFFFFF"/>
              </a:solidFill>
              <a:latin typeface="Arial"/>
              <a:ea typeface="Arial"/>
              <a:cs typeface="Arial"/>
              <a:sym typeface="Arial"/>
            </a:endParaRPr>
          </a:p>
        </p:txBody>
      </p:sp>
      <p:sp>
        <p:nvSpPr>
          <p:cNvPr id="64" name="Google Shape;64;p3"/>
          <p:cNvSpPr/>
          <p:nvPr/>
        </p:nvSpPr>
        <p:spPr>
          <a:xfrm>
            <a:off x="6096879" y="5139193"/>
            <a:ext cx="3528184" cy="1017496"/>
          </a:xfrm>
          <a:prstGeom prst="rect">
            <a:avLst/>
          </a:prstGeom>
          <a:noFill/>
          <a:ln>
            <a:noFill/>
          </a:ln>
        </p:spPr>
        <p:txBody>
          <a:bodyPr spcFirstLastPara="1" wrap="square" lIns="93282" tIns="46628" rIns="93282" bIns="46628" anchor="t" anchorCtr="0">
            <a:spAutoFit/>
          </a:bodyPr>
          <a:lstStyle/>
          <a:p>
            <a:pPr marL="285750" lvl="0" indent="-285750">
              <a:buAutoNum type="romanLcPeriod"/>
            </a:pPr>
            <a:r>
              <a:rPr lang="en-US" sz="1200" b="1" dirty="0" smtClean="0"/>
              <a:t>Which </a:t>
            </a:r>
            <a:r>
              <a:rPr lang="en-US" sz="1200" b="1" dirty="0"/>
              <a:t>industries have the lowest overall profitability? </a:t>
            </a:r>
          </a:p>
          <a:p>
            <a:pPr marL="285750" lvl="0" indent="-285750">
              <a:buAutoNum type="romanLcPeriod"/>
            </a:pPr>
            <a:r>
              <a:rPr lang="en-US" sz="1200" b="1" dirty="0" smtClean="0"/>
              <a:t>What </a:t>
            </a:r>
            <a:r>
              <a:rPr lang="en-US" sz="1200" b="1" dirty="0"/>
              <a:t>products have the lowest profitability and number of business customers?  </a:t>
            </a:r>
          </a:p>
        </p:txBody>
      </p:sp>
      <p:sp>
        <p:nvSpPr>
          <p:cNvPr id="19" name="Google Shape;56;p3"/>
          <p:cNvSpPr/>
          <p:nvPr/>
        </p:nvSpPr>
        <p:spPr>
          <a:xfrm>
            <a:off x="2531179" y="5356189"/>
            <a:ext cx="3528184" cy="659417"/>
          </a:xfrm>
          <a:prstGeom prst="rect">
            <a:avLst/>
          </a:prstGeom>
          <a:noFill/>
          <a:ln>
            <a:noFill/>
          </a:ln>
        </p:spPr>
        <p:txBody>
          <a:bodyPr spcFirstLastPara="1" wrap="square" lIns="93282" tIns="46628" rIns="93282" bIns="46628" anchor="t" anchorCtr="0">
            <a:spAutoFit/>
          </a:bodyPr>
          <a:lstStyle/>
          <a:p>
            <a:pPr algn="ctr" defTabSz="932962">
              <a:buClr>
                <a:srgbClr val="000000"/>
              </a:buClr>
            </a:pPr>
            <a:r>
              <a:rPr lang="en-AU" sz="1200" b="1" kern="0" dirty="0">
                <a:solidFill>
                  <a:srgbClr val="002060"/>
                </a:solidFill>
                <a:latin typeface="Quattrocento Sans"/>
                <a:ea typeface="Quattrocento Sans"/>
                <a:cs typeface="Quattrocento Sans"/>
                <a:sym typeface="Quattrocento Sans"/>
              </a:rPr>
              <a:t>Problem 3</a:t>
            </a:r>
            <a:endParaRPr lang="en-AU" sz="1200" b="1" kern="0" dirty="0">
              <a:solidFill>
                <a:srgbClr val="002060"/>
              </a:solidFill>
              <a:latin typeface="Quattrocento Sans"/>
              <a:ea typeface="Quattrocento Sans"/>
              <a:cs typeface="Quattrocento Sans"/>
              <a:sym typeface="Quattrocento Sans"/>
            </a:endParaRPr>
          </a:p>
          <a:p>
            <a:pPr algn="ctr" defTabSz="932962">
              <a:buClr>
                <a:srgbClr val="000000"/>
              </a:buClr>
            </a:pPr>
            <a:r>
              <a:rPr lang="en-US" sz="1200" b="1" kern="0" dirty="0" smtClean="0">
                <a:solidFill>
                  <a:srgbClr val="002060"/>
                </a:solidFill>
                <a:latin typeface="Quattrocento Sans"/>
                <a:cs typeface="Arial"/>
                <a:sym typeface="Quattrocento Sans"/>
              </a:rPr>
              <a:t>Product Divestment</a:t>
            </a:r>
            <a:endParaRPr sz="1428" kern="0" dirty="0">
              <a:solidFill>
                <a:srgbClr val="000000"/>
              </a:solidFill>
              <a:latin typeface="Arial"/>
              <a:cs typeface="Arial"/>
              <a:sym typeface="Arial"/>
            </a:endParaRPr>
          </a:p>
          <a:p>
            <a:pPr algn="ctr" defTabSz="932962">
              <a:buClr>
                <a:srgbClr val="000000"/>
              </a:buClr>
            </a:pPr>
            <a:endParaRPr sz="1200" b="1" kern="0" dirty="0">
              <a:solidFill>
                <a:srgbClr val="002060"/>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6672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Strategy : Top and Bottom selling products and regions</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746174622"/>
              </p:ext>
            </p:extLst>
          </p:nvPr>
        </p:nvGraphicFramePr>
        <p:xfrm>
          <a:off x="111476" y="1005840"/>
          <a:ext cx="9675904" cy="263869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9918010" y="1495697"/>
            <a:ext cx="2171364" cy="1200329"/>
          </a:xfrm>
          <a:prstGeom prst="rect">
            <a:avLst/>
          </a:prstGeom>
          <a:noFill/>
        </p:spPr>
        <p:txBody>
          <a:bodyPr wrap="square" rtlCol="0">
            <a:spAutoFit/>
          </a:bodyPr>
          <a:lstStyle/>
          <a:p>
            <a:r>
              <a:rPr lang="en-US" dirty="0" smtClean="0"/>
              <a:t>Chemical D is top selling product and Chemical A is least selling product.</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50011467"/>
              </p:ext>
            </p:extLst>
          </p:nvPr>
        </p:nvGraphicFramePr>
        <p:xfrm>
          <a:off x="111476" y="3905794"/>
          <a:ext cx="9675903" cy="224681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9913654" y="4267205"/>
            <a:ext cx="2171364" cy="1600438"/>
          </a:xfrm>
          <a:prstGeom prst="rect">
            <a:avLst/>
          </a:prstGeom>
          <a:noFill/>
        </p:spPr>
        <p:txBody>
          <a:bodyPr wrap="square" rtlCol="0">
            <a:spAutoFit/>
          </a:bodyPr>
          <a:lstStyle/>
          <a:p>
            <a:r>
              <a:rPr lang="en-US" sz="1600" dirty="0" smtClean="0"/>
              <a:t>In terms of </a:t>
            </a:r>
            <a:r>
              <a:rPr lang="en-US" dirty="0" smtClean="0"/>
              <a:t>number</a:t>
            </a:r>
            <a:r>
              <a:rPr lang="en-US" sz="1600" dirty="0" smtClean="0"/>
              <a:t> of products sold, Middle Atlantic is the top region product and New England is least.</a:t>
            </a:r>
            <a:endParaRPr lang="en-US" sz="1600" dirty="0"/>
          </a:p>
        </p:txBody>
      </p:sp>
    </p:spTree>
    <p:extLst>
      <p:ext uri="{BB962C8B-B14F-4D97-AF65-F5344CB8AC3E}">
        <p14:creationId xmlns:p14="http://schemas.microsoft.com/office/powerpoint/2010/main" val="405413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59" y="234863"/>
            <a:ext cx="11725485" cy="584775"/>
          </a:xfrm>
        </p:spPr>
        <p:txBody>
          <a:bodyPr/>
          <a:lstStyle/>
          <a:p>
            <a:r>
              <a:rPr lang="en-US" dirty="0" smtClean="0"/>
              <a:t>Customer Strategy: Seasonality Explained (By Industry and Chemicals)</a:t>
            </a:r>
            <a:br>
              <a:rPr lang="en-US" dirty="0" smtClean="0"/>
            </a:br>
            <a:r>
              <a:rPr lang="en-US" dirty="0" smtClean="0"/>
              <a:t>By Industry: Out of all months, May month contributed most in Revenue</a:t>
            </a:r>
            <a:endParaRPr lang="en-US" dirty="0"/>
          </a:p>
        </p:txBody>
      </p:sp>
      <p:pic>
        <p:nvPicPr>
          <p:cNvPr id="3" name="Picture 2"/>
          <p:cNvPicPr>
            <a:picLocks noChangeAspect="1"/>
          </p:cNvPicPr>
          <p:nvPr/>
        </p:nvPicPr>
        <p:blipFill>
          <a:blip r:embed="rId2"/>
          <a:stretch>
            <a:fillRect/>
          </a:stretch>
        </p:blipFill>
        <p:spPr>
          <a:xfrm>
            <a:off x="233260" y="1038224"/>
            <a:ext cx="11725484" cy="5571581"/>
          </a:xfrm>
          <a:prstGeom prst="rect">
            <a:avLst/>
          </a:prstGeom>
        </p:spPr>
      </p:pic>
      <p:sp>
        <p:nvSpPr>
          <p:cNvPr id="5" name="Rectangular Callout 4"/>
          <p:cNvSpPr/>
          <p:nvPr/>
        </p:nvSpPr>
        <p:spPr>
          <a:xfrm>
            <a:off x="8569234" y="1038224"/>
            <a:ext cx="509451" cy="28112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May</a:t>
            </a:r>
            <a:endParaRPr lang="en-US" sz="1200" dirty="0"/>
          </a:p>
        </p:txBody>
      </p:sp>
      <p:sp>
        <p:nvSpPr>
          <p:cNvPr id="6" name="Rectangular Callout 5"/>
          <p:cNvSpPr/>
          <p:nvPr/>
        </p:nvSpPr>
        <p:spPr>
          <a:xfrm>
            <a:off x="6631577" y="2836544"/>
            <a:ext cx="657497" cy="28112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March</a:t>
            </a:r>
            <a:endParaRPr lang="en-US" sz="1200" dirty="0"/>
          </a:p>
        </p:txBody>
      </p:sp>
      <p:sp>
        <p:nvSpPr>
          <p:cNvPr id="7" name="Rectangular Callout 6"/>
          <p:cNvSpPr/>
          <p:nvPr/>
        </p:nvSpPr>
        <p:spPr>
          <a:xfrm>
            <a:off x="5216435" y="2797355"/>
            <a:ext cx="478971" cy="28112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May</a:t>
            </a:r>
            <a:endParaRPr lang="en-US" sz="1200" dirty="0"/>
          </a:p>
        </p:txBody>
      </p:sp>
      <p:sp>
        <p:nvSpPr>
          <p:cNvPr id="8" name="Rectangular Callout 7"/>
          <p:cNvSpPr/>
          <p:nvPr/>
        </p:nvSpPr>
        <p:spPr>
          <a:xfrm>
            <a:off x="3387634" y="2937917"/>
            <a:ext cx="657497" cy="28112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April</a:t>
            </a:r>
            <a:endParaRPr lang="en-US" sz="1200" dirty="0"/>
          </a:p>
        </p:txBody>
      </p:sp>
      <p:sp>
        <p:nvSpPr>
          <p:cNvPr id="9" name="Rectangular Callout 8"/>
          <p:cNvSpPr/>
          <p:nvPr/>
        </p:nvSpPr>
        <p:spPr>
          <a:xfrm>
            <a:off x="1894115" y="2862670"/>
            <a:ext cx="478971" cy="28112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May</a:t>
            </a:r>
            <a:endParaRPr lang="en-US" sz="1200" dirty="0"/>
          </a:p>
        </p:txBody>
      </p:sp>
      <p:sp>
        <p:nvSpPr>
          <p:cNvPr id="10" name="Rectangular Callout 9"/>
          <p:cNvSpPr/>
          <p:nvPr/>
        </p:nvSpPr>
        <p:spPr>
          <a:xfrm>
            <a:off x="10911838" y="2950981"/>
            <a:ext cx="942402" cy="30602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December</a:t>
            </a:r>
            <a:endParaRPr lang="en-US" sz="1200" dirty="0"/>
          </a:p>
        </p:txBody>
      </p:sp>
    </p:spTree>
    <p:extLst>
      <p:ext uri="{BB962C8B-B14F-4D97-AF65-F5344CB8AC3E}">
        <p14:creationId xmlns:p14="http://schemas.microsoft.com/office/powerpoint/2010/main" val="119656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59" y="234863"/>
            <a:ext cx="11725485" cy="615553"/>
          </a:xfrm>
        </p:spPr>
        <p:txBody>
          <a:bodyPr/>
          <a:lstStyle/>
          <a:p>
            <a:r>
              <a:rPr lang="en-US" dirty="0" smtClean="0"/>
              <a:t>Market Opportunities:</a:t>
            </a:r>
            <a:r>
              <a:rPr lang="en-US" sz="2000" dirty="0"/>
              <a:t> </a:t>
            </a:r>
            <a:r>
              <a:rPr lang="en-US" sz="2000" dirty="0" smtClean="0"/>
              <a:t>Paper and Packaging Industry is the top contributor with 28% of total revenue. </a:t>
            </a:r>
            <a:endParaRPr lang="en-US" dirty="0"/>
          </a:p>
        </p:txBody>
      </p:sp>
      <p:pic>
        <p:nvPicPr>
          <p:cNvPr id="3" name="Picture 2"/>
          <p:cNvPicPr>
            <a:picLocks noChangeAspect="1"/>
          </p:cNvPicPr>
          <p:nvPr/>
        </p:nvPicPr>
        <p:blipFill>
          <a:blip r:embed="rId2"/>
          <a:stretch>
            <a:fillRect/>
          </a:stretch>
        </p:blipFill>
        <p:spPr>
          <a:xfrm>
            <a:off x="1828800" y="1519237"/>
            <a:ext cx="7811590" cy="4920752"/>
          </a:xfrm>
          <a:prstGeom prst="rect">
            <a:avLst/>
          </a:prstGeom>
        </p:spPr>
      </p:pic>
    </p:spTree>
    <p:extLst>
      <p:ext uri="{BB962C8B-B14F-4D97-AF65-F5344CB8AC3E}">
        <p14:creationId xmlns:p14="http://schemas.microsoft.com/office/powerpoint/2010/main" val="164885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13" y="52868"/>
            <a:ext cx="11725485" cy="830997"/>
          </a:xfrm>
        </p:spPr>
        <p:txBody>
          <a:bodyPr/>
          <a:lstStyle/>
          <a:p>
            <a:r>
              <a:rPr lang="en-US" sz="1800" dirty="0"/>
              <a:t>Market Opportunities</a:t>
            </a:r>
            <a:r>
              <a:rPr lang="en-US" sz="1800" dirty="0" smtClean="0"/>
              <a:t>: Paper and Packaging Industry is having most profit margin and customer base. In spite of having second position as customer base in </a:t>
            </a:r>
            <a:r>
              <a:rPr lang="en-US" sz="1800" dirty="0" err="1" smtClean="0"/>
              <a:t>Biotechnolgy</a:t>
            </a:r>
            <a:r>
              <a:rPr lang="en-US" sz="1800" dirty="0" smtClean="0"/>
              <a:t>, profits are low on 4</a:t>
            </a:r>
            <a:r>
              <a:rPr lang="en-US" sz="1800" baseline="30000" dirty="0" smtClean="0"/>
              <a:t>th</a:t>
            </a:r>
            <a:r>
              <a:rPr lang="en-US" sz="1800" dirty="0" smtClean="0"/>
              <a:t> position. For medical equipment industry, low customer based but high margins.</a:t>
            </a:r>
            <a:endParaRPr lang="en-US" sz="1800" dirty="0"/>
          </a:p>
        </p:txBody>
      </p:sp>
      <p:pic>
        <p:nvPicPr>
          <p:cNvPr id="3" name="Picture 2"/>
          <p:cNvPicPr>
            <a:picLocks noChangeAspect="1"/>
          </p:cNvPicPr>
          <p:nvPr/>
        </p:nvPicPr>
        <p:blipFill>
          <a:blip r:embed="rId2"/>
          <a:stretch>
            <a:fillRect/>
          </a:stretch>
        </p:blipFill>
        <p:spPr>
          <a:xfrm>
            <a:off x="215978" y="1580605"/>
            <a:ext cx="11742765" cy="5042263"/>
          </a:xfrm>
          <a:prstGeom prst="rect">
            <a:avLst/>
          </a:prstGeom>
        </p:spPr>
      </p:pic>
    </p:spTree>
    <p:extLst>
      <p:ext uri="{BB962C8B-B14F-4D97-AF65-F5344CB8AC3E}">
        <p14:creationId xmlns:p14="http://schemas.microsoft.com/office/powerpoint/2010/main" val="380193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59" y="234863"/>
            <a:ext cx="11725485" cy="584775"/>
          </a:xfrm>
        </p:spPr>
        <p:txBody>
          <a:bodyPr/>
          <a:lstStyle/>
          <a:p>
            <a:r>
              <a:rPr lang="en-US" dirty="0" smtClean="0"/>
              <a:t>Market Opportunities: Chemical K is highest profit making product ($5.8 M) followed by Chemical H ($3 M) and Chemical I ($2.6 M)</a:t>
            </a:r>
            <a:endParaRPr lang="en-US" dirty="0"/>
          </a:p>
        </p:txBody>
      </p:sp>
      <p:pic>
        <p:nvPicPr>
          <p:cNvPr id="3" name="Picture 2"/>
          <p:cNvPicPr>
            <a:picLocks noChangeAspect="1"/>
          </p:cNvPicPr>
          <p:nvPr/>
        </p:nvPicPr>
        <p:blipFill>
          <a:blip r:embed="rId2"/>
          <a:stretch>
            <a:fillRect/>
          </a:stretch>
        </p:blipFill>
        <p:spPr>
          <a:xfrm>
            <a:off x="233260" y="1123406"/>
            <a:ext cx="11725484" cy="5473337"/>
          </a:xfrm>
          <a:prstGeom prst="rect">
            <a:avLst/>
          </a:prstGeom>
        </p:spPr>
      </p:pic>
    </p:spTree>
    <p:extLst>
      <p:ext uri="{BB962C8B-B14F-4D97-AF65-F5344CB8AC3E}">
        <p14:creationId xmlns:p14="http://schemas.microsoft.com/office/powerpoint/2010/main" val="198891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Divestment: Pharmaceuticals Industry is having lowest profitability of $2 M.</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534778094"/>
              </p:ext>
            </p:extLst>
          </p:nvPr>
        </p:nvGraphicFramePr>
        <p:xfrm>
          <a:off x="522514" y="1045029"/>
          <a:ext cx="11181806" cy="55647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677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59" y="182343"/>
            <a:ext cx="11725485" cy="584775"/>
          </a:xfrm>
        </p:spPr>
        <p:txBody>
          <a:bodyPr/>
          <a:lstStyle/>
          <a:p>
            <a:r>
              <a:rPr lang="en-US" dirty="0"/>
              <a:t>Product Divestment</a:t>
            </a:r>
            <a:r>
              <a:rPr lang="en-US" dirty="0" smtClean="0"/>
              <a:t>: Chemical A has lowest Profitability ($0.27 B) and number of business customers (399) , followed by Chemical J with </a:t>
            </a:r>
            <a:r>
              <a:rPr lang="en-US" dirty="0"/>
              <a:t>Profitability ($</a:t>
            </a:r>
            <a:r>
              <a:rPr lang="en-US" dirty="0" smtClean="0"/>
              <a:t>0.67 </a:t>
            </a:r>
            <a:r>
              <a:rPr lang="en-US" dirty="0"/>
              <a:t>B) and number of business customers </a:t>
            </a:r>
            <a:r>
              <a:rPr lang="en-US" dirty="0" smtClean="0"/>
              <a:t>(707) </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865560525"/>
              </p:ext>
            </p:extLst>
          </p:nvPr>
        </p:nvGraphicFramePr>
        <p:xfrm>
          <a:off x="483326" y="1227909"/>
          <a:ext cx="11234057" cy="51990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32565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3584</TotalTime>
  <Words>562</Words>
  <Application>Microsoft Office PowerPoint</Application>
  <PresentationFormat>Widescreen</PresentationFormat>
  <Paragraphs>56</Paragraphs>
  <Slides>10</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0" baseType="lpstr">
      <vt:lpstr>Arial</vt:lpstr>
      <vt:lpstr>Calibri</vt:lpstr>
      <vt:lpstr>Calibri Light</vt:lpstr>
      <vt:lpstr>Quattrocento Sans</vt:lpstr>
      <vt:lpstr>Segoe UI</vt:lpstr>
      <vt:lpstr>Segoe UI Light</vt:lpstr>
      <vt:lpstr>Segoe UI Semibold</vt:lpstr>
      <vt:lpstr>Custom Design</vt:lpstr>
      <vt:lpstr>Synergy_CF_YNR002</vt:lpstr>
      <vt:lpstr>TCLayout.ActiveDocument.1</vt:lpstr>
      <vt:lpstr>PowerPoint Presentation</vt:lpstr>
      <vt:lpstr>Inspit of a impressive growth of 7% YoY, company is observing serious competition. A recent discussion with five long-term customers revealed that ChemCorp was no longer these firms’ preferred provider of chemicals. Company needs to lay down a short term approach to best address the loss of customers and protect the existing market share.</vt:lpstr>
      <vt:lpstr>Customer Strategy : Top and Bottom selling products and regions</vt:lpstr>
      <vt:lpstr>Customer Strategy: Seasonality Explained (By Industry and Chemicals) By Industry: Out of all months, May month contributed most in Revenue</vt:lpstr>
      <vt:lpstr>Market Opportunities: Paper and Packaging Industry is the top contributor with 28% of total revenue. </vt:lpstr>
      <vt:lpstr>Market Opportunities: Paper and Packaging Industry is having most profit margin and customer base. In spite of having second position as customer base in Biotechnolgy, profits are low on 4th position. For medical equipment industry, low customer based but high margins.</vt:lpstr>
      <vt:lpstr>Market Opportunities: Chemical K is highest profit making product ($5.8 M) followed by Chemical H ($3 M) and Chemical I ($2.6 M)</vt:lpstr>
      <vt:lpstr>Product Divestment: Pharmaceuticals Industry is having lowest profitability of $2 M.</vt:lpstr>
      <vt:lpstr>Product Divestment: Chemical A has lowest Profitability ($0.27 B) and number of business customers (399) , followed by Chemical J with Profitability ($0.67 B) and number of business customers (707)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Bansal, Sonal (Cognizant)</cp:lastModifiedBy>
  <cp:revision>23</cp:revision>
  <dcterms:created xsi:type="dcterms:W3CDTF">2016-09-04T11:54:55Z</dcterms:created>
  <dcterms:modified xsi:type="dcterms:W3CDTF">2020-05-28T06:57:15Z</dcterms:modified>
</cp:coreProperties>
</file>