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8" r:id="rId13"/>
    <p:sldId id="269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Light GBM</c:v>
                </c:pt>
                <c:pt idx="1">
                  <c:v>XG Boost</c:v>
                </c:pt>
                <c:pt idx="2">
                  <c:v>Decision Tree Classifier</c:v>
                </c:pt>
                <c:pt idx="3">
                  <c:v>Sequential Neural Network</c:v>
                </c:pt>
                <c:pt idx="4">
                  <c:v>Random Forest Classifier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77.400000000000006</c:v>
                </c:pt>
                <c:pt idx="1">
                  <c:v>65.790000000000006</c:v>
                </c:pt>
                <c:pt idx="2">
                  <c:v>58.8</c:v>
                </c:pt>
                <c:pt idx="3">
                  <c:v>51.7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27-4E0C-9651-158083FDA4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9656880"/>
        <c:axId val="1501778400"/>
      </c:barChart>
      <c:catAx>
        <c:axId val="75965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1778400"/>
        <c:crosses val="autoZero"/>
        <c:auto val="1"/>
        <c:lblAlgn val="ctr"/>
        <c:lblOffset val="100"/>
        <c:noMultiLvlLbl val="0"/>
      </c:catAx>
      <c:valAx>
        <c:axId val="150177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9656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59B490-E809-46C3-9F9E-52DD4DCDD81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71797AF8-508E-4FBA-BC62-48238415A74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Try Dimensionality reduction on high cardinality features, techniques like Principal Component Analysis, t-distributed stochastic neighbor embedding, or auto encoders may help.</a:t>
          </a:r>
          <a:endParaRPr lang="en-US"/>
        </a:p>
      </dgm:t>
    </dgm:pt>
    <dgm:pt modelId="{F34DDA47-4577-4D2B-B506-2D296D1355C0}" type="parTrans" cxnId="{C1905FDF-7631-4660-88DE-48FB635419EE}">
      <dgm:prSet/>
      <dgm:spPr/>
      <dgm:t>
        <a:bodyPr/>
        <a:lstStyle/>
        <a:p>
          <a:endParaRPr lang="en-US"/>
        </a:p>
      </dgm:t>
    </dgm:pt>
    <dgm:pt modelId="{EBC2F9D5-EA0F-4A9D-AD2C-8A6E042C2BBA}" type="sibTrans" cxnId="{C1905FDF-7631-4660-88DE-48FB635419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6B9EA1-CEE1-4396-86B6-A8E3E05C4C2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Other approaches to parameter tunning like Bayesian optimization may help as well. </a:t>
          </a:r>
          <a:endParaRPr lang="en-US"/>
        </a:p>
      </dgm:t>
    </dgm:pt>
    <dgm:pt modelId="{684DC7D5-9BB6-4535-B25D-E3A913B998BB}" type="parTrans" cxnId="{76998870-FA84-4F60-BDBF-D295EE91E5CF}">
      <dgm:prSet/>
      <dgm:spPr/>
      <dgm:t>
        <a:bodyPr/>
        <a:lstStyle/>
        <a:p>
          <a:endParaRPr lang="en-US"/>
        </a:p>
      </dgm:t>
    </dgm:pt>
    <dgm:pt modelId="{C935FA7A-1A4B-4B4C-BB1C-802868E7FB46}" type="sibTrans" cxnId="{76998870-FA84-4F60-BDBF-D295EE91E5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693CE8D-8340-4ECD-8298-D732FAC2F58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Impute the data using multivariate imputation by chained equations. </a:t>
          </a:r>
          <a:endParaRPr lang="en-US"/>
        </a:p>
      </dgm:t>
    </dgm:pt>
    <dgm:pt modelId="{F4070B6C-369C-48EA-9288-C9478EFC5E08}" type="parTrans" cxnId="{8BE6CB1B-6D40-4EAF-9EAD-968701381E01}">
      <dgm:prSet/>
      <dgm:spPr/>
      <dgm:t>
        <a:bodyPr/>
        <a:lstStyle/>
        <a:p>
          <a:endParaRPr lang="en-US"/>
        </a:p>
      </dgm:t>
    </dgm:pt>
    <dgm:pt modelId="{342C36B6-453B-421F-A2EC-52AE5C2E20DC}" type="sibTrans" cxnId="{8BE6CB1B-6D40-4EAF-9EAD-968701381E0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12575C0-4678-49AE-8392-F521D40820A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Use other models which can use categorical data without encoding.</a:t>
          </a:r>
          <a:endParaRPr lang="en-US"/>
        </a:p>
      </dgm:t>
    </dgm:pt>
    <dgm:pt modelId="{895A6177-6901-4BB9-B8D4-4B9EF82E1746}" type="parTrans" cxnId="{4760D0B2-A259-404F-B2E5-E7E6C4C2263F}">
      <dgm:prSet/>
      <dgm:spPr/>
      <dgm:t>
        <a:bodyPr/>
        <a:lstStyle/>
        <a:p>
          <a:endParaRPr lang="en-US"/>
        </a:p>
      </dgm:t>
    </dgm:pt>
    <dgm:pt modelId="{0627954B-3CAC-47BC-ABEB-DF7EE4C88B9B}" type="sibTrans" cxnId="{4760D0B2-A259-404F-B2E5-E7E6C4C2263F}">
      <dgm:prSet/>
      <dgm:spPr/>
      <dgm:t>
        <a:bodyPr/>
        <a:lstStyle/>
        <a:p>
          <a:endParaRPr lang="en-US"/>
        </a:p>
      </dgm:t>
    </dgm:pt>
    <dgm:pt modelId="{4810A51D-FA26-4C76-8825-E37FDE7C1A92}" type="pres">
      <dgm:prSet presAssocID="{C259B490-E809-46C3-9F9E-52DD4DCDD813}" presName="root" presStyleCnt="0">
        <dgm:presLayoutVars>
          <dgm:dir/>
          <dgm:resizeHandles val="exact"/>
        </dgm:presLayoutVars>
      </dgm:prSet>
      <dgm:spPr/>
    </dgm:pt>
    <dgm:pt modelId="{7D4B2F85-169B-419F-8876-FBC785A353B0}" type="pres">
      <dgm:prSet presAssocID="{C259B490-E809-46C3-9F9E-52DD4DCDD813}" presName="container" presStyleCnt="0">
        <dgm:presLayoutVars>
          <dgm:dir/>
          <dgm:resizeHandles val="exact"/>
        </dgm:presLayoutVars>
      </dgm:prSet>
      <dgm:spPr/>
    </dgm:pt>
    <dgm:pt modelId="{106A952A-F941-450B-82FA-988F67FE0B7D}" type="pres">
      <dgm:prSet presAssocID="{71797AF8-508E-4FBA-BC62-48238415A742}" presName="compNode" presStyleCnt="0"/>
      <dgm:spPr/>
    </dgm:pt>
    <dgm:pt modelId="{16DA2EF4-6356-4BC3-8AAA-6D1D06470A32}" type="pres">
      <dgm:prSet presAssocID="{71797AF8-508E-4FBA-BC62-48238415A742}" presName="iconBgRect" presStyleLbl="bgShp" presStyleIdx="0" presStyleCnt="4"/>
      <dgm:spPr/>
    </dgm:pt>
    <dgm:pt modelId="{04037E9D-8DE7-4492-A4B4-74C0080E4702}" type="pres">
      <dgm:prSet presAssocID="{71797AF8-508E-4FBA-BC62-48238415A74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28387DA-3850-4A99-B49F-CD1D0B1A49B7}" type="pres">
      <dgm:prSet presAssocID="{71797AF8-508E-4FBA-BC62-48238415A742}" presName="spaceRect" presStyleCnt="0"/>
      <dgm:spPr/>
    </dgm:pt>
    <dgm:pt modelId="{61843BB0-9519-4804-BC94-BF3F64050922}" type="pres">
      <dgm:prSet presAssocID="{71797AF8-508E-4FBA-BC62-48238415A742}" presName="textRect" presStyleLbl="revTx" presStyleIdx="0" presStyleCnt="4">
        <dgm:presLayoutVars>
          <dgm:chMax val="1"/>
          <dgm:chPref val="1"/>
        </dgm:presLayoutVars>
      </dgm:prSet>
      <dgm:spPr/>
    </dgm:pt>
    <dgm:pt modelId="{DD6F9EE3-0B90-45B4-B25D-2E17D805E6A0}" type="pres">
      <dgm:prSet presAssocID="{EBC2F9D5-EA0F-4A9D-AD2C-8A6E042C2BBA}" presName="sibTrans" presStyleLbl="sibTrans2D1" presStyleIdx="0" presStyleCnt="0"/>
      <dgm:spPr/>
    </dgm:pt>
    <dgm:pt modelId="{FB0506B0-93FC-4302-BE25-C7E4D0DAF9D8}" type="pres">
      <dgm:prSet presAssocID="{AD6B9EA1-CEE1-4396-86B6-A8E3E05C4C26}" presName="compNode" presStyleCnt="0"/>
      <dgm:spPr/>
    </dgm:pt>
    <dgm:pt modelId="{654A3F32-C5BC-4E8E-B605-A6C24E5BF895}" type="pres">
      <dgm:prSet presAssocID="{AD6B9EA1-CEE1-4396-86B6-A8E3E05C4C26}" presName="iconBgRect" presStyleLbl="bgShp" presStyleIdx="1" presStyleCnt="4"/>
      <dgm:spPr/>
    </dgm:pt>
    <dgm:pt modelId="{45DCC63E-3AF1-406E-8DA0-722901236DBB}" type="pres">
      <dgm:prSet presAssocID="{AD6B9EA1-CEE1-4396-86B6-A8E3E05C4C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C3F004C-7B12-489F-A0BC-C990511C4A4A}" type="pres">
      <dgm:prSet presAssocID="{AD6B9EA1-CEE1-4396-86B6-A8E3E05C4C26}" presName="spaceRect" presStyleCnt="0"/>
      <dgm:spPr/>
    </dgm:pt>
    <dgm:pt modelId="{A35FC358-D345-48CC-A250-FCBD26E0FC69}" type="pres">
      <dgm:prSet presAssocID="{AD6B9EA1-CEE1-4396-86B6-A8E3E05C4C26}" presName="textRect" presStyleLbl="revTx" presStyleIdx="1" presStyleCnt="4">
        <dgm:presLayoutVars>
          <dgm:chMax val="1"/>
          <dgm:chPref val="1"/>
        </dgm:presLayoutVars>
      </dgm:prSet>
      <dgm:spPr/>
    </dgm:pt>
    <dgm:pt modelId="{823075F7-C632-4FD9-B3F9-74D031556DA6}" type="pres">
      <dgm:prSet presAssocID="{C935FA7A-1A4B-4B4C-BB1C-802868E7FB46}" presName="sibTrans" presStyleLbl="sibTrans2D1" presStyleIdx="0" presStyleCnt="0"/>
      <dgm:spPr/>
    </dgm:pt>
    <dgm:pt modelId="{80810989-97DA-414A-85A5-11AE5DA41D2E}" type="pres">
      <dgm:prSet presAssocID="{1693CE8D-8340-4ECD-8298-D732FAC2F584}" presName="compNode" presStyleCnt="0"/>
      <dgm:spPr/>
    </dgm:pt>
    <dgm:pt modelId="{271E0151-58CA-4A09-A2FB-A1D8929CBC10}" type="pres">
      <dgm:prSet presAssocID="{1693CE8D-8340-4ECD-8298-D732FAC2F584}" presName="iconBgRect" presStyleLbl="bgShp" presStyleIdx="2" presStyleCnt="4"/>
      <dgm:spPr/>
    </dgm:pt>
    <dgm:pt modelId="{74C60385-7CE1-4BF6-BC3E-4D937BFC6E12}" type="pres">
      <dgm:prSet presAssocID="{1693CE8D-8340-4ECD-8298-D732FAC2F5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4810B74-C540-42D0-8A0C-76596879598F}" type="pres">
      <dgm:prSet presAssocID="{1693CE8D-8340-4ECD-8298-D732FAC2F584}" presName="spaceRect" presStyleCnt="0"/>
      <dgm:spPr/>
    </dgm:pt>
    <dgm:pt modelId="{0A889722-1377-4C82-8221-4CF55B83FC13}" type="pres">
      <dgm:prSet presAssocID="{1693CE8D-8340-4ECD-8298-D732FAC2F584}" presName="textRect" presStyleLbl="revTx" presStyleIdx="2" presStyleCnt="4">
        <dgm:presLayoutVars>
          <dgm:chMax val="1"/>
          <dgm:chPref val="1"/>
        </dgm:presLayoutVars>
      </dgm:prSet>
      <dgm:spPr/>
    </dgm:pt>
    <dgm:pt modelId="{2F5630AB-BF13-4DDC-8A1D-7D834A4F9F4F}" type="pres">
      <dgm:prSet presAssocID="{342C36B6-453B-421F-A2EC-52AE5C2E20DC}" presName="sibTrans" presStyleLbl="sibTrans2D1" presStyleIdx="0" presStyleCnt="0"/>
      <dgm:spPr/>
    </dgm:pt>
    <dgm:pt modelId="{C7426242-59F8-4446-88D3-4494A4315126}" type="pres">
      <dgm:prSet presAssocID="{F12575C0-4678-49AE-8392-F521D40820A5}" presName="compNode" presStyleCnt="0"/>
      <dgm:spPr/>
    </dgm:pt>
    <dgm:pt modelId="{695AE670-02BB-4E7B-AD2C-B967D1006AE7}" type="pres">
      <dgm:prSet presAssocID="{F12575C0-4678-49AE-8392-F521D40820A5}" presName="iconBgRect" presStyleLbl="bgShp" presStyleIdx="3" presStyleCnt="4"/>
      <dgm:spPr/>
    </dgm:pt>
    <dgm:pt modelId="{5144994C-A7D0-4929-AC79-AC4A946BC73D}" type="pres">
      <dgm:prSet presAssocID="{F12575C0-4678-49AE-8392-F521D40820A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0065DA6-1A9C-44A7-AED1-1CD209A967BC}" type="pres">
      <dgm:prSet presAssocID="{F12575C0-4678-49AE-8392-F521D40820A5}" presName="spaceRect" presStyleCnt="0"/>
      <dgm:spPr/>
    </dgm:pt>
    <dgm:pt modelId="{71A30301-EE30-456A-9DA2-45D1B322DBD8}" type="pres">
      <dgm:prSet presAssocID="{F12575C0-4678-49AE-8392-F521D40820A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BE6CB1B-6D40-4EAF-9EAD-968701381E01}" srcId="{C259B490-E809-46C3-9F9E-52DD4DCDD813}" destId="{1693CE8D-8340-4ECD-8298-D732FAC2F584}" srcOrd="2" destOrd="0" parTransId="{F4070B6C-369C-48EA-9288-C9478EFC5E08}" sibTransId="{342C36B6-453B-421F-A2EC-52AE5C2E20DC}"/>
    <dgm:cxn modelId="{C9CFB026-CF15-4912-8B20-2BB887DCBD4B}" type="presOf" srcId="{F12575C0-4678-49AE-8392-F521D40820A5}" destId="{71A30301-EE30-456A-9DA2-45D1B322DBD8}" srcOrd="0" destOrd="0" presId="urn:microsoft.com/office/officeart/2018/2/layout/IconCircleList"/>
    <dgm:cxn modelId="{AC03954A-3A99-4013-A858-E3245EFD2E8A}" type="presOf" srcId="{C935FA7A-1A4B-4B4C-BB1C-802868E7FB46}" destId="{823075F7-C632-4FD9-B3F9-74D031556DA6}" srcOrd="0" destOrd="0" presId="urn:microsoft.com/office/officeart/2018/2/layout/IconCircleList"/>
    <dgm:cxn modelId="{2090FC6B-4FFA-4712-85BD-9F4CA9C8B68B}" type="presOf" srcId="{C259B490-E809-46C3-9F9E-52DD4DCDD813}" destId="{4810A51D-FA26-4C76-8825-E37FDE7C1A92}" srcOrd="0" destOrd="0" presId="urn:microsoft.com/office/officeart/2018/2/layout/IconCircleList"/>
    <dgm:cxn modelId="{7D7B7E4E-0A07-410C-AB9D-EE2D95B33E34}" type="presOf" srcId="{71797AF8-508E-4FBA-BC62-48238415A742}" destId="{61843BB0-9519-4804-BC94-BF3F64050922}" srcOrd="0" destOrd="0" presId="urn:microsoft.com/office/officeart/2018/2/layout/IconCircleList"/>
    <dgm:cxn modelId="{76998870-FA84-4F60-BDBF-D295EE91E5CF}" srcId="{C259B490-E809-46C3-9F9E-52DD4DCDD813}" destId="{AD6B9EA1-CEE1-4396-86B6-A8E3E05C4C26}" srcOrd="1" destOrd="0" parTransId="{684DC7D5-9BB6-4535-B25D-E3A913B998BB}" sibTransId="{C935FA7A-1A4B-4B4C-BB1C-802868E7FB46}"/>
    <dgm:cxn modelId="{19E3F3A2-96FE-4FB3-B8DD-71C15A7C5873}" type="presOf" srcId="{1693CE8D-8340-4ECD-8298-D732FAC2F584}" destId="{0A889722-1377-4C82-8221-4CF55B83FC13}" srcOrd="0" destOrd="0" presId="urn:microsoft.com/office/officeart/2018/2/layout/IconCircleList"/>
    <dgm:cxn modelId="{4760D0B2-A259-404F-B2E5-E7E6C4C2263F}" srcId="{C259B490-E809-46C3-9F9E-52DD4DCDD813}" destId="{F12575C0-4678-49AE-8392-F521D40820A5}" srcOrd="3" destOrd="0" parTransId="{895A6177-6901-4BB9-B8D4-4B9EF82E1746}" sibTransId="{0627954B-3CAC-47BC-ABEB-DF7EE4C88B9B}"/>
    <dgm:cxn modelId="{0CB149C1-A8EB-47DE-920E-C6390CF0E9E0}" type="presOf" srcId="{AD6B9EA1-CEE1-4396-86B6-A8E3E05C4C26}" destId="{A35FC358-D345-48CC-A250-FCBD26E0FC69}" srcOrd="0" destOrd="0" presId="urn:microsoft.com/office/officeart/2018/2/layout/IconCircleList"/>
    <dgm:cxn modelId="{C1905FDF-7631-4660-88DE-48FB635419EE}" srcId="{C259B490-E809-46C3-9F9E-52DD4DCDD813}" destId="{71797AF8-508E-4FBA-BC62-48238415A742}" srcOrd="0" destOrd="0" parTransId="{F34DDA47-4577-4D2B-B506-2D296D1355C0}" sibTransId="{EBC2F9D5-EA0F-4A9D-AD2C-8A6E042C2BBA}"/>
    <dgm:cxn modelId="{F078D5EF-16CB-4274-8197-9705E56024D7}" type="presOf" srcId="{EBC2F9D5-EA0F-4A9D-AD2C-8A6E042C2BBA}" destId="{DD6F9EE3-0B90-45B4-B25D-2E17D805E6A0}" srcOrd="0" destOrd="0" presId="urn:microsoft.com/office/officeart/2018/2/layout/IconCircleList"/>
    <dgm:cxn modelId="{4E7116FD-932A-4CB1-9EBD-53FEC63AF3A3}" type="presOf" srcId="{342C36B6-453B-421F-A2EC-52AE5C2E20DC}" destId="{2F5630AB-BF13-4DDC-8A1D-7D834A4F9F4F}" srcOrd="0" destOrd="0" presId="urn:microsoft.com/office/officeart/2018/2/layout/IconCircleList"/>
    <dgm:cxn modelId="{014D350D-5357-4A65-AF61-F685CA8B785B}" type="presParOf" srcId="{4810A51D-FA26-4C76-8825-E37FDE7C1A92}" destId="{7D4B2F85-169B-419F-8876-FBC785A353B0}" srcOrd="0" destOrd="0" presId="urn:microsoft.com/office/officeart/2018/2/layout/IconCircleList"/>
    <dgm:cxn modelId="{6BDA912A-1431-45AA-A98F-53C80160237D}" type="presParOf" srcId="{7D4B2F85-169B-419F-8876-FBC785A353B0}" destId="{106A952A-F941-450B-82FA-988F67FE0B7D}" srcOrd="0" destOrd="0" presId="urn:microsoft.com/office/officeart/2018/2/layout/IconCircleList"/>
    <dgm:cxn modelId="{BE9E5CEA-6766-4304-BAF9-E4F7D079EB8C}" type="presParOf" srcId="{106A952A-F941-450B-82FA-988F67FE0B7D}" destId="{16DA2EF4-6356-4BC3-8AAA-6D1D06470A32}" srcOrd="0" destOrd="0" presId="urn:microsoft.com/office/officeart/2018/2/layout/IconCircleList"/>
    <dgm:cxn modelId="{38DC0662-C215-4755-BD16-810C3DADDF83}" type="presParOf" srcId="{106A952A-F941-450B-82FA-988F67FE0B7D}" destId="{04037E9D-8DE7-4492-A4B4-74C0080E4702}" srcOrd="1" destOrd="0" presId="urn:microsoft.com/office/officeart/2018/2/layout/IconCircleList"/>
    <dgm:cxn modelId="{B93D9AFA-D778-45C7-AA2A-4D2072B0C3D8}" type="presParOf" srcId="{106A952A-F941-450B-82FA-988F67FE0B7D}" destId="{928387DA-3850-4A99-B49F-CD1D0B1A49B7}" srcOrd="2" destOrd="0" presId="urn:microsoft.com/office/officeart/2018/2/layout/IconCircleList"/>
    <dgm:cxn modelId="{C91BFD0B-3099-4C63-BAFE-D2B15932F6D8}" type="presParOf" srcId="{106A952A-F941-450B-82FA-988F67FE0B7D}" destId="{61843BB0-9519-4804-BC94-BF3F64050922}" srcOrd="3" destOrd="0" presId="urn:microsoft.com/office/officeart/2018/2/layout/IconCircleList"/>
    <dgm:cxn modelId="{92987D97-83AA-460E-A53A-853784DF3010}" type="presParOf" srcId="{7D4B2F85-169B-419F-8876-FBC785A353B0}" destId="{DD6F9EE3-0B90-45B4-B25D-2E17D805E6A0}" srcOrd="1" destOrd="0" presId="urn:microsoft.com/office/officeart/2018/2/layout/IconCircleList"/>
    <dgm:cxn modelId="{37580447-BE89-4FC9-B3AC-7A447869BE4F}" type="presParOf" srcId="{7D4B2F85-169B-419F-8876-FBC785A353B0}" destId="{FB0506B0-93FC-4302-BE25-C7E4D0DAF9D8}" srcOrd="2" destOrd="0" presId="urn:microsoft.com/office/officeart/2018/2/layout/IconCircleList"/>
    <dgm:cxn modelId="{1A66A74A-AB96-4EEF-B1ED-0C3622944149}" type="presParOf" srcId="{FB0506B0-93FC-4302-BE25-C7E4D0DAF9D8}" destId="{654A3F32-C5BC-4E8E-B605-A6C24E5BF895}" srcOrd="0" destOrd="0" presId="urn:microsoft.com/office/officeart/2018/2/layout/IconCircleList"/>
    <dgm:cxn modelId="{7DEDDFD0-C85D-4054-B71F-A0CAEE2F0185}" type="presParOf" srcId="{FB0506B0-93FC-4302-BE25-C7E4D0DAF9D8}" destId="{45DCC63E-3AF1-406E-8DA0-722901236DBB}" srcOrd="1" destOrd="0" presId="urn:microsoft.com/office/officeart/2018/2/layout/IconCircleList"/>
    <dgm:cxn modelId="{EAC30CFA-8FC7-444E-9EEF-EF1B5F6B15D4}" type="presParOf" srcId="{FB0506B0-93FC-4302-BE25-C7E4D0DAF9D8}" destId="{6C3F004C-7B12-489F-A0BC-C990511C4A4A}" srcOrd="2" destOrd="0" presId="urn:microsoft.com/office/officeart/2018/2/layout/IconCircleList"/>
    <dgm:cxn modelId="{6CB46B9F-875D-4463-B465-A483E86D537F}" type="presParOf" srcId="{FB0506B0-93FC-4302-BE25-C7E4D0DAF9D8}" destId="{A35FC358-D345-48CC-A250-FCBD26E0FC69}" srcOrd="3" destOrd="0" presId="urn:microsoft.com/office/officeart/2018/2/layout/IconCircleList"/>
    <dgm:cxn modelId="{A410E252-4EA1-4264-BAEA-23F4F9202470}" type="presParOf" srcId="{7D4B2F85-169B-419F-8876-FBC785A353B0}" destId="{823075F7-C632-4FD9-B3F9-74D031556DA6}" srcOrd="3" destOrd="0" presId="urn:microsoft.com/office/officeart/2018/2/layout/IconCircleList"/>
    <dgm:cxn modelId="{F2849673-F715-498C-8C50-7078A4EB758F}" type="presParOf" srcId="{7D4B2F85-169B-419F-8876-FBC785A353B0}" destId="{80810989-97DA-414A-85A5-11AE5DA41D2E}" srcOrd="4" destOrd="0" presId="urn:microsoft.com/office/officeart/2018/2/layout/IconCircleList"/>
    <dgm:cxn modelId="{A520960B-9F01-4632-9EC2-DE5B699B258E}" type="presParOf" srcId="{80810989-97DA-414A-85A5-11AE5DA41D2E}" destId="{271E0151-58CA-4A09-A2FB-A1D8929CBC10}" srcOrd="0" destOrd="0" presId="urn:microsoft.com/office/officeart/2018/2/layout/IconCircleList"/>
    <dgm:cxn modelId="{DDD9E92A-E3DB-424C-84FE-8990951D855C}" type="presParOf" srcId="{80810989-97DA-414A-85A5-11AE5DA41D2E}" destId="{74C60385-7CE1-4BF6-BC3E-4D937BFC6E12}" srcOrd="1" destOrd="0" presId="urn:microsoft.com/office/officeart/2018/2/layout/IconCircleList"/>
    <dgm:cxn modelId="{613141C1-0F64-4580-8E97-94A63FE12B3F}" type="presParOf" srcId="{80810989-97DA-414A-85A5-11AE5DA41D2E}" destId="{E4810B74-C540-42D0-8A0C-76596879598F}" srcOrd="2" destOrd="0" presId="urn:microsoft.com/office/officeart/2018/2/layout/IconCircleList"/>
    <dgm:cxn modelId="{E70FE49D-6D2A-4B7E-9D01-4FB3E1A1978C}" type="presParOf" srcId="{80810989-97DA-414A-85A5-11AE5DA41D2E}" destId="{0A889722-1377-4C82-8221-4CF55B83FC13}" srcOrd="3" destOrd="0" presId="urn:microsoft.com/office/officeart/2018/2/layout/IconCircleList"/>
    <dgm:cxn modelId="{28D814EF-B5AA-46EE-8A6E-633F0399C8EF}" type="presParOf" srcId="{7D4B2F85-169B-419F-8876-FBC785A353B0}" destId="{2F5630AB-BF13-4DDC-8A1D-7D834A4F9F4F}" srcOrd="5" destOrd="0" presId="urn:microsoft.com/office/officeart/2018/2/layout/IconCircleList"/>
    <dgm:cxn modelId="{780534AE-5554-47B7-8517-85E895953620}" type="presParOf" srcId="{7D4B2F85-169B-419F-8876-FBC785A353B0}" destId="{C7426242-59F8-4446-88D3-4494A4315126}" srcOrd="6" destOrd="0" presId="urn:microsoft.com/office/officeart/2018/2/layout/IconCircleList"/>
    <dgm:cxn modelId="{115E19F2-392C-4692-8BD3-57048B3CCF6B}" type="presParOf" srcId="{C7426242-59F8-4446-88D3-4494A4315126}" destId="{695AE670-02BB-4E7B-AD2C-B967D1006AE7}" srcOrd="0" destOrd="0" presId="urn:microsoft.com/office/officeart/2018/2/layout/IconCircleList"/>
    <dgm:cxn modelId="{EA4082A6-175F-49CA-BCC1-F84F5700FE12}" type="presParOf" srcId="{C7426242-59F8-4446-88D3-4494A4315126}" destId="{5144994C-A7D0-4929-AC79-AC4A946BC73D}" srcOrd="1" destOrd="0" presId="urn:microsoft.com/office/officeart/2018/2/layout/IconCircleList"/>
    <dgm:cxn modelId="{610E58BB-C7E3-40F6-8662-64E40FB4D2CD}" type="presParOf" srcId="{C7426242-59F8-4446-88D3-4494A4315126}" destId="{D0065DA6-1A9C-44A7-AED1-1CD209A967BC}" srcOrd="2" destOrd="0" presId="urn:microsoft.com/office/officeart/2018/2/layout/IconCircleList"/>
    <dgm:cxn modelId="{494AC121-2EAE-4548-B7F8-835200B5B180}" type="presParOf" srcId="{C7426242-59F8-4446-88D3-4494A4315126}" destId="{71A30301-EE30-456A-9DA2-45D1B322DBD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A2EF4-6356-4BC3-8AAA-6D1D06470A32}">
      <dsp:nvSpPr>
        <dsp:cNvPr id="0" name=""/>
        <dsp:cNvSpPr/>
      </dsp:nvSpPr>
      <dsp:spPr>
        <a:xfrm>
          <a:off x="57937" y="310934"/>
          <a:ext cx="1494870" cy="149487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37E9D-8DE7-4492-A4B4-74C0080E4702}">
      <dsp:nvSpPr>
        <dsp:cNvPr id="0" name=""/>
        <dsp:cNvSpPr/>
      </dsp:nvSpPr>
      <dsp:spPr>
        <a:xfrm>
          <a:off x="371860" y="624857"/>
          <a:ext cx="867024" cy="867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43BB0-9519-4804-BC94-BF3F64050922}">
      <dsp:nvSpPr>
        <dsp:cNvPr id="0" name=""/>
        <dsp:cNvSpPr/>
      </dsp:nvSpPr>
      <dsp:spPr>
        <a:xfrm>
          <a:off x="1873137" y="310934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Try Dimensionality reduction on high cardinality features, techniques like Principal Component Analysis, t-distributed stochastic neighbor embedding, or auto encoders may help.</a:t>
          </a:r>
          <a:endParaRPr lang="en-US" sz="1700" kern="1200"/>
        </a:p>
      </dsp:txBody>
      <dsp:txXfrm>
        <a:off x="1873137" y="310934"/>
        <a:ext cx="3523623" cy="1494870"/>
      </dsp:txXfrm>
    </dsp:sp>
    <dsp:sp modelId="{654A3F32-C5BC-4E8E-B605-A6C24E5BF895}">
      <dsp:nvSpPr>
        <dsp:cNvPr id="0" name=""/>
        <dsp:cNvSpPr/>
      </dsp:nvSpPr>
      <dsp:spPr>
        <a:xfrm>
          <a:off x="6010725" y="310934"/>
          <a:ext cx="1494870" cy="149487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CC63E-3AF1-406E-8DA0-722901236DBB}">
      <dsp:nvSpPr>
        <dsp:cNvPr id="0" name=""/>
        <dsp:cNvSpPr/>
      </dsp:nvSpPr>
      <dsp:spPr>
        <a:xfrm>
          <a:off x="6324648" y="624857"/>
          <a:ext cx="867024" cy="867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FC358-D345-48CC-A250-FCBD26E0FC69}">
      <dsp:nvSpPr>
        <dsp:cNvPr id="0" name=""/>
        <dsp:cNvSpPr/>
      </dsp:nvSpPr>
      <dsp:spPr>
        <a:xfrm>
          <a:off x="7825925" y="310934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Other approaches to parameter tunning like Bayesian optimization may help as well. </a:t>
          </a:r>
          <a:endParaRPr lang="en-US" sz="1700" kern="1200"/>
        </a:p>
      </dsp:txBody>
      <dsp:txXfrm>
        <a:off x="7825925" y="310934"/>
        <a:ext cx="3523623" cy="1494870"/>
      </dsp:txXfrm>
    </dsp:sp>
    <dsp:sp modelId="{271E0151-58CA-4A09-A2FB-A1D8929CBC10}">
      <dsp:nvSpPr>
        <dsp:cNvPr id="0" name=""/>
        <dsp:cNvSpPr/>
      </dsp:nvSpPr>
      <dsp:spPr>
        <a:xfrm>
          <a:off x="57937" y="2545532"/>
          <a:ext cx="1494870" cy="149487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C60385-7CE1-4BF6-BC3E-4D937BFC6E12}">
      <dsp:nvSpPr>
        <dsp:cNvPr id="0" name=""/>
        <dsp:cNvSpPr/>
      </dsp:nvSpPr>
      <dsp:spPr>
        <a:xfrm>
          <a:off x="371860" y="2859455"/>
          <a:ext cx="867024" cy="867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89722-1377-4C82-8221-4CF55B83FC13}">
      <dsp:nvSpPr>
        <dsp:cNvPr id="0" name=""/>
        <dsp:cNvSpPr/>
      </dsp:nvSpPr>
      <dsp:spPr>
        <a:xfrm>
          <a:off x="1873137" y="2545532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Impute the data using multivariate imputation by chained equations. </a:t>
          </a:r>
          <a:endParaRPr lang="en-US" sz="1700" kern="1200"/>
        </a:p>
      </dsp:txBody>
      <dsp:txXfrm>
        <a:off x="1873137" y="2545532"/>
        <a:ext cx="3523623" cy="1494870"/>
      </dsp:txXfrm>
    </dsp:sp>
    <dsp:sp modelId="{695AE670-02BB-4E7B-AD2C-B967D1006AE7}">
      <dsp:nvSpPr>
        <dsp:cNvPr id="0" name=""/>
        <dsp:cNvSpPr/>
      </dsp:nvSpPr>
      <dsp:spPr>
        <a:xfrm>
          <a:off x="6010725" y="2545532"/>
          <a:ext cx="1494870" cy="149487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4994C-A7D0-4929-AC79-AC4A946BC73D}">
      <dsp:nvSpPr>
        <dsp:cNvPr id="0" name=""/>
        <dsp:cNvSpPr/>
      </dsp:nvSpPr>
      <dsp:spPr>
        <a:xfrm>
          <a:off x="6324648" y="2859455"/>
          <a:ext cx="867024" cy="867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30301-EE30-456A-9DA2-45D1B322DBD8}">
      <dsp:nvSpPr>
        <dsp:cNvPr id="0" name=""/>
        <dsp:cNvSpPr/>
      </dsp:nvSpPr>
      <dsp:spPr>
        <a:xfrm>
          <a:off x="7825925" y="2545532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Use other models which can use categorical data without encoding.</a:t>
          </a:r>
          <a:endParaRPr lang="en-US" sz="1700" kern="1200"/>
        </a:p>
      </dsp:txBody>
      <dsp:txXfrm>
        <a:off x="7825925" y="2545532"/>
        <a:ext cx="3523623" cy="1494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B3AA-0E32-4011-BC28-5C0F13D77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1AC2C-F663-4D43-BFC2-D657DC499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375CD-39AE-44CF-BF80-19A7B2C8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E3CD-7F51-401D-B0AC-A3CAFBFB27E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956BB-4685-4210-B462-A923A951B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E9B65-1C3E-40C7-8DF9-D516B9C1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A0-41B1-4774-A183-A152D708F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3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91E8-3F37-4C8D-83A5-BA15005B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4D74E-F1D9-470E-8220-42CDFE21A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1B1D-BDF1-4D53-9FC7-D7C753BE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E3CD-7F51-401D-B0AC-A3CAFBFB27E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8EDCD-18A7-44A5-84EA-172991A9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7CA1E-8627-4FCE-AABE-D47F4071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A0-41B1-4774-A183-A152D708F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D6A905-17DB-49F4-8706-229F96419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62AC3-F43C-4141-A88D-AAACFA01D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B372D-0DDA-4F4A-ADDB-A2CFF506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E3CD-7F51-401D-B0AC-A3CAFBFB27E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EA989-06AD-439F-AF2C-C91F82E4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6A2F1-E0EE-4C7C-AAA3-7D811394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A0-41B1-4774-A183-A152D708F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5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9911-A0E8-4A71-B36E-6105C587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951A8-9D75-44D7-94E3-E0C60FAB2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0B4EA-E9E6-4F2A-9F60-61BBD4A4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E3CD-7F51-401D-B0AC-A3CAFBFB27E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3792A-2433-4FAA-9F31-C11471A2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E2398-46E7-4730-AA93-34972797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A0-41B1-4774-A183-A152D708F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8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B38B-DAC0-43F1-B11C-8FB63683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E2494-FFD8-4B3B-A2FA-15962B5D6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1299D-28AD-432E-A255-24907E7B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E3CD-7F51-401D-B0AC-A3CAFBFB27E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EE39D-7A1F-46D9-97F2-FACC0091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11C91-F4E8-40FA-B52C-0EC6D0F5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A0-41B1-4774-A183-A152D708F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8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737C-55DD-42AE-8718-9970C065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6DFA4-DD13-446A-9EE7-6F3BA12C8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3E2FA-3A7A-496C-B3D9-9491A275B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41F74-DA04-49E5-B53F-EDCF97D5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E3CD-7F51-401D-B0AC-A3CAFBFB27E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2E103-B849-4534-B46A-FB33A29C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41BC9-85B3-4E02-8545-E1B61D92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A0-41B1-4774-A183-A152D708F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2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B497-99A2-407A-966E-2C0A40179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641CE-84DD-4FF3-BEA3-68FC106B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F5CC8-76E5-4E07-9DBD-E24B2FCFD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62A2B-C1D2-427D-8D26-657864CAC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4A533-D699-4E36-9C3F-D46441025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5EF715-3D0D-4B0A-B07D-41EFB950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E3CD-7F51-401D-B0AC-A3CAFBFB27E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0FFDCB-CD11-4507-9789-0208762E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68AF6-E6F9-4883-903A-633C320C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A0-41B1-4774-A183-A152D708F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5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3BD0-6DB2-4AFE-9A46-133A96AA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7D486-14C8-4152-903F-F04DC918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E3CD-7F51-401D-B0AC-A3CAFBFB27E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B7E2E-065A-4D57-91CD-369E529D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A7CB1-514B-49D6-9FB2-EA71918D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A0-41B1-4774-A183-A152D708F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2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38D47-88F3-4BCF-9DED-3936F7CA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E3CD-7F51-401D-B0AC-A3CAFBFB27E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76D53-0ECB-489A-B007-60F8A777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4F8E0-B31D-4AD6-8CA9-072F421C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A0-41B1-4774-A183-A152D708F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2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F95C-475D-458F-A5D4-0A40B3625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64242-B39A-4B4B-8F00-0C52B7EA2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49DCF-7E55-44A4-B320-0C64C9405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69A43-C527-4B6F-8787-54637DF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E3CD-7F51-401D-B0AC-A3CAFBFB27E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2F2F6-39EF-4420-AAF1-C294D0B4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F28DE-D524-4A4E-A82B-F863A645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A0-41B1-4774-A183-A152D708F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104A-3314-4E70-B77F-32CB603A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640C7-20DA-4209-A676-4C76BA927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533D8-579F-4F37-9BCF-6525197C9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631A5-8005-47E8-A5E4-79715031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E3CD-7F51-401D-B0AC-A3CAFBFB27E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5CA31-37F7-456B-BA78-F816C886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E1618-5797-48AF-9DB7-3A64EBF8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A0-41B1-4774-A183-A152D708F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5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33648-9738-4323-B2F3-6C96B592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C858E-5BCB-44CC-A138-48855697D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FB8A5-F75C-4CD4-8A92-15DE782AD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E3CD-7F51-401D-B0AC-A3CAFBFB27E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78F06-E03C-4D90-86DE-9BCF1778A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45060-9D27-4732-972A-5AA3EEDCC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88A0-41B1-4774-A183-A152D708F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7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atisfyingretirement.blogspot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d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oozedancing.wordpress.com/2013/11/27/the-answer-man-tackles-all-of-your-booze-related-holiday-questions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ower-bridge-london-united-kingdom-528126/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iamblockchain.com/2017/06/08/bitcoin-malware-changes-destination-wallet-to-steal-13-btc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nc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igitalfire.ucd.ie/?cat=23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avento.com/2015/06/malware-microsoft-windows-based-script.html" TargetMode="External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ethicalhackerszone.blogspot.com/" TargetMode="Externa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image" Target="../media/image13.png"/><Relationship Id="rId7" Type="http://schemas.openxmlformats.org/officeDocument/2006/relationships/hyperlink" Target="https://www.frontiersin.org/articles/10.3389/fneur.2018.00975/ful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hyperlink" Target="http://stackoverflow.com/questions/17031056/using-c4-5-classifier-with-multiple-outcomes" TargetMode="External"/><Relationship Id="rId9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62044FEC-42FA-45EC-BF6F-E2B9232A62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725" r="10660" b="7367"/>
          <a:stretch/>
        </p:blipFill>
        <p:spPr>
          <a:xfrm>
            <a:off x="3529973" y="-48874"/>
            <a:ext cx="8668512" cy="6857990"/>
          </a:xfrm>
          <a:prstGeom prst="rect">
            <a:avLst/>
          </a:prstGeom>
        </p:spPr>
      </p:pic>
      <p:sp>
        <p:nvSpPr>
          <p:cNvPr id="29" name="Rectangle 2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CF73C-0E0B-4F01-88D1-AE058682A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637" y="1501917"/>
            <a:ext cx="4850308" cy="2631209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Windows Malware Threat Detection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78E3B-ECE5-4F82-970D-4B2574B5D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000" i="1" dirty="0"/>
              <a:t>By</a:t>
            </a:r>
          </a:p>
          <a:p>
            <a:pPr algn="l"/>
            <a:r>
              <a:rPr lang="en-US" sz="2000" i="1" dirty="0"/>
              <a:t>Group Name:-  DB_A</a:t>
            </a:r>
          </a:p>
          <a:p>
            <a:pPr algn="l"/>
            <a:r>
              <a:rPr lang="en-US" sz="2000" i="1" dirty="0"/>
              <a:t>Project Members :-</a:t>
            </a:r>
          </a:p>
          <a:p>
            <a:pPr algn="l"/>
            <a:r>
              <a:rPr lang="en-US" sz="2000" i="1" dirty="0"/>
              <a:t>Battu Mohit, Sai Keerthi Appili</a:t>
            </a:r>
          </a:p>
          <a:p>
            <a:pPr algn="l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AC63B-703D-4CB9-85D8-957A06D0021F}"/>
              </a:ext>
            </a:extLst>
          </p:cNvPr>
          <p:cNvSpPr txBox="1"/>
          <p:nvPr/>
        </p:nvSpPr>
        <p:spPr>
          <a:xfrm>
            <a:off x="9865722" y="6657945"/>
            <a:ext cx="232627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satisfyingretirement.blogspot.com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901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2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1F1C8E-676E-4EE3-B240-191F916A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000000"/>
                </a:solidFill>
              </a:rPr>
              <a:t>Evaluation of Models and their Respective Accuracies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CA7EA-E990-4ED5-8EE6-E7D950E4B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endParaRPr lang="en-US" sz="1300">
              <a:solidFill>
                <a:srgbClr val="000000"/>
              </a:solidFill>
            </a:endParaRPr>
          </a:p>
          <a:p>
            <a:r>
              <a:rPr lang="en-US" sz="1300">
                <a:solidFill>
                  <a:srgbClr val="000000"/>
                </a:solidFill>
              </a:rPr>
              <a:t>Light Gradient Boosting Model has achieved 77.4% Accuracy for detecting a Malware Threat.</a:t>
            </a:r>
          </a:p>
          <a:p>
            <a:r>
              <a:rPr lang="en-US" sz="1300">
                <a:solidFill>
                  <a:srgbClr val="000000"/>
                </a:solidFill>
              </a:rPr>
              <a:t>Extreme Gradient Boosting Model has achieved 65.79% Accuracy for detecting a Malware Threat. </a:t>
            </a:r>
          </a:p>
          <a:p>
            <a:r>
              <a:rPr lang="en-US" sz="1300">
                <a:solidFill>
                  <a:srgbClr val="000000"/>
                </a:solidFill>
              </a:rPr>
              <a:t>Decision Tree Classifier has achieved 58.8% Accuracy for detecting a Malware Threat.</a:t>
            </a:r>
          </a:p>
          <a:p>
            <a:r>
              <a:rPr lang="en-US" sz="1300">
                <a:solidFill>
                  <a:srgbClr val="000000"/>
                </a:solidFill>
              </a:rPr>
              <a:t>Sequential Neural Networks has achieved 51.7% Accuracy for detecting a Malware Threat.</a:t>
            </a:r>
          </a:p>
          <a:p>
            <a:r>
              <a:rPr lang="en-US" sz="1300">
                <a:solidFill>
                  <a:srgbClr val="000000"/>
                </a:solidFill>
              </a:rPr>
              <a:t>Random Forest Classifier has achieved 50% Accuracy for detecting a Malware Threat.</a:t>
            </a:r>
          </a:p>
          <a:p>
            <a:r>
              <a:rPr lang="en-US" sz="1300">
                <a:solidFill>
                  <a:srgbClr val="000000"/>
                </a:solidFill>
              </a:rPr>
              <a:t>From above mentioned accuracies of the models, Light Gradient Boosting Model has shown a superior performance in detecting a Windows Malware Threat.</a:t>
            </a:r>
          </a:p>
        </p:txBody>
      </p:sp>
      <p:sp>
        <p:nvSpPr>
          <p:cNvPr id="21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22684A3-11F0-423A-9346-42F30EA9E2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4471050"/>
              </p:ext>
            </p:extLst>
          </p:nvPr>
        </p:nvGraphicFramePr>
        <p:xfrm>
          <a:off x="7708392" y="1700784"/>
          <a:ext cx="4142232" cy="437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763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E0003-B3E0-4F26-9877-8A210609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6D7B6-5FAD-460D-97C2-A16E036AF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r>
              <a:rPr lang="en-GB" sz="1100">
                <a:solidFill>
                  <a:srgbClr val="FEFFFF"/>
                </a:solidFill>
              </a:rPr>
              <a:t>We propose a Light Gradient Boosting Model, a Machine Learning approach to detect malware samples.</a:t>
            </a:r>
          </a:p>
          <a:p>
            <a:r>
              <a:rPr lang="en-GB" sz="1100">
                <a:solidFill>
                  <a:srgbClr val="FEFFFF"/>
                </a:solidFill>
              </a:rPr>
              <a:t>Experiment on Windows challenging malware detection dataset demonstrate that our Model can handle the large-scale data, takes lower memory to run and achieves better performance.</a:t>
            </a:r>
          </a:p>
          <a:p>
            <a:r>
              <a:rPr lang="en-GB" sz="1100">
                <a:solidFill>
                  <a:srgbClr val="FEFFFF"/>
                </a:solidFill>
              </a:rPr>
              <a:t>With the help of proposed models we can able to detect which features has contributed more in learning the detection of malware threats.</a:t>
            </a:r>
            <a:endParaRPr lang="en-US" sz="1100">
              <a:solidFill>
                <a:srgbClr val="FEFFFF"/>
              </a:solidFill>
            </a:endParaRPr>
          </a:p>
          <a:p>
            <a:r>
              <a:rPr lang="en-US" sz="1100">
                <a:solidFill>
                  <a:srgbClr val="FEFFFF"/>
                </a:solidFill>
              </a:rPr>
              <a:t>Thus this proposed model is the best prediction model for Microsoft malware prediction.</a:t>
            </a:r>
          </a:p>
          <a:p>
            <a:endParaRPr lang="en-US" sz="1100">
              <a:solidFill>
                <a:srgbClr val="FEFFFF"/>
              </a:solidFill>
            </a:endParaRPr>
          </a:p>
          <a:p>
            <a:pPr marL="0" indent="0">
              <a:buNone/>
            </a:pPr>
            <a:endParaRPr lang="en-US" sz="1100">
              <a:solidFill>
                <a:srgbClr val="FEFFFF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B7F1410-D99E-43B2-8B68-D76863250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417558"/>
              </p:ext>
            </p:extLst>
          </p:nvPr>
        </p:nvGraphicFramePr>
        <p:xfrm>
          <a:off x="4998268" y="1113377"/>
          <a:ext cx="6539076" cy="4311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8066">
                  <a:extLst>
                    <a:ext uri="{9D8B030D-6E8A-4147-A177-3AD203B41FA5}">
                      <a16:colId xmlns:a16="http://schemas.microsoft.com/office/drawing/2014/main" val="931028337"/>
                    </a:ext>
                  </a:extLst>
                </a:gridCol>
                <a:gridCol w="2311010">
                  <a:extLst>
                    <a:ext uri="{9D8B030D-6E8A-4147-A177-3AD203B41FA5}">
                      <a16:colId xmlns:a16="http://schemas.microsoft.com/office/drawing/2014/main" val="3824276367"/>
                    </a:ext>
                  </a:extLst>
                </a:gridCol>
              </a:tblGrid>
              <a:tr h="910288">
                <a:tc>
                  <a:txBody>
                    <a:bodyPr/>
                    <a:lstStyle/>
                    <a:p>
                      <a:r>
                        <a:rPr lang="en-US" sz="2400"/>
                        <a:t>Machine Identifier</a:t>
                      </a:r>
                    </a:p>
                  </a:txBody>
                  <a:tcPr marL="121343" marR="121343" marT="60672" marB="6067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Has Detections</a:t>
                      </a:r>
                    </a:p>
                  </a:txBody>
                  <a:tcPr marL="121343" marR="121343" marT="60672" marB="60672"/>
                </a:tc>
                <a:extLst>
                  <a:ext uri="{0D108BD9-81ED-4DB2-BD59-A6C34878D82A}">
                    <a16:rowId xmlns:a16="http://schemas.microsoft.com/office/drawing/2014/main" val="925717600"/>
                  </a:ext>
                </a:extLst>
              </a:tr>
              <a:tr h="745925">
                <a:tc>
                  <a:txBody>
                    <a:bodyPr/>
                    <a:lstStyle/>
                    <a:p>
                      <a:r>
                        <a:rPr lang="en-US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0000010489e3af074adeac69c53e555e</a:t>
                      </a:r>
                    </a:p>
                  </a:txBody>
                  <a:tcPr marL="121343" marR="121343" marT="60672" marB="60672"/>
                </a:tc>
                <a:tc>
                  <a:txBody>
                    <a:bodyPr/>
                    <a:lstStyle/>
                    <a:p>
                      <a:r>
                        <a:rPr lang="en-US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</a:p>
                  </a:txBody>
                  <a:tcPr marL="121343" marR="121343" marT="60672" marB="60672"/>
                </a:tc>
                <a:extLst>
                  <a:ext uri="{0D108BD9-81ED-4DB2-BD59-A6C34878D82A}">
                    <a16:rowId xmlns:a16="http://schemas.microsoft.com/office/drawing/2014/main" val="2048348109"/>
                  </a:ext>
                </a:extLst>
              </a:tr>
              <a:tr h="70547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00000176ac758d54827acd545b6315a5</a:t>
                      </a:r>
                    </a:p>
                  </a:txBody>
                  <a:tcPr marL="40448" marR="40448" marT="40448" marB="40448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</a:t>
                      </a:r>
                    </a:p>
                  </a:txBody>
                  <a:tcPr marL="121343" marR="121343" marT="60672" marB="60672"/>
                </a:tc>
                <a:extLst>
                  <a:ext uri="{0D108BD9-81ED-4DB2-BD59-A6C34878D82A}">
                    <a16:rowId xmlns:a16="http://schemas.microsoft.com/office/drawing/2014/main" val="2976237518"/>
                  </a:ext>
                </a:extLst>
              </a:tr>
              <a:tr h="74592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0000019dcefc128c2d4387c1273dae1d</a:t>
                      </a:r>
                    </a:p>
                  </a:txBody>
                  <a:tcPr marL="121343" marR="121343" marT="60672" marB="60672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</a:t>
                      </a:r>
                    </a:p>
                  </a:txBody>
                  <a:tcPr marL="121343" marR="121343" marT="60672" marB="60672"/>
                </a:tc>
                <a:extLst>
                  <a:ext uri="{0D108BD9-81ED-4DB2-BD59-A6C34878D82A}">
                    <a16:rowId xmlns:a16="http://schemas.microsoft.com/office/drawing/2014/main" val="4217008353"/>
                  </a:ext>
                </a:extLst>
              </a:tr>
              <a:tr h="74592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0000055553dc51b1295785415f1a224d</a:t>
                      </a:r>
                    </a:p>
                  </a:txBody>
                  <a:tcPr marL="121343" marR="121343" marT="60672" marB="6067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</a:t>
                      </a:r>
                    </a:p>
                  </a:txBody>
                  <a:tcPr marL="121343" marR="121343" marT="60672" marB="60672"/>
                </a:tc>
                <a:extLst>
                  <a:ext uri="{0D108BD9-81ED-4DB2-BD59-A6C34878D82A}">
                    <a16:rowId xmlns:a16="http://schemas.microsoft.com/office/drawing/2014/main" val="1406869111"/>
                  </a:ext>
                </a:extLst>
              </a:tr>
              <a:tr h="45829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00000574cefffeca83ec8adf9285b2bf</a:t>
                      </a:r>
                    </a:p>
                  </a:txBody>
                  <a:tcPr marL="121343" marR="121343" marT="60672" marB="60672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</a:t>
                      </a:r>
                    </a:p>
                  </a:txBody>
                  <a:tcPr marL="121343" marR="121343" marT="60672" marB="60672"/>
                </a:tc>
                <a:extLst>
                  <a:ext uri="{0D108BD9-81ED-4DB2-BD59-A6C34878D82A}">
                    <a16:rowId xmlns:a16="http://schemas.microsoft.com/office/drawing/2014/main" val="3651955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556978"/>
      </p:ext>
    </p:extLst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F9D968-944B-4C1A-8728-44A64E14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Future Works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8C457302-258F-42DC-9F59-7BB2454653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871537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4545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D5D79239-E9D6-41AD-8518-995ACAE0FE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368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CF62F3-415F-4938-8522-6A669E340230}"/>
              </a:ext>
            </a:extLst>
          </p:cNvPr>
          <p:cNvSpPr txBox="1"/>
          <p:nvPr/>
        </p:nvSpPr>
        <p:spPr>
          <a:xfrm>
            <a:off x="9732673" y="6657945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boozedancing.wordpress.com/2013/11/27/the-answer-man-tackles-all-of-your-booze-related-holiday-question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813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sky, outdoor, building, water&#10;&#10;Description automatically generated">
            <a:extLst>
              <a:ext uri="{FF2B5EF4-FFF2-40B4-BE49-F238E27FC236}">
                <a16:creationId xmlns:a16="http://schemas.microsoft.com/office/drawing/2014/main" id="{51594544-D920-401B-A84D-4A90665167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41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7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71" name="Straight Connector 3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54A87C-B168-454C-A262-C44174B25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Discipline is the bridge between goals and accomplishment.</a:t>
            </a:r>
          </a:p>
        </p:txBody>
      </p:sp>
    </p:spTree>
    <p:extLst>
      <p:ext uri="{BB962C8B-B14F-4D97-AF65-F5344CB8AC3E}">
        <p14:creationId xmlns:p14="http://schemas.microsoft.com/office/powerpoint/2010/main" val="1727181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02140D-AE8C-48F8-9B45-12F5F7A4B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70A253DE-F54F-4180-9C13-B7D415B9C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14073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5B72C36A-7ED3-48A8-A0B6-0BB34DC7132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221" r="17727" b="-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C51F1-992D-4A56-8246-0B9E90753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951"/>
            <a:ext cx="3520035" cy="9143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Baskerville Old Face" panose="02020602080505020303" pitchFamily="18" charset="0"/>
              </a:rPr>
              <a:t>Overview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D6083-377B-401E-8CC7-7BCA9499C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0829" y="1348034"/>
            <a:ext cx="4864023" cy="545341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What is Malware?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Abstract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Introduction to Problem Statement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 Modelling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Malware Data Description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Exploring the Malware Data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Introduction to Models: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/>
              <a:t>Decision Tree Classifier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/>
              <a:t>Extreme Gradient Boosting Model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/>
              <a:t>Light Gradient Boosting Model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/>
              <a:t>Sequential Neural Networks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/>
              <a:t>Random Forest Classifier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/>
              <a:t>Evaluation of Models and their respective Accuracies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/>
              <a:t>Conclusion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612D6-5AA1-4F99-AF82-737FCE6B51B8}"/>
              </a:ext>
            </a:extLst>
          </p:cNvPr>
          <p:cNvSpPr txBox="1"/>
          <p:nvPr/>
        </p:nvSpPr>
        <p:spPr>
          <a:xfrm>
            <a:off x="9876266" y="6657944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siamblockchain.com/2017/06/08/bitcoin-malware-changes-destination-wallet-to-steal-13-btc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88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525777E2-8CEC-4E2F-9F21-27E3784352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380" r="3384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43" name="Picture 3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6502D7-0066-4B2E-AD57-7CE6617CB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What is Malware?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F89B7-220B-40E5-86EE-731244E6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2000" b="1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Malware </a:t>
            </a:r>
            <a:r>
              <a:rPr lang="en-US" sz="2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a software intentionally designed to cause damage to a computer, server, client, or computer network . A wide variety of malware types exist, including computer Viruses, Worms, </a:t>
            </a: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</a:rPr>
              <a:t>Trojan horses and Ransomware.</a:t>
            </a:r>
          </a:p>
          <a:p>
            <a:r>
              <a:rPr lang="en-US" sz="2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Malware can be used against individuals to gain information such as personal identification numbers or details, bank or credit card numbers, and passwords.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1EEBB6-66B8-4439-9102-9671C71C356E}"/>
              </a:ext>
            </a:extLst>
          </p:cNvPr>
          <p:cNvSpPr txBox="1"/>
          <p:nvPr/>
        </p:nvSpPr>
        <p:spPr>
          <a:xfrm>
            <a:off x="10004879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digitalfire.ucd.ie/?cat=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980424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EF40E-815F-46FA-883C-F24CE6CD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73F23-AFEC-4BA4-9BF3-96B984F71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In this paper, we propose a Machine Learning Model for malware detection. There has been a huge increase in the volume of malware, which poses a serious security threat. To combat the rise of malware, new strategies are essential to predict if a machine will soon be hit with malware. In Machine learning, Decision Tree Classifier and Extreme Gradient Boosting are popular tools to build prediction models. We propose a Light Gradient Boosting Model, a Machine Learning approach to detect malware samples. Experiment on Windows challenging malware detection dataset demonstrate that our Model can handle the large-scale data, takes lower memory to run and achieves better performance. The proposed model achieves 77.8% accuracy on detecting the Windows Malware.</a:t>
            </a:r>
          </a:p>
        </p:txBody>
      </p:sp>
    </p:spTree>
    <p:extLst>
      <p:ext uri="{BB962C8B-B14F-4D97-AF65-F5344CB8AC3E}">
        <p14:creationId xmlns:p14="http://schemas.microsoft.com/office/powerpoint/2010/main" val="232790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794C1-8411-49B5-8B78-5F0ABF62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Introduction to Problem Statement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E0036-ED5D-4293-AF86-B1C411066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Malware is a serious threat to the security of computing systems. In case a computer is infected by malware, hackers can harm consumers and companies in numerous ways, thereby slowing down the performance of the system. </a:t>
            </a:r>
          </a:p>
          <a:p>
            <a:r>
              <a:rPr lang="en-GB" sz="2000"/>
              <a:t>To combat the rise of malware, new strategies are essential to predict if a windows machine will soon be hit with malware or not.</a:t>
            </a:r>
            <a:endParaRPr lang="en-US" sz="20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307DEAB-6F2B-445C-9B82-3CFA7AD51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75013" y="581892"/>
            <a:ext cx="2814252" cy="251875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09EDDB4F-C57F-4EE0-A81C-753A1FC1E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21829" y="3707894"/>
            <a:ext cx="2518756" cy="25187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35D7D6-CADD-4DA7-B8FB-73C89EC454BE}"/>
              </a:ext>
            </a:extLst>
          </p:cNvPr>
          <p:cNvSpPr txBox="1"/>
          <p:nvPr/>
        </p:nvSpPr>
        <p:spPr>
          <a:xfrm>
            <a:off x="8382223" y="2900593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maravento.com/2015/06/malware-microsoft-windows-based-script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B8C992-DDA7-456D-9C90-F9348E3F9EC8}"/>
              </a:ext>
            </a:extLst>
          </p:cNvPr>
          <p:cNvSpPr txBox="1"/>
          <p:nvPr/>
        </p:nvSpPr>
        <p:spPr>
          <a:xfrm>
            <a:off x="8353769" y="602659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://ethicalhackerszone.blogspot.com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5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C1839-D6DB-4526-90E4-39CC48D9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Modelling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A559A3E-EE58-4C48-B498-2829C310A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" r="1" b="366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0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D5698-BE55-4848-84C4-CF723543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Malware Data Description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9DB3C-A80E-48A2-851E-4389F3185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Malware Threat Data Set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83 features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8.92 million records.</a:t>
            </a:r>
          </a:p>
          <a:p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The Total Size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7.89GB.</a:t>
            </a:r>
          </a:p>
          <a:p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Data Set  divided into 3 parts namely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:-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Numerical Columns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Binary Columns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Categorical Columns</a:t>
            </a:r>
          </a:p>
          <a:p>
            <a:endParaRPr lang="en-US" sz="1500" dirty="0">
              <a:latin typeface="Roboto Mon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815E8-8C83-4181-93CC-03D329D61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20" y="1121665"/>
            <a:ext cx="4730496" cy="440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41693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25AA-2103-4953-B39E-4F0B0954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r>
              <a:rPr lang="en-US" sz="3700"/>
              <a:t>Exploring the Malware Data </a:t>
            </a:r>
            <a:br>
              <a:rPr lang="en-US" sz="3700"/>
            </a:b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6367E-BB6A-4748-8513-4B7F9E4B1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4595071" cy="3628495"/>
          </a:xfrm>
        </p:spPr>
        <p:txBody>
          <a:bodyPr>
            <a:normAutofit/>
          </a:bodyPr>
          <a:lstStyle/>
          <a:p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We have 7 features with more than 50% missing values.</a:t>
            </a:r>
            <a:endParaRPr lang="en-US" sz="1700" b="0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The given dataset values with respect to the label is balanced.</a:t>
            </a:r>
          </a:p>
          <a:p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Removed columns with high cardinality that is more than 500 categorical values.</a:t>
            </a:r>
          </a:p>
          <a:p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Removed columns with more than 40% missing data.</a:t>
            </a:r>
          </a:p>
          <a:p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Dropped records with remaining null values from Malware Threat Data Set. </a:t>
            </a:r>
          </a:p>
          <a:p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Finally the Data Set has resulted in 34,35,011 records and 65 features.</a:t>
            </a:r>
          </a:p>
          <a:p>
            <a:pPr marL="0" indent="0">
              <a:buNone/>
            </a:pPr>
            <a:endParaRPr lang="en-US" sz="1700" b="1" i="0">
              <a:effectLst/>
              <a:latin typeface="Helvetica Neue"/>
            </a:endParaRPr>
          </a:p>
        </p:txBody>
      </p:sp>
      <p:sp>
        <p:nvSpPr>
          <p:cNvPr id="58" name="Rectangle 47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49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1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C2EF35-2FF1-49A0-9761-A66E3CB42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336" y="0"/>
            <a:ext cx="2930944" cy="3429000"/>
          </a:xfrm>
          <a:prstGeom prst="rect">
            <a:avLst/>
          </a:prstGeom>
        </p:spPr>
      </p:pic>
      <p:sp>
        <p:nvSpPr>
          <p:cNvPr id="61" name="Rectangle 53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69D4D2-7443-4050-89B1-3E8998FBE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530" y="0"/>
            <a:ext cx="3002469" cy="33832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99A301-CEE1-4F5B-B60C-7569FBCDF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565" y="3474720"/>
            <a:ext cx="3521413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94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D2AA9EB-ACE2-48F8-8185-792EE9413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72000"/>
                </a:schemeClr>
              </a:gs>
              <a:gs pos="25000">
                <a:schemeClr val="accent1">
                  <a:alpha val="55000"/>
                </a:schemeClr>
              </a:gs>
              <a:gs pos="94000">
                <a:schemeClr val="bg2">
                  <a:lumMod val="75000"/>
                  <a:alpha val="90000"/>
                </a:schemeClr>
              </a:gs>
              <a:gs pos="100000">
                <a:schemeClr val="bg2">
                  <a:lumMod val="75000"/>
                  <a:alpha val="9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D7A164-22E7-4B37-B0E3-935FC9C31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F5BA27-4E87-4326-9BB0-52ADB1A8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8318" y="-1"/>
            <a:ext cx="4333814" cy="14540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Introduction to Models</a:t>
            </a:r>
          </a:p>
        </p:txBody>
      </p:sp>
      <p:sp>
        <p:nvSpPr>
          <p:cNvPr id="26" name="Freeform 67">
            <a:extLst>
              <a:ext uri="{FF2B5EF4-FFF2-40B4-BE49-F238E27FC236}">
                <a16:creationId xmlns:a16="http://schemas.microsoft.com/office/drawing/2014/main" id="{730F02D6-D4A4-42E5-A722-43B088C7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07136"/>
            <a:ext cx="3177287" cy="26508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2C965BE-B8BF-4344-8E81-62E0BFE4C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9751" y="2897495"/>
            <a:ext cx="2788232" cy="2788232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65">
            <a:extLst>
              <a:ext uri="{FF2B5EF4-FFF2-40B4-BE49-F238E27FC236}">
                <a16:creationId xmlns:a16="http://schemas.microsoft.com/office/drawing/2014/main" id="{122DB9C1-63F1-47FD-BE8D-08903F853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C05CDB73-3230-4F00-8CEA-724D8105F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9972" y="382891"/>
            <a:ext cx="3298594" cy="2020388"/>
          </a:xfrm>
          <a:prstGeom prst="rect">
            <a:avLst/>
          </a:prstGeom>
        </p:spPr>
      </p:pic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EB5DD40F-221D-455A-A07E-CF5B86C131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72" y="4908474"/>
            <a:ext cx="2334437" cy="1657450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ADB017AC-1817-43FC-8753-0067CEAB8D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16200000">
            <a:off x="3862531" y="3393616"/>
            <a:ext cx="1796722" cy="17113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CA0E-9B06-4634-AC37-3E16ECB11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83" y="1186774"/>
            <a:ext cx="5457315" cy="5671226"/>
          </a:xfrm>
        </p:spPr>
        <p:txBody>
          <a:bodyPr anchor="ctr">
            <a:norm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Decision Tree Classifier:-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000000"/>
                </a:solidFill>
              </a:rPr>
              <a:t>It repetitively divides the working area(plot) into sub part by identifying lines</a:t>
            </a:r>
          </a:p>
          <a:p>
            <a:r>
              <a:rPr lang="en-US" sz="1100" dirty="0">
                <a:solidFill>
                  <a:srgbClr val="000000"/>
                </a:solidFill>
              </a:rPr>
              <a:t>XG Boost:- (Extreme Gradient Boosting)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000000"/>
                </a:solidFill>
              </a:rPr>
              <a:t>It is an optimized distributed gradient boosting library designed to be highly efficient, flexible and portable.</a:t>
            </a:r>
          </a:p>
          <a:p>
            <a:r>
              <a:rPr lang="en-US" sz="1100" dirty="0">
                <a:solidFill>
                  <a:srgbClr val="000000"/>
                </a:solidFill>
              </a:rPr>
              <a:t>Light GBM:- (Light Gradient Boosting)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000000"/>
                </a:solidFill>
              </a:rPr>
              <a:t>It is a new gradient boosting tree framework, which is highly efficient and scalable.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000000"/>
                </a:solidFill>
              </a:rPr>
              <a:t>It is evidenced to be several times faster than existing implementations of gradient boosting trees, due to its fully greedy tree-growth method and histogram-based memory.</a:t>
            </a:r>
          </a:p>
          <a:p>
            <a:r>
              <a:rPr lang="en-US" sz="1100" dirty="0">
                <a:solidFill>
                  <a:srgbClr val="000000"/>
                </a:solidFill>
              </a:rPr>
              <a:t>Sequential Neural Networks:-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000000"/>
                </a:solidFill>
              </a:rPr>
              <a:t>Sequential specifies to keras that we are creating model sequentially and the output of each layer we add is input to the next layer we specify.</a:t>
            </a:r>
          </a:p>
          <a:p>
            <a:r>
              <a:rPr lang="en-US" sz="1100" dirty="0">
                <a:solidFill>
                  <a:srgbClr val="000000"/>
                </a:solidFill>
              </a:rPr>
              <a:t>Random Forest Classifier:-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000000"/>
                </a:solidFill>
              </a:rPr>
              <a:t>Random forest classifier creates a set of decision trees from randomly selected subset of training set. It then aggregates the votes from different decision trees to decide the final class of the test object.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100" dirty="0">
              <a:solidFill>
                <a:srgbClr val="000000"/>
              </a:solidFill>
            </a:endParaRPr>
          </a:p>
          <a:p>
            <a:endParaRPr lang="en-US" sz="1100" dirty="0">
              <a:solidFill>
                <a:srgbClr val="000000"/>
              </a:solidFill>
            </a:endParaRPr>
          </a:p>
          <a:p>
            <a:endParaRPr lang="en-US" sz="1100" dirty="0">
              <a:solidFill>
                <a:srgbClr val="000000"/>
              </a:solidFill>
            </a:endParaRPr>
          </a:p>
          <a:p>
            <a:endParaRPr lang="en-US" sz="1100" dirty="0">
              <a:solidFill>
                <a:srgbClr val="000000"/>
              </a:solidFill>
            </a:endParaRPr>
          </a:p>
          <a:p>
            <a:endParaRPr lang="en-US" sz="1100" dirty="0">
              <a:solidFill>
                <a:srgbClr val="000000"/>
              </a:solidFill>
            </a:endParaRPr>
          </a:p>
          <a:p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27044-E157-4E2A-B80B-0EFA37386A8A}"/>
              </a:ext>
            </a:extLst>
          </p:cNvPr>
          <p:cNvSpPr txBox="1"/>
          <p:nvPr/>
        </p:nvSpPr>
        <p:spPr>
          <a:xfrm>
            <a:off x="1231524" y="2203224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stackoverflow.com/questions/17031056/using-c4-5-classifier-with-multiple-outcom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8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0A311A-4584-4855-972C-8B5D0A013298}"/>
              </a:ext>
            </a:extLst>
          </p:cNvPr>
          <p:cNvSpPr txBox="1"/>
          <p:nvPr/>
        </p:nvSpPr>
        <p:spPr>
          <a:xfrm>
            <a:off x="10005183" y="6657945"/>
            <a:ext cx="218681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7" tooltip="https://www.frontiersin.org/articles/10.3389/fneur.2018.00975/ful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068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Baskerville Old Face</vt:lpstr>
      <vt:lpstr>Calibri</vt:lpstr>
      <vt:lpstr>Calibri Light</vt:lpstr>
      <vt:lpstr>Helvetica Neue</vt:lpstr>
      <vt:lpstr>Roboto Mono</vt:lpstr>
      <vt:lpstr>Times New Roman</vt:lpstr>
      <vt:lpstr>Wingdings</vt:lpstr>
      <vt:lpstr>Office Theme</vt:lpstr>
      <vt:lpstr>Windows Malware Threat Detection </vt:lpstr>
      <vt:lpstr>Overview</vt:lpstr>
      <vt:lpstr>What is Malware?</vt:lpstr>
      <vt:lpstr>Abstract</vt:lpstr>
      <vt:lpstr>Introduction to Problem Statement</vt:lpstr>
      <vt:lpstr>Modelling</vt:lpstr>
      <vt:lpstr>Malware Data Description</vt:lpstr>
      <vt:lpstr>Exploring the Malware Data  </vt:lpstr>
      <vt:lpstr>Introduction to Models</vt:lpstr>
      <vt:lpstr>Evaluation of Models and their Respective Accuracies</vt:lpstr>
      <vt:lpstr>Conclusion</vt:lpstr>
      <vt:lpstr>Future Works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Malware Threat Detection </dc:title>
  <dc:creator>MOHIT BATTU</dc:creator>
  <cp:lastModifiedBy>MOHIT BATTU</cp:lastModifiedBy>
  <cp:revision>1</cp:revision>
  <dcterms:created xsi:type="dcterms:W3CDTF">2020-11-11T10:05:10Z</dcterms:created>
  <dcterms:modified xsi:type="dcterms:W3CDTF">2020-11-11T10:05:59Z</dcterms:modified>
</cp:coreProperties>
</file>