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71" r:id="rId5"/>
    <p:sldId id="272" r:id="rId6"/>
    <p:sldId id="273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AFDF3-2CEE-4FD0-82D6-F3CE2EB0402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33137-0321-4FF6-B6F1-79976527A4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28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3137-0321-4FF6-B6F1-79976527A4E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22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F97C-6920-4ACE-65B2-2184C141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6504E-A606-AB38-09C6-6D8E3B101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3E3EC-9F46-3EDC-5DF7-F8992BC02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B85CF-64D8-29C6-01C7-5AADDDB71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3137-0321-4FF6-B6F1-79976527A4E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1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BEBA8-62F3-3680-27F4-68AEE7641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A2E6F-A835-8AA4-9D09-47F1AE0CB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D16D6-6E7A-E8C8-E478-D3C21BFD7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401E1-D0FB-C1C8-C5E5-083A056C2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3137-0321-4FF6-B6F1-79976527A4E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0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06689-4ABE-4B25-52F2-43193DDF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9579E0-D13A-8A9B-9E68-FA3D8D9AF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19883-DFB6-BEA3-A9CA-B626EC236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8A6DC-1632-F44A-F60F-D19C5001D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3137-0321-4FF6-B6F1-79976527A4E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4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F9C07-CFED-B5C2-CCC7-1B34B33BC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F24A2-49B4-4710-74A9-F1950B870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27122-BA97-F46E-48FC-27A8961DB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60D1-522F-82D7-E675-392F52149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33137-0321-4FF6-B6F1-79976527A4E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9210-1295-992F-6C38-2E40B87C5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D709-02DE-9306-7675-6E874AC00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521D-40CA-F4B8-0459-8CBCA6D2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263F-20E9-EBC1-866E-AC77F59D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371A-1549-4775-1558-DA6EE1D8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B078-5CB6-5F96-88D6-9A37CE2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D1D5-D585-4134-214F-3D7F1F3E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03AE-93DF-AE40-F573-182FE2E7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A0D7-3AC8-C4BB-1E9A-C09B2352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BCA5-CE54-AD1B-876F-571A8B6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03CC2-9E6D-5E6E-C13D-4C97F164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C357-0BCF-C01E-65B5-93FF45DA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A231-5A46-D58E-DA58-B6C5D04A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BE66-14A5-40FA-3CE3-5B0DAD75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222D-BF93-458F-2B44-84748CF6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0FF-CAAD-0641-7900-9CA99D13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2A00-0111-946B-6D7D-7AD043882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4DB0-AE1C-3482-212D-4C38DA2E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99BF-B54D-FAC7-DF0E-1718BC17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CB99-6998-AAAC-9A3B-F1B8C9F0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2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B07D-B374-0A8D-B0AA-66D431C2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7C65-09D0-984C-AADF-A93B5BE6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1121-0657-974B-CACD-7B0077EC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F46A-AC16-A2EF-8EA2-557CF19D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152C-E9BA-F4C3-693C-C84560D3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633-FBF3-E463-B042-C9F68503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0301-4520-159E-F62F-ED46705A5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DFA01-850B-05BE-5A57-9C6AA5889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D5E8E-44A8-1B5E-5A1F-6CE0A643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4C18-4152-91B7-0F25-0DECDA37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78B73-5310-A53F-9509-5C204955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0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0104-F6E7-3013-009A-264603CA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CF750-DD1C-608B-F49C-98A38CA0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E0ADF-4EB7-1028-42B4-43D861175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8E59A-1670-9F46-0E15-44B51F3D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F503F-5AA0-14CB-D489-84A4AAFBF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8F0B7-574F-B276-E405-C2118683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6EB17-4124-B1B5-F820-02468DD8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DB884-E2E8-732C-516E-80A1C2A6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6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979-7A5E-7F34-C1ED-BB19710E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3F5BF-D940-D7D8-AC91-392B2CD8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82244-A509-13F1-5D26-389DFB2B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77A9-6359-8B0B-9169-EC2AFC0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3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BCE4E-8536-1C11-E877-C66B8EE8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EA6E4-0384-F739-001C-B0A1C322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E7BC-D216-99A9-E7F4-C2D53E68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0FE7-9C5D-A3D7-268E-E49CAB4F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53A12-4D43-A939-4746-6D0404F6D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6A67B-A43C-3E96-3A26-B7BDFBB3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F38E-667D-2D10-B70F-4B67BE66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1332-36D9-97A8-BDA2-C40CE37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65FF7-C5F4-1C60-BC7C-87252B2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8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8C5A-888E-0093-1808-0218185B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2C2ED-4345-81BC-118B-8B7AA1868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F2688-27AA-6325-3874-DC9E92D5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AFA62-B82E-C69A-3398-CD9D86C4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6BBC-4351-7B1B-A01A-4295F61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7BC20-A641-9AF9-CD61-EF6CF881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1CAC2-62C8-B4A0-E6DB-CF75B3D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A681-B3A0-C636-365C-0124F0CA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B994-08B4-0918-FE0C-0E02FF3C4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4E4E7-5399-4489-9BA0-E24759FBB7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6D45-B1D3-DC61-83ED-FE7317E6E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DCAC-7C8E-E440-0C0B-7EE95B9F1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DF3C-B14D-4EDB-86EF-B39971F8DE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63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F5B3B-EC39-C9BC-71BC-3AC34AD22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77" y="1335638"/>
            <a:ext cx="9165653" cy="4485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2A647-4FAF-C043-C3FE-AE7496987C7A}"/>
              </a:ext>
            </a:extLst>
          </p:cNvPr>
          <p:cNvSpPr txBox="1"/>
          <p:nvPr/>
        </p:nvSpPr>
        <p:spPr>
          <a:xfrm>
            <a:off x="1838633" y="521110"/>
            <a:ext cx="8672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Electric Vehicles Sales Analysis in India</a:t>
            </a:r>
          </a:p>
        </p:txBody>
      </p:sp>
    </p:spTree>
    <p:extLst>
      <p:ext uri="{BB962C8B-B14F-4D97-AF65-F5344CB8AC3E}">
        <p14:creationId xmlns:p14="http://schemas.microsoft.com/office/powerpoint/2010/main" val="385562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B340D-3489-0C44-60EB-F49D2D307DFA}"/>
              </a:ext>
            </a:extLst>
          </p:cNvPr>
          <p:cNvSpPr txBox="1"/>
          <p:nvPr/>
        </p:nvSpPr>
        <p:spPr>
          <a:xfrm>
            <a:off x="981641" y="352075"/>
            <a:ext cx="1094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What are the quarterly trends based on sales volume for the top 5 EV makers (4-wheelers) from 2022 to 2024?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A8A57-52F5-B4D4-0D2B-63F74817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9" y="866760"/>
            <a:ext cx="4752025" cy="2562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76C1C-5D62-94A0-AAE0-329A142E99BC}"/>
              </a:ext>
            </a:extLst>
          </p:cNvPr>
          <p:cNvSpPr txBox="1"/>
          <p:nvPr/>
        </p:nvSpPr>
        <p:spPr>
          <a:xfrm>
            <a:off x="3360541" y="1539591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FY: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CAD1B-E183-652A-3F24-21C11521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47" y="866262"/>
            <a:ext cx="4727332" cy="256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05C2B4-6861-8963-BC2F-40EBDFB502A0}"/>
              </a:ext>
            </a:extLst>
          </p:cNvPr>
          <p:cNvSpPr txBox="1"/>
          <p:nvPr/>
        </p:nvSpPr>
        <p:spPr>
          <a:xfrm>
            <a:off x="8576062" y="1354925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FY: 2023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881EF9-27C6-06A5-C1FE-898059FAB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95" y="3610377"/>
            <a:ext cx="4752000" cy="2525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7D5F91-DE57-1957-6469-B0FE5BDE9548}"/>
              </a:ext>
            </a:extLst>
          </p:cNvPr>
          <p:cNvSpPr txBox="1"/>
          <p:nvPr/>
        </p:nvSpPr>
        <p:spPr>
          <a:xfrm>
            <a:off x="6752639" y="3984685"/>
            <a:ext cx="107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FY: 2024</a:t>
            </a:r>
          </a:p>
        </p:txBody>
      </p:sp>
    </p:spTree>
    <p:extLst>
      <p:ext uri="{BB962C8B-B14F-4D97-AF65-F5344CB8AC3E}">
        <p14:creationId xmlns:p14="http://schemas.microsoft.com/office/powerpoint/2010/main" val="130599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642C-70B4-EA51-E003-CFF5F3B1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65" y="374957"/>
            <a:ext cx="9102213" cy="50011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5. How do the EV sales and penetration rates in Delhi compare to Karnataka for 2024? </a:t>
            </a:r>
            <a:endParaRPr lang="en-IN" sz="18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672C1-789A-E904-62E5-F114F015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4" t="1" b="2654"/>
          <a:stretch/>
        </p:blipFill>
        <p:spPr>
          <a:xfrm>
            <a:off x="1720643" y="1211766"/>
            <a:ext cx="4335557" cy="373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5A2FD-F120-45AB-A9E4-0C3C4F4E1C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46309" y="1211766"/>
            <a:ext cx="4335558" cy="37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B6060-BE5E-9B1C-EEFA-06444E5DE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0CEC-FDFD-C5B6-A808-FCC6D0FC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84975" cy="40179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6. List down the compounded annual growth rate (CAGR) in 4-wheeler units for the top 5 makers from 2022 to 2024. </a:t>
            </a:r>
            <a:endParaRPr lang="en-IN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E7DC-A56D-C6C8-E54F-88765E0D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28" y="904490"/>
            <a:ext cx="3574830" cy="438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04E4-75BE-98C8-63F6-7FC6F5A38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FD63-EE45-7823-4450-B1D90217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79" y="365125"/>
            <a:ext cx="11166989" cy="66726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7. List down the top 10 states that had the highest compounded annual growth rate (CAGR) from 2022 to 2024 in total vehicles sold.</a:t>
            </a:r>
            <a:endParaRPr lang="en-IN" sz="88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897A8-297A-6ECB-B7D1-79190FA4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92" y="1181015"/>
            <a:ext cx="5467123" cy="50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297F-C4CA-7485-2B1A-0A9981D6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E1F1-1C4C-E8D8-3EE3-285744F0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63" y="374957"/>
            <a:ext cx="11284975" cy="40179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8. What are the peak and low season months for EV sales based on the data from 2022 to 2024? </a:t>
            </a:r>
            <a:endParaRPr lang="en-IN" sz="88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6A750-88C1-19E3-363B-21EB9AB1B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10" y="1253020"/>
            <a:ext cx="8832355" cy="39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7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3062-1770-263D-CE77-6959342E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01BB-F47B-1A0B-9ADE-9B3CA6B8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188145"/>
            <a:ext cx="10813027" cy="627933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9. What is the projected number of EV sales (including 2-wheelers and 4 wheelers) for the top 10 states by penetration rate in 2030, based on the compounded annual growth rate (CAGR) from previous years? </a:t>
            </a:r>
            <a:endParaRPr lang="en-IN" sz="18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3108-DB87-F690-4F8B-0B0DCF499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806419"/>
            <a:ext cx="4984955" cy="58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A110C-0269-C649-068C-3808B06CE971}"/>
              </a:ext>
            </a:extLst>
          </p:cNvPr>
          <p:cNvSpPr txBox="1"/>
          <p:nvPr/>
        </p:nvSpPr>
        <p:spPr>
          <a:xfrm>
            <a:off x="4868533" y="1268362"/>
            <a:ext cx="70988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Company Overview:</a:t>
            </a:r>
          </a:p>
          <a:p>
            <a:endParaRPr lang="en-US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AtliQ</a:t>
            </a:r>
            <a:r>
              <a:rPr lang="en-US" dirty="0"/>
              <a:t> Motors is an automotive giant from the USA specializing in electric vehicles (EV). 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In the last 5 years, their market share rose to 25% in electric and hybrid vehicles segment in North America. 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As a part of their expansion plans, they wanted to launch their bestselling models in India where their market share is less than 2%. </a:t>
            </a:r>
          </a:p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Bruce </a:t>
            </a:r>
            <a:r>
              <a:rPr lang="en-US" dirty="0" err="1"/>
              <a:t>Haryali</a:t>
            </a:r>
            <a:r>
              <a:rPr lang="en-US" dirty="0"/>
              <a:t>, the chief of </a:t>
            </a:r>
            <a:r>
              <a:rPr lang="en-US" dirty="0" err="1"/>
              <a:t>AtliQ</a:t>
            </a:r>
            <a:r>
              <a:rPr lang="en-US" dirty="0"/>
              <a:t> Motors India wanted to do a detailed market study of existing EV/Hybrid market in India before proceeding further. Bruce gave this task to the data analytics team of </a:t>
            </a:r>
            <a:r>
              <a:rPr lang="en-US" dirty="0" err="1"/>
              <a:t>AtliQ</a:t>
            </a:r>
            <a:r>
              <a:rPr lang="en-US" dirty="0"/>
              <a:t> motors and Peter Pandey is the data analyst working in this team.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21DDD-154C-648A-3123-BD98C591E4F9}"/>
              </a:ext>
            </a:extLst>
          </p:cNvPr>
          <p:cNvSpPr txBox="1"/>
          <p:nvPr/>
        </p:nvSpPr>
        <p:spPr>
          <a:xfrm>
            <a:off x="796414" y="368117"/>
            <a:ext cx="6862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 and Problem Statement</a:t>
            </a:r>
            <a:endParaRPr lang="en-IN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EF45B1-F993-9CF3-FF4F-CBFE1BE8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" y="1496542"/>
            <a:ext cx="4555745" cy="386491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000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BCDE6-3355-69A3-1CD0-C302D995E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6C7181-FAE3-9946-598A-629D961A77E9}"/>
              </a:ext>
            </a:extLst>
          </p:cNvPr>
          <p:cNvSpPr txBox="1"/>
          <p:nvPr/>
        </p:nvSpPr>
        <p:spPr>
          <a:xfrm>
            <a:off x="5540478" y="1465007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Task: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To understand a comprehensive market study to understand the EV market in India.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Scope: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/>
              <a:t>Analysis of EV sales, penetration rates, market trend and business insight to support the expansion strategy</a:t>
            </a:r>
            <a:r>
              <a:rPr lang="en-IN" b="1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43F8D-66A2-8ACD-302A-44084520B20D}"/>
              </a:ext>
            </a:extLst>
          </p:cNvPr>
          <p:cNvSpPr txBox="1"/>
          <p:nvPr/>
        </p:nvSpPr>
        <p:spPr>
          <a:xfrm>
            <a:off x="5540477" y="578718"/>
            <a:ext cx="36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Objective and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6998F-627B-215E-E7E0-BC7A5EE7153B}"/>
              </a:ext>
            </a:extLst>
          </p:cNvPr>
          <p:cNvSpPr txBox="1"/>
          <p:nvPr/>
        </p:nvSpPr>
        <p:spPr>
          <a:xfrm>
            <a:off x="5540478" y="3956547"/>
            <a:ext cx="365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2B22E-FD49-0072-D5DB-94750853E890}"/>
              </a:ext>
            </a:extLst>
          </p:cNvPr>
          <p:cNvSpPr txBox="1"/>
          <p:nvPr/>
        </p:nvSpPr>
        <p:spPr>
          <a:xfrm>
            <a:off x="6096000" y="4862500"/>
            <a:ext cx="4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is taken from the Vahan Sewa.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E1A3D-4F19-CD51-BDFB-881F0CDE4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83" y="3944725"/>
            <a:ext cx="2013623" cy="2013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ABC11-DBEE-EDC5-B786-736C13C29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/>
          <a:stretch/>
        </p:blipFill>
        <p:spPr>
          <a:xfrm>
            <a:off x="1119413" y="782615"/>
            <a:ext cx="3401961" cy="22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2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D8055E-C266-AEC3-7D90-2109417F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0" y="1051716"/>
            <a:ext cx="9629168" cy="54375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8613B-0678-6C32-FEE7-85A5CA8E041B}"/>
              </a:ext>
            </a:extLst>
          </p:cNvPr>
          <p:cNvSpPr txBox="1"/>
          <p:nvPr/>
        </p:nvSpPr>
        <p:spPr>
          <a:xfrm>
            <a:off x="3490452" y="255684"/>
            <a:ext cx="4208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Modelling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51859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9FF9CB-B3D2-8462-5C27-3235E86D941F}"/>
              </a:ext>
            </a:extLst>
          </p:cNvPr>
          <p:cNvSpPr txBox="1"/>
          <p:nvPr/>
        </p:nvSpPr>
        <p:spPr>
          <a:xfrm>
            <a:off x="1066800" y="275304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All the Key Metrics along the EV sold by Maker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DB78-A178-C041-3632-773D28BEF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79" y="1229031"/>
            <a:ext cx="9068824" cy="50537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01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0A4F-44D2-CC53-A142-AA91E42BFEA9}"/>
              </a:ext>
            </a:extLst>
          </p:cNvPr>
          <p:cNvSpPr txBox="1"/>
          <p:nvPr/>
        </p:nvSpPr>
        <p:spPr>
          <a:xfrm>
            <a:off x="3038168" y="681006"/>
            <a:ext cx="5751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Primary Research Question</a:t>
            </a:r>
            <a:endParaRPr lang="en-IN" sz="32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EDE97B-B999-250B-0FCE-FC4CAF2B6717}"/>
              </a:ext>
            </a:extLst>
          </p:cNvPr>
          <p:cNvGrpSpPr/>
          <p:nvPr/>
        </p:nvGrpSpPr>
        <p:grpSpPr>
          <a:xfrm>
            <a:off x="6754762" y="1808151"/>
            <a:ext cx="4277031" cy="4070554"/>
            <a:chOff x="6754762" y="1808151"/>
            <a:chExt cx="4277031" cy="40705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39BFE1-80CB-522B-5CCD-6B80BB5D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4762" y="1808151"/>
              <a:ext cx="4070554" cy="4070554"/>
            </a:xfrm>
            <a:prstGeom prst="rect">
              <a:avLst/>
            </a:prstGeom>
          </p:spPr>
        </p:pic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2C9D9843-4E09-5636-0196-5E1DB4D18B53}"/>
                </a:ext>
              </a:extLst>
            </p:cNvPr>
            <p:cNvSpPr/>
            <p:nvPr/>
          </p:nvSpPr>
          <p:spPr>
            <a:xfrm>
              <a:off x="6961238" y="3622203"/>
              <a:ext cx="4070555" cy="1143000"/>
            </a:xfrm>
            <a:prstGeom prst="chevron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/>
                <a:t>continue to the next slide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7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42E4D-B3CB-B69C-5264-1D7E80374014}"/>
              </a:ext>
            </a:extLst>
          </p:cNvPr>
          <p:cNvSpPr txBox="1"/>
          <p:nvPr/>
        </p:nvSpPr>
        <p:spPr>
          <a:xfrm>
            <a:off x="667310" y="205460"/>
            <a:ext cx="1119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1.List the top 3 and bottom 3 makers for the fiscal years 2023 and 2024 in terms of the number of 2-wheelers sold. 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E8A5D-CE19-3EB8-7CF7-5354FCA6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61" r="3561" b="9031"/>
          <a:stretch/>
        </p:blipFill>
        <p:spPr>
          <a:xfrm>
            <a:off x="1485176" y="709200"/>
            <a:ext cx="3506511" cy="2799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F92525-5A3A-D392-1925-C1AC5638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05" r="7708" b="4602"/>
          <a:stretch/>
        </p:blipFill>
        <p:spPr>
          <a:xfrm>
            <a:off x="6276910" y="726759"/>
            <a:ext cx="3441716" cy="2782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35EB47-2C5B-681A-D278-00613485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76" y="3852724"/>
            <a:ext cx="3610800" cy="2799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C481F-0C5D-366F-8E8C-F4B728646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842" y="3852724"/>
            <a:ext cx="3610800" cy="2799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701CDB-BE48-58F6-5D8B-429C1C22B7CE}"/>
              </a:ext>
            </a:extLst>
          </p:cNvPr>
          <p:cNvSpPr txBox="1"/>
          <p:nvPr/>
        </p:nvSpPr>
        <p:spPr>
          <a:xfrm>
            <a:off x="236977" y="2835446"/>
            <a:ext cx="93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AD019-2907-C1BD-13E2-D1240D0B9739}"/>
              </a:ext>
            </a:extLst>
          </p:cNvPr>
          <p:cNvSpPr txBox="1"/>
          <p:nvPr/>
        </p:nvSpPr>
        <p:spPr>
          <a:xfrm>
            <a:off x="10692183" y="2870205"/>
            <a:ext cx="97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2024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373CF8-A9F9-50FA-B877-1AE80DADB602}"/>
              </a:ext>
            </a:extLst>
          </p:cNvPr>
          <p:cNvCxnSpPr>
            <a:cxnSpLocks/>
          </p:cNvCxnSpPr>
          <p:nvPr/>
        </p:nvCxnSpPr>
        <p:spPr>
          <a:xfrm flipV="1">
            <a:off x="709790" y="2386034"/>
            <a:ext cx="842706" cy="402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4302DA-9C47-DBD8-98CA-8BB3203DF94F}"/>
              </a:ext>
            </a:extLst>
          </p:cNvPr>
          <p:cNvCxnSpPr>
            <a:cxnSpLocks/>
          </p:cNvCxnSpPr>
          <p:nvPr/>
        </p:nvCxnSpPr>
        <p:spPr>
          <a:xfrm>
            <a:off x="747025" y="3303704"/>
            <a:ext cx="863513" cy="587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42D334-F990-A3F4-AD84-F7BCF770942E}"/>
              </a:ext>
            </a:extLst>
          </p:cNvPr>
          <p:cNvCxnSpPr>
            <a:cxnSpLocks/>
          </p:cNvCxnSpPr>
          <p:nvPr/>
        </p:nvCxnSpPr>
        <p:spPr>
          <a:xfrm flipH="1" flipV="1">
            <a:off x="9687923" y="2355008"/>
            <a:ext cx="1122247" cy="553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81C4B3-277D-F1A9-ACA4-6F3079E0144F}"/>
              </a:ext>
            </a:extLst>
          </p:cNvPr>
          <p:cNvCxnSpPr>
            <a:cxnSpLocks/>
          </p:cNvCxnSpPr>
          <p:nvPr/>
        </p:nvCxnSpPr>
        <p:spPr>
          <a:xfrm flipH="1">
            <a:off x="9874642" y="3302944"/>
            <a:ext cx="993058" cy="738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9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82939-22B0-272B-E9B8-03045463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45" y="1383438"/>
            <a:ext cx="5708109" cy="40911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BDE57-CE76-9E21-9B4B-2D05FA3A25B0}"/>
              </a:ext>
            </a:extLst>
          </p:cNvPr>
          <p:cNvSpPr txBox="1"/>
          <p:nvPr/>
        </p:nvSpPr>
        <p:spPr>
          <a:xfrm>
            <a:off x="1230336" y="471949"/>
            <a:ext cx="1056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Identify the top 5 states with the highest penetration rate in 2-wheeler and 4-wheeler EV sales in FY 2024.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39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D8997-1077-C3F9-CAC7-87DC83C6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89" y="388236"/>
            <a:ext cx="8681357" cy="54927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3. List the states with negative penetration (decline) in EV sales from 2022 to 2024?</a:t>
            </a:r>
            <a:endParaRPr lang="en-IN" sz="18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6E026C-8AFE-6FCE-DD55-FCA57537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01" y="1475958"/>
            <a:ext cx="7414998" cy="41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3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444</Words>
  <Application>Microsoft Office PowerPoint</Application>
  <PresentationFormat>Widescreen</PresentationFormat>
  <Paragraphs>42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List the states with negative penetration (decline) in EV sales from 2022 to 2024?</vt:lpstr>
      <vt:lpstr>PowerPoint Presentation</vt:lpstr>
      <vt:lpstr>5. How do the EV sales and penetration rates in Delhi compare to Karnataka for 2024? </vt:lpstr>
      <vt:lpstr>6. List down the compounded annual growth rate (CAGR) in 4-wheeler units for the top 5 makers from 2022 to 2024. </vt:lpstr>
      <vt:lpstr>7. List down the top 10 states that had the highest compounded annual growth rate (CAGR) from 2022 to 2024 in total vehicles sold.</vt:lpstr>
      <vt:lpstr>8. What are the peak and low season months for EV sales based on the data from 2022 to 2024? </vt:lpstr>
      <vt:lpstr>9. What is the projected number of EV sales (including 2-wheelers and 4 wheelers) for the top 10 states by penetration rate in 2030, based on the compounded annual growth rate (CAGR) from previous years?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Bhriguvanshi</dc:creator>
  <cp:lastModifiedBy>Mohit Bhriguvanshi</cp:lastModifiedBy>
  <cp:revision>7</cp:revision>
  <dcterms:created xsi:type="dcterms:W3CDTF">2025-03-23T17:46:15Z</dcterms:created>
  <dcterms:modified xsi:type="dcterms:W3CDTF">2025-03-25T21:16:03Z</dcterms:modified>
</cp:coreProperties>
</file>