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4735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324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5452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2861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974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8874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7596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828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6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648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468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99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728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1841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38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097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9/5/2024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60023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3DDA-B955-91B3-8038-0CBD844FF698}"/>
              </a:ext>
            </a:extLst>
          </p:cNvPr>
          <p:cNvSpPr>
            <a:spLocks noGrp="1"/>
          </p:cNvSpPr>
          <p:nvPr>
            <p:ph type="ctrTitle"/>
          </p:nvPr>
        </p:nvSpPr>
        <p:spPr>
          <a:xfrm>
            <a:off x="1319529" y="214160"/>
            <a:ext cx="10443893" cy="2880732"/>
          </a:xfrm>
        </p:spPr>
        <p:txBody>
          <a:bodyPr>
            <a:normAutofit/>
          </a:bodyPr>
          <a:lstStyle/>
          <a:p>
            <a:r>
              <a:rPr lang="en-US" dirty="0"/>
              <a:t>Analyzing Market Sentiments of Gold Commodity News Using NLP Techniques</a:t>
            </a:r>
            <a:endParaRPr lang="en-IN" dirty="0"/>
          </a:p>
        </p:txBody>
      </p:sp>
      <p:sp>
        <p:nvSpPr>
          <p:cNvPr id="3" name="Subtitle 2">
            <a:extLst>
              <a:ext uri="{FF2B5EF4-FFF2-40B4-BE49-F238E27FC236}">
                <a16:creationId xmlns:a16="http://schemas.microsoft.com/office/drawing/2014/main" id="{07729DB3-485E-D69B-2255-13045517E937}"/>
              </a:ext>
            </a:extLst>
          </p:cNvPr>
          <p:cNvSpPr>
            <a:spLocks noGrp="1"/>
          </p:cNvSpPr>
          <p:nvPr>
            <p:ph type="subTitle" idx="1"/>
          </p:nvPr>
        </p:nvSpPr>
        <p:spPr>
          <a:xfrm>
            <a:off x="1415559" y="3429000"/>
            <a:ext cx="8915399" cy="1126283"/>
          </a:xfrm>
        </p:spPr>
        <p:txBody>
          <a:bodyPr/>
          <a:lstStyle/>
          <a:p>
            <a:r>
              <a:rPr lang="en-US" dirty="0"/>
              <a:t>Mini Project Presentation</a:t>
            </a:r>
            <a:endParaRPr lang="en-IN" dirty="0"/>
          </a:p>
        </p:txBody>
      </p:sp>
    </p:spTree>
    <p:extLst>
      <p:ext uri="{BB962C8B-B14F-4D97-AF65-F5344CB8AC3E}">
        <p14:creationId xmlns:p14="http://schemas.microsoft.com/office/powerpoint/2010/main" val="4068394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9414-5056-2D7A-FA4D-95EADB7BA4A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6996372-C2F0-DB12-B911-DE4C485E3E5F}"/>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This has provided evidence that the </a:t>
            </a:r>
            <a:r>
              <a:rPr lang="en-US" sz="1800" dirty="0" err="1">
                <a:effectLst/>
                <a:latin typeface="Times New Roman" panose="02020603050405020304" pitchFamily="18" charset="0"/>
                <a:ea typeface="SimSun" panose="02010600030101010101" pitchFamily="2" charset="-122"/>
              </a:rPr>
              <a:t>CountVectorizer</a:t>
            </a:r>
            <a:r>
              <a:rPr lang="en-US" sz="1800" dirty="0">
                <a:effectLst/>
                <a:latin typeface="Times New Roman" panose="02020603050405020304" pitchFamily="18" charset="0"/>
                <a:ea typeface="SimSun" panose="02010600030101010101" pitchFamily="2" charset="-122"/>
              </a:rPr>
              <a:t> and Random Forest Algorithms are effective in sentiment analysis of stock price predictions. By converting the textual information into numerical features through </a:t>
            </a:r>
            <a:r>
              <a:rPr lang="en-US" sz="1800" dirty="0" err="1">
                <a:effectLst/>
                <a:latin typeface="Times New Roman" panose="02020603050405020304" pitchFamily="18" charset="0"/>
                <a:ea typeface="SimSun" panose="02010600030101010101" pitchFamily="2" charset="-122"/>
              </a:rPr>
              <a:t>CountVectorizer</a:t>
            </a:r>
            <a:r>
              <a:rPr lang="en-US" sz="1800" dirty="0">
                <a:effectLst/>
                <a:latin typeface="Times New Roman" panose="02020603050405020304" pitchFamily="18" charset="0"/>
                <a:ea typeface="SimSun" panose="02010600030101010101" pitchFamily="2" charset="-122"/>
              </a:rPr>
              <a:t> with classification capabilities of random forest, the model achieved high accuracy rate in identifying sentiment classes. Additionally, performance metrics were calculated to evaluate the performance of the model on various sentiment classes. Based on the results of evaluation it is suggested that there are possibilities to improve the model, mainly in enhancing the classification of ‘Neutral’ sentiment. But other than that, the model was able to achieve high prediction accuracy.</a:t>
            </a: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3485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334D-9791-5873-9168-265526468893}"/>
              </a:ext>
            </a:extLst>
          </p:cNvPr>
          <p:cNvSpPr>
            <a:spLocks noGrp="1"/>
          </p:cNvSpPr>
          <p:nvPr>
            <p:ph type="title"/>
          </p:nvPr>
        </p:nvSpPr>
        <p:spPr>
          <a:xfrm>
            <a:off x="4456895" y="2788555"/>
            <a:ext cx="8911687" cy="1280890"/>
          </a:xfrm>
        </p:spPr>
        <p:txBody>
          <a:bodyPr/>
          <a:lstStyle/>
          <a:p>
            <a:r>
              <a:rPr lang="en-IN" dirty="0"/>
              <a:t>THANK YOU </a:t>
            </a:r>
          </a:p>
        </p:txBody>
      </p:sp>
    </p:spTree>
    <p:extLst>
      <p:ext uri="{BB962C8B-B14F-4D97-AF65-F5344CB8AC3E}">
        <p14:creationId xmlns:p14="http://schemas.microsoft.com/office/powerpoint/2010/main" val="125400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8E29-25EC-28F5-43C7-B549FB433303}"/>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D26E65F1-AC00-C0E5-EC77-1B6276618ED3}"/>
              </a:ext>
            </a:extLst>
          </p:cNvPr>
          <p:cNvSpPr>
            <a:spLocks noGrp="1"/>
          </p:cNvSpPr>
          <p:nvPr>
            <p:ph idx="1"/>
          </p:nvPr>
        </p:nvSpPr>
        <p:spPr/>
        <p:txBody>
          <a:bodyPr/>
          <a:lstStyle/>
          <a:p>
            <a:r>
              <a:rPr lang="en-US" dirty="0"/>
              <a:t>Introduction</a:t>
            </a:r>
          </a:p>
          <a:p>
            <a:r>
              <a:rPr lang="en-US" dirty="0"/>
              <a:t>Objectives </a:t>
            </a:r>
          </a:p>
          <a:p>
            <a:r>
              <a:rPr lang="en-US" dirty="0"/>
              <a:t>Methodology </a:t>
            </a:r>
          </a:p>
          <a:p>
            <a:r>
              <a:rPr lang="en-US" dirty="0"/>
              <a:t>Data Preprocessing</a:t>
            </a:r>
          </a:p>
          <a:p>
            <a:r>
              <a:rPr lang="en-US" dirty="0"/>
              <a:t>Sentiment Analysis Techniques</a:t>
            </a:r>
          </a:p>
          <a:p>
            <a:r>
              <a:rPr lang="en-US" dirty="0"/>
              <a:t>Implementation</a:t>
            </a:r>
          </a:p>
          <a:p>
            <a:r>
              <a:rPr lang="en-US" dirty="0"/>
              <a:t>Results </a:t>
            </a:r>
          </a:p>
          <a:p>
            <a:r>
              <a:rPr lang="en-US" dirty="0"/>
              <a:t>Conclusion</a:t>
            </a:r>
            <a:endParaRPr lang="en-IN" dirty="0"/>
          </a:p>
        </p:txBody>
      </p:sp>
    </p:spTree>
    <p:extLst>
      <p:ext uri="{BB962C8B-B14F-4D97-AF65-F5344CB8AC3E}">
        <p14:creationId xmlns:p14="http://schemas.microsoft.com/office/powerpoint/2010/main" val="225958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6DF5-E7FB-A277-F1E7-CCEC5F940AB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F4D6437-5EDB-C372-C4C4-C2CE6505099A}"/>
              </a:ext>
            </a:extLst>
          </p:cNvPr>
          <p:cNvSpPr>
            <a:spLocks noGrp="1"/>
          </p:cNvSpPr>
          <p:nvPr>
            <p:ph idx="1"/>
          </p:nvPr>
        </p:nvSpPr>
        <p:spPr/>
        <p:txBody>
          <a:bodyPr/>
          <a:lstStyle/>
          <a:p>
            <a:r>
              <a:rPr lang="en-US" dirty="0"/>
              <a:t>This study explores how sentiment analysis methods can be applied to evaluate commodity news with a specific focus on the gold markets.</a:t>
            </a:r>
          </a:p>
          <a:p>
            <a:r>
              <a:rPr lang="en-IN" dirty="0"/>
              <a:t>Investors and market participants must grasp and analyse sentiments within huge amounts of textual data.</a:t>
            </a:r>
          </a:p>
          <a:p>
            <a:r>
              <a:rPr lang="en-US" dirty="0"/>
              <a:t>Count Vectorizer and has been implemented for feature extraction and machine learning algorithm like random forest are both used for sentiment analysis</a:t>
            </a:r>
          </a:p>
          <a:p>
            <a:endParaRPr lang="en-IN" dirty="0"/>
          </a:p>
          <a:p>
            <a:endParaRPr lang="en-IN" dirty="0"/>
          </a:p>
        </p:txBody>
      </p:sp>
    </p:spTree>
    <p:extLst>
      <p:ext uri="{BB962C8B-B14F-4D97-AF65-F5344CB8AC3E}">
        <p14:creationId xmlns:p14="http://schemas.microsoft.com/office/powerpoint/2010/main" val="96188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6535-4A33-FE22-7841-522A193333DF}"/>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0019E402-58E4-4B4F-7F8B-044346A6C43E}"/>
              </a:ext>
            </a:extLst>
          </p:cNvPr>
          <p:cNvSpPr>
            <a:spLocks noGrp="1"/>
          </p:cNvSpPr>
          <p:nvPr>
            <p:ph idx="1"/>
          </p:nvPr>
        </p:nvSpPr>
        <p:spPr/>
        <p:txBody>
          <a:bodyPr/>
          <a:lstStyle/>
          <a:p>
            <a:r>
              <a:rPr lang="en-US" dirty="0"/>
              <a:t>To analyze the sentiment of news articles related to gold commodities using various NLP techniques</a:t>
            </a:r>
            <a:r>
              <a:rPr lang="en-IN" dirty="0"/>
              <a:t>.</a:t>
            </a:r>
          </a:p>
          <a:p>
            <a:r>
              <a:rPr lang="en-US" dirty="0"/>
              <a:t>To identify sentiment trends and their impact on the gold market.</a:t>
            </a:r>
          </a:p>
          <a:p>
            <a:r>
              <a:rPr lang="en-US" dirty="0"/>
              <a:t>To develop a model that can assist investors in making informed decisions.</a:t>
            </a:r>
          </a:p>
          <a:p>
            <a:r>
              <a:rPr lang="en-US" dirty="0"/>
              <a:t>Can NLP techniques effectively predict gold price movements based on news sentiment?</a:t>
            </a:r>
          </a:p>
          <a:p>
            <a:endParaRPr lang="en-IN" dirty="0"/>
          </a:p>
        </p:txBody>
      </p:sp>
    </p:spTree>
    <p:extLst>
      <p:ext uri="{BB962C8B-B14F-4D97-AF65-F5344CB8AC3E}">
        <p14:creationId xmlns:p14="http://schemas.microsoft.com/office/powerpoint/2010/main" val="245247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B3EC-1616-A16C-856C-F56F394AE3DB}"/>
              </a:ext>
            </a:extLst>
          </p:cNvPr>
          <p:cNvSpPr>
            <a:spLocks noGrp="1"/>
          </p:cNvSpPr>
          <p:nvPr>
            <p:ph type="title"/>
          </p:nvPr>
        </p:nvSpPr>
        <p:spPr>
          <a:xfrm>
            <a:off x="2180492" y="618531"/>
            <a:ext cx="9687535" cy="691661"/>
          </a:xfrm>
        </p:spPr>
        <p:txBody>
          <a:bodyPr>
            <a:normAutofit fontScale="90000"/>
          </a:bodyPr>
          <a:lstStyle/>
          <a:p>
            <a:r>
              <a:rPr lang="en-IN" dirty="0"/>
              <a:t>Methodology </a:t>
            </a:r>
            <a:br>
              <a:rPr lang="en-IN" dirty="0"/>
            </a:br>
            <a:endParaRPr lang="en-IN" dirty="0"/>
          </a:p>
        </p:txBody>
      </p:sp>
      <p:sp>
        <p:nvSpPr>
          <p:cNvPr id="3" name="Content Placeholder 2">
            <a:extLst>
              <a:ext uri="{FF2B5EF4-FFF2-40B4-BE49-F238E27FC236}">
                <a16:creationId xmlns:a16="http://schemas.microsoft.com/office/drawing/2014/main" id="{5C878F0F-9E8C-E2CE-3D0F-B1555216886B}"/>
              </a:ext>
            </a:extLst>
          </p:cNvPr>
          <p:cNvSpPr>
            <a:spLocks noGrp="1"/>
          </p:cNvSpPr>
          <p:nvPr>
            <p:ph idx="1"/>
          </p:nvPr>
        </p:nvSpPr>
        <p:spPr>
          <a:xfrm>
            <a:off x="1817077" y="1770185"/>
            <a:ext cx="9394458" cy="4469284"/>
          </a:xfrm>
        </p:spPr>
        <p:txBody>
          <a:bodyPr>
            <a:noAutofit/>
          </a:bodyPr>
          <a:lstStyle/>
          <a:p>
            <a:pPr>
              <a:spcBef>
                <a:spcPts val="600"/>
              </a:spcBef>
            </a:pPr>
            <a:r>
              <a:rPr lang="en-IN" sz="1400" dirty="0"/>
              <a:t>Data Preprocessing:- Collecting high quality data set of 10,000+ news headlines of over 20 years which is related to gold commodity and are collected from diverse news source.</a:t>
            </a:r>
          </a:p>
          <a:p>
            <a:pPr marL="0" indent="0">
              <a:spcBef>
                <a:spcPts val="600"/>
              </a:spcBef>
              <a:buNone/>
            </a:pPr>
            <a:r>
              <a:rPr lang="en-IN" sz="1400" dirty="0"/>
              <a:t>       Noise Removal, tokenization, stop words removal, lowercasing and sorting is done to prepare the data </a:t>
            </a:r>
          </a:p>
          <a:p>
            <a:pPr marL="0" indent="0">
              <a:spcBef>
                <a:spcPts val="600"/>
              </a:spcBef>
              <a:buNone/>
            </a:pPr>
            <a:r>
              <a:rPr lang="en-IN" sz="1400" dirty="0"/>
              <a:t>       for training.</a:t>
            </a:r>
          </a:p>
          <a:p>
            <a:pPr>
              <a:spcBef>
                <a:spcPts val="600"/>
              </a:spcBef>
            </a:pPr>
            <a:r>
              <a:rPr lang="en-IN" sz="1400" dirty="0"/>
              <a:t>Feature Extraction:- </a:t>
            </a:r>
            <a:r>
              <a:rPr lang="en-US" sz="1400" dirty="0"/>
              <a:t>After preprocessing, vectorization techniques are used to transform the data into numerical form. Either or both of the vectorization algorithms </a:t>
            </a:r>
            <a:r>
              <a:rPr lang="en-US" sz="1400" dirty="0" err="1"/>
              <a:t>CountVectorizer</a:t>
            </a:r>
            <a:r>
              <a:rPr lang="en-US" sz="1400" dirty="0"/>
              <a:t> and </a:t>
            </a:r>
            <a:r>
              <a:rPr lang="en-US" sz="1400" dirty="0" err="1"/>
              <a:t>TfidfVectorizer</a:t>
            </a:r>
            <a:r>
              <a:rPr lang="en-US" sz="1400" dirty="0"/>
              <a:t> can be used. </a:t>
            </a:r>
          </a:p>
          <a:p>
            <a:pPr>
              <a:spcBef>
                <a:spcPts val="600"/>
              </a:spcBef>
            </a:pPr>
            <a:r>
              <a:rPr lang="en-US" sz="1400" dirty="0"/>
              <a:t>Model Training:- Now the vectorized data is then used to teach Random Forest machine learning models. Random Forest classifier takes multiple decision trees and take the average of the decision trees. </a:t>
            </a:r>
          </a:p>
          <a:p>
            <a:pPr>
              <a:spcBef>
                <a:spcPts val="600"/>
              </a:spcBef>
            </a:pPr>
            <a:r>
              <a:rPr lang="en-US" sz="1400" dirty="0"/>
              <a:t>Model Evaluation:- After training, the models are evaluated using metrics such as precision, accuracy, F1-score and recall after training. The best performing model is then selected for more examination.</a:t>
            </a:r>
          </a:p>
          <a:p>
            <a:pPr>
              <a:spcBef>
                <a:spcPts val="600"/>
              </a:spcBef>
            </a:pPr>
            <a:r>
              <a:rPr lang="en-US" sz="1400" dirty="0"/>
              <a:t>Sentiment Analysis:- Now the selected model is used to predict the sentiment of each headline in the dataset. The likelihood that a headline will fall into a negative, good or neutral class determines the headline’s sentiment.</a:t>
            </a:r>
          </a:p>
          <a:p>
            <a:pPr>
              <a:spcBef>
                <a:spcPts val="600"/>
              </a:spcBef>
            </a:pPr>
            <a:r>
              <a:rPr lang="en-US" sz="1400" dirty="0"/>
              <a:t>Stock Price Prediction:- Finally, the sentiments can be used for the prediction of the gold stocks price, will the price go up or down based upon the prediction made using the data.</a:t>
            </a:r>
          </a:p>
          <a:p>
            <a:pPr marL="0" indent="0">
              <a:spcBef>
                <a:spcPts val="600"/>
              </a:spcBef>
              <a:buNone/>
            </a:pPr>
            <a:endParaRPr lang="en-IN" sz="1400" dirty="0"/>
          </a:p>
          <a:p>
            <a:pPr marL="0" indent="0">
              <a:spcBef>
                <a:spcPts val="600"/>
              </a:spcBef>
              <a:buNone/>
            </a:pPr>
            <a:r>
              <a:rPr lang="en-IN" sz="1400" dirty="0"/>
              <a:t>	</a:t>
            </a:r>
          </a:p>
          <a:p>
            <a:pPr marL="0" indent="0">
              <a:spcBef>
                <a:spcPts val="600"/>
              </a:spcBef>
              <a:buNone/>
            </a:pPr>
            <a:endParaRPr lang="en-IN" sz="1400" dirty="0"/>
          </a:p>
          <a:p>
            <a:pPr marL="0" indent="0">
              <a:buNone/>
            </a:pPr>
            <a:r>
              <a:rPr lang="en-IN" sz="1400" dirty="0"/>
              <a:t>      </a:t>
            </a:r>
          </a:p>
        </p:txBody>
      </p:sp>
    </p:spTree>
    <p:extLst>
      <p:ext uri="{BB962C8B-B14F-4D97-AF65-F5344CB8AC3E}">
        <p14:creationId xmlns:p14="http://schemas.microsoft.com/office/powerpoint/2010/main" val="170605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0B1E-E3FE-9D1F-AC57-F3C725DFF586}"/>
              </a:ext>
            </a:extLst>
          </p:cNvPr>
          <p:cNvSpPr>
            <a:spLocks noGrp="1"/>
          </p:cNvSpPr>
          <p:nvPr>
            <p:ph type="title"/>
          </p:nvPr>
        </p:nvSpPr>
        <p:spPr>
          <a:xfrm>
            <a:off x="1683956" y="946778"/>
            <a:ext cx="7022577" cy="1280890"/>
          </a:xfrm>
        </p:spPr>
        <p:txBody>
          <a:bodyPr>
            <a:normAutofit/>
          </a:bodyPr>
          <a:lstStyle/>
          <a:p>
            <a:r>
              <a:rPr lang="en-IN" sz="3200" dirty="0"/>
              <a:t>Results: Training and Validation Accuracy</a:t>
            </a:r>
          </a:p>
        </p:txBody>
      </p:sp>
      <p:sp>
        <p:nvSpPr>
          <p:cNvPr id="3" name="Content Placeholder 2">
            <a:extLst>
              <a:ext uri="{FF2B5EF4-FFF2-40B4-BE49-F238E27FC236}">
                <a16:creationId xmlns:a16="http://schemas.microsoft.com/office/drawing/2014/main" id="{71BB88B4-C0AD-EC84-B890-108811602A16}"/>
              </a:ext>
            </a:extLst>
          </p:cNvPr>
          <p:cNvSpPr>
            <a:spLocks noGrp="1"/>
          </p:cNvSpPr>
          <p:nvPr>
            <p:ph idx="1"/>
          </p:nvPr>
        </p:nvSpPr>
        <p:spPr>
          <a:xfrm>
            <a:off x="1683956" y="2133600"/>
            <a:ext cx="4140772" cy="3777622"/>
          </a:xfrm>
        </p:spPr>
        <p:txBody>
          <a:bodyPr>
            <a:normAutofit/>
          </a:bodyPr>
          <a:lstStyle/>
          <a:p>
            <a:r>
              <a:rPr lang="en-US" sz="1800" dirty="0">
                <a:effectLst/>
                <a:latin typeface="Times New Roman" panose="02020603050405020304" pitchFamily="18" charset="0"/>
                <a:ea typeface="SimSun" panose="02010600030101010101" pitchFamily="2" charset="-122"/>
              </a:rPr>
              <a:t>shows the Training Accuracy vs Validation Accuracy. Here Validation Accuracy is 86.24%.</a:t>
            </a:r>
            <a:endParaRPr lang="en-IN" dirty="0">
              <a:solidFill>
                <a:srgbClr val="000000"/>
              </a:solidFill>
            </a:endParaRPr>
          </a:p>
        </p:txBody>
      </p:sp>
      <p:pic>
        <p:nvPicPr>
          <p:cNvPr id="4" name="Graphic 1">
            <a:extLst>
              <a:ext uri="{FF2B5EF4-FFF2-40B4-BE49-F238E27FC236}">
                <a16:creationId xmlns:a16="http://schemas.microsoft.com/office/drawing/2014/main" id="{062B3EDC-CDC3-3A15-3214-095858612B5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0"/>
          <a:stretch/>
        </p:blipFill>
        <p:spPr bwMode="auto">
          <a:xfrm>
            <a:off x="6096000" y="2133600"/>
            <a:ext cx="5451627" cy="3462146"/>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8642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E516-9440-7691-24BB-3EE3E852CA8A}"/>
              </a:ext>
            </a:extLst>
          </p:cNvPr>
          <p:cNvSpPr>
            <a:spLocks noGrp="1"/>
          </p:cNvSpPr>
          <p:nvPr>
            <p:ph type="title"/>
          </p:nvPr>
        </p:nvSpPr>
        <p:spPr>
          <a:xfrm>
            <a:off x="1687669" y="624110"/>
            <a:ext cx="4748300" cy="1280890"/>
          </a:xfrm>
        </p:spPr>
        <p:txBody>
          <a:bodyPr>
            <a:normAutofit/>
          </a:bodyPr>
          <a:lstStyle/>
          <a:p>
            <a:r>
              <a:rPr lang="en-IN" sz="3200" dirty="0"/>
              <a:t>Performance Metrics</a:t>
            </a:r>
          </a:p>
        </p:txBody>
      </p:sp>
      <p:sp>
        <p:nvSpPr>
          <p:cNvPr id="3" name="Content Placeholder 2">
            <a:extLst>
              <a:ext uri="{FF2B5EF4-FFF2-40B4-BE49-F238E27FC236}">
                <a16:creationId xmlns:a16="http://schemas.microsoft.com/office/drawing/2014/main" id="{958F5692-37CA-2B53-9060-D61AB2D17B84}"/>
              </a:ext>
            </a:extLst>
          </p:cNvPr>
          <p:cNvSpPr>
            <a:spLocks noGrp="1"/>
          </p:cNvSpPr>
          <p:nvPr>
            <p:ph idx="1"/>
          </p:nvPr>
        </p:nvSpPr>
        <p:spPr>
          <a:xfrm>
            <a:off x="1683956" y="2133600"/>
            <a:ext cx="4140772" cy="3777622"/>
          </a:xfrm>
        </p:spPr>
        <p:txBody>
          <a:bodyPr>
            <a:normAutofit/>
          </a:bodyPr>
          <a:lstStyle/>
          <a:p>
            <a:r>
              <a:rPr lang="en-US" dirty="0">
                <a:latin typeface="Times New Roman" panose="02020603050405020304" pitchFamily="18" charset="0"/>
                <a:ea typeface="SimSun" panose="02010600030101010101" pitchFamily="2" charset="-122"/>
              </a:rPr>
              <a:t>T</a:t>
            </a:r>
            <a:r>
              <a:rPr lang="en-US" sz="1800" dirty="0">
                <a:effectLst/>
                <a:latin typeface="Times New Roman" panose="02020603050405020304" pitchFamily="18" charset="0"/>
                <a:ea typeface="SimSun" panose="02010600030101010101" pitchFamily="2" charset="-122"/>
              </a:rPr>
              <a:t>his grouped bar plot visualizes the performance metrics for each class. While the model performs well for positive, none and negative classes but it struggles with the neutral class showing relatively low recall and f1-score. </a:t>
            </a:r>
            <a:endParaRPr lang="en-IN" dirty="0">
              <a:solidFill>
                <a:srgbClr val="000000"/>
              </a:solidFill>
            </a:endParaRPr>
          </a:p>
        </p:txBody>
      </p:sp>
      <p:pic>
        <p:nvPicPr>
          <p:cNvPr id="4" name="Graphic 1">
            <a:extLst>
              <a:ext uri="{FF2B5EF4-FFF2-40B4-BE49-F238E27FC236}">
                <a16:creationId xmlns:a16="http://schemas.microsoft.com/office/drawing/2014/main" id="{2132E914-DC87-60B9-F0AA-7B7BF0D86D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1916" y="1088329"/>
            <a:ext cx="5451627" cy="4361301"/>
          </a:xfrm>
          <a:prstGeom prst="rect">
            <a:avLst/>
          </a:prstGeom>
        </p:spPr>
      </p:pic>
    </p:spTree>
    <p:extLst>
      <p:ext uri="{BB962C8B-B14F-4D97-AF65-F5344CB8AC3E}">
        <p14:creationId xmlns:p14="http://schemas.microsoft.com/office/powerpoint/2010/main" val="313557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DC23-4C8E-344A-185A-245DFA1BBF68}"/>
              </a:ext>
            </a:extLst>
          </p:cNvPr>
          <p:cNvSpPr>
            <a:spLocks noGrp="1"/>
          </p:cNvSpPr>
          <p:nvPr>
            <p:ph type="title"/>
          </p:nvPr>
        </p:nvSpPr>
        <p:spPr>
          <a:xfrm>
            <a:off x="1687669" y="624110"/>
            <a:ext cx="9507869" cy="1280890"/>
          </a:xfrm>
        </p:spPr>
        <p:txBody>
          <a:bodyPr>
            <a:normAutofit/>
          </a:bodyPr>
          <a:lstStyle/>
          <a:p>
            <a:r>
              <a:rPr lang="en-IN" sz="3200" dirty="0"/>
              <a:t>Tabular Representation of Evaluation metrics</a:t>
            </a:r>
          </a:p>
        </p:txBody>
      </p:sp>
      <p:sp>
        <p:nvSpPr>
          <p:cNvPr id="11" name="Content Placeholder 8">
            <a:extLst>
              <a:ext uri="{FF2B5EF4-FFF2-40B4-BE49-F238E27FC236}">
                <a16:creationId xmlns:a16="http://schemas.microsoft.com/office/drawing/2014/main" id="{FE1B5EA5-3529-D94E-598D-1843B146808F}"/>
              </a:ext>
            </a:extLst>
          </p:cNvPr>
          <p:cNvSpPr>
            <a:spLocks noGrp="1"/>
          </p:cNvSpPr>
          <p:nvPr>
            <p:ph idx="1"/>
          </p:nvPr>
        </p:nvSpPr>
        <p:spPr>
          <a:xfrm>
            <a:off x="1683956" y="2133600"/>
            <a:ext cx="4140772" cy="3777622"/>
          </a:xfrm>
        </p:spPr>
        <p:txBody>
          <a:bodyPr>
            <a:normAutofit/>
          </a:bodyPr>
          <a:lstStyle/>
          <a:p>
            <a:r>
              <a:rPr lang="en-US" sz="1800" dirty="0">
                <a:effectLst/>
                <a:latin typeface="Times New Roman" panose="02020603050405020304" pitchFamily="18" charset="0"/>
                <a:ea typeface="SimSun" panose="02010600030101010101" pitchFamily="2" charset="-122"/>
              </a:rPr>
              <a:t>The data shown in Table 1 are the values of the evaluation metrics in percentage achieved after training the random forest model.</a:t>
            </a:r>
            <a:endParaRPr lang="en-US" dirty="0">
              <a:solidFill>
                <a:srgbClr val="000000"/>
              </a:solidFill>
            </a:endParaRPr>
          </a:p>
        </p:txBody>
      </p:sp>
      <p:graphicFrame>
        <p:nvGraphicFramePr>
          <p:cNvPr id="12" name="Content Placeholder 3">
            <a:extLst>
              <a:ext uri="{FF2B5EF4-FFF2-40B4-BE49-F238E27FC236}">
                <a16:creationId xmlns:a16="http://schemas.microsoft.com/office/drawing/2014/main" id="{B4653C3D-8DF7-9893-8C24-7B8C66596661}"/>
              </a:ext>
            </a:extLst>
          </p:cNvPr>
          <p:cNvGraphicFramePr>
            <a:graphicFrameLocks/>
          </p:cNvGraphicFramePr>
          <p:nvPr>
            <p:extLst>
              <p:ext uri="{D42A27DB-BD31-4B8C-83A1-F6EECF244321}">
                <p14:modId xmlns:p14="http://schemas.microsoft.com/office/powerpoint/2010/main" val="3570746784"/>
              </p:ext>
            </p:extLst>
          </p:nvPr>
        </p:nvGraphicFramePr>
        <p:xfrm>
          <a:off x="6091916" y="2098027"/>
          <a:ext cx="5451629" cy="2341906"/>
        </p:xfrm>
        <a:graphic>
          <a:graphicData uri="http://schemas.openxmlformats.org/drawingml/2006/table">
            <a:tbl>
              <a:tblPr firstRow="1" firstCol="1" bandRow="1">
                <a:solidFill>
                  <a:srgbClr val="F2F2F2">
                    <a:alpha val="45098"/>
                  </a:srgbClr>
                </a:solidFill>
                <a:tableStyleId>{5C22544A-7EE6-4342-B048-85BDC9FD1C3A}</a:tableStyleId>
              </a:tblPr>
              <a:tblGrid>
                <a:gridCol w="1142424">
                  <a:extLst>
                    <a:ext uri="{9D8B030D-6E8A-4147-A177-3AD203B41FA5}">
                      <a16:colId xmlns:a16="http://schemas.microsoft.com/office/drawing/2014/main" val="2837495124"/>
                    </a:ext>
                  </a:extLst>
                </a:gridCol>
                <a:gridCol w="1264891">
                  <a:extLst>
                    <a:ext uri="{9D8B030D-6E8A-4147-A177-3AD203B41FA5}">
                      <a16:colId xmlns:a16="http://schemas.microsoft.com/office/drawing/2014/main" val="2587324335"/>
                    </a:ext>
                  </a:extLst>
                </a:gridCol>
                <a:gridCol w="980675">
                  <a:extLst>
                    <a:ext uri="{9D8B030D-6E8A-4147-A177-3AD203B41FA5}">
                      <a16:colId xmlns:a16="http://schemas.microsoft.com/office/drawing/2014/main" val="852504820"/>
                    </a:ext>
                  </a:extLst>
                </a:gridCol>
                <a:gridCol w="929485">
                  <a:extLst>
                    <a:ext uri="{9D8B030D-6E8A-4147-A177-3AD203B41FA5}">
                      <a16:colId xmlns:a16="http://schemas.microsoft.com/office/drawing/2014/main" val="1571511602"/>
                    </a:ext>
                  </a:extLst>
                </a:gridCol>
                <a:gridCol w="1134154">
                  <a:extLst>
                    <a:ext uri="{9D8B030D-6E8A-4147-A177-3AD203B41FA5}">
                      <a16:colId xmlns:a16="http://schemas.microsoft.com/office/drawing/2014/main" val="1070086822"/>
                    </a:ext>
                  </a:extLst>
                </a:gridCol>
              </a:tblGrid>
              <a:tr h="722418">
                <a:tc>
                  <a:txBody>
                    <a:bodyPr/>
                    <a:lstStyle/>
                    <a:p>
                      <a:pPr algn="just">
                        <a:spcAft>
                          <a:spcPts val="600"/>
                        </a:spcAft>
                      </a:pPr>
                      <a:r>
                        <a:rPr lang="en-IN" sz="1800" b="0" kern="100" cap="none" spc="0">
                          <a:solidFill>
                            <a:schemeClr val="bg1"/>
                          </a:solidFill>
                          <a:effectLst/>
                        </a:rPr>
                        <a:t>Class</a:t>
                      </a:r>
                      <a:endParaRPr lang="en-IN" sz="1800" b="0" kern="100" cap="none" spc="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lnL>
                    <a:lnR w="12700" cmpd="sng">
                      <a:noFill/>
                    </a:lnR>
                    <a:lnT w="19050" cap="flat" cmpd="sng" algn="ctr">
                      <a:noFill/>
                      <a:prstDash val="solid"/>
                    </a:lnT>
                    <a:lnB w="38100" cmpd="sng">
                      <a:noFill/>
                    </a:lnB>
                    <a:solidFill>
                      <a:schemeClr val="tx1"/>
                    </a:solidFill>
                  </a:tcPr>
                </a:tc>
                <a:tc>
                  <a:txBody>
                    <a:bodyPr/>
                    <a:lstStyle/>
                    <a:p>
                      <a:pPr algn="just">
                        <a:spcAft>
                          <a:spcPts val="600"/>
                        </a:spcAft>
                      </a:pPr>
                      <a:r>
                        <a:rPr lang="en-IN" sz="1800" b="0" kern="100" cap="none" spc="0">
                          <a:solidFill>
                            <a:schemeClr val="bg1"/>
                          </a:solidFill>
                          <a:effectLst/>
                        </a:rPr>
                        <a:t>Precision</a:t>
                      </a:r>
                      <a:endParaRPr lang="en-IN" sz="1800" b="0" kern="100" cap="none" spc="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lnL>
                    <a:lnR w="12700" cmpd="sng">
                      <a:noFill/>
                    </a:lnR>
                    <a:lnT w="19050" cap="flat" cmpd="sng" algn="ctr">
                      <a:noFill/>
                      <a:prstDash val="solid"/>
                    </a:lnT>
                    <a:lnB w="38100" cmpd="sng">
                      <a:noFill/>
                    </a:lnB>
                    <a:solidFill>
                      <a:schemeClr val="tx1"/>
                    </a:solidFill>
                  </a:tcPr>
                </a:tc>
                <a:tc>
                  <a:txBody>
                    <a:bodyPr/>
                    <a:lstStyle/>
                    <a:p>
                      <a:pPr algn="just">
                        <a:spcAft>
                          <a:spcPts val="600"/>
                        </a:spcAft>
                      </a:pPr>
                      <a:r>
                        <a:rPr lang="en-IN" sz="1800" b="0" kern="100" cap="none" spc="0">
                          <a:solidFill>
                            <a:schemeClr val="bg1"/>
                          </a:solidFill>
                          <a:effectLst/>
                        </a:rPr>
                        <a:t>Recall</a:t>
                      </a:r>
                      <a:endParaRPr lang="en-IN" sz="1800" b="0" kern="100" cap="none" spc="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lnL>
                    <a:lnR w="12700" cmpd="sng">
                      <a:noFill/>
                    </a:lnR>
                    <a:lnT w="19050" cap="flat" cmpd="sng" algn="ctr">
                      <a:noFill/>
                      <a:prstDash val="solid"/>
                    </a:lnT>
                    <a:lnB w="38100" cmpd="sng">
                      <a:noFill/>
                    </a:lnB>
                    <a:solidFill>
                      <a:schemeClr val="tx1"/>
                    </a:solidFill>
                  </a:tcPr>
                </a:tc>
                <a:tc>
                  <a:txBody>
                    <a:bodyPr/>
                    <a:lstStyle/>
                    <a:p>
                      <a:pPr algn="just">
                        <a:spcAft>
                          <a:spcPts val="600"/>
                        </a:spcAft>
                      </a:pPr>
                      <a:r>
                        <a:rPr lang="en-IN" sz="1800" b="0" kern="100" cap="none" spc="0">
                          <a:solidFill>
                            <a:schemeClr val="bg1"/>
                          </a:solidFill>
                          <a:effectLst/>
                        </a:rPr>
                        <a:t>F-1 Score</a:t>
                      </a:r>
                      <a:endParaRPr lang="en-IN" sz="1800" b="0" kern="100" cap="none" spc="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lnL>
                    <a:lnR w="12700" cmpd="sng">
                      <a:noFill/>
                    </a:lnR>
                    <a:lnT w="19050" cap="flat" cmpd="sng" algn="ctr">
                      <a:noFill/>
                      <a:prstDash val="solid"/>
                    </a:lnT>
                    <a:lnB w="38100" cmpd="sng">
                      <a:noFill/>
                    </a:lnB>
                    <a:solidFill>
                      <a:schemeClr val="tx1"/>
                    </a:solidFill>
                  </a:tcPr>
                </a:tc>
                <a:tc>
                  <a:txBody>
                    <a:bodyPr/>
                    <a:lstStyle/>
                    <a:p>
                      <a:pPr algn="just">
                        <a:spcAft>
                          <a:spcPts val="600"/>
                        </a:spcAft>
                      </a:pPr>
                      <a:r>
                        <a:rPr lang="en-IN" sz="1800" b="0" kern="100" cap="none" spc="0">
                          <a:solidFill>
                            <a:schemeClr val="bg1"/>
                          </a:solidFill>
                          <a:effectLst/>
                        </a:rPr>
                        <a:t>Support</a:t>
                      </a:r>
                      <a:endParaRPr lang="en-IN" sz="1800" b="0" kern="100" cap="none" spc="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825283281"/>
                  </a:ext>
                </a:extLst>
              </a:tr>
              <a:tr h="404872">
                <a:tc>
                  <a:txBody>
                    <a:bodyPr/>
                    <a:lstStyle/>
                    <a:p>
                      <a:pPr algn="just">
                        <a:spcAft>
                          <a:spcPts val="600"/>
                        </a:spcAft>
                      </a:pPr>
                      <a:r>
                        <a:rPr lang="en-IN" sz="1600" b="1" kern="100" cap="none" spc="0">
                          <a:solidFill>
                            <a:schemeClr val="tx1"/>
                          </a:solidFill>
                          <a:effectLst/>
                        </a:rPr>
                        <a:t>Positive</a:t>
                      </a:r>
                      <a:endParaRPr lang="en-IN" sz="1600" b="1"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just">
                        <a:spcAft>
                          <a:spcPts val="600"/>
                        </a:spcAft>
                      </a:pPr>
                      <a:r>
                        <a:rPr lang="en-IN" sz="1600" kern="100" cap="none" spc="0">
                          <a:solidFill>
                            <a:schemeClr val="tx1"/>
                          </a:solidFill>
                          <a:effectLst/>
                        </a:rPr>
                        <a:t>76.0%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just">
                        <a:spcAft>
                          <a:spcPts val="600"/>
                        </a:spcAft>
                      </a:pPr>
                      <a:r>
                        <a:rPr lang="en-IN" sz="1600" kern="100" cap="none" spc="0">
                          <a:solidFill>
                            <a:schemeClr val="tx1"/>
                          </a:solidFill>
                          <a:effectLst/>
                        </a:rPr>
                        <a:t>99.0%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just">
                        <a:spcAft>
                          <a:spcPts val="600"/>
                        </a:spcAft>
                      </a:pPr>
                      <a:r>
                        <a:rPr lang="en-IN" sz="1600" kern="100" cap="none" spc="0">
                          <a:solidFill>
                            <a:schemeClr val="tx1"/>
                          </a:solidFill>
                          <a:effectLst/>
                        </a:rPr>
                        <a:t>86.0%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just">
                        <a:spcAft>
                          <a:spcPts val="600"/>
                        </a:spcAft>
                      </a:pPr>
                      <a:r>
                        <a:rPr lang="en-IN" sz="1600" kern="100" cap="none" spc="0">
                          <a:solidFill>
                            <a:schemeClr val="tx1"/>
                          </a:solidFill>
                          <a:effectLst/>
                        </a:rPr>
                        <a:t>701</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335386704"/>
                  </a:ext>
                </a:extLst>
              </a:tr>
              <a:tr h="404872">
                <a:tc>
                  <a:txBody>
                    <a:bodyPr/>
                    <a:lstStyle/>
                    <a:p>
                      <a:pPr algn="just">
                        <a:spcAft>
                          <a:spcPts val="600"/>
                        </a:spcAft>
                      </a:pPr>
                      <a:r>
                        <a:rPr lang="en-IN" sz="1600" b="1" kern="100" cap="none" spc="0">
                          <a:solidFill>
                            <a:schemeClr val="tx1"/>
                          </a:solidFill>
                          <a:effectLst/>
                        </a:rPr>
                        <a:t>Negative</a:t>
                      </a:r>
                      <a:endParaRPr lang="en-IN" sz="1600" b="1"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spcAft>
                          <a:spcPts val="600"/>
                        </a:spcAft>
                      </a:pPr>
                      <a:r>
                        <a:rPr lang="en-IN" sz="1600" kern="100" cap="none" spc="0">
                          <a:solidFill>
                            <a:schemeClr val="tx1"/>
                          </a:solidFill>
                          <a:effectLst/>
                        </a:rPr>
                        <a:t>99.0%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spcAft>
                          <a:spcPts val="600"/>
                        </a:spcAft>
                      </a:pPr>
                      <a:r>
                        <a:rPr lang="en-IN" sz="1600" kern="100" cap="none" spc="0">
                          <a:solidFill>
                            <a:schemeClr val="tx1"/>
                          </a:solidFill>
                          <a:effectLst/>
                        </a:rPr>
                        <a:t>94.0%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spcAft>
                          <a:spcPts val="600"/>
                        </a:spcAft>
                      </a:pPr>
                      <a:r>
                        <a:rPr lang="en-IN" sz="1600" kern="100" cap="none" spc="0">
                          <a:solidFill>
                            <a:schemeClr val="tx1"/>
                          </a:solidFill>
                          <a:effectLst/>
                        </a:rPr>
                        <a:t>96.0%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spcAft>
                          <a:spcPts val="600"/>
                        </a:spcAft>
                      </a:pPr>
                      <a:r>
                        <a:rPr lang="en-IN" sz="1600" kern="100" cap="none" spc="0">
                          <a:solidFill>
                            <a:schemeClr val="tx1"/>
                          </a:solidFill>
                          <a:effectLst/>
                        </a:rPr>
                        <a:t>600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938941667"/>
                  </a:ext>
                </a:extLst>
              </a:tr>
              <a:tr h="404872">
                <a:tc>
                  <a:txBody>
                    <a:bodyPr/>
                    <a:lstStyle/>
                    <a:p>
                      <a:pPr algn="just">
                        <a:spcAft>
                          <a:spcPts val="600"/>
                        </a:spcAft>
                      </a:pPr>
                      <a:r>
                        <a:rPr lang="en-IN" sz="1600" b="1" kern="100" cap="none" spc="0">
                          <a:solidFill>
                            <a:schemeClr val="tx1"/>
                          </a:solidFill>
                          <a:effectLst/>
                        </a:rPr>
                        <a:t>Neutral</a:t>
                      </a:r>
                      <a:endParaRPr lang="en-IN" sz="1600" b="1"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just">
                        <a:spcAft>
                          <a:spcPts val="600"/>
                        </a:spcAft>
                      </a:pPr>
                      <a:r>
                        <a:rPr lang="en-IN" sz="1600" kern="100" cap="none" spc="0">
                          <a:solidFill>
                            <a:schemeClr val="tx1"/>
                          </a:solidFill>
                          <a:effectLst/>
                        </a:rPr>
                        <a:t>99.0%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just">
                        <a:spcAft>
                          <a:spcPts val="600"/>
                        </a:spcAft>
                      </a:pPr>
                      <a:r>
                        <a:rPr lang="en-IN" sz="1600" kern="100" cap="none" spc="0">
                          <a:solidFill>
                            <a:schemeClr val="tx1"/>
                          </a:solidFill>
                          <a:effectLst/>
                        </a:rPr>
                        <a:t>27.0%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just">
                        <a:spcAft>
                          <a:spcPts val="600"/>
                        </a:spcAft>
                      </a:pPr>
                      <a:r>
                        <a:rPr lang="en-IN" sz="1600" kern="100" cap="none" spc="0">
                          <a:solidFill>
                            <a:schemeClr val="tx1"/>
                          </a:solidFill>
                          <a:effectLst/>
                        </a:rPr>
                        <a:t>43.0%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just">
                        <a:spcAft>
                          <a:spcPts val="600"/>
                        </a:spcAft>
                      </a:pPr>
                      <a:r>
                        <a:rPr lang="en-IN" sz="1600" kern="100" cap="none" spc="0">
                          <a:solidFill>
                            <a:schemeClr val="tx1"/>
                          </a:solidFill>
                          <a:effectLst/>
                        </a:rPr>
                        <a:t>62</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603241753"/>
                  </a:ext>
                </a:extLst>
              </a:tr>
              <a:tr h="404872">
                <a:tc>
                  <a:txBody>
                    <a:bodyPr/>
                    <a:lstStyle/>
                    <a:p>
                      <a:pPr algn="just">
                        <a:spcAft>
                          <a:spcPts val="600"/>
                        </a:spcAft>
                      </a:pPr>
                      <a:r>
                        <a:rPr lang="en-IN" sz="1600" b="1" kern="100" cap="none" spc="0">
                          <a:solidFill>
                            <a:schemeClr val="tx1"/>
                          </a:solidFill>
                          <a:effectLst/>
                        </a:rPr>
                        <a:t>None</a:t>
                      </a:r>
                      <a:endParaRPr lang="en-IN" sz="1600" b="1"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spcAft>
                          <a:spcPts val="600"/>
                        </a:spcAft>
                      </a:pPr>
                      <a:r>
                        <a:rPr lang="en-IN" sz="1600" kern="100" cap="none" spc="0">
                          <a:solidFill>
                            <a:schemeClr val="tx1"/>
                          </a:solidFill>
                          <a:effectLst/>
                        </a:rPr>
                        <a:t>98.0%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spcAft>
                          <a:spcPts val="600"/>
                        </a:spcAft>
                      </a:pPr>
                      <a:r>
                        <a:rPr lang="en-IN" sz="1600" kern="100" cap="none" spc="0">
                          <a:solidFill>
                            <a:schemeClr val="tx1"/>
                          </a:solidFill>
                          <a:effectLst/>
                        </a:rPr>
                        <a:t>51.0%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spcAft>
                          <a:spcPts val="600"/>
                        </a:spcAft>
                      </a:pPr>
                      <a:r>
                        <a:rPr lang="en-IN" sz="1600" kern="100" cap="none" spc="0">
                          <a:solidFill>
                            <a:schemeClr val="tx1"/>
                          </a:solidFill>
                          <a:effectLst/>
                        </a:rPr>
                        <a:t>68.0%</a:t>
                      </a:r>
                      <a:endParaRPr lang="en-IN" sz="1600" kern="100" cap="none"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spcAft>
                          <a:spcPts val="600"/>
                        </a:spcAft>
                      </a:pPr>
                      <a:r>
                        <a:rPr lang="en-IN" sz="1600" kern="100" cap="none" spc="0" dirty="0">
                          <a:solidFill>
                            <a:schemeClr val="tx1"/>
                          </a:solidFill>
                          <a:effectLst/>
                        </a:rPr>
                        <a:t>302</a:t>
                      </a:r>
                      <a:endParaRPr lang="en-IN" sz="1600" kern="100" cap="none"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89310" marR="89310" marT="119080"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232347888"/>
                  </a:ext>
                </a:extLst>
              </a:tr>
            </a:tbl>
          </a:graphicData>
        </a:graphic>
      </p:graphicFrame>
    </p:spTree>
    <p:extLst>
      <p:ext uri="{BB962C8B-B14F-4D97-AF65-F5344CB8AC3E}">
        <p14:creationId xmlns:p14="http://schemas.microsoft.com/office/powerpoint/2010/main" val="20545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29B8-C6A4-E19B-B0EB-37A59000357B}"/>
              </a:ext>
            </a:extLst>
          </p:cNvPr>
          <p:cNvSpPr>
            <a:spLocks noGrp="1"/>
          </p:cNvSpPr>
          <p:nvPr>
            <p:ph type="title"/>
          </p:nvPr>
        </p:nvSpPr>
        <p:spPr>
          <a:xfrm>
            <a:off x="1687669" y="624110"/>
            <a:ext cx="6858454" cy="1280890"/>
          </a:xfrm>
        </p:spPr>
        <p:txBody>
          <a:bodyPr>
            <a:normAutofit/>
          </a:bodyPr>
          <a:lstStyle/>
          <a:p>
            <a:r>
              <a:rPr lang="en-IN" sz="3200" dirty="0"/>
              <a:t>Class Distribution of Sentiment</a:t>
            </a:r>
          </a:p>
        </p:txBody>
      </p:sp>
      <p:sp>
        <p:nvSpPr>
          <p:cNvPr id="3" name="Content Placeholder 2">
            <a:extLst>
              <a:ext uri="{FF2B5EF4-FFF2-40B4-BE49-F238E27FC236}">
                <a16:creationId xmlns:a16="http://schemas.microsoft.com/office/drawing/2014/main" id="{FAA6DB59-0CE8-1F1D-2EEF-89F178681EF0}"/>
              </a:ext>
            </a:extLst>
          </p:cNvPr>
          <p:cNvSpPr>
            <a:spLocks noGrp="1"/>
          </p:cNvSpPr>
          <p:nvPr>
            <p:ph idx="1"/>
          </p:nvPr>
        </p:nvSpPr>
        <p:spPr>
          <a:xfrm>
            <a:off x="1683956" y="2133600"/>
            <a:ext cx="4140772" cy="3777622"/>
          </a:xfrm>
        </p:spPr>
        <p:txBody>
          <a:bodyPr>
            <a:normAutofit/>
          </a:bodyPr>
          <a:lstStyle/>
          <a:p>
            <a:r>
              <a:rPr lang="en-IN" dirty="0">
                <a:solidFill>
                  <a:srgbClr val="000000"/>
                </a:solidFill>
              </a:rPr>
              <a:t>It shows the overall distribution of positive , negative, neutral and none sentiments in the dataset.</a:t>
            </a:r>
          </a:p>
        </p:txBody>
      </p:sp>
      <p:pic>
        <p:nvPicPr>
          <p:cNvPr id="4" name="Picture 3" descr="A graph of a number of blue rectangular bars&#10;&#10;Description automatically generated">
            <a:extLst>
              <a:ext uri="{FF2B5EF4-FFF2-40B4-BE49-F238E27FC236}">
                <a16:creationId xmlns:a16="http://schemas.microsoft.com/office/drawing/2014/main" id="{F709583A-0435-2A9E-E338-AA022E04F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87040"/>
            <a:ext cx="5451627" cy="3925171"/>
          </a:xfrm>
          <a:prstGeom prst="rect">
            <a:avLst/>
          </a:prstGeom>
        </p:spPr>
      </p:pic>
    </p:spTree>
    <p:extLst>
      <p:ext uri="{BB962C8B-B14F-4D97-AF65-F5344CB8AC3E}">
        <p14:creationId xmlns:p14="http://schemas.microsoft.com/office/powerpoint/2010/main" val="18563909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85</TotalTime>
  <Words>639</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Analyzing Market Sentiments of Gold Commodity News Using NLP Techniques</vt:lpstr>
      <vt:lpstr>Content</vt:lpstr>
      <vt:lpstr>Introduction</vt:lpstr>
      <vt:lpstr>Objectives</vt:lpstr>
      <vt:lpstr>Methodology  </vt:lpstr>
      <vt:lpstr>Results: Training and Validation Accuracy</vt:lpstr>
      <vt:lpstr>Performance Metrics</vt:lpstr>
      <vt:lpstr>Tabular Representation of Evaluation metrics</vt:lpstr>
      <vt:lpstr>Class Distribution of Sentiment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MOHIT BORA</dc:creator>
  <cp:lastModifiedBy>MOHIT BORA</cp:lastModifiedBy>
  <cp:revision>21</cp:revision>
  <dcterms:created xsi:type="dcterms:W3CDTF">2024-07-08T09:12:10Z</dcterms:created>
  <dcterms:modified xsi:type="dcterms:W3CDTF">2024-09-05T15:30:46Z</dcterms:modified>
</cp:coreProperties>
</file>