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/>
              <a:t>COM Interface</a:t>
            </a: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0000"/>
          </a:bodyPr>
          <a:lstStyle/>
          <a:p>
            <a:r>
              <a:rPr lang="en-US" altLang="en-GB" b="1"/>
              <a:t>What is a COM Interface?</a:t>
            </a:r>
            <a:endParaRPr lang="en-US" altLang="en-GB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GB" b="1"/>
              <a:t>COM </a:t>
            </a:r>
            <a:r>
              <a:rPr lang="en-US" altLang="en-GB"/>
              <a:t>stands for</a:t>
            </a:r>
            <a:r>
              <a:rPr lang="en-US" altLang="en-GB" b="1"/>
              <a:t> Component Object Model, </a:t>
            </a:r>
            <a:r>
              <a:rPr lang="en-US" altLang="en-GB"/>
              <a:t>a Microsoft technology for software components to communicate</a:t>
            </a:r>
            <a:r>
              <a:rPr lang="en-US" altLang="en-GB" b="1"/>
              <a:t>.</a:t>
            </a:r>
            <a:endParaRPr lang="en-US" altLang="en-GB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GB"/>
              <a:t>A </a:t>
            </a:r>
            <a:r>
              <a:rPr lang="en-US" altLang="en-GB" b="1"/>
              <a:t>COM Interface</a:t>
            </a:r>
            <a:r>
              <a:rPr lang="en-US" altLang="en-GB"/>
              <a:t> is a contract (a set of methods) that a COM object exposes to clients. </a:t>
            </a:r>
            <a:endParaRPr lang="en-US" altLang="en-GB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GB"/>
              <a:t>It defines how clients interact with the COM object without knowing its internal implementation.</a:t>
            </a:r>
            <a:endParaRPr lang="en-US" altLang="en-GB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GB"/>
              <a:t>It guarantees that clients calling the COM object can expect those methods to exist and behave in a certain way.</a:t>
            </a:r>
            <a:endParaRPr lang="en-US" alt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600"/>
          </a:xfrm>
        </p:spPr>
        <p:txBody>
          <a:bodyPr/>
          <a:p>
            <a:pPr algn="l"/>
            <a:r>
              <a:rPr lang="en-US" altLang="en-GB" sz="3200">
                <a:sym typeface="+mn-ea"/>
              </a:rPr>
              <a:t>Characteristics of a COM Interface</a:t>
            </a:r>
            <a:endParaRPr lang="en-US" altLang="en-GB" sz="32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0765"/>
            <a:ext cx="10515600" cy="5086985"/>
          </a:xfrm>
        </p:spPr>
        <p:txBody>
          <a:bodyPr/>
          <a:p>
            <a:pPr marL="285750" indent="-285750" algn="l">
              <a:buClrTx/>
              <a:buSzTx/>
            </a:pPr>
            <a:r>
              <a:rPr lang="en-US" altLang="en-GB" sz="2400"/>
              <a:t>It is identified uniquely by a GUID called an Interface ID (IID).</a:t>
            </a:r>
            <a:endParaRPr lang="en-US" altLang="en-GB" sz="2400"/>
          </a:p>
          <a:p>
            <a:pPr marL="285750" indent="-285750" algn="l">
              <a:buClrTx/>
              <a:buSzTx/>
            </a:pPr>
            <a:r>
              <a:rPr lang="en-US" altLang="en-GB" sz="2400"/>
              <a:t>It abstracts implementation details.</a:t>
            </a:r>
            <a:endParaRPr lang="en-US" altLang="en-GB" sz="2400"/>
          </a:p>
          <a:p>
            <a:pPr marL="285750" indent="-285750" algn="l">
              <a:buClrTx/>
              <a:buSzTx/>
            </a:pPr>
            <a:endParaRPr lang="en-US" altLang="en-GB" sz="2400"/>
          </a:p>
        </p:txBody>
      </p:sp>
      <p:sp>
        <p:nvSpPr>
          <p:cNvPr id="4" name="Text Box 3"/>
          <p:cNvSpPr txBox="1"/>
          <p:nvPr/>
        </p:nvSpPr>
        <p:spPr>
          <a:xfrm>
            <a:off x="1049655" y="1994535"/>
            <a:ext cx="9295765" cy="2030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en-GB"/>
              <a:t>[</a:t>
            </a:r>
            <a:r>
              <a:rPr lang="en-US" altLang="en-GB" b="1"/>
              <a:t>ComVisible(true)</a:t>
            </a:r>
            <a:r>
              <a:rPr lang="en-US" altLang="en-GB"/>
              <a:t>] // Expose this class to COM</a:t>
            </a:r>
            <a:endParaRPr lang="en-US" altLang="en-GB"/>
          </a:p>
          <a:p>
            <a:r>
              <a:rPr lang="en-US" altLang="en-GB"/>
              <a:t>[</a:t>
            </a:r>
            <a:r>
              <a:rPr lang="en-US" altLang="en-GB" b="1"/>
              <a:t>Guid("</a:t>
            </a:r>
            <a:r>
              <a:rPr lang="en-US" altLang="en-GB" b="1"/>
              <a:t>66B2C321-FA3F-4B97-A4FA-92E9D16D8F13")</a:t>
            </a:r>
            <a:r>
              <a:rPr lang="en-US" altLang="en-GB"/>
              <a:t>] // Unique GUID</a:t>
            </a:r>
            <a:endParaRPr lang="en-US" altLang="en-GB"/>
          </a:p>
          <a:p>
            <a:r>
              <a:rPr lang="en-US" altLang="en-GB"/>
              <a:t>[</a:t>
            </a:r>
            <a:r>
              <a:rPr lang="en-US" altLang="en-GB" b="1"/>
              <a:t>ClassInterface(ClassInterfaceType.None)</a:t>
            </a:r>
            <a:r>
              <a:rPr lang="en-US" altLang="en-GB"/>
              <a:t>] // Use explicit interface implementation</a:t>
            </a:r>
            <a:endParaRPr lang="en-US" altLang="en-GB"/>
          </a:p>
          <a:p>
            <a:r>
              <a:rPr lang="en-US" altLang="en-GB"/>
              <a:t>[</a:t>
            </a:r>
            <a:r>
              <a:rPr lang="en-US" altLang="en-GB" b="1"/>
              <a:t>ProgId("DesktopComServer.Communication")</a:t>
            </a:r>
            <a:r>
              <a:rPr lang="en-US" altLang="en-GB"/>
              <a:t>] // ProgID used by COM clients</a:t>
            </a:r>
            <a:endParaRPr lang="en-US" altLang="en-GB"/>
          </a:p>
          <a:p>
            <a:r>
              <a:rPr lang="en-US" altLang="en-GB">
                <a:solidFill>
                  <a:schemeClr val="accent5">
                    <a:lumMod val="60000"/>
                    <a:lumOff val="40000"/>
                  </a:schemeClr>
                </a:solidFill>
              </a:rPr>
              <a:t>public </a:t>
            </a:r>
            <a:r>
              <a:rPr lang="en-US" altLang="en-GB" b="1">
                <a:solidFill>
                  <a:schemeClr val="accent5">
                    <a:lumMod val="60000"/>
                    <a:lumOff val="40000"/>
                  </a:schemeClr>
                </a:solidFill>
              </a:rPr>
              <a:t>class Communication : ICommunication</a:t>
            </a:r>
            <a:r>
              <a:rPr lang="en-IN" altLang="en-US"/>
              <a:t> </a:t>
            </a:r>
            <a:r>
              <a:rPr lang="en-IN" alt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{</a:t>
            </a:r>
            <a:endParaRPr lang="en-IN" alt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IN" alt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IN" alt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}</a:t>
            </a:r>
            <a:endParaRPr lang="en-IN" alt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049655" y="4194810"/>
            <a:ext cx="9295130" cy="258445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p>
            <a:r>
              <a:rPr lang="en-US" altLang="en-GB"/>
              <a:t>[</a:t>
            </a:r>
            <a:r>
              <a:rPr lang="en-US" altLang="en-GB" b="1"/>
              <a:t>ComVisible(true)</a:t>
            </a:r>
            <a:r>
              <a:rPr lang="en-US" altLang="en-GB"/>
              <a:t>] // Makes the interface visible to COM</a:t>
            </a:r>
            <a:endParaRPr lang="en-US" altLang="en-GB"/>
          </a:p>
          <a:p>
            <a:r>
              <a:rPr lang="en-US" altLang="en-GB"/>
              <a:t>[</a:t>
            </a:r>
            <a:r>
              <a:rPr lang="en-US" altLang="en-GB" b="1"/>
              <a:t>Guid("E33E7639-78D7-41D0-BAB2-6DCC8B6AEB6A")</a:t>
            </a:r>
            <a:r>
              <a:rPr lang="en-US" altLang="en-GB"/>
              <a:t>] // Unique GUID</a:t>
            </a:r>
            <a:endParaRPr lang="en-US" altLang="en-GB"/>
          </a:p>
          <a:p>
            <a:r>
              <a:rPr lang="en-US" altLang="en-GB"/>
              <a:t>[</a:t>
            </a:r>
            <a:r>
              <a:rPr lang="en-US" altLang="en-GB" b="1"/>
              <a:t>InterfaceType(ComInterfaceType.InterfaceIsDual)</a:t>
            </a:r>
            <a:r>
              <a:rPr lang="en-US" altLang="en-GB"/>
              <a:t>] // Dual = Automation + vtable</a:t>
            </a:r>
            <a:endParaRPr lang="en-US" altLang="en-GB"/>
          </a:p>
          <a:p>
            <a:r>
              <a:rPr lang="en-US" altLang="en-GB"/>
              <a:t>public </a:t>
            </a:r>
            <a:r>
              <a:rPr lang="en-US" altLang="en-GB" b="1"/>
              <a:t>interface ICommunication</a:t>
            </a:r>
            <a:endParaRPr lang="en-US" altLang="en-GB" b="1"/>
          </a:p>
          <a:p>
            <a:r>
              <a:rPr lang="en-US" altLang="en-GB"/>
              <a:t>{</a:t>
            </a:r>
            <a:endParaRPr lang="en-US" altLang="en-GB"/>
          </a:p>
          <a:p>
            <a:r>
              <a:rPr lang="en-US" altLang="en-GB"/>
              <a:t>    string SendMessage(string message);</a:t>
            </a:r>
            <a:endParaRPr lang="en-US" altLang="en-GB"/>
          </a:p>
          <a:p>
            <a:r>
              <a:rPr lang="en-US" altLang="en-GB"/>
              <a:t>    void NotifyFromWeb(string data);</a:t>
            </a:r>
            <a:endParaRPr lang="en-US" altLang="en-GB"/>
          </a:p>
          <a:p>
            <a:r>
              <a:rPr lang="en-US" altLang="en-GB"/>
              <a:t>    string FetchDesktopUpdates();</a:t>
            </a:r>
            <a:endParaRPr lang="en-US" altLang="en-GB"/>
          </a:p>
          <a:p>
            <a:r>
              <a:rPr lang="en-US" altLang="en-GB"/>
              <a:t>}</a:t>
            </a:r>
            <a:endParaRPr lang="en-US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760"/>
          </a:xfrm>
        </p:spPr>
        <p:txBody>
          <a:bodyPr>
            <a:normAutofit fontScale="90000"/>
          </a:bodyPr>
          <a:p>
            <a:r>
              <a:rPr lang="en-IN" altLang="en-GB"/>
              <a:t>Register a COM	</a:t>
            </a:r>
            <a:endParaRPr lang="en-IN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1885"/>
            <a:ext cx="10849610" cy="4351655"/>
          </a:xfrm>
        </p:spPr>
        <p:txBody>
          <a:bodyPr/>
          <a:p>
            <a:r>
              <a:rPr lang="en-IN" altLang="en-US" sz="2000"/>
              <a:t>Open a Developer command prompt in Adminstartor view.</a:t>
            </a:r>
            <a:endParaRPr lang="en-IN" altLang="en-US" sz="2000"/>
          </a:p>
          <a:p>
            <a:r>
              <a:rPr lang="en-IN" altLang="en-US" sz="2000"/>
              <a:t>Goto to your project folder: </a:t>
            </a:r>
            <a:r>
              <a:rPr lang="en-US" altLang="en-GB" sz="2000" b="1"/>
              <a:t>DesktopComServer\bin\Debug</a:t>
            </a:r>
            <a:r>
              <a:rPr lang="en-IN" altLang="en-US" sz="2000" b="1"/>
              <a:t>&gt;</a:t>
            </a:r>
            <a:endParaRPr lang="en-US" altLang="en-GB" sz="2000" b="1"/>
          </a:p>
          <a:p>
            <a:r>
              <a:rPr lang="en-IN" altLang="en-US" sz="2000"/>
              <a:t>run the command: </a:t>
            </a:r>
            <a:r>
              <a:rPr lang="en-US" altLang="en-GB" sz="2000"/>
              <a:t>regasm </a:t>
            </a:r>
            <a:r>
              <a:rPr lang="en-US" altLang="en-GB" sz="2000" b="1"/>
              <a:t>DesktopComServer.exe</a:t>
            </a:r>
            <a:r>
              <a:rPr lang="en-US" altLang="en-GB" sz="2000"/>
              <a:t> /codebase</a:t>
            </a:r>
            <a:endParaRPr lang="en-US" altLang="en-GB" sz="2000"/>
          </a:p>
          <a:p>
            <a:r>
              <a:rPr lang="en-IN" altLang="en-US" sz="2000"/>
              <a:t>Press </a:t>
            </a:r>
            <a:r>
              <a:rPr lang="en-IN" altLang="en-US" sz="2000" b="1"/>
              <a:t>win+R</a:t>
            </a:r>
            <a:r>
              <a:rPr lang="en-IN" altLang="en-US" sz="2000"/>
              <a:t> buttons.</a:t>
            </a:r>
            <a:endParaRPr lang="en-IN" altLang="en-US" sz="2000"/>
          </a:p>
          <a:p>
            <a:r>
              <a:rPr lang="en-IN" altLang="en-US" sz="2000"/>
              <a:t>Type </a:t>
            </a:r>
            <a:r>
              <a:rPr lang="en-US" altLang="en-GB" sz="2000" b="1"/>
              <a:t>regedit</a:t>
            </a:r>
            <a:r>
              <a:rPr lang="en-IN" altLang="en-US" sz="2000" b="1"/>
              <a:t> </a:t>
            </a:r>
            <a:r>
              <a:rPr lang="en-IN" altLang="en-US" sz="2000"/>
              <a:t>&amp; press ok.</a:t>
            </a:r>
            <a:endParaRPr lang="en-IN" altLang="en-US" sz="2000"/>
          </a:p>
          <a:p>
            <a:r>
              <a:rPr lang="en-IN" altLang="en-US" sz="2000"/>
              <a:t>Find the Resigter assembly: </a:t>
            </a:r>
            <a:r>
              <a:rPr lang="en-US" altLang="en-GB" sz="2000" b="1"/>
              <a:t>Computer\HKEY_CLASSES_ROOT\DesktopComServer.Communication</a:t>
            </a:r>
            <a:endParaRPr lang="en-US" altLang="en-GB" sz="20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" y="3632835"/>
            <a:ext cx="8039100" cy="1123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540"/>
            <a:ext cx="10515600" cy="659130"/>
          </a:xfrm>
        </p:spPr>
        <p:txBody>
          <a:bodyPr>
            <a:normAutofit fontScale="90000"/>
          </a:bodyPr>
          <a:p>
            <a:r>
              <a:rPr lang="en-IN" altLang="en-GB"/>
              <a:t>Error</a:t>
            </a:r>
            <a:endParaRPr lang="en-IN" altLang="en-GB"/>
          </a:p>
        </p:txBody>
      </p:sp>
      <p:sp>
        <p:nvSpPr>
          <p:cNvPr id="4" name="Text Box 3"/>
          <p:cNvSpPr txBox="1"/>
          <p:nvPr/>
        </p:nvSpPr>
        <p:spPr>
          <a:xfrm>
            <a:off x="902335" y="856615"/>
            <a:ext cx="1045146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>
                <a:sym typeface="+mn-ea"/>
              </a:rPr>
              <a:t>System.TypeInitializationException: The type initializer for 'WebApiComClient.Controllers.CommunicationController' threw an exception.</a:t>
            </a:r>
            <a:endParaRPr lang="en-US" altLang="en-GB"/>
          </a:p>
          <a:p>
            <a:r>
              <a:rPr lang="en-US" altLang="en-GB">
                <a:sym typeface="+mn-ea"/>
              </a:rPr>
              <a:t> ---&gt; System.</a:t>
            </a:r>
            <a:r>
              <a:rPr lang="en-US" altLang="en-GB">
                <a:sym typeface="+mn-ea"/>
              </a:rPr>
              <a:t>Runtime.InteropServices.COMException (0x80040154): Retrieving the COM class factory for component with CLSID {66B2C321-FA3F-4B97-A4FA-92E9D16D8F13} failed due to the following error: 80040154 Class not registered (0x80040154 (REGDB_E_CLASSNOTREG)).</a:t>
            </a:r>
            <a:endParaRPr lang="en-US" altLang="en-GB">
              <a:sym typeface="+mn-ea"/>
            </a:endParaRPr>
          </a:p>
          <a:p>
            <a:endParaRPr lang="en-US" altLang="en-GB">
              <a:sym typeface="+mn-ea"/>
            </a:endParaRPr>
          </a:p>
          <a:p>
            <a:r>
              <a:rPr lang="en-IN" altLang="en-US">
                <a:sym typeface="+mn-ea"/>
              </a:rPr>
              <a:t>Solution:</a:t>
            </a:r>
            <a:br>
              <a:rPr lang="en-IN" altLang="en-US">
                <a:sym typeface="+mn-ea"/>
              </a:rPr>
            </a:br>
            <a:r>
              <a:rPr lang="en-US" altLang="en-GB"/>
              <a:t>COM components must match the bitness (32-bit or 64-bit) of the calling process.</a:t>
            </a:r>
            <a:endParaRPr lang="en-US" altLang="en-GB"/>
          </a:p>
          <a:p>
            <a:r>
              <a:rPr lang="en-US" altLang="en-GB"/>
              <a:t>If: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COM DLL is 32-bit </a:t>
            </a:r>
            <a:r>
              <a:rPr lang="en-US" altLang="en-US"/>
              <a:t>→</a:t>
            </a:r>
            <a:r>
              <a:rPr lang="en-US" altLang="en-GB"/>
              <a:t> Your API must run as 32-bit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COM DLL is 64-bit </a:t>
            </a:r>
            <a:r>
              <a:rPr lang="en-US" altLang="en-US"/>
              <a:t>→</a:t>
            </a:r>
            <a:r>
              <a:rPr lang="en-US" altLang="en-GB"/>
              <a:t> Your API must run as 64-bit</a:t>
            </a:r>
            <a:endParaRPr lang="en-US" altLang="en-GB"/>
          </a:p>
          <a:p>
            <a:endParaRPr lang="en-US" altLang="en-GB"/>
          </a:p>
          <a:p>
            <a:r>
              <a:rPr lang="en-US" altLang="en-GB">
                <a:sym typeface="+mn-ea"/>
              </a:rPr>
              <a:t>If your COM server is 32-bit and your caller is 64-bit (or vice versa), registration and lookup can fail.</a:t>
            </a:r>
            <a:endParaRPr lang="en-US" altLang="en-GB"/>
          </a:p>
          <a:p>
            <a:r>
              <a:rPr lang="en-US" altLang="en-GB">
                <a:sym typeface="+mn-ea"/>
              </a:rPr>
              <a:t>Make sure both run in the same bitness or register appropriately.</a:t>
            </a:r>
            <a:endParaRPr lang="en-US" altLang="en-GB"/>
          </a:p>
          <a:p>
            <a:endParaRPr lang="en-US" altLang="en-GB"/>
          </a:p>
          <a:p>
            <a:endParaRPr lang="en-GB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 fontScale="90000"/>
          </a:bodyPr>
          <a:p>
            <a:r>
              <a:rPr lang="en-US" altLang="en-GB">
                <a:sym typeface="+mn-ea"/>
              </a:rPr>
              <a:t> Run Instructions</a:t>
            </a:r>
            <a:endParaRPr lang="en-GB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078865" y="1228725"/>
            <a:ext cx="86093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>
                <a:sym typeface="+mn-ea"/>
              </a:rPr>
              <a:t>Build and register the COM server (regasm DesktopComServer.exe /codebase)</a:t>
            </a:r>
            <a:endParaRPr lang="en-US" alt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>
                <a:sym typeface="+mn-ea"/>
              </a:rPr>
              <a:t>Run the desktop application (to hold the state or simulate UI behavior).</a:t>
            </a:r>
            <a:endParaRPr lang="en-US" alt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>
                <a:sym typeface="+mn-ea"/>
              </a:rPr>
              <a:t>Run ASP.NET Core Web API (dotnet run)</a:t>
            </a:r>
            <a:endParaRPr lang="en-US" alt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>
                <a:sym typeface="+mn-ea"/>
              </a:rPr>
              <a:t>Serve Angular App (ng serve)</a:t>
            </a:r>
            <a:endParaRPr lang="en-US" alt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>
                <a:sym typeface="+mn-ea"/>
              </a:rPr>
              <a:t>Open in browser </a:t>
            </a:r>
            <a:r>
              <a:rPr lang="en-US" altLang="en-US">
                <a:sym typeface="+mn-ea"/>
              </a:rPr>
              <a:t>→</a:t>
            </a:r>
            <a:r>
              <a:rPr lang="en-US" altLang="en-GB">
                <a:sym typeface="+mn-ea"/>
              </a:rPr>
              <a:t> trigger communication using buttons.</a:t>
            </a:r>
            <a:endParaRPr lang="en-US" altLang="en-GB"/>
          </a:p>
          <a:p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3670" y="569595"/>
            <a:ext cx="6286500" cy="1171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585" y="2475230"/>
            <a:ext cx="3629025" cy="11715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577975" y="2813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/>
              <a:t>.Net Core Application</a:t>
            </a:r>
            <a:endParaRPr lang="en-IN" altLang="en-GB"/>
          </a:p>
        </p:txBody>
      </p:sp>
      <p:sp>
        <p:nvSpPr>
          <p:cNvPr id="7" name="Text Box 6"/>
          <p:cNvSpPr txBox="1"/>
          <p:nvPr/>
        </p:nvSpPr>
        <p:spPr>
          <a:xfrm>
            <a:off x="1577975" y="20078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/>
              <a:t>DesktopComServer</a:t>
            </a:r>
            <a:endParaRPr lang="en-IN" altLang="en-GB"/>
          </a:p>
        </p:txBody>
      </p:sp>
      <p:sp>
        <p:nvSpPr>
          <p:cNvPr id="8" name="Text Box 7"/>
          <p:cNvSpPr txBox="1"/>
          <p:nvPr/>
        </p:nvSpPr>
        <p:spPr>
          <a:xfrm>
            <a:off x="1677035" y="3924935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GB"/>
              <a:t>Build the Application</a:t>
            </a:r>
            <a:endParaRPr lang="en-IN" alt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GB"/>
              <a:t>Exe Regasm command</a:t>
            </a:r>
            <a:endParaRPr lang="en-IN" alt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GB"/>
              <a:t>Run .Net Core Application</a:t>
            </a:r>
            <a:endParaRPr lang="en-IN" alt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GB"/>
              <a:t>Run Angular Application</a:t>
            </a:r>
            <a:endParaRPr lang="en-IN" alt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GB"/>
              <a:t>Click Buttons and see the magic.</a:t>
            </a:r>
            <a:endParaRPr lang="en-IN" altLang="en-GB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2713</Words>
  <Application>WPS Slides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 Interface</dc:title>
  <dc:creator/>
  <cp:lastModifiedBy>Mohit Borse</cp:lastModifiedBy>
  <cp:revision>3</cp:revision>
  <dcterms:created xsi:type="dcterms:W3CDTF">2025-05-25T11:33:54Z</dcterms:created>
  <dcterms:modified xsi:type="dcterms:W3CDTF">2025-05-25T11:37:25Z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03D55305AC3549AC80F03170A8821E20_13</vt:lpwstr>
  </property>
  <property fmtid="{D5CDD505-2E9C-101B-9397-08002B2CF9AE}" pid="3" name="KSOProductBuildVer">
    <vt:lpwstr>2057-12.2.0.20796</vt:lpwstr>
  </property>
</Properties>
</file>