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pa.maryland.gov/Documents/2019FCSR.pdf" TargetMode="External"/><Relationship Id="rId3" Type="http://schemas.openxmlformats.org/officeDocument/2006/relationships/hyperlink" Target="https://en.wikipedia.org/wiki/Port_of_Baltimor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5c000ae4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5c000ae4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 </a:t>
            </a:r>
            <a:r>
              <a:rPr lang="en" u="sng">
                <a:solidFill>
                  <a:schemeClr val="hlink"/>
                </a:solidFill>
                <a:hlinkClick r:id="rId2"/>
              </a:rPr>
              <a:t>https://mpa.maryland.gov/Documents/2019FCSR.pdf</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https://en.wikipedia.org/wiki/Port_of_Baltimore</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ef22323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ef22323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 Basically just creating the data warehouse/star schema </a:t>
            </a:r>
            <a:r>
              <a:rPr b="1" lang="en"/>
              <a:t>(building the schema/technical overview)</a:t>
            </a:r>
            <a:endParaRPr b="1"/>
          </a:p>
          <a:p>
            <a:pPr indent="0" lvl="0" marL="0" rtl="0" algn="l">
              <a:spcBef>
                <a:spcPts val="0"/>
              </a:spcBef>
              <a:spcAft>
                <a:spcPts val="0"/>
              </a:spcAft>
              <a:buNone/>
            </a:pPr>
            <a:r>
              <a:rPr lang="en"/>
              <a:t>2 - Our end goal would be using our concept to implement a detailed real-time tracker in the future </a:t>
            </a:r>
            <a:r>
              <a:rPr b="1" lang="en"/>
              <a:t>(better, more informative queries)</a:t>
            </a:r>
            <a:endParaRPr b="1"/>
          </a:p>
          <a:p>
            <a:pPr indent="0" lvl="0" marL="0" rtl="0" algn="l">
              <a:spcBef>
                <a:spcPts val="0"/>
              </a:spcBef>
              <a:spcAft>
                <a:spcPts val="0"/>
              </a:spcAft>
              <a:buNone/>
            </a:pPr>
            <a:r>
              <a:rPr lang="en"/>
              <a:t>3 - Explaining how we are creating simple descriptive dashboards (commerce by logistics company, by country), but we can also build upon this by using our initial data insights forecast future commerce insights (e.g. how do the biggest logistics companies affect the smaller ones in the future)   </a:t>
            </a:r>
            <a:r>
              <a:rPr b="1" lang="en"/>
              <a:t>(dashboarding descriptive and predictive analytics)</a:t>
            </a:r>
            <a:endParaRPr b="1"/>
          </a:p>
          <a:p>
            <a:pPr indent="0" lvl="0" marL="0" rtl="0" algn="l">
              <a:spcBef>
                <a:spcPts val="0"/>
              </a:spcBef>
              <a:spcAft>
                <a:spcPts val="0"/>
              </a:spcAft>
              <a:buNone/>
            </a:pPr>
            <a:r>
              <a:rPr lang="en"/>
              <a:t>4 - outline how getting this initial digital transformation could be the stepping stones to even more interesting future achievements. </a:t>
            </a:r>
            <a:r>
              <a:rPr b="1" lang="en"/>
              <a:t>(Future proposal)</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5c000ae4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5c000ae4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 Basically just creating the data warehouse/star schema </a:t>
            </a:r>
            <a:r>
              <a:rPr b="1" lang="en"/>
              <a:t>(building the schema/technical overview)</a:t>
            </a:r>
            <a:endParaRPr b="1"/>
          </a:p>
          <a:p>
            <a:pPr indent="0" lvl="0" marL="0" rtl="0" algn="l">
              <a:spcBef>
                <a:spcPts val="0"/>
              </a:spcBef>
              <a:spcAft>
                <a:spcPts val="0"/>
              </a:spcAft>
              <a:buNone/>
            </a:pPr>
            <a:r>
              <a:rPr lang="en"/>
              <a:t>2 - Our end goal would be using our concept to implement a detailed real-time tracker in the future </a:t>
            </a:r>
            <a:r>
              <a:rPr b="1" lang="en"/>
              <a:t>(better, more informative queries)</a:t>
            </a:r>
            <a:endParaRPr b="1"/>
          </a:p>
          <a:p>
            <a:pPr indent="0" lvl="0" marL="0" rtl="0" algn="l">
              <a:spcBef>
                <a:spcPts val="0"/>
              </a:spcBef>
              <a:spcAft>
                <a:spcPts val="0"/>
              </a:spcAft>
              <a:buNone/>
            </a:pPr>
            <a:r>
              <a:rPr lang="en"/>
              <a:t>3 - Explaining how we are creating simple descriptive dashboards (commerce by logistics company, by country), but we can also build upon this by using our initial data insights forecast future commerce insights (e.g. how do the biggest logistics companies affect the smaller ones in the future)   </a:t>
            </a:r>
            <a:r>
              <a:rPr b="1" lang="en"/>
              <a:t>(dashboarding descriptive and predictive analytics)</a:t>
            </a:r>
            <a:endParaRPr b="1"/>
          </a:p>
          <a:p>
            <a:pPr indent="0" lvl="0" marL="0" rtl="0" algn="l">
              <a:spcBef>
                <a:spcPts val="0"/>
              </a:spcBef>
              <a:spcAft>
                <a:spcPts val="0"/>
              </a:spcAft>
              <a:buNone/>
            </a:pPr>
            <a:r>
              <a:rPr lang="en"/>
              <a:t>4 - outline how getting this initial digital transformation could be the stepping stones to even more interesting future achievements. </a:t>
            </a:r>
            <a:r>
              <a:rPr b="1" lang="en"/>
              <a:t>(Future proposal)</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5c000ae4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5c000ae4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 Basically just creating the data warehouse/star schema </a:t>
            </a:r>
            <a:r>
              <a:rPr b="1" lang="en"/>
              <a:t>(building the schema/technical overview)</a:t>
            </a:r>
            <a:endParaRPr b="1"/>
          </a:p>
          <a:p>
            <a:pPr indent="0" lvl="0" marL="0" rtl="0" algn="l">
              <a:spcBef>
                <a:spcPts val="0"/>
              </a:spcBef>
              <a:spcAft>
                <a:spcPts val="0"/>
              </a:spcAft>
              <a:buNone/>
            </a:pPr>
            <a:r>
              <a:rPr lang="en"/>
              <a:t>2 - Our end goal would be using our concept to implement a detailed real-time tracker in the future </a:t>
            </a:r>
            <a:r>
              <a:rPr b="1" lang="en"/>
              <a:t>(better, more informative queries)</a:t>
            </a:r>
            <a:endParaRPr b="1"/>
          </a:p>
          <a:p>
            <a:pPr indent="0" lvl="0" marL="0" rtl="0" algn="l">
              <a:spcBef>
                <a:spcPts val="0"/>
              </a:spcBef>
              <a:spcAft>
                <a:spcPts val="0"/>
              </a:spcAft>
              <a:buNone/>
            </a:pPr>
            <a:r>
              <a:rPr lang="en"/>
              <a:t>3 - Explaining how we are creating simple descriptive dashboards (commerce by logistics company, by country), but we can also build upon this by using our initial data insights forecast future commerce insights (e.g. how do the biggest logistics companies affect the smaller ones in the future)   </a:t>
            </a:r>
            <a:r>
              <a:rPr b="1" lang="en"/>
              <a:t>(dashboarding descriptive and predictive analytics)</a:t>
            </a:r>
            <a:endParaRPr b="1"/>
          </a:p>
          <a:p>
            <a:pPr indent="0" lvl="0" marL="0" rtl="0" algn="l">
              <a:spcBef>
                <a:spcPts val="0"/>
              </a:spcBef>
              <a:spcAft>
                <a:spcPts val="0"/>
              </a:spcAft>
              <a:buNone/>
            </a:pPr>
            <a:r>
              <a:rPr lang="en"/>
              <a:t>4 - outline how getting this initial digital transformation could be the stepping stones to even more interesting future achievements. </a:t>
            </a:r>
            <a:r>
              <a:rPr b="1" lang="en"/>
              <a:t>(Future proposal)</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5c000ae4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5c000ae4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 Basically just creating the data warehouse/star schema </a:t>
            </a:r>
            <a:r>
              <a:rPr b="1" lang="en"/>
              <a:t>(building the schema/technical overview)</a:t>
            </a:r>
            <a:endParaRPr b="1"/>
          </a:p>
          <a:p>
            <a:pPr indent="0" lvl="0" marL="0" rtl="0" algn="l">
              <a:spcBef>
                <a:spcPts val="0"/>
              </a:spcBef>
              <a:spcAft>
                <a:spcPts val="0"/>
              </a:spcAft>
              <a:buNone/>
            </a:pPr>
            <a:r>
              <a:rPr lang="en"/>
              <a:t>2 - Our end goal would be using our concept to implement a detailed real-time tracker in the future </a:t>
            </a:r>
            <a:r>
              <a:rPr b="1" lang="en"/>
              <a:t>(better, more informative queries)</a:t>
            </a:r>
            <a:endParaRPr b="1"/>
          </a:p>
          <a:p>
            <a:pPr indent="0" lvl="0" marL="0" rtl="0" algn="l">
              <a:spcBef>
                <a:spcPts val="0"/>
              </a:spcBef>
              <a:spcAft>
                <a:spcPts val="0"/>
              </a:spcAft>
              <a:buNone/>
            </a:pPr>
            <a:r>
              <a:rPr lang="en"/>
              <a:t>3 - Explaining how we are creating simple descriptive dashboards (commerce by logistics company, by country), but we can also build upon this by using our initial data insights forecast future commerce insights (e.g. how do the biggest logistics companies affect the smaller ones in the future)   </a:t>
            </a:r>
            <a:r>
              <a:rPr b="1" lang="en"/>
              <a:t>(dashboarding descriptive and predictive analytics)</a:t>
            </a:r>
            <a:endParaRPr b="1"/>
          </a:p>
          <a:p>
            <a:pPr indent="0" lvl="0" marL="0" rtl="0" algn="l">
              <a:spcBef>
                <a:spcPts val="0"/>
              </a:spcBef>
              <a:spcAft>
                <a:spcPts val="0"/>
              </a:spcAft>
              <a:buNone/>
            </a:pPr>
            <a:r>
              <a:rPr lang="en"/>
              <a:t>4 - outline how getting this initial digital transformation could be the stepping stones to even more interesting future achievements. </a:t>
            </a:r>
            <a:r>
              <a:rPr b="1" lang="en"/>
              <a:t>(Future proposal)</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5c000ae4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5c000ae4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5c000ae4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5c000ae4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5c000ae4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5c000ae4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 Basically just creating the data warehouse/star schema </a:t>
            </a:r>
            <a:r>
              <a:rPr b="1" lang="en"/>
              <a:t>(building the schema/technical overview)</a:t>
            </a:r>
            <a:endParaRPr b="1"/>
          </a:p>
          <a:p>
            <a:pPr indent="0" lvl="0" marL="0" rtl="0" algn="l">
              <a:spcBef>
                <a:spcPts val="0"/>
              </a:spcBef>
              <a:spcAft>
                <a:spcPts val="0"/>
              </a:spcAft>
              <a:buNone/>
            </a:pPr>
            <a:r>
              <a:rPr lang="en"/>
              <a:t>2 - Our end goal would be using our concept to implement a detailed real-time tracker in the future </a:t>
            </a:r>
            <a:r>
              <a:rPr b="1" lang="en"/>
              <a:t>(better, more informative queries)</a:t>
            </a:r>
            <a:endParaRPr b="1"/>
          </a:p>
          <a:p>
            <a:pPr indent="0" lvl="0" marL="0" rtl="0" algn="l">
              <a:spcBef>
                <a:spcPts val="0"/>
              </a:spcBef>
              <a:spcAft>
                <a:spcPts val="0"/>
              </a:spcAft>
              <a:buNone/>
            </a:pPr>
            <a:r>
              <a:rPr lang="en"/>
              <a:t>3 - Explaining how we are creating simple descriptive dashboards (commerce by logistics company, by country), but we can also build upon this by using our initial data insights forecast future commerce insights (e.g. how do the biggest logistics companies affect the smaller ones in the future)   </a:t>
            </a:r>
            <a:r>
              <a:rPr b="1" lang="en"/>
              <a:t>(dashboarding descriptive and predictive analytics)</a:t>
            </a:r>
            <a:endParaRPr b="1"/>
          </a:p>
          <a:p>
            <a:pPr indent="0" lvl="0" marL="0" rtl="0" algn="l">
              <a:spcBef>
                <a:spcPts val="0"/>
              </a:spcBef>
              <a:spcAft>
                <a:spcPts val="0"/>
              </a:spcAft>
              <a:buNone/>
            </a:pPr>
            <a:r>
              <a:rPr lang="en"/>
              <a:t>4 - outline how getting this initial digital transformation could be the stepping stones to even more interesting future achievements. </a:t>
            </a:r>
            <a:r>
              <a:rPr b="1" lang="en"/>
              <a:t>(Future proposal)</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2.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2.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2.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3"/>
          <p:cNvPicPr preferRelativeResize="0"/>
          <p:nvPr/>
        </p:nvPicPr>
        <p:blipFill rotWithShape="1">
          <a:blip r:embed="rId3">
            <a:alphaModFix/>
          </a:blip>
          <a:srcRect b="24958" l="8074" r="2798" t="11094"/>
          <a:stretch/>
        </p:blipFill>
        <p:spPr>
          <a:xfrm>
            <a:off x="0" y="0"/>
            <a:ext cx="1775625" cy="1019200"/>
          </a:xfrm>
          <a:prstGeom prst="rect">
            <a:avLst/>
          </a:prstGeom>
          <a:noFill/>
          <a:ln>
            <a:noFill/>
          </a:ln>
        </p:spPr>
      </p:pic>
      <p:pic>
        <p:nvPicPr>
          <p:cNvPr id="86" name="Google Shape;86;p13"/>
          <p:cNvPicPr preferRelativeResize="0"/>
          <p:nvPr/>
        </p:nvPicPr>
        <p:blipFill>
          <a:blip r:embed="rId4">
            <a:alphaModFix/>
          </a:blip>
          <a:stretch>
            <a:fillRect/>
          </a:stretch>
        </p:blipFill>
        <p:spPr>
          <a:xfrm>
            <a:off x="7945400" y="0"/>
            <a:ext cx="1121400" cy="1118900"/>
          </a:xfrm>
          <a:prstGeom prst="rect">
            <a:avLst/>
          </a:prstGeom>
          <a:noFill/>
          <a:ln>
            <a:noFill/>
          </a:ln>
        </p:spPr>
      </p:pic>
      <p:pic>
        <p:nvPicPr>
          <p:cNvPr id="87" name="Google Shape;87;p13"/>
          <p:cNvPicPr preferRelativeResize="0"/>
          <p:nvPr/>
        </p:nvPicPr>
        <p:blipFill>
          <a:blip r:embed="rId5">
            <a:alphaModFix/>
          </a:blip>
          <a:stretch>
            <a:fillRect/>
          </a:stretch>
        </p:blipFill>
        <p:spPr>
          <a:xfrm>
            <a:off x="123450" y="4171350"/>
            <a:ext cx="2237784" cy="1118900"/>
          </a:xfrm>
          <a:prstGeom prst="rect">
            <a:avLst/>
          </a:prstGeom>
          <a:noFill/>
          <a:ln>
            <a:noFill/>
          </a:ln>
        </p:spPr>
      </p:pic>
      <p:sp>
        <p:nvSpPr>
          <p:cNvPr id="88" name="Google Shape;88;p13"/>
          <p:cNvSpPr txBox="1"/>
          <p:nvPr/>
        </p:nvSpPr>
        <p:spPr>
          <a:xfrm>
            <a:off x="2180400" y="184900"/>
            <a:ext cx="4783200" cy="74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100" u="sng">
                <a:latin typeface="Merriweather"/>
                <a:ea typeface="Merriweather"/>
                <a:cs typeface="Merriweather"/>
                <a:sym typeface="Merriweather"/>
              </a:rPr>
              <a:t>Who We Are</a:t>
            </a:r>
            <a:endParaRPr sz="3200" u="sng">
              <a:latin typeface="Merriweather"/>
              <a:ea typeface="Merriweather"/>
              <a:cs typeface="Merriweather"/>
              <a:sym typeface="Merriweather"/>
            </a:endParaRPr>
          </a:p>
        </p:txBody>
      </p:sp>
      <p:sp>
        <p:nvSpPr>
          <p:cNvPr id="89" name="Google Shape;89;p13"/>
          <p:cNvSpPr txBox="1"/>
          <p:nvPr/>
        </p:nvSpPr>
        <p:spPr>
          <a:xfrm>
            <a:off x="2317150" y="830350"/>
            <a:ext cx="4303800" cy="8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The Maryland Port Administration oversees the Port of Baltimore, which represents one of the biggest commercial shipping hubs in the United States.</a:t>
            </a:r>
            <a:endParaRPr>
              <a:latin typeface="Merriweather"/>
              <a:ea typeface="Merriweather"/>
              <a:cs typeface="Merriweather"/>
              <a:sym typeface="Merriweather"/>
            </a:endParaRPr>
          </a:p>
        </p:txBody>
      </p:sp>
      <p:sp>
        <p:nvSpPr>
          <p:cNvPr id="90" name="Google Shape;90;p13"/>
          <p:cNvSpPr txBox="1"/>
          <p:nvPr/>
        </p:nvSpPr>
        <p:spPr>
          <a:xfrm>
            <a:off x="2191500" y="1892050"/>
            <a:ext cx="4303800" cy="820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2019 recorded $15 billion in exports and $43 billion in imports (13th and 9th place nationally)</a:t>
            </a:r>
            <a:endParaRPr sz="1200">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Trading partners throughout six continents</a:t>
            </a:r>
            <a:endParaRPr sz="1200">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2019 recorded 8.2 million tons of container cargo</a:t>
            </a:r>
            <a:endParaRPr sz="1200">
              <a:latin typeface="Merriweather"/>
              <a:ea typeface="Merriweather"/>
              <a:cs typeface="Merriweather"/>
              <a:sym typeface="Merriweather"/>
            </a:endParaRPr>
          </a:p>
          <a:p>
            <a:pPr indent="-304800" lvl="0" marL="457200" rtl="0" algn="l">
              <a:lnSpc>
                <a:spcPct val="115000"/>
              </a:lnSpc>
              <a:spcBef>
                <a:spcPts val="0"/>
              </a:spcBef>
              <a:spcAft>
                <a:spcPts val="0"/>
              </a:spcAft>
              <a:buSzPts val="1200"/>
              <a:buFont typeface="Merriweather"/>
              <a:buChar char="●"/>
            </a:pPr>
            <a:r>
              <a:rPr lang="en" sz="1200">
                <a:latin typeface="Merriweather"/>
                <a:ea typeface="Merriweather"/>
                <a:cs typeface="Merriweather"/>
                <a:sym typeface="Merriweather"/>
              </a:rPr>
              <a:t>United States’ second biggest vehicle handler</a:t>
            </a:r>
            <a:endParaRPr sz="1200">
              <a:latin typeface="Merriweather"/>
              <a:ea typeface="Merriweather"/>
              <a:cs typeface="Merriweather"/>
              <a:sym typeface="Merriweather"/>
            </a:endParaRPr>
          </a:p>
        </p:txBody>
      </p:sp>
      <p:sp>
        <p:nvSpPr>
          <p:cNvPr id="91" name="Google Shape;91;p13"/>
          <p:cNvSpPr txBox="1"/>
          <p:nvPr/>
        </p:nvSpPr>
        <p:spPr>
          <a:xfrm>
            <a:off x="2393350" y="3497350"/>
            <a:ext cx="4303800" cy="8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erriweather"/>
                <a:ea typeface="Merriweather"/>
                <a:cs typeface="Merriweather"/>
                <a:sym typeface="Merriweather"/>
              </a:rPr>
              <a:t>We aim to optimize operations by bringing this major port to the 21st century.</a:t>
            </a:r>
            <a:endParaRPr b="1">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4"/>
          <p:cNvPicPr preferRelativeResize="0"/>
          <p:nvPr/>
        </p:nvPicPr>
        <p:blipFill rotWithShape="1">
          <a:blip r:embed="rId3">
            <a:alphaModFix/>
          </a:blip>
          <a:srcRect b="24958" l="8074" r="2798" t="11094"/>
          <a:stretch/>
        </p:blipFill>
        <p:spPr>
          <a:xfrm>
            <a:off x="0" y="0"/>
            <a:ext cx="1775625" cy="1019200"/>
          </a:xfrm>
          <a:prstGeom prst="rect">
            <a:avLst/>
          </a:prstGeom>
          <a:noFill/>
          <a:ln>
            <a:noFill/>
          </a:ln>
        </p:spPr>
      </p:pic>
      <p:pic>
        <p:nvPicPr>
          <p:cNvPr id="97" name="Google Shape;97;p14"/>
          <p:cNvPicPr preferRelativeResize="0"/>
          <p:nvPr/>
        </p:nvPicPr>
        <p:blipFill>
          <a:blip r:embed="rId4">
            <a:alphaModFix/>
          </a:blip>
          <a:stretch>
            <a:fillRect/>
          </a:stretch>
        </p:blipFill>
        <p:spPr>
          <a:xfrm>
            <a:off x="7945400" y="0"/>
            <a:ext cx="1121400" cy="1118900"/>
          </a:xfrm>
          <a:prstGeom prst="rect">
            <a:avLst/>
          </a:prstGeom>
          <a:noFill/>
          <a:ln>
            <a:noFill/>
          </a:ln>
        </p:spPr>
      </p:pic>
      <p:pic>
        <p:nvPicPr>
          <p:cNvPr id="98" name="Google Shape;98;p14"/>
          <p:cNvPicPr preferRelativeResize="0"/>
          <p:nvPr/>
        </p:nvPicPr>
        <p:blipFill>
          <a:blip r:embed="rId5">
            <a:alphaModFix/>
          </a:blip>
          <a:stretch>
            <a:fillRect/>
          </a:stretch>
        </p:blipFill>
        <p:spPr>
          <a:xfrm>
            <a:off x="123450" y="4171350"/>
            <a:ext cx="2237784" cy="1118900"/>
          </a:xfrm>
          <a:prstGeom prst="rect">
            <a:avLst/>
          </a:prstGeom>
          <a:noFill/>
          <a:ln>
            <a:noFill/>
          </a:ln>
        </p:spPr>
      </p:pic>
      <p:sp>
        <p:nvSpPr>
          <p:cNvPr id="99" name="Google Shape;99;p14"/>
          <p:cNvSpPr txBox="1"/>
          <p:nvPr/>
        </p:nvSpPr>
        <p:spPr>
          <a:xfrm>
            <a:off x="2180400" y="184900"/>
            <a:ext cx="4783200" cy="74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100" u="sng">
                <a:latin typeface="Merriweather"/>
                <a:ea typeface="Merriweather"/>
                <a:cs typeface="Merriweather"/>
                <a:sym typeface="Merriweather"/>
              </a:rPr>
              <a:t>Our Proposed Solution</a:t>
            </a:r>
            <a:endParaRPr sz="3200" u="sng">
              <a:latin typeface="Merriweather"/>
              <a:ea typeface="Merriweather"/>
              <a:cs typeface="Merriweather"/>
              <a:sym typeface="Merriweather"/>
            </a:endParaRPr>
          </a:p>
        </p:txBody>
      </p:sp>
      <p:sp>
        <p:nvSpPr>
          <p:cNvPr id="100" name="Google Shape;100;p14"/>
          <p:cNvSpPr/>
          <p:nvPr/>
        </p:nvSpPr>
        <p:spPr>
          <a:xfrm>
            <a:off x="0" y="1261067"/>
            <a:ext cx="2789400" cy="5220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erriweather"/>
                <a:ea typeface="Merriweather"/>
                <a:cs typeface="Merriweather"/>
                <a:sym typeface="Merriweather"/>
              </a:rPr>
              <a:t>Creating a Single View</a:t>
            </a:r>
            <a:endParaRPr>
              <a:solidFill>
                <a:srgbClr val="FFFFFF"/>
              </a:solidFill>
              <a:latin typeface="Merriweather"/>
              <a:ea typeface="Merriweather"/>
              <a:cs typeface="Merriweather"/>
              <a:sym typeface="Merriweather"/>
            </a:endParaRPr>
          </a:p>
        </p:txBody>
      </p:sp>
      <p:sp>
        <p:nvSpPr>
          <p:cNvPr id="101" name="Google Shape;101;p14"/>
          <p:cNvSpPr/>
          <p:nvPr/>
        </p:nvSpPr>
        <p:spPr>
          <a:xfrm>
            <a:off x="2315590" y="1260900"/>
            <a:ext cx="2599800" cy="522000"/>
          </a:xfrm>
          <a:prstGeom prst="chevron">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erriweather"/>
                <a:ea typeface="Merriweather"/>
                <a:cs typeface="Merriweather"/>
                <a:sym typeface="Merriweather"/>
              </a:rPr>
              <a:t>Optimizing Traffic Control</a:t>
            </a:r>
            <a:endParaRPr>
              <a:solidFill>
                <a:srgbClr val="FFFFFF"/>
              </a:solidFill>
              <a:latin typeface="Merriweather"/>
              <a:ea typeface="Merriweather"/>
              <a:cs typeface="Merriweather"/>
              <a:sym typeface="Merriweather"/>
            </a:endParaRPr>
          </a:p>
        </p:txBody>
      </p:sp>
      <p:sp>
        <p:nvSpPr>
          <p:cNvPr id="102" name="Google Shape;102;p14"/>
          <p:cNvSpPr/>
          <p:nvPr/>
        </p:nvSpPr>
        <p:spPr>
          <a:xfrm>
            <a:off x="4429766" y="1260900"/>
            <a:ext cx="2599800" cy="522000"/>
          </a:xfrm>
          <a:prstGeom prst="chevron">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erriweather"/>
                <a:ea typeface="Merriweather"/>
                <a:cs typeface="Merriweather"/>
                <a:sym typeface="Merriweather"/>
              </a:rPr>
              <a:t>Describing and Predicting </a:t>
            </a:r>
            <a:endParaRPr>
              <a:solidFill>
                <a:srgbClr val="FFFFFF"/>
              </a:solidFill>
              <a:latin typeface="Merriweather"/>
              <a:ea typeface="Merriweather"/>
              <a:cs typeface="Merriweather"/>
              <a:sym typeface="Merriweather"/>
            </a:endParaRPr>
          </a:p>
        </p:txBody>
      </p:sp>
      <p:sp>
        <p:nvSpPr>
          <p:cNvPr id="103" name="Google Shape;103;p14"/>
          <p:cNvSpPr/>
          <p:nvPr/>
        </p:nvSpPr>
        <p:spPr>
          <a:xfrm>
            <a:off x="6544163" y="1260900"/>
            <a:ext cx="2599800" cy="522000"/>
          </a:xfrm>
          <a:prstGeom prst="chevron">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erriweather"/>
                <a:ea typeface="Merriweather"/>
                <a:cs typeface="Merriweather"/>
                <a:sym typeface="Merriweather"/>
              </a:rPr>
              <a:t>The Future and Beyond</a:t>
            </a:r>
            <a:endParaRPr>
              <a:solidFill>
                <a:srgbClr val="FFFFFF"/>
              </a:solidFill>
              <a:latin typeface="Merriweather"/>
              <a:ea typeface="Merriweather"/>
              <a:cs typeface="Merriweather"/>
              <a:sym typeface="Merriweather"/>
            </a:endParaRPr>
          </a:p>
        </p:txBody>
      </p:sp>
      <p:sp>
        <p:nvSpPr>
          <p:cNvPr id="104" name="Google Shape;104;p14"/>
          <p:cNvSpPr txBox="1"/>
          <p:nvPr/>
        </p:nvSpPr>
        <p:spPr>
          <a:xfrm>
            <a:off x="40700" y="1833100"/>
            <a:ext cx="2274900" cy="24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erriweather"/>
                <a:ea typeface="Merriweather"/>
                <a:cs typeface="Merriweather"/>
                <a:sym typeface="Merriweather"/>
              </a:rPr>
              <a:t>We aim to create a single repository by implementing a star-schema to outline who the stakeholders are, what products are being shipped, and tracking relevant date-time measures. We aim to provide a demo of a pseudo use case to propose how this can be implemented using ETL.</a:t>
            </a:r>
            <a:endParaRPr sz="1200">
              <a:latin typeface="Merriweather"/>
              <a:ea typeface="Merriweather"/>
              <a:cs typeface="Merriweather"/>
              <a:sym typeface="Merriweather"/>
            </a:endParaRPr>
          </a:p>
        </p:txBody>
      </p:sp>
      <p:sp>
        <p:nvSpPr>
          <p:cNvPr id="105" name="Google Shape;105;p14"/>
          <p:cNvSpPr txBox="1"/>
          <p:nvPr/>
        </p:nvSpPr>
        <p:spPr>
          <a:xfrm>
            <a:off x="2552075" y="1833100"/>
            <a:ext cx="1877700" cy="24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erriweather"/>
                <a:ea typeface="Merriweather"/>
                <a:cs typeface="Merriweather"/>
                <a:sym typeface="Merriweather"/>
              </a:rPr>
              <a:t>We strive to create reliable and easily-accessible data to provide traffic reports to optimize the flow of goods. Real-time geospatial and date-time data can allow for up-to-date queries at a moment’s notice.</a:t>
            </a:r>
            <a:endParaRPr sz="1200">
              <a:latin typeface="Merriweather"/>
              <a:ea typeface="Merriweather"/>
              <a:cs typeface="Merriweather"/>
              <a:sym typeface="Merriweather"/>
            </a:endParaRPr>
          </a:p>
        </p:txBody>
      </p:sp>
      <p:sp>
        <p:nvSpPr>
          <p:cNvPr id="106" name="Google Shape;106;p14"/>
          <p:cNvSpPr txBox="1"/>
          <p:nvPr/>
        </p:nvSpPr>
        <p:spPr>
          <a:xfrm>
            <a:off x="4620625" y="1833100"/>
            <a:ext cx="1877700" cy="24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erriweather"/>
                <a:ea typeface="Merriweather"/>
                <a:cs typeface="Merriweather"/>
                <a:sym typeface="Merriweather"/>
              </a:rPr>
              <a:t>In addition to using analytics to describe the current state of our business, we can use forecasting models to determine future business practices.</a:t>
            </a:r>
            <a:endParaRPr sz="1200">
              <a:latin typeface="Merriweather"/>
              <a:ea typeface="Merriweather"/>
              <a:cs typeface="Merriweather"/>
              <a:sym typeface="Merriweather"/>
            </a:endParaRPr>
          </a:p>
        </p:txBody>
      </p:sp>
      <p:sp>
        <p:nvSpPr>
          <p:cNvPr id="107" name="Google Shape;107;p14"/>
          <p:cNvSpPr txBox="1"/>
          <p:nvPr/>
        </p:nvSpPr>
        <p:spPr>
          <a:xfrm>
            <a:off x="6905225" y="1833100"/>
            <a:ext cx="1877700" cy="24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Merriweather"/>
                <a:ea typeface="Merriweather"/>
                <a:cs typeface="Merriweather"/>
                <a:sym typeface="Merriweather"/>
              </a:rPr>
              <a:t>Engaging in this digital transformation will be the first step in achieving a truly ‘smart’ port. One where AI and IoT can create autonomous operations.</a:t>
            </a:r>
            <a:endParaRPr sz="12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5"/>
          <p:cNvPicPr preferRelativeResize="0"/>
          <p:nvPr/>
        </p:nvPicPr>
        <p:blipFill rotWithShape="1">
          <a:blip r:embed="rId3">
            <a:alphaModFix/>
          </a:blip>
          <a:srcRect b="24958" l="8074" r="2798" t="11094"/>
          <a:stretch/>
        </p:blipFill>
        <p:spPr>
          <a:xfrm>
            <a:off x="0" y="0"/>
            <a:ext cx="1775625" cy="1019200"/>
          </a:xfrm>
          <a:prstGeom prst="rect">
            <a:avLst/>
          </a:prstGeom>
          <a:noFill/>
          <a:ln>
            <a:noFill/>
          </a:ln>
        </p:spPr>
      </p:pic>
      <p:pic>
        <p:nvPicPr>
          <p:cNvPr id="113" name="Google Shape;113;p15"/>
          <p:cNvPicPr preferRelativeResize="0"/>
          <p:nvPr/>
        </p:nvPicPr>
        <p:blipFill>
          <a:blip r:embed="rId4">
            <a:alphaModFix/>
          </a:blip>
          <a:stretch>
            <a:fillRect/>
          </a:stretch>
        </p:blipFill>
        <p:spPr>
          <a:xfrm>
            <a:off x="7945400" y="0"/>
            <a:ext cx="1121400" cy="1118900"/>
          </a:xfrm>
          <a:prstGeom prst="rect">
            <a:avLst/>
          </a:prstGeom>
          <a:noFill/>
          <a:ln>
            <a:noFill/>
          </a:ln>
        </p:spPr>
      </p:pic>
      <p:pic>
        <p:nvPicPr>
          <p:cNvPr id="114" name="Google Shape;114;p15"/>
          <p:cNvPicPr preferRelativeResize="0"/>
          <p:nvPr/>
        </p:nvPicPr>
        <p:blipFill>
          <a:blip r:embed="rId5">
            <a:alphaModFix/>
          </a:blip>
          <a:stretch>
            <a:fillRect/>
          </a:stretch>
        </p:blipFill>
        <p:spPr>
          <a:xfrm>
            <a:off x="123450" y="4171350"/>
            <a:ext cx="2237784" cy="1118900"/>
          </a:xfrm>
          <a:prstGeom prst="rect">
            <a:avLst/>
          </a:prstGeom>
          <a:noFill/>
          <a:ln>
            <a:noFill/>
          </a:ln>
        </p:spPr>
      </p:pic>
      <p:sp>
        <p:nvSpPr>
          <p:cNvPr id="115" name="Google Shape;115;p15"/>
          <p:cNvSpPr txBox="1"/>
          <p:nvPr/>
        </p:nvSpPr>
        <p:spPr>
          <a:xfrm>
            <a:off x="1903500" y="184900"/>
            <a:ext cx="5764500" cy="74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700" u="sng">
                <a:latin typeface="Merriweather"/>
                <a:ea typeface="Merriweather"/>
                <a:cs typeface="Merriweather"/>
                <a:sym typeface="Merriweather"/>
              </a:rPr>
              <a:t>Data warehouse - Star Schema</a:t>
            </a:r>
            <a:endParaRPr sz="2700" u="sng">
              <a:latin typeface="Merriweather"/>
              <a:ea typeface="Merriweather"/>
              <a:cs typeface="Merriweather"/>
              <a:sym typeface="Merriweather"/>
            </a:endParaRPr>
          </a:p>
        </p:txBody>
      </p:sp>
      <p:pic>
        <p:nvPicPr>
          <p:cNvPr id="116" name="Google Shape;116;p15"/>
          <p:cNvPicPr preferRelativeResize="0"/>
          <p:nvPr/>
        </p:nvPicPr>
        <p:blipFill>
          <a:blip r:embed="rId6">
            <a:alphaModFix/>
          </a:blip>
          <a:stretch>
            <a:fillRect/>
          </a:stretch>
        </p:blipFill>
        <p:spPr>
          <a:xfrm>
            <a:off x="2432625" y="789400"/>
            <a:ext cx="5005874" cy="421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6"/>
          <p:cNvPicPr preferRelativeResize="0"/>
          <p:nvPr/>
        </p:nvPicPr>
        <p:blipFill rotWithShape="1">
          <a:blip r:embed="rId3">
            <a:alphaModFix/>
          </a:blip>
          <a:srcRect b="24958" l="8074" r="2798" t="11094"/>
          <a:stretch/>
        </p:blipFill>
        <p:spPr>
          <a:xfrm>
            <a:off x="0" y="0"/>
            <a:ext cx="1775625" cy="1019200"/>
          </a:xfrm>
          <a:prstGeom prst="rect">
            <a:avLst/>
          </a:prstGeom>
          <a:noFill/>
          <a:ln>
            <a:noFill/>
          </a:ln>
        </p:spPr>
      </p:pic>
      <p:pic>
        <p:nvPicPr>
          <p:cNvPr id="122" name="Google Shape;122;p16"/>
          <p:cNvPicPr preferRelativeResize="0"/>
          <p:nvPr/>
        </p:nvPicPr>
        <p:blipFill>
          <a:blip r:embed="rId4">
            <a:alphaModFix/>
          </a:blip>
          <a:stretch>
            <a:fillRect/>
          </a:stretch>
        </p:blipFill>
        <p:spPr>
          <a:xfrm>
            <a:off x="7945400" y="0"/>
            <a:ext cx="1121400" cy="1118900"/>
          </a:xfrm>
          <a:prstGeom prst="rect">
            <a:avLst/>
          </a:prstGeom>
          <a:noFill/>
          <a:ln>
            <a:noFill/>
          </a:ln>
        </p:spPr>
      </p:pic>
      <p:pic>
        <p:nvPicPr>
          <p:cNvPr id="123" name="Google Shape;123;p16"/>
          <p:cNvPicPr preferRelativeResize="0"/>
          <p:nvPr/>
        </p:nvPicPr>
        <p:blipFill>
          <a:blip r:embed="rId5">
            <a:alphaModFix/>
          </a:blip>
          <a:stretch>
            <a:fillRect/>
          </a:stretch>
        </p:blipFill>
        <p:spPr>
          <a:xfrm>
            <a:off x="123450" y="4171350"/>
            <a:ext cx="2237784" cy="1118900"/>
          </a:xfrm>
          <a:prstGeom prst="rect">
            <a:avLst/>
          </a:prstGeom>
          <a:noFill/>
          <a:ln>
            <a:noFill/>
          </a:ln>
        </p:spPr>
      </p:pic>
      <p:sp>
        <p:nvSpPr>
          <p:cNvPr id="124" name="Google Shape;124;p16"/>
          <p:cNvSpPr txBox="1"/>
          <p:nvPr/>
        </p:nvSpPr>
        <p:spPr>
          <a:xfrm>
            <a:off x="2180400" y="184900"/>
            <a:ext cx="4783200" cy="74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u="sng">
                <a:latin typeface="Merriweather"/>
                <a:ea typeface="Merriweather"/>
                <a:cs typeface="Merriweather"/>
                <a:sym typeface="Merriweather"/>
              </a:rPr>
              <a:t>Data Integration - ETL</a:t>
            </a:r>
            <a:endParaRPr sz="3200" u="sng">
              <a:latin typeface="Merriweather"/>
              <a:ea typeface="Merriweather"/>
              <a:cs typeface="Merriweather"/>
              <a:sym typeface="Merriweather"/>
            </a:endParaRPr>
          </a:p>
        </p:txBody>
      </p:sp>
      <p:pic>
        <p:nvPicPr>
          <p:cNvPr id="125" name="Google Shape;125;p16"/>
          <p:cNvPicPr preferRelativeResize="0"/>
          <p:nvPr/>
        </p:nvPicPr>
        <p:blipFill>
          <a:blip r:embed="rId6">
            <a:alphaModFix/>
          </a:blip>
          <a:stretch>
            <a:fillRect/>
          </a:stretch>
        </p:blipFill>
        <p:spPr>
          <a:xfrm>
            <a:off x="1191738" y="1019200"/>
            <a:ext cx="6760522" cy="3275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17"/>
          <p:cNvPicPr preferRelativeResize="0"/>
          <p:nvPr/>
        </p:nvPicPr>
        <p:blipFill rotWithShape="1">
          <a:blip r:embed="rId3">
            <a:alphaModFix/>
          </a:blip>
          <a:srcRect b="24958" l="8074" r="2798" t="11094"/>
          <a:stretch/>
        </p:blipFill>
        <p:spPr>
          <a:xfrm>
            <a:off x="0" y="0"/>
            <a:ext cx="1775625" cy="1019200"/>
          </a:xfrm>
          <a:prstGeom prst="rect">
            <a:avLst/>
          </a:prstGeom>
          <a:noFill/>
          <a:ln>
            <a:noFill/>
          </a:ln>
        </p:spPr>
      </p:pic>
      <p:pic>
        <p:nvPicPr>
          <p:cNvPr id="131" name="Google Shape;131;p17"/>
          <p:cNvPicPr preferRelativeResize="0"/>
          <p:nvPr/>
        </p:nvPicPr>
        <p:blipFill>
          <a:blip r:embed="rId4">
            <a:alphaModFix/>
          </a:blip>
          <a:stretch>
            <a:fillRect/>
          </a:stretch>
        </p:blipFill>
        <p:spPr>
          <a:xfrm>
            <a:off x="7945400" y="0"/>
            <a:ext cx="1121400" cy="1118900"/>
          </a:xfrm>
          <a:prstGeom prst="rect">
            <a:avLst/>
          </a:prstGeom>
          <a:noFill/>
          <a:ln>
            <a:noFill/>
          </a:ln>
        </p:spPr>
      </p:pic>
      <p:pic>
        <p:nvPicPr>
          <p:cNvPr id="132" name="Google Shape;132;p17"/>
          <p:cNvPicPr preferRelativeResize="0"/>
          <p:nvPr/>
        </p:nvPicPr>
        <p:blipFill>
          <a:blip r:embed="rId5">
            <a:alphaModFix/>
          </a:blip>
          <a:stretch>
            <a:fillRect/>
          </a:stretch>
        </p:blipFill>
        <p:spPr>
          <a:xfrm>
            <a:off x="123450" y="4171350"/>
            <a:ext cx="2237784" cy="1118900"/>
          </a:xfrm>
          <a:prstGeom prst="rect">
            <a:avLst/>
          </a:prstGeom>
          <a:noFill/>
          <a:ln>
            <a:noFill/>
          </a:ln>
        </p:spPr>
      </p:pic>
      <p:sp>
        <p:nvSpPr>
          <p:cNvPr id="133" name="Google Shape;133;p17"/>
          <p:cNvSpPr txBox="1"/>
          <p:nvPr/>
        </p:nvSpPr>
        <p:spPr>
          <a:xfrm>
            <a:off x="2180400" y="184900"/>
            <a:ext cx="4783200" cy="74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200" u="sng">
                <a:latin typeface="Merriweather"/>
                <a:ea typeface="Merriweather"/>
                <a:cs typeface="Merriweather"/>
                <a:sym typeface="Merriweather"/>
              </a:rPr>
              <a:t>Conclusion and future scope</a:t>
            </a:r>
            <a:endParaRPr sz="3200" u="sng">
              <a:latin typeface="Merriweather"/>
              <a:ea typeface="Merriweather"/>
              <a:cs typeface="Merriweather"/>
              <a:sym typeface="Merriweather"/>
            </a:endParaRPr>
          </a:p>
        </p:txBody>
      </p:sp>
      <p:sp>
        <p:nvSpPr>
          <p:cNvPr id="134" name="Google Shape;134;p17"/>
          <p:cNvSpPr txBox="1"/>
          <p:nvPr/>
        </p:nvSpPr>
        <p:spPr>
          <a:xfrm>
            <a:off x="2008200" y="1881275"/>
            <a:ext cx="5475300" cy="1946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Digital Transformation as a Stepping Stone</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Revitalize Supply-Chain Infrastructure for the USA</a:t>
            </a:r>
            <a:endParaRPr>
              <a:latin typeface="Merriweather"/>
              <a:ea typeface="Merriweather"/>
              <a:cs typeface="Merriweather"/>
              <a:sym typeface="Merriweather"/>
            </a:endParaRPr>
          </a:p>
          <a:p>
            <a:pPr indent="-317500" lvl="0" marL="457200" rtl="0" algn="l">
              <a:lnSpc>
                <a:spcPct val="115000"/>
              </a:lnSpc>
              <a:spcBef>
                <a:spcPts val="0"/>
              </a:spcBef>
              <a:spcAft>
                <a:spcPts val="0"/>
              </a:spcAft>
              <a:buSzPts val="1400"/>
              <a:buFont typeface="Merriweather"/>
              <a:buChar char="●"/>
            </a:pPr>
            <a:r>
              <a:rPr lang="en">
                <a:latin typeface="Merriweather"/>
                <a:ea typeface="Merriweather"/>
                <a:cs typeface="Merriweather"/>
                <a:sym typeface="Merriweather"/>
              </a:rPr>
              <a:t>To Infinity and Beyond</a:t>
            </a:r>
            <a:endParaRPr>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8" name="Shape 138"/>
        <p:cNvGrpSpPr/>
        <p:nvPr/>
      </p:nvGrpSpPr>
      <p:grpSpPr>
        <a:xfrm>
          <a:off x="0" y="0"/>
          <a:ext cx="0" cy="0"/>
          <a:chOff x="0" y="0"/>
          <a:chExt cx="0" cy="0"/>
        </a:xfrm>
      </p:grpSpPr>
      <p:sp>
        <p:nvSpPr>
          <p:cNvPr id="139" name="Google Shape;139;p18"/>
          <p:cNvSpPr txBox="1"/>
          <p:nvPr>
            <p:ph type="title"/>
          </p:nvPr>
        </p:nvSpPr>
        <p:spPr>
          <a:xfrm>
            <a:off x="2265625" y="1268255"/>
            <a:ext cx="8222100" cy="250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000000"/>
                </a:solidFill>
                <a:latin typeface="Merriweather"/>
                <a:ea typeface="Merriweather"/>
                <a:cs typeface="Merriweather"/>
                <a:sym typeface="Merriweather"/>
              </a:rPr>
              <a:t>Thank you!</a:t>
            </a:r>
            <a:r>
              <a:rPr lang="en" sz="3200">
                <a:solidFill>
                  <a:srgbClr val="000000"/>
                </a:solidFill>
                <a:latin typeface="Merriweather"/>
                <a:ea typeface="Merriweather"/>
                <a:cs typeface="Merriweather"/>
                <a:sym typeface="Merriweather"/>
              </a:rPr>
              <a:t>       </a:t>
            </a:r>
            <a:endParaRPr sz="3200">
              <a:solidFill>
                <a:srgbClr val="000000"/>
              </a:solidFill>
              <a:latin typeface="Merriweather"/>
              <a:ea typeface="Merriweather"/>
              <a:cs typeface="Merriweather"/>
              <a:sym typeface="Merriweather"/>
            </a:endParaRPr>
          </a:p>
          <a:p>
            <a:pPr indent="0" lvl="0" marL="0" rtl="0" algn="l">
              <a:spcBef>
                <a:spcPts val="0"/>
              </a:spcBef>
              <a:spcAft>
                <a:spcPts val="0"/>
              </a:spcAft>
              <a:buNone/>
            </a:pPr>
            <a:r>
              <a:t/>
            </a:r>
            <a:endParaRPr sz="3200">
              <a:solidFill>
                <a:srgbClr val="000000"/>
              </a:solidFill>
              <a:latin typeface="Merriweather"/>
              <a:ea typeface="Merriweather"/>
              <a:cs typeface="Merriweather"/>
              <a:sym typeface="Merriweather"/>
            </a:endParaRPr>
          </a:p>
          <a:p>
            <a:pPr indent="0" lvl="0" marL="0" rtl="0" algn="l">
              <a:spcBef>
                <a:spcPts val="0"/>
              </a:spcBef>
              <a:spcAft>
                <a:spcPts val="0"/>
              </a:spcAft>
              <a:buNone/>
            </a:pPr>
            <a:r>
              <a:rPr lang="en" sz="3200">
                <a:solidFill>
                  <a:srgbClr val="000000"/>
                </a:solidFill>
                <a:latin typeface="Merriweather"/>
                <a:ea typeface="Merriweather"/>
                <a:cs typeface="Merriweather"/>
                <a:sym typeface="Merriweather"/>
              </a:rPr>
              <a:t>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19"/>
          <p:cNvSpPr txBox="1"/>
          <p:nvPr>
            <p:ph type="title"/>
          </p:nvPr>
        </p:nvSpPr>
        <p:spPr>
          <a:xfrm>
            <a:off x="112655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u="sng">
                <a:solidFill>
                  <a:srgbClr val="000000"/>
                </a:solidFill>
                <a:latin typeface="Merriweather"/>
                <a:ea typeface="Merriweather"/>
                <a:cs typeface="Merriweather"/>
                <a:sym typeface="Merriweather"/>
              </a:rPr>
              <a:t>Backup</a:t>
            </a:r>
            <a:r>
              <a:rPr lang="en"/>
              <a:t> </a:t>
            </a:r>
            <a:r>
              <a:rPr lang="en" sz="3200" u="sng">
                <a:solidFill>
                  <a:srgbClr val="000000"/>
                </a:solidFill>
                <a:latin typeface="Merriweather"/>
                <a:ea typeface="Merriweather"/>
                <a:cs typeface="Merriweather"/>
                <a:sym typeface="Merriweather"/>
              </a:rPr>
              <a:t>Slides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0"/>
          <p:cNvPicPr preferRelativeResize="0"/>
          <p:nvPr/>
        </p:nvPicPr>
        <p:blipFill rotWithShape="1">
          <a:blip r:embed="rId3">
            <a:alphaModFix/>
          </a:blip>
          <a:srcRect b="24958" l="8074" r="2798" t="11094"/>
          <a:stretch/>
        </p:blipFill>
        <p:spPr>
          <a:xfrm>
            <a:off x="0" y="0"/>
            <a:ext cx="1775625" cy="1019200"/>
          </a:xfrm>
          <a:prstGeom prst="rect">
            <a:avLst/>
          </a:prstGeom>
          <a:noFill/>
          <a:ln>
            <a:noFill/>
          </a:ln>
        </p:spPr>
      </p:pic>
      <p:pic>
        <p:nvPicPr>
          <p:cNvPr id="150" name="Google Shape;150;p20"/>
          <p:cNvPicPr preferRelativeResize="0"/>
          <p:nvPr/>
        </p:nvPicPr>
        <p:blipFill>
          <a:blip r:embed="rId4">
            <a:alphaModFix/>
          </a:blip>
          <a:stretch>
            <a:fillRect/>
          </a:stretch>
        </p:blipFill>
        <p:spPr>
          <a:xfrm>
            <a:off x="7945400" y="0"/>
            <a:ext cx="1121400" cy="1118900"/>
          </a:xfrm>
          <a:prstGeom prst="rect">
            <a:avLst/>
          </a:prstGeom>
          <a:noFill/>
          <a:ln>
            <a:noFill/>
          </a:ln>
        </p:spPr>
      </p:pic>
      <p:pic>
        <p:nvPicPr>
          <p:cNvPr id="151" name="Google Shape;151;p20"/>
          <p:cNvPicPr preferRelativeResize="0"/>
          <p:nvPr/>
        </p:nvPicPr>
        <p:blipFill>
          <a:blip r:embed="rId5">
            <a:alphaModFix/>
          </a:blip>
          <a:stretch>
            <a:fillRect/>
          </a:stretch>
        </p:blipFill>
        <p:spPr>
          <a:xfrm>
            <a:off x="123450" y="4171350"/>
            <a:ext cx="2237784" cy="1118900"/>
          </a:xfrm>
          <a:prstGeom prst="rect">
            <a:avLst/>
          </a:prstGeom>
          <a:noFill/>
          <a:ln>
            <a:noFill/>
          </a:ln>
        </p:spPr>
      </p:pic>
      <p:sp>
        <p:nvSpPr>
          <p:cNvPr id="152" name="Google Shape;152;p20"/>
          <p:cNvSpPr txBox="1"/>
          <p:nvPr/>
        </p:nvSpPr>
        <p:spPr>
          <a:xfrm>
            <a:off x="2180400" y="184900"/>
            <a:ext cx="4783200" cy="74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100" u="sng">
                <a:latin typeface="Merriweather"/>
                <a:ea typeface="Merriweather"/>
                <a:cs typeface="Merriweather"/>
                <a:sym typeface="Merriweather"/>
              </a:rPr>
              <a:t>ER Model</a:t>
            </a:r>
            <a:endParaRPr sz="3200" u="sng">
              <a:latin typeface="Merriweather"/>
              <a:ea typeface="Merriweather"/>
              <a:cs typeface="Merriweather"/>
              <a:sym typeface="Merriweather"/>
            </a:endParaRPr>
          </a:p>
        </p:txBody>
      </p:sp>
      <p:pic>
        <p:nvPicPr>
          <p:cNvPr id="153" name="Google Shape;153;p20"/>
          <p:cNvPicPr preferRelativeResize="0"/>
          <p:nvPr/>
        </p:nvPicPr>
        <p:blipFill>
          <a:blip r:embed="rId6">
            <a:alphaModFix/>
          </a:blip>
          <a:stretch>
            <a:fillRect/>
          </a:stretch>
        </p:blipFill>
        <p:spPr>
          <a:xfrm>
            <a:off x="2133975" y="934000"/>
            <a:ext cx="5811425" cy="3845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