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ACF2"/>
    <a:srgbClr val="FBF4EC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5" d="100"/>
          <a:sy n="55" d="100"/>
        </p:scale>
        <p:origin x="368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B3023-5188-493B-991E-3962E8740E51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0F09C-30E8-43CA-AB6E-D2419A3BA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7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0F09C-30E8-43CA-AB6E-D2419A3BACC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544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0F09C-30E8-43CA-AB6E-D2419A3BACC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064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0F09C-30E8-43CA-AB6E-D2419A3BACC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383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82F0B-0117-29AA-7B20-44C6884EC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7994E-0D63-273D-8DE5-9D8ABB5F0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3DB80-4A08-9337-DCEB-EBC0F7D8C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B64B-F983-4920-83A6-BFC0722F4071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CC422-97B7-372A-A673-2FE9C2AC1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0389C-9D19-BD10-3CBF-F65AF6486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58C1-11B3-4CCE-864D-5AAE50051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49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F903C-674A-B634-B8E0-D84202988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70FBF5-75FC-CCA1-15B3-0A927E314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89E53-E636-92ED-C142-CCA9B7D52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B64B-F983-4920-83A6-BFC0722F4071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3EC5E-63B4-E12D-F6A6-433D8822E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69A51-1721-26DB-C41D-4C317CFAC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58C1-11B3-4CCE-864D-5AAE50051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435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B46AE5-9BF7-600E-0059-D0308B2518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81580-EAA2-7F0A-358A-AD10843D7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8A1A2-3276-A1AA-DBC2-757F39DCF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B64B-F983-4920-83A6-BFC0722F4071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CD141-027F-80E9-0A56-A3A8A4557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8BFB1-3527-F455-A2D1-B9FB3E9D6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58C1-11B3-4CCE-864D-5AAE50051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223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514E8-2286-8344-20C5-5E6587CC8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29043-E140-4C5B-A34C-69C4D84BE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3280C-27B6-FC95-27B0-400D1EE2B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B64B-F983-4920-83A6-BFC0722F4071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F887B-DF54-92B5-EB6D-91392A3E4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93078-90B1-9F63-72FD-0EC38170B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58C1-11B3-4CCE-864D-5AAE50051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592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59300-0F28-BADF-C878-C4D06CFBA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D9C3B-7EC6-B478-1405-F5DC4B437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4B8C2-9FFF-1491-E89C-C002B7C4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B64B-F983-4920-83A6-BFC0722F4071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E5FC4-7CE6-67C1-6770-00255833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595F5-3719-D55C-3AC8-73F3E676E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58C1-11B3-4CCE-864D-5AAE50051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515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1392B-63C4-AE14-1078-AA69430FA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BD418-50CC-AA7B-F4E1-45C5E66E4D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F8386-9256-E396-A66C-3911F247B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6F349-A4A7-D55B-5764-C701E2C46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B64B-F983-4920-83A6-BFC0722F4071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54198-E0FD-8AFF-CBFD-EE3AE70E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B0A1D-7E1A-E270-2865-BABFDD2A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58C1-11B3-4CCE-864D-5AAE50051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96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540AA-7218-A82E-773A-F7A99EB7F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22FC6-749F-9C1A-99A0-9CE96BC3A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1DD34-4066-31BB-D4B3-8886529C2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D822D5-235E-BFD0-64A0-0A8750CC78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2B9DC1-F140-832F-4498-110168CF6B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63603C-2734-7C94-B724-4CDD03747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B64B-F983-4920-83A6-BFC0722F4071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9A13CB-3AC9-EED6-FD6B-CF3331EDF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A30132-D7F1-DA4F-CB9D-6542F489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58C1-11B3-4CCE-864D-5AAE50051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877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6AAB-82D1-D6B6-F6A2-7DF427D66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BF8B1B-2022-5CE4-3CB7-8A06689F8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B64B-F983-4920-83A6-BFC0722F4071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04D38B-A17F-AA1B-1458-39F0AA2FA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CE3B8D-1A75-120B-3960-E60410331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58C1-11B3-4CCE-864D-5AAE50051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0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02C9DD-68C1-56BE-0445-A34F163A9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B64B-F983-4920-83A6-BFC0722F4071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D4E85-3DFE-1937-87DA-B18BD3CB9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F5572-C1E5-56F4-AA09-6FE895E43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58C1-11B3-4CCE-864D-5AAE50051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286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D2491-BAB3-F7A9-B344-1B6A5BE44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97E71-8306-A389-886E-2FEBAA6F7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C19F3C-DBD9-B28E-73D1-CDF06665B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2B178-5DEA-A3A2-DC02-A3F34A111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B64B-F983-4920-83A6-BFC0722F4071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837E3-F8C4-C138-F483-CCFFF616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EE957-5748-333C-A51D-BA729AAAC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58C1-11B3-4CCE-864D-5AAE50051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975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16686-5E04-BA40-4DFB-F83DD11E6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6A2598-90EF-1999-2675-A4586A4522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D59868-A03B-56E4-897C-B826F6459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7BA1B-8FA2-BB1C-370B-4357E6DBE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B64B-F983-4920-83A6-BFC0722F4071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BF1D0-B4F0-7C8D-3300-02C610DCD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F02FF-4675-8170-DE75-9F5B59660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58C1-11B3-4CCE-864D-5AAE50051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0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4AF548-FE92-4C4B-FFE3-8418E3155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4D957-7A82-9594-7563-5F3CC6E60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495E6-466C-7C9F-501E-973F484392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6B64B-F983-4920-83A6-BFC0722F4071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61247-6F61-56CA-F012-C15C3FE91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3DF07-2612-C62D-8DB4-7047ECA26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C58C1-11B3-4CCE-864D-5AAE50051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4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9.wdp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2.wdp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13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12" Type="http://schemas.microsoft.com/office/2007/relationships/hdphoto" Target="../media/hdphoto7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0" Type="http://schemas.microsoft.com/office/2007/relationships/hdphoto" Target="../media/hdphoto6.wdp"/><Relationship Id="rId4" Type="http://schemas.microsoft.com/office/2007/relationships/hdphoto" Target="../media/hdphoto2.wdp"/><Relationship Id="rId9" Type="http://schemas.openxmlformats.org/officeDocument/2006/relationships/image" Target="../media/image17.png"/><Relationship Id="rId14" Type="http://schemas.microsoft.com/office/2007/relationships/hdphoto" Target="../media/hdphoto8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microsoft.com/office/2007/relationships/hdphoto" Target="../media/hdphoto2.wdp"/><Relationship Id="rId7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microsoft.com/office/2007/relationships/hdphoto" Target="../media/hdphoto2.wdp"/><Relationship Id="rId7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1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3A0325-29D3-71F2-428E-0FC0947077E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70EB6F-7620-2CA0-4F48-1B8A563EED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3939" y="1209365"/>
            <a:ext cx="8364117" cy="22196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AFAD17-F09F-96F3-D089-30CB51383B9B}"/>
              </a:ext>
            </a:extLst>
          </p:cNvPr>
          <p:cNvSpPr txBox="1"/>
          <p:nvPr/>
        </p:nvSpPr>
        <p:spPr>
          <a:xfrm>
            <a:off x="4534000" y="4070072"/>
            <a:ext cx="31239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  <a:latin typeface="Copperplate Gothic Bold" panose="020E0705020206020404" pitchFamily="34" charset="0"/>
              </a:rPr>
              <a:t>Mohit Dadhich</a:t>
            </a:r>
          </a:p>
          <a:p>
            <a:pPr algn="ctr"/>
            <a:r>
              <a:rPr lang="en-IN" sz="2800" b="1" dirty="0">
                <a:solidFill>
                  <a:srgbClr val="C00000"/>
                </a:solidFill>
                <a:latin typeface="Copperplate Gothic Bold" panose="020E0705020206020404" pitchFamily="34" charset="0"/>
              </a:rPr>
              <a:t>09-11-2024</a:t>
            </a:r>
          </a:p>
        </p:txBody>
      </p:sp>
    </p:spTree>
    <p:extLst>
      <p:ext uri="{BB962C8B-B14F-4D97-AF65-F5344CB8AC3E}">
        <p14:creationId xmlns:p14="http://schemas.microsoft.com/office/powerpoint/2010/main" val="1747652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2EDE89A3-4BDA-9720-C061-B3FDD9245EA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568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61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06306FB-5BDE-54E4-B691-55CD6855699E}"/>
              </a:ext>
            </a:extLst>
          </p:cNvPr>
          <p:cNvSpPr txBox="1">
            <a:spLocks/>
          </p:cNvSpPr>
          <p:nvPr/>
        </p:nvSpPr>
        <p:spPr>
          <a:xfrm>
            <a:off x="631031" y="111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solidFill>
                  <a:schemeClr val="accent4">
                    <a:lumMod val="75000"/>
                  </a:schemeClr>
                </a:solidFill>
                <a:latin typeface="Copperplate Gothic Bold" panose="020E0705020206020404" pitchFamily="34" charset="0"/>
              </a:rPr>
              <a:t>Challenge Theme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C2427B-D816-955C-2880-90F454DCDDCB}"/>
              </a:ext>
            </a:extLst>
          </p:cNvPr>
          <p:cNvSpPr txBox="1">
            <a:spLocks/>
          </p:cNvSpPr>
          <p:nvPr/>
        </p:nvSpPr>
        <p:spPr>
          <a:xfrm>
            <a:off x="967466" y="1298405"/>
            <a:ext cx="10593503" cy="577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5200" b="1" i="0" dirty="0">
                <a:solidFill>
                  <a:srgbClr val="FF33CC"/>
                </a:solidFill>
                <a:effectLst/>
                <a:latin typeface="Papyrus" panose="03070502060502030205" pitchFamily="66" charset="0"/>
              </a:rPr>
              <a:t>Innovation</a:t>
            </a:r>
          </a:p>
          <a:p>
            <a:endParaRPr lang="en-IN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9C3163-D457-C569-B98B-07A559757DEE}"/>
              </a:ext>
            </a:extLst>
          </p:cNvPr>
          <p:cNvSpPr txBox="1"/>
          <p:nvPr/>
        </p:nvSpPr>
        <p:spPr>
          <a:xfrm>
            <a:off x="1247287" y="2390020"/>
            <a:ext cx="42433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200" b="0" i="0" dirty="0">
                <a:solidFill>
                  <a:schemeClr val="accent1"/>
                </a:solidFill>
                <a:effectLst/>
                <a:latin typeface="Bahnschrift SemiBold" panose="020B0502040204020203" pitchFamily="34" charset="0"/>
              </a:rPr>
              <a:t>Explainable AI</a:t>
            </a:r>
          </a:p>
          <a:p>
            <a:br>
              <a:rPr lang="en-IN" sz="3200" dirty="0">
                <a:solidFill>
                  <a:schemeClr val="accent1"/>
                </a:solidFill>
                <a:latin typeface="Bahnschrift SemiBold" panose="020B0502040204020203" pitchFamily="34" charset="0"/>
              </a:rPr>
            </a:br>
            <a:br>
              <a:rPr lang="en-IN" sz="3200" b="0" i="0" dirty="0">
                <a:solidFill>
                  <a:schemeClr val="accent1"/>
                </a:solidFill>
                <a:effectLst/>
                <a:latin typeface="Bahnschrift SemiBold" panose="020B0502040204020203" pitchFamily="34" charset="0"/>
              </a:rPr>
            </a:br>
            <a:br>
              <a:rPr lang="en-IN" sz="3200" b="0" i="0" dirty="0">
                <a:solidFill>
                  <a:schemeClr val="accent1"/>
                </a:solidFill>
                <a:effectLst/>
                <a:latin typeface="Bahnschrift SemiBold" panose="020B0502040204020203" pitchFamily="34" charset="0"/>
              </a:rPr>
            </a:br>
            <a:br>
              <a:rPr lang="en-IN" sz="3200" b="0" i="0" dirty="0">
                <a:solidFill>
                  <a:schemeClr val="accent1"/>
                </a:solidFill>
                <a:effectLst/>
                <a:latin typeface="Bahnschrift SemiBold" panose="020B0502040204020203" pitchFamily="34" charset="0"/>
              </a:rPr>
            </a:br>
            <a:endParaRPr lang="en-IN" sz="3200" dirty="0">
              <a:solidFill>
                <a:schemeClr val="accent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8EB154-1D19-4883-A369-5F5CF9732FFB}"/>
              </a:ext>
            </a:extLst>
          </p:cNvPr>
          <p:cNvSpPr txBox="1"/>
          <p:nvPr/>
        </p:nvSpPr>
        <p:spPr>
          <a:xfrm>
            <a:off x="1247287" y="4010643"/>
            <a:ext cx="40821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200" b="0" i="0" dirty="0">
                <a:solidFill>
                  <a:schemeClr val="accent1"/>
                </a:solidFill>
                <a:effectLst/>
                <a:latin typeface="Bahnschrift SemiBold" panose="020B0502040204020203" pitchFamily="34" charset="0"/>
              </a:rPr>
              <a:t>Addressing Global Challenges</a:t>
            </a:r>
          </a:p>
          <a:p>
            <a:br>
              <a:rPr lang="en-IN" sz="3200" dirty="0">
                <a:solidFill>
                  <a:schemeClr val="accent1"/>
                </a:solidFill>
                <a:latin typeface="Bahnschrift SemiBold" panose="020B0502040204020203" pitchFamily="34" charset="0"/>
              </a:rPr>
            </a:br>
            <a:br>
              <a:rPr lang="en-IN" sz="3200" b="0" i="0" dirty="0">
                <a:solidFill>
                  <a:schemeClr val="accent1"/>
                </a:solidFill>
                <a:effectLst/>
                <a:latin typeface="Bahnschrift SemiBold" panose="020B0502040204020203" pitchFamily="34" charset="0"/>
              </a:rPr>
            </a:br>
            <a:br>
              <a:rPr lang="en-IN" sz="3200" b="0" i="0" dirty="0">
                <a:solidFill>
                  <a:schemeClr val="accent1"/>
                </a:solidFill>
                <a:effectLst/>
                <a:latin typeface="Bahnschrift SemiBold" panose="020B0502040204020203" pitchFamily="34" charset="0"/>
              </a:rPr>
            </a:br>
            <a:br>
              <a:rPr lang="en-US" sz="3200" b="0" i="0" dirty="0">
                <a:solidFill>
                  <a:schemeClr val="accent1"/>
                </a:solidFill>
                <a:effectLst/>
                <a:latin typeface="Bahnschrift SemiBold" panose="020B0502040204020203" pitchFamily="34" charset="0"/>
              </a:rPr>
            </a:br>
            <a:br>
              <a:rPr lang="en-IN" sz="2000" b="0" i="0" dirty="0">
                <a:solidFill>
                  <a:schemeClr val="accent1"/>
                </a:solidFill>
                <a:effectLst/>
                <a:latin typeface="Bahnschrift SemiBold" panose="020B0502040204020203" pitchFamily="34" charset="0"/>
              </a:rPr>
            </a:br>
            <a:endParaRPr lang="en-IN" sz="2000" dirty="0">
              <a:solidFill>
                <a:schemeClr val="accent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7E682CA-4A64-155F-9400-434528858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06" y="2297153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C3FA2B6E-880E-A3F6-50C1-3F88492EA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66" y="4177526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841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CD6BDA8-9729-F622-F029-91C429BC7EF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68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4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CCF050-12CD-E313-A3B8-7CC33D3A7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chemeClr val="accent4">
                    <a:lumMod val="75000"/>
                  </a:schemeClr>
                </a:solidFill>
                <a:effectLst/>
                <a:latin typeface="Copperplate Gothic Bold" panose="020E0705020206020404" pitchFamily="34" charset="0"/>
              </a:rPr>
              <a:t>Challenges Faced</a:t>
            </a:r>
            <a:br>
              <a:rPr lang="en-IN" b="1" i="0" dirty="0">
                <a:solidFill>
                  <a:schemeClr val="accent4">
                    <a:lumMod val="75000"/>
                  </a:schemeClr>
                </a:solidFill>
                <a:effectLst/>
                <a:latin typeface="Copperplate Gothic Bold" panose="020E0705020206020404" pitchFamily="34" charset="0"/>
              </a:rPr>
            </a:br>
            <a:endParaRPr lang="en-IN" b="1" dirty="0">
              <a:solidFill>
                <a:schemeClr val="accent4">
                  <a:lumMod val="75000"/>
                </a:schemeClr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CA543-FBAE-0C4C-536F-6EA63DBFA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0" dirty="0">
                <a:solidFill>
                  <a:srgbClr val="FF33CC"/>
                </a:solidFill>
                <a:effectLst/>
                <a:latin typeface="Papyrus" panose="03070502060502030205" pitchFamily="66" charset="0"/>
              </a:rPr>
              <a:t>Delays in Deliverables 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70C0"/>
                </a:solidFill>
                <a:effectLst/>
                <a:latin typeface="__fkGroteskNeue_598ab8"/>
              </a:rPr>
              <a:t>                        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Bahnschrift SemiBold" panose="020B0502040204020203" pitchFamily="34" charset="0"/>
              </a:rPr>
              <a:t>Some teams faced issues with project timelines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__fkGroteskNeue_598ab8"/>
              </a:rPr>
              <a:t>.</a:t>
            </a:r>
            <a:endParaRPr lang="en-IN" sz="2400" b="0" i="0" dirty="0">
              <a:solidFill>
                <a:srgbClr val="0070C0"/>
              </a:solidFill>
              <a:effectLst/>
              <a:latin typeface="__fkGroteskNeue_598ab8"/>
            </a:endParaRPr>
          </a:p>
          <a:p>
            <a:endParaRPr lang="en-IN" dirty="0">
              <a:latin typeface="__fkGroteskNeue_598ab8"/>
            </a:endParaRPr>
          </a:p>
          <a:p>
            <a:r>
              <a:rPr lang="en-IN" i="0" dirty="0">
                <a:solidFill>
                  <a:srgbClr val="FF33CC"/>
                </a:solidFill>
                <a:effectLst/>
                <a:latin typeface="Papyrus" panose="03070502060502030205" pitchFamily="66" charset="0"/>
              </a:rPr>
              <a:t>Resource Shortages</a:t>
            </a:r>
          </a:p>
          <a:p>
            <a:pPr marL="0" indent="0" algn="l">
              <a:buNone/>
            </a:pPr>
            <a:r>
              <a:rPr lang="en-IN" dirty="0">
                <a:solidFill>
                  <a:srgbClr val="0070C0"/>
                </a:solidFill>
                <a:latin typeface="__fkGroteskNeue_598ab8"/>
              </a:rPr>
              <a:t>                         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Bahnschrift SemiBold" panose="020B0502040204020203" pitchFamily="34" charset="0"/>
              </a:rPr>
              <a:t>Limited access to necessary tools and mentorship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rgbClr val="0070C0"/>
                </a:solidFill>
                <a:latin typeface="Bahnschrift SemiBold" panose="020B0502040204020203" pitchFamily="34" charset="0"/>
              </a:rPr>
              <a:t>                         for some </a:t>
            </a:r>
            <a:r>
              <a:rPr lang="en-IN" sz="2400" dirty="0">
                <a:solidFill>
                  <a:srgbClr val="0070C0"/>
                </a:solidFill>
                <a:latin typeface="Bahnschrift SemiBold" panose="020B0502040204020203" pitchFamily="34" charset="0"/>
              </a:rPr>
              <a:t>participants </a:t>
            </a:r>
            <a:br>
              <a:rPr lang="en-US" sz="2400" dirty="0">
                <a:solidFill>
                  <a:srgbClr val="0070C0"/>
                </a:solidFill>
              </a:rPr>
            </a:br>
            <a:endParaRPr lang="en-IN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746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3B0B5F-081F-1F43-B010-F5CDAF5B00F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68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4"/>
            <a:ext cx="12192000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4902AC3-8DA4-EF26-B90A-02565F634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/>
            <a:r>
              <a:rPr lang="en-IN" b="0" i="0" dirty="0">
                <a:solidFill>
                  <a:schemeClr val="accent4">
                    <a:lumMod val="75000"/>
                  </a:schemeClr>
                </a:solidFill>
                <a:effectLst/>
                <a:latin typeface="Copperplate Gothic Bold" panose="020E0705020206020404" pitchFamily="34" charset="0"/>
              </a:rPr>
              <a:t>Impact Of Challenges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80AAC8-4477-7AA3-AD66-B97CACD41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IN" i="0" dirty="0">
                <a:solidFill>
                  <a:srgbClr val="FF33CC"/>
                </a:solidFill>
                <a:effectLst/>
                <a:latin typeface="Papyrus" panose="03070502060502030205" pitchFamily="66" charset="0"/>
              </a:rPr>
              <a:t>Timeline Adjustment</a:t>
            </a:r>
            <a:endParaRPr lang="en-IN" sz="2400" i="0" dirty="0">
              <a:solidFill>
                <a:srgbClr val="0070C0"/>
              </a:solidFill>
              <a:effectLst/>
              <a:latin typeface="Bahnschrift SemiBold" panose="020B0502040204020203" pitchFamily="34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0070C0"/>
                </a:solidFill>
                <a:latin typeface="Bahnschrift SemiBold" panose="020B0502040204020203" pitchFamily="34" charset="0"/>
              </a:rPr>
              <a:t>                         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Bahnschrift SemiBold" panose="020B0502040204020203" pitchFamily="34" charset="0"/>
              </a:rPr>
              <a:t>Some projects required extensions to meet quality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Bahnschrift SemiBold" panose="020B0502040204020203" pitchFamily="34" charset="0"/>
              </a:rPr>
              <a:t>                         standards</a:t>
            </a: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  <a:latin typeface="Bahnschrift SemiBold" panose="020B0502040204020203" pitchFamily="34" charset="0"/>
            </a:endParaRPr>
          </a:p>
          <a:p>
            <a:r>
              <a:rPr lang="en-IN" i="0" dirty="0">
                <a:solidFill>
                  <a:srgbClr val="FF33CC"/>
                </a:solidFill>
                <a:effectLst/>
                <a:latin typeface="Papyrus" panose="03070502060502030205" pitchFamily="66" charset="0"/>
              </a:rPr>
              <a:t>Team Morale</a:t>
            </a:r>
          </a:p>
          <a:p>
            <a:pPr marL="0" indent="0" algn="l">
              <a:buNone/>
            </a:pPr>
            <a:r>
              <a:rPr lang="en-IN" sz="4000" dirty="0">
                <a:solidFill>
                  <a:srgbClr val="0070C0"/>
                </a:solidFill>
                <a:latin typeface="Bahnschrift SemiBold" panose="020B0502040204020203" pitchFamily="34" charset="0"/>
              </a:rPr>
              <a:t>               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Bahnschrift SemiBold" panose="020B0502040204020203" pitchFamily="34" charset="0"/>
              </a:rPr>
              <a:t>Initial setbacks affected team motivation but were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rgbClr val="0070C0"/>
                </a:solidFill>
                <a:latin typeface="Bahnschrift SemiBold" panose="020B0502040204020203" pitchFamily="34" charset="0"/>
              </a:rPr>
              <a:t>                         addressed through additional support</a:t>
            </a:r>
            <a:endParaRPr lang="en-IN" sz="3600" dirty="0">
              <a:solidFill>
                <a:srgbClr val="0070C0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488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817BB5B-E69C-4D3B-48A3-674DE7CBD8B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68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4"/>
            <a:ext cx="12192000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A7A3763-606E-E313-11A1-C8526CD73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/>
            <a:r>
              <a:rPr lang="en-IN" b="0" i="0" dirty="0">
                <a:solidFill>
                  <a:schemeClr val="accent4">
                    <a:lumMod val="75000"/>
                  </a:schemeClr>
                </a:solidFill>
                <a:effectLst/>
                <a:latin typeface="Copperplate Gothic Bold" panose="020E0705020206020404" pitchFamily="34" charset="0"/>
              </a:rPr>
              <a:t>Action Plan For </a:t>
            </a:r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Copperplate Gothic Bold" panose="020E0705020206020404" pitchFamily="34" charset="0"/>
              </a:rPr>
              <a:t>F</a:t>
            </a:r>
            <a:r>
              <a:rPr lang="en-IN" b="0" i="0" dirty="0">
                <a:solidFill>
                  <a:schemeClr val="accent4">
                    <a:lumMod val="75000"/>
                  </a:schemeClr>
                </a:solidFill>
                <a:effectLst/>
                <a:latin typeface="Copperplate Gothic Bold" panose="020E0705020206020404" pitchFamily="34" charset="0"/>
              </a:rPr>
              <a:t>uture </a:t>
            </a:r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Copperplate Gothic Bold" panose="020E0705020206020404" pitchFamily="34" charset="0"/>
              </a:rPr>
              <a:t>E</a:t>
            </a:r>
            <a:r>
              <a:rPr lang="en-IN" b="0" i="0" dirty="0">
                <a:solidFill>
                  <a:schemeClr val="accent4">
                    <a:lumMod val="75000"/>
                  </a:schemeClr>
                </a:solidFill>
                <a:effectLst/>
                <a:latin typeface="Copperplate Gothic Bold" panose="020E0705020206020404" pitchFamily="34" charset="0"/>
              </a:rPr>
              <a:t>vents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3BC7F47-CA26-E19C-5CEC-720FA13A0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IN" i="0" dirty="0">
                <a:solidFill>
                  <a:srgbClr val="FF33CC"/>
                </a:solidFill>
                <a:effectLst/>
                <a:latin typeface="Papyrus" panose="03070502060502030205" pitchFamily="66" charset="0"/>
              </a:rPr>
              <a:t>Increase Resources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33CC"/>
                </a:solidFill>
                <a:latin typeface="Papyrus" panose="03070502060502030205" pitchFamily="66" charset="0"/>
              </a:rPr>
              <a:t>                                 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Bahnschrift SemiBold" panose="020B0502040204020203" pitchFamily="34" charset="0"/>
              </a:rPr>
              <a:t>Request additional mentors and tools for participants</a:t>
            </a:r>
            <a:endParaRPr lang="en-US" sz="3600" dirty="0">
              <a:solidFill>
                <a:srgbClr val="0070C0"/>
              </a:solidFill>
              <a:latin typeface="Bahnschrift SemiBold" panose="020B0502040204020203" pitchFamily="34" charset="0"/>
            </a:endParaRPr>
          </a:p>
          <a:p>
            <a:r>
              <a:rPr lang="en-IN" i="0" dirty="0">
                <a:solidFill>
                  <a:srgbClr val="FF33CC"/>
                </a:solidFill>
                <a:effectLst/>
                <a:latin typeface="Papyrus" panose="03070502060502030205" pitchFamily="66" charset="0"/>
              </a:rPr>
              <a:t>Enhanced Communication</a:t>
            </a:r>
          </a:p>
          <a:p>
            <a:pPr marL="0" indent="0">
              <a:buNone/>
            </a:pPr>
            <a:r>
              <a:rPr lang="en-IN" sz="2400" i="0" dirty="0">
                <a:solidFill>
                  <a:srgbClr val="0070C0"/>
                </a:solidFill>
                <a:effectLst/>
                <a:latin typeface="Bahnschrift SemiBold" panose="020B0502040204020203" pitchFamily="34" charset="0"/>
              </a:rPr>
              <a:t>                          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Bahnschrift SemiBold" panose="020B0502040204020203" pitchFamily="34" charset="0"/>
              </a:rPr>
              <a:t>Regular updates and check-ins with teams to monitor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Bahnschrift SemiBold" panose="020B0502040204020203" pitchFamily="34" charset="0"/>
              </a:rPr>
              <a:t>                          progress</a:t>
            </a:r>
          </a:p>
          <a:p>
            <a:r>
              <a:rPr lang="en-US" i="0" dirty="0">
                <a:solidFill>
                  <a:srgbClr val="FF33CC"/>
                </a:solidFill>
                <a:effectLst/>
                <a:latin typeface="Papyrus" panose="03070502060502030205" pitchFamily="66" charset="0"/>
              </a:rPr>
              <a:t>Feedback Mechanism</a:t>
            </a:r>
          </a:p>
          <a:p>
            <a:pPr marL="0" indent="0">
              <a:buNone/>
            </a:pPr>
            <a:r>
              <a:rPr lang="en-US" sz="2400" i="0" dirty="0">
                <a:solidFill>
                  <a:srgbClr val="0070C0"/>
                </a:solidFill>
                <a:effectLst/>
                <a:latin typeface="Bahnschrift SemiBold" panose="020B0502040204020203" pitchFamily="34" charset="0"/>
              </a:rPr>
              <a:t>                           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Bahnschrift SemiBold" panose="020B0502040204020203" pitchFamily="34" charset="0"/>
              </a:rPr>
              <a:t>Implement post-event surveys to gather insights for </a:t>
            </a:r>
            <a:endParaRPr lang="en-US" sz="2400" dirty="0">
              <a:solidFill>
                <a:srgbClr val="0070C0"/>
              </a:solidFill>
              <a:latin typeface="Bahnschrift SemiBold" panose="020B0502040204020203" pitchFamily="34" charset="0"/>
            </a:endParaRPr>
          </a:p>
          <a:p>
            <a:pPr marL="0" indent="0">
              <a:buNone/>
            </a:pPr>
            <a:r>
              <a:rPr lang="en-US" sz="2400" i="0" dirty="0">
                <a:solidFill>
                  <a:srgbClr val="0070C0"/>
                </a:solidFill>
                <a:effectLst/>
                <a:latin typeface="Bahnschrift SemiBold" panose="020B0502040204020203" pitchFamily="34" charset="0"/>
              </a:rPr>
              <a:t>                           im</a:t>
            </a:r>
            <a:r>
              <a:rPr lang="en-US" sz="2400" dirty="0">
                <a:solidFill>
                  <a:srgbClr val="0070C0"/>
                </a:solidFill>
                <a:latin typeface="Bahnschrift SemiBold" panose="020B0502040204020203" pitchFamily="34" charset="0"/>
              </a:rPr>
              <a:t>provement</a:t>
            </a:r>
            <a:endParaRPr lang="en-IN" sz="2400" i="0" dirty="0">
              <a:solidFill>
                <a:srgbClr val="0070C0"/>
              </a:solidFill>
              <a:effectLst/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822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D9FDB83-E309-EDB2-2708-386A895B8F5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68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4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AFD9F3-3BC0-7B19-4780-F03225DCC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4">
                    <a:lumMod val="75000"/>
                  </a:schemeClr>
                </a:solidFill>
                <a:latin typeface="Copperplate Gothic Bold" panose="020E07050202060204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FC828-CD67-D7F2-4B46-91CC8E5A1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70C0"/>
                </a:solidFill>
                <a:effectLst/>
                <a:latin typeface="Bahnschrift SemiBold" panose="020B0502040204020203" pitchFamily="34" charset="0"/>
              </a:rPr>
              <a:t>The </a:t>
            </a:r>
            <a:r>
              <a:rPr lang="en-US" b="0" i="0" dirty="0" err="1">
                <a:solidFill>
                  <a:srgbClr val="0070C0"/>
                </a:solidFill>
                <a:effectLst/>
                <a:latin typeface="Bahnschrift SemiBold" panose="020B0502040204020203" pitchFamily="34" charset="0"/>
              </a:rPr>
              <a:t>GenAI</a:t>
            </a:r>
            <a:r>
              <a:rPr lang="en-US" b="0" i="0" dirty="0">
                <a:solidFill>
                  <a:srgbClr val="0070C0"/>
                </a:solidFill>
                <a:effectLst/>
                <a:latin typeface="Bahnschrift SemiBold" panose="020B0502040204020203" pitchFamily="34" charset="0"/>
              </a:rPr>
              <a:t> Hackathon was a resounding success, showcasing innovative ideas and fostering collaboration across the APAC region.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70C0"/>
                </a:solidFill>
                <a:effectLst/>
                <a:latin typeface="Bahnschrift SemiBold" panose="020B0502040204020203" pitchFamily="34" charset="0"/>
              </a:rPr>
              <a:t>Acknowledgment of all participants and sponsors for their contributions.</a:t>
            </a:r>
          </a:p>
          <a:p>
            <a:endParaRPr lang="en-IN" dirty="0">
              <a:solidFill>
                <a:srgbClr val="0070C0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819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FD710E-31C2-45BE-18A6-83B2381C093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68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4"/>
            <a:ext cx="12192000" cy="68580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8D01D2F-2906-6E3A-03E1-DD264BAF8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70C0"/>
              </a:solidFill>
              <a:effectLst/>
              <a:latin typeface="Bahnschrift SemiBold" panose="020B0502040204020203" pitchFamily="34" charset="0"/>
            </a:endParaRPr>
          </a:p>
          <a:p>
            <a:endParaRPr lang="en-IN" dirty="0">
              <a:solidFill>
                <a:srgbClr val="0070C0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5F302F0-3097-C7FB-EBB3-76085AA856C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48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26000"/>
                    </a14:imgEffect>
                    <a14:imgEffect>
                      <a14:colorTemperature colorTemp="63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2865" y="31549"/>
            <a:ext cx="4096716" cy="685800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3A8A14D-2F4D-BC6B-13C6-2CA83CBC1E58}"/>
              </a:ext>
            </a:extLst>
          </p:cNvPr>
          <p:cNvSpPr txBox="1"/>
          <p:nvPr/>
        </p:nvSpPr>
        <p:spPr>
          <a:xfrm>
            <a:off x="4632077" y="2798829"/>
            <a:ext cx="69541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0" dirty="0">
                <a:solidFill>
                  <a:schemeClr val="accent3">
                    <a:lumMod val="50000"/>
                  </a:schemeClr>
                </a:solidFill>
                <a:latin typeface="Bauhaus 93" panose="04030905020B02020C02" pitchFamily="82" charset="0"/>
              </a:rPr>
              <a:t>THANK YOU !!!</a:t>
            </a:r>
          </a:p>
        </p:txBody>
      </p:sp>
    </p:spTree>
    <p:extLst>
      <p:ext uri="{BB962C8B-B14F-4D97-AF65-F5344CB8AC3E}">
        <p14:creationId xmlns:p14="http://schemas.microsoft.com/office/powerpoint/2010/main" val="2873660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9098409-FCD7-565A-13B4-64D0F2D982A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568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F23DFA-0D85-E1A2-B278-B8FE24B98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4">
                    <a:lumMod val="75000"/>
                  </a:schemeClr>
                </a:solidFill>
                <a:latin typeface="Copperplate Gothic Bold" panose="020E0705020206020404" pitchFamily="34" charset="0"/>
              </a:rPr>
              <a:t>Event Overview		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07E9A-994B-2BFF-7C9B-2B822B6F7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8796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b="0" i="0" dirty="0">
                <a:solidFill>
                  <a:srgbClr val="0070C0"/>
                </a:solidFill>
                <a:effectLst/>
                <a:latin typeface="Bahnschrift SemiBold" panose="020B0502040204020203" pitchFamily="34" charset="0"/>
              </a:rPr>
              <a:t>             </a:t>
            </a:r>
            <a:r>
              <a:rPr lang="en-US" sz="3600" b="0" i="0" dirty="0">
                <a:solidFill>
                  <a:srgbClr val="0070C0"/>
                </a:solidFill>
                <a:effectLst/>
                <a:latin typeface="Bahnschrift SemiBold" panose="020B0502040204020203" pitchFamily="34" charset="0"/>
              </a:rPr>
              <a:t>The </a:t>
            </a:r>
            <a:r>
              <a:rPr lang="en-US" sz="3600" b="0" i="0" dirty="0" err="1">
                <a:solidFill>
                  <a:srgbClr val="0070C0"/>
                </a:solidFill>
                <a:effectLst/>
                <a:latin typeface="Bahnschrift SemiBold" panose="020B0502040204020203" pitchFamily="34" charset="0"/>
              </a:rPr>
              <a:t>GenAI</a:t>
            </a:r>
            <a:r>
              <a:rPr lang="en-US" sz="3600" b="0" i="0" dirty="0">
                <a:solidFill>
                  <a:srgbClr val="0070C0"/>
                </a:solidFill>
                <a:effectLst/>
                <a:latin typeface="Bahnschrift SemiBold" panose="020B0502040204020203" pitchFamily="34" charset="0"/>
              </a:rPr>
              <a:t> Hackathon APAC Edition, powered by Hack2skill</a:t>
            </a:r>
            <a:endParaRPr lang="en-US" b="0" i="0" dirty="0">
              <a:solidFill>
                <a:srgbClr val="0070C0"/>
              </a:solidFill>
              <a:effectLst/>
              <a:latin typeface="Bahnschrift SemiBold" panose="020B0502040204020203" pitchFamily="34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7030A0"/>
                </a:solidFill>
                <a:effectLst/>
                <a:latin typeface="Copperplate Gothic Bold" panose="020E0705020206020404" pitchFamily="34" charset="0"/>
              </a:rPr>
              <a:t>Purpose</a:t>
            </a:r>
            <a:r>
              <a:rPr lang="en-US" b="0" i="0" dirty="0">
                <a:solidFill>
                  <a:srgbClr val="0070C0"/>
                </a:solidFill>
                <a:effectLst/>
                <a:latin typeface="Bahnschrift SemiBold" panose="020B0502040204020203" pitchFamily="34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Bahnschrift SemiBold" panose="020B0502040204020203" pitchFamily="34" charset="0"/>
              </a:rPr>
              <a:t>             </a:t>
            </a:r>
            <a:r>
              <a:rPr lang="en-US" b="0" i="0" dirty="0">
                <a:solidFill>
                  <a:srgbClr val="0070C0"/>
                </a:solidFill>
                <a:effectLst/>
                <a:latin typeface="Bahnschrift SemiBold" panose="020B0502040204020203" pitchFamily="34" charset="0"/>
              </a:rPr>
              <a:t>To encourage innovative AI solutions addressing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Bahnschrift SemiBold" panose="020B0502040204020203" pitchFamily="34" charset="0"/>
              </a:rPr>
              <a:t>              real-world </a:t>
            </a:r>
            <a:r>
              <a:rPr lang="en-IN" dirty="0">
                <a:solidFill>
                  <a:srgbClr val="0070C0"/>
                </a:solidFill>
                <a:latin typeface="Bahnschrift SemiBold" panose="020B0502040204020203" pitchFamily="34" charset="0"/>
              </a:rPr>
              <a:t>challenge </a:t>
            </a:r>
          </a:p>
          <a:p>
            <a:pPr marL="0" indent="0">
              <a:buNone/>
            </a:pPr>
            <a:r>
              <a:rPr lang="en-IN" dirty="0">
                <a:solidFill>
                  <a:srgbClr val="7030A0"/>
                </a:solidFill>
                <a:latin typeface="Copperplate Gothic Bold" panose="020E0705020206020404" pitchFamily="34" charset="0"/>
              </a:rPr>
              <a:t>Duration</a:t>
            </a:r>
            <a:r>
              <a:rPr lang="en-IN" dirty="0">
                <a:solidFill>
                  <a:srgbClr val="0070C0"/>
                </a:solidFill>
                <a:latin typeface="Copperplate Gothic Bold" panose="020E0705020206020404" pitchFamily="34" charset="0"/>
              </a:rPr>
              <a:t> 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  <a:latin typeface="Bahnschrift SemiBold" panose="020B0502040204020203" pitchFamily="34" charset="0"/>
              </a:rPr>
              <a:t>              29</a:t>
            </a:r>
            <a:r>
              <a:rPr lang="en-IN" baseline="30000" dirty="0">
                <a:solidFill>
                  <a:srgbClr val="0070C0"/>
                </a:solidFill>
                <a:latin typeface="Bahnschrift SemiBold" panose="020B0502040204020203" pitchFamily="34" charset="0"/>
              </a:rPr>
              <a:t>th</a:t>
            </a:r>
            <a:r>
              <a:rPr lang="en-IN" dirty="0">
                <a:solidFill>
                  <a:srgbClr val="0070C0"/>
                </a:solidFill>
                <a:latin typeface="Bahnschrift SemiBold" panose="020B0502040204020203" pitchFamily="34" charset="0"/>
              </a:rPr>
              <a:t> January 2024 – 3</a:t>
            </a:r>
            <a:r>
              <a:rPr lang="en-IN" baseline="30000" dirty="0">
                <a:solidFill>
                  <a:srgbClr val="0070C0"/>
                </a:solidFill>
                <a:latin typeface="Bahnschrift SemiBold" panose="020B0502040204020203" pitchFamily="34" charset="0"/>
              </a:rPr>
              <a:t>rd</a:t>
            </a:r>
            <a:r>
              <a:rPr lang="en-IN" dirty="0">
                <a:solidFill>
                  <a:srgbClr val="0070C0"/>
                </a:solidFill>
                <a:latin typeface="Bahnschrift SemiBold" panose="020B0502040204020203" pitchFamily="34" charset="0"/>
              </a:rPr>
              <a:t> May 2024</a:t>
            </a:r>
          </a:p>
          <a:p>
            <a:pPr marL="0" indent="0">
              <a:buNone/>
            </a:pPr>
            <a:r>
              <a:rPr lang="en-IN" dirty="0">
                <a:solidFill>
                  <a:srgbClr val="7030A0"/>
                </a:solidFill>
                <a:latin typeface="Copperplate Gothic Bold" panose="020E0705020206020404" pitchFamily="34" charset="0"/>
              </a:rPr>
              <a:t>Team</a:t>
            </a:r>
            <a:r>
              <a:rPr lang="en-IN" dirty="0">
                <a:solidFill>
                  <a:srgbClr val="0070C0"/>
                </a:solidFill>
                <a:latin typeface="Bahnschrift SemiBold" panose="020B0502040204020203" pitchFamily="34" charset="0"/>
              </a:rPr>
              <a:t> 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  <a:latin typeface="Bahnschrift SemiBold" panose="020B0502040204020203" pitchFamily="34" charset="0"/>
              </a:rPr>
              <a:t>              1-4 members</a:t>
            </a:r>
          </a:p>
          <a:p>
            <a:pPr marL="0" indent="0">
              <a:buNone/>
            </a:pPr>
            <a:r>
              <a:rPr lang="en-IN" dirty="0">
                <a:solidFill>
                  <a:srgbClr val="7030A0"/>
                </a:solidFill>
                <a:latin typeface="Copperplate Gothic Bold" panose="020E0705020206020404" pitchFamily="34" charset="0"/>
              </a:rPr>
              <a:t>Age</a:t>
            </a:r>
            <a:r>
              <a:rPr lang="en-IN" dirty="0">
                <a:solidFill>
                  <a:srgbClr val="0070C0"/>
                </a:solidFill>
                <a:latin typeface="Bahnschrift SemiBold" panose="020B0502040204020203" pitchFamily="34" charset="0"/>
              </a:rPr>
              <a:t> 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  <a:latin typeface="Bahnschrift SemiBold" panose="020B0502040204020203" pitchFamily="34" charset="0"/>
              </a:rPr>
              <a:t>              18+ only</a:t>
            </a:r>
          </a:p>
          <a:p>
            <a:pPr marL="0" indent="0">
              <a:buNone/>
            </a:pPr>
            <a:r>
              <a:rPr lang="en-IN" dirty="0">
                <a:solidFill>
                  <a:srgbClr val="7030A0"/>
                </a:solidFill>
                <a:latin typeface="Copperplate Gothic Bold" panose="020E0705020206020404" pitchFamily="34" charset="0"/>
              </a:rPr>
              <a:t>Region</a:t>
            </a:r>
            <a:r>
              <a:rPr lang="en-IN" dirty="0">
                <a:solidFill>
                  <a:srgbClr val="0070C0"/>
                </a:solidFill>
                <a:latin typeface="Copperplate Gothic Bold" panose="020E0705020206020404" pitchFamily="34" charset="0"/>
              </a:rPr>
              <a:t> 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  <a:latin typeface="Bahnschrift SemiBold" panose="020B0502040204020203" pitchFamily="34" charset="0"/>
              </a:rPr>
              <a:t>              Asia Pacific (APAC)</a:t>
            </a:r>
          </a:p>
          <a:p>
            <a:endParaRPr lang="en-IN" dirty="0">
              <a:latin typeface="Bahnschrift SemiBold" panose="020B0502040204020203" pitchFamily="34" charset="0"/>
            </a:endParaRPr>
          </a:p>
          <a:p>
            <a:pPr marL="0" indent="0">
              <a:buNone/>
            </a:pPr>
            <a:endParaRPr lang="en-IN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049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B543C69-BC4E-AE55-5C80-6EADA0BCBDF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alphaModFix amt="4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6568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C43829-1D99-21D4-0CCA-6F5C58D08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381" y="681037"/>
            <a:ext cx="10515600" cy="1325563"/>
          </a:xfrm>
        </p:spPr>
        <p:txBody>
          <a:bodyPr/>
          <a:lstStyle/>
          <a:p>
            <a:r>
              <a:rPr lang="en-IN" b="1" i="0" dirty="0">
                <a:solidFill>
                  <a:schemeClr val="accent4">
                    <a:lumMod val="75000"/>
                  </a:schemeClr>
                </a:solidFill>
                <a:effectLst/>
                <a:latin typeface="Copperplate Gothic Bold" panose="020E0705020206020404" pitchFamily="34" charset="0"/>
              </a:rPr>
              <a:t> Participation Statistics</a:t>
            </a:r>
            <a:br>
              <a:rPr lang="en-IN" b="1" i="0" dirty="0">
                <a:solidFill>
                  <a:schemeClr val="accent4">
                    <a:lumMod val="75000"/>
                  </a:schemeClr>
                </a:solidFill>
                <a:effectLst/>
                <a:latin typeface="Copperplate Gothic Bold" panose="020E0705020206020404" pitchFamily="34" charset="0"/>
              </a:rPr>
            </a:br>
            <a:endParaRPr lang="en-IN" b="1" dirty="0">
              <a:solidFill>
                <a:schemeClr val="accent4">
                  <a:lumMod val="75000"/>
                </a:schemeClr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4713B-B7AB-0C0F-3AE0-831A4FD25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70C0"/>
                </a:solidFill>
                <a:effectLst/>
                <a:latin typeface="Bahnschrift SemiBold" panose="020B0502040204020203" pitchFamily="34" charset="0"/>
              </a:rPr>
              <a:t>Total Registrations: 38,000+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70C0"/>
                </a:solidFill>
                <a:effectLst/>
                <a:latin typeface="Bahnschrift SemiBold" panose="020B0502040204020203" pitchFamily="34" charset="0"/>
              </a:rPr>
              <a:t>Teams Formed: 28,000+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70C0"/>
                </a:solidFill>
                <a:effectLst/>
                <a:latin typeface="Bahnschrift SemiBold" panose="020B0502040204020203" pitchFamily="34" charset="0"/>
              </a:rPr>
              <a:t>Countries Involved: 18+ APAC countries.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70C0"/>
                </a:solidFill>
                <a:effectLst/>
                <a:latin typeface="Bahnschrift SemiBold" panose="020B0502040204020203" pitchFamily="34" charset="0"/>
              </a:rPr>
              <a:t>Ideas Submitted: 2,400+.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3778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1B2B1EC-FE32-FFE9-A17E-BD00347F34A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alphaModFix amt="4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678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B77F0D-0E94-32C8-FC42-7AC135B22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4">
                    <a:lumMod val="75000"/>
                  </a:schemeClr>
                </a:solidFill>
                <a:latin typeface="Copperplate Gothic Bold" panose="020E0705020206020404" pitchFamily="34" charset="0"/>
              </a:rPr>
              <a:t>Program 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202C2-B04B-3B8F-0576-DAA457A39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7030A0"/>
                </a:solidFill>
                <a:effectLst/>
                <a:latin typeface="Copperplate Gothic Bold" panose="020E0705020206020404" pitchFamily="34" charset="0"/>
              </a:rPr>
              <a:t>Masterclasses/Webinars: 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70C0"/>
                </a:solidFill>
                <a:latin typeface="Bahnschrift SemiBold" panose="020B0502040204020203" pitchFamily="34" charset="0"/>
              </a:rPr>
              <a:t>             </a:t>
            </a:r>
            <a:r>
              <a:rPr lang="en-US" b="0" i="0" dirty="0">
                <a:solidFill>
                  <a:srgbClr val="0070C0"/>
                </a:solidFill>
                <a:effectLst/>
                <a:latin typeface="Bahnschrift SemiBold" panose="020B0502040204020203" pitchFamily="34" charset="0"/>
              </a:rPr>
              <a:t>14 sessions on Google Cloud </a:t>
            </a:r>
            <a:r>
              <a:rPr lang="en-US" b="0" i="0" dirty="0" err="1">
                <a:solidFill>
                  <a:srgbClr val="0070C0"/>
                </a:solidFill>
                <a:effectLst/>
                <a:latin typeface="Bahnschrift SemiBold" panose="020B0502040204020203" pitchFamily="34" charset="0"/>
              </a:rPr>
              <a:t>GenAI</a:t>
            </a:r>
            <a:r>
              <a:rPr lang="en-US" b="0" i="0" dirty="0">
                <a:solidFill>
                  <a:srgbClr val="0070C0"/>
                </a:solidFill>
                <a:effectLst/>
                <a:latin typeface="Bahnschrift SemiBold" panose="020B0502040204020203" pitchFamily="34" charset="0"/>
              </a:rPr>
              <a:t> tools</a:t>
            </a:r>
            <a:r>
              <a:rPr lang="en-US" b="0" i="0" dirty="0">
                <a:effectLst/>
                <a:latin typeface="Bahnschrift SemiBold" panose="020B0502040204020203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7030A0"/>
                </a:solidFill>
                <a:effectLst/>
                <a:latin typeface="Copperplate Gothic Bold" panose="020E0705020206020404" pitchFamily="34" charset="0"/>
              </a:rPr>
              <a:t>Shortlisting Process: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70C0"/>
                </a:solidFill>
                <a:effectLst/>
                <a:latin typeface="Bahnschrift SemiBold" panose="020B0502040204020203" pitchFamily="34" charset="0"/>
              </a:rPr>
              <a:t>             Initial submissions: 2,400 ideas.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70C0"/>
                </a:solidFill>
                <a:latin typeface="Bahnschrift SemiBold" panose="020B0502040204020203" pitchFamily="34" charset="0"/>
              </a:rPr>
              <a:t>             </a:t>
            </a:r>
            <a:r>
              <a:rPr lang="en-US" b="0" i="0" dirty="0">
                <a:solidFill>
                  <a:srgbClr val="0070C0"/>
                </a:solidFill>
                <a:effectLst/>
                <a:latin typeface="Bahnschrift SemiBold" panose="020B0502040204020203" pitchFamily="34" charset="0"/>
              </a:rPr>
              <a:t>First shortlist: 350 teams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70C0"/>
                </a:solidFill>
                <a:latin typeface="Bahnschrift SemiBold" panose="020B0502040204020203" pitchFamily="34" charset="0"/>
              </a:rPr>
              <a:t>             </a:t>
            </a:r>
            <a:r>
              <a:rPr lang="en-US" b="0" i="0" dirty="0">
                <a:solidFill>
                  <a:srgbClr val="0070C0"/>
                </a:solidFill>
                <a:effectLst/>
                <a:latin typeface="Bahnschrift SemiBold" panose="020B0502040204020203" pitchFamily="34" charset="0"/>
              </a:rPr>
              <a:t>Finalists: 10 teams.</a:t>
            </a:r>
          </a:p>
          <a:p>
            <a:r>
              <a:rPr lang="en-US" dirty="0">
                <a:solidFill>
                  <a:srgbClr val="7030A0"/>
                </a:solidFill>
                <a:latin typeface="Copperplate Gothic Bold" panose="020E0705020206020404" pitchFamily="34" charset="0"/>
              </a:rPr>
              <a:t>Price Pool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70C0"/>
                </a:solidFill>
                <a:effectLst/>
                <a:latin typeface="Bahnschrift SemiBold" panose="020B0502040204020203" pitchFamily="34" charset="0"/>
              </a:rPr>
              <a:t>             $35000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8565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A6FF183-CC6C-DE7A-1B1F-6EF0C4B91E4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7D7BDD-48DC-A2AF-06A6-D6D7E70CC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chemeClr val="accent4">
                    <a:lumMod val="75000"/>
                  </a:schemeClr>
                </a:solidFill>
                <a:effectLst/>
                <a:latin typeface="Copperplate Gothic Bold" panose="020E0705020206020404" pitchFamily="34" charset="0"/>
              </a:rPr>
              <a:t>Key Milestones Achieved</a:t>
            </a:r>
            <a:br>
              <a:rPr lang="en-IN" b="1" i="0" dirty="0">
                <a:solidFill>
                  <a:schemeClr val="accent4">
                    <a:lumMod val="75000"/>
                  </a:schemeClr>
                </a:solidFill>
                <a:effectLst/>
                <a:latin typeface="Copperplate Gothic Bold" panose="020E0705020206020404" pitchFamily="34" charset="0"/>
              </a:rPr>
            </a:br>
            <a:endParaRPr lang="en-IN" b="1" dirty="0">
              <a:solidFill>
                <a:schemeClr val="accent4">
                  <a:lumMod val="75000"/>
                </a:schemeClr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315EF1-28F0-2EC4-512C-ED7E166F61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6" r="5038" b="3772"/>
          <a:stretch/>
        </p:blipFill>
        <p:spPr>
          <a:xfrm>
            <a:off x="109767" y="2753452"/>
            <a:ext cx="3780329" cy="26894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9D264E-E64C-E892-7DEA-8E7ECC85A9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9" t="-6767" r="4489" b="9794"/>
          <a:stretch/>
        </p:blipFill>
        <p:spPr>
          <a:xfrm>
            <a:off x="8215728" y="2670213"/>
            <a:ext cx="3780329" cy="28780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8BF8CC-1EF7-0638-F687-BEA548413D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"/>
          <a:stretch/>
        </p:blipFill>
        <p:spPr>
          <a:xfrm>
            <a:off x="4195806" y="1953043"/>
            <a:ext cx="3910156" cy="29665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2004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7ABFB6D-5442-74D0-6FF0-0AFB4EB2BF3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alphaModFix amt="4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568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7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991F30-2A27-4F84-4E68-487411D2A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791" y="-81628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chemeClr val="accent4">
                    <a:lumMod val="75000"/>
                  </a:schemeClr>
                </a:solidFill>
                <a:latin typeface="Copperplate Gothic Bold" panose="020E0705020206020404" pitchFamily="34" charset="0"/>
              </a:rPr>
              <a:t>Challenge Theme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1BF6B-0B73-C6BF-5404-0B2CE3B98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466" y="1298405"/>
            <a:ext cx="10593503" cy="577125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en-IN" sz="17600" b="1" i="0" dirty="0">
                <a:solidFill>
                  <a:srgbClr val="FF33CC"/>
                </a:solidFill>
                <a:effectLst/>
                <a:latin typeface="Papyrus" panose="03070502060502030205" pitchFamily="66" charset="0"/>
              </a:rPr>
              <a:t>Banking &amp; Financial Services</a:t>
            </a:r>
          </a:p>
          <a:p>
            <a:pPr marL="0" indent="0" algn="ctr">
              <a:buNone/>
            </a:pPr>
            <a:br>
              <a:rPr lang="en-IN" sz="1400" b="0" i="0" dirty="0">
                <a:solidFill>
                  <a:srgbClr val="212529"/>
                </a:solidFill>
                <a:effectLst/>
                <a:latin typeface="Product Sans Regular"/>
              </a:rPr>
            </a:br>
            <a:endParaRPr lang="en-IN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94726D-7254-1953-6E37-FDE2E74FA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2" y="2498951"/>
            <a:ext cx="10191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3B12D42-34D6-7895-EAE6-191CD5DAA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91" y="4078739"/>
            <a:ext cx="82867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A99861F-F1BC-66F2-BBB2-F95530D39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063" y="2435282"/>
            <a:ext cx="99060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03CA1F7-C1CB-F458-6C30-8FA361B56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64" y="5512707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D9DB25B-2EC1-D1A1-07DE-300F46454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5600" y="4722841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2BBFCC-A184-45C5-6517-272CC7E93F7F}"/>
              </a:ext>
            </a:extLst>
          </p:cNvPr>
          <p:cNvSpPr txBox="1"/>
          <p:nvPr/>
        </p:nvSpPr>
        <p:spPr>
          <a:xfrm>
            <a:off x="1414956" y="2700047"/>
            <a:ext cx="237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Fraud Detection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462144-07B5-9664-ACD1-6B3F59C54125}"/>
              </a:ext>
            </a:extLst>
          </p:cNvPr>
          <p:cNvSpPr txBox="1"/>
          <p:nvPr/>
        </p:nvSpPr>
        <p:spPr>
          <a:xfrm>
            <a:off x="1385102" y="4308410"/>
            <a:ext cx="43220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0" i="0" dirty="0">
                <a:solidFill>
                  <a:schemeClr val="accent1"/>
                </a:solidFill>
                <a:effectLst/>
                <a:latin typeface="Bahnschrift SemiBold" panose="020B0502040204020203" pitchFamily="34" charset="0"/>
              </a:rPr>
              <a:t>Customer Service Automation</a:t>
            </a:r>
          </a:p>
          <a:p>
            <a:pPr algn="ctr"/>
            <a:br>
              <a:rPr lang="en-IN" sz="1600" b="0" i="0" dirty="0">
                <a:solidFill>
                  <a:srgbClr val="212529"/>
                </a:solidFill>
                <a:effectLst/>
                <a:latin typeface="Bahnschrift SemiBold" panose="020B0502040204020203" pitchFamily="34" charset="0"/>
              </a:rPr>
            </a:br>
            <a:endParaRPr lang="en-IN" sz="1600" dirty="0">
              <a:latin typeface="Bahnschrift SemiBold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25242-5D5B-F1E1-3313-9438E356094B}"/>
              </a:ext>
            </a:extLst>
          </p:cNvPr>
          <p:cNvSpPr txBox="1"/>
          <p:nvPr/>
        </p:nvSpPr>
        <p:spPr>
          <a:xfrm>
            <a:off x="1336025" y="5732066"/>
            <a:ext cx="26372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0" i="0" dirty="0">
                <a:solidFill>
                  <a:schemeClr val="accent1"/>
                </a:solidFill>
                <a:effectLst/>
                <a:latin typeface="Bahnschrift SemiBold" panose="020B0502040204020203" pitchFamily="34" charset="0"/>
              </a:rPr>
              <a:t>Risk Management</a:t>
            </a:r>
          </a:p>
          <a:p>
            <a:pPr algn="ctr"/>
            <a:br>
              <a:rPr lang="en-IN" sz="1600" b="0" i="0" dirty="0">
                <a:solidFill>
                  <a:srgbClr val="212529"/>
                </a:solidFill>
                <a:effectLst/>
                <a:latin typeface="Bahnschrift SemiBold" panose="020B0502040204020203" pitchFamily="34" charset="0"/>
              </a:rPr>
            </a:br>
            <a:endParaRPr lang="en-IN" sz="1600" dirty="0">
              <a:latin typeface="Bahnschrift SemiBold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04C181-D191-74A5-E540-00E2BB3D0B5A}"/>
              </a:ext>
            </a:extLst>
          </p:cNvPr>
          <p:cNvSpPr txBox="1"/>
          <p:nvPr/>
        </p:nvSpPr>
        <p:spPr>
          <a:xfrm>
            <a:off x="7116301" y="2609480"/>
            <a:ext cx="5755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i="0" dirty="0">
                <a:solidFill>
                  <a:schemeClr val="accent1"/>
                </a:solidFill>
                <a:effectLst/>
                <a:latin typeface="Bahnschrift SemiBold" panose="020B0502040204020203" pitchFamily="34" charset="0"/>
              </a:rPr>
              <a:t>Personalized Financial </a:t>
            </a:r>
          </a:p>
          <a:p>
            <a:r>
              <a:rPr lang="en-IN" sz="2400" b="0" i="0" dirty="0">
                <a:solidFill>
                  <a:schemeClr val="accent1"/>
                </a:solidFill>
                <a:effectLst/>
                <a:latin typeface="Bahnschrift SemiBold" panose="020B0502040204020203" pitchFamily="34" charset="0"/>
              </a:rPr>
              <a:t>Advice</a:t>
            </a:r>
          </a:p>
          <a:p>
            <a:pPr algn="ctr"/>
            <a:br>
              <a:rPr lang="en-IN" sz="1600" b="0" i="0" dirty="0">
                <a:solidFill>
                  <a:srgbClr val="212529"/>
                </a:solidFill>
                <a:effectLst/>
                <a:latin typeface="Bahnschrift SemiBold" panose="020B0502040204020203" pitchFamily="34" charset="0"/>
              </a:rPr>
            </a:br>
            <a:endParaRPr lang="en-IN" sz="1600" dirty="0">
              <a:latin typeface="Bahnschrift SemiBold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C060FB-09A9-365D-7C8C-E2F9C0CE467C}"/>
              </a:ext>
            </a:extLst>
          </p:cNvPr>
          <p:cNvSpPr txBox="1"/>
          <p:nvPr/>
        </p:nvSpPr>
        <p:spPr>
          <a:xfrm>
            <a:off x="8858329" y="4907414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0" i="0" dirty="0">
                <a:solidFill>
                  <a:schemeClr val="accent1"/>
                </a:solidFill>
                <a:effectLst/>
                <a:latin typeface="Bahnschrift SemiBold" panose="020B0502040204020203" pitchFamily="34" charset="0"/>
              </a:rPr>
              <a:t>Compliance</a:t>
            </a:r>
          </a:p>
        </p:txBody>
      </p:sp>
    </p:spTree>
    <p:extLst>
      <p:ext uri="{BB962C8B-B14F-4D97-AF65-F5344CB8AC3E}">
        <p14:creationId xmlns:p14="http://schemas.microsoft.com/office/powerpoint/2010/main" val="4111893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F290C856-4EDD-9D40-1F54-BC4276CB36D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alphaModFix amt="4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568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7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C902F35-C94D-2159-8053-2FAE896614D9}"/>
              </a:ext>
            </a:extLst>
          </p:cNvPr>
          <p:cNvSpPr txBox="1">
            <a:spLocks/>
          </p:cNvSpPr>
          <p:nvPr/>
        </p:nvSpPr>
        <p:spPr>
          <a:xfrm>
            <a:off x="631031" y="-127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solidFill>
                  <a:schemeClr val="accent4">
                    <a:lumMod val="75000"/>
                  </a:schemeClr>
                </a:solidFill>
                <a:latin typeface="Copperplate Gothic Bold" panose="020E0705020206020404" pitchFamily="34" charset="0"/>
              </a:rPr>
              <a:t>Challenge Theme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8A2B69-4DE9-8D12-0859-A7D4DE2DC7A4}"/>
              </a:ext>
            </a:extLst>
          </p:cNvPr>
          <p:cNvSpPr txBox="1">
            <a:spLocks/>
          </p:cNvSpPr>
          <p:nvPr/>
        </p:nvSpPr>
        <p:spPr>
          <a:xfrm>
            <a:off x="967466" y="1298405"/>
            <a:ext cx="10593503" cy="577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4400" b="1" i="0" dirty="0">
                <a:solidFill>
                  <a:srgbClr val="FF33CC"/>
                </a:solidFill>
                <a:effectLst/>
                <a:latin typeface="Papyrus" panose="03070502060502030205" pitchFamily="66" charset="0"/>
              </a:rPr>
              <a:t>Retail &amp; ECommerce</a:t>
            </a:r>
            <a:br>
              <a:rPr lang="en-IN" sz="4400" b="1" dirty="0">
                <a:solidFill>
                  <a:srgbClr val="FF33CC"/>
                </a:solidFill>
                <a:latin typeface="Papyrus" panose="03070502060502030205" pitchFamily="66" charset="0"/>
              </a:rPr>
            </a:br>
            <a:endParaRPr lang="en-IN" sz="4400" b="1" dirty="0">
              <a:solidFill>
                <a:srgbClr val="FF33CC"/>
              </a:solidFill>
              <a:latin typeface="Papyrus" panose="03070502060502030205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D0C5E7-5E8C-6504-1CC2-BE4B5AC51FC3}"/>
              </a:ext>
            </a:extLst>
          </p:cNvPr>
          <p:cNvSpPr txBox="1"/>
          <p:nvPr/>
        </p:nvSpPr>
        <p:spPr>
          <a:xfrm>
            <a:off x="1247287" y="2574130"/>
            <a:ext cx="42433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0" i="0" dirty="0">
                <a:solidFill>
                  <a:schemeClr val="accent1"/>
                </a:solidFill>
                <a:effectLst/>
                <a:latin typeface="Bahnschrift SemiBold" panose="020B0502040204020203" pitchFamily="34" charset="0"/>
              </a:rPr>
              <a:t>Hyper-personalized Product Recommendations</a:t>
            </a:r>
          </a:p>
          <a:p>
            <a:br>
              <a:rPr lang="en-IN" sz="2400" b="0" i="0" dirty="0">
                <a:solidFill>
                  <a:schemeClr val="accent1"/>
                </a:solidFill>
                <a:effectLst/>
                <a:latin typeface="Bahnschrift SemiBold" panose="020B0502040204020203" pitchFamily="34" charset="0"/>
              </a:rPr>
            </a:br>
            <a:endParaRPr lang="en-IN" sz="2400" dirty="0">
              <a:solidFill>
                <a:schemeClr val="accent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228021-B19D-999D-1196-AF9C90C921A6}"/>
              </a:ext>
            </a:extLst>
          </p:cNvPr>
          <p:cNvSpPr txBox="1"/>
          <p:nvPr/>
        </p:nvSpPr>
        <p:spPr>
          <a:xfrm>
            <a:off x="1273630" y="4246267"/>
            <a:ext cx="40821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chemeClr val="accent1"/>
                </a:solidFill>
                <a:effectLst/>
                <a:latin typeface="Bahnschrift SemiBold" panose="020B0502040204020203" pitchFamily="34" charset="0"/>
              </a:rPr>
              <a:t>AI-powered Supply Chain Optimization (Simulations)</a:t>
            </a:r>
          </a:p>
          <a:p>
            <a:br>
              <a:rPr lang="en-US" sz="2400" b="0" i="0" dirty="0">
                <a:solidFill>
                  <a:schemeClr val="accent1"/>
                </a:solidFill>
                <a:effectLst/>
                <a:latin typeface="Bahnschrift SemiBold" panose="020B0502040204020203" pitchFamily="34" charset="0"/>
              </a:rPr>
            </a:br>
            <a:br>
              <a:rPr lang="en-IN" sz="1600" b="0" i="0" dirty="0">
                <a:solidFill>
                  <a:schemeClr val="accent1"/>
                </a:solidFill>
                <a:effectLst/>
                <a:latin typeface="Bahnschrift SemiBold" panose="020B0502040204020203" pitchFamily="34" charset="0"/>
              </a:rPr>
            </a:br>
            <a:endParaRPr lang="en-IN" sz="1600" dirty="0">
              <a:solidFill>
                <a:schemeClr val="accent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19B511-D71C-4ECE-ECBF-CFCE60F13436}"/>
              </a:ext>
            </a:extLst>
          </p:cNvPr>
          <p:cNvSpPr txBox="1"/>
          <p:nvPr/>
        </p:nvSpPr>
        <p:spPr>
          <a:xfrm>
            <a:off x="1253406" y="5732066"/>
            <a:ext cx="38519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chemeClr val="accent1"/>
                </a:solidFill>
                <a:effectLst/>
                <a:latin typeface="Bahnschrift SemiBold" panose="020B0502040204020203" pitchFamily="34" charset="0"/>
              </a:rPr>
              <a:t>Immersive Shopping Experiences (AR/VR)</a:t>
            </a:r>
          </a:p>
          <a:p>
            <a:br>
              <a:rPr lang="en-US" sz="2400" b="0" i="0" dirty="0">
                <a:solidFill>
                  <a:schemeClr val="accent1"/>
                </a:solidFill>
                <a:effectLst/>
                <a:latin typeface="Bahnschrift SemiBold" panose="020B0502040204020203" pitchFamily="34" charset="0"/>
              </a:rPr>
            </a:br>
            <a:br>
              <a:rPr lang="en-IN" sz="1600" b="0" i="0" dirty="0">
                <a:solidFill>
                  <a:schemeClr val="accent1"/>
                </a:solidFill>
                <a:effectLst/>
                <a:latin typeface="Bahnschrift SemiBold" panose="020B0502040204020203" pitchFamily="34" charset="0"/>
              </a:rPr>
            </a:br>
            <a:endParaRPr lang="en-IN" sz="1600" dirty="0">
              <a:solidFill>
                <a:schemeClr val="accent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798F49-AD4D-D22E-4BF4-A0F0FE94271E}"/>
              </a:ext>
            </a:extLst>
          </p:cNvPr>
          <p:cNvSpPr txBox="1"/>
          <p:nvPr/>
        </p:nvSpPr>
        <p:spPr>
          <a:xfrm>
            <a:off x="6909257" y="2669075"/>
            <a:ext cx="49407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0" i="0" dirty="0">
                <a:solidFill>
                  <a:schemeClr val="accent1"/>
                </a:solidFill>
                <a:effectLst/>
                <a:latin typeface="Bahnschrift SemiBold" panose="020B0502040204020203" pitchFamily="34" charset="0"/>
              </a:rPr>
              <a:t>Fraud Detection (Pattern Analysis)</a:t>
            </a:r>
          </a:p>
          <a:p>
            <a:br>
              <a:rPr lang="en-IN" sz="2400" b="0" i="0" dirty="0">
                <a:solidFill>
                  <a:schemeClr val="accent1"/>
                </a:solidFill>
                <a:effectLst/>
                <a:latin typeface="Bahnschrift SemiBold" panose="020B0502040204020203" pitchFamily="34" charset="0"/>
              </a:rPr>
            </a:br>
            <a:br>
              <a:rPr lang="en-IN" sz="1600" b="0" i="0" dirty="0">
                <a:solidFill>
                  <a:schemeClr val="accent1"/>
                </a:solidFill>
                <a:effectLst/>
                <a:latin typeface="Bahnschrift SemiBold" panose="020B0502040204020203" pitchFamily="34" charset="0"/>
              </a:rPr>
            </a:br>
            <a:endParaRPr lang="en-IN" sz="1600" dirty="0">
              <a:solidFill>
                <a:schemeClr val="accent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9D2083-25AF-F3D3-854F-498B9084238F}"/>
              </a:ext>
            </a:extLst>
          </p:cNvPr>
          <p:cNvSpPr txBox="1"/>
          <p:nvPr/>
        </p:nvSpPr>
        <p:spPr>
          <a:xfrm>
            <a:off x="7282544" y="4882777"/>
            <a:ext cx="48223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0" i="0" dirty="0">
                <a:solidFill>
                  <a:schemeClr val="accent1"/>
                </a:solidFill>
                <a:effectLst/>
                <a:latin typeface="Bahnschrift SemiBold" panose="020B0502040204020203" pitchFamily="34" charset="0"/>
              </a:rPr>
              <a:t>Inventory Management (Demand Forecasting)</a:t>
            </a:r>
          </a:p>
          <a:p>
            <a:br>
              <a:rPr lang="en-IN" sz="2400" b="0" i="0" dirty="0">
                <a:solidFill>
                  <a:schemeClr val="accent1"/>
                </a:solidFill>
                <a:effectLst/>
                <a:latin typeface="Bahnschrift SemiBold" panose="020B0502040204020203" pitchFamily="34" charset="0"/>
              </a:rPr>
            </a:br>
            <a:endParaRPr lang="en-IN" sz="2400" b="0" i="0" dirty="0">
              <a:solidFill>
                <a:schemeClr val="accent1"/>
              </a:solidFill>
              <a:effectLst/>
              <a:latin typeface="Bahnschrift SemiBold" panose="020B0502040204020203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BEDA43A-91D2-7D5E-4025-5524189FE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27" y="2763164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68AA2DB-A337-AF64-7494-A0A145DCE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11" y="4406138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4B1B2506-9DE2-D513-F959-1F82B39DB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62" y="5905430"/>
            <a:ext cx="752475" cy="752475"/>
          </a:xfrm>
          <a:prstGeom prst="rect">
            <a:avLst/>
          </a:prstGeom>
          <a:noFill/>
          <a:effectLst>
            <a:glow>
              <a:schemeClr val="accent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EDD33F8C-8382-3637-A32D-760599B0F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919" y="2682292"/>
            <a:ext cx="8001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C3C48791-4792-B256-52A8-CFCA0AA5E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919" y="5023233"/>
            <a:ext cx="80010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365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1F14DE40-7D27-12F5-DC13-081909C2214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568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F1A0A53-2832-D688-D1E6-A239419BA55F}"/>
              </a:ext>
            </a:extLst>
          </p:cNvPr>
          <p:cNvSpPr txBox="1">
            <a:spLocks/>
          </p:cNvSpPr>
          <p:nvPr/>
        </p:nvSpPr>
        <p:spPr>
          <a:xfrm>
            <a:off x="600298" y="-7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solidFill>
                  <a:schemeClr val="accent4">
                    <a:lumMod val="75000"/>
                  </a:schemeClr>
                </a:solidFill>
                <a:latin typeface="Copperplate Gothic Bold" panose="020E0705020206020404" pitchFamily="34" charset="0"/>
              </a:rPr>
              <a:t>Challenge Theme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8F3274-52CE-5B51-FA64-7B93E56283A9}"/>
              </a:ext>
            </a:extLst>
          </p:cNvPr>
          <p:cNvSpPr txBox="1">
            <a:spLocks/>
          </p:cNvSpPr>
          <p:nvPr/>
        </p:nvSpPr>
        <p:spPr>
          <a:xfrm>
            <a:off x="967466" y="1298405"/>
            <a:ext cx="10593503" cy="577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5700" b="1" i="0" dirty="0">
                <a:solidFill>
                  <a:srgbClr val="FF33CC"/>
                </a:solidFill>
                <a:effectLst/>
                <a:latin typeface="Papyrus" panose="03070502060502030205" pitchFamily="66" charset="0"/>
              </a:rPr>
              <a:t>Manufacturing</a:t>
            </a:r>
          </a:p>
          <a:p>
            <a:endParaRPr lang="en-IN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DB047F-FD7B-D8C4-D16C-7BEFD0795B46}"/>
              </a:ext>
            </a:extLst>
          </p:cNvPr>
          <p:cNvSpPr txBox="1"/>
          <p:nvPr/>
        </p:nvSpPr>
        <p:spPr>
          <a:xfrm>
            <a:off x="1247287" y="2390020"/>
            <a:ext cx="42433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0" i="0" dirty="0">
                <a:solidFill>
                  <a:schemeClr val="accent1"/>
                </a:solidFill>
                <a:effectLst/>
                <a:latin typeface="Bahnschrift SemiBold" panose="020B0502040204020203" pitchFamily="34" charset="0"/>
              </a:rPr>
              <a:t>Predictive Maintenance (Sensor Data Analysis)</a:t>
            </a:r>
          </a:p>
          <a:p>
            <a:br>
              <a:rPr lang="en-IN" sz="2400" b="0" i="0" dirty="0">
                <a:solidFill>
                  <a:schemeClr val="accent1"/>
                </a:solidFill>
                <a:effectLst/>
                <a:latin typeface="Bahnschrift SemiBold" panose="020B0502040204020203" pitchFamily="34" charset="0"/>
              </a:rPr>
            </a:br>
            <a:br>
              <a:rPr lang="en-IN" sz="2400" b="0" i="0" dirty="0">
                <a:solidFill>
                  <a:schemeClr val="accent1"/>
                </a:solidFill>
                <a:effectLst/>
                <a:latin typeface="Bahnschrift SemiBold" panose="020B0502040204020203" pitchFamily="34" charset="0"/>
              </a:rPr>
            </a:br>
            <a:endParaRPr lang="en-IN" sz="2400" dirty="0">
              <a:solidFill>
                <a:schemeClr val="accent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365ACF-6D38-9C13-2A51-3772714420C7}"/>
              </a:ext>
            </a:extLst>
          </p:cNvPr>
          <p:cNvSpPr txBox="1"/>
          <p:nvPr/>
        </p:nvSpPr>
        <p:spPr>
          <a:xfrm>
            <a:off x="1247287" y="3851725"/>
            <a:ext cx="408214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0" i="0" dirty="0">
                <a:solidFill>
                  <a:schemeClr val="accent1"/>
                </a:solidFill>
                <a:effectLst/>
                <a:latin typeface="Bahnschrift SemiBold" panose="020B0502040204020203" pitchFamily="34" charset="0"/>
              </a:rPr>
              <a:t>Automated Quality Control (Computer Vision)</a:t>
            </a:r>
          </a:p>
          <a:p>
            <a:br>
              <a:rPr lang="en-IN" sz="2400" b="0" i="0" dirty="0">
                <a:solidFill>
                  <a:schemeClr val="accent1"/>
                </a:solidFill>
                <a:effectLst/>
                <a:latin typeface="Bahnschrift SemiBold" panose="020B0502040204020203" pitchFamily="34" charset="0"/>
              </a:rPr>
            </a:br>
            <a:br>
              <a:rPr lang="en-US" sz="2400" b="0" i="0" dirty="0">
                <a:solidFill>
                  <a:schemeClr val="accent1"/>
                </a:solidFill>
                <a:effectLst/>
                <a:latin typeface="Bahnschrift SemiBold" panose="020B0502040204020203" pitchFamily="34" charset="0"/>
              </a:rPr>
            </a:br>
            <a:br>
              <a:rPr lang="en-IN" sz="1600" b="0" i="0" dirty="0">
                <a:solidFill>
                  <a:schemeClr val="accent1"/>
                </a:solidFill>
                <a:effectLst/>
                <a:latin typeface="Bahnschrift SemiBold" panose="020B0502040204020203" pitchFamily="34" charset="0"/>
              </a:rPr>
            </a:br>
            <a:endParaRPr lang="en-IN" sz="1600" dirty="0">
              <a:solidFill>
                <a:schemeClr val="accent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F5764A-98EA-26A6-27C9-42134CC09604}"/>
              </a:ext>
            </a:extLst>
          </p:cNvPr>
          <p:cNvSpPr txBox="1"/>
          <p:nvPr/>
        </p:nvSpPr>
        <p:spPr>
          <a:xfrm>
            <a:off x="1247287" y="5367762"/>
            <a:ext cx="385199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chemeClr val="accent1"/>
                </a:solidFill>
                <a:effectLst/>
                <a:latin typeface="Bahnschrift SemiBold" panose="020B0502040204020203" pitchFamily="34" charset="0"/>
              </a:rPr>
              <a:t>Optimized Production Planning (Demand &amp; Supply Forecasting)</a:t>
            </a:r>
          </a:p>
          <a:p>
            <a:br>
              <a:rPr lang="en-US" sz="2400" b="0" i="0" dirty="0">
                <a:solidFill>
                  <a:schemeClr val="accent1"/>
                </a:solidFill>
                <a:effectLst/>
                <a:latin typeface="Bahnschrift SemiBold" panose="020B0502040204020203" pitchFamily="34" charset="0"/>
              </a:rPr>
            </a:br>
            <a:br>
              <a:rPr lang="en-US" sz="2400" b="0" i="0" dirty="0">
                <a:solidFill>
                  <a:schemeClr val="accent1"/>
                </a:solidFill>
                <a:effectLst/>
                <a:latin typeface="Bahnschrift SemiBold" panose="020B0502040204020203" pitchFamily="34" charset="0"/>
              </a:rPr>
            </a:br>
            <a:br>
              <a:rPr lang="en-IN" sz="1600" b="0" i="0" dirty="0">
                <a:solidFill>
                  <a:schemeClr val="accent1"/>
                </a:solidFill>
                <a:effectLst/>
                <a:latin typeface="Bahnschrift SemiBold" panose="020B0502040204020203" pitchFamily="34" charset="0"/>
              </a:rPr>
            </a:br>
            <a:endParaRPr lang="en-IN" sz="1600" dirty="0">
              <a:solidFill>
                <a:schemeClr val="accent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59A7A-3493-9B04-7428-B42098077EC3}"/>
              </a:ext>
            </a:extLst>
          </p:cNvPr>
          <p:cNvSpPr txBox="1"/>
          <p:nvPr/>
        </p:nvSpPr>
        <p:spPr>
          <a:xfrm>
            <a:off x="7221822" y="2698478"/>
            <a:ext cx="494076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chemeClr val="accent1"/>
                </a:solidFill>
                <a:effectLst/>
                <a:latin typeface="Bahnschrift SemiBold" panose="020B0502040204020203" pitchFamily="34" charset="0"/>
              </a:rPr>
              <a:t>Smart Logistics (Shipment Tracking and Inventory Management)</a:t>
            </a:r>
          </a:p>
          <a:p>
            <a:br>
              <a:rPr lang="en-US" sz="2400" b="0" i="0" dirty="0">
                <a:solidFill>
                  <a:schemeClr val="accent1"/>
                </a:solidFill>
                <a:effectLst/>
                <a:latin typeface="Bahnschrift SemiBold" panose="020B0502040204020203" pitchFamily="34" charset="0"/>
              </a:rPr>
            </a:br>
            <a:br>
              <a:rPr lang="en-IN" sz="2400" b="0" i="0" dirty="0">
                <a:solidFill>
                  <a:schemeClr val="accent1"/>
                </a:solidFill>
                <a:effectLst/>
                <a:latin typeface="Bahnschrift SemiBold" panose="020B0502040204020203" pitchFamily="34" charset="0"/>
              </a:rPr>
            </a:br>
            <a:br>
              <a:rPr lang="en-IN" sz="1600" b="0" i="0" dirty="0">
                <a:solidFill>
                  <a:schemeClr val="accent1"/>
                </a:solidFill>
                <a:effectLst/>
                <a:latin typeface="Bahnschrift SemiBold" panose="020B0502040204020203" pitchFamily="34" charset="0"/>
              </a:rPr>
            </a:br>
            <a:endParaRPr lang="en-IN" sz="1600" dirty="0">
              <a:solidFill>
                <a:schemeClr val="accent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FD4FB5-78C3-E5F8-8B09-B8430BBFC4B4}"/>
              </a:ext>
            </a:extLst>
          </p:cNvPr>
          <p:cNvSpPr txBox="1"/>
          <p:nvPr/>
        </p:nvSpPr>
        <p:spPr>
          <a:xfrm>
            <a:off x="7223349" y="4882777"/>
            <a:ext cx="48223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chemeClr val="accent1"/>
                </a:solidFill>
                <a:effectLst/>
                <a:latin typeface="Bahnschrift SemiBold" panose="020B0502040204020203" pitchFamily="34" charset="0"/>
              </a:rPr>
              <a:t>Sustainable Manufacturing (Waste Reduction and</a:t>
            </a:r>
          </a:p>
          <a:p>
            <a:pPr algn="l"/>
            <a:r>
              <a:rPr lang="en-US" sz="2400" b="0" i="0" dirty="0">
                <a:solidFill>
                  <a:schemeClr val="accent1"/>
                </a:solidFill>
                <a:effectLst/>
                <a:latin typeface="Bahnschrift SemiBold" panose="020B0502040204020203" pitchFamily="34" charset="0"/>
              </a:rPr>
              <a:t> Efficiency Optimization)</a:t>
            </a:r>
          </a:p>
          <a:p>
            <a:br>
              <a:rPr lang="en-US" sz="2400" b="0" i="0" dirty="0">
                <a:solidFill>
                  <a:schemeClr val="accent1"/>
                </a:solidFill>
                <a:effectLst/>
                <a:latin typeface="Bahnschrift SemiBold" panose="020B0502040204020203" pitchFamily="34" charset="0"/>
              </a:rPr>
            </a:br>
            <a:br>
              <a:rPr lang="en-IN" sz="2400" b="0" i="0" dirty="0">
                <a:solidFill>
                  <a:schemeClr val="accent1"/>
                </a:solidFill>
                <a:effectLst/>
                <a:latin typeface="Bahnschrift SemiBold" panose="020B0502040204020203" pitchFamily="34" charset="0"/>
              </a:rPr>
            </a:br>
            <a:endParaRPr lang="en-IN" sz="2400" b="0" i="0" dirty="0">
              <a:solidFill>
                <a:schemeClr val="accent1"/>
              </a:solidFill>
              <a:effectLst/>
              <a:latin typeface="Bahnschrift SemiBold" panose="020B0502040204020203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2C0F5B2-13E8-F808-01B7-7CD031EE4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26" y="2506911"/>
            <a:ext cx="8477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4407849-1845-B92C-9AFC-78A8C3287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11" y="4037375"/>
            <a:ext cx="86677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E1CD0BE-47EA-A921-E0D7-46F50E62B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11" y="5620927"/>
            <a:ext cx="82867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590A8B5B-A3FC-D0D0-63C7-01721AE90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681" y="2776654"/>
            <a:ext cx="851818" cy="104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263606CE-0EAC-4BA9-C1D0-A4B007180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681" y="5263739"/>
            <a:ext cx="981517" cy="95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809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089CE0DD-C047-0D2B-4876-7AD5B25B1F4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568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A24E205-A881-E173-5653-23351E4FC9FD}"/>
              </a:ext>
            </a:extLst>
          </p:cNvPr>
          <p:cNvSpPr txBox="1">
            <a:spLocks/>
          </p:cNvSpPr>
          <p:nvPr/>
        </p:nvSpPr>
        <p:spPr>
          <a:xfrm>
            <a:off x="635573" y="-691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solidFill>
                  <a:schemeClr val="accent4">
                    <a:lumMod val="75000"/>
                  </a:schemeClr>
                </a:solidFill>
                <a:latin typeface="Copperplate Gothic Bold" panose="020E0705020206020404" pitchFamily="34" charset="0"/>
              </a:rPr>
              <a:t>Challenge Theme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F02897-7251-C288-3F28-D6CAFB1D4928}"/>
              </a:ext>
            </a:extLst>
          </p:cNvPr>
          <p:cNvSpPr txBox="1">
            <a:spLocks/>
          </p:cNvSpPr>
          <p:nvPr/>
        </p:nvSpPr>
        <p:spPr>
          <a:xfrm>
            <a:off x="967466" y="1298405"/>
            <a:ext cx="10593503" cy="577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5200" b="1" i="0" dirty="0">
                <a:solidFill>
                  <a:srgbClr val="FF33CC"/>
                </a:solidFill>
                <a:effectLst/>
                <a:latin typeface="Papyrus" panose="03070502060502030205" pitchFamily="66" charset="0"/>
              </a:rPr>
              <a:t>Media &amp; Entertainment</a:t>
            </a:r>
          </a:p>
          <a:p>
            <a:endParaRPr lang="en-IN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B11C59-B2A4-661B-94CE-6BC85AAE7F86}"/>
              </a:ext>
            </a:extLst>
          </p:cNvPr>
          <p:cNvSpPr txBox="1"/>
          <p:nvPr/>
        </p:nvSpPr>
        <p:spPr>
          <a:xfrm>
            <a:off x="1247287" y="2390020"/>
            <a:ext cx="42433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0" i="0" dirty="0">
                <a:solidFill>
                  <a:schemeClr val="accent1"/>
                </a:solidFill>
                <a:effectLst/>
                <a:latin typeface="Bahnschrift SemiBold" panose="020B0502040204020203" pitchFamily="34" charset="0"/>
              </a:rPr>
              <a:t>Personalized Content Recommendations</a:t>
            </a:r>
          </a:p>
          <a:p>
            <a:br>
              <a:rPr lang="en-IN" sz="2400" b="0" i="0" dirty="0">
                <a:solidFill>
                  <a:schemeClr val="accent1"/>
                </a:solidFill>
                <a:effectLst/>
                <a:latin typeface="Bahnschrift SemiBold" panose="020B0502040204020203" pitchFamily="34" charset="0"/>
              </a:rPr>
            </a:br>
            <a:br>
              <a:rPr lang="en-IN" sz="2400" b="0" i="0" dirty="0">
                <a:solidFill>
                  <a:schemeClr val="accent1"/>
                </a:solidFill>
                <a:effectLst/>
                <a:latin typeface="Bahnschrift SemiBold" panose="020B0502040204020203" pitchFamily="34" charset="0"/>
              </a:rPr>
            </a:br>
            <a:br>
              <a:rPr lang="en-IN" sz="2400" b="0" i="0" dirty="0">
                <a:solidFill>
                  <a:schemeClr val="accent1"/>
                </a:solidFill>
                <a:effectLst/>
                <a:latin typeface="Bahnschrift SemiBold" panose="020B0502040204020203" pitchFamily="34" charset="0"/>
              </a:rPr>
            </a:br>
            <a:endParaRPr lang="en-IN" sz="2400" dirty="0">
              <a:solidFill>
                <a:schemeClr val="accent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3D6E23-B145-E604-FE54-B49DE605B81F}"/>
              </a:ext>
            </a:extLst>
          </p:cNvPr>
          <p:cNvSpPr txBox="1"/>
          <p:nvPr/>
        </p:nvSpPr>
        <p:spPr>
          <a:xfrm>
            <a:off x="1247287" y="4010643"/>
            <a:ext cx="408214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0" i="0" dirty="0">
                <a:solidFill>
                  <a:schemeClr val="accent1"/>
                </a:solidFill>
                <a:effectLst/>
                <a:latin typeface="Bahnschrift SemiBold" panose="020B0502040204020203" pitchFamily="34" charset="0"/>
              </a:rPr>
              <a:t>Interactive Storytelling</a:t>
            </a:r>
          </a:p>
          <a:p>
            <a:br>
              <a:rPr lang="en-IN" sz="2400" b="0" i="0" dirty="0">
                <a:solidFill>
                  <a:schemeClr val="accent1"/>
                </a:solidFill>
                <a:effectLst/>
                <a:latin typeface="Bahnschrift SemiBold" panose="020B0502040204020203" pitchFamily="34" charset="0"/>
              </a:rPr>
            </a:br>
            <a:br>
              <a:rPr lang="en-IN" sz="2400" b="0" i="0" dirty="0">
                <a:solidFill>
                  <a:schemeClr val="accent1"/>
                </a:solidFill>
                <a:effectLst/>
                <a:latin typeface="Bahnschrift SemiBold" panose="020B0502040204020203" pitchFamily="34" charset="0"/>
              </a:rPr>
            </a:br>
            <a:br>
              <a:rPr lang="en-US" sz="2400" b="0" i="0" dirty="0">
                <a:solidFill>
                  <a:schemeClr val="accent1"/>
                </a:solidFill>
                <a:effectLst/>
                <a:latin typeface="Bahnschrift SemiBold" panose="020B0502040204020203" pitchFamily="34" charset="0"/>
              </a:rPr>
            </a:br>
            <a:br>
              <a:rPr lang="en-IN" sz="1600" b="0" i="0" dirty="0">
                <a:solidFill>
                  <a:schemeClr val="accent1"/>
                </a:solidFill>
                <a:effectLst/>
                <a:latin typeface="Bahnschrift SemiBold" panose="020B0502040204020203" pitchFamily="34" charset="0"/>
              </a:rPr>
            </a:br>
            <a:endParaRPr lang="en-IN" sz="1600" dirty="0">
              <a:solidFill>
                <a:schemeClr val="accent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041CCD-1F0C-5D07-0BE7-3C9040A440C2}"/>
              </a:ext>
            </a:extLst>
          </p:cNvPr>
          <p:cNvSpPr txBox="1"/>
          <p:nvPr/>
        </p:nvSpPr>
        <p:spPr>
          <a:xfrm>
            <a:off x="1247287" y="5367762"/>
            <a:ext cx="385199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0" i="0" dirty="0">
                <a:solidFill>
                  <a:schemeClr val="accent1"/>
                </a:solidFill>
                <a:effectLst/>
                <a:latin typeface="Bahnschrift SemiBold" panose="020B0502040204020203" pitchFamily="34" charset="0"/>
              </a:rPr>
              <a:t>Proactive Misinformation Detection</a:t>
            </a:r>
          </a:p>
          <a:p>
            <a:br>
              <a:rPr lang="en-IN" sz="2400" b="0" i="0" dirty="0">
                <a:solidFill>
                  <a:schemeClr val="accent1"/>
                </a:solidFill>
                <a:effectLst/>
                <a:latin typeface="Bahnschrift SemiBold" panose="020B0502040204020203" pitchFamily="34" charset="0"/>
              </a:rPr>
            </a:br>
            <a:br>
              <a:rPr lang="en-US" sz="2400" b="0" i="0" dirty="0">
                <a:solidFill>
                  <a:schemeClr val="accent1"/>
                </a:solidFill>
                <a:effectLst/>
                <a:latin typeface="Bahnschrift SemiBold" panose="020B0502040204020203" pitchFamily="34" charset="0"/>
              </a:rPr>
            </a:br>
            <a:br>
              <a:rPr lang="en-US" sz="2400" b="0" i="0" dirty="0">
                <a:solidFill>
                  <a:schemeClr val="accent1"/>
                </a:solidFill>
                <a:effectLst/>
                <a:latin typeface="Bahnschrift SemiBold" panose="020B0502040204020203" pitchFamily="34" charset="0"/>
              </a:rPr>
            </a:br>
            <a:br>
              <a:rPr lang="en-IN" sz="1600" b="0" i="0" dirty="0">
                <a:solidFill>
                  <a:schemeClr val="accent1"/>
                </a:solidFill>
                <a:effectLst/>
                <a:latin typeface="Bahnschrift SemiBold" panose="020B0502040204020203" pitchFamily="34" charset="0"/>
              </a:rPr>
            </a:br>
            <a:endParaRPr lang="en-IN" sz="1600" dirty="0">
              <a:solidFill>
                <a:schemeClr val="accent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1F7891-FD8D-7F75-70F4-8DCF5B51E517}"/>
              </a:ext>
            </a:extLst>
          </p:cNvPr>
          <p:cNvSpPr txBox="1"/>
          <p:nvPr/>
        </p:nvSpPr>
        <p:spPr>
          <a:xfrm>
            <a:off x="7383063" y="2343329"/>
            <a:ext cx="494076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0" i="0" dirty="0">
                <a:solidFill>
                  <a:schemeClr val="accent1"/>
                </a:solidFill>
                <a:effectLst/>
                <a:latin typeface="Bahnschrift SemiBold" panose="020B0502040204020203" pitchFamily="34" charset="0"/>
              </a:rPr>
              <a:t>Automated Content </a:t>
            </a:r>
          </a:p>
          <a:p>
            <a:pPr algn="l"/>
            <a:r>
              <a:rPr lang="en-IN" sz="2400" b="0" i="0" dirty="0">
                <a:solidFill>
                  <a:schemeClr val="accent1"/>
                </a:solidFill>
                <a:effectLst/>
                <a:latin typeface="Bahnschrift SemiBold" panose="020B0502040204020203" pitchFamily="34" charset="0"/>
              </a:rPr>
              <a:t>Creation</a:t>
            </a:r>
          </a:p>
          <a:p>
            <a:br>
              <a:rPr lang="en-IN" sz="2400" b="0" i="0" dirty="0">
                <a:solidFill>
                  <a:schemeClr val="accent1"/>
                </a:solidFill>
                <a:effectLst/>
                <a:latin typeface="Bahnschrift SemiBold" panose="020B0502040204020203" pitchFamily="34" charset="0"/>
              </a:rPr>
            </a:br>
            <a:br>
              <a:rPr lang="en-US" sz="2400" b="0" i="0" dirty="0">
                <a:solidFill>
                  <a:schemeClr val="accent1"/>
                </a:solidFill>
                <a:effectLst/>
                <a:latin typeface="Bahnschrift SemiBold" panose="020B0502040204020203" pitchFamily="34" charset="0"/>
              </a:rPr>
            </a:br>
            <a:br>
              <a:rPr lang="en-IN" sz="2400" b="0" i="0" dirty="0">
                <a:solidFill>
                  <a:schemeClr val="accent1"/>
                </a:solidFill>
                <a:effectLst/>
                <a:latin typeface="Bahnschrift SemiBold" panose="020B0502040204020203" pitchFamily="34" charset="0"/>
              </a:rPr>
            </a:br>
            <a:br>
              <a:rPr lang="en-IN" sz="1600" b="0" i="0" dirty="0">
                <a:solidFill>
                  <a:schemeClr val="accent1"/>
                </a:solidFill>
                <a:effectLst/>
                <a:latin typeface="Bahnschrift SemiBold" panose="020B0502040204020203" pitchFamily="34" charset="0"/>
              </a:rPr>
            </a:br>
            <a:endParaRPr lang="en-IN" sz="1600" dirty="0">
              <a:solidFill>
                <a:schemeClr val="accent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32DF11-C9DD-4644-08D0-ABCE29388A69}"/>
              </a:ext>
            </a:extLst>
          </p:cNvPr>
          <p:cNvSpPr txBox="1"/>
          <p:nvPr/>
        </p:nvSpPr>
        <p:spPr>
          <a:xfrm>
            <a:off x="7221822" y="3743713"/>
            <a:ext cx="48223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chemeClr val="accent1"/>
                </a:solidFill>
                <a:effectLst/>
                <a:latin typeface="Bahnschrift SemiBold" panose="020B0502040204020203" pitchFamily="34" charset="0"/>
              </a:rPr>
              <a:t>Sentiment Analysis and Audience Insights</a:t>
            </a:r>
          </a:p>
          <a:p>
            <a:br>
              <a:rPr lang="en-US" sz="2400" b="0" i="0" dirty="0">
                <a:solidFill>
                  <a:schemeClr val="accent1"/>
                </a:solidFill>
                <a:effectLst/>
                <a:latin typeface="Bahnschrift SemiBold" panose="020B0502040204020203" pitchFamily="34" charset="0"/>
              </a:rPr>
            </a:br>
            <a:endParaRPr lang="en-IN" sz="2400" b="0" i="0" dirty="0">
              <a:solidFill>
                <a:schemeClr val="accent1"/>
              </a:solidFill>
              <a:effectLst/>
              <a:latin typeface="Bahnschrift SemiBold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168F93-6D84-69D6-F67E-C3C5EFD5F184}"/>
              </a:ext>
            </a:extLst>
          </p:cNvPr>
          <p:cNvSpPr txBox="1"/>
          <p:nvPr/>
        </p:nvSpPr>
        <p:spPr>
          <a:xfrm>
            <a:off x="7141890" y="5300857"/>
            <a:ext cx="48223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0" i="0" dirty="0">
                <a:solidFill>
                  <a:schemeClr val="accent1"/>
                </a:solidFill>
                <a:effectLst/>
                <a:latin typeface="Bahnschrift SemiBold" panose="020B0502040204020203" pitchFamily="34" charset="0"/>
              </a:rPr>
              <a:t>Personalized Learning Experiences</a:t>
            </a:r>
          </a:p>
          <a:p>
            <a:br>
              <a:rPr lang="en-IN" sz="2400" b="0" i="0" dirty="0">
                <a:solidFill>
                  <a:schemeClr val="accent1"/>
                </a:solidFill>
                <a:effectLst/>
                <a:latin typeface="Bahnschrift SemiBold" panose="020B0502040204020203" pitchFamily="34" charset="0"/>
              </a:rPr>
            </a:br>
            <a:br>
              <a:rPr lang="en-US" sz="2400" b="0" i="0" dirty="0">
                <a:solidFill>
                  <a:schemeClr val="accent1"/>
                </a:solidFill>
                <a:effectLst/>
                <a:latin typeface="Bahnschrift SemiBold" panose="020B0502040204020203" pitchFamily="34" charset="0"/>
              </a:rPr>
            </a:br>
            <a:endParaRPr lang="en-IN" sz="2400" b="0" i="0" dirty="0">
              <a:solidFill>
                <a:schemeClr val="accent1"/>
              </a:solidFill>
              <a:effectLst/>
              <a:latin typeface="Bahnschrift SemiBold" panose="020B0502040204020203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F5A0093-C6D7-81DE-A196-1251FEA07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23" y="2437681"/>
            <a:ext cx="8001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4004D2D-A6BE-644B-DE0E-C64DD5A98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80" y="4001619"/>
            <a:ext cx="86677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BA75780D-D3E4-D261-96C5-D898A7477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51" y="5559595"/>
            <a:ext cx="8001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7072F8C6-2BC5-099B-1230-713562F42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4713" y="2351753"/>
            <a:ext cx="81915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518ED8D4-F431-2273-33CA-C075B2612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329" y="3743712"/>
            <a:ext cx="1019175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CA3773B2-F9A8-0021-C7E3-0F294A0B5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9575" y="5408697"/>
            <a:ext cx="7239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799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446</Words>
  <Application>Microsoft Office PowerPoint</Application>
  <PresentationFormat>Widescreen</PresentationFormat>
  <Paragraphs>119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__fkGroteskNeue_598ab8</vt:lpstr>
      <vt:lpstr>Arial</vt:lpstr>
      <vt:lpstr>Bahnschrift SemiBold</vt:lpstr>
      <vt:lpstr>Bauhaus 93</vt:lpstr>
      <vt:lpstr>Calibri</vt:lpstr>
      <vt:lpstr>Calibri Light</vt:lpstr>
      <vt:lpstr>Copperplate Gothic Bold</vt:lpstr>
      <vt:lpstr>Papyrus</vt:lpstr>
      <vt:lpstr>Product Sans Regular</vt:lpstr>
      <vt:lpstr>Office Theme</vt:lpstr>
      <vt:lpstr>PowerPoint Presentation</vt:lpstr>
      <vt:lpstr>Event Overview    </vt:lpstr>
      <vt:lpstr> Participation Statistics </vt:lpstr>
      <vt:lpstr>Program Highlights</vt:lpstr>
      <vt:lpstr>Key Milestones Achieved </vt:lpstr>
      <vt:lpstr>Challenge Theme</vt:lpstr>
      <vt:lpstr>PowerPoint Presentation</vt:lpstr>
      <vt:lpstr>PowerPoint Presentation</vt:lpstr>
      <vt:lpstr>PowerPoint Presentation</vt:lpstr>
      <vt:lpstr>PowerPoint Presentation</vt:lpstr>
      <vt:lpstr>Challenges Faced </vt:lpstr>
      <vt:lpstr>Impact Of Challenges</vt:lpstr>
      <vt:lpstr>Action Plan For Future Events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mohit dadhich</dc:creator>
  <cp:lastModifiedBy>mohit dadhich</cp:lastModifiedBy>
  <cp:revision>1</cp:revision>
  <dcterms:created xsi:type="dcterms:W3CDTF">2024-11-08T10:15:00Z</dcterms:created>
  <dcterms:modified xsi:type="dcterms:W3CDTF">2024-11-08T10:15:27Z</dcterms:modified>
</cp:coreProperties>
</file>