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15" r:id="rId30"/>
    <p:sldId id="316" r:id="rId31"/>
    <p:sldId id="317" r:id="rId32"/>
    <p:sldId id="322" r:id="rId33"/>
    <p:sldId id="318" r:id="rId34"/>
    <p:sldId id="319" r:id="rId35"/>
    <p:sldId id="320" r:id="rId36"/>
    <p:sldId id="321" r:id="rId37"/>
    <p:sldId id="308" r:id="rId38"/>
    <p:sldId id="309" r:id="rId39"/>
    <p:sldId id="310" r:id="rId40"/>
    <p:sldId id="311" r:id="rId41"/>
    <p:sldId id="312" r:id="rId42"/>
    <p:sldId id="313" r:id="rId43"/>
    <p:sldId id="31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0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6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905DF-2E02-4235-88D2-567BCB4CFC4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3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21B5F7-D0E3-4841-8FB5-2CD9E29C6E65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B46A12-D78D-4373-8B2F-1EC60AC80773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60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0573C-BAC8-4B05-8DE0-7682A5E71CA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95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54DA9-1E49-4ADF-869B-B14AACCB410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70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E1504-527C-4383-8ABA-5F4F68555C8B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12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C5A9F-9362-4305-A204-496C6C6B77D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17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9004-8BCF-4746-BF72-11B00909D2C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788B54-E60E-4657-A5A6-0963224CD7F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044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F8415-3CCF-493C-A88C-98EDE044853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612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D1B850-ACFD-4EA6-8CC9-09D65A1068FB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0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9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391-1AB6-406C-BE6B-288A1E9D581B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46B9-B99B-4046-9596-19758511F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20ACB0-A0F1-44A5-A9B3-BF581EE12EE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111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111/eureka/apps/addition-service/" TargetMode="External"/><Relationship Id="rId2" Type="http://schemas.openxmlformats.org/officeDocument/2006/relationships/hyperlink" Target="http://localhost:2222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pic>
        <p:nvPicPr>
          <p:cNvPr id="2050" name="Picture 2" descr="https://martinfowler.com/articles/microservices/images/decentralised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1"/>
            <a:ext cx="8568952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483217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8640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5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215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pic>
        <p:nvPicPr>
          <p:cNvPr id="1026" name="Picture 2" descr="https://martinfowler.com/articles/microservices/imag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4846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490418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352" y="6356350"/>
            <a:ext cx="94644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60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487213"/>
            <a:ext cx="9144000" cy="6370787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800" dirty="0">
                <a:latin typeface="Centaur" pitchFamily="18" charset="0"/>
              </a:rPr>
              <a:t>This is how the </a:t>
            </a:r>
            <a:r>
              <a:rPr lang="en-GB" sz="2800" dirty="0" err="1">
                <a:latin typeface="Centaur" pitchFamily="18" charset="0"/>
              </a:rPr>
              <a:t>microservice</a:t>
            </a:r>
            <a:r>
              <a:rPr lang="en-GB" sz="2800" dirty="0">
                <a:latin typeface="Centaur" pitchFamily="18" charset="0"/>
              </a:rPr>
              <a:t>  application would look like – </a:t>
            </a:r>
          </a:p>
          <a:p>
            <a:pPr marL="0" indent="0">
              <a:buNone/>
            </a:pPr>
            <a:endParaRPr lang="en-IN" sz="2800" dirty="0">
              <a:latin typeface="Centaur" pitchFamily="18" charset="0"/>
            </a:endParaRPr>
          </a:p>
        </p:txBody>
      </p:sp>
      <p:pic>
        <p:nvPicPr>
          <p:cNvPr id="5122" name="Picture 2" descr="http://www.springboottutorial.com/images/MicroservicesArchitecture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6" y="1124744"/>
            <a:ext cx="871041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pringboottutorial.com/images/Microservices-Chain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6" y="4797152"/>
            <a:ext cx="8710414" cy="14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3699029"/>
            <a:ext cx="8928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aur" pitchFamily="18" charset="0"/>
                <a:ea typeface="+mn-ea"/>
                <a:cs typeface="+mn-cs"/>
              </a:rPr>
              <a:t>Microservice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aur" pitchFamily="18" charset="0"/>
                <a:ea typeface="+mn-ea"/>
                <a:cs typeface="+mn-cs"/>
              </a:rPr>
              <a:t> Architectures involve a number of small, well designed, components interacting with messages.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448251"/>
            <a:ext cx="483217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2320" y="6356350"/>
            <a:ext cx="123448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81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pic>
        <p:nvPicPr>
          <p:cNvPr id="7170" name="Picture 2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76672"/>
            <a:ext cx="8808913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1560" y="6448251"/>
            <a:ext cx="439248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73042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30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"/>
            <a:ext cx="9144000" cy="486611"/>
          </a:xfrm>
        </p:spPr>
        <p:txBody>
          <a:bodyPr>
            <a:noAutofit/>
          </a:bodyPr>
          <a:lstStyle/>
          <a:p>
            <a:pPr>
              <a:buSzPct val="70000"/>
            </a:pPr>
            <a:r>
              <a:rPr lang="en-GB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Challenges  to  </a:t>
            </a:r>
            <a:r>
              <a:rPr lang="en-GB" sz="40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MicroServices</a:t>
            </a:r>
            <a:r>
              <a:rPr lang="en-GB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093296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Quick Setup needed </a:t>
            </a:r>
            <a:r>
              <a:rPr lang="en-GB" sz="2800" dirty="0">
                <a:latin typeface="Centaur" pitchFamily="18" charset="0"/>
              </a:rPr>
              <a:t>: Developer  should be able to create </a:t>
            </a:r>
            <a:r>
              <a:rPr lang="en-GB" sz="2800" dirty="0" err="1">
                <a:latin typeface="Centaur" pitchFamily="18" charset="0"/>
              </a:rPr>
              <a:t>microservices</a:t>
            </a:r>
            <a:r>
              <a:rPr lang="en-GB" sz="2800" dirty="0">
                <a:latin typeface="Centaur" pitchFamily="18" charset="0"/>
              </a:rPr>
              <a:t> quickly.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Automation : </a:t>
            </a:r>
            <a:r>
              <a:rPr lang="en-GB" sz="2800" dirty="0">
                <a:latin typeface="Centaur" pitchFamily="18" charset="0"/>
              </a:rPr>
              <a:t>As a number of smaller components are involved, its imperative automate - Builds, Deployment, Monitoring etc.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Visibility :</a:t>
            </a:r>
            <a:r>
              <a:rPr lang="en-GB" sz="2800" dirty="0">
                <a:latin typeface="Centaur" pitchFamily="18" charset="0"/>
              </a:rPr>
              <a:t>  Needs large and auto monitoring as large number of smaller components are deployed and maintained. 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Bounded Context : </a:t>
            </a:r>
            <a:r>
              <a:rPr lang="en-GB" sz="2800" dirty="0" err="1">
                <a:latin typeface="Centaur" pitchFamily="18" charset="0"/>
              </a:rPr>
              <a:t>Microservice</a:t>
            </a:r>
            <a:r>
              <a:rPr lang="en-GB" sz="2800" dirty="0">
                <a:latin typeface="Centaur" pitchFamily="18" charset="0"/>
              </a:rPr>
              <a:t> boundaries get evolved, so bounded contexts from domain design can be the start point. 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Cost </a:t>
            </a:r>
            <a:r>
              <a:rPr lang="en-GB" sz="2800" dirty="0">
                <a:latin typeface="Centaur" pitchFamily="18" charset="0"/>
              </a:rPr>
              <a:t>: </a:t>
            </a:r>
            <a:r>
              <a:rPr lang="en-GB" sz="2800" dirty="0" err="1">
                <a:latin typeface="Centaur" pitchFamily="18" charset="0"/>
              </a:rPr>
              <a:t>Microservice</a:t>
            </a:r>
            <a:r>
              <a:rPr lang="en-GB" sz="2800" dirty="0">
                <a:latin typeface="Centaur" pitchFamily="18" charset="0"/>
              </a:rPr>
              <a:t> is costly, as it requires to maintain different server space for different business tasks.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Configuration Management : </a:t>
            </a:r>
            <a:r>
              <a:rPr lang="en-GB" sz="2800" dirty="0">
                <a:latin typeface="Centaur" pitchFamily="18" charset="0"/>
              </a:rPr>
              <a:t>Hundreds of configurations exist across application, hence need for </a:t>
            </a:r>
            <a:r>
              <a:rPr lang="en-GB" sz="2800" dirty="0" err="1">
                <a:latin typeface="Centaur" pitchFamily="18" charset="0"/>
              </a:rPr>
              <a:t>config</a:t>
            </a:r>
            <a:r>
              <a:rPr lang="en-GB" sz="2800" dirty="0">
                <a:latin typeface="Centaur" pitchFamily="18" charset="0"/>
              </a:rPr>
              <a:t> management.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5968" y="6597352"/>
            <a:ext cx="5048200" cy="2880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414789"/>
            <a:ext cx="47741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55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5"/>
            <a:ext cx="9144000" cy="5472608"/>
          </a:xfrm>
        </p:spPr>
        <p:txBody>
          <a:bodyPr>
            <a:noAutofit/>
          </a:bodyPr>
          <a:lstStyle/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Consistency : </a:t>
            </a:r>
            <a:r>
              <a:rPr lang="en-GB" sz="2800" dirty="0">
                <a:latin typeface="Centaur" pitchFamily="18" charset="0"/>
              </a:rPr>
              <a:t>It is important to have some decentralized governance around the languages, platforms, technology and tools.</a:t>
            </a:r>
          </a:p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Dynamic Scale Up and Scale Down : </a:t>
            </a:r>
            <a:r>
              <a:rPr lang="en-GB" sz="2800" dirty="0" err="1">
                <a:latin typeface="Centaur" pitchFamily="18" charset="0"/>
              </a:rPr>
              <a:t>Microservices</a:t>
            </a:r>
            <a:r>
              <a:rPr lang="en-GB" sz="2800" dirty="0">
                <a:latin typeface="Centaur" pitchFamily="18" charset="0"/>
              </a:rPr>
              <a:t> can be relished if the applications can scaled up and down easily in the cloud.</a:t>
            </a:r>
          </a:p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Pack of Cards : </a:t>
            </a:r>
            <a:r>
              <a:rPr lang="en-GB" sz="2800" dirty="0" err="1">
                <a:latin typeface="Centaur" pitchFamily="18" charset="0"/>
              </a:rPr>
              <a:t>Microservices</a:t>
            </a:r>
            <a:r>
              <a:rPr lang="en-GB" sz="2800" dirty="0">
                <a:latin typeface="Centaur" pitchFamily="18" charset="0"/>
              </a:rPr>
              <a:t> should be fault tolerant by Design. If bottom of the chain fails, it can have knock-on effects on others.</a:t>
            </a:r>
          </a:p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Debugging :</a:t>
            </a:r>
            <a:r>
              <a:rPr lang="en-GB" sz="2800" dirty="0">
                <a:latin typeface="Centaur" pitchFamily="18" charset="0"/>
              </a:rPr>
              <a:t> Centralized logging and dashboards are essential to make it easy to debug problems. As multiple services are involved.</a:t>
            </a:r>
          </a:p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Distributed system </a:t>
            </a:r>
            <a:r>
              <a:rPr lang="en-GB" sz="2800" dirty="0">
                <a:latin typeface="Centaur" pitchFamily="18" charset="0"/>
              </a:rPr>
              <a:t>: A huge set of skilled professionals are required to support this big heterogeneous distributed software. </a:t>
            </a:r>
          </a:p>
          <a:p>
            <a:pPr marL="261938" indent="-261938">
              <a:buSzPct val="70000"/>
              <a:buFont typeface="Wingdings" pitchFamily="2" charset="2"/>
              <a:buChar char="ü"/>
            </a:pPr>
            <a:r>
              <a:rPr lang="en-GB" sz="2800" b="1" dirty="0">
                <a:latin typeface="Centaur" pitchFamily="18" charset="0"/>
              </a:rPr>
              <a:t>Enterprise readiness </a:t>
            </a:r>
            <a:r>
              <a:rPr lang="en-GB" sz="2800" dirty="0">
                <a:latin typeface="Centaur" pitchFamily="18" charset="0"/>
              </a:rPr>
              <a:t>: It is quite difficult to make a </a:t>
            </a:r>
            <a:r>
              <a:rPr lang="en-GB" sz="2800" dirty="0" err="1">
                <a:latin typeface="Centaur" pitchFamily="18" charset="0"/>
              </a:rPr>
              <a:t>microservice</a:t>
            </a:r>
            <a:r>
              <a:rPr lang="en-GB" sz="2800" dirty="0">
                <a:latin typeface="Centaur" pitchFamily="18" charset="0"/>
              </a:rPr>
              <a:t> application enterprise ready compared to conventional software development model. </a:t>
            </a:r>
            <a:endParaRPr lang="en-IN" sz="2800" dirty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ü"/>
            </a:pPr>
            <a:endParaRPr lang="en-GB" sz="28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7003" y="6583680"/>
            <a:ext cx="4544144" cy="26440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96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5"/>
            <a:ext cx="9144000" cy="6453336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Solutions to Challenges with </a:t>
            </a:r>
            <a:r>
              <a:rPr lang="en-GB" sz="2800" b="1" dirty="0" err="1">
                <a:latin typeface="Centaur" pitchFamily="18" charset="0"/>
              </a:rPr>
              <a:t>Microservice</a:t>
            </a:r>
            <a:r>
              <a:rPr lang="en-GB" sz="2800" b="1" dirty="0">
                <a:latin typeface="Centaur" pitchFamily="18" charset="0"/>
              </a:rPr>
              <a:t> Architectures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Enable building production ready applications quickly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Provide non-functional features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embedded servers (easy deployment with containers)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metrics (monitoring)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health checks (monitoring)</a:t>
            </a:r>
          </a:p>
          <a:p>
            <a:pPr lvl="1">
              <a:buSzPct val="70000"/>
              <a:buFont typeface="Courier New" pitchFamily="49" charset="0"/>
              <a:buChar char="o"/>
            </a:pPr>
            <a:r>
              <a:rPr lang="en-GB" dirty="0">
                <a:latin typeface="Centaur" pitchFamily="18" charset="0"/>
              </a:rPr>
              <a:t>externalized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616" y="6555547"/>
            <a:ext cx="4904184" cy="26440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6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46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Components of MSA</a:t>
            </a:r>
          </a:p>
        </p:txBody>
      </p:sp>
      <p:pic>
        <p:nvPicPr>
          <p:cNvPr id="8194" name="Picture 2" descr="Microservice Architecture - Microservices Tutorial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" y="620688"/>
            <a:ext cx="8651304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5656" y="6448251"/>
            <a:ext cx="507754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4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5760640"/>
          </a:xfrm>
        </p:spPr>
        <p:txBody>
          <a:bodyPr>
            <a:normAutofit lnSpcReduction="10000"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Clients</a:t>
            </a:r>
            <a:r>
              <a:rPr lang="en-GB" sz="2800" dirty="0">
                <a:latin typeface="Centaur" pitchFamily="18" charset="0"/>
              </a:rPr>
              <a:t> – Different users from various devices send requests. 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Identity Providers</a:t>
            </a:r>
            <a:r>
              <a:rPr lang="en-GB" sz="2800" dirty="0">
                <a:latin typeface="Centaur" pitchFamily="18" charset="0"/>
              </a:rPr>
              <a:t> – Authenticates user or clients identities and issues security tokens.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API Gateway</a:t>
            </a:r>
            <a:r>
              <a:rPr lang="en-GB" sz="2800" dirty="0">
                <a:latin typeface="Centaur" pitchFamily="18" charset="0"/>
              </a:rPr>
              <a:t> – Handles client requests.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Static Content</a:t>
            </a:r>
            <a:r>
              <a:rPr lang="en-GB" sz="2800" dirty="0">
                <a:latin typeface="Centaur" pitchFamily="18" charset="0"/>
              </a:rPr>
              <a:t> – Houses all the content of the system.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Management</a:t>
            </a:r>
            <a:r>
              <a:rPr lang="en-GB" sz="2800" dirty="0">
                <a:latin typeface="Centaur" pitchFamily="18" charset="0"/>
              </a:rPr>
              <a:t> –  Balances services on nodes and identifies failures.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Service Discovery</a:t>
            </a:r>
            <a:r>
              <a:rPr lang="en-GB" sz="2800" dirty="0">
                <a:latin typeface="Centaur" pitchFamily="18" charset="0"/>
              </a:rPr>
              <a:t> – A guide to find the route of communication between </a:t>
            </a:r>
            <a:r>
              <a:rPr lang="en-GB" sz="2800" dirty="0" err="1">
                <a:latin typeface="Centaur" pitchFamily="18" charset="0"/>
              </a:rPr>
              <a:t>microservices</a:t>
            </a:r>
            <a:r>
              <a:rPr lang="en-GB" sz="2800" dirty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Content Delivery Networks</a:t>
            </a:r>
            <a:r>
              <a:rPr lang="en-GB" sz="2800" dirty="0">
                <a:latin typeface="Centaur" pitchFamily="18" charset="0"/>
              </a:rPr>
              <a:t> – Distributed network of proxy servers and their data </a:t>
            </a:r>
            <a:r>
              <a:rPr lang="en-GB" sz="2800" dirty="0" err="1">
                <a:latin typeface="Centaur" pitchFamily="18" charset="0"/>
              </a:rPr>
              <a:t>centers</a:t>
            </a:r>
            <a:r>
              <a:rPr lang="en-GB" sz="2800" dirty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Remote Service</a:t>
            </a:r>
            <a:r>
              <a:rPr lang="en-GB" sz="2800" dirty="0">
                <a:latin typeface="Centaur" pitchFamily="18" charset="0"/>
              </a:rPr>
              <a:t> – Enables the remote access information that resides on a network of IT devices.</a:t>
            </a:r>
          </a:p>
          <a:p>
            <a:pPr>
              <a:buSzPct val="70000"/>
              <a:buFont typeface="Wingdings" pitchFamily="2" charset="2"/>
              <a:buChar char="v"/>
            </a:pPr>
            <a:endParaRPr lang="en-IN" sz="28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03648" y="6453336"/>
            <a:ext cx="461615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00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432048"/>
          </a:xfrm>
        </p:spPr>
        <p:txBody>
          <a:bodyPr>
            <a:normAutofit fontScale="90000"/>
          </a:bodyPr>
          <a:lstStyle/>
          <a:p>
            <a:pPr>
              <a:buSzPct val="70000"/>
            </a:pPr>
            <a:r>
              <a:rPr lang="en-GB" b="1" dirty="0">
                <a:solidFill>
                  <a:srgbClr val="FF0000"/>
                </a:solidFill>
                <a:latin typeface="Centaur" pitchFamily="18" charset="0"/>
              </a:rPr>
              <a:t>Spring Boot</a:t>
            </a:r>
            <a:endParaRPr lang="en-GB" dirty="0">
              <a:solidFill>
                <a:srgbClr val="FF0000"/>
              </a:solidFill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616624"/>
          </a:xfrm>
        </p:spPr>
        <p:txBody>
          <a:bodyPr>
            <a:noAutofit/>
          </a:bodyPr>
          <a:lstStyle/>
          <a:p>
            <a:pPr marL="442913" lvl="1" indent="-357188">
              <a:buSzPct val="70000"/>
              <a:buFont typeface="Wingdings" panose="05000000000000000000" pitchFamily="2" charset="2"/>
              <a:buChar char="v"/>
            </a:pPr>
            <a:r>
              <a:rPr lang="en-GB" dirty="0">
                <a:latin typeface="Centaur" pitchFamily="18" charset="0"/>
              </a:rPr>
              <a:t>Spring Boot enables building production-ready applications quickly and provides non-functional features.</a:t>
            </a:r>
          </a:p>
          <a:p>
            <a:pPr marL="442913" lvl="1" indent="-357188">
              <a:buSzPct val="70000"/>
              <a:buFont typeface="Wingdings" panose="05000000000000000000" pitchFamily="2" charset="2"/>
              <a:buChar char="v"/>
            </a:pPr>
            <a:r>
              <a:rPr lang="en-GB" dirty="0">
                <a:latin typeface="Centaur" pitchFamily="18" charset="0"/>
              </a:rPr>
              <a:t>It helps in monitoring the multiples components and configuring those components externally</a:t>
            </a:r>
          </a:p>
          <a:p>
            <a:pPr marL="442913" lvl="1" indent="-357188">
              <a:buSzPct val="70000"/>
              <a:buFont typeface="Wingdings" panose="05000000000000000000" pitchFamily="2" charset="2"/>
              <a:buChar char="v"/>
            </a:pPr>
            <a:r>
              <a:rPr lang="en-GB" dirty="0">
                <a:latin typeface="Centaur" pitchFamily="18" charset="0"/>
              </a:rPr>
              <a:t>Auto-configuration intelligently provides a set of default </a:t>
            </a:r>
            <a:r>
              <a:rPr lang="en-GB" dirty="0" err="1">
                <a:latin typeface="Centaur" pitchFamily="18" charset="0"/>
              </a:rPr>
              <a:t>behaviors</a:t>
            </a:r>
            <a:r>
              <a:rPr lang="en-GB" dirty="0">
                <a:latin typeface="Centaur" pitchFamily="18" charset="0"/>
              </a:rPr>
              <a:t> that are driven by what jars are on the </a:t>
            </a:r>
            <a:r>
              <a:rPr lang="en-GB" dirty="0" err="1">
                <a:latin typeface="Centaur" pitchFamily="18" charset="0"/>
              </a:rPr>
              <a:t>classpath</a:t>
            </a:r>
            <a:r>
              <a:rPr lang="en-GB" dirty="0">
                <a:latin typeface="Centaur" pitchFamily="18" charset="0"/>
              </a:rPr>
              <a:t>.</a:t>
            </a:r>
          </a:p>
          <a:p>
            <a:pPr marL="442913" lvl="1" indent="-357188">
              <a:buSzPct val="70000"/>
              <a:buFont typeface="Wingdings" panose="05000000000000000000" pitchFamily="2" charset="2"/>
              <a:buChar char="v"/>
            </a:pPr>
            <a:r>
              <a:rPr lang="en-GB" dirty="0">
                <a:latin typeface="Centaur" pitchFamily="18" charset="0"/>
              </a:rPr>
              <a:t>Simplifies deployment by letting user package an application as an executable jar containing a pre-configured embedded web container (Tomcat or Jetty). </a:t>
            </a:r>
          </a:p>
          <a:p>
            <a:pPr marL="442913" lvl="1" indent="-357188">
              <a:buSzPct val="70000"/>
              <a:buFont typeface="Wingdings" panose="05000000000000000000" pitchFamily="2" charset="2"/>
              <a:buChar char="v"/>
            </a:pPr>
            <a:r>
              <a:rPr lang="en-GB" dirty="0">
                <a:latin typeface="Centaur" pitchFamily="18" charset="0"/>
              </a:rPr>
              <a:t>No need to install and configure Tomcat or Jetty on servers. Instead, to run your micro-service just have Java installed.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1640" y="6356350"/>
            <a:ext cx="468816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9600" dirty="0">
                <a:latin typeface="Ink Free" pitchFamily="66" charset="0"/>
              </a:rPr>
              <a:t>Micro</a:t>
            </a:r>
            <a:br>
              <a:rPr lang="en-IN" sz="9600" dirty="0">
                <a:latin typeface="Ink Free" pitchFamily="66" charset="0"/>
              </a:rPr>
            </a:br>
            <a:r>
              <a:rPr lang="en-IN" sz="9600" dirty="0">
                <a:latin typeface="Ink Free" pitchFamily="66" charset="0"/>
              </a:rPr>
              <a:t>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42561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356350"/>
            <a:ext cx="914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1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pPr>
              <a:buSzPct val="70000"/>
            </a:pPr>
            <a:r>
              <a:rPr lang="en-GB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381328"/>
          </a:xfrm>
        </p:spPr>
        <p:txBody>
          <a:bodyPr>
            <a:noAutofit/>
          </a:bodyPr>
          <a:lstStyle/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It is building blocks for Cloud and </a:t>
            </a:r>
            <a:r>
              <a:rPr lang="en-US" sz="2600" dirty="0" err="1">
                <a:latin typeface="Centaur" panose="02030504050205020304" pitchFamily="18" charset="0"/>
              </a:rPr>
              <a:t>Microservices</a:t>
            </a:r>
            <a:endParaRPr lang="en-US" sz="2600" dirty="0">
              <a:latin typeface="Centaur" panose="02030504050205020304" pitchFamily="18" charset="0"/>
            </a:endParaRP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It provides </a:t>
            </a:r>
            <a:r>
              <a:rPr lang="en-US" sz="2600" dirty="0" err="1">
                <a:latin typeface="Centaur" panose="02030504050205020304" pitchFamily="18" charset="0"/>
              </a:rPr>
              <a:t>microservices</a:t>
            </a:r>
            <a:r>
              <a:rPr lang="en-US" sz="2600" dirty="0">
                <a:latin typeface="Centaur" panose="02030504050205020304" pitchFamily="18" charset="0"/>
              </a:rPr>
              <a:t> infrastructure like provide use services such as Service Discovery, a Configuration server and Monitoring.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It provides several other open source projects like Netflix OSS.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It provides PaaS like Cloud Foundry, AWS and </a:t>
            </a:r>
            <a:r>
              <a:rPr lang="en-US" sz="2600" dirty="0" err="1">
                <a:latin typeface="Centaur" panose="02030504050205020304" pitchFamily="18" charset="0"/>
              </a:rPr>
              <a:t>Heroku</a:t>
            </a:r>
            <a:r>
              <a:rPr lang="en-US" sz="2600" dirty="0">
                <a:latin typeface="Centaur" panose="02030504050205020304" pitchFamily="18" charset="0"/>
              </a:rPr>
              <a:t>.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It uses Spring Boot style starters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dirty="0">
                <a:latin typeface="Centaur" pitchFamily="18" charset="0"/>
              </a:rPr>
              <a:t>Spring Cloud provides solutions to cloud enabled </a:t>
            </a:r>
            <a:r>
              <a:rPr lang="en-GB" sz="2600" dirty="0" err="1">
                <a:latin typeface="Centaur" pitchFamily="18" charset="0"/>
              </a:rPr>
              <a:t>microservices</a:t>
            </a:r>
            <a:r>
              <a:rPr lang="en-GB" sz="2600" dirty="0">
                <a:latin typeface="Centaur" pitchFamily="18" charset="0"/>
              </a:rPr>
              <a:t>. It leverages and builds on top of some of the cloud solutions open sourced by Netflix (Netflix OSS).</a:t>
            </a:r>
          </a:p>
          <a:p>
            <a:pPr fontAlgn="base">
              <a:buSzPct val="70000"/>
              <a:buFont typeface="Wingdings" pitchFamily="2" charset="2"/>
              <a:buChar char="v"/>
            </a:pPr>
            <a:r>
              <a:rPr lang="en-GB" sz="2600" dirty="0">
                <a:latin typeface="Centaur" pitchFamily="18" charset="0"/>
              </a:rPr>
              <a:t>The evolution of the cloud and AWS in particular has reduced the operational complexity of building-deploying-operate </a:t>
            </a:r>
            <a:r>
              <a:rPr lang="en-GB" sz="2600" dirty="0" err="1">
                <a:latin typeface="Centaur" pitchFamily="18" charset="0"/>
              </a:rPr>
              <a:t>microservices</a:t>
            </a:r>
            <a:endParaRPr lang="en-GB" sz="2600" dirty="0">
              <a:latin typeface="Centaur" pitchFamily="18" charset="0"/>
            </a:endParaRPr>
          </a:p>
          <a:p>
            <a:pPr fontAlgn="base">
              <a:buSzPct val="70000"/>
              <a:buFont typeface="Wingdings" pitchFamily="2" charset="2"/>
              <a:buChar char="v"/>
            </a:pPr>
            <a:r>
              <a:rPr lang="en-GB" sz="2600" dirty="0">
                <a:latin typeface="Centaur" pitchFamily="18" charset="0"/>
              </a:rPr>
              <a:t>Many of the products or systems being built with </a:t>
            </a:r>
            <a:r>
              <a:rPr lang="en-GB" sz="2600" dirty="0" err="1">
                <a:latin typeface="Centaur" pitchFamily="18" charset="0"/>
              </a:rPr>
              <a:t>microservices</a:t>
            </a:r>
            <a:r>
              <a:rPr lang="en-GB" sz="2600" dirty="0">
                <a:latin typeface="Centaur" pitchFamily="18" charset="0"/>
              </a:rPr>
              <a:t> are by teams with extensive experience of </a:t>
            </a:r>
            <a:r>
              <a:rPr lang="en-GB" sz="2600" b="1" dirty="0" err="1">
                <a:latin typeface="Centaur" pitchFamily="18" charset="0"/>
              </a:rPr>
              <a:t>Continuos</a:t>
            </a:r>
            <a:r>
              <a:rPr lang="en-GB" sz="2600" b="1" dirty="0">
                <a:latin typeface="Centaur" pitchFamily="18" charset="0"/>
              </a:rPr>
              <a:t> Delivery </a:t>
            </a:r>
            <a:r>
              <a:rPr lang="en-GB" sz="2600" dirty="0">
                <a:latin typeface="Centaur" pitchFamily="18" charset="0"/>
              </a:rPr>
              <a:t>and it's precursor</a:t>
            </a:r>
            <a:r>
              <a:rPr lang="en-GB" sz="2600" b="1" dirty="0">
                <a:latin typeface="Centaur" pitchFamily="18" charset="0"/>
              </a:rPr>
              <a:t> Continuous Integration.</a:t>
            </a:r>
            <a:endParaRPr lang="en-GB" sz="26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4672" y="6520259"/>
            <a:ext cx="4119736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20</a:t>
            </a:fld>
            <a:endParaRPr lang="en-IN" sz="16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365448"/>
            <a:ext cx="9064526" cy="4431704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Important Spring Cloud Modules</a:t>
            </a:r>
          </a:p>
          <a:p>
            <a:pPr marL="357188" indent="-357188">
              <a:buSzPct val="70000"/>
              <a:buFont typeface="+mj-lt"/>
              <a:buAutoNum type="arabicPeriod"/>
            </a:pPr>
            <a:r>
              <a:rPr lang="en-GB" sz="2600" b="1" dirty="0">
                <a:latin typeface="Centaur" pitchFamily="18" charset="0"/>
              </a:rPr>
              <a:t>Naming Server (Eureka)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>
                <a:latin typeface="Centaur" pitchFamily="18" charset="0"/>
              </a:rPr>
              <a:t>Ribbon (Client Side Load Balancing)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>
                <a:latin typeface="Centaur" pitchFamily="18" charset="0"/>
              </a:rPr>
              <a:t>Feign (Easier REST Clients)</a:t>
            </a:r>
          </a:p>
          <a:p>
            <a:pPr marL="357188" indent="-357188">
              <a:buSzPct val="70000"/>
              <a:buFont typeface="+mj-lt"/>
              <a:buAutoNum type="arabicPeriod" startAt="2"/>
            </a:pPr>
            <a:r>
              <a:rPr lang="en-GB" sz="2600" b="1" dirty="0">
                <a:latin typeface="Centaur" pitchFamily="18" charset="0"/>
              </a:rPr>
              <a:t>Visibility and Monitoring 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 err="1">
                <a:latin typeface="Centaur" pitchFamily="18" charset="0"/>
              </a:rPr>
              <a:t>Zipkin</a:t>
            </a:r>
            <a:r>
              <a:rPr lang="en-GB" sz="2600" dirty="0">
                <a:latin typeface="Centaur" pitchFamily="18" charset="0"/>
              </a:rPr>
              <a:t> Distributed Tracing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>
                <a:latin typeface="Centaur" pitchFamily="18" charset="0"/>
              </a:rPr>
              <a:t>Netflix API Gateway</a:t>
            </a:r>
          </a:p>
          <a:p>
            <a:pPr marL="357188" indent="-357188">
              <a:buSzPct val="70000"/>
              <a:buFont typeface="+mj-lt"/>
              <a:buAutoNum type="arabicPeriod" startAt="3"/>
            </a:pPr>
            <a:r>
              <a:rPr lang="en-GB" sz="2600" b="1" dirty="0">
                <a:latin typeface="Centaur" pitchFamily="18" charset="0"/>
              </a:rPr>
              <a:t>Configuration Management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>
                <a:latin typeface="Centaur" pitchFamily="18" charset="0"/>
              </a:rPr>
              <a:t>Spring Cloud </a:t>
            </a:r>
            <a:r>
              <a:rPr lang="en-GB" sz="2600" dirty="0" err="1">
                <a:latin typeface="Centaur" pitchFamily="18" charset="0"/>
              </a:rPr>
              <a:t>Config</a:t>
            </a:r>
            <a:r>
              <a:rPr lang="en-GB" sz="2600" dirty="0">
                <a:latin typeface="Centaur" pitchFamily="18" charset="0"/>
              </a:rPr>
              <a:t> Server</a:t>
            </a:r>
          </a:p>
          <a:p>
            <a:pPr>
              <a:buSzPct val="70000"/>
              <a:buFont typeface="Wingdings" pitchFamily="2" charset="2"/>
              <a:buChar char="ü"/>
            </a:pPr>
            <a:r>
              <a:rPr lang="en-GB" sz="2600" dirty="0">
                <a:latin typeface="Centaur" pitchFamily="18" charset="0"/>
              </a:rPr>
              <a:t>Fault Tolerance with </a:t>
            </a:r>
            <a:r>
              <a:rPr lang="en-GB" sz="2600" dirty="0" err="1">
                <a:latin typeface="Centaur" pitchFamily="18" charset="0"/>
              </a:rPr>
              <a:t>Hystrix</a:t>
            </a:r>
            <a:r>
              <a:rPr lang="en-GB" sz="2600" dirty="0">
                <a:latin typeface="Centaur" pitchFamily="18" charset="0"/>
              </a:rPr>
              <a:t>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There are many use-cases supported by Spring Cloud like Cloud Integration, Dynamic Reconfiguration, Service Discovery, Security, Client-side Load Balancing </a:t>
            </a:r>
            <a:r>
              <a:rPr lang="en-US" sz="2600" dirty="0" err="1">
                <a:latin typeface="Centaur" panose="02030504050205020304" pitchFamily="18" charset="0"/>
              </a:rPr>
              <a:t>etc</a:t>
            </a:r>
            <a:endParaRPr lang="en-GB" sz="26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96008" y="6525344"/>
            <a:ext cx="5552256" cy="288032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21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2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2088"/>
            <a:ext cx="9144000" cy="748680"/>
          </a:xfrm>
        </p:spPr>
        <p:txBody>
          <a:bodyPr>
            <a:normAutofit/>
          </a:bodyPr>
          <a:lstStyle/>
          <a:p>
            <a:pPr fontAlgn="base">
              <a:buSzPct val="70000"/>
              <a:buFont typeface="Wingdings" pitchFamily="2" charset="2"/>
              <a:buChar char="v"/>
            </a:pPr>
            <a:r>
              <a:rPr lang="en-GB" sz="2800" dirty="0">
                <a:latin typeface="Centaur" pitchFamily="18" charset="0"/>
              </a:rPr>
              <a:t>Illustration of the discussion in the build pipeline shown below.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453336"/>
            <a:ext cx="4976192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22</a:t>
            </a:fld>
            <a:endParaRPr lang="en-IN" sz="1600">
              <a:latin typeface="High Tower Text" panose="020405020505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712968" cy="41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8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7213"/>
            <a:ext cx="9144000" cy="6254155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800" b="1" dirty="0">
                <a:latin typeface="Centaur" pitchFamily="18" charset="0"/>
              </a:rPr>
              <a:t>Best Practices of </a:t>
            </a:r>
            <a:r>
              <a:rPr lang="en-GB" sz="2800" b="1" dirty="0" err="1">
                <a:latin typeface="Centaur" pitchFamily="18" charset="0"/>
              </a:rPr>
              <a:t>Microservices</a:t>
            </a:r>
            <a:r>
              <a:rPr lang="en-GB" sz="2800" b="1" dirty="0">
                <a:latin typeface="Centaur" pitchFamily="18" charset="0"/>
              </a:rPr>
              <a:t> Architecture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dirty="0">
                <a:latin typeface="Centaur" pitchFamily="18" charset="0"/>
              </a:rPr>
              <a:t>Separate data store for each </a:t>
            </a:r>
            <a:r>
              <a:rPr lang="en-GB" dirty="0" err="1">
                <a:latin typeface="Centaur" pitchFamily="18" charset="0"/>
              </a:rPr>
              <a:t>Microservice</a:t>
            </a:r>
            <a:endParaRPr lang="en-GB" dirty="0">
              <a:latin typeface="Centaur" pitchFamily="18" charset="0"/>
            </a:endParaRP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dirty="0">
                <a:latin typeface="Centaur" pitchFamily="18" charset="0"/>
              </a:rPr>
              <a:t>Keep code of a similar level of maturity.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dirty="0">
                <a:latin typeface="Centaur" pitchFamily="18" charset="0"/>
              </a:rPr>
              <a:t>Separate build for each Micro service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dirty="0">
                <a:latin typeface="Centaur" pitchFamily="18" charset="0"/>
              </a:rPr>
              <a:t>Always treat- sever as stateless.</a:t>
            </a:r>
          </a:p>
          <a:p>
            <a:pPr>
              <a:buSzPct val="70000"/>
              <a:buFont typeface="Wingdings" pitchFamily="2" charset="2"/>
              <a:buChar char="v"/>
            </a:pPr>
            <a:endParaRPr lang="en-IN" sz="28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5552256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23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1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54"/>
            <a:ext cx="9144000" cy="4826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Annotations</a:t>
            </a:r>
            <a:endParaRPr lang="en-IN" sz="40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196"/>
            <a:ext cx="9144000" cy="602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1. @</a:t>
            </a:r>
            <a:r>
              <a:rPr lang="en-US" sz="2600" b="1" dirty="0" err="1">
                <a:latin typeface="Centaur" panose="02030504050205020304" pitchFamily="18" charset="0"/>
              </a:rPr>
              <a:t>EnableConfigServer</a:t>
            </a:r>
            <a:endParaRPr lang="en-US" sz="2600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entaur" panose="02030504050205020304" pitchFamily="18" charset="0"/>
              </a:rPr>
              <a:t>This Spring Cloud annotation turns application into a server that other apps can use to get their configuration. This is a very useful annotation using Spring Cloud, user can  have one dedicated Java service for Configuration.</a:t>
            </a:r>
          </a:p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2. @</a:t>
            </a:r>
            <a:r>
              <a:rPr lang="en-US" sz="2600" b="1" dirty="0" err="1">
                <a:latin typeface="Centaur" panose="02030504050205020304" pitchFamily="18" charset="0"/>
              </a:rPr>
              <a:t>EnableEurekaServer</a:t>
            </a:r>
            <a:endParaRPr lang="en-US" sz="2600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entaur" panose="02030504050205020304" pitchFamily="18" charset="0"/>
              </a:rPr>
              <a:t>This Spring Boot annotation makes the application a Eureka discovery service, which other applications can use to locate services through it. This is an important step in developing </a:t>
            </a:r>
            <a:r>
              <a:rPr lang="en-US" sz="2600" dirty="0" err="1">
                <a:latin typeface="Centaur" panose="02030504050205020304" pitchFamily="18" charset="0"/>
              </a:rPr>
              <a:t>microservices</a:t>
            </a:r>
            <a:r>
              <a:rPr lang="en-US" sz="2600" dirty="0">
                <a:latin typeface="Centaur" panose="02030504050205020304" pitchFamily="18" charset="0"/>
              </a:rPr>
              <a:t> in Java using Spring Cloud.</a:t>
            </a:r>
          </a:p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3. @</a:t>
            </a:r>
            <a:r>
              <a:rPr lang="en-US" sz="2600" b="1" dirty="0" err="1">
                <a:latin typeface="Centaur" panose="02030504050205020304" pitchFamily="18" charset="0"/>
              </a:rPr>
              <a:t>EnableDiscoveryClient</a:t>
            </a:r>
            <a:endParaRPr lang="en-US" sz="2600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entaur" panose="02030504050205020304" pitchFamily="18" charset="0"/>
              </a:rPr>
              <a:t>This Spring Cloud annotation makes an application register in the service discovery and discovers other services through it.</a:t>
            </a:r>
            <a:endParaRPr lang="en-IN" sz="2600" dirty="0">
              <a:latin typeface="Centaur" panose="020305040502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7213" y="6484942"/>
            <a:ext cx="54625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1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796" y="476672"/>
            <a:ext cx="91440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4. @</a:t>
            </a:r>
            <a:r>
              <a:rPr lang="en-US" sz="2600" b="1" dirty="0" err="1">
                <a:latin typeface="Centaur" panose="02030504050205020304" pitchFamily="18" charset="0"/>
              </a:rPr>
              <a:t>LoadBalanced</a:t>
            </a:r>
            <a:r>
              <a:rPr lang="en-US" sz="2600" b="1" dirty="0">
                <a:latin typeface="Centaur" panose="020305040502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sz="2600" dirty="0">
                <a:solidFill>
                  <a:srgbClr val="242729"/>
                </a:solidFill>
                <a:latin typeface="Centaur" panose="02030504050205020304" pitchFamily="18" charset="0"/>
                <a:cs typeface="Arial" panose="020B0604020202020204" pitchFamily="34" charset="0"/>
              </a:rPr>
              <a:t>Used as a marker annotation indicating that the annotated </a:t>
            </a:r>
            <a:r>
              <a:rPr lang="en-US" altLang="en-US" sz="2600" dirty="0">
                <a:solidFill>
                  <a:srgbClr val="242729"/>
                </a:solidFill>
                <a:latin typeface="Centaur" panose="02030504050205020304" pitchFamily="18" charset="0"/>
              </a:rPr>
              <a:t>Rest Template </a:t>
            </a:r>
            <a:r>
              <a:rPr lang="en-US" altLang="en-US" sz="2600" dirty="0">
                <a:solidFill>
                  <a:srgbClr val="242729"/>
                </a:solidFill>
                <a:latin typeface="Centaur" panose="02030504050205020304" pitchFamily="18" charset="0"/>
                <a:cs typeface="Arial" panose="020B0604020202020204" pitchFamily="34" charset="0"/>
              </a:rPr>
              <a:t>should use a </a:t>
            </a:r>
            <a:r>
              <a:rPr lang="en-US" altLang="en-US" sz="2600" dirty="0" err="1">
                <a:solidFill>
                  <a:srgbClr val="242729"/>
                </a:solidFill>
                <a:latin typeface="Centaur" panose="02030504050205020304" pitchFamily="18" charset="0"/>
              </a:rPr>
              <a:t>RibbonLoadBalancerClient</a:t>
            </a:r>
            <a:r>
              <a:rPr lang="en-US" altLang="en-US" sz="2600" dirty="0">
                <a:solidFill>
                  <a:srgbClr val="242729"/>
                </a:solidFill>
                <a:latin typeface="Centaur" panose="02030504050205020304" pitchFamily="18" charset="0"/>
                <a:cs typeface="Arial" panose="020B0604020202020204" pitchFamily="34" charset="0"/>
              </a:rPr>
              <a:t> for interacting with the service(s).</a:t>
            </a:r>
            <a:r>
              <a:rPr lang="en-US" altLang="en-US" sz="2600" dirty="0">
                <a:latin typeface="Centaur" panose="020305040502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5. @</a:t>
            </a:r>
            <a:r>
              <a:rPr lang="en-US" sz="2600" b="1" dirty="0" err="1">
                <a:latin typeface="Centaur" panose="02030504050205020304" pitchFamily="18" charset="0"/>
              </a:rPr>
              <a:t>EnableCircuitBreaker</a:t>
            </a:r>
            <a:endParaRPr lang="en-US" sz="2600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entaur" panose="02030504050205020304" pitchFamily="18" charset="0"/>
              </a:rPr>
              <a:t>This Spring Cloud annotation configures </a:t>
            </a:r>
            <a:r>
              <a:rPr lang="en-US" sz="2600" dirty="0" err="1">
                <a:latin typeface="Centaur" panose="02030504050205020304" pitchFamily="18" charset="0"/>
              </a:rPr>
              <a:t>Hystrix</a:t>
            </a:r>
            <a:r>
              <a:rPr lang="en-US" sz="2600" dirty="0">
                <a:latin typeface="Centaur" panose="02030504050205020304" pitchFamily="18" charset="0"/>
              </a:rPr>
              <a:t> circuit breaker protocols. Use of the Circuit Breaker pattern allows a </a:t>
            </a:r>
            <a:r>
              <a:rPr lang="en-US" sz="2600" dirty="0" err="1">
                <a:latin typeface="Centaur" panose="02030504050205020304" pitchFamily="18" charset="0"/>
              </a:rPr>
              <a:t>microservice</a:t>
            </a:r>
            <a:r>
              <a:rPr lang="en-US" sz="2600" dirty="0">
                <a:latin typeface="Centaur" panose="02030504050205020304" pitchFamily="18" charset="0"/>
              </a:rPr>
              <a:t> to continue operating when a related service fails, preventing the cascading failure and thus giving the failing service time to recover.</a:t>
            </a:r>
          </a:p>
          <a:p>
            <a:pPr marL="0" indent="0">
              <a:buNone/>
            </a:pPr>
            <a:r>
              <a:rPr lang="en-US" sz="2600" b="1" dirty="0">
                <a:latin typeface="Centaur" panose="02030504050205020304" pitchFamily="18" charset="0"/>
              </a:rPr>
              <a:t>6. @</a:t>
            </a:r>
            <a:r>
              <a:rPr lang="en-US" sz="2600" b="1" dirty="0" err="1">
                <a:latin typeface="Centaur" panose="02030504050205020304" pitchFamily="18" charset="0"/>
              </a:rPr>
              <a:t>HystrixCommand</a:t>
            </a:r>
            <a:r>
              <a:rPr lang="en-US" sz="2600" b="1" dirty="0">
                <a:latin typeface="Centaur" panose="02030504050205020304" pitchFamily="18" charset="0"/>
              </a:rPr>
              <a:t>(</a:t>
            </a:r>
            <a:r>
              <a:rPr lang="en-US" sz="2600" b="1" dirty="0" err="1">
                <a:latin typeface="Centaur" panose="02030504050205020304" pitchFamily="18" charset="0"/>
              </a:rPr>
              <a:t>fallbackMethod</a:t>
            </a:r>
            <a:r>
              <a:rPr lang="en-US" sz="2600" b="1" dirty="0">
                <a:latin typeface="Centaur" panose="02030504050205020304" pitchFamily="18" charset="0"/>
              </a:rPr>
              <a:t> = “</a:t>
            </a:r>
            <a:r>
              <a:rPr lang="en-US" sz="2600" b="1" dirty="0" err="1">
                <a:latin typeface="Centaur" panose="02030504050205020304" pitchFamily="18" charset="0"/>
              </a:rPr>
              <a:t>fallbackMethodName</a:t>
            </a:r>
            <a:r>
              <a:rPr lang="en-US" sz="2600" b="1" dirty="0">
                <a:latin typeface="Centaur" panose="020305040502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2600" dirty="0">
                <a:latin typeface="Centaur" panose="02030504050205020304" pitchFamily="18" charset="0"/>
              </a:rPr>
              <a:t>This Spring boot annotation marks methods to fall back to another method if they cannot succeed normally.</a:t>
            </a:r>
            <a:br>
              <a:rPr lang="en-US" sz="2600" dirty="0">
                <a:latin typeface="Centaur" panose="02030504050205020304" pitchFamily="18" charset="0"/>
              </a:rPr>
            </a:br>
            <a:br>
              <a:rPr lang="en-US" sz="2600" dirty="0">
                <a:latin typeface="Centaur" panose="02030504050205020304" pitchFamily="18" charset="0"/>
              </a:rPr>
            </a:br>
            <a:endParaRPr lang="en-US" sz="2600" b="1" dirty="0">
              <a:latin typeface="Centaur" panose="020305040502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03648" y="6602835"/>
            <a:ext cx="4968552" cy="282549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440" y="6448251"/>
            <a:ext cx="504056" cy="365125"/>
          </a:xfrm>
        </p:spPr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25</a:t>
            </a:fld>
            <a:endParaRPr lang="en-IN" sz="16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75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57"/>
            <a:ext cx="9144000" cy="5683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Case Study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975" y="6442078"/>
            <a:ext cx="571182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4" descr="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628649"/>
            <a:ext cx="8521699" cy="541496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86500" y="5172075"/>
            <a:ext cx="2528888" cy="742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1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This web application an arithmetic service. An arithmetic calculator served in a </a:t>
            </a:r>
            <a:r>
              <a:rPr lang="en-US" sz="2600" dirty="0" err="1">
                <a:latin typeface="Centaur" panose="02030504050205020304" pitchFamily="18" charset="0"/>
              </a:rPr>
              <a:t>microservice</a:t>
            </a:r>
            <a:r>
              <a:rPr lang="en-US" sz="2600" dirty="0">
                <a:latin typeface="Centaur" panose="02030504050205020304" pitchFamily="18" charset="0"/>
              </a:rPr>
              <a:t> approach.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The diagram shows two </a:t>
            </a:r>
            <a:r>
              <a:rPr lang="en-US" sz="2600" dirty="0" err="1">
                <a:latin typeface="Centaur" panose="02030504050205020304" pitchFamily="18" charset="0"/>
              </a:rPr>
              <a:t>microservices</a:t>
            </a:r>
            <a:r>
              <a:rPr lang="en-US" sz="2600" dirty="0">
                <a:latin typeface="Centaur" panose="02030504050205020304" pitchFamily="18" charset="0"/>
              </a:rPr>
              <a:t>, </a:t>
            </a:r>
            <a:r>
              <a:rPr lang="en-US" sz="2600" b="1" dirty="0">
                <a:latin typeface="Centaur" panose="02030504050205020304" pitchFamily="18" charset="0"/>
              </a:rPr>
              <a:t>Addition Server</a:t>
            </a:r>
            <a:r>
              <a:rPr lang="en-US" sz="2600" dirty="0">
                <a:latin typeface="Centaur" panose="02030504050205020304" pitchFamily="18" charset="0"/>
              </a:rPr>
              <a:t> and </a:t>
            </a:r>
            <a:r>
              <a:rPr lang="en-US" sz="2600" b="1" dirty="0">
                <a:latin typeface="Centaur" panose="02030504050205020304" pitchFamily="18" charset="0"/>
              </a:rPr>
              <a:t>Subtraction Server</a:t>
            </a:r>
            <a:r>
              <a:rPr lang="en-US" sz="2600" dirty="0">
                <a:latin typeface="Centaur" panose="02030504050205020304" pitchFamily="18" charset="0"/>
              </a:rPr>
              <a:t>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The servers need to find each other so they need to register to the discovery server called </a:t>
            </a:r>
            <a:r>
              <a:rPr lang="en-US" sz="2600" b="1" dirty="0">
                <a:latin typeface="Centaur" panose="02030504050205020304" pitchFamily="18" charset="0"/>
              </a:rPr>
              <a:t>Eureka</a:t>
            </a:r>
            <a:r>
              <a:rPr lang="en-US" sz="2600" dirty="0">
                <a:latin typeface="Centaur" panose="02030504050205020304" pitchFamily="18" charset="0"/>
              </a:rPr>
              <a:t>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Once the </a:t>
            </a:r>
            <a:r>
              <a:rPr lang="en-US" sz="2600" b="1" dirty="0">
                <a:latin typeface="Centaur" panose="02030504050205020304" pitchFamily="18" charset="0"/>
              </a:rPr>
              <a:t>Web Server</a:t>
            </a:r>
            <a:r>
              <a:rPr lang="en-US" sz="2600" dirty="0">
                <a:latin typeface="Centaur" panose="02030504050205020304" pitchFamily="18" charset="0"/>
              </a:rPr>
              <a:t> finds the micro service, it can then send </a:t>
            </a:r>
            <a:r>
              <a:rPr lang="en-US" sz="2600" dirty="0" err="1">
                <a:latin typeface="Centaur" panose="02030504050205020304" pitchFamily="18" charset="0"/>
              </a:rPr>
              <a:t>requests,i.e</a:t>
            </a:r>
            <a:r>
              <a:rPr lang="en-US" sz="2600" dirty="0">
                <a:latin typeface="Centaur" panose="02030504050205020304" pitchFamily="18" charset="0"/>
              </a:rPr>
              <a:t>. sends RESTful requests.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latin typeface="Centaur" panose="02030504050205020304" pitchFamily="18" charset="0"/>
              </a:rPr>
              <a:t>When the Web Server receives the response it then serves the result to the browser.</a:t>
            </a:r>
            <a:endParaRPr lang="en-IN" sz="2600" dirty="0">
              <a:latin typeface="Centaur" panose="020305040502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1560" y="6530827"/>
            <a:ext cx="5408240" cy="287634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27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7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4424-281D-C739-D101-263A4339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" y="-2758"/>
            <a:ext cx="9144000" cy="4339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Program Elements</a:t>
            </a:r>
            <a:endParaRPr lang="en-IN" sz="40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F7EF-0AF4-573C-AACA-E64805B2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1199"/>
            <a:ext cx="9144000" cy="5581632"/>
          </a:xfrm>
        </p:spPr>
        <p:txBody>
          <a:bodyPr>
            <a:noAutofit/>
          </a:bodyPr>
          <a:lstStyle/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POM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The important parts of the POM are the following: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spring-boot-starter-parent – provide default configurations for our Spring Boot project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spring-boot-starter – setup Spring Boot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spring-boot-starter-web – setup Spring MVC and REST, use Embedded Tomcat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spring-boot-starter-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thymeleaf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 – use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Thymeleaf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 templating engine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spring-cloud-starter – setup Spring Cloud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spring-cloud-starter-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netflix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-eureka-server – Eureka for service registration</a:t>
            </a:r>
          </a:p>
          <a:p>
            <a:pPr marL="452438" indent="-363538" algn="l" fontAlgn="base">
              <a:buSzPct val="70000"/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spring-cloud-dependencies – use the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entaur" panose="02030504050205020304" pitchFamily="18" charset="0"/>
              </a:rPr>
              <a:t>Finchley.RELEASE</a:t>
            </a:r>
            <a:endParaRPr lang="en-IN" sz="2400" b="0" i="0" dirty="0">
              <a:solidFill>
                <a:srgbClr val="333333"/>
              </a:solidFill>
              <a:effectLst/>
              <a:latin typeface="Centaur" panose="020305040502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v"/>
            </a:pPr>
            <a:endParaRPr lang="en-IN" sz="2400" dirty="0">
              <a:latin typeface="Centaur" panose="020305040502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6C888-7567-30F0-76EA-FC3C4244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991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2E31C-A1A9-9FCB-C614-C2DFD141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8778" y="6459090"/>
            <a:ext cx="48802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6371-A7DE-C97B-2016-B548495B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4"/>
            <a:ext cx="9144000" cy="48552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contd..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6CC8-5B26-E340-5717-9B8F0124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95760"/>
            <a:ext cx="9143999" cy="5630403"/>
          </a:xfrm>
        </p:spPr>
        <p:txBody>
          <a:bodyPr>
            <a:noAutofit/>
          </a:bodyPr>
          <a:lstStyle/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@SpringBootApplication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is a start–up annotation equal to declarin</a:t>
            </a:r>
            <a:r>
              <a:rPr lang="en-US" altLang="en-US" sz="2400" dirty="0">
                <a:solidFill>
                  <a:srgbClr val="333333"/>
                </a:solidFill>
                <a:latin typeface="Goudy Old Style" panose="02020502050305020303" pitchFamily="18" charset="0"/>
                <a:cs typeface="Tahoma" panose="020B060403050404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@EnableAutoConfiguration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@ComponentScan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@EnableEurekaServer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spins up a registry server that other applications can talk to. 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Line 11 tells Spring Boot to look for the file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eureka-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server.properties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for its configuration.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Indicating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registerWithEureka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as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stops the server from registering itself. Register ourself is when multiple discovery servers</a:t>
            </a:r>
            <a:r>
              <a:rPr lang="en-US" altLang="en-US" sz="2400" dirty="0">
                <a:solidFill>
                  <a:srgbClr val="333333"/>
                </a:solidFill>
                <a:latin typeface="Goudy Old Style" panose="02020502050305020303" pitchFamily="18" charset="0"/>
                <a:cs typeface="Tahoma" panose="020B0604030504040204" pitchFamily="34" charset="0"/>
              </a:rPr>
              <a:t> are run.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oudy Old Style" panose="02020502050305020303" pitchFamily="18" charset="0"/>
              <a:cs typeface="Tahoma" panose="020B0604030504040204" pitchFamily="34" charset="0"/>
            </a:endParaRP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Open up a command prompt and let’s run the Eureka Server. But first we must compile our project, execute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mvn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 clean package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After successful compilation, run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java -jar target/spring-boot-microservices-0.0.1-SNAPSHOT.jar eureka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and you should see some standard Spring logging output in the console. 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Open your web browser, access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  <a:hlinkClick r:id="rId2"/>
              </a:rPr>
              <a:t>http://localhost:1111/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and see dashboard.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BA3E-F767-6AE3-0DAD-CC484FEE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4A262-1D70-19BC-2A26-FB65E07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0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Monolith Architecture</a:t>
            </a:r>
          </a:p>
        </p:txBody>
      </p:sp>
      <p:pic>
        <p:nvPicPr>
          <p:cNvPr id="4" name="Picture 3" descr="Modular, but still monolithic, architecture used as basis for sample microservices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80"/>
            <a:ext cx="8964488" cy="58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696" y="6520259"/>
            <a:ext cx="489654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633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ACDB-98FE-0324-35F7-7352F0CF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0"/>
            <a:ext cx="9144000" cy="4855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contd</a:t>
            </a:r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352F-1998-0BEF-A29A-520ABD24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95759"/>
            <a:ext cx="9143999" cy="4525963"/>
          </a:xfrm>
        </p:spPr>
        <p:txBody>
          <a:bodyPr>
            <a:noAutofit/>
          </a:bodyPr>
          <a:lstStyle/>
          <a:p>
            <a:pPr algn="l" fontAlgn="base"/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Addition Server – provides the addition service. It simply adds two numbers.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EnableAutoConfiguration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defines this as a Spring Boot application.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@EnableDiscoveryClient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enables service registration and discovery. The server registers itself with the discovery server provided in the configuration file. The registration with the discovery server makes this a microservice.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As the configuration states, this microservice is named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addition – 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It will listen on port 2222. It will use the discovery server at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http://localhost:1111/eureka/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 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RenewalIntervalInSeconds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for now is set to five but this is not recommended in production. By default the client refresh time is thirty seconds.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endParaRPr lang="en-IN" sz="2400" dirty="0"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D457-5233-0341-C0D6-0D3C0CA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EFA38-FF16-C004-1879-F9823FC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9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160-EC1B-A8D7-6B73-86A94A48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7"/>
            <a:ext cx="9144000" cy="5626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entaur" panose="02030504050205020304" pitchFamily="18" charset="0"/>
              </a:rPr>
              <a:t>contd</a:t>
            </a:r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64C8-32CA-38F5-3152-58A4C030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61860"/>
            <a:ext cx="9143999" cy="5564303"/>
          </a:xfrm>
        </p:spPr>
        <p:txBody>
          <a:bodyPr>
            <a:normAutofit fontScale="92500" lnSpcReduction="10000"/>
          </a:bodyPr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To check if microservices is up and running, in web browser, access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  <a:hlinkClick r:id="rId2"/>
              </a:rPr>
              <a:t>http://localhost:2222/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and a message appears “Addition Server Microservice is running”.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Alternatively, access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2669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  <a:hlinkClick r:id="rId3"/>
              </a:rPr>
              <a:t>http://localhost:1111/eureka/apps/addition-service/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and an XML is got  of the details of the addition service.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Or check the Eureka Server page and the addition-service should be listed under instances currently registered with Eureka.</a:t>
            </a:r>
          </a:p>
          <a:p>
            <a:pPr algn="l"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Additional source files required to run the Addition Server.</a:t>
            </a:r>
          </a:p>
          <a:p>
            <a:pPr algn="l"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b="0" u="sng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HomeController.java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 above controller simply directs requests to the root resource to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index.html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thymeleaf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templates are found in 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This particular template is located in 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/main/resources/addition-server/templates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600" b="0" i="1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AdditionController.java  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he 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doAdd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method handles requests made on 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/add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It retrieves the parameters and adds them. It then returns a JSON string.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endParaRPr lang="en-IN" sz="2600" dirty="0"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40D33-A48F-6035-0A5D-F165A4A4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10120"/>
            <a:ext cx="2895600" cy="24355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9B819-1609-BBDD-1A49-D6A3F760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7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6300-4A00-78F4-9E49-480DD2B1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0"/>
            <a:ext cx="9144000" cy="48552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contd..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B371-F87E-F010-4A38-31FA6179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3726"/>
            <a:ext cx="9144000" cy="5630404"/>
          </a:xfrm>
        </p:spPr>
        <p:txBody>
          <a:bodyPr>
            <a:noAutofit/>
          </a:bodyPr>
          <a:lstStyle/>
          <a:p>
            <a:pPr algn="l"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Subtraction Server</a:t>
            </a:r>
          </a:p>
          <a:p>
            <a:pPr algn="l" fontAlgn="base">
              <a:buSzPct val="70000"/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This server provides the subtraction service. It simply deducts a number from another number.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SubtractionServer.java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is similar to the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AdditionServer.java 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code. The only difference is the configuration.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333333"/>
                </a:solidFill>
                <a:latin typeface="Goudy Old Style" panose="02020502050305020303" pitchFamily="18" charset="0"/>
              </a:rPr>
              <a:t>T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he </a:t>
            </a:r>
            <a:r>
              <a:rPr lang="en-US" sz="2600" b="0" i="0" dirty="0" err="1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cofiguration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 states, this microservice is named as 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subtraction-service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It will listen on port 3333. It will use the discovery server at 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http://localhost:1111/eureka/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Run 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java -jar target/spring-boot-microservices-0.0.1-SNAPSHOT.jar subtraction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 and some standard Spring logging output in the console. To check if your microservices is up and running open your web browser, access </a:t>
            </a:r>
            <a:r>
              <a:rPr lang="en-US" sz="2600" dirty="0">
                <a:solidFill>
                  <a:srgbClr val="326693"/>
                </a:solidFill>
                <a:latin typeface="Goudy Old Style" panose="02020502050305020303" pitchFamily="18" charset="0"/>
              </a:rPr>
              <a:t>http://localhost:3333/      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and a message saying “Subtraction Server Microservice is running”. 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BB275-2386-25A6-A3E3-66278B33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8553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450E2-4F05-0697-88C3-7C83CEAD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37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D061-BDBB-580D-2720-2D0CB28E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1"/>
            <a:ext cx="9144000" cy="55162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contd..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7B8A-D443-A572-D331-2AAADCB3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860"/>
            <a:ext cx="9144000" cy="5564303"/>
          </a:xfrm>
        </p:spPr>
        <p:txBody>
          <a:bodyPr>
            <a:normAutofit/>
          </a:bodyPr>
          <a:lstStyle/>
          <a:p>
            <a:pPr algn="l" fontAlgn="base"/>
            <a:r>
              <a:rPr lang="en-US" sz="2600" dirty="0">
                <a:solidFill>
                  <a:srgbClr val="333333"/>
                </a:solidFill>
                <a:latin typeface="Goudy Old Style" panose="02020502050305020303" pitchFamily="18" charset="0"/>
              </a:rPr>
              <a:t>A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dditional source files required to run the Subtraction Server.  </a:t>
            </a:r>
          </a:p>
          <a:p>
            <a:pPr algn="l" fontAlgn="base"/>
            <a:r>
              <a:rPr lang="en-US" sz="2600" b="0" u="sng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HomeController.java</a:t>
            </a:r>
            <a:r>
              <a:rPr lang="en-US" sz="2600" b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 –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 above controller simply directs requests to the root resource to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index.html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thymeleaf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templates are found in 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This particular template is located in 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/main/resources/subtraction-server/templates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b="0" i="1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SubtractionController.java</a:t>
            </a:r>
            <a:r>
              <a:rPr kumimoji="0" lang="en-US" altLang="en-US" sz="2600" b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he 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doSubtract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method handles requests made on 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/subtract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It retrieves the parameters and subtracts them. It then returns a JSON string.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A53E3-EC1D-3FBD-1725-B71E5DA7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537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99FA2-FEDD-CE1E-AC43-E40AAF1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4469-16F3-6421-71B1-B1A9A176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2"/>
            <a:ext cx="9144000" cy="47451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contd..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C898-33E9-8E91-9D9F-18005896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4742"/>
            <a:ext cx="9144000" cy="5641421"/>
          </a:xfrm>
        </p:spPr>
        <p:txBody>
          <a:bodyPr>
            <a:noAutofit/>
          </a:bodyPr>
          <a:lstStyle/>
          <a:p>
            <a:pPr algn="l" fontAlgn="base"/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Web Server – This server serves web pages to the browser. This server uses the microservices.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@SpringBootApplication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is a convenience annotation that is equivalent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declaraing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@EnableAutoConfiguration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@ComponentScan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@EnableDiscoveryClient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enables service registration and discovery.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@ComponentScan(useDefaultFilters = false)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indicates whether automatic detection of classes annotated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 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@Controller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should be enabled.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@LoadBalanced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marks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RestTemplate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to be configured to use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LoadBalancerClient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This means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RestTemplate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bean will be auto-configured by Spring Cloud to use a custom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HttpRequestClient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that uses Netflix Ribbon to do the microservices lookup. Ribbon is also a load-balancer. If you have multiple instances of a service available, Ribbon picks one for you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udy Old Style" panose="02020502050305020303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the application name is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web-service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It will listen on port 4444. It will use the discovery server at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http://localhost:1111/eureka/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Open up a command prompt and run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java -jar target/spring-boot-microservices-0.0.1-SNAPSHOT.jar web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After some standard Spring logging, you should be able to access the web server at </a:t>
            </a:r>
            <a:r>
              <a:rPr lang="en-US" sz="2400" b="0" i="0" u="none" strike="noStrike" dirty="0">
                <a:solidFill>
                  <a:srgbClr val="326693"/>
                </a:solidFill>
                <a:effectLst/>
                <a:latin typeface="Goudy Old Style" panose="02020502050305020303" pitchFamily="18" charset="0"/>
                <a:hlinkClick r:id="rId2"/>
              </a:rPr>
              <a:t>http://localhost:4444/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. By this time, we have four open command prompts running four servers simultaneously. The web server page looks like the one below.</a:t>
            </a:r>
          </a:p>
          <a:p>
            <a:endParaRPr lang="en-US" sz="2400" dirty="0">
              <a:solidFill>
                <a:srgbClr val="333333"/>
              </a:solidFill>
              <a:latin typeface="Goudy Old Style" panose="02020502050305020303" pitchFamily="18" charset="0"/>
            </a:endParaRPr>
          </a:p>
          <a:p>
            <a:pPr algn="l" fontAlgn="base"/>
            <a:r>
              <a:rPr lang="en-US" sz="24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additional source files required to run the Web Server.</a:t>
            </a:r>
          </a:p>
          <a:p>
            <a:pPr fontAlgn="base"/>
            <a:r>
              <a:rPr lang="en-US" sz="2400" b="0" i="1" u="sng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HomeController.java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above controller simply directs requests to the root resource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index.html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thymeleaf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templates are found in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This particular template is located in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src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/main/resources/web-server/templates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pPr algn="l" fontAlgn="base"/>
            <a:endParaRPr lang="en-US" sz="2400" b="0" i="0" dirty="0">
              <a:solidFill>
                <a:srgbClr val="333333"/>
              </a:solidFill>
              <a:effectLst/>
              <a:latin typeface="Goudy Old Style" panose="02020502050305020303" pitchFamily="18" charset="0"/>
            </a:endParaRPr>
          </a:p>
          <a:p>
            <a:pPr algn="l" fontAlgn="base"/>
            <a:endParaRPr lang="en-US" sz="2400" b="0" i="0" dirty="0">
              <a:solidFill>
                <a:srgbClr val="333333"/>
              </a:solidFill>
              <a:effectLst/>
              <a:latin typeface="Goudy Old Style" panose="02020502050305020303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doAdd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method handles requests made 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It retrieves the parameters and passes it to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additionService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object which was automatically injected by Spring. It then returns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sum.html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template.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doSubtract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method handles requests made 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/subtract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It retrieves the parameters and passes it to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subtractionService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object which was automatically injected by Spring. It then returns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difference.html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template. The service classes are discussed in the next section.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endParaRPr lang="en-IN" sz="2400" dirty="0"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EBD03-57A3-2438-0C26-90899311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11914-F676-6FAB-F7CB-EAB3812B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10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5D21-3A4D-7AAF-EE8D-51F68340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7"/>
            <a:ext cx="9144000" cy="5185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entaur" panose="02030504050205020304" pitchFamily="18" charset="0"/>
              </a:rPr>
              <a:t>contd..</a:t>
            </a:r>
            <a:endParaRPr lang="en-IN" sz="4000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2A3-E739-FF9F-03E8-070A6B2C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7793"/>
            <a:ext cx="9144000" cy="56083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Goudy Old Style" panose="02020502050305020303" pitchFamily="18" charset="0"/>
              </a:rPr>
              <a:t>Accessing the microservices</a:t>
            </a:r>
          </a:p>
          <a:p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The above classes are similar. Both are annotated with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@Service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. </a:t>
            </a:r>
          </a:p>
          <a:p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This indicates that the class is a service which is an operation offered as an interface that stands alone in the model, with no encapsulated state. This annotation serves as a specialization of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@Component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, allowing for implementation classes to be autodetected through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classpath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 scanning. </a:t>
            </a:r>
          </a:p>
          <a:p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RestTemplate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is load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balanced. The 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serviceUrl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is provided by the main program. The 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Goudy Old Style" panose="02020502050305020303" pitchFamily="18" charset="0"/>
              </a:rPr>
              <a:t>restTemplate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oudy Old Style" panose="02020502050305020303" pitchFamily="18" charset="0"/>
                <a:cs typeface="Tahoma" panose="020B0604030504040204" pitchFamily="34" charset="0"/>
              </a:rPr>
              <a:t> returns a JSON string which is displayed by the web server.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 </a:t>
            </a:r>
          </a:p>
          <a:p>
            <a:endParaRPr lang="en-IN" sz="2600" dirty="0">
              <a:latin typeface="Goudy Old Style" panose="020205020503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9FFF-1175-3054-9201-6A14F9F5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Prepared by Vijay Kulkarni Java Trainer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C0A46-E35A-48B0-150D-97B0FB7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3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4046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4742906"/>
          </a:xfrm>
        </p:spPr>
        <p:txBody>
          <a:bodyPr>
            <a:noAutofit/>
          </a:bodyPr>
          <a:lstStyle/>
          <a:p>
            <a:pPr fontAlgn="base">
              <a:buSzPct val="70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Centaur" panose="02030504050205020304" pitchFamily="18" charset="0"/>
              </a:rPr>
              <a:t>Shopping Cart  case study</a:t>
            </a:r>
          </a:p>
          <a:p>
            <a:pPr fontAlgn="base">
              <a:buSzPct val="70000"/>
              <a:buFont typeface="Wingdings" panose="05000000000000000000" pitchFamily="2" charset="2"/>
              <a:buChar char="v"/>
            </a:pPr>
            <a:r>
              <a:rPr lang="en-US" sz="2800" b="1" dirty="0">
                <a:latin typeface="Centaur" panose="02030504050205020304" pitchFamily="18" charset="0"/>
              </a:rPr>
              <a:t>To build a simple </a:t>
            </a:r>
            <a:r>
              <a:rPr lang="en-US" sz="2800" b="1" dirty="0" err="1">
                <a:latin typeface="Centaur" panose="02030504050205020304" pitchFamily="18" charset="0"/>
              </a:rPr>
              <a:t>microservices</a:t>
            </a:r>
            <a:r>
              <a:rPr lang="en-US" sz="2800" b="1" dirty="0">
                <a:latin typeface="Centaur" panose="02030504050205020304" pitchFamily="18" charset="0"/>
              </a:rPr>
              <a:t> system following steps required</a:t>
            </a:r>
            <a:endParaRPr lang="en-US" sz="2800" dirty="0">
              <a:latin typeface="Centaur" panose="02030504050205020304" pitchFamily="18" charset="0"/>
            </a:endParaRPr>
          </a:p>
          <a:p>
            <a:pPr marL="717550" lvl="1" indent="-352425" fontAlgn="base">
              <a:buSzPct val="80000"/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Creating Discovery Service (Creating Eureka Discovery Service)</a:t>
            </a:r>
          </a:p>
          <a:p>
            <a:pPr marL="717550" lvl="1" indent="-352425" fontAlgn="base">
              <a:buSzPct val="80000"/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Creating </a:t>
            </a:r>
            <a:r>
              <a:rPr lang="en-US" dirty="0" err="1">
                <a:latin typeface="Centaur" panose="02030504050205020304" pitchFamily="18" charset="0"/>
              </a:rPr>
              <a:t>MicroService</a:t>
            </a:r>
            <a:r>
              <a:rPr lang="en-US" dirty="0">
                <a:latin typeface="Centaur" panose="02030504050205020304" pitchFamily="18" charset="0"/>
              </a:rPr>
              <a:t> (the Producer)</a:t>
            </a:r>
          </a:p>
          <a:p>
            <a:pPr marL="822325" lvl="3" indent="-104775" fontAlgn="base">
              <a:buSzPct val="70000"/>
              <a:buFont typeface="Wingdings" panose="05000000000000000000" pitchFamily="2" charset="2"/>
              <a:buChar char="v"/>
            </a:pPr>
            <a:r>
              <a:rPr lang="en-US" sz="2800" dirty="0">
                <a:latin typeface="Centaur" panose="02030504050205020304" pitchFamily="18" charset="0"/>
              </a:rPr>
              <a:t> Register itself with Discovery Service with logical service.</a:t>
            </a:r>
          </a:p>
          <a:p>
            <a:pPr marL="717550" lvl="1" indent="-352425" fontAlgn="base">
              <a:buSzPct val="80000"/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Create </a:t>
            </a:r>
            <a:r>
              <a:rPr lang="en-US" dirty="0" err="1">
                <a:latin typeface="Centaur" panose="02030504050205020304" pitchFamily="18" charset="0"/>
              </a:rPr>
              <a:t>Microservice</a:t>
            </a:r>
            <a:r>
              <a:rPr lang="en-US" dirty="0">
                <a:latin typeface="Centaur" panose="02030504050205020304" pitchFamily="18" charset="0"/>
              </a:rPr>
              <a:t> Consumers find Service registered with Discovery Service</a:t>
            </a:r>
          </a:p>
          <a:p>
            <a:pPr marL="1174750" lvl="2" indent="-457200" fontAlgn="base"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latin typeface="Centaur" panose="02030504050205020304" pitchFamily="18" charset="0"/>
              </a:rPr>
              <a:t>Discovery client using a smart </a:t>
            </a:r>
            <a:r>
              <a:rPr lang="en-US" sz="2800" b="1" dirty="0" err="1">
                <a:latin typeface="Centaur" panose="02030504050205020304" pitchFamily="18" charset="0"/>
              </a:rPr>
              <a:t>RestTemplate</a:t>
            </a:r>
            <a:r>
              <a:rPr lang="en-US" sz="2800" b="1" dirty="0">
                <a:latin typeface="Centaur" panose="02030504050205020304" pitchFamily="18" charset="0"/>
              </a:rPr>
              <a:t> </a:t>
            </a:r>
            <a:r>
              <a:rPr lang="en-US" sz="2800" dirty="0">
                <a:latin typeface="Centaur" panose="02030504050205020304" pitchFamily="18" charset="0"/>
              </a:rPr>
              <a:t>to find </a:t>
            </a:r>
            <a:r>
              <a:rPr lang="en-US" sz="2800" dirty="0" err="1">
                <a:latin typeface="Centaur" panose="02030504050205020304" pitchFamily="18" charset="0"/>
              </a:rPr>
              <a:t>microservice</a:t>
            </a:r>
            <a:r>
              <a:rPr lang="en-US" sz="2800" dirty="0">
                <a:latin typeface="Centaur" panose="02030504050205020304" pitchFamily="18" charset="0"/>
              </a:rPr>
              <a:t>.</a:t>
            </a:r>
          </a:p>
          <a:p>
            <a:pPr marL="717550" indent="-352425">
              <a:buSzPct val="80000"/>
              <a:buFont typeface="+mj-lt"/>
              <a:buAutoNum type="arabicPeriod"/>
            </a:pPr>
            <a:endParaRPr lang="en-IN" sz="2800" dirty="0">
              <a:latin typeface="Centaur" panose="020305040502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5576" y="6356350"/>
            <a:ext cx="5264224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mtClean="0">
                <a:latin typeface="High Tower Text" panose="02040502050506030303" pitchFamily="18" charset="0"/>
              </a:rPr>
              <a:pPr/>
              <a:t>36</a:t>
            </a:fld>
            <a:endParaRPr lang="en-IN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4754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Micro Services Architecture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476672"/>
            <a:ext cx="903649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Shopping system without </a:t>
            </a:r>
            <a:r>
              <a:rPr lang="en-US" altLang="en-US" sz="2800" b="1" dirty="0" err="1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(Monolith architecture)</a:t>
            </a:r>
            <a:endParaRPr lang="en-US" altLang="en-US" sz="2800" dirty="0">
              <a:solidFill>
                <a:srgbClr val="000000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defTabSz="685800"/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In this Monolith architecture i.e. all collaborating components combine all in one application.</a:t>
            </a:r>
            <a:endParaRPr lang="en-US" altLang="en-US" sz="2800" dirty="0"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defTabSz="685800"/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26" name="Picture 2" descr="monolith applicatio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28866"/>
            <a:ext cx="8291263" cy="32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5656" y="6448251"/>
            <a:ext cx="5328592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37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4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55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20107"/>
            <a:ext cx="9144000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In MS architecture style, the main application divided into a set of sub-applications collaborating processes called </a:t>
            </a:r>
            <a:r>
              <a:rPr lang="en-US" altLang="en-US" sz="2800" dirty="0" err="1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as below.</a:t>
            </a:r>
            <a:endParaRPr lang="en-US" altLang="en-US" sz="2800" dirty="0"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icroservice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56792"/>
            <a:ext cx="8229600" cy="39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4904184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38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40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6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11296"/>
            <a:ext cx="9144000" cy="1661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7563" tIns="178538" rIns="0" bIns="18686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Service Discovery -  Problem without discovery</a:t>
            </a:r>
            <a:endParaRPr lang="en-US" altLang="en-US" sz="2800" dirty="0">
              <a:solidFill>
                <a:srgbClr val="000000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  <a:p>
            <a:pPr marL="544512" indent="-457200" defTabSz="685800"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How do services find each other?</a:t>
            </a:r>
          </a:p>
          <a:p>
            <a:pPr marL="544512" indent="-457200" defTabSz="685800"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What happens if we run multiple instances for a service</a:t>
            </a:r>
            <a:endParaRPr lang="en-US" altLang="en-US" sz="2800" dirty="0">
              <a:solidFill>
                <a:srgbClr val="000000"/>
              </a:solidFill>
              <a:latin typeface="Centaur" panose="02030504050205020304" pitchFamily="18" charset="0"/>
            </a:endParaRPr>
          </a:p>
        </p:txBody>
      </p:sp>
      <p:pic>
        <p:nvPicPr>
          <p:cNvPr id="3074" name="Picture 2" descr="microservices without discovery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2276872"/>
            <a:ext cx="727551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4968552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39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212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6399"/>
            <a:ext cx="9144000" cy="5879678"/>
          </a:xfrm>
        </p:spPr>
        <p:txBody>
          <a:bodyPr>
            <a:noAutofit/>
          </a:bodyPr>
          <a:lstStyle/>
          <a:p>
            <a:pPr fontAlgn="base"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At core is the </a:t>
            </a:r>
            <a:r>
              <a:rPr lang="en-IN" sz="2800" b="1" dirty="0">
                <a:latin typeface="Centaur" pitchFamily="18" charset="0"/>
              </a:rPr>
              <a:t>business logic– </a:t>
            </a:r>
            <a:r>
              <a:rPr lang="en-IN" sz="2800" dirty="0">
                <a:latin typeface="Centaur" pitchFamily="18" charset="0"/>
              </a:rPr>
              <a:t>implemented by modules defining </a:t>
            </a:r>
            <a:r>
              <a:rPr lang="en-IN" sz="2800" b="1" dirty="0">
                <a:latin typeface="Centaur" pitchFamily="18" charset="0"/>
              </a:rPr>
              <a:t>services, domain objects</a:t>
            </a:r>
            <a:r>
              <a:rPr lang="en-IN" sz="2800" dirty="0">
                <a:latin typeface="Centaur" pitchFamily="18" charset="0"/>
              </a:rPr>
              <a:t>, and </a:t>
            </a:r>
            <a:r>
              <a:rPr lang="en-IN" sz="2800" b="1" dirty="0">
                <a:latin typeface="Centaur" pitchFamily="18" charset="0"/>
              </a:rPr>
              <a:t>events; </a:t>
            </a:r>
            <a:r>
              <a:rPr lang="en-IN" sz="2800" dirty="0">
                <a:latin typeface="Centaur" pitchFamily="18" charset="0"/>
              </a:rPr>
              <a:t>surrounded by </a:t>
            </a:r>
            <a:r>
              <a:rPr lang="en-IN" sz="2800" b="1" dirty="0">
                <a:latin typeface="Centaur" pitchFamily="18" charset="0"/>
              </a:rPr>
              <a:t>adapters</a:t>
            </a:r>
            <a:r>
              <a:rPr lang="en-IN" sz="2800" dirty="0">
                <a:latin typeface="Centaur" pitchFamily="18" charset="0"/>
              </a:rPr>
              <a:t> interfacing the external world. </a:t>
            </a:r>
            <a:r>
              <a:rPr lang="en-IN" sz="2800" b="1" dirty="0">
                <a:latin typeface="Centaur" pitchFamily="18" charset="0"/>
              </a:rPr>
              <a:t>E.g.</a:t>
            </a:r>
            <a:r>
              <a:rPr lang="en-IN" sz="2800" dirty="0">
                <a:latin typeface="Centaur" pitchFamily="18" charset="0"/>
              </a:rPr>
              <a:t> database access components, messaging components web components.</a:t>
            </a:r>
          </a:p>
          <a:p>
            <a:pPr fontAlgn="base"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The application is packaged and deployed as a </a:t>
            </a:r>
            <a:r>
              <a:rPr lang="en-IN" sz="2800" b="1" dirty="0">
                <a:latin typeface="Centaur" pitchFamily="18" charset="0"/>
              </a:rPr>
              <a:t>monolith</a:t>
            </a:r>
            <a:r>
              <a:rPr lang="en-IN" sz="2800" dirty="0">
                <a:latin typeface="Centaur" pitchFamily="18" charset="0"/>
              </a:rPr>
              <a:t>, despite having a </a:t>
            </a:r>
            <a:r>
              <a:rPr lang="en-IN" sz="2800" b="1" dirty="0">
                <a:latin typeface="Centaur" pitchFamily="18" charset="0"/>
              </a:rPr>
              <a:t>logically modular architecture</a:t>
            </a:r>
            <a:r>
              <a:rPr lang="en-IN" sz="2800" dirty="0">
                <a:latin typeface="Centaur" pitchFamily="18" charset="0"/>
              </a:rPr>
              <a:t>. The actual format depends on the application’s </a:t>
            </a:r>
            <a:r>
              <a:rPr lang="en-IN" sz="2800" b="1" dirty="0">
                <a:latin typeface="Centaur" pitchFamily="18" charset="0"/>
              </a:rPr>
              <a:t>language and framework. </a:t>
            </a:r>
          </a:p>
          <a:p>
            <a:pPr fontAlgn="base"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Java applications are packaged as WAR files and deployed on application servers such as Tomcat or Jetty.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Applications written in this style are simple to develop, test and deploy as IDEs and other tools are focused on </a:t>
            </a:r>
            <a:r>
              <a:rPr lang="en-IN" sz="2800" b="1" dirty="0">
                <a:latin typeface="Centaur" pitchFamily="18" charset="0"/>
              </a:rPr>
              <a:t>building a single application</a:t>
            </a:r>
            <a:r>
              <a:rPr lang="en-IN" sz="2800" dirty="0">
                <a:latin typeface="Centaur" pitchFamily="18" charset="0"/>
              </a:rPr>
              <a:t>. The packaged application</a:t>
            </a:r>
            <a:r>
              <a:rPr lang="en-IN" sz="2800" b="1" dirty="0">
                <a:latin typeface="Centaur" pitchFamily="18" charset="0"/>
              </a:rPr>
              <a:t> is copied </a:t>
            </a:r>
            <a:r>
              <a:rPr lang="en-IN" sz="2800" dirty="0">
                <a:latin typeface="Centaur" pitchFamily="18" charset="0"/>
              </a:rPr>
              <a:t>onto the server.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1680" y="6453336"/>
            <a:ext cx="496855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75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558298"/>
            <a:ext cx="564882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/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</a:rPr>
              <a:t>Resolution with service discovery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</a:rPr>
              <a:t>  </a:t>
            </a:r>
          </a:p>
        </p:txBody>
      </p:sp>
      <p:pic>
        <p:nvPicPr>
          <p:cNvPr id="4098" name="Picture 2" descr="microservices with discovery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113011"/>
            <a:ext cx="8674100" cy="44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5336232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40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4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contd..</a:t>
            </a:r>
            <a:endParaRPr lang="en-IN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499" y="554484"/>
            <a:ext cx="899160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4625" indent="-174625" defTabSz="685800"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 Implementing Client-Side Load Balancing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– Netflix Ribbon provides several algorithms for Client-Side Load Balancing. </a:t>
            </a:r>
          </a:p>
          <a:p>
            <a:pPr marL="363538" indent="-363538" defTabSz="685800"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Spring provides smart </a:t>
            </a:r>
            <a:r>
              <a:rPr lang="en-US" altLang="en-US" sz="2800" b="1" dirty="0" err="1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RestTemplate</a:t>
            </a:r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for service discovery and load </a:t>
            </a:r>
          </a:p>
          <a:p>
            <a:pPr defTabSz="685800">
              <a:buSzPct val="70000"/>
            </a:pP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 balancing by using </a:t>
            </a:r>
            <a:r>
              <a:rPr lang="en-US" altLang="en-US" sz="2800" b="1" i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800" b="1" i="1" dirty="0" err="1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LoadBalanced</a:t>
            </a:r>
            <a:r>
              <a:rPr lang="en-US" altLang="en-US" sz="2800" b="1" i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annotation with R</a:t>
            </a:r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est Template   </a:t>
            </a:r>
          </a:p>
          <a:p>
            <a:pPr defTabSz="685800">
              <a:buSzPct val="70000"/>
            </a:pPr>
            <a:r>
              <a:rPr lang="en-US" altLang="en-US" sz="2800" b="1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instance.</a:t>
            </a:r>
            <a:endParaRPr lang="en-US" altLang="en-US" sz="2800" dirty="0"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eureka discovery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08920"/>
            <a:ext cx="8356601" cy="31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576" y="6448251"/>
            <a:ext cx="5264224" cy="365125"/>
          </a:xfrm>
        </p:spPr>
        <p:txBody>
          <a:bodyPr/>
          <a:lstStyle/>
          <a:p>
            <a:r>
              <a:rPr lang="en-US" sz="1600">
                <a:latin typeface="High Tower Text" panose="02040502050506030303" pitchFamily="18" charset="0"/>
              </a:rPr>
              <a:t>Prepared by Vijay Kulkarni Java Trainer</a:t>
            </a:r>
            <a:endParaRPr lang="en-IN" sz="160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41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3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latin typeface="Bradley Hand ITC" panose="03070402050302030203" pitchFamily="66" charset="0"/>
              </a:rPr>
              <a:t>Thank You</a:t>
            </a:r>
            <a:endParaRPr lang="en-IN" sz="9600" b="1" dirty="0">
              <a:latin typeface="Bradley Hand ITC" panose="03070402050302030203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4976192" cy="365125"/>
          </a:xfrm>
        </p:spPr>
        <p:txBody>
          <a:bodyPr/>
          <a:lstStyle/>
          <a:p>
            <a:r>
              <a:rPr lang="en-US" sz="1600" dirty="0">
                <a:latin typeface="High Tower Text" panose="02040502050506030303" pitchFamily="18" charset="0"/>
              </a:rPr>
              <a:t>Prepared by Vijay Kulkarni Java Trainer</a:t>
            </a:r>
            <a:endParaRPr lang="en-IN" sz="1600" dirty="0">
              <a:latin typeface="High Tower Text" panose="020405020505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051-139D-44E8-9011-C8D6BE120E64}" type="slidenum">
              <a:rPr lang="en-IN" sz="1600" smtClean="0">
                <a:latin typeface="High Tower Text" panose="02040502050506030303" pitchFamily="18" charset="0"/>
              </a:rPr>
              <a:pPr/>
              <a:t>42</a:t>
            </a:fld>
            <a:endParaRPr lang="en-IN" sz="160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732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4361"/>
            <a:ext cx="9144000" cy="6309320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Centaur" panose="02030504050205020304" pitchFamily="18" charset="0"/>
              </a:rPr>
              <a:t>Applications grow over time and eventually becoming huge.  The  application is scaled by running multiple copies </a:t>
            </a:r>
            <a:r>
              <a:rPr lang="en-IN" sz="2600" b="1" dirty="0">
                <a:latin typeface="Centaur" panose="02030504050205020304" pitchFamily="18" charset="0"/>
              </a:rPr>
              <a:t>behind a load balancer</a:t>
            </a:r>
            <a:r>
              <a:rPr lang="en-IN" sz="2600" dirty="0">
                <a:latin typeface="Centaur" panose="02030504050205020304" pitchFamily="18" charset="0"/>
              </a:rPr>
              <a:t>. In the </a:t>
            </a:r>
            <a:r>
              <a:rPr lang="en-IN" sz="2600" b="1" dirty="0">
                <a:latin typeface="Centaur" panose="02030504050205020304" pitchFamily="18" charset="0"/>
              </a:rPr>
              <a:t>early stages </a:t>
            </a:r>
            <a:r>
              <a:rPr lang="en-IN" sz="2600" dirty="0">
                <a:latin typeface="Centaur" pitchFamily="18" charset="0"/>
              </a:rPr>
              <a:t>of the project it works well.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Centaur" pitchFamily="18" charset="0"/>
              </a:rPr>
              <a:t>During each </a:t>
            </a:r>
            <a:r>
              <a:rPr lang="en-IN" sz="2600" b="1" dirty="0">
                <a:latin typeface="Centaur" pitchFamily="18" charset="0"/>
              </a:rPr>
              <a:t>sprint</a:t>
            </a:r>
            <a:r>
              <a:rPr lang="en-IN" sz="2600" dirty="0">
                <a:latin typeface="Centaur" pitchFamily="18" charset="0"/>
              </a:rPr>
              <a:t>, the development team implements a </a:t>
            </a:r>
            <a:r>
              <a:rPr lang="en-IN" sz="2600" b="1" dirty="0">
                <a:latin typeface="Centaur" panose="02030504050205020304" pitchFamily="18" charset="0"/>
              </a:rPr>
              <a:t>few more issues</a:t>
            </a:r>
            <a:r>
              <a:rPr lang="en-IN" sz="2600" dirty="0">
                <a:latin typeface="Centaur" panose="02030504050205020304" pitchFamily="18" charset="0"/>
              </a:rPr>
              <a:t>, which, of course, means </a:t>
            </a:r>
            <a:r>
              <a:rPr lang="en-IN" sz="2600" b="1" dirty="0">
                <a:latin typeface="Centaur" panose="02030504050205020304" pitchFamily="18" charset="0"/>
              </a:rPr>
              <a:t>adding many lines of code</a:t>
            </a:r>
            <a:r>
              <a:rPr lang="en-IN" sz="2600" dirty="0">
                <a:latin typeface="Centaur" pitchFamily="18" charset="0"/>
              </a:rPr>
              <a:t>. The application is complex and any attempts at </a:t>
            </a:r>
            <a:r>
              <a:rPr lang="en-IN" sz="2600" b="1" dirty="0">
                <a:latin typeface="Centaur" panose="02030504050205020304" pitchFamily="18" charset="0"/>
              </a:rPr>
              <a:t>agile development </a:t>
            </a:r>
            <a:r>
              <a:rPr lang="en-IN" sz="2600" dirty="0">
                <a:latin typeface="Centaur" panose="02030504050205020304" pitchFamily="18" charset="0"/>
              </a:rPr>
              <a:t>and </a:t>
            </a:r>
            <a:r>
              <a:rPr lang="en-IN" sz="2600" b="1" dirty="0">
                <a:latin typeface="Centaur" panose="02030504050205020304" pitchFamily="18" charset="0"/>
              </a:rPr>
              <a:t>delivery</a:t>
            </a:r>
            <a:r>
              <a:rPr lang="en-IN" sz="2600" dirty="0">
                <a:latin typeface="Centaur" pitchFamily="18" charset="0"/>
              </a:rPr>
              <a:t> will flounder.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Centaur" pitchFamily="18" charset="0"/>
              </a:rPr>
              <a:t>It’s simply too large for any single developer to fully understand. As a result, fixing bugs and implementing new features correctly becomes difficult and time consuming.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Centaur" pitchFamily="18" charset="0"/>
              </a:rPr>
              <a:t>This tends to be a downwards spiral and if the codebase is difficult to understand, then changes won’t be made correctly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600" dirty="0">
                <a:latin typeface="Centaur" pitchFamily="18" charset="0"/>
              </a:rPr>
              <a:t>The larger the application, the longer the start‑up time. E.g. a survey with developers reported the </a:t>
            </a:r>
            <a:r>
              <a:rPr lang="en-IN" sz="2600" b="1" dirty="0">
                <a:latin typeface="Centaur" panose="02030504050205020304" pitchFamily="18" charset="0"/>
              </a:rPr>
              <a:t>start‑up time</a:t>
            </a:r>
            <a:r>
              <a:rPr lang="en-IN" sz="2600" dirty="0">
                <a:latin typeface="Centaur" panose="02030504050205020304" pitchFamily="18" charset="0"/>
              </a:rPr>
              <a:t> </a:t>
            </a:r>
            <a:r>
              <a:rPr lang="en-IN" sz="2600" b="1" dirty="0">
                <a:latin typeface="Centaur" panose="02030504050205020304" pitchFamily="18" charset="0"/>
              </a:rPr>
              <a:t>as </a:t>
            </a:r>
            <a:r>
              <a:rPr lang="en-IN" sz="2600" b="1" dirty="0">
                <a:latin typeface="Centaur" panose="02030504050205020304" pitchFamily="18" charset="0"/>
                <a:cs typeface="Times New Roman" panose="02020603050405020304" pitchFamily="18" charset="0"/>
              </a:rPr>
              <a:t>12</a:t>
            </a:r>
            <a:r>
              <a:rPr lang="en-IN" sz="2600" b="1" dirty="0">
                <a:latin typeface="Centaur" panose="02030504050205020304" pitchFamily="18" charset="0"/>
              </a:rPr>
              <a:t> minutes</a:t>
            </a:r>
            <a:r>
              <a:rPr lang="en-IN" sz="2600" dirty="0">
                <a:latin typeface="Centaur" panose="020305040502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1640" y="6525344"/>
            <a:ext cx="4688160" cy="3600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0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9144000" cy="4046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112568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Monolithic application is complex, obstruction to </a:t>
            </a:r>
            <a:r>
              <a:rPr lang="en-IN" sz="2800" b="1" dirty="0">
                <a:latin typeface="Centaur" pitchFamily="18" charset="0"/>
              </a:rPr>
              <a:t>continuous deployment </a:t>
            </a:r>
            <a:r>
              <a:rPr lang="en-IN" sz="2800" dirty="0">
                <a:latin typeface="Centaur" pitchFamily="18" charset="0"/>
              </a:rPr>
              <a:t>and </a:t>
            </a:r>
            <a:r>
              <a:rPr lang="en-IN" sz="2800" b="1" dirty="0">
                <a:latin typeface="Centaur" pitchFamily="18" charset="0"/>
              </a:rPr>
              <a:t>difficult to scale </a:t>
            </a:r>
            <a:r>
              <a:rPr lang="en-IN" sz="2800" dirty="0">
                <a:latin typeface="Centaur" pitchFamily="18" charset="0"/>
              </a:rPr>
              <a:t>as different modules have </a:t>
            </a:r>
            <a:r>
              <a:rPr lang="en-IN" sz="2800" b="1" dirty="0">
                <a:latin typeface="Centaur" pitchFamily="18" charset="0"/>
              </a:rPr>
              <a:t>conflicting resource requirements</a:t>
            </a:r>
            <a:r>
              <a:rPr lang="en-IN" sz="2800" dirty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Monolithic applications also have issues of </a:t>
            </a:r>
            <a:r>
              <a:rPr lang="en-IN" sz="2800" b="1" dirty="0">
                <a:latin typeface="Centaur" pitchFamily="18" charset="0"/>
              </a:rPr>
              <a:t>reliability, </a:t>
            </a:r>
            <a:r>
              <a:rPr lang="en-IN" sz="2800" dirty="0">
                <a:latin typeface="Centaur" pitchFamily="18" charset="0"/>
              </a:rPr>
              <a:t>as all modules are running within the same process, a bug in any module, e.g. memory leak, can potentially bring down the entire process.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IN" sz="2800" dirty="0">
                <a:latin typeface="Centaur" pitchFamily="18" charset="0"/>
              </a:rPr>
              <a:t>Monolithic applications make it extremely difficult to </a:t>
            </a:r>
            <a:r>
              <a:rPr lang="en-IN" sz="2800" b="1" dirty="0">
                <a:latin typeface="Centaur" pitchFamily="18" charset="0"/>
              </a:rPr>
              <a:t>adopt new frameworks </a:t>
            </a:r>
            <a:r>
              <a:rPr lang="en-IN" sz="2800" dirty="0">
                <a:latin typeface="Centaur" pitchFamily="18" charset="0"/>
              </a:rPr>
              <a:t>and</a:t>
            </a:r>
            <a:r>
              <a:rPr lang="en-IN" sz="2800" b="1" dirty="0">
                <a:latin typeface="Centaur" pitchFamily="18" charset="0"/>
              </a:rPr>
              <a:t> languages.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533623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7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Centaur" panose="02030504050205020304" pitchFamily="18" charset="0"/>
              </a:rPr>
              <a:t>Solution – </a:t>
            </a:r>
            <a:r>
              <a:rPr lang="en-GB" sz="4400" dirty="0" err="1">
                <a:solidFill>
                  <a:srgbClr val="FF0000"/>
                </a:solidFill>
                <a:latin typeface="Centaur" panose="02030504050205020304" pitchFamily="18" charset="0"/>
              </a:rPr>
              <a:t>MicroService</a:t>
            </a:r>
            <a:r>
              <a:rPr lang="en-GB" sz="4400" dirty="0">
                <a:solidFill>
                  <a:srgbClr val="FF0000"/>
                </a:solidFill>
                <a:latin typeface="Centaur" panose="02030504050205020304" pitchFamily="18" charset="0"/>
              </a:rPr>
              <a:t> Architecture. </a:t>
            </a:r>
            <a:endParaRPr lang="en-IN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9432"/>
            <a:ext cx="9144000" cy="6353944"/>
          </a:xfrm>
        </p:spPr>
        <p:txBody>
          <a:bodyPr>
            <a:noAutofit/>
          </a:bodyPr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Microservices</a:t>
            </a:r>
            <a:r>
              <a:rPr lang="en-GB" sz="2600" dirty="0">
                <a:latin typeface="Centaur" pitchFamily="18" charset="0"/>
              </a:rPr>
              <a:t> is a form of service-oriented architecture style,  wherein applications are built as a collection of </a:t>
            </a:r>
            <a:r>
              <a:rPr lang="en-GB" sz="2600" b="1" dirty="0">
                <a:latin typeface="Centaur" pitchFamily="18" charset="0"/>
              </a:rPr>
              <a:t>independent,</a:t>
            </a:r>
            <a:r>
              <a:rPr lang="en-GB" sz="2600" dirty="0">
                <a:latin typeface="Centaur" pitchFamily="18" charset="0"/>
              </a:rPr>
              <a:t> </a:t>
            </a:r>
            <a:r>
              <a:rPr lang="en-GB" sz="2600" b="1" dirty="0">
                <a:latin typeface="Centaur" pitchFamily="18" charset="0"/>
              </a:rPr>
              <a:t>smaller, loosely coupled services</a:t>
            </a:r>
            <a:r>
              <a:rPr lang="en-GB" sz="2600" dirty="0">
                <a:latin typeface="Centaur" pitchFamily="18" charset="0"/>
              </a:rPr>
              <a:t> rather than one whole app.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Development process </a:t>
            </a:r>
            <a:r>
              <a:rPr lang="en-GB" sz="2600" dirty="0">
                <a:latin typeface="Centaur" pitchFamily="18" charset="0"/>
              </a:rPr>
              <a:t>is more efficient by parallelizing small teams to work on different services. Easy to </a:t>
            </a:r>
            <a:r>
              <a:rPr lang="en-GB" sz="2600" b="1" dirty="0">
                <a:latin typeface="Centaur" pitchFamily="18" charset="0"/>
              </a:rPr>
              <a:t>develop, test </a:t>
            </a:r>
            <a:r>
              <a:rPr lang="en-GB" sz="2600" dirty="0">
                <a:latin typeface="Centaur" pitchFamily="18" charset="0"/>
              </a:rPr>
              <a:t>&amp;</a:t>
            </a:r>
            <a:r>
              <a:rPr lang="en-GB" sz="2600" b="1" dirty="0">
                <a:latin typeface="Centaur" pitchFamily="18" charset="0"/>
              </a:rPr>
              <a:t> deploy</a:t>
            </a:r>
            <a:r>
              <a:rPr lang="en-GB" sz="2600" dirty="0">
                <a:latin typeface="Centaur" pitchFamily="18" charset="0"/>
              </a:rPr>
              <a:t>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GB" sz="2600" dirty="0">
                <a:latin typeface="Centaur" pitchFamily="18" charset="0"/>
              </a:rPr>
              <a:t>Microservice Architectures evolved as a solution to the </a:t>
            </a:r>
            <a:r>
              <a:rPr lang="en-GB" sz="2600" b="1" dirty="0">
                <a:latin typeface="Centaur" pitchFamily="18" charset="0"/>
              </a:rPr>
              <a:t>scalability and </a:t>
            </a:r>
            <a:r>
              <a:rPr lang="en-GB" sz="2600" b="1" dirty="0" err="1">
                <a:latin typeface="Centaur" pitchFamily="18" charset="0"/>
              </a:rPr>
              <a:t>innovotation</a:t>
            </a:r>
            <a:r>
              <a:rPr lang="en-GB" sz="2600" dirty="0">
                <a:latin typeface="Centaur" pitchFamily="18" charset="0"/>
              </a:rPr>
              <a:t> challenges with Monolith architectures.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GB" sz="2600" dirty="0">
                <a:latin typeface="Centaur" pitchFamily="18" charset="0"/>
              </a:rPr>
              <a:t>Microservice is the process of implementing Service-Oriented Architecture (SOA) by dividing the entire application as a collection of interconnected services, where each service serve only one business need.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en-GB" sz="2400" dirty="0">
                <a:latin typeface="Centaur" pitchFamily="18" charset="0"/>
              </a:rPr>
              <a:t>Sam Newman defined microservice as Small autonomous services that work together. </a:t>
            </a:r>
            <a:r>
              <a:rPr lang="en-GB" sz="2600" dirty="0">
                <a:latin typeface="Centaur" pitchFamily="18" charset="0"/>
              </a:rPr>
              <a:t>SOA is a design pattern and </a:t>
            </a:r>
            <a:r>
              <a:rPr lang="en-GB" sz="2600" dirty="0" err="1">
                <a:latin typeface="Centaur" pitchFamily="18" charset="0"/>
              </a:rPr>
              <a:t>MicroService</a:t>
            </a:r>
            <a:r>
              <a:rPr lang="en-GB" sz="2600" dirty="0">
                <a:latin typeface="Centaur" pitchFamily="18" charset="0"/>
              </a:rPr>
              <a:t> is implementation methodology.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715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5202" y="6500192"/>
            <a:ext cx="4760168" cy="29330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9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Baskerville Old Face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4006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600" dirty="0">
                <a:latin typeface="Centaur" pitchFamily="18" charset="0"/>
              </a:rPr>
              <a:t>Developing a Microservice-oriented application will include the following approaches –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sz="2600" b="1" dirty="0">
                <a:latin typeface="Centaur" pitchFamily="18" charset="0"/>
              </a:rPr>
              <a:t>Independent</a:t>
            </a:r>
            <a:r>
              <a:rPr lang="en-GB" sz="2600" dirty="0">
                <a:latin typeface="Centaur" pitchFamily="18" charset="0"/>
              </a:rPr>
              <a:t>: Each </a:t>
            </a:r>
            <a:r>
              <a:rPr lang="en-GB" sz="2600" dirty="0" err="1">
                <a:latin typeface="Centaur" pitchFamily="18" charset="0"/>
              </a:rPr>
              <a:t>microservice</a:t>
            </a:r>
            <a:r>
              <a:rPr lang="en-GB" sz="2600" dirty="0">
                <a:latin typeface="Centaur" pitchFamily="18" charset="0"/>
              </a:rPr>
              <a:t> should be independently deployable. 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sz="2600" b="1" dirty="0">
                <a:latin typeface="Centaur" pitchFamily="18" charset="0"/>
              </a:rPr>
              <a:t>Coupling</a:t>
            </a:r>
            <a:r>
              <a:rPr lang="en-GB" sz="2600" dirty="0">
                <a:latin typeface="Centaur" pitchFamily="18" charset="0"/>
              </a:rPr>
              <a:t>: All </a:t>
            </a:r>
            <a:r>
              <a:rPr lang="en-GB" sz="2600" dirty="0" err="1">
                <a:latin typeface="Centaur" pitchFamily="18" charset="0"/>
              </a:rPr>
              <a:t>microservices</a:t>
            </a:r>
            <a:r>
              <a:rPr lang="en-GB" sz="2600" dirty="0">
                <a:latin typeface="Centaur" pitchFamily="18" charset="0"/>
              </a:rPr>
              <a:t> should be loosely coupled with one another such that changes in one will not affect the other. </a:t>
            </a:r>
          </a:p>
          <a:p>
            <a:pPr lvl="1">
              <a:buSzPct val="70000"/>
              <a:buFont typeface="Wingdings" pitchFamily="2" charset="2"/>
              <a:buChar char="ü"/>
            </a:pPr>
            <a:r>
              <a:rPr lang="en-GB" sz="2600" b="1" dirty="0">
                <a:latin typeface="Centaur" pitchFamily="18" charset="0"/>
              </a:rPr>
              <a:t>Business Goal</a:t>
            </a:r>
            <a:r>
              <a:rPr lang="en-GB" sz="2600" dirty="0">
                <a:latin typeface="Centaur" pitchFamily="18" charset="0"/>
              </a:rPr>
              <a:t>: Each service unit of the entire application should be the smallest and capable of delivering one specific business goal. </a:t>
            </a:r>
            <a:endParaRPr lang="en-IN" sz="2600" dirty="0">
              <a:latin typeface="Centaur" pitchFamily="18" charset="0"/>
            </a:endParaRPr>
          </a:p>
          <a:p>
            <a:pPr>
              <a:buSzPct val="70000"/>
              <a:buFont typeface="Wingdings" pitchFamily="2" charset="2"/>
              <a:buChar char="v"/>
            </a:pPr>
            <a:endParaRPr lang="en-IN" sz="26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31640" y="6453336"/>
            <a:ext cx="468816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36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  <a:latin typeface="Centaur" pitchFamily="18" charset="0"/>
              </a:rPr>
              <a:t>Advantages of using </a:t>
            </a:r>
            <a:r>
              <a:rPr lang="en-GB" dirty="0" err="1">
                <a:solidFill>
                  <a:srgbClr val="FF0000"/>
                </a:solidFill>
                <a:latin typeface="Centaur" pitchFamily="18" charset="0"/>
              </a:rPr>
              <a:t>Microservice</a:t>
            </a:r>
            <a:endParaRPr lang="en-IN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8620"/>
            <a:ext cx="9144000" cy="5661248"/>
          </a:xfrm>
        </p:spPr>
        <p:txBody>
          <a:bodyPr>
            <a:noAutofit/>
          </a:bodyPr>
          <a:lstStyle/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Small-size</a:t>
            </a:r>
            <a:r>
              <a:rPr lang="en-GB" sz="2600" dirty="0">
                <a:latin typeface="Centaur" pitchFamily="18" charset="0"/>
              </a:rPr>
              <a:t>: A service should not perform more than one business task, so it will be small in size and easy to maintain.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Focused</a:t>
            </a:r>
            <a:r>
              <a:rPr lang="en-GB" sz="2600" dirty="0">
                <a:latin typeface="Centaur" pitchFamily="18" charset="0"/>
              </a:rPr>
              <a:t>: One </a:t>
            </a:r>
            <a:r>
              <a:rPr lang="en-GB" sz="2600" dirty="0" err="1">
                <a:latin typeface="Centaur" pitchFamily="18" charset="0"/>
              </a:rPr>
              <a:t>microservice</a:t>
            </a:r>
            <a:r>
              <a:rPr lang="en-GB" sz="2600" dirty="0">
                <a:latin typeface="Centaur" pitchFamily="18" charset="0"/>
              </a:rPr>
              <a:t> should be full stack in nature and should be committed to delivering only one business property.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Autonomous</a:t>
            </a:r>
            <a:r>
              <a:rPr lang="en-GB" sz="2600" dirty="0">
                <a:latin typeface="Centaur" pitchFamily="18" charset="0"/>
              </a:rPr>
              <a:t>: Each </a:t>
            </a:r>
            <a:r>
              <a:rPr lang="en-GB" sz="2600" dirty="0" err="1">
                <a:latin typeface="Centaur" pitchFamily="18" charset="0"/>
              </a:rPr>
              <a:t>microservice</a:t>
            </a:r>
            <a:r>
              <a:rPr lang="en-GB" sz="2600" dirty="0">
                <a:latin typeface="Centaur" pitchFamily="18" charset="0"/>
              </a:rPr>
              <a:t> is an autonomous business unit of the entire application. So application becomes loosely coupled.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Technology heterogeneity</a:t>
            </a:r>
            <a:r>
              <a:rPr lang="en-GB" sz="2600" dirty="0">
                <a:latin typeface="Centaur" pitchFamily="18" charset="0"/>
              </a:rPr>
              <a:t>: By implementing a heterogeneous system, max security, speed and a scalability can be achieved. 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Resilience</a:t>
            </a:r>
            <a:r>
              <a:rPr lang="en-GB" sz="2600" dirty="0">
                <a:latin typeface="Centaur" pitchFamily="18" charset="0"/>
              </a:rPr>
              <a:t>: Resilience is a property of isolating a software unit. Hence if one unit fails it does not impact the entire business.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GB" sz="2600" b="1" dirty="0">
                <a:latin typeface="Centaur" pitchFamily="18" charset="0"/>
              </a:rPr>
              <a:t>Ease of deployment</a:t>
            </a:r>
            <a:r>
              <a:rPr lang="en-GB" sz="2600" dirty="0">
                <a:latin typeface="Centaur" pitchFamily="18" charset="0"/>
              </a:rPr>
              <a:t>: The app is sub-divided into small units, each can be deployed in any environment very easily with less time complexity</a:t>
            </a:r>
          </a:p>
          <a:p>
            <a:pPr>
              <a:buSzPct val="70000"/>
              <a:buFont typeface="Wingdings" pitchFamily="2" charset="2"/>
              <a:buChar char="v"/>
            </a:pPr>
            <a:endParaRPr lang="en-GB" sz="2600" dirty="0">
              <a:latin typeface="Centaur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42561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t>Prepared by Vijay Kulkarni Java Trainer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73042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F6051-139D-44E8-9011-C8D6BE120E64}" type="slidenum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igh Tower Text" panose="020405020505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5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3390</Words>
  <Application>Microsoft Office PowerPoint</Application>
  <PresentationFormat>On-screen Show (4:3)</PresentationFormat>
  <Paragraphs>293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Baskerville Old Face</vt:lpstr>
      <vt:lpstr>Bradley Hand ITC</vt:lpstr>
      <vt:lpstr>Calibri</vt:lpstr>
      <vt:lpstr>Calibri Light</vt:lpstr>
      <vt:lpstr>Centaur</vt:lpstr>
      <vt:lpstr>Courier New</vt:lpstr>
      <vt:lpstr>Goudy Old Style</vt:lpstr>
      <vt:lpstr>High Tower Text</vt:lpstr>
      <vt:lpstr>Ink Free</vt:lpstr>
      <vt:lpstr>Wingdings</vt:lpstr>
      <vt:lpstr>Office Theme</vt:lpstr>
      <vt:lpstr>1_Office Theme</vt:lpstr>
      <vt:lpstr>PowerPoint Presentation</vt:lpstr>
      <vt:lpstr>Micro Services</vt:lpstr>
      <vt:lpstr>Monolith Architecture</vt:lpstr>
      <vt:lpstr>contd..</vt:lpstr>
      <vt:lpstr>contd..</vt:lpstr>
      <vt:lpstr>contd..</vt:lpstr>
      <vt:lpstr>Solution – MicroService Architecture. </vt:lpstr>
      <vt:lpstr>contd..</vt:lpstr>
      <vt:lpstr>Advantages of using Microservice</vt:lpstr>
      <vt:lpstr>contd..</vt:lpstr>
      <vt:lpstr>contd..</vt:lpstr>
      <vt:lpstr>contd..</vt:lpstr>
      <vt:lpstr>contd..</vt:lpstr>
      <vt:lpstr>Challenges  to  MicroServices Architecture</vt:lpstr>
      <vt:lpstr>contd..</vt:lpstr>
      <vt:lpstr>contd..</vt:lpstr>
      <vt:lpstr>Components of MSA</vt:lpstr>
      <vt:lpstr>contd..</vt:lpstr>
      <vt:lpstr>Spring Boot</vt:lpstr>
      <vt:lpstr>Spring Cloud</vt:lpstr>
      <vt:lpstr>contd..</vt:lpstr>
      <vt:lpstr>contd..</vt:lpstr>
      <vt:lpstr>contd..</vt:lpstr>
      <vt:lpstr>Annotations</vt:lpstr>
      <vt:lpstr>contd..</vt:lpstr>
      <vt:lpstr>Case Study</vt:lpstr>
      <vt:lpstr>contd..</vt:lpstr>
      <vt:lpstr>Program Elements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Micro Services Architecture</vt:lpstr>
      <vt:lpstr>contd..</vt:lpstr>
      <vt:lpstr>contd..</vt:lpstr>
      <vt:lpstr>contd..</vt:lpstr>
      <vt:lpstr>contd..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VIJAY KULKARNI</cp:lastModifiedBy>
  <cp:revision>105</cp:revision>
  <dcterms:created xsi:type="dcterms:W3CDTF">2021-01-09T10:19:37Z</dcterms:created>
  <dcterms:modified xsi:type="dcterms:W3CDTF">2023-02-16T19:16:35Z</dcterms:modified>
</cp:coreProperties>
</file>