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handoutMasterIdLst>
    <p:handoutMasterId r:id="rId123"/>
  </p:handoutMasterIdLst>
  <p:sldIdLst>
    <p:sldId id="257" r:id="rId2"/>
    <p:sldId id="355" r:id="rId3"/>
    <p:sldId id="395" r:id="rId4"/>
    <p:sldId id="387" r:id="rId5"/>
    <p:sldId id="317" r:id="rId6"/>
    <p:sldId id="322" r:id="rId7"/>
    <p:sldId id="319" r:id="rId8"/>
    <p:sldId id="468" r:id="rId9"/>
    <p:sldId id="469" r:id="rId10"/>
    <p:sldId id="336" r:id="rId11"/>
    <p:sldId id="444" r:id="rId12"/>
    <p:sldId id="324" r:id="rId13"/>
    <p:sldId id="325" r:id="rId14"/>
    <p:sldId id="256" r:id="rId15"/>
    <p:sldId id="478" r:id="rId16"/>
    <p:sldId id="258" r:id="rId17"/>
    <p:sldId id="259" r:id="rId18"/>
    <p:sldId id="260" r:id="rId19"/>
    <p:sldId id="261" r:id="rId20"/>
    <p:sldId id="262" r:id="rId21"/>
    <p:sldId id="263" r:id="rId22"/>
    <p:sldId id="264" r:id="rId23"/>
    <p:sldId id="266" r:id="rId24"/>
    <p:sldId id="267" r:id="rId25"/>
    <p:sldId id="268" r:id="rId26"/>
    <p:sldId id="346" r:id="rId27"/>
    <p:sldId id="448" r:id="rId28"/>
    <p:sldId id="436" r:id="rId29"/>
    <p:sldId id="347" r:id="rId30"/>
    <p:sldId id="348" r:id="rId31"/>
    <p:sldId id="388" r:id="rId32"/>
    <p:sldId id="470" r:id="rId33"/>
    <p:sldId id="437" r:id="rId34"/>
    <p:sldId id="438" r:id="rId35"/>
    <p:sldId id="439" r:id="rId36"/>
    <p:sldId id="440" r:id="rId37"/>
    <p:sldId id="441" r:id="rId38"/>
    <p:sldId id="442" r:id="rId39"/>
    <p:sldId id="455" r:id="rId40"/>
    <p:sldId id="456" r:id="rId41"/>
    <p:sldId id="349" r:id="rId42"/>
    <p:sldId id="345" r:id="rId43"/>
    <p:sldId id="354" r:id="rId44"/>
    <p:sldId id="350" r:id="rId45"/>
    <p:sldId id="351" r:id="rId46"/>
    <p:sldId id="353" r:id="rId47"/>
    <p:sldId id="471" r:id="rId48"/>
    <p:sldId id="472" r:id="rId49"/>
    <p:sldId id="398" r:id="rId50"/>
    <p:sldId id="401" r:id="rId51"/>
    <p:sldId id="389" r:id="rId52"/>
    <p:sldId id="396" r:id="rId53"/>
    <p:sldId id="397" r:id="rId54"/>
    <p:sldId id="435" r:id="rId55"/>
    <p:sldId id="331" r:id="rId56"/>
    <p:sldId id="405" r:id="rId57"/>
    <p:sldId id="402" r:id="rId58"/>
    <p:sldId id="403" r:id="rId59"/>
    <p:sldId id="404" r:id="rId60"/>
    <p:sldId id="457" r:id="rId61"/>
    <p:sldId id="407" r:id="rId62"/>
    <p:sldId id="408" r:id="rId63"/>
    <p:sldId id="465" r:id="rId64"/>
    <p:sldId id="466" r:id="rId65"/>
    <p:sldId id="467" r:id="rId66"/>
    <p:sldId id="434" r:id="rId67"/>
    <p:sldId id="450" r:id="rId68"/>
    <p:sldId id="374" r:id="rId69"/>
    <p:sldId id="453" r:id="rId70"/>
    <p:sldId id="371" r:id="rId71"/>
    <p:sldId id="392" r:id="rId72"/>
    <p:sldId id="373" r:id="rId73"/>
    <p:sldId id="451" r:id="rId74"/>
    <p:sldId id="391" r:id="rId75"/>
    <p:sldId id="452" r:id="rId76"/>
    <p:sldId id="460" r:id="rId77"/>
    <p:sldId id="454" r:id="rId78"/>
    <p:sldId id="357" r:id="rId79"/>
    <p:sldId id="375" r:id="rId80"/>
    <p:sldId id="376" r:id="rId81"/>
    <p:sldId id="377" r:id="rId82"/>
    <p:sldId id="411" r:id="rId83"/>
    <p:sldId id="410" r:id="rId84"/>
    <p:sldId id="413" r:id="rId85"/>
    <p:sldId id="479" r:id="rId86"/>
    <p:sldId id="480" r:id="rId87"/>
    <p:sldId id="481" r:id="rId88"/>
    <p:sldId id="482" r:id="rId89"/>
    <p:sldId id="418" r:id="rId90"/>
    <p:sldId id="378" r:id="rId91"/>
    <p:sldId id="379" r:id="rId92"/>
    <p:sldId id="380" r:id="rId93"/>
    <p:sldId id="419" r:id="rId94"/>
    <p:sldId id="422" r:id="rId95"/>
    <p:sldId id="423" r:id="rId96"/>
    <p:sldId id="421" r:id="rId97"/>
    <p:sldId id="420" r:id="rId98"/>
    <p:sldId id="409" r:id="rId99"/>
    <p:sldId id="382" r:id="rId100"/>
    <p:sldId id="383" r:id="rId101"/>
    <p:sldId id="386" r:id="rId102"/>
    <p:sldId id="366" r:id="rId103"/>
    <p:sldId id="367" r:id="rId104"/>
    <p:sldId id="445" r:id="rId105"/>
    <p:sldId id="424" r:id="rId106"/>
    <p:sldId id="368" r:id="rId107"/>
    <p:sldId id="425" r:id="rId108"/>
    <p:sldId id="429" r:id="rId109"/>
    <p:sldId id="430" r:id="rId110"/>
    <p:sldId id="426" r:id="rId111"/>
    <p:sldId id="431" r:id="rId112"/>
    <p:sldId id="432" r:id="rId113"/>
    <p:sldId id="433" r:id="rId114"/>
    <p:sldId id="427" r:id="rId115"/>
    <p:sldId id="393" r:id="rId116"/>
    <p:sldId id="473" r:id="rId117"/>
    <p:sldId id="474" r:id="rId118"/>
    <p:sldId id="475" r:id="rId119"/>
    <p:sldId id="476" r:id="rId120"/>
    <p:sldId id="477" r:id="rId1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5" autoAdjust="0"/>
    <p:restoredTop sz="99294" autoAdjust="0"/>
  </p:normalViewPr>
  <p:slideViewPr>
    <p:cSldViewPr>
      <p:cViewPr varScale="1">
        <p:scale>
          <a:sx n="62" d="100"/>
          <a:sy n="62" d="100"/>
        </p:scale>
        <p:origin x="106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1C5239-B700-489A-BF83-D2161CFCB010}" type="datetime1">
              <a:rPr lang="en-IN" smtClean="0"/>
              <a:t>13-02-2023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D32BAA-F311-4529-BADA-E18364E08B09}" type="slidenum">
              <a:rPr lang="en-IN" smtClean="0"/>
              <a:t>‹#›</a:t>
            </a:fld>
            <a:endParaRPr lang="en-IN"/>
          </a:p>
        </p:txBody>
      </p:sp>
    </p:spTree>
    <p:extLst>
      <p:ext uri="{BB962C8B-B14F-4D97-AF65-F5344CB8AC3E}">
        <p14:creationId xmlns:p14="http://schemas.microsoft.com/office/powerpoint/2010/main" val="200153330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06B9CF-22B6-4268-9A6A-6B599A07A6CF}" type="datetime1">
              <a:rPr lang="en-IN" smtClean="0"/>
              <a:t>13-02-2023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6008A3-BDB2-4B9D-A6D1-4059A41097E6}" type="slidenum">
              <a:rPr lang="en-US" smtClean="0"/>
              <a:pPr/>
              <a:t>‹#›</a:t>
            </a:fld>
            <a:endParaRPr lang="en-US"/>
          </a:p>
        </p:txBody>
      </p:sp>
    </p:spTree>
    <p:extLst>
      <p:ext uri="{BB962C8B-B14F-4D97-AF65-F5344CB8AC3E}">
        <p14:creationId xmlns:p14="http://schemas.microsoft.com/office/powerpoint/2010/main" val="263476025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381609-EC96-4C88-B771-038BB0055104}" type="slidenum">
              <a:rPr lang="en-US"/>
              <a:pPr/>
              <a:t>26</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solidFill>
                  <a:srgbClr val="000000"/>
                </a:solidFill>
              </a:rPr>
              <a:t>Inversion of Control has already been referred to as </a:t>
            </a:r>
            <a:r>
              <a:rPr lang="en-US" i="1">
                <a:solidFill>
                  <a:srgbClr val="000000"/>
                </a:solidFill>
              </a:rPr>
              <a:t>Dependency Injection</a:t>
            </a:r>
            <a:r>
              <a:rPr lang="en-US">
                <a:solidFill>
                  <a:srgbClr val="000000"/>
                </a:solidFill>
              </a:rPr>
              <a:t>. The basic principle is that beans define their dependencies (i.e. the other objects they work with) only through constructor arguments or properties. Then, it is the job of the container to actually </a:t>
            </a:r>
            <a:r>
              <a:rPr lang="en-US" i="1">
                <a:solidFill>
                  <a:srgbClr val="000000"/>
                </a:solidFill>
              </a:rPr>
              <a:t>inject</a:t>
            </a:r>
            <a:r>
              <a:rPr lang="en-US">
                <a:solidFill>
                  <a:srgbClr val="000000"/>
                </a:solidFill>
              </a:rPr>
              <a:t> those dependencies when it creates the bean. This is fundamentally the inverse (hence the name Inversion of Control) of the bean instantiating or locating its dependencies on its own using direct construction of classes, or something like the </a:t>
            </a:r>
            <a:r>
              <a:rPr lang="en-US" i="1">
                <a:solidFill>
                  <a:srgbClr val="000000"/>
                </a:solidFill>
              </a:rPr>
              <a:t>Service Locator</a:t>
            </a:r>
            <a:r>
              <a:rPr lang="en-US">
                <a:solidFill>
                  <a:srgbClr val="000000"/>
                </a:solidFill>
              </a:rPr>
              <a:t> pattern. While we will not elaborate too much on the advantages of Dependency Injection, it becomes evident upon usage that code gets much cleaner and reaching a higher grade of decoupling is much easier when beans do not look up their dependencies, but are provided them, and additionally do not even know where the dependencies are located and of what actual type they are.</a:t>
            </a:r>
          </a:p>
          <a:p>
            <a:r>
              <a:rPr lang="en-US">
                <a:solidFill>
                  <a:srgbClr val="000000"/>
                </a:solidFill>
              </a:rPr>
              <a:t>As touched on in the previous paragraph, Inversion of Control/Dependency Injection exists in two major variants:</a:t>
            </a:r>
          </a:p>
          <a:p>
            <a:endParaRPr lang="en-US">
              <a:solidFill>
                <a:srgbClr val="000000"/>
              </a:solidFill>
            </a:endParaRPr>
          </a:p>
          <a:p>
            <a:pPr>
              <a:buFontTx/>
              <a:buChar char="•"/>
            </a:pPr>
            <a:r>
              <a:rPr lang="en-US" i="1">
                <a:solidFill>
                  <a:srgbClr val="000000"/>
                </a:solidFill>
              </a:rPr>
              <a:t>setter-based</a:t>
            </a:r>
            <a:r>
              <a:rPr lang="en-US">
                <a:solidFill>
                  <a:srgbClr val="000000"/>
                </a:solidFill>
              </a:rPr>
              <a:t> dependency injection is realized by calling setters on your beans after invoking a no-argument constructor to instantiate your bean. Beans defined in the BeanFactory that use setter-based dependency injection are </a:t>
            </a:r>
            <a:r>
              <a:rPr lang="en-US" i="1">
                <a:solidFill>
                  <a:srgbClr val="000000"/>
                </a:solidFill>
              </a:rPr>
              <a:t>true JavaBeans</a:t>
            </a:r>
            <a:r>
              <a:rPr lang="en-US">
                <a:solidFill>
                  <a:srgbClr val="000000"/>
                </a:solidFill>
              </a:rPr>
              <a:t>. Spring generally advocates usage of setter-based dependency injection, since a large number of constructor arguments can get unwieldy, especially when some properties are optional.</a:t>
            </a:r>
          </a:p>
          <a:p>
            <a:endParaRPr lang="en-US">
              <a:solidFill>
                <a:srgbClr val="000000"/>
              </a:solidFill>
            </a:endParaRPr>
          </a:p>
          <a:p>
            <a:pPr>
              <a:buFontTx/>
              <a:buChar char="•"/>
            </a:pPr>
            <a:r>
              <a:rPr lang="en-US" i="1">
                <a:solidFill>
                  <a:srgbClr val="000000"/>
                </a:solidFill>
              </a:rPr>
              <a:t>constructor-based</a:t>
            </a:r>
            <a:r>
              <a:rPr lang="en-US">
                <a:solidFill>
                  <a:srgbClr val="000000"/>
                </a:solidFill>
              </a:rPr>
              <a:t> dependency injection is realized by invoking a constructor with a number of arguments, each representing a collaborator or property. Although Spring generally advocates usage of setter-based dependency injection as much as possible, it does fully support the constructor-based approach as well, since you may wish to use it with pre-existing beans which provide only multi-argument constructors, and no setters. Additionally, for simpler beans, some people prefer the constructor approach as a means of ensuring beans can not be constructed in an invalid state.</a:t>
            </a:r>
          </a:p>
          <a:p>
            <a:endParaRPr lang="en-US"/>
          </a:p>
          <a:p>
            <a:endParaRPr lang="en-US"/>
          </a:p>
        </p:txBody>
      </p:sp>
      <p:sp>
        <p:nvSpPr>
          <p:cNvPr id="2" name="Date Placeholder 1"/>
          <p:cNvSpPr>
            <a:spLocks noGrp="1"/>
          </p:cNvSpPr>
          <p:nvPr>
            <p:ph type="dt" idx="10"/>
          </p:nvPr>
        </p:nvSpPr>
        <p:spPr/>
        <p:txBody>
          <a:bodyPr/>
          <a:lstStyle/>
          <a:p>
            <a:fld id="{CA4822BE-2588-49D1-AFE9-4674A40C0DAC}" type="datetime1">
              <a:rPr lang="en-IN" smtClean="0"/>
              <a:t>13-02-2023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8E6DD-00C0-4C1A-96A1-405B8F8A1199}" type="slidenum">
              <a:rPr lang="en-US"/>
              <a:pPr/>
              <a:t>30</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
        <p:nvSpPr>
          <p:cNvPr id="2" name="Date Placeholder 1"/>
          <p:cNvSpPr>
            <a:spLocks noGrp="1"/>
          </p:cNvSpPr>
          <p:nvPr>
            <p:ph type="dt" idx="10"/>
          </p:nvPr>
        </p:nvSpPr>
        <p:spPr/>
        <p:txBody>
          <a:bodyPr/>
          <a:lstStyle/>
          <a:p>
            <a:fld id="{32914494-C049-4C4D-88AE-BEF967319910}" type="datetime1">
              <a:rPr lang="en-IN" smtClean="0"/>
              <a:t>13-02-2023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6008A3-BDB2-4B9D-A6D1-4059A41097E6}" type="slidenum">
              <a:rPr lang="en-US" smtClean="0"/>
              <a:pPr/>
              <a:t>41</a:t>
            </a:fld>
            <a:endParaRPr lang="en-US"/>
          </a:p>
        </p:txBody>
      </p:sp>
      <p:sp>
        <p:nvSpPr>
          <p:cNvPr id="5" name="Date Placeholder 4"/>
          <p:cNvSpPr>
            <a:spLocks noGrp="1"/>
          </p:cNvSpPr>
          <p:nvPr>
            <p:ph type="dt" idx="11"/>
          </p:nvPr>
        </p:nvSpPr>
        <p:spPr/>
        <p:txBody>
          <a:bodyPr/>
          <a:lstStyle/>
          <a:p>
            <a:fld id="{3FC997DE-602B-4712-A034-AA9050193721}" type="datetime1">
              <a:rPr lang="en-IN" smtClean="0"/>
              <a:t>13-02-2023</a:t>
            </a:fld>
            <a:endParaRPr lang="en-US"/>
          </a:p>
        </p:txBody>
      </p:sp>
    </p:spTree>
    <p:extLst>
      <p:ext uri="{BB962C8B-B14F-4D97-AF65-F5344CB8AC3E}">
        <p14:creationId xmlns:p14="http://schemas.microsoft.com/office/powerpoint/2010/main" val="44557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6008A3-BDB2-4B9D-A6D1-4059A41097E6}" type="slidenum">
              <a:rPr lang="en-US" smtClean="0"/>
              <a:pPr/>
              <a:t>70</a:t>
            </a:fld>
            <a:endParaRPr lang="en-US"/>
          </a:p>
        </p:txBody>
      </p:sp>
      <p:sp>
        <p:nvSpPr>
          <p:cNvPr id="5" name="Date Placeholder 4"/>
          <p:cNvSpPr>
            <a:spLocks noGrp="1"/>
          </p:cNvSpPr>
          <p:nvPr>
            <p:ph type="dt" idx="11"/>
          </p:nvPr>
        </p:nvSpPr>
        <p:spPr/>
        <p:txBody>
          <a:bodyPr/>
          <a:lstStyle/>
          <a:p>
            <a:fld id="{8145651F-E13B-4221-89D8-FE42F82CEB5F}" type="datetime1">
              <a:rPr lang="en-IN" smtClean="0"/>
              <a:t>13-02-2023</a:t>
            </a:fld>
            <a:endParaRPr lang="en-US"/>
          </a:p>
        </p:txBody>
      </p:sp>
    </p:spTree>
    <p:extLst>
      <p:ext uri="{BB962C8B-B14F-4D97-AF65-F5344CB8AC3E}">
        <p14:creationId xmlns:p14="http://schemas.microsoft.com/office/powerpoint/2010/main" val="427458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91518A-43F0-4775-8F7C-68DF5AF8A0A5}" type="datetime1">
              <a:rPr lang="en-US" smtClean="0"/>
              <a:t>2/13/2023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6" name="Slide Number Placeholder 5"/>
          <p:cNvSpPr>
            <a:spLocks noGrp="1"/>
          </p:cNvSpPr>
          <p:nvPr>
            <p:ph type="sldNum" sz="quarter" idx="12"/>
          </p:nvPr>
        </p:nvSpPr>
        <p:spPr/>
        <p:txBody>
          <a:bodyPr/>
          <a:lstStyle>
            <a:lvl1pPr>
              <a:defRPr/>
            </a:lvl1pPr>
          </a:lstStyle>
          <a:p>
            <a:pPr>
              <a:defRPr/>
            </a:pPr>
            <a:fld id="{92A56F08-1C35-4079-BC02-EF6D675A68B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67DED7F-425A-4A9C-AC36-E6FCD55AAE1C}" type="datetime1">
              <a:rPr lang="en-US" smtClean="0"/>
              <a:t>2/13/2023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6" name="Slide Number Placeholder 5"/>
          <p:cNvSpPr>
            <a:spLocks noGrp="1"/>
          </p:cNvSpPr>
          <p:nvPr>
            <p:ph type="sldNum" sz="quarter" idx="12"/>
          </p:nvPr>
        </p:nvSpPr>
        <p:spPr/>
        <p:txBody>
          <a:bodyPr/>
          <a:lstStyle>
            <a:lvl1pPr>
              <a:defRPr/>
            </a:lvl1pPr>
          </a:lstStyle>
          <a:p>
            <a:pPr>
              <a:defRPr/>
            </a:pPr>
            <a:fld id="{66B98E3E-AF9E-48CF-949B-44FE80AA843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8F8702-73E6-4A01-A4D1-E46CF069F06B}" type="datetime1">
              <a:rPr lang="en-US" smtClean="0"/>
              <a:t>2/13/2023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6" name="Slide Number Placeholder 5"/>
          <p:cNvSpPr>
            <a:spLocks noGrp="1"/>
          </p:cNvSpPr>
          <p:nvPr>
            <p:ph type="sldNum" sz="quarter" idx="12"/>
          </p:nvPr>
        </p:nvSpPr>
        <p:spPr/>
        <p:txBody>
          <a:bodyPr/>
          <a:lstStyle>
            <a:lvl1pPr>
              <a:defRPr/>
            </a:lvl1pPr>
          </a:lstStyle>
          <a:p>
            <a:pPr>
              <a:defRPr/>
            </a:pPr>
            <a:fld id="{9EA08BB1-C146-49B6-BF0A-BDEA36F4534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C:\Users\BRENDA\Desktop\Work\NIIT\image001.pn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5725" y="5562600"/>
            <a:ext cx="1438275" cy="1076325"/>
          </a:xfrm>
          <a:prstGeom prst="rect">
            <a:avLst/>
          </a:prstGeom>
          <a:noFill/>
          <a:ln>
            <a:noFill/>
          </a:ln>
        </p:spPr>
      </p:pic>
    </p:spTree>
    <p:extLst>
      <p:ext uri="{BB962C8B-B14F-4D97-AF65-F5344CB8AC3E}">
        <p14:creationId xmlns:p14="http://schemas.microsoft.com/office/powerpoint/2010/main" val="150837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ABA70FF-D7B3-448C-9A81-FC01AA359776}" type="datetime1">
              <a:rPr lang="en-US" smtClean="0"/>
              <a:t>2/13/2023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6" name="Slide Number Placeholder 5"/>
          <p:cNvSpPr>
            <a:spLocks noGrp="1"/>
          </p:cNvSpPr>
          <p:nvPr>
            <p:ph type="sldNum" sz="quarter" idx="12"/>
          </p:nvPr>
        </p:nvSpPr>
        <p:spPr/>
        <p:txBody>
          <a:bodyPr/>
          <a:lstStyle>
            <a:lvl1pPr>
              <a:defRPr/>
            </a:lvl1pPr>
          </a:lstStyle>
          <a:p>
            <a:pPr>
              <a:defRPr/>
            </a:pPr>
            <a:fld id="{06DD2C99-A7B5-4F23-BCA6-BF2213C04F2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A123BDB-F2EF-49E0-BA97-BF3391872AC5}" type="datetime1">
              <a:rPr lang="en-US" smtClean="0"/>
              <a:t>2/13/2023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6" name="Slide Number Placeholder 5"/>
          <p:cNvSpPr>
            <a:spLocks noGrp="1"/>
          </p:cNvSpPr>
          <p:nvPr>
            <p:ph type="sldNum" sz="quarter" idx="12"/>
          </p:nvPr>
        </p:nvSpPr>
        <p:spPr/>
        <p:txBody>
          <a:bodyPr/>
          <a:lstStyle>
            <a:lvl1pPr>
              <a:defRPr/>
            </a:lvl1pPr>
          </a:lstStyle>
          <a:p>
            <a:pPr>
              <a:defRPr/>
            </a:pPr>
            <a:fld id="{056738A1-5EC0-4E89-892D-B82E500CF2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7074A7A-108E-4AFC-9708-803DB5B1D7AA}" type="datetime1">
              <a:rPr lang="en-US" smtClean="0"/>
              <a:t>2/13/2023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7" name="Slide Number Placeholder 5"/>
          <p:cNvSpPr>
            <a:spLocks noGrp="1"/>
          </p:cNvSpPr>
          <p:nvPr>
            <p:ph type="sldNum" sz="quarter" idx="12"/>
          </p:nvPr>
        </p:nvSpPr>
        <p:spPr/>
        <p:txBody>
          <a:bodyPr/>
          <a:lstStyle>
            <a:lvl1pPr>
              <a:defRPr/>
            </a:lvl1pPr>
          </a:lstStyle>
          <a:p>
            <a:pPr>
              <a:defRPr/>
            </a:pPr>
            <a:fld id="{B8624F86-CA2F-43E8-B9E1-9A3E834A2A6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712E7C9-8387-4263-8D02-685F21A48652}" type="datetime1">
              <a:rPr lang="en-US" smtClean="0"/>
              <a:t>2/13/2023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9" name="Slide Number Placeholder 5"/>
          <p:cNvSpPr>
            <a:spLocks noGrp="1"/>
          </p:cNvSpPr>
          <p:nvPr>
            <p:ph type="sldNum" sz="quarter" idx="12"/>
          </p:nvPr>
        </p:nvSpPr>
        <p:spPr/>
        <p:txBody>
          <a:bodyPr/>
          <a:lstStyle>
            <a:lvl1pPr>
              <a:defRPr/>
            </a:lvl1pPr>
          </a:lstStyle>
          <a:p>
            <a:pPr>
              <a:defRPr/>
            </a:pPr>
            <a:fld id="{8265BFEF-4361-4698-AD40-C4B65A8E9C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6876726-2E68-4574-BEA5-0DE7BC9F8E1E}" type="datetime1">
              <a:rPr lang="en-US" smtClean="0"/>
              <a:t>2/13/2023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5" name="Slide Number Placeholder 5"/>
          <p:cNvSpPr>
            <a:spLocks noGrp="1"/>
          </p:cNvSpPr>
          <p:nvPr>
            <p:ph type="sldNum" sz="quarter" idx="12"/>
          </p:nvPr>
        </p:nvSpPr>
        <p:spPr/>
        <p:txBody>
          <a:bodyPr/>
          <a:lstStyle>
            <a:lvl1pPr>
              <a:defRPr/>
            </a:lvl1pPr>
          </a:lstStyle>
          <a:p>
            <a:pPr>
              <a:defRPr/>
            </a:pPr>
            <a:fld id="{498AF73F-81C2-483C-909B-4F2DE6DDC4D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397127-0E5D-4452-9D9F-39EEE5DFCB8E}" type="datetime1">
              <a:rPr lang="en-US" smtClean="0"/>
              <a:t>2/13/2023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4" name="Slide Number Placeholder 5"/>
          <p:cNvSpPr>
            <a:spLocks noGrp="1"/>
          </p:cNvSpPr>
          <p:nvPr>
            <p:ph type="sldNum" sz="quarter" idx="12"/>
          </p:nvPr>
        </p:nvSpPr>
        <p:spPr/>
        <p:txBody>
          <a:bodyPr/>
          <a:lstStyle>
            <a:lvl1pPr>
              <a:defRPr/>
            </a:lvl1pPr>
          </a:lstStyle>
          <a:p>
            <a:pPr>
              <a:defRPr/>
            </a:pPr>
            <a:fld id="{F7702890-330F-4BB6-82B8-5311760A728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16CADA8-2A27-40C8-A603-1F6300B2DEFB}" type="datetime1">
              <a:rPr lang="en-US" smtClean="0"/>
              <a:t>2/13/2023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7" name="Slide Number Placeholder 5"/>
          <p:cNvSpPr>
            <a:spLocks noGrp="1"/>
          </p:cNvSpPr>
          <p:nvPr>
            <p:ph type="sldNum" sz="quarter" idx="12"/>
          </p:nvPr>
        </p:nvSpPr>
        <p:spPr/>
        <p:txBody>
          <a:bodyPr/>
          <a:lstStyle>
            <a:lvl1pPr>
              <a:defRPr/>
            </a:lvl1pPr>
          </a:lstStyle>
          <a:p>
            <a:pPr>
              <a:defRPr/>
            </a:pPr>
            <a:fld id="{9FBFC191-7008-47B4-AC12-2348AECD604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6E75BC0-0161-4AB9-A0CB-282B1C174226}" type="datetime1">
              <a:rPr lang="en-US" smtClean="0"/>
              <a:t>2/13/2023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GB"/>
              <a:t>prepared by- Vijay Kulkarni, Java Spring Trainer</a:t>
            </a:r>
            <a:endParaRPr lang="en-US"/>
          </a:p>
        </p:txBody>
      </p:sp>
      <p:sp>
        <p:nvSpPr>
          <p:cNvPr id="7" name="Slide Number Placeholder 5"/>
          <p:cNvSpPr>
            <a:spLocks noGrp="1"/>
          </p:cNvSpPr>
          <p:nvPr>
            <p:ph type="sldNum" sz="quarter" idx="12"/>
          </p:nvPr>
        </p:nvSpPr>
        <p:spPr/>
        <p:txBody>
          <a:bodyPr/>
          <a:lstStyle>
            <a:lvl1pPr>
              <a:defRPr/>
            </a:lvl1pPr>
          </a:lstStyle>
          <a:p>
            <a:pPr>
              <a:defRPr/>
            </a:pPr>
            <a:fld id="{00D7AA7E-3392-4604-AB65-387E6A67C0B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4AC82C8-B3F0-467C-AB13-49BBA8F634D5}" type="datetime1">
              <a:rPr lang="en-US" smtClean="0"/>
              <a:t>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GB"/>
              <a:t>prepared by- Vijay Kulkarni, Java Spring Trainer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4DEF6FD-6D1C-4A38-9111-2D19F852C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docs.spring.io/spring-framework/docs/current/javadoc-api/org/aopalliance/intercept/Joinpoint.html#getStaticPart--"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javatpoint.com/spring-aop-aspectj-annotation-example" TargetMode="External"/><Relationship Id="rId2" Type="http://schemas.openxmlformats.org/officeDocument/2006/relationships/hyperlink" Target="https://www.javatpoint.com/spring-aop-example" TargetMode="External"/><Relationship Id="rId1" Type="http://schemas.openxmlformats.org/officeDocument/2006/relationships/slideLayout" Target="../slideLayouts/slideLayout2.xml"/><Relationship Id="rId4" Type="http://schemas.openxmlformats.org/officeDocument/2006/relationships/hyperlink" Target="https://www.javatpoint.com/spring-aop-aspectj-xml-configuration-example"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ocs.spring.io/spring-framework/docs/current/javadoc-api/org/springframework/jdbc/core/RowMapper.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www.journaldev.com/721/java-annotations-example-tutorial"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905000"/>
            <a:ext cx="7772400" cy="1851025"/>
          </a:xfrm>
        </p:spPr>
        <p:txBody>
          <a:bodyPr/>
          <a:lstStyle/>
          <a:p>
            <a:pPr eaLnBrk="1" hangingPunct="1"/>
            <a:r>
              <a:rPr lang="en-US" sz="11500" b="1" dirty="0">
                <a:latin typeface="Bradley Hand ITC" panose="03070402050302030203" pitchFamily="66" charset="0"/>
                <a:cs typeface="Andalus" pitchFamily="18" charset="-78"/>
              </a:rPr>
              <a:t>Spring</a:t>
            </a:r>
            <a:br>
              <a:rPr lang="en-US" sz="11500" b="1" dirty="0">
                <a:latin typeface="Bradley Hand ITC" panose="03070402050302030203" pitchFamily="66" charset="0"/>
                <a:cs typeface="Andalus" pitchFamily="18" charset="-78"/>
              </a:rPr>
            </a:br>
            <a:r>
              <a:rPr lang="en-US" sz="11500" b="1" dirty="0">
                <a:latin typeface="Bradley Hand ITC" panose="03070402050302030203" pitchFamily="66" charset="0"/>
                <a:cs typeface="Andalus" pitchFamily="18" charset="-78"/>
              </a:rPr>
              <a:t>-v 5.0</a:t>
            </a:r>
          </a:p>
        </p:txBody>
      </p:sp>
      <p:sp>
        <p:nvSpPr>
          <p:cNvPr id="3" name="Footer Placeholder 2"/>
          <p:cNvSpPr>
            <a:spLocks noGrp="1"/>
          </p:cNvSpPr>
          <p:nvPr>
            <p:ph type="ftr" sz="quarter" idx="11"/>
          </p:nvPr>
        </p:nvSpPr>
        <p:spPr>
          <a:xfrm>
            <a:off x="914400" y="6477000"/>
            <a:ext cx="7391400" cy="320675"/>
          </a:xfrm>
        </p:spPr>
        <p:txBody>
          <a:bodyPr/>
          <a:lstStyle/>
          <a:p>
            <a:pPr>
              <a:defRPr/>
            </a:pPr>
            <a:r>
              <a:rPr lang="en-GB" sz="1600" b="1" spc="300" dirty="0">
                <a:latin typeface="Ink Free" pitchFamily="66" charset="0"/>
              </a:rPr>
              <a:t>prepared by- Vijay </a:t>
            </a:r>
            <a:r>
              <a:rPr lang="en-GB" sz="1600" b="1" spc="300" dirty="0" err="1">
                <a:latin typeface="Ink Free" pitchFamily="66" charset="0"/>
              </a:rPr>
              <a:t>Kulkarni</a:t>
            </a:r>
            <a:r>
              <a:rPr lang="en-GB" sz="1600" b="1" spc="300" dirty="0">
                <a:latin typeface="Ink Free" pitchFamily="66" charset="0"/>
              </a:rPr>
              <a:t>, Java Spring Trainer</a:t>
            </a:r>
            <a:endParaRPr lang="en-US" sz="1600" b="1" spc="300" dirty="0">
              <a:latin typeface="Ink Free" pitchFamily="66" charset="0"/>
            </a:endParaRPr>
          </a:p>
        </p:txBody>
      </p:sp>
      <p:sp>
        <p:nvSpPr>
          <p:cNvPr id="5" name="Slide Number Placeholder 4"/>
          <p:cNvSpPr>
            <a:spLocks noGrp="1"/>
          </p:cNvSpPr>
          <p:nvPr>
            <p:ph type="sldNum" sz="quarter" idx="12"/>
          </p:nvPr>
        </p:nvSpPr>
        <p:spPr>
          <a:xfrm>
            <a:off x="8458200" y="6356350"/>
            <a:ext cx="609600" cy="365125"/>
          </a:xfrm>
        </p:spPr>
        <p:txBody>
          <a:bodyPr/>
          <a:lstStyle/>
          <a:p>
            <a:pPr algn="ctr">
              <a:defRPr/>
            </a:pPr>
            <a:fld id="{92A56F08-1C35-4079-BC02-EF6D675A68BB}" type="slidenum">
              <a:rPr lang="en-US" sz="1600" smtClean="0">
                <a:latin typeface="Bahnschrift Light" pitchFamily="34" charset="0"/>
              </a:rPr>
              <a:pPr algn="ctr">
                <a:defRPr/>
              </a:pPr>
              <a:t>1</a:t>
            </a:fld>
            <a:endParaRPr lang="en-US" sz="1600" dirty="0">
              <a:latin typeface="Bahnschrift Ligh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r>
              <a:rPr lang="en-US" dirty="0">
                <a:solidFill>
                  <a:srgbClr val="FF0000"/>
                </a:solidFill>
                <a:latin typeface="Baskerville Old Face" panose="02020602080505020303" pitchFamily="18" charset="0"/>
                <a:cs typeface="Andalus" pitchFamily="18" charset="-78"/>
              </a:rPr>
              <a:t>Spring Modules</a:t>
            </a:r>
          </a:p>
        </p:txBody>
      </p:sp>
      <p:sp>
        <p:nvSpPr>
          <p:cNvPr id="4" name="Rounded Rectangle 3"/>
          <p:cNvSpPr/>
          <p:nvPr/>
        </p:nvSpPr>
        <p:spPr>
          <a:xfrm>
            <a:off x="152400" y="4114800"/>
            <a:ext cx="8764044" cy="12618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72093" y="4114800"/>
            <a:ext cx="8308770" cy="523220"/>
          </a:xfrm>
          <a:prstGeom prst="rect">
            <a:avLst/>
          </a:prstGeom>
          <a:noFill/>
        </p:spPr>
        <p:txBody>
          <a:bodyPr wrap="square" rtlCol="0">
            <a:spAutoFit/>
          </a:bodyPr>
          <a:lstStyle/>
          <a:p>
            <a:pPr algn="ctr"/>
            <a:r>
              <a:rPr lang="en-US" sz="2800" b="1" dirty="0">
                <a:solidFill>
                  <a:srgbClr val="C00000"/>
                </a:solidFill>
                <a:latin typeface="Goudy Old Style" pitchFamily="18" charset="0"/>
              </a:rPr>
              <a:t>Spring Core</a:t>
            </a:r>
          </a:p>
        </p:txBody>
      </p:sp>
      <p:sp>
        <p:nvSpPr>
          <p:cNvPr id="6" name="Rounded Rectangle 5"/>
          <p:cNvSpPr/>
          <p:nvPr/>
        </p:nvSpPr>
        <p:spPr>
          <a:xfrm>
            <a:off x="152400" y="762000"/>
            <a:ext cx="1524000" cy="3200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3444" y="1219200"/>
            <a:ext cx="1599156" cy="1969770"/>
          </a:xfrm>
          <a:prstGeom prst="rect">
            <a:avLst/>
          </a:prstGeom>
          <a:noFill/>
        </p:spPr>
        <p:txBody>
          <a:bodyPr wrap="square" rtlCol="0">
            <a:spAutoFit/>
          </a:bodyPr>
          <a:lstStyle/>
          <a:p>
            <a:pPr algn="ctr"/>
            <a:r>
              <a:rPr lang="en-US" sz="2800" b="1" dirty="0">
                <a:solidFill>
                  <a:srgbClr val="C00000"/>
                </a:solidFill>
                <a:latin typeface="Goudy Old Style" pitchFamily="18" charset="0"/>
              </a:rPr>
              <a:t>Spring AOP</a:t>
            </a:r>
          </a:p>
          <a:p>
            <a:r>
              <a:rPr lang="en-US" sz="2200" b="1" dirty="0">
                <a:solidFill>
                  <a:schemeClr val="accent3"/>
                </a:solidFill>
                <a:latin typeface="Goudy Old Style" pitchFamily="18" charset="0"/>
              </a:rPr>
              <a:t>Source</a:t>
            </a:r>
            <a:r>
              <a:rPr lang="en-US" sz="2200" b="1" dirty="0">
                <a:solidFill>
                  <a:schemeClr val="accent3"/>
                </a:solidFill>
                <a:latin typeface="Arial" pitchFamily="34" charset="0"/>
                <a:cs typeface="Arial" pitchFamily="34" charset="0"/>
              </a:rPr>
              <a:t>-</a:t>
            </a:r>
            <a:r>
              <a:rPr lang="en-US" sz="2200" b="1" dirty="0">
                <a:solidFill>
                  <a:schemeClr val="accent3"/>
                </a:solidFill>
                <a:latin typeface="Goudy Old Style" pitchFamily="18" charset="0"/>
              </a:rPr>
              <a:t>level Metadata</a:t>
            </a:r>
          </a:p>
          <a:p>
            <a:r>
              <a:rPr lang="en-US" sz="2200" b="1" dirty="0">
                <a:solidFill>
                  <a:schemeClr val="accent3"/>
                </a:solidFill>
                <a:latin typeface="Goudy Old Style" pitchFamily="18" charset="0"/>
              </a:rPr>
              <a:t>AOP Infra</a:t>
            </a:r>
          </a:p>
        </p:txBody>
      </p:sp>
      <p:sp>
        <p:nvSpPr>
          <p:cNvPr id="9" name="Rounded Rectangle 8"/>
          <p:cNvSpPr/>
          <p:nvPr/>
        </p:nvSpPr>
        <p:spPr>
          <a:xfrm>
            <a:off x="1752600" y="838199"/>
            <a:ext cx="2743200" cy="1524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28800" y="990600"/>
            <a:ext cx="2554184" cy="1200329"/>
          </a:xfrm>
          <a:prstGeom prst="rect">
            <a:avLst/>
          </a:prstGeom>
          <a:noFill/>
        </p:spPr>
        <p:txBody>
          <a:bodyPr wrap="square" rtlCol="0">
            <a:spAutoFit/>
          </a:bodyPr>
          <a:lstStyle/>
          <a:p>
            <a:pPr algn="ctr"/>
            <a:r>
              <a:rPr lang="en-US" sz="2800" b="1" dirty="0">
                <a:solidFill>
                  <a:srgbClr val="C00000"/>
                </a:solidFill>
                <a:latin typeface="Goudy Old Style" pitchFamily="18" charset="0"/>
              </a:rPr>
              <a:t>Spring ORM</a:t>
            </a:r>
          </a:p>
          <a:p>
            <a:pPr algn="ctr"/>
            <a:r>
              <a:rPr lang="en-US" sz="2200" b="1" dirty="0" err="1">
                <a:solidFill>
                  <a:schemeClr val="accent3"/>
                </a:solidFill>
                <a:latin typeface="Goudy Old Style" pitchFamily="18" charset="0"/>
              </a:rPr>
              <a:t>Hiberanate</a:t>
            </a:r>
            <a:r>
              <a:rPr lang="en-US" sz="2200" b="1" dirty="0">
                <a:solidFill>
                  <a:schemeClr val="accent3"/>
                </a:solidFill>
                <a:latin typeface="Goudy Old Style" pitchFamily="18" charset="0"/>
              </a:rPr>
              <a:t>, </a:t>
            </a:r>
            <a:r>
              <a:rPr lang="en-US" sz="2200" b="1" dirty="0" err="1">
                <a:solidFill>
                  <a:schemeClr val="accent3"/>
                </a:solidFill>
                <a:latin typeface="Goudy Old Style" pitchFamily="18" charset="0"/>
              </a:rPr>
              <a:t>iBATIS</a:t>
            </a:r>
            <a:r>
              <a:rPr lang="en-US" sz="2200" b="1" dirty="0">
                <a:solidFill>
                  <a:schemeClr val="accent3"/>
                </a:solidFill>
                <a:latin typeface="Goudy Old Style" pitchFamily="18" charset="0"/>
              </a:rPr>
              <a:t> and JDO Support</a:t>
            </a:r>
          </a:p>
        </p:txBody>
      </p:sp>
      <p:sp>
        <p:nvSpPr>
          <p:cNvPr id="11" name="Rounded Rectangle 10"/>
          <p:cNvSpPr/>
          <p:nvPr/>
        </p:nvSpPr>
        <p:spPr>
          <a:xfrm>
            <a:off x="1752600" y="2438400"/>
            <a:ext cx="2743200" cy="1524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51556" y="2438400"/>
            <a:ext cx="2743200" cy="1538883"/>
          </a:xfrm>
          <a:prstGeom prst="rect">
            <a:avLst/>
          </a:prstGeom>
          <a:noFill/>
        </p:spPr>
        <p:txBody>
          <a:bodyPr wrap="square" rtlCol="0">
            <a:spAutoFit/>
          </a:bodyPr>
          <a:lstStyle/>
          <a:p>
            <a:pPr algn="ctr"/>
            <a:r>
              <a:rPr lang="en-US" sz="2800" b="1" dirty="0">
                <a:solidFill>
                  <a:srgbClr val="C00000"/>
                </a:solidFill>
                <a:latin typeface="Goudy Old Style" pitchFamily="18" charset="0"/>
              </a:rPr>
              <a:t>Spring DAO</a:t>
            </a:r>
          </a:p>
          <a:p>
            <a:r>
              <a:rPr lang="en-US" sz="2200" dirty="0">
                <a:latin typeface="Goudy Old Style" pitchFamily="18" charset="0"/>
              </a:rPr>
              <a:t>  </a:t>
            </a:r>
            <a:r>
              <a:rPr lang="en-US" sz="2200" b="1" dirty="0">
                <a:solidFill>
                  <a:schemeClr val="accent3"/>
                </a:solidFill>
                <a:latin typeface="Goudy Old Style" pitchFamily="18" charset="0"/>
              </a:rPr>
              <a:t>Transaction infra    </a:t>
            </a:r>
          </a:p>
          <a:p>
            <a:r>
              <a:rPr lang="en-US" sz="2200" b="1" dirty="0">
                <a:solidFill>
                  <a:schemeClr val="accent3"/>
                </a:solidFill>
                <a:latin typeface="Goudy Old Style" pitchFamily="18" charset="0"/>
              </a:rPr>
              <a:t>   JDBC and DAO  </a:t>
            </a:r>
          </a:p>
          <a:p>
            <a:r>
              <a:rPr lang="en-US" sz="2200" b="1" dirty="0">
                <a:solidFill>
                  <a:schemeClr val="accent3"/>
                </a:solidFill>
                <a:latin typeface="Goudy Old Style" pitchFamily="18" charset="0"/>
              </a:rPr>
              <a:t>   support</a:t>
            </a:r>
          </a:p>
        </p:txBody>
      </p:sp>
      <p:sp>
        <p:nvSpPr>
          <p:cNvPr id="13" name="Rounded Rectangle 12"/>
          <p:cNvSpPr/>
          <p:nvPr/>
        </p:nvSpPr>
        <p:spPr>
          <a:xfrm>
            <a:off x="4648200" y="838200"/>
            <a:ext cx="2743200" cy="1524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48200" y="933271"/>
            <a:ext cx="2630384" cy="1200329"/>
          </a:xfrm>
          <a:prstGeom prst="rect">
            <a:avLst/>
          </a:prstGeom>
          <a:noFill/>
        </p:spPr>
        <p:txBody>
          <a:bodyPr wrap="square" rtlCol="0">
            <a:spAutoFit/>
          </a:bodyPr>
          <a:lstStyle/>
          <a:p>
            <a:pPr algn="ctr"/>
            <a:r>
              <a:rPr lang="en-US" sz="2800" b="1" dirty="0">
                <a:solidFill>
                  <a:srgbClr val="C00000"/>
                </a:solidFill>
                <a:latin typeface="Goudy Old Style" pitchFamily="18" charset="0"/>
              </a:rPr>
              <a:t>Spring Web</a:t>
            </a:r>
          </a:p>
          <a:p>
            <a:pPr algn="ctr"/>
            <a:r>
              <a:rPr lang="en-US" sz="2200" b="1" dirty="0">
                <a:solidFill>
                  <a:schemeClr val="accent3"/>
                </a:solidFill>
                <a:latin typeface="Goudy Old Style" pitchFamily="18" charset="0"/>
              </a:rPr>
              <a:t>Servlet Struts </a:t>
            </a:r>
            <a:r>
              <a:rPr lang="en-US" sz="2200" b="1" dirty="0" err="1">
                <a:solidFill>
                  <a:schemeClr val="accent3"/>
                </a:solidFill>
                <a:latin typeface="Goudy Old Style" pitchFamily="18" charset="0"/>
              </a:rPr>
              <a:t>Portlets</a:t>
            </a:r>
            <a:endParaRPr lang="en-US" sz="2200" b="1" dirty="0">
              <a:solidFill>
                <a:schemeClr val="accent3"/>
              </a:solidFill>
              <a:latin typeface="Goudy Old Style" pitchFamily="18" charset="0"/>
            </a:endParaRPr>
          </a:p>
        </p:txBody>
      </p:sp>
      <p:sp>
        <p:nvSpPr>
          <p:cNvPr id="15" name="Rounded Rectangle 14"/>
          <p:cNvSpPr/>
          <p:nvPr/>
        </p:nvSpPr>
        <p:spPr>
          <a:xfrm>
            <a:off x="4648200" y="2438401"/>
            <a:ext cx="2743200" cy="1524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23356" y="2438400"/>
            <a:ext cx="2896644" cy="1538883"/>
          </a:xfrm>
          <a:prstGeom prst="rect">
            <a:avLst/>
          </a:prstGeom>
          <a:noFill/>
        </p:spPr>
        <p:txBody>
          <a:bodyPr wrap="square" rtlCol="0">
            <a:spAutoFit/>
          </a:bodyPr>
          <a:lstStyle/>
          <a:p>
            <a:r>
              <a:rPr lang="en-US" sz="2800" b="1" dirty="0">
                <a:solidFill>
                  <a:srgbClr val="C00000"/>
                </a:solidFill>
                <a:latin typeface="Goudy Old Style" pitchFamily="18" charset="0"/>
              </a:rPr>
              <a:t> Spring Context</a:t>
            </a:r>
          </a:p>
          <a:p>
            <a:r>
              <a:rPr lang="en-US" sz="2200" b="1" dirty="0" err="1">
                <a:solidFill>
                  <a:schemeClr val="accent3"/>
                </a:solidFill>
                <a:latin typeface="Goudy Old Style" pitchFamily="18" charset="0"/>
              </a:rPr>
              <a:t>ApplicationContext</a:t>
            </a:r>
            <a:r>
              <a:rPr lang="en-US" sz="2200" b="1" dirty="0">
                <a:solidFill>
                  <a:schemeClr val="accent3"/>
                </a:solidFill>
                <a:latin typeface="Goudy Old Style" pitchFamily="18" charset="0"/>
              </a:rPr>
              <a:t>  UI Support validation JNDI, EJB </a:t>
            </a:r>
          </a:p>
        </p:txBody>
      </p:sp>
      <p:sp>
        <p:nvSpPr>
          <p:cNvPr id="17" name="Rounded Rectangle 16"/>
          <p:cNvSpPr/>
          <p:nvPr/>
        </p:nvSpPr>
        <p:spPr>
          <a:xfrm>
            <a:off x="7544844" y="762000"/>
            <a:ext cx="1446756" cy="3200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467600" y="1219200"/>
            <a:ext cx="1522956" cy="2308324"/>
          </a:xfrm>
          <a:prstGeom prst="rect">
            <a:avLst/>
          </a:prstGeom>
          <a:noFill/>
        </p:spPr>
        <p:txBody>
          <a:bodyPr wrap="square" rtlCol="0">
            <a:spAutoFit/>
          </a:bodyPr>
          <a:lstStyle/>
          <a:p>
            <a:pPr algn="ctr"/>
            <a:r>
              <a:rPr lang="en-US" sz="2800" b="1" dirty="0">
                <a:solidFill>
                  <a:srgbClr val="C00000"/>
                </a:solidFill>
                <a:latin typeface="Goudy Old Style" pitchFamily="18" charset="0"/>
              </a:rPr>
              <a:t>Spring MVC</a:t>
            </a:r>
          </a:p>
          <a:p>
            <a:pPr algn="ctr"/>
            <a:r>
              <a:rPr lang="en-US" sz="2200" b="1" dirty="0">
                <a:solidFill>
                  <a:schemeClr val="accent3"/>
                </a:solidFill>
                <a:latin typeface="Goudy Old Style" pitchFamily="18" charset="0"/>
              </a:rPr>
              <a:t>Web Framework, Web Views, JSP</a:t>
            </a:r>
          </a:p>
        </p:txBody>
      </p:sp>
      <p:sp>
        <p:nvSpPr>
          <p:cNvPr id="19" name="Rounded Rectangle 18"/>
          <p:cNvSpPr/>
          <p:nvPr/>
        </p:nvSpPr>
        <p:spPr>
          <a:xfrm>
            <a:off x="304800" y="4658380"/>
            <a:ext cx="1981200" cy="5232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17616" y="4648200"/>
            <a:ext cx="1715984" cy="523220"/>
          </a:xfrm>
          <a:prstGeom prst="rect">
            <a:avLst/>
          </a:prstGeom>
          <a:noFill/>
        </p:spPr>
        <p:txBody>
          <a:bodyPr wrap="square" rtlCol="0">
            <a:spAutoFit/>
          </a:bodyPr>
          <a:lstStyle/>
          <a:p>
            <a:pPr algn="ctr"/>
            <a:r>
              <a:rPr lang="en-US" sz="2800" b="1" dirty="0">
                <a:solidFill>
                  <a:schemeClr val="tx2">
                    <a:lumMod val="75000"/>
                  </a:schemeClr>
                </a:solidFill>
                <a:latin typeface="Goudy Old Style" pitchFamily="18" charset="0"/>
              </a:rPr>
              <a:t>Beans</a:t>
            </a:r>
            <a:endParaRPr lang="en-US" sz="2200" b="1" dirty="0">
              <a:solidFill>
                <a:schemeClr val="tx2">
                  <a:lumMod val="75000"/>
                </a:schemeClr>
              </a:solidFill>
              <a:latin typeface="Goudy Old Style" pitchFamily="18" charset="0"/>
            </a:endParaRPr>
          </a:p>
        </p:txBody>
      </p:sp>
      <p:sp>
        <p:nvSpPr>
          <p:cNvPr id="21" name="Rounded Rectangle 20"/>
          <p:cNvSpPr/>
          <p:nvPr/>
        </p:nvSpPr>
        <p:spPr>
          <a:xfrm>
            <a:off x="2438400" y="4648201"/>
            <a:ext cx="1981200" cy="5232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551216" y="4658380"/>
            <a:ext cx="1715984" cy="523220"/>
          </a:xfrm>
          <a:prstGeom prst="rect">
            <a:avLst/>
          </a:prstGeom>
          <a:noFill/>
        </p:spPr>
        <p:txBody>
          <a:bodyPr wrap="square" rtlCol="0">
            <a:spAutoFit/>
          </a:bodyPr>
          <a:lstStyle/>
          <a:p>
            <a:pPr algn="ctr"/>
            <a:r>
              <a:rPr lang="en-US" sz="2800" b="1" dirty="0">
                <a:solidFill>
                  <a:schemeClr val="tx2">
                    <a:lumMod val="75000"/>
                  </a:schemeClr>
                </a:solidFill>
                <a:latin typeface="Goudy Old Style" pitchFamily="18" charset="0"/>
              </a:rPr>
              <a:t>Core</a:t>
            </a:r>
            <a:endParaRPr lang="en-US" sz="2200" b="1" dirty="0">
              <a:solidFill>
                <a:schemeClr val="tx2">
                  <a:lumMod val="75000"/>
                </a:schemeClr>
              </a:solidFill>
              <a:latin typeface="Goudy Old Style" pitchFamily="18" charset="0"/>
            </a:endParaRPr>
          </a:p>
        </p:txBody>
      </p:sp>
      <p:sp>
        <p:nvSpPr>
          <p:cNvPr id="23" name="Rounded Rectangle 22"/>
          <p:cNvSpPr/>
          <p:nvPr/>
        </p:nvSpPr>
        <p:spPr>
          <a:xfrm>
            <a:off x="4648200" y="4648201"/>
            <a:ext cx="1981200" cy="5232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761016" y="4648200"/>
            <a:ext cx="1715984" cy="523220"/>
          </a:xfrm>
          <a:prstGeom prst="rect">
            <a:avLst/>
          </a:prstGeom>
          <a:noFill/>
        </p:spPr>
        <p:txBody>
          <a:bodyPr wrap="square" rtlCol="0">
            <a:spAutoFit/>
          </a:bodyPr>
          <a:lstStyle/>
          <a:p>
            <a:pPr algn="ctr"/>
            <a:r>
              <a:rPr lang="en-US" sz="2800" b="1" dirty="0">
                <a:solidFill>
                  <a:schemeClr val="tx2">
                    <a:lumMod val="75000"/>
                  </a:schemeClr>
                </a:solidFill>
                <a:latin typeface="Goudy Old Style" pitchFamily="18" charset="0"/>
              </a:rPr>
              <a:t>Context</a:t>
            </a:r>
            <a:endParaRPr lang="en-US" sz="2200" b="1" dirty="0">
              <a:solidFill>
                <a:schemeClr val="tx2">
                  <a:lumMod val="75000"/>
                </a:schemeClr>
              </a:solidFill>
              <a:latin typeface="Goudy Old Style" pitchFamily="18" charset="0"/>
            </a:endParaRPr>
          </a:p>
        </p:txBody>
      </p:sp>
      <p:sp>
        <p:nvSpPr>
          <p:cNvPr id="25" name="Rounded Rectangle 24"/>
          <p:cNvSpPr/>
          <p:nvPr/>
        </p:nvSpPr>
        <p:spPr>
          <a:xfrm>
            <a:off x="6781800" y="4648201"/>
            <a:ext cx="1981200" cy="5232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894616" y="4648200"/>
            <a:ext cx="1715984" cy="523220"/>
          </a:xfrm>
          <a:prstGeom prst="rect">
            <a:avLst/>
          </a:prstGeom>
          <a:noFill/>
        </p:spPr>
        <p:txBody>
          <a:bodyPr wrap="square" rtlCol="0">
            <a:spAutoFit/>
          </a:bodyPr>
          <a:lstStyle/>
          <a:p>
            <a:pPr algn="ctr"/>
            <a:r>
              <a:rPr lang="en-US" sz="2800" b="1" dirty="0" err="1">
                <a:solidFill>
                  <a:schemeClr val="tx2">
                    <a:lumMod val="75000"/>
                  </a:schemeClr>
                </a:solidFill>
                <a:latin typeface="Goudy Old Style" pitchFamily="18" charset="0"/>
              </a:rPr>
              <a:t>Exp</a:t>
            </a:r>
            <a:r>
              <a:rPr lang="en-US" sz="2800" b="1" dirty="0">
                <a:solidFill>
                  <a:schemeClr val="tx2">
                    <a:lumMod val="75000"/>
                  </a:schemeClr>
                </a:solidFill>
                <a:latin typeface="Goudy Old Style" pitchFamily="18" charset="0"/>
              </a:rPr>
              <a:t> Lang</a:t>
            </a:r>
            <a:endParaRPr lang="en-US" sz="2200" b="1" dirty="0">
              <a:solidFill>
                <a:schemeClr val="tx2">
                  <a:lumMod val="75000"/>
                </a:schemeClr>
              </a:solidFill>
              <a:latin typeface="Goudy Old Style" pitchFamily="18" charset="0"/>
            </a:endParaRPr>
          </a:p>
        </p:txBody>
      </p:sp>
      <p:sp>
        <p:nvSpPr>
          <p:cNvPr id="3" name="Footer Placeholder 2"/>
          <p:cNvSpPr>
            <a:spLocks noGrp="1"/>
          </p:cNvSpPr>
          <p:nvPr>
            <p:ph type="ftr" sz="quarter" idx="11"/>
          </p:nvPr>
        </p:nvSpPr>
        <p:spPr>
          <a:xfrm>
            <a:off x="1275608" y="6477000"/>
            <a:ext cx="5353792" cy="3651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8" name="Slide Number Placeholder 7"/>
          <p:cNvSpPr>
            <a:spLocks noGrp="1"/>
          </p:cNvSpPr>
          <p:nvPr>
            <p:ph type="sldNum" sz="quarter" idx="12"/>
          </p:nvPr>
        </p:nvSpPr>
        <p:spPr>
          <a:xfrm>
            <a:off x="8229600" y="6416675"/>
            <a:ext cx="838200" cy="365125"/>
          </a:xfrm>
        </p:spPr>
        <p:txBody>
          <a:bodyPr/>
          <a:lstStyle/>
          <a:p>
            <a:pPr algn="ctr">
              <a:defRPr/>
            </a:pPr>
            <a:fld id="{06DD2C99-A7B5-4F23-BCA6-BF2213C04F21}" type="slidenum">
              <a:rPr lang="en-US" sz="1600" smtClean="0">
                <a:latin typeface="Bahnschrift Light" pitchFamily="34" charset="0"/>
              </a:rPr>
              <a:pPr algn="ctr">
                <a:defRPr/>
              </a:pPr>
              <a:t>10</a:t>
            </a:fld>
            <a:endParaRPr lang="en-US" sz="1600" dirty="0">
              <a:latin typeface="Bahnschrift Light" pitchFamily="34" charset="0"/>
            </a:endParaRPr>
          </a:p>
        </p:txBody>
      </p:sp>
    </p:spTree>
    <p:extLst>
      <p:ext uri="{BB962C8B-B14F-4D97-AF65-F5344CB8AC3E}">
        <p14:creationId xmlns:p14="http://schemas.microsoft.com/office/powerpoint/2010/main" val="13527466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r>
              <a:rPr lang="en-US" sz="4000" dirty="0">
                <a:latin typeface="Andalus" pitchFamily="18" charset="-78"/>
                <a:cs typeface="Andalus" pitchFamily="18" charset="-78"/>
              </a:rPr>
              <a:t>contd..</a:t>
            </a:r>
          </a:p>
        </p:txBody>
      </p:sp>
      <p:sp>
        <p:nvSpPr>
          <p:cNvPr id="3" name="Content Placeholder 2"/>
          <p:cNvSpPr>
            <a:spLocks noGrp="1"/>
          </p:cNvSpPr>
          <p:nvPr>
            <p:ph idx="1"/>
          </p:nvPr>
        </p:nvSpPr>
        <p:spPr>
          <a:xfrm>
            <a:off x="0" y="533400"/>
            <a:ext cx="9144000" cy="6172200"/>
          </a:xfrm>
        </p:spPr>
        <p:txBody>
          <a:bodyPr/>
          <a:lstStyle/>
          <a:p>
            <a:pPr>
              <a:buFont typeface="Wingdings" pitchFamily="2" charset="2"/>
              <a:buChar char="ü"/>
            </a:pPr>
            <a:r>
              <a:rPr lang="en-US" sz="2800" dirty="0">
                <a:latin typeface="Goudy Old Style" pitchFamily="18" charset="0"/>
              </a:rPr>
              <a:t>Implementing Controllers, all handler methods in the Spring Web MVC controllers must resolve to a logical view name, either explicitly (e.g., by returning a String, View, or </a:t>
            </a:r>
            <a:r>
              <a:rPr lang="en-US" sz="2800" dirty="0" err="1">
                <a:latin typeface="Goudy Old Style" pitchFamily="18" charset="0"/>
              </a:rPr>
              <a:t>ModelAndView</a:t>
            </a:r>
            <a:r>
              <a:rPr lang="en-US" sz="2800" dirty="0">
                <a:latin typeface="Goudy Old Style" pitchFamily="18" charset="0"/>
              </a:rPr>
              <a:t>) or </a:t>
            </a:r>
          </a:p>
          <a:p>
            <a:pPr>
              <a:buFont typeface="Wingdings" pitchFamily="2" charset="2"/>
              <a:buChar char="ü"/>
            </a:pPr>
            <a:r>
              <a:rPr lang="en-US" sz="2800" dirty="0">
                <a:latin typeface="Goudy Old Style" pitchFamily="18" charset="0"/>
              </a:rPr>
              <a:t>implicitly (i.e., based on conventions). Views in Spring are addressed by a logical view name and are resolved by a view resolver. Spring comes with quite a few view resolvers.</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100</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0564499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r>
              <a:rPr lang="en-US" sz="4000" dirty="0">
                <a:latin typeface="Andalus" pitchFamily="18" charset="-78"/>
                <a:cs typeface="Andalus" pitchFamily="18" charset="-78"/>
              </a:rPr>
              <a:t>contd..</a:t>
            </a:r>
          </a:p>
        </p:txBody>
      </p:sp>
      <p:sp>
        <p:nvSpPr>
          <p:cNvPr id="3" name="Content Placeholder 2"/>
          <p:cNvSpPr>
            <a:spLocks noGrp="1"/>
          </p:cNvSpPr>
          <p:nvPr>
            <p:ph idx="1"/>
          </p:nvPr>
        </p:nvSpPr>
        <p:spPr>
          <a:xfrm>
            <a:off x="0" y="503237"/>
            <a:ext cx="9144000" cy="4525963"/>
          </a:xfrm>
        </p:spPr>
        <p:txBody>
          <a:bodyPr/>
          <a:lstStyle/>
          <a:p>
            <a:pPr>
              <a:buFont typeface="Wingdings" pitchFamily="2" charset="2"/>
              <a:buChar char="v"/>
            </a:pPr>
            <a:r>
              <a:rPr lang="en-US" sz="2800" b="1" dirty="0">
                <a:latin typeface="Goudy Old Style" pitchFamily="18" charset="0"/>
              </a:rPr>
              <a:t> Interceptors</a:t>
            </a:r>
          </a:p>
          <a:p>
            <a:pPr>
              <a:buFont typeface="Wingdings" pitchFamily="2" charset="2"/>
              <a:buChar char="ü"/>
            </a:pPr>
            <a:r>
              <a:rPr lang="en-US" sz="2800" dirty="0">
                <a:latin typeface="Goudy Old Style" pitchFamily="18" charset="0"/>
              </a:rPr>
              <a:t>Interceptors </a:t>
            </a:r>
            <a:r>
              <a:rPr lang="en-US" sz="2800" dirty="0" err="1">
                <a:latin typeface="Goudy Old Style" pitchFamily="18" charset="0"/>
              </a:rPr>
              <a:t>HandlerInterceptors</a:t>
            </a:r>
            <a:r>
              <a:rPr lang="en-US" sz="2800" dirty="0">
                <a:latin typeface="Goudy Old Style" pitchFamily="18" charset="0"/>
              </a:rPr>
              <a:t> or </a:t>
            </a:r>
            <a:r>
              <a:rPr lang="en-US" sz="2800" dirty="0" err="1">
                <a:latin typeface="Goudy Old Style" pitchFamily="18" charset="0"/>
              </a:rPr>
              <a:t>WebRequestInterceptors</a:t>
            </a:r>
            <a:r>
              <a:rPr lang="en-US" sz="2800" dirty="0">
                <a:latin typeface="Goudy Old Style" pitchFamily="18" charset="0"/>
              </a:rPr>
              <a:t> are configured to be applied to all incoming requests or restricted to specific URL path patterns.</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101</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4533765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19200"/>
            <a:ext cx="9144000" cy="5029200"/>
          </a:xfrm>
        </p:spPr>
        <p:txBody>
          <a:bodyPr>
            <a:normAutofit/>
          </a:bodyPr>
          <a:lstStyle/>
          <a:p>
            <a:pPr>
              <a:buSzPct val="70000"/>
              <a:buFont typeface="Wingdings" pitchFamily="2" charset="2"/>
              <a:buChar char="v"/>
            </a:pPr>
            <a:r>
              <a:rPr lang="en-US" sz="2600" dirty="0">
                <a:latin typeface="Goudy Old Style" pitchFamily="18" charset="0"/>
              </a:rPr>
              <a:t>Configure the </a:t>
            </a:r>
            <a:r>
              <a:rPr lang="en-US" sz="2600" dirty="0" err="1">
                <a:latin typeface="Goudy Old Style" pitchFamily="18" charset="0"/>
              </a:rPr>
              <a:t>DispatcherServlet</a:t>
            </a:r>
            <a:r>
              <a:rPr lang="en-US" sz="2600" dirty="0">
                <a:latin typeface="Goudy Old Style" pitchFamily="18" charset="0"/>
              </a:rPr>
              <a:t> in web.xml</a:t>
            </a:r>
          </a:p>
          <a:p>
            <a:pPr>
              <a:buSzPct val="70000"/>
              <a:buFont typeface="Wingdings" pitchFamily="2" charset="2"/>
              <a:buChar char="v"/>
            </a:pPr>
            <a:r>
              <a:rPr lang="en-US" sz="2600" dirty="0">
                <a:latin typeface="Goudy Old Style" pitchFamily="18" charset="0"/>
              </a:rPr>
              <a:t>Configure </a:t>
            </a:r>
            <a:r>
              <a:rPr lang="en-US" sz="2600" dirty="0" err="1">
                <a:latin typeface="Goudy Old Style" pitchFamily="18" charset="0"/>
              </a:rPr>
              <a:t>ContextLoaderListener</a:t>
            </a:r>
            <a:r>
              <a:rPr lang="en-US" sz="2600" dirty="0">
                <a:latin typeface="Goudy Old Style" pitchFamily="18" charset="0"/>
              </a:rPr>
              <a:t> or </a:t>
            </a:r>
            <a:r>
              <a:rPr lang="en-US" sz="2600" dirty="0" err="1">
                <a:latin typeface="Goudy Old Style" pitchFamily="18" charset="0"/>
              </a:rPr>
              <a:t>ContextLoaderServlet</a:t>
            </a:r>
            <a:r>
              <a:rPr lang="en-US" sz="2600" dirty="0">
                <a:latin typeface="Goudy Old Style" pitchFamily="18" charset="0"/>
              </a:rPr>
              <a:t> to load the business  tier and data tier </a:t>
            </a:r>
            <a:r>
              <a:rPr lang="en-US" sz="2600" dirty="0" err="1">
                <a:latin typeface="Goudy Old Style" pitchFamily="18" charset="0"/>
              </a:rPr>
              <a:t>ApplicationContexts</a:t>
            </a:r>
            <a:endParaRPr lang="en-US" sz="2600" dirty="0">
              <a:latin typeface="Goudy Old Style" pitchFamily="18" charset="0"/>
            </a:endParaRPr>
          </a:p>
          <a:p>
            <a:pPr>
              <a:buSzPct val="70000"/>
              <a:buFont typeface="Wingdings" pitchFamily="2" charset="2"/>
              <a:buChar char="v"/>
            </a:pPr>
            <a:r>
              <a:rPr lang="en-US" sz="2600" dirty="0">
                <a:latin typeface="Goudy Old Style" pitchFamily="18" charset="0"/>
              </a:rPr>
              <a:t>Create the web-tier </a:t>
            </a:r>
            <a:r>
              <a:rPr lang="en-US" sz="2600" dirty="0" err="1">
                <a:latin typeface="Goudy Old Style" pitchFamily="18" charset="0"/>
              </a:rPr>
              <a:t>ApplicationContext</a:t>
            </a:r>
            <a:r>
              <a:rPr lang="en-US" sz="2600" dirty="0">
                <a:latin typeface="Goudy Old Style" pitchFamily="18" charset="0"/>
              </a:rPr>
              <a:t> configuration file</a:t>
            </a:r>
          </a:p>
          <a:p>
            <a:pPr>
              <a:buSzPct val="70000"/>
              <a:buFont typeface="Wingdings" pitchFamily="2" charset="2"/>
              <a:buChar char="v"/>
            </a:pPr>
            <a:r>
              <a:rPr lang="en-US" sz="2600" dirty="0">
                <a:latin typeface="Goudy Old Style" pitchFamily="18" charset="0"/>
              </a:rPr>
              <a:t>Configure Controllers</a:t>
            </a:r>
          </a:p>
          <a:p>
            <a:pPr>
              <a:buSzPct val="70000"/>
              <a:buFont typeface="Wingdings" pitchFamily="2" charset="2"/>
              <a:buChar char="v"/>
            </a:pPr>
            <a:r>
              <a:rPr lang="en-US" sz="2600" dirty="0">
                <a:latin typeface="Goudy Old Style" pitchFamily="18" charset="0"/>
              </a:rPr>
              <a:t>Map URLs to Controllers</a:t>
            </a:r>
          </a:p>
          <a:p>
            <a:pPr>
              <a:buSzPct val="70000"/>
              <a:buFont typeface="Wingdings" pitchFamily="2" charset="2"/>
              <a:buChar char="v"/>
            </a:pPr>
            <a:r>
              <a:rPr lang="en-US" sz="2600" dirty="0">
                <a:latin typeface="Goudy Old Style" pitchFamily="18" charset="0"/>
              </a:rPr>
              <a:t>Map logical view names to view implementations</a:t>
            </a:r>
          </a:p>
        </p:txBody>
      </p:sp>
      <p:sp>
        <p:nvSpPr>
          <p:cNvPr id="4" name="Rectangle 2"/>
          <p:cNvSpPr txBox="1">
            <a:spLocks noChangeArrowheads="1"/>
          </p:cNvSpPr>
          <p:nvPr/>
        </p:nvSpPr>
        <p:spPr>
          <a:xfrm>
            <a:off x="304799" y="76200"/>
            <a:ext cx="6553201" cy="1066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Andalus" pitchFamily="18" charset="-78"/>
                <a:cs typeface="Andalus" pitchFamily="18" charset="-78"/>
              </a:rPr>
              <a:t>Configuring a Spring MVC Application</a:t>
            </a:r>
          </a:p>
        </p:txBody>
      </p:sp>
      <p:sp>
        <p:nvSpPr>
          <p:cNvPr id="5" name="Slide Number Placeholder 4"/>
          <p:cNvSpPr>
            <a:spLocks noGrp="1"/>
          </p:cNvSpPr>
          <p:nvPr>
            <p:ph type="sldNum" sz="quarter" idx="12"/>
          </p:nvPr>
        </p:nvSpPr>
        <p:spPr/>
        <p:txBody>
          <a:bodyPr/>
          <a:lstStyle/>
          <a:p>
            <a:pPr>
              <a:defRPr/>
            </a:pPr>
            <a:fld id="{F7702890-330F-4BB6-82B8-5311760A728E}" type="slidenum">
              <a:rPr lang="en-US" smtClean="0"/>
              <a:pPr>
                <a:defRPr/>
              </a:pPr>
              <a:t>102</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4929696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 y="609600"/>
            <a:ext cx="9067800" cy="5029200"/>
          </a:xfrm>
        </p:spPr>
        <p:txBody>
          <a:bodyPr>
            <a:noAutofit/>
          </a:bodyPr>
          <a:lstStyle/>
          <a:p>
            <a:pPr>
              <a:buSzPct val="70000"/>
              <a:buFont typeface="Wingdings" pitchFamily="2" charset="2"/>
              <a:buChar char="v"/>
            </a:pPr>
            <a:r>
              <a:rPr lang="en-US" sz="2800" dirty="0">
                <a:latin typeface="Goudy Old Style" pitchFamily="18" charset="0"/>
              </a:rPr>
              <a:t>Creating the web-tier </a:t>
            </a:r>
            <a:r>
              <a:rPr lang="en-US" sz="2800" dirty="0" err="1">
                <a:latin typeface="Goudy Old Style" pitchFamily="18" charset="0"/>
              </a:rPr>
              <a:t>ApplicationContext</a:t>
            </a:r>
            <a:r>
              <a:rPr lang="en-US" sz="2800" dirty="0">
                <a:latin typeface="Goudy Old Style" pitchFamily="18" charset="0"/>
              </a:rPr>
              <a:t> configuration:</a:t>
            </a:r>
          </a:p>
          <a:p>
            <a:pPr>
              <a:buSzPct val="70000"/>
              <a:buFont typeface="Wingdings" pitchFamily="2" charset="2"/>
              <a:buChar char="v"/>
            </a:pPr>
            <a:r>
              <a:rPr lang="en-US" sz="2800" dirty="0">
                <a:latin typeface="Goudy Old Style" pitchFamily="18" charset="0"/>
              </a:rPr>
              <a:t>Naming is important – follows the </a:t>
            </a:r>
          </a:p>
          <a:p>
            <a:pPr marL="0" indent="0">
              <a:buSzPct val="70000"/>
              <a:buNone/>
            </a:pPr>
            <a:r>
              <a:rPr lang="en-US" sz="2800" dirty="0">
                <a:latin typeface="Goudy Old Style" pitchFamily="18" charset="0"/>
              </a:rPr>
              <a:t>      pattern /WEB-INF/&lt;</a:t>
            </a:r>
            <a:r>
              <a:rPr lang="en-US" sz="2800" dirty="0" err="1">
                <a:latin typeface="Goudy Old Style" pitchFamily="18" charset="0"/>
              </a:rPr>
              <a:t>servlet_name</a:t>
            </a:r>
            <a:r>
              <a:rPr lang="en-US" sz="2800" dirty="0">
                <a:latin typeface="Goudy Old Style" pitchFamily="18" charset="0"/>
              </a:rPr>
              <a:t>&gt; - servlet.xml</a:t>
            </a:r>
          </a:p>
          <a:p>
            <a:pPr>
              <a:buSzPct val="70000"/>
              <a:buFont typeface="Wingdings" pitchFamily="2" charset="2"/>
              <a:buChar char="v"/>
            </a:pPr>
            <a:r>
              <a:rPr lang="en-US" sz="2800" dirty="0" err="1">
                <a:latin typeface="Goudy Old Style" pitchFamily="18" charset="0"/>
              </a:rPr>
              <a:t>DispatcherServlet</a:t>
            </a:r>
            <a:r>
              <a:rPr lang="en-US" sz="2800" dirty="0">
                <a:latin typeface="Goudy Old Style" pitchFamily="18" charset="0"/>
              </a:rPr>
              <a:t> will automatically load this file when setting up its </a:t>
            </a:r>
            <a:r>
              <a:rPr lang="en-US" sz="2800" dirty="0" err="1">
                <a:latin typeface="Goudy Old Style" pitchFamily="18" charset="0"/>
              </a:rPr>
              <a:t>ApplicationContext</a:t>
            </a:r>
            <a:endParaRPr lang="en-US" sz="2800" dirty="0">
              <a:latin typeface="Goudy Old Style" pitchFamily="18" charset="0"/>
            </a:endParaRPr>
          </a:p>
        </p:txBody>
      </p:sp>
      <p:sp>
        <p:nvSpPr>
          <p:cNvPr id="4" name="Rectangle 2"/>
          <p:cNvSpPr txBox="1">
            <a:spLocks noChangeArrowheads="1"/>
          </p:cNvSpPr>
          <p:nvPr/>
        </p:nvSpPr>
        <p:spPr>
          <a:xfrm>
            <a:off x="0" y="76200"/>
            <a:ext cx="9143999"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Andalus" pitchFamily="18" charset="-78"/>
                <a:cs typeface="Andalus" pitchFamily="18" charset="-78"/>
              </a:rPr>
              <a:t>contd..</a:t>
            </a:r>
          </a:p>
        </p:txBody>
      </p:sp>
      <p:sp>
        <p:nvSpPr>
          <p:cNvPr id="5" name="Slide Number Placeholder 4"/>
          <p:cNvSpPr>
            <a:spLocks noGrp="1"/>
          </p:cNvSpPr>
          <p:nvPr>
            <p:ph type="sldNum" sz="quarter" idx="12"/>
          </p:nvPr>
        </p:nvSpPr>
        <p:spPr/>
        <p:txBody>
          <a:bodyPr/>
          <a:lstStyle/>
          <a:p>
            <a:pPr>
              <a:defRPr/>
            </a:pPr>
            <a:fld id="{F7702890-330F-4BB6-82B8-5311760A728E}" type="slidenum">
              <a:rPr lang="en-US" smtClean="0"/>
              <a:pPr>
                <a:defRPr/>
              </a:pPr>
              <a:t>103</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8437737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sz="8800" dirty="0">
                <a:latin typeface="Comic Sans MS" pitchFamily="66" charset="0"/>
              </a:rPr>
              <a:t>Spring AOP</a:t>
            </a:r>
          </a:p>
        </p:txBody>
      </p:sp>
      <p:sp>
        <p:nvSpPr>
          <p:cNvPr id="2" name="Footer Placeholder 1"/>
          <p:cNvSpPr>
            <a:spLocks noGrp="1"/>
          </p:cNvSpPr>
          <p:nvPr>
            <p:ph type="ftr" sz="quarter" idx="11"/>
          </p:nvPr>
        </p:nvSpPr>
        <p:spPr/>
        <p:txBody>
          <a:bodyPr/>
          <a:lstStyle/>
          <a:p>
            <a:pPr>
              <a:defRPr/>
            </a:pPr>
            <a:r>
              <a:rPr lang="en-GB"/>
              <a:t>prepared by- Vijay Kulkarni, Java Spring Trainer</a:t>
            </a:r>
            <a:endParaRPr lang="en-US"/>
          </a:p>
        </p:txBody>
      </p:sp>
      <p:sp>
        <p:nvSpPr>
          <p:cNvPr id="3" name="Slide Number Placeholder 2"/>
          <p:cNvSpPr>
            <a:spLocks noGrp="1"/>
          </p:cNvSpPr>
          <p:nvPr>
            <p:ph type="sldNum" sz="quarter" idx="12"/>
          </p:nvPr>
        </p:nvSpPr>
        <p:spPr/>
        <p:txBody>
          <a:bodyPr/>
          <a:lstStyle/>
          <a:p>
            <a:pPr>
              <a:defRPr/>
            </a:pPr>
            <a:fld id="{92A56F08-1C35-4079-BC02-EF6D675A68BB}" type="slidenum">
              <a:rPr lang="en-US" smtClean="0"/>
              <a:pPr>
                <a:defRPr/>
              </a:pPr>
              <a:t>104</a:t>
            </a:fld>
            <a:endParaRPr lang="en-US"/>
          </a:p>
        </p:txBody>
      </p:sp>
    </p:spTree>
    <p:extLst>
      <p:ext uri="{BB962C8B-B14F-4D97-AF65-F5344CB8AC3E}">
        <p14:creationId xmlns:p14="http://schemas.microsoft.com/office/powerpoint/2010/main" val="37569179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US" sz="4000" dirty="0">
                <a:latin typeface="Andalus" pitchFamily="18" charset="-78"/>
                <a:cs typeface="Andalus" pitchFamily="18" charset="-78"/>
              </a:rPr>
              <a:t>Aspect Oriented Programming</a:t>
            </a:r>
            <a:endParaRPr lang="en-IN" sz="4000" dirty="0"/>
          </a:p>
        </p:txBody>
      </p:sp>
      <p:sp>
        <p:nvSpPr>
          <p:cNvPr id="3" name="Content Placeholder 2"/>
          <p:cNvSpPr>
            <a:spLocks noGrp="1"/>
          </p:cNvSpPr>
          <p:nvPr>
            <p:ph idx="1"/>
          </p:nvPr>
        </p:nvSpPr>
        <p:spPr>
          <a:xfrm>
            <a:off x="0" y="533400"/>
            <a:ext cx="9144000" cy="6248400"/>
          </a:xfrm>
        </p:spPr>
        <p:txBody>
          <a:bodyPr/>
          <a:lstStyle/>
          <a:p>
            <a:pPr>
              <a:buSzPct val="70000"/>
              <a:buFont typeface="Wingdings" pitchFamily="2" charset="2"/>
              <a:buChar char="v"/>
            </a:pPr>
            <a:r>
              <a:rPr lang="en-GB" sz="2600" b="1" dirty="0">
                <a:latin typeface="Goudy Old Style" pitchFamily="18" charset="0"/>
              </a:rPr>
              <a:t>Aspect Oriented Programming</a:t>
            </a:r>
            <a:r>
              <a:rPr lang="en-GB" sz="2600" dirty="0">
                <a:latin typeface="Goudy Old Style" pitchFamily="18" charset="0"/>
              </a:rPr>
              <a:t> (AOP) provides modularity</a:t>
            </a:r>
            <a:r>
              <a:rPr lang="en-GB" sz="2600">
                <a:latin typeface="Goudy Old Style" pitchFamily="18" charset="0"/>
              </a:rPr>
              <a:t>;   AOP </a:t>
            </a:r>
            <a:r>
              <a:rPr lang="en-GB" sz="2600" dirty="0">
                <a:latin typeface="Goudy Old Style" pitchFamily="18" charset="0"/>
              </a:rPr>
              <a:t>breaks the program logic into distinct parts called </a:t>
            </a:r>
            <a:r>
              <a:rPr lang="en-GB" sz="2600" b="1" dirty="0">
                <a:latin typeface="Goudy Old Style" pitchFamily="18" charset="0"/>
              </a:rPr>
              <a:t>concerns</a:t>
            </a:r>
            <a:r>
              <a:rPr lang="en-GB" sz="2600" dirty="0">
                <a:latin typeface="Goudy Old Style" pitchFamily="18" charset="0"/>
              </a:rPr>
              <a:t>. </a:t>
            </a:r>
          </a:p>
          <a:p>
            <a:pPr>
              <a:buSzPct val="70000"/>
              <a:buFont typeface="Wingdings" pitchFamily="2" charset="2"/>
              <a:buChar char="v"/>
            </a:pPr>
            <a:r>
              <a:rPr lang="en-GB" sz="2600" dirty="0">
                <a:latin typeface="Goudy Old Style" pitchFamily="18" charset="0"/>
              </a:rPr>
              <a:t>An </a:t>
            </a:r>
            <a:r>
              <a:rPr lang="en-GB" sz="2600" b="1" dirty="0">
                <a:latin typeface="Goudy Old Style" pitchFamily="18" charset="0"/>
              </a:rPr>
              <a:t>aspect</a:t>
            </a:r>
            <a:r>
              <a:rPr lang="en-GB" sz="2600" dirty="0">
                <a:latin typeface="Goudy Old Style" pitchFamily="18" charset="0"/>
              </a:rPr>
              <a:t> is a modularization of a concern that cuts across multiple classes. E.g. unified logging. The unit of modularity in AOP is </a:t>
            </a:r>
            <a:r>
              <a:rPr lang="en-GB" sz="2600" b="1" dirty="0">
                <a:latin typeface="Goudy Old Style" pitchFamily="18" charset="0"/>
              </a:rPr>
              <a:t>Aspect.</a:t>
            </a:r>
            <a:endParaRPr lang="en-GB" sz="2600" dirty="0">
              <a:latin typeface="Goudy Old Style" pitchFamily="18" charset="0"/>
            </a:endParaRPr>
          </a:p>
          <a:p>
            <a:pPr>
              <a:buSzPct val="70000"/>
              <a:buFont typeface="Wingdings" pitchFamily="2" charset="2"/>
              <a:buChar char="v"/>
            </a:pPr>
            <a:r>
              <a:rPr lang="en-US" sz="2600" dirty="0">
                <a:latin typeface="Goudy Old Style" pitchFamily="18" charset="0"/>
              </a:rPr>
              <a:t>Most applications have concerns that 'cut' across different abstraction layers. E.g. logging.  </a:t>
            </a:r>
            <a:r>
              <a:rPr lang="en-GB" sz="2600" dirty="0">
                <a:latin typeface="Goudy Old Style" pitchFamily="18" charset="0"/>
              </a:rPr>
              <a:t>A </a:t>
            </a:r>
            <a:r>
              <a:rPr lang="en-GB" sz="2600" b="1" dirty="0">
                <a:latin typeface="Goudy Old Style" pitchFamily="18" charset="0"/>
              </a:rPr>
              <a:t>cross-cutting concern</a:t>
            </a:r>
            <a:r>
              <a:rPr lang="en-GB" sz="2600" dirty="0">
                <a:latin typeface="Goudy Old Style" pitchFamily="18" charset="0"/>
              </a:rPr>
              <a:t> is a concern that can affect the whole application and should be centralized in one location in code e.g. transaction management, authentication, logging, security etc. </a:t>
            </a:r>
            <a:r>
              <a:rPr lang="en-US" sz="2600" dirty="0">
                <a:latin typeface="Goudy Old Style" pitchFamily="18" charset="0"/>
              </a:rPr>
              <a:t>Every method of  the service layer  that is used needs to be logged on entry &amp; exit.</a:t>
            </a:r>
            <a:endParaRPr lang="en-GB"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105</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7585222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US" sz="4000" dirty="0">
                <a:latin typeface="Andalus" pitchFamily="18" charset="-78"/>
                <a:cs typeface="Andalus" pitchFamily="18" charset="-78"/>
              </a:rPr>
              <a:t>contd..</a:t>
            </a:r>
          </a:p>
        </p:txBody>
      </p:sp>
      <p:sp>
        <p:nvSpPr>
          <p:cNvPr id="3" name="Content Placeholder 2"/>
          <p:cNvSpPr>
            <a:spLocks noGrp="1"/>
          </p:cNvSpPr>
          <p:nvPr>
            <p:ph idx="1"/>
          </p:nvPr>
        </p:nvSpPr>
        <p:spPr>
          <a:xfrm>
            <a:off x="0" y="381000"/>
            <a:ext cx="9144000" cy="6400800"/>
          </a:xfrm>
        </p:spPr>
        <p:txBody>
          <a:bodyPr/>
          <a:lstStyle/>
          <a:p>
            <a:pPr>
              <a:buSzPct val="70000"/>
              <a:buFont typeface="Wingdings" pitchFamily="2" charset="2"/>
              <a:buChar char="v"/>
            </a:pPr>
            <a:r>
              <a:rPr lang="en-US" sz="2600" b="1" dirty="0">
                <a:latin typeface="Goudy Old Style" pitchFamily="18" charset="0"/>
              </a:rPr>
              <a:t>Scenario –</a:t>
            </a:r>
            <a:r>
              <a:rPr lang="en-US" sz="2600" dirty="0">
                <a:latin typeface="Goudy Old Style" pitchFamily="18" charset="0"/>
              </a:rPr>
              <a:t> in usual way of application development, log statements all over the service layer, but logging is actually one concern and as such should be separated from the business logic into a </a:t>
            </a:r>
            <a:r>
              <a:rPr lang="en-US" sz="2600" b="1" dirty="0">
                <a:latin typeface="Goudy Old Style" pitchFamily="18" charset="0"/>
              </a:rPr>
              <a:t>different entity</a:t>
            </a:r>
            <a:r>
              <a:rPr lang="en-US" sz="2600" dirty="0">
                <a:latin typeface="Goudy Old Style" pitchFamily="18" charset="0"/>
              </a:rPr>
              <a:t>. </a:t>
            </a:r>
          </a:p>
          <a:p>
            <a:pPr marL="365125" indent="-280988">
              <a:buSzPct val="100000"/>
              <a:buFont typeface="+mj-lt"/>
              <a:buAutoNum type="arabicPeriod"/>
            </a:pPr>
            <a:r>
              <a:rPr lang="en-US" sz="2600" dirty="0">
                <a:latin typeface="Goudy Old Style" pitchFamily="18" charset="0"/>
              </a:rPr>
              <a:t>This is what Aspect–Oriented Programming frameworks i.e. AOP aim to do. </a:t>
            </a:r>
            <a:r>
              <a:rPr lang="en-GB" sz="2600" dirty="0">
                <a:latin typeface="Goudy Old Style" pitchFamily="18" charset="0"/>
              </a:rPr>
              <a:t>An </a:t>
            </a:r>
            <a:r>
              <a:rPr lang="en-GB" sz="2600" b="1" dirty="0">
                <a:latin typeface="Goudy Old Style" pitchFamily="18" charset="0"/>
              </a:rPr>
              <a:t>aspect</a:t>
            </a:r>
            <a:r>
              <a:rPr lang="en-GB" sz="2600" dirty="0">
                <a:latin typeface="Goudy Old Style" pitchFamily="18" charset="0"/>
              </a:rPr>
              <a:t> is a modularization of a concern that cuts across multiple classes. </a:t>
            </a:r>
            <a:r>
              <a:rPr lang="en-US" sz="2600" b="1" dirty="0">
                <a:latin typeface="Goudy Old Style" pitchFamily="18" charset="0"/>
              </a:rPr>
              <a:t>: </a:t>
            </a:r>
            <a:r>
              <a:rPr lang="en-US" sz="2600" i="1" dirty="0">
                <a:latin typeface="Goudy Old Style" pitchFamily="18" charset="0"/>
              </a:rPr>
              <a:t>A package of functionality providing the cross-cutting requirements.</a:t>
            </a:r>
            <a:endParaRPr lang="en-US" sz="2600" dirty="0">
              <a:latin typeface="Goudy Old Style" pitchFamily="18" charset="0"/>
            </a:endParaRPr>
          </a:p>
          <a:p>
            <a:pPr marL="365125" indent="-280988">
              <a:buSzPct val="100000"/>
              <a:buFont typeface="+mj-lt"/>
              <a:buAutoNum type="arabicPeriod"/>
            </a:pPr>
            <a:r>
              <a:rPr lang="en-GB" sz="2600" dirty="0">
                <a:latin typeface="Goudy Old Style" pitchFamily="18" charset="0"/>
              </a:rPr>
              <a:t>A </a:t>
            </a:r>
            <a:r>
              <a:rPr lang="en-GB" sz="2600" b="1" i="1" dirty="0" err="1">
                <a:latin typeface="Goudy Old Style" pitchFamily="18" charset="0"/>
              </a:rPr>
              <a:t>Joinpoint</a:t>
            </a:r>
            <a:r>
              <a:rPr lang="en-GB" sz="2600" dirty="0">
                <a:latin typeface="Goudy Old Style" pitchFamily="18" charset="0"/>
              </a:rPr>
              <a:t> is a point during the execution of a program, such as execution of a method or the handling of an exception, , exception handling, field access etc. </a:t>
            </a:r>
            <a:r>
              <a:rPr lang="en-GB" sz="2600" i="1" dirty="0" err="1">
                <a:latin typeface="Goudy Old Style" pitchFamily="18" charset="0"/>
              </a:rPr>
              <a:t>JoinPoint</a:t>
            </a:r>
            <a:r>
              <a:rPr lang="en-GB" sz="2600" dirty="0">
                <a:latin typeface="Goudy Old Style" pitchFamily="18" charset="0"/>
              </a:rPr>
              <a:t> represents a method execution.</a:t>
            </a:r>
          </a:p>
          <a:p>
            <a:pPr marL="365125" indent="-279400">
              <a:buFont typeface="+mj-lt"/>
              <a:buAutoNum type="arabicPeriod"/>
            </a:pPr>
            <a:r>
              <a:rPr lang="en-GB" sz="2600" dirty="0">
                <a:latin typeface="Goudy Old Style" pitchFamily="18" charset="0"/>
              </a:rPr>
              <a:t>An </a:t>
            </a:r>
            <a:r>
              <a:rPr lang="en-GB" sz="2600" b="1" dirty="0">
                <a:latin typeface="Goudy Old Style" pitchFamily="18" charset="0"/>
              </a:rPr>
              <a:t>advice</a:t>
            </a:r>
            <a:r>
              <a:rPr lang="en-GB" sz="2600" dirty="0">
                <a:latin typeface="Goudy Old Style" pitchFamily="18" charset="0"/>
              </a:rPr>
              <a:t> is an action taken by an aspect at a particular  </a:t>
            </a:r>
            <a:r>
              <a:rPr lang="en-GB" sz="2600" b="1" i="1" dirty="0" err="1">
                <a:latin typeface="Goudy Old Style" pitchFamily="18" charset="0"/>
              </a:rPr>
              <a:t>Joinpoint</a:t>
            </a:r>
            <a:r>
              <a:rPr lang="en-GB" sz="2600" dirty="0">
                <a:latin typeface="Goudy Old Style" pitchFamily="18" charset="0"/>
              </a:rPr>
              <a:t>. Different types of advice include </a:t>
            </a:r>
            <a:r>
              <a:rPr lang="en-GB" sz="2600" b="1" i="1" dirty="0">
                <a:latin typeface="Goudy Old Style" pitchFamily="18" charset="0"/>
              </a:rPr>
              <a:t>around, before </a:t>
            </a:r>
            <a:r>
              <a:rPr lang="en-GB" sz="2600" b="1" dirty="0">
                <a:latin typeface="Goudy Old Style" pitchFamily="18" charset="0"/>
              </a:rPr>
              <a:t>and </a:t>
            </a:r>
            <a:r>
              <a:rPr lang="en-GB" sz="2600" b="1" i="1" dirty="0">
                <a:latin typeface="Goudy Old Style" pitchFamily="18" charset="0"/>
              </a:rPr>
              <a:t>after</a:t>
            </a:r>
            <a:r>
              <a:rPr lang="en-GB" sz="2600" b="1" dirty="0">
                <a:latin typeface="Goudy Old Style" pitchFamily="18" charset="0"/>
              </a:rPr>
              <a:t> advice. </a:t>
            </a:r>
            <a:endParaRPr lang="en-GB"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106</a:t>
            </a:fld>
            <a:endParaRPr lang="en-US"/>
          </a:p>
        </p:txBody>
      </p:sp>
      <p:sp>
        <p:nvSpPr>
          <p:cNvPr id="7" name="Footer Placeholder 1"/>
          <p:cNvSpPr txBox="1">
            <a:spLocks/>
          </p:cNvSpPr>
          <p:nvPr/>
        </p:nvSpPr>
        <p:spPr>
          <a:xfrm>
            <a:off x="1752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7813707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GB" sz="4000" dirty="0">
                <a:latin typeface="Goudy Old Style" pitchFamily="18" charset="0"/>
              </a:rPr>
              <a:t>contd..</a:t>
            </a:r>
          </a:p>
        </p:txBody>
      </p:sp>
      <p:sp>
        <p:nvSpPr>
          <p:cNvPr id="3" name="Content Placeholder 2"/>
          <p:cNvSpPr>
            <a:spLocks noGrp="1"/>
          </p:cNvSpPr>
          <p:nvPr>
            <p:ph idx="1"/>
          </p:nvPr>
        </p:nvSpPr>
        <p:spPr>
          <a:xfrm>
            <a:off x="0" y="457200"/>
            <a:ext cx="9144000" cy="6096000"/>
          </a:xfrm>
        </p:spPr>
        <p:txBody>
          <a:bodyPr/>
          <a:lstStyle/>
          <a:p>
            <a:pPr>
              <a:buSzPct val="70000"/>
              <a:buFont typeface="Wingdings" pitchFamily="2" charset="2"/>
              <a:buChar char="v"/>
            </a:pPr>
            <a:r>
              <a:rPr lang="en-GB" sz="2600" b="1" dirty="0">
                <a:latin typeface="Goudy Old Style" pitchFamily="18" charset="0"/>
              </a:rPr>
              <a:t>Advice</a:t>
            </a:r>
            <a:r>
              <a:rPr lang="en-GB" sz="2600" dirty="0">
                <a:latin typeface="Goudy Old Style" pitchFamily="18" charset="0"/>
              </a:rPr>
              <a:t> – Advice represents an action taken by an aspect at a particular join point. There are different types of advices:</a:t>
            </a:r>
          </a:p>
          <a:p>
            <a:pPr marL="630238" lvl="1" indent="-268288">
              <a:buFont typeface="Arial" pitchFamily="34" charset="0"/>
              <a:buChar char="*"/>
            </a:pPr>
            <a:r>
              <a:rPr lang="en-GB" sz="2600" b="1" dirty="0">
                <a:latin typeface="Goudy Old Style" pitchFamily="18" charset="0"/>
              </a:rPr>
              <a:t>Before Advice</a:t>
            </a:r>
            <a:r>
              <a:rPr lang="en-GB" sz="2600" dirty="0">
                <a:latin typeface="Goudy Old Style" pitchFamily="18" charset="0"/>
              </a:rPr>
              <a:t>: it executes before a join point.</a:t>
            </a:r>
          </a:p>
          <a:p>
            <a:pPr marL="630238" lvl="1" indent="-268288">
              <a:buFont typeface="Arial" pitchFamily="34" charset="0"/>
              <a:buChar char="*"/>
            </a:pPr>
            <a:r>
              <a:rPr lang="en-GB" sz="2600" b="1" dirty="0">
                <a:latin typeface="Goudy Old Style" pitchFamily="18" charset="0"/>
              </a:rPr>
              <a:t>After Returning Advice</a:t>
            </a:r>
            <a:r>
              <a:rPr lang="en-GB" sz="2600" dirty="0">
                <a:latin typeface="Goudy Old Style" pitchFamily="18" charset="0"/>
              </a:rPr>
              <a:t>: it executes after a joint point completes normally.</a:t>
            </a:r>
          </a:p>
          <a:p>
            <a:pPr marL="630238" lvl="1" indent="-268288">
              <a:buFont typeface="Arial" pitchFamily="34" charset="0"/>
              <a:buChar char="*"/>
            </a:pPr>
            <a:r>
              <a:rPr lang="en-GB" sz="2600" b="1" dirty="0">
                <a:latin typeface="Goudy Old Style" pitchFamily="18" charset="0"/>
              </a:rPr>
              <a:t>After Throwing Advice</a:t>
            </a:r>
            <a:r>
              <a:rPr lang="en-GB" sz="2600" dirty="0">
                <a:latin typeface="Goudy Old Style" pitchFamily="18" charset="0"/>
              </a:rPr>
              <a:t>: it executes if method exits by throwing an exception.</a:t>
            </a:r>
          </a:p>
          <a:p>
            <a:pPr marL="630238" lvl="1" indent="-268288">
              <a:buFont typeface="Arial" pitchFamily="34" charset="0"/>
              <a:buChar char="*"/>
            </a:pPr>
            <a:r>
              <a:rPr lang="en-GB" sz="2600" b="1" dirty="0">
                <a:latin typeface="Goudy Old Style" pitchFamily="18" charset="0"/>
              </a:rPr>
              <a:t>After (finally) Advice</a:t>
            </a:r>
            <a:r>
              <a:rPr lang="en-GB" sz="2600" dirty="0">
                <a:latin typeface="Goudy Old Style" pitchFamily="18" charset="0"/>
              </a:rPr>
              <a:t>: it executes after a join point regardless of join point exit whether normally or exceptional return.</a:t>
            </a:r>
          </a:p>
          <a:p>
            <a:pPr marL="630238" lvl="1" indent="-268288">
              <a:buFont typeface="Arial" pitchFamily="34" charset="0"/>
              <a:buChar char="*"/>
            </a:pPr>
            <a:r>
              <a:rPr lang="en-GB" sz="2600" b="1" dirty="0">
                <a:latin typeface="Goudy Old Style" pitchFamily="18" charset="0"/>
              </a:rPr>
              <a:t>Around Advice</a:t>
            </a:r>
            <a:r>
              <a:rPr lang="en-GB" sz="2600" dirty="0">
                <a:latin typeface="Goudy Old Style" pitchFamily="18" charset="0"/>
              </a:rPr>
              <a:t>: It executes before and after a join point.</a:t>
            </a:r>
          </a:p>
          <a:p>
            <a:pPr marL="230188" indent="-268288">
              <a:buFont typeface="Arial" pitchFamily="34" charset="0"/>
              <a:buChar char="*"/>
            </a:pPr>
            <a:r>
              <a:rPr lang="en-US" sz="2600" b="1" dirty="0">
                <a:latin typeface="Goudy Old Style" pitchFamily="18" charset="0"/>
              </a:rPr>
              <a:t>Advice is </a:t>
            </a:r>
            <a:r>
              <a:rPr lang="en-US" sz="2600" i="1" dirty="0">
                <a:latin typeface="Goudy Old Style" pitchFamily="18" charset="0"/>
              </a:rPr>
              <a:t>The implementation of functionality that will be applied.</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107</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6394802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dirty="0"/>
              <a:t>contd..</a:t>
            </a:r>
          </a:p>
        </p:txBody>
      </p:sp>
      <p:sp>
        <p:nvSpPr>
          <p:cNvPr id="3" name="Content Placeholder 2"/>
          <p:cNvSpPr>
            <a:spLocks noGrp="1"/>
          </p:cNvSpPr>
          <p:nvPr>
            <p:ph idx="1"/>
          </p:nvPr>
        </p:nvSpPr>
        <p:spPr>
          <a:xfrm>
            <a:off x="0" y="457200"/>
            <a:ext cx="9144000" cy="6400800"/>
          </a:xfrm>
        </p:spPr>
        <p:txBody>
          <a:bodyPr/>
          <a:lstStyle/>
          <a:p>
            <a:pPr marL="450850" lvl="1" indent="-368300">
              <a:buSzPct val="100000"/>
              <a:buFont typeface="+mj-lt"/>
              <a:buAutoNum type="arabicPeriod" startAt="4"/>
            </a:pPr>
            <a:r>
              <a:rPr lang="en-IN" sz="2600" dirty="0">
                <a:latin typeface="Goudy Old Style" pitchFamily="18" charset="0"/>
              </a:rPr>
              <a:t>AOP</a:t>
            </a:r>
            <a:r>
              <a:rPr lang="en-GB" sz="2600" dirty="0"/>
              <a:t> </a:t>
            </a:r>
            <a:r>
              <a:rPr lang="en-GB" sz="2600" dirty="0">
                <a:latin typeface="Goudy Old Style" pitchFamily="18" charset="0"/>
              </a:rPr>
              <a:t>provides the pluggable way to dynamically add the additional concern </a:t>
            </a:r>
            <a:r>
              <a:rPr lang="en-GB" sz="2600" b="1" dirty="0">
                <a:latin typeface="Goudy Old Style" pitchFamily="18" charset="0"/>
              </a:rPr>
              <a:t>before, after or around </a:t>
            </a:r>
            <a:r>
              <a:rPr lang="en-GB" sz="2600" dirty="0">
                <a:latin typeface="Goudy Old Style" pitchFamily="18" charset="0"/>
              </a:rPr>
              <a:t>the actual logic. The </a:t>
            </a:r>
            <a:r>
              <a:rPr lang="en-GB" sz="2600" i="1" dirty="0">
                <a:latin typeface="Goudy Old Style" pitchFamily="18" charset="0"/>
              </a:rPr>
              <a:t>Advice</a:t>
            </a:r>
            <a:r>
              <a:rPr lang="en-GB" sz="2600" dirty="0">
                <a:latin typeface="Goudy Old Style" pitchFamily="18" charset="0"/>
              </a:rPr>
              <a:t> is </a:t>
            </a:r>
            <a:r>
              <a:rPr lang="en-GB" sz="2600" b="1" dirty="0" err="1">
                <a:latin typeface="Goudy Old Style" pitchFamily="18" charset="0"/>
              </a:rPr>
              <a:t>modeled</a:t>
            </a:r>
            <a:r>
              <a:rPr lang="en-GB" sz="2600" dirty="0">
                <a:latin typeface="Goudy Old Style" pitchFamily="18" charset="0"/>
              </a:rPr>
              <a:t> as an interceptor, maintaining a chain of interceptors around the </a:t>
            </a:r>
            <a:r>
              <a:rPr lang="en-GB" sz="2600" i="1" dirty="0" err="1">
                <a:latin typeface="Goudy Old Style" pitchFamily="18" charset="0"/>
              </a:rPr>
              <a:t>Joinpoint</a:t>
            </a:r>
            <a:r>
              <a:rPr lang="en-GB" sz="2600" dirty="0">
                <a:latin typeface="Goudy Old Style" pitchFamily="18" charset="0"/>
              </a:rPr>
              <a:t>.</a:t>
            </a:r>
            <a:endParaRPr lang="en-US" sz="2600" dirty="0">
              <a:latin typeface="Goudy Old Style" pitchFamily="18" charset="0"/>
              <a:cs typeface="Andalus" pitchFamily="18" charset="-78"/>
            </a:endParaRPr>
          </a:p>
          <a:p>
            <a:pPr marL="442913" indent="-360363">
              <a:buSzPct val="100000"/>
              <a:buFont typeface="+mj-lt"/>
              <a:buAutoNum type="arabicPeriod" startAt="5"/>
            </a:pPr>
            <a:r>
              <a:rPr lang="en-US" sz="2600" dirty="0">
                <a:latin typeface="Goudy Old Style" pitchFamily="18" charset="0"/>
                <a:cs typeface="Andalus" pitchFamily="18" charset="-78"/>
              </a:rPr>
              <a:t>A </a:t>
            </a:r>
            <a:r>
              <a:rPr lang="en-US" sz="2600" b="1" dirty="0" err="1">
                <a:latin typeface="Goudy Old Style" pitchFamily="18" charset="0"/>
                <a:cs typeface="Andalus" pitchFamily="18" charset="-78"/>
              </a:rPr>
              <a:t>pointcut</a:t>
            </a:r>
            <a:r>
              <a:rPr lang="en-US" sz="2600" dirty="0">
                <a:latin typeface="Goudy Old Style" pitchFamily="18" charset="0"/>
                <a:cs typeface="Andalus" pitchFamily="18" charset="-78"/>
              </a:rPr>
              <a:t> is a place or several places in the code where the crosscutting concern, the advice, is to be applied. The advice is applied to certain </a:t>
            </a:r>
            <a:r>
              <a:rPr lang="en-US" sz="2600" b="1" dirty="0" err="1">
                <a:latin typeface="Goudy Old Style" pitchFamily="18" charset="0"/>
                <a:cs typeface="Andalus" pitchFamily="18" charset="-78"/>
              </a:rPr>
              <a:t>pointcuts</a:t>
            </a:r>
            <a:r>
              <a:rPr lang="en-US" sz="2600" dirty="0">
                <a:latin typeface="Goudy Old Style" pitchFamily="18" charset="0"/>
                <a:cs typeface="Andalus" pitchFamily="18" charset="-78"/>
              </a:rPr>
              <a:t> in the code. </a:t>
            </a:r>
            <a:r>
              <a:rPr lang="en-US" sz="2600" i="1" dirty="0">
                <a:latin typeface="Goudy Old Style" pitchFamily="18" charset="0"/>
              </a:rPr>
              <a:t>A rule for matching the parts of the object model that the functionality will  </a:t>
            </a:r>
            <a:r>
              <a:rPr lang="en-US" sz="2600" dirty="0">
                <a:latin typeface="Goudy Old Style" pitchFamily="18" charset="0"/>
              </a:rPr>
              <a:t>be applied to.</a:t>
            </a:r>
            <a:r>
              <a:rPr lang="en-GB" sz="2800" dirty="0"/>
              <a:t> </a:t>
            </a:r>
            <a:r>
              <a:rPr lang="en-GB" sz="2600" dirty="0">
                <a:latin typeface="Goudy Old Style" pitchFamily="18" charset="0"/>
              </a:rPr>
              <a:t>Helps match an </a:t>
            </a:r>
            <a:r>
              <a:rPr lang="en-GB" sz="2600" i="1" dirty="0">
                <a:latin typeface="Goudy Old Style" pitchFamily="18" charset="0"/>
              </a:rPr>
              <a:t>Advice</a:t>
            </a:r>
            <a:r>
              <a:rPr lang="en-GB" sz="2600" dirty="0">
                <a:latin typeface="Goudy Old Style" pitchFamily="18" charset="0"/>
              </a:rPr>
              <a:t> to be applied by an </a:t>
            </a:r>
            <a:r>
              <a:rPr lang="en-GB" sz="2600" i="1" dirty="0">
                <a:latin typeface="Goudy Old Style" pitchFamily="18" charset="0"/>
              </a:rPr>
              <a:t>Aspect</a:t>
            </a:r>
            <a:r>
              <a:rPr lang="en-GB" sz="2600" dirty="0">
                <a:latin typeface="Goudy Old Style" pitchFamily="18" charset="0"/>
              </a:rPr>
              <a:t> at a particular </a:t>
            </a:r>
            <a:r>
              <a:rPr lang="en-GB" sz="2600" i="1" dirty="0" err="1">
                <a:latin typeface="Goudy Old Style" pitchFamily="18" charset="0"/>
              </a:rPr>
              <a:t>JoinPoint</a:t>
            </a:r>
            <a:r>
              <a:rPr lang="en-GB" sz="2600" dirty="0">
                <a:latin typeface="Goudy Old Style" pitchFamily="18" charset="0"/>
              </a:rPr>
              <a:t>.</a:t>
            </a:r>
            <a:endParaRPr lang="en-US" sz="2600" dirty="0">
              <a:latin typeface="Goudy Old Style" pitchFamily="18" charset="0"/>
              <a:cs typeface="Andalus" pitchFamily="18" charset="-78"/>
            </a:endParaRPr>
          </a:p>
          <a:p>
            <a:pPr marL="450850" indent="-368300">
              <a:buSzPct val="100000"/>
              <a:buFont typeface="+mj-lt"/>
              <a:buAutoNum type="arabicPeriod" startAt="5"/>
            </a:pPr>
            <a:r>
              <a:rPr lang="en-US" sz="2600" dirty="0">
                <a:latin typeface="Goudy Old Style" pitchFamily="18" charset="0"/>
                <a:cs typeface="Andalus" pitchFamily="18" charset="-78"/>
              </a:rPr>
              <a:t>The </a:t>
            </a:r>
            <a:r>
              <a:rPr lang="en-US" sz="2600" b="1" dirty="0">
                <a:latin typeface="Goudy Old Style" pitchFamily="18" charset="0"/>
                <a:cs typeface="Andalus" pitchFamily="18" charset="-78"/>
              </a:rPr>
              <a:t>advice</a:t>
            </a:r>
            <a:r>
              <a:rPr lang="en-US" sz="2600" dirty="0">
                <a:latin typeface="Goudy Old Style" pitchFamily="18" charset="0"/>
                <a:cs typeface="Andalus" pitchFamily="18" charset="-78"/>
              </a:rPr>
              <a:t> together with a </a:t>
            </a:r>
            <a:r>
              <a:rPr lang="en-US" sz="2600" b="1" dirty="0" err="1">
                <a:latin typeface="Goudy Old Style" pitchFamily="18" charset="0"/>
                <a:cs typeface="Andalus" pitchFamily="18" charset="-78"/>
              </a:rPr>
              <a:t>pointcut</a:t>
            </a:r>
            <a:r>
              <a:rPr lang="en-US" sz="2600" b="1" dirty="0">
                <a:latin typeface="Goudy Old Style" pitchFamily="18" charset="0"/>
                <a:cs typeface="Andalus" pitchFamily="18" charset="-78"/>
              </a:rPr>
              <a:t> </a:t>
            </a:r>
            <a:r>
              <a:rPr lang="en-US" sz="2600" dirty="0">
                <a:latin typeface="Goudy Old Style" pitchFamily="18" charset="0"/>
                <a:cs typeface="Andalus" pitchFamily="18" charset="-78"/>
              </a:rPr>
              <a:t>is called an </a:t>
            </a:r>
            <a:r>
              <a:rPr lang="en-US" sz="2600" b="1" dirty="0">
                <a:latin typeface="Goudy Old Style" pitchFamily="18" charset="0"/>
                <a:cs typeface="Andalus" pitchFamily="18" charset="-78"/>
              </a:rPr>
              <a:t>aspect</a:t>
            </a:r>
            <a:r>
              <a:rPr lang="en-US" sz="2600" dirty="0">
                <a:latin typeface="Goudy Old Style" pitchFamily="18" charset="0"/>
                <a:cs typeface="Andalus" pitchFamily="18" charset="-78"/>
              </a:rPr>
              <a:t>, hence the name Aspect-Oriented Programming. Spring uses its own frame work based upon dynamic proxies and/or CGLIB byte code generation, but can integrate with others like </a:t>
            </a:r>
            <a:r>
              <a:rPr lang="en-US" sz="2600" dirty="0" err="1">
                <a:latin typeface="Goudy Old Style" pitchFamily="18" charset="0"/>
                <a:cs typeface="Andalus" pitchFamily="18" charset="-78"/>
              </a:rPr>
              <a:t>AspectJ</a:t>
            </a:r>
            <a:r>
              <a:rPr lang="en-US" sz="2600" dirty="0">
                <a:latin typeface="Goudy Old Style" pitchFamily="18" charset="0"/>
                <a:cs typeface="Andalus" pitchFamily="18" charset="-78"/>
              </a:rPr>
              <a:t>. </a:t>
            </a:r>
            <a:endParaRPr lang="en-US" sz="2600" dirty="0">
              <a:latin typeface="Goudy Old Style" pitchFamily="18" charset="0"/>
            </a:endParaRPr>
          </a:p>
          <a:p>
            <a:pPr marL="82550" indent="0">
              <a:buNone/>
            </a:pPr>
            <a:endParaRPr lang="en-IN" sz="2600"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108</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4505533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563562"/>
          </a:xfrm>
        </p:spPr>
        <p:txBody>
          <a:bodyPr/>
          <a:lstStyle/>
          <a:p>
            <a:r>
              <a:rPr lang="en-IN" dirty="0"/>
              <a:t>contd..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01000" cy="487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06DD2C99-A7B5-4F23-BCA6-BF2213C04F21}" type="slidenum">
              <a:rPr lang="en-US" smtClean="0"/>
              <a:pPr>
                <a:defRPr/>
              </a:pPr>
              <a:t>109</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96930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sz="9600" dirty="0">
                <a:latin typeface="Comic Sans MS" pitchFamily="66" charset="0"/>
              </a:rPr>
              <a:t>Spring Core</a:t>
            </a:r>
          </a:p>
        </p:txBody>
      </p:sp>
      <p:sp>
        <p:nvSpPr>
          <p:cNvPr id="2" name="Footer Placeholder 1"/>
          <p:cNvSpPr>
            <a:spLocks noGrp="1"/>
          </p:cNvSpPr>
          <p:nvPr>
            <p:ph type="ftr" sz="quarter" idx="11"/>
          </p:nvPr>
        </p:nvSpPr>
        <p:spPr>
          <a:xfrm>
            <a:off x="304800" y="6477000"/>
            <a:ext cx="5791200" cy="3651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3" name="Slide Number Placeholder 2"/>
          <p:cNvSpPr>
            <a:spLocks noGrp="1"/>
          </p:cNvSpPr>
          <p:nvPr>
            <p:ph type="sldNum" sz="quarter" idx="12"/>
          </p:nvPr>
        </p:nvSpPr>
        <p:spPr>
          <a:xfrm>
            <a:off x="8229600" y="6416675"/>
            <a:ext cx="762000" cy="365125"/>
          </a:xfrm>
        </p:spPr>
        <p:txBody>
          <a:bodyPr/>
          <a:lstStyle/>
          <a:p>
            <a:pPr>
              <a:defRPr/>
            </a:pPr>
            <a:fld id="{92A56F08-1C35-4079-BC02-EF6D675A68BB}" type="slidenum">
              <a:rPr lang="en-US" sz="1600" smtClean="0">
                <a:latin typeface="Bahnschrift Light" pitchFamily="34" charset="0"/>
              </a:rPr>
              <a:pPr>
                <a:defRPr/>
              </a:pPr>
              <a:t>11</a:t>
            </a:fld>
            <a:endParaRPr lang="en-US" sz="1600" dirty="0">
              <a:latin typeface="Bahnschrift Light" pitchFamily="34" charset="0"/>
            </a:endParaRPr>
          </a:p>
        </p:txBody>
      </p:sp>
    </p:spTree>
    <p:extLst>
      <p:ext uri="{BB962C8B-B14F-4D97-AF65-F5344CB8AC3E}">
        <p14:creationId xmlns:p14="http://schemas.microsoft.com/office/powerpoint/2010/main" val="36720210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r>
              <a:rPr lang="en-IN" sz="4000" dirty="0">
                <a:latin typeface="Goudy Old Style" pitchFamily="18" charset="0"/>
              </a:rPr>
              <a:t>contd..</a:t>
            </a:r>
          </a:p>
        </p:txBody>
      </p:sp>
      <p:sp>
        <p:nvSpPr>
          <p:cNvPr id="3" name="Content Placeholder 2"/>
          <p:cNvSpPr>
            <a:spLocks noGrp="1"/>
          </p:cNvSpPr>
          <p:nvPr>
            <p:ph idx="1"/>
          </p:nvPr>
        </p:nvSpPr>
        <p:spPr>
          <a:xfrm>
            <a:off x="0" y="457200"/>
            <a:ext cx="9144000" cy="6400800"/>
          </a:xfrm>
        </p:spPr>
        <p:txBody>
          <a:bodyPr/>
          <a:lstStyle/>
          <a:p>
            <a:pPr marL="514350" indent="-427038">
              <a:buSzPct val="100000"/>
              <a:buFont typeface="+mj-lt"/>
              <a:buAutoNum type="arabicPeriod" startAt="6"/>
            </a:pPr>
            <a:r>
              <a:rPr lang="en-GB" sz="2600" b="1" dirty="0">
                <a:latin typeface="Goudy Old Style" pitchFamily="18" charset="0"/>
              </a:rPr>
              <a:t>AOP Proxy </a:t>
            </a:r>
            <a:r>
              <a:rPr lang="en-GB" sz="2600" dirty="0">
                <a:latin typeface="Goudy Old Style" pitchFamily="18" charset="0"/>
              </a:rPr>
              <a:t>– It is used to implement aspect contracts, created by AOP framework. It will be a JDK dynamic proxy or CGLIB proxy in spring framework.</a:t>
            </a:r>
            <a:endParaRPr lang="en-GB" sz="2600" b="1" dirty="0">
              <a:latin typeface="Goudy Old Style" pitchFamily="18" charset="0"/>
            </a:endParaRPr>
          </a:p>
          <a:p>
            <a:pPr marL="514350" indent="-427038">
              <a:buSzPct val="100000"/>
              <a:buFont typeface="+mj-lt"/>
              <a:buAutoNum type="arabicPeriod" startAt="6"/>
            </a:pPr>
            <a:r>
              <a:rPr lang="en-GB" sz="2600" b="1" dirty="0">
                <a:latin typeface="Goudy Old Style" pitchFamily="18" charset="0"/>
              </a:rPr>
              <a:t>Introduction</a:t>
            </a:r>
            <a:r>
              <a:rPr lang="en-GB" sz="2600" dirty="0">
                <a:latin typeface="Goudy Old Style" pitchFamily="18" charset="0"/>
              </a:rPr>
              <a:t> – It means introduction of additional method and fields for a type. It allows you to introduce new interface to any advised object.</a:t>
            </a:r>
          </a:p>
          <a:p>
            <a:pPr marL="514350" indent="-427038">
              <a:buSzPct val="100000"/>
              <a:buFont typeface="+mj-lt"/>
              <a:buAutoNum type="arabicPeriod" startAt="6"/>
            </a:pPr>
            <a:r>
              <a:rPr lang="en-GB" sz="2600" b="1" dirty="0">
                <a:latin typeface="Goudy Old Style" pitchFamily="18" charset="0"/>
              </a:rPr>
              <a:t>Target Object </a:t>
            </a:r>
            <a:r>
              <a:rPr lang="en-GB" sz="2600" dirty="0">
                <a:latin typeface="Goudy Old Style" pitchFamily="18" charset="0"/>
              </a:rPr>
              <a:t>– It is the object i.e. being advised by one or more aspects. It is also known as </a:t>
            </a:r>
            <a:r>
              <a:rPr lang="en-GB" sz="2600" dirty="0" err="1">
                <a:latin typeface="Goudy Old Style" pitchFamily="18" charset="0"/>
              </a:rPr>
              <a:t>proxied</a:t>
            </a:r>
            <a:r>
              <a:rPr lang="en-GB" sz="2600" dirty="0">
                <a:latin typeface="Goudy Old Style" pitchFamily="18" charset="0"/>
              </a:rPr>
              <a:t> object in spring because Spring AOP is implemented using runtime proxies.</a:t>
            </a:r>
          </a:p>
          <a:p>
            <a:pPr marL="514350" indent="-427038">
              <a:buSzPct val="100000"/>
              <a:buFont typeface="+mj-lt"/>
              <a:buAutoNum type="arabicPeriod" startAt="6"/>
            </a:pPr>
            <a:r>
              <a:rPr lang="en-GB" sz="2600" b="1" dirty="0">
                <a:latin typeface="Goudy Old Style" pitchFamily="18" charset="0"/>
              </a:rPr>
              <a:t>Weaving</a:t>
            </a:r>
            <a:r>
              <a:rPr lang="en-GB" sz="2600" dirty="0">
                <a:latin typeface="Goudy Old Style" pitchFamily="18" charset="0"/>
              </a:rPr>
              <a:t> –  It is the process of linking aspect with other application types or objects to create an advised object. Weaving can be done at compile time, load time or runtime. Spring AOP performs weaving at runtime.</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110</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8408065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IN" sz="4000" dirty="0"/>
              <a:t>contd..</a:t>
            </a:r>
          </a:p>
        </p:txBody>
      </p:sp>
      <p:sp>
        <p:nvSpPr>
          <p:cNvPr id="3" name="Content Placeholder 2"/>
          <p:cNvSpPr>
            <a:spLocks noGrp="1"/>
          </p:cNvSpPr>
          <p:nvPr>
            <p:ph idx="1"/>
          </p:nvPr>
        </p:nvSpPr>
        <p:spPr>
          <a:xfrm>
            <a:off x="0" y="381000"/>
            <a:ext cx="9144000" cy="6400800"/>
          </a:xfrm>
        </p:spPr>
        <p:txBody>
          <a:bodyPr/>
          <a:lstStyle/>
          <a:p>
            <a:pPr>
              <a:buSzPct val="70000"/>
              <a:buFont typeface="Wingdings" pitchFamily="2" charset="2"/>
              <a:buChar char="v"/>
            </a:pPr>
            <a:r>
              <a:rPr lang="en-GB" sz="2600" dirty="0">
                <a:latin typeface="Goudy Old Style" pitchFamily="18" charset="0"/>
              </a:rPr>
              <a:t>Annotations and </a:t>
            </a:r>
            <a:r>
              <a:rPr lang="en-GB" sz="2600" dirty="0" err="1">
                <a:latin typeface="Goudy Old Style" pitchFamily="18" charset="0"/>
              </a:rPr>
              <a:t>WildCard</a:t>
            </a:r>
            <a:r>
              <a:rPr lang="en-GB" sz="2600" dirty="0">
                <a:latin typeface="Goudy Old Style" pitchFamily="18" charset="0"/>
              </a:rPr>
              <a:t> expressions – </a:t>
            </a:r>
          </a:p>
          <a:p>
            <a:pPr marL="0" indent="0">
              <a:buNone/>
            </a:pPr>
            <a:r>
              <a:rPr lang="en-GB" sz="2600" dirty="0">
                <a:latin typeface="Goudy Old Style" pitchFamily="18" charset="0"/>
              </a:rPr>
              <a:t>1. To access method to only specific class, give package name</a:t>
            </a:r>
          </a:p>
          <a:p>
            <a:pPr marL="0" indent="0">
              <a:buNone/>
            </a:pPr>
            <a:r>
              <a:rPr lang="en-GB" sz="2600" dirty="0">
                <a:latin typeface="Goudy Old Style" pitchFamily="18" charset="0"/>
              </a:rPr>
              <a:t>  </a:t>
            </a:r>
            <a:r>
              <a:rPr lang="en-GB" sz="2400" dirty="0">
                <a:latin typeface="Goudy Old Style" pitchFamily="18" charset="0"/>
              </a:rPr>
              <a:t>@Before(“execution(public  String  </a:t>
            </a:r>
            <a:r>
              <a:rPr lang="en-GB" sz="2400" dirty="0" err="1">
                <a:latin typeface="Goudy Old Style" pitchFamily="18" charset="0"/>
              </a:rPr>
              <a:t>Circle.getName</a:t>
            </a:r>
            <a:r>
              <a:rPr lang="en-GB" sz="2400" dirty="0">
                <a:latin typeface="Goudy Old Style" pitchFamily="18" charset="0"/>
              </a:rPr>
              <a:t>())”) – this aspect  is run only for Circle class.</a:t>
            </a:r>
          </a:p>
          <a:p>
            <a:pPr marL="0" indent="0">
              <a:buNone/>
            </a:pPr>
            <a:r>
              <a:rPr lang="en-GB" sz="2600" dirty="0">
                <a:latin typeface="Goudy Old Style" pitchFamily="18" charset="0"/>
              </a:rPr>
              <a:t>2. To apply aspect for all the methods which starts with get and irrespective of return type, use wildcard.</a:t>
            </a:r>
          </a:p>
          <a:p>
            <a:pPr marL="174625" indent="0">
              <a:buNone/>
            </a:pPr>
            <a:r>
              <a:rPr lang="en-GB" sz="2400" dirty="0">
                <a:latin typeface="Goudy Old Style" pitchFamily="18" charset="0"/>
              </a:rPr>
              <a:t>@Before(“execution(public  * get*())”)</a:t>
            </a:r>
          </a:p>
          <a:p>
            <a:pPr marL="174625" indent="0">
              <a:buNone/>
            </a:pPr>
            <a:r>
              <a:rPr lang="en-GB" sz="2400" dirty="0">
                <a:latin typeface="Goudy Old Style" pitchFamily="18" charset="0"/>
              </a:rPr>
              <a:t>@Before(“execution( * get*())”)</a:t>
            </a:r>
          </a:p>
          <a:p>
            <a:endParaRPr lang="en-IN"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111</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5020591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IN" dirty="0"/>
              <a:t>contd..</a:t>
            </a:r>
          </a:p>
        </p:txBody>
      </p:sp>
      <p:sp>
        <p:nvSpPr>
          <p:cNvPr id="3" name="Content Placeholder 2"/>
          <p:cNvSpPr>
            <a:spLocks noGrp="1"/>
          </p:cNvSpPr>
          <p:nvPr>
            <p:ph idx="1"/>
          </p:nvPr>
        </p:nvSpPr>
        <p:spPr>
          <a:xfrm>
            <a:off x="0" y="533400"/>
            <a:ext cx="9144000" cy="5686425"/>
          </a:xfrm>
        </p:spPr>
        <p:txBody>
          <a:bodyPr/>
          <a:lstStyle/>
          <a:p>
            <a:pPr marL="363538" indent="-363538">
              <a:buFont typeface="+mj-lt"/>
              <a:buAutoNum type="arabicPeriod" startAt="3"/>
            </a:pPr>
            <a:r>
              <a:rPr lang="en-GB" sz="2600" dirty="0">
                <a:latin typeface="Goudy Old Style" pitchFamily="18" charset="0"/>
              </a:rPr>
              <a:t>To pass argument</a:t>
            </a:r>
          </a:p>
          <a:p>
            <a:pPr marL="449263" lvl="1" indent="-361950">
              <a:buFont typeface="+mj-lt"/>
              <a:buAutoNum type="alphaLcParenR"/>
            </a:pPr>
            <a:r>
              <a:rPr lang="en-GB" sz="2400" dirty="0">
                <a:latin typeface="Goudy Old Style" pitchFamily="18" charset="0"/>
              </a:rPr>
              <a:t>@Before(“execution( * get*())”) –&gt; Zero arguments</a:t>
            </a:r>
          </a:p>
          <a:p>
            <a:pPr marL="449263" lvl="1" indent="-361950">
              <a:buFont typeface="+mj-lt"/>
              <a:buAutoNum type="alphaLcParenR"/>
            </a:pPr>
            <a:r>
              <a:rPr lang="en-GB" sz="2400" dirty="0">
                <a:latin typeface="Goudy Old Style" pitchFamily="18" charset="0"/>
              </a:rPr>
              <a:t>@Before(“execution( * get*(**))”)  –&gt; only one argument</a:t>
            </a:r>
          </a:p>
          <a:p>
            <a:pPr marL="449263" lvl="1" indent="-361950">
              <a:buFont typeface="+mj-lt"/>
              <a:buAutoNum type="alphaLcParenR"/>
            </a:pPr>
            <a:r>
              <a:rPr lang="en-GB" sz="2400" dirty="0">
                <a:latin typeface="Goudy Old Style" pitchFamily="18" charset="0"/>
              </a:rPr>
              <a:t>@Before(“execution( * get*(..))”) –&gt; two dots means, can have zero or more parameter.</a:t>
            </a:r>
          </a:p>
          <a:p>
            <a:pPr marL="449263" lvl="1" indent="-361950">
              <a:buFont typeface="+mj-lt"/>
              <a:buAutoNum type="alphaLcParenR"/>
            </a:pPr>
            <a:r>
              <a:rPr lang="en-GB" sz="2400" dirty="0">
                <a:latin typeface="Goudy Old Style" pitchFamily="18" charset="0"/>
              </a:rPr>
              <a:t>@Before(“execution( * </a:t>
            </a:r>
            <a:r>
              <a:rPr lang="en-GB" sz="2400" dirty="0" err="1">
                <a:latin typeface="Goudy Old Style" pitchFamily="18" charset="0"/>
              </a:rPr>
              <a:t>org.yash.watertechsol.model</a:t>
            </a:r>
            <a:r>
              <a:rPr lang="en-GB" sz="2400" dirty="0">
                <a:latin typeface="Goudy Old Style" pitchFamily="18" charset="0"/>
              </a:rPr>
              <a:t>.*.get*())”) –&gt; it applies to all classes available in Model</a:t>
            </a:r>
            <a:endParaRPr lang="en-GB" sz="2600" dirty="0">
              <a:latin typeface="Goudy Old Style" pitchFamily="18" charset="0"/>
            </a:endParaRPr>
          </a:p>
          <a:p>
            <a:r>
              <a:rPr lang="en-GB" sz="2600" dirty="0">
                <a:latin typeface="Goudy Old Style" pitchFamily="18" charset="0"/>
              </a:rPr>
              <a:t>@After annotated methods run exactly after the all methods matching with </a:t>
            </a:r>
            <a:r>
              <a:rPr lang="en-GB" sz="2600" dirty="0" err="1">
                <a:latin typeface="Goudy Old Style" pitchFamily="18" charset="0"/>
              </a:rPr>
              <a:t>pointcut</a:t>
            </a:r>
            <a:r>
              <a:rPr lang="en-GB" sz="2600" dirty="0">
                <a:latin typeface="Goudy Old Style" pitchFamily="18" charset="0"/>
              </a:rPr>
              <a:t> expression.</a:t>
            </a:r>
            <a:endParaRPr lang="en-IN"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112</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42595317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dirty="0">
                <a:latin typeface="Goudy Old Style" pitchFamily="18" charset="0"/>
              </a:rPr>
              <a:t>interface </a:t>
            </a:r>
            <a:r>
              <a:rPr lang="en-IN" dirty="0" err="1">
                <a:latin typeface="Goudy Old Style" pitchFamily="18" charset="0"/>
              </a:rPr>
              <a:t>JointPoint</a:t>
            </a:r>
            <a:r>
              <a:rPr lang="en-IN" dirty="0">
                <a:latin typeface="Goudy Old Style" pitchFamily="18" charset="0"/>
              </a:rPr>
              <a:t> </a:t>
            </a:r>
          </a:p>
        </p:txBody>
      </p:sp>
      <p:sp>
        <p:nvSpPr>
          <p:cNvPr id="3" name="Content Placeholder 2"/>
          <p:cNvSpPr>
            <a:spLocks noGrp="1"/>
          </p:cNvSpPr>
          <p:nvPr>
            <p:ph idx="1"/>
          </p:nvPr>
        </p:nvSpPr>
        <p:spPr>
          <a:xfrm>
            <a:off x="0" y="457200"/>
            <a:ext cx="9144000" cy="5668963"/>
          </a:xfrm>
        </p:spPr>
        <p:txBody>
          <a:bodyPr/>
          <a:lstStyle/>
          <a:p>
            <a:pPr>
              <a:buSzPct val="70000"/>
              <a:buFont typeface="Wingdings" pitchFamily="2" charset="2"/>
              <a:buChar char="v"/>
            </a:pPr>
            <a:r>
              <a:rPr lang="en-GB" sz="2600" dirty="0">
                <a:latin typeface="Goudy Old Style" pitchFamily="18" charset="0"/>
              </a:rPr>
              <a:t>This interface represents a generic runtime </a:t>
            </a:r>
            <a:r>
              <a:rPr lang="en-GB" sz="2600" dirty="0" err="1">
                <a:latin typeface="Goudy Old Style" pitchFamily="18" charset="0"/>
              </a:rPr>
              <a:t>joinpoint</a:t>
            </a:r>
            <a:r>
              <a:rPr lang="en-GB" sz="2600" dirty="0">
                <a:latin typeface="Goudy Old Style" pitchFamily="18" charset="0"/>
              </a:rPr>
              <a:t> (in the AOP terminology).</a:t>
            </a:r>
          </a:p>
          <a:p>
            <a:pPr>
              <a:buSzPct val="70000"/>
              <a:buFont typeface="Wingdings" pitchFamily="2" charset="2"/>
              <a:buChar char="v"/>
            </a:pPr>
            <a:r>
              <a:rPr lang="en-GB" sz="2600" dirty="0">
                <a:latin typeface="Goudy Old Style" pitchFamily="18" charset="0"/>
              </a:rPr>
              <a:t>A runtime </a:t>
            </a:r>
            <a:r>
              <a:rPr lang="en-GB" sz="2600" dirty="0" err="1">
                <a:latin typeface="Goudy Old Style" pitchFamily="18" charset="0"/>
              </a:rPr>
              <a:t>joinpoint</a:t>
            </a:r>
            <a:r>
              <a:rPr lang="en-GB" sz="2600" dirty="0">
                <a:latin typeface="Goudy Old Style" pitchFamily="18" charset="0"/>
              </a:rPr>
              <a:t> is an </a:t>
            </a:r>
            <a:r>
              <a:rPr lang="en-GB" sz="2600" i="1" dirty="0">
                <a:latin typeface="Goudy Old Style" pitchFamily="18" charset="0"/>
              </a:rPr>
              <a:t>event</a:t>
            </a:r>
            <a:r>
              <a:rPr lang="en-GB" sz="2600" dirty="0">
                <a:latin typeface="Goudy Old Style" pitchFamily="18" charset="0"/>
              </a:rPr>
              <a:t> that occurs on a static </a:t>
            </a:r>
            <a:r>
              <a:rPr lang="en-GB" sz="2600" dirty="0" err="1">
                <a:latin typeface="Goudy Old Style" pitchFamily="18" charset="0"/>
              </a:rPr>
              <a:t>joinpoint</a:t>
            </a:r>
            <a:r>
              <a:rPr lang="en-GB" sz="2600" dirty="0">
                <a:latin typeface="Goudy Old Style" pitchFamily="18" charset="0"/>
              </a:rPr>
              <a:t> (i.e. a location in a the program). </a:t>
            </a:r>
          </a:p>
          <a:p>
            <a:pPr>
              <a:buSzPct val="70000"/>
              <a:buFont typeface="Wingdings" pitchFamily="2" charset="2"/>
              <a:buChar char="v"/>
            </a:pPr>
            <a:r>
              <a:rPr lang="en-GB" sz="2600" dirty="0">
                <a:latin typeface="Goudy Old Style" pitchFamily="18" charset="0"/>
              </a:rPr>
              <a:t>For instance, an invocation is the runtime </a:t>
            </a:r>
            <a:r>
              <a:rPr lang="en-GB" sz="2600" dirty="0" err="1">
                <a:latin typeface="Goudy Old Style" pitchFamily="18" charset="0"/>
              </a:rPr>
              <a:t>joinpoint</a:t>
            </a:r>
            <a:r>
              <a:rPr lang="en-GB" sz="2600" dirty="0">
                <a:latin typeface="Goudy Old Style" pitchFamily="18" charset="0"/>
              </a:rPr>
              <a:t> on a method (static </a:t>
            </a:r>
            <a:r>
              <a:rPr lang="en-GB" sz="2600" dirty="0" err="1">
                <a:latin typeface="Goudy Old Style" pitchFamily="18" charset="0"/>
              </a:rPr>
              <a:t>joinpoint</a:t>
            </a:r>
            <a:r>
              <a:rPr lang="en-GB" sz="2600" dirty="0">
                <a:latin typeface="Goudy Old Style" pitchFamily="18" charset="0"/>
              </a:rPr>
              <a:t>). The static part of a given </a:t>
            </a:r>
            <a:r>
              <a:rPr lang="en-GB" sz="2600" dirty="0" err="1">
                <a:latin typeface="Goudy Old Style" pitchFamily="18" charset="0"/>
              </a:rPr>
              <a:t>joinpoint</a:t>
            </a:r>
            <a:r>
              <a:rPr lang="en-GB" sz="2600" dirty="0">
                <a:latin typeface="Goudy Old Style" pitchFamily="18" charset="0"/>
              </a:rPr>
              <a:t> can be generically retrieved using the </a:t>
            </a:r>
            <a:r>
              <a:rPr lang="en-GB" sz="2600" dirty="0" err="1">
                <a:latin typeface="Goudy Old Style" pitchFamily="18" charset="0"/>
                <a:hlinkClick r:id="rId2"/>
              </a:rPr>
              <a:t>getStaticPart</a:t>
            </a:r>
            <a:r>
              <a:rPr lang="en-GB" sz="2600" dirty="0">
                <a:latin typeface="Goudy Old Style" pitchFamily="18" charset="0"/>
                <a:hlinkClick r:id="rId2"/>
              </a:rPr>
              <a:t>()</a:t>
            </a:r>
            <a:r>
              <a:rPr lang="en-GB" sz="2600" dirty="0">
                <a:latin typeface="Goudy Old Style" pitchFamily="18" charset="0"/>
              </a:rPr>
              <a:t> method.</a:t>
            </a:r>
          </a:p>
          <a:p>
            <a:pPr>
              <a:buSzPct val="70000"/>
              <a:buFont typeface="Wingdings" pitchFamily="2" charset="2"/>
              <a:buChar char="v"/>
            </a:pPr>
            <a:r>
              <a:rPr lang="en-GB" sz="2600" dirty="0">
                <a:latin typeface="Goudy Old Style" pitchFamily="18" charset="0"/>
              </a:rPr>
              <a:t>In the context of an interception framework, a runtime </a:t>
            </a:r>
            <a:r>
              <a:rPr lang="en-GB" sz="2600" dirty="0" err="1">
                <a:latin typeface="Goudy Old Style" pitchFamily="18" charset="0"/>
              </a:rPr>
              <a:t>joinpoint</a:t>
            </a:r>
            <a:r>
              <a:rPr lang="en-GB" sz="2600" dirty="0">
                <a:latin typeface="Goudy Old Style" pitchFamily="18" charset="0"/>
              </a:rPr>
              <a:t> is then the reification of an access to an accessible object (a method, a constructor, a field), i.e. the static part of the </a:t>
            </a:r>
            <a:r>
              <a:rPr lang="en-GB" sz="2600" dirty="0" err="1">
                <a:latin typeface="Goudy Old Style" pitchFamily="18" charset="0"/>
              </a:rPr>
              <a:t>joinpoint</a:t>
            </a:r>
            <a:r>
              <a:rPr lang="en-GB" sz="2600" dirty="0">
                <a:latin typeface="Goudy Old Style" pitchFamily="18" charset="0"/>
              </a:rPr>
              <a:t>. It is passed to the interceptors that are installed on the static </a:t>
            </a:r>
            <a:r>
              <a:rPr lang="en-GB" sz="2600" dirty="0" err="1">
                <a:latin typeface="Goudy Old Style" pitchFamily="18" charset="0"/>
              </a:rPr>
              <a:t>joinpoint</a:t>
            </a:r>
            <a:r>
              <a:rPr lang="en-GB" sz="2600" dirty="0">
                <a:latin typeface="Goudy Old Style" pitchFamily="18" charset="0"/>
              </a:rPr>
              <a:t>.</a:t>
            </a:r>
          </a:p>
          <a:p>
            <a:pPr>
              <a:buSzPct val="70000"/>
              <a:buFont typeface="Wingdings" pitchFamily="2" charset="2"/>
              <a:buChar char="v"/>
            </a:pPr>
            <a:endParaRPr lang="en-IN"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113</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857443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r>
              <a:rPr lang="en-IN" dirty="0"/>
              <a:t>contd..</a:t>
            </a:r>
          </a:p>
        </p:txBody>
      </p:sp>
      <p:sp>
        <p:nvSpPr>
          <p:cNvPr id="3" name="Content Placeholder 2"/>
          <p:cNvSpPr>
            <a:spLocks noGrp="1"/>
          </p:cNvSpPr>
          <p:nvPr>
            <p:ph idx="1"/>
          </p:nvPr>
        </p:nvSpPr>
        <p:spPr>
          <a:xfrm>
            <a:off x="0" y="457200"/>
            <a:ext cx="9144000" cy="4525963"/>
          </a:xfrm>
        </p:spPr>
        <p:txBody>
          <a:bodyPr/>
          <a:lstStyle/>
          <a:p>
            <a:pPr>
              <a:buSzPct val="70000"/>
              <a:buFont typeface="Wingdings" pitchFamily="2" charset="2"/>
              <a:buChar char="v"/>
            </a:pPr>
            <a:r>
              <a:rPr lang="en-GB" sz="2800" dirty="0">
                <a:latin typeface="Goudy Old Style" pitchFamily="18" charset="0"/>
              </a:rPr>
              <a:t>AOP implementations are provided by:</a:t>
            </a:r>
          </a:p>
          <a:p>
            <a:pPr lvl="1">
              <a:buSzPct val="100000"/>
              <a:buFont typeface="Goudy Old Style" pitchFamily="18" charset="0"/>
              <a:buChar char="*"/>
            </a:pPr>
            <a:r>
              <a:rPr lang="en-GB" dirty="0" err="1">
                <a:latin typeface="Goudy Old Style" pitchFamily="18" charset="0"/>
              </a:rPr>
              <a:t>AspectJ</a:t>
            </a:r>
            <a:endParaRPr lang="en-GB" dirty="0">
              <a:latin typeface="Goudy Old Style" pitchFamily="18" charset="0"/>
            </a:endParaRPr>
          </a:p>
          <a:p>
            <a:pPr lvl="1">
              <a:buSzPct val="100000"/>
              <a:buFont typeface="Goudy Old Style" pitchFamily="18" charset="0"/>
              <a:buChar char="*"/>
            </a:pPr>
            <a:r>
              <a:rPr lang="en-GB" dirty="0">
                <a:latin typeface="Goudy Old Style" pitchFamily="18" charset="0"/>
              </a:rPr>
              <a:t>Spring AOP</a:t>
            </a:r>
          </a:p>
          <a:p>
            <a:pPr lvl="1">
              <a:buSzPct val="100000"/>
              <a:buFont typeface="Goudy Old Style" pitchFamily="18" charset="0"/>
              <a:buChar char="*"/>
            </a:pPr>
            <a:r>
              <a:rPr lang="en-GB" dirty="0" err="1">
                <a:latin typeface="Goudy Old Style" pitchFamily="18" charset="0"/>
              </a:rPr>
              <a:t>JBoss</a:t>
            </a:r>
            <a:r>
              <a:rPr lang="en-GB" dirty="0">
                <a:latin typeface="Goudy Old Style" pitchFamily="18" charset="0"/>
              </a:rPr>
              <a:t> AOP</a:t>
            </a:r>
          </a:p>
          <a:p>
            <a:pPr>
              <a:buSzPct val="70000"/>
              <a:buFont typeface="Wingdings" pitchFamily="2" charset="2"/>
              <a:buChar char="v"/>
            </a:pPr>
            <a:r>
              <a:rPr lang="en-GB" sz="2800" dirty="0">
                <a:latin typeface="Goudy Old Style" pitchFamily="18" charset="0"/>
              </a:rPr>
              <a:t>Spring AOP – Spring AOP can be used by 3 ways given below. But the widely used approach is Spring </a:t>
            </a:r>
            <a:r>
              <a:rPr lang="en-GB" sz="2800" dirty="0" err="1">
                <a:latin typeface="Goudy Old Style" pitchFamily="18" charset="0"/>
              </a:rPr>
              <a:t>AspectJ</a:t>
            </a:r>
            <a:r>
              <a:rPr lang="en-GB" sz="2800" dirty="0">
                <a:latin typeface="Goudy Old Style" pitchFamily="18" charset="0"/>
              </a:rPr>
              <a:t> Annotation Style. The 3 ways to use spring AOP are given below:</a:t>
            </a:r>
          </a:p>
          <a:p>
            <a:pPr lvl="1">
              <a:buSzPct val="70000"/>
              <a:buFont typeface="Wingdings" pitchFamily="2" charset="2"/>
              <a:buChar char="v"/>
            </a:pPr>
            <a:r>
              <a:rPr lang="en-GB" sz="2400" dirty="0">
                <a:latin typeface="Goudy Old Style" pitchFamily="18" charset="0"/>
                <a:hlinkClick r:id="rId2"/>
              </a:rPr>
              <a:t>By Spring1.2 Old style (</a:t>
            </a:r>
            <a:r>
              <a:rPr lang="en-GB" sz="2400" dirty="0" err="1">
                <a:latin typeface="Goudy Old Style" pitchFamily="18" charset="0"/>
                <a:hlinkClick r:id="rId2"/>
              </a:rPr>
              <a:t>dtd</a:t>
            </a:r>
            <a:r>
              <a:rPr lang="en-GB" sz="2400" dirty="0">
                <a:latin typeface="Goudy Old Style" pitchFamily="18" charset="0"/>
                <a:hlinkClick r:id="rId2"/>
              </a:rPr>
              <a:t> based) (also supported in Spring3)</a:t>
            </a:r>
            <a:endParaRPr lang="en-GB" sz="2400" dirty="0">
              <a:latin typeface="Goudy Old Style" pitchFamily="18" charset="0"/>
            </a:endParaRPr>
          </a:p>
          <a:p>
            <a:pPr lvl="1">
              <a:buSzPct val="70000"/>
              <a:buFont typeface="Wingdings" pitchFamily="2" charset="2"/>
              <a:buChar char="v"/>
            </a:pPr>
            <a:r>
              <a:rPr lang="en-GB" sz="2400" dirty="0">
                <a:latin typeface="Goudy Old Style" pitchFamily="18" charset="0"/>
                <a:hlinkClick r:id="rId3"/>
              </a:rPr>
              <a:t>By </a:t>
            </a:r>
            <a:r>
              <a:rPr lang="en-GB" sz="2400" dirty="0" err="1">
                <a:latin typeface="Goudy Old Style" pitchFamily="18" charset="0"/>
                <a:hlinkClick r:id="rId3"/>
              </a:rPr>
              <a:t>AspectJ</a:t>
            </a:r>
            <a:r>
              <a:rPr lang="en-GB" sz="2400" dirty="0">
                <a:latin typeface="Goudy Old Style" pitchFamily="18" charset="0"/>
                <a:hlinkClick r:id="rId3"/>
              </a:rPr>
              <a:t> annotation-style</a:t>
            </a:r>
            <a:endParaRPr lang="en-GB" sz="2400" dirty="0">
              <a:latin typeface="Goudy Old Style" pitchFamily="18" charset="0"/>
            </a:endParaRPr>
          </a:p>
          <a:p>
            <a:pPr lvl="1">
              <a:buSzPct val="70000"/>
              <a:buFont typeface="Wingdings" pitchFamily="2" charset="2"/>
              <a:buChar char="v"/>
            </a:pPr>
            <a:r>
              <a:rPr lang="en-GB" sz="2400" dirty="0">
                <a:latin typeface="Goudy Old Style" pitchFamily="18" charset="0"/>
                <a:hlinkClick r:id="rId4"/>
              </a:rPr>
              <a:t>By Spring XML configuration-style(schema based)</a:t>
            </a:r>
            <a:endParaRPr lang="en-GB" sz="2400" dirty="0">
              <a:latin typeface="Goudy Old Style" pitchFamily="18" charset="0"/>
            </a:endParaRPr>
          </a:p>
          <a:p>
            <a:pPr>
              <a:buSzPct val="70000"/>
              <a:buFont typeface="Wingdings" pitchFamily="2" charset="2"/>
              <a:buChar char="v"/>
            </a:pPr>
            <a:endParaRPr lang="en-IN" sz="2800" dirty="0"/>
          </a:p>
          <a:p>
            <a:endParaRPr lang="en-IN" sz="2800"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114</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9328976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000" dirty="0">
                <a:latin typeface="Blackadder ITC" pitchFamily="82" charset="0"/>
              </a:rPr>
              <a:t>Thank You</a:t>
            </a:r>
          </a:p>
        </p:txBody>
      </p:sp>
      <p:sp>
        <p:nvSpPr>
          <p:cNvPr id="3" name="Slide Number Placeholder 2"/>
          <p:cNvSpPr>
            <a:spLocks noGrp="1"/>
          </p:cNvSpPr>
          <p:nvPr>
            <p:ph type="sldNum" sz="quarter" idx="12"/>
          </p:nvPr>
        </p:nvSpPr>
        <p:spPr/>
        <p:txBody>
          <a:bodyPr/>
          <a:lstStyle/>
          <a:p>
            <a:pPr>
              <a:defRPr/>
            </a:pPr>
            <a:fld id="{92A56F08-1C35-4079-BC02-EF6D675A68BB}" type="slidenum">
              <a:rPr lang="en-US" smtClean="0"/>
              <a:pPr>
                <a:defRPr/>
              </a:pPr>
              <a:t>115</a:t>
            </a:fld>
            <a:endParaRPr lang="en-US"/>
          </a:p>
        </p:txBody>
      </p:sp>
      <p:sp>
        <p:nvSpPr>
          <p:cNvPr id="5"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7514613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11162"/>
          </a:xfrm>
        </p:spPr>
        <p:txBody>
          <a:bodyPr>
            <a:normAutofit fontScale="90000"/>
          </a:bodyPr>
          <a:lstStyle/>
          <a:p>
            <a:r>
              <a:rPr lang="en-IN" dirty="0">
                <a:solidFill>
                  <a:srgbClr val="FF0000"/>
                </a:solidFill>
                <a:latin typeface="Baskerville Old Face" panose="02020602080505020303" pitchFamily="18" charset="0"/>
              </a:rPr>
              <a:t>contd..</a:t>
            </a:r>
          </a:p>
        </p:txBody>
      </p:sp>
      <p:sp>
        <p:nvSpPr>
          <p:cNvPr id="3" name="Content Placeholder 2"/>
          <p:cNvSpPr>
            <a:spLocks noGrp="1"/>
          </p:cNvSpPr>
          <p:nvPr>
            <p:ph idx="1"/>
          </p:nvPr>
        </p:nvSpPr>
        <p:spPr>
          <a:xfrm>
            <a:off x="0" y="304800"/>
            <a:ext cx="9144000" cy="6324600"/>
          </a:xfrm>
        </p:spPr>
        <p:txBody>
          <a:bodyPr>
            <a:noAutofit/>
          </a:bodyPr>
          <a:lstStyle/>
          <a:p>
            <a:pPr>
              <a:buSzPct val="70000"/>
              <a:buFont typeface="Wingdings" panose="05000000000000000000" pitchFamily="2" charset="2"/>
              <a:buChar char="v"/>
            </a:pPr>
            <a:r>
              <a:rPr lang="en-GB" sz="2600" dirty="0">
                <a:latin typeface="Goudy Old Style" pitchFamily="18" charset="0"/>
              </a:rPr>
              <a:t>Annotations –  </a:t>
            </a:r>
          </a:p>
          <a:p>
            <a:pPr>
              <a:buSzPct val="70000"/>
              <a:buFont typeface="Wingdings" panose="05000000000000000000" pitchFamily="2" charset="2"/>
              <a:buChar char="ü"/>
            </a:pPr>
            <a:r>
              <a:rPr lang="en-GB" sz="2600" dirty="0">
                <a:latin typeface="Goudy Old Style" pitchFamily="18" charset="0"/>
              </a:rPr>
              <a:t>@</a:t>
            </a:r>
            <a:r>
              <a:rPr lang="en-GB" sz="2600" dirty="0" err="1">
                <a:latin typeface="Goudy Old Style" pitchFamily="18" charset="0"/>
              </a:rPr>
              <a:t>RestController</a:t>
            </a:r>
            <a:r>
              <a:rPr lang="en-GB" sz="2600" dirty="0">
                <a:latin typeface="Goudy Old Style" pitchFamily="18" charset="0"/>
              </a:rPr>
              <a:t> also known as a </a:t>
            </a:r>
            <a:r>
              <a:rPr lang="en-GB" sz="2600" i="1" dirty="0">
                <a:latin typeface="Goudy Old Style" pitchFamily="18" charset="0"/>
              </a:rPr>
              <a:t>stereotype</a:t>
            </a:r>
            <a:r>
              <a:rPr lang="en-GB" sz="2600" dirty="0">
                <a:latin typeface="Goudy Old Style" pitchFamily="18" charset="0"/>
              </a:rPr>
              <a:t>  annotation. It provides hints for people reading the code and for Spring that the class plays a specific  role.  @</a:t>
            </a:r>
            <a:r>
              <a:rPr lang="en-GB" sz="2600" dirty="0" err="1">
                <a:latin typeface="Goudy Old Style" pitchFamily="18" charset="0"/>
              </a:rPr>
              <a:t>RestController</a:t>
            </a:r>
            <a:r>
              <a:rPr lang="en-GB" sz="2600" dirty="0">
                <a:latin typeface="Goudy Old Style" pitchFamily="18" charset="0"/>
              </a:rPr>
              <a:t> annotation tells Spring  to render the resulting string directly back to the caller.</a:t>
            </a:r>
          </a:p>
          <a:p>
            <a:pPr>
              <a:buSzPct val="70000"/>
              <a:buFont typeface="Wingdings" panose="05000000000000000000" pitchFamily="2" charset="2"/>
              <a:buChar char="ü"/>
            </a:pPr>
            <a:r>
              <a:rPr lang="en-GB" sz="2600" dirty="0">
                <a:latin typeface="Goudy Old Style" pitchFamily="18" charset="0"/>
              </a:rPr>
              <a:t>@Controller –  Spring considers it when handling incoming </a:t>
            </a:r>
            <a:r>
              <a:rPr lang="en-IN" sz="2600" dirty="0">
                <a:latin typeface="Goudy Old Style" pitchFamily="18" charset="0"/>
              </a:rPr>
              <a:t>web requests.</a:t>
            </a:r>
          </a:p>
          <a:p>
            <a:pPr>
              <a:buSzPct val="70000"/>
              <a:buFont typeface="Wingdings" panose="05000000000000000000" pitchFamily="2" charset="2"/>
              <a:buChar char="ü"/>
            </a:pPr>
            <a:r>
              <a:rPr lang="en-GB" sz="2600" dirty="0">
                <a:latin typeface="Goudy Old Style" pitchFamily="18" charset="0"/>
              </a:rPr>
              <a:t>@</a:t>
            </a:r>
            <a:r>
              <a:rPr lang="en-GB" sz="2600" dirty="0" err="1">
                <a:latin typeface="Goudy Old Style" pitchFamily="18" charset="0"/>
              </a:rPr>
              <a:t>RequestMapping</a:t>
            </a:r>
            <a:r>
              <a:rPr lang="en-GB" sz="2600" dirty="0">
                <a:latin typeface="Goudy Old Style" pitchFamily="18" charset="0"/>
              </a:rPr>
              <a:t> annotation provides “routing” information. It tells Spring that any HTTP request with the / path should be mapped to the home method. </a:t>
            </a:r>
          </a:p>
          <a:p>
            <a:pPr>
              <a:buSzPct val="70000"/>
              <a:buFont typeface="Wingdings" panose="05000000000000000000" pitchFamily="2" charset="2"/>
              <a:buChar char="ü"/>
            </a:pPr>
            <a:r>
              <a:rPr lang="en-US" sz="2600" dirty="0">
                <a:latin typeface="Goudy Old Style" panose="02020502050305020303" pitchFamily="18" charset="0"/>
              </a:rPr>
              <a:t>@Required: It applies to the bean setter method. It indicates that the annotated bean must be populated at configuration time with the required property, else it throws an exception </a:t>
            </a:r>
            <a:r>
              <a:rPr lang="en-US" sz="2600" dirty="0" err="1">
                <a:latin typeface="Goudy Old Style" panose="02020502050305020303" pitchFamily="18" charset="0"/>
              </a:rPr>
              <a:t>BeanInitilizationException</a:t>
            </a:r>
            <a:r>
              <a:rPr lang="en-US" sz="2600" dirty="0">
                <a:latin typeface="Goudy Old Style" panose="02020502050305020303" pitchFamily="18" charset="0"/>
              </a:rPr>
              <a:t>.</a:t>
            </a:r>
            <a:br>
              <a:rPr lang="en-US" sz="2600" dirty="0">
                <a:latin typeface="Goudy Old Style" panose="02020502050305020303" pitchFamily="18" charset="0"/>
              </a:rPr>
            </a:br>
            <a:endParaRPr lang="en-IN" sz="2600" dirty="0">
              <a:latin typeface="Goudy Old Style" pitchFamily="18" charset="0"/>
            </a:endParaRPr>
          </a:p>
        </p:txBody>
      </p:sp>
      <p:sp>
        <p:nvSpPr>
          <p:cNvPr id="4" name="Footer Placeholder 3"/>
          <p:cNvSpPr>
            <a:spLocks noGrp="1"/>
          </p:cNvSpPr>
          <p:nvPr>
            <p:ph type="ftr" sz="quarter" idx="11"/>
          </p:nvPr>
        </p:nvSpPr>
        <p:spPr>
          <a:xfrm>
            <a:off x="685800" y="6553200"/>
            <a:ext cx="4800600" cy="304800"/>
          </a:xfrm>
        </p:spPr>
        <p:txBody>
          <a:bodyPr/>
          <a:lstStyle/>
          <a:p>
            <a:r>
              <a:rPr lang="en-US" sz="1600" dirty="0">
                <a:latin typeface="High Tower Text" panose="02040502050506030303" pitchFamily="18" charset="0"/>
              </a:rPr>
              <a:t>Prepared by Vijay Kulkarni – Java Trainer</a:t>
            </a:r>
          </a:p>
        </p:txBody>
      </p:sp>
      <p:sp>
        <p:nvSpPr>
          <p:cNvPr id="5" name="Slide Number Placeholder 4"/>
          <p:cNvSpPr>
            <a:spLocks noGrp="1"/>
          </p:cNvSpPr>
          <p:nvPr>
            <p:ph type="sldNum" sz="quarter" idx="12"/>
          </p:nvPr>
        </p:nvSpPr>
        <p:spPr>
          <a:xfrm>
            <a:off x="8229600" y="6356350"/>
            <a:ext cx="457200" cy="365125"/>
          </a:xfrm>
        </p:spPr>
        <p:txBody>
          <a:bodyPr/>
          <a:lstStyle/>
          <a:p>
            <a:fld id="{6C53B24A-EA8D-4727-8927-E164375E16C8}" type="slidenum">
              <a:rPr lang="en-US" sz="1600" smtClean="0">
                <a:latin typeface="High Tower Text" panose="02040502050506030303" pitchFamily="18" charset="0"/>
              </a:rPr>
              <a:t>116</a:t>
            </a:fld>
            <a:endParaRPr lang="en-US" sz="1600">
              <a:latin typeface="High Tower Text" panose="02040502050506030303" pitchFamily="18" charset="0"/>
            </a:endParaRPr>
          </a:p>
        </p:txBody>
      </p:sp>
    </p:spTree>
    <p:extLst>
      <p:ext uri="{BB962C8B-B14F-4D97-AF65-F5344CB8AC3E}">
        <p14:creationId xmlns:p14="http://schemas.microsoft.com/office/powerpoint/2010/main" val="134834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57200"/>
            <a:ext cx="9144000" cy="4525963"/>
          </a:xfrm>
        </p:spPr>
        <p:txBody>
          <a:bodyPr>
            <a:noAutofit/>
          </a:bodyPr>
          <a:lstStyle/>
          <a:p>
            <a:pPr>
              <a:buSzPct val="70000"/>
              <a:buFont typeface="Wingdings" panose="05000000000000000000" pitchFamily="2" charset="2"/>
              <a:buChar char="ü"/>
            </a:pPr>
            <a:r>
              <a:rPr lang="en-US" sz="2600" dirty="0">
                <a:latin typeface="Goudy Old Style" panose="02020502050305020303" pitchFamily="18" charset="0"/>
              </a:rPr>
              <a:t>@</a:t>
            </a:r>
            <a:r>
              <a:rPr lang="en-US" sz="2600" dirty="0" err="1">
                <a:latin typeface="Goudy Old Style" panose="02020502050305020303" pitchFamily="18" charset="0"/>
              </a:rPr>
              <a:t>Autowired</a:t>
            </a:r>
            <a:r>
              <a:rPr lang="en-US" sz="2600" dirty="0">
                <a:latin typeface="Goudy Old Style" panose="02020502050305020303" pitchFamily="18" charset="0"/>
              </a:rPr>
              <a:t>: Spring provides annotation-based auto-wiring by providing @</a:t>
            </a:r>
            <a:r>
              <a:rPr lang="en-US" sz="2600" dirty="0" err="1">
                <a:latin typeface="Goudy Old Style" panose="02020502050305020303" pitchFamily="18" charset="0"/>
              </a:rPr>
              <a:t>Autowired</a:t>
            </a:r>
            <a:r>
              <a:rPr lang="en-US" sz="2600" dirty="0">
                <a:latin typeface="Goudy Old Style" panose="02020502050305020303" pitchFamily="18" charset="0"/>
              </a:rPr>
              <a:t> annotation. It is used to </a:t>
            </a:r>
            <a:r>
              <a:rPr lang="en-US" sz="2600" dirty="0" err="1">
                <a:latin typeface="Goudy Old Style" panose="02020502050305020303" pitchFamily="18" charset="0"/>
              </a:rPr>
              <a:t>autowire</a:t>
            </a:r>
            <a:r>
              <a:rPr lang="en-US" sz="2600" dirty="0">
                <a:latin typeface="Goudy Old Style" panose="02020502050305020303" pitchFamily="18" charset="0"/>
              </a:rPr>
              <a:t> spring bean on setter methods, instance variable, and constructor. When we use @</a:t>
            </a:r>
            <a:r>
              <a:rPr lang="en-US" sz="2600" dirty="0" err="1">
                <a:latin typeface="Goudy Old Style" panose="02020502050305020303" pitchFamily="18" charset="0"/>
              </a:rPr>
              <a:t>Autowired</a:t>
            </a:r>
            <a:r>
              <a:rPr lang="en-US" sz="2600" dirty="0">
                <a:latin typeface="Goudy Old Style" panose="02020502050305020303" pitchFamily="18" charset="0"/>
              </a:rPr>
              <a:t> annotation, the spring container auto-wires the bean by matching data-type.</a:t>
            </a:r>
          </a:p>
          <a:p>
            <a:pPr>
              <a:buSzPct val="70000"/>
              <a:buFont typeface="Wingdings" panose="05000000000000000000" pitchFamily="2" charset="2"/>
              <a:buChar char="ü"/>
            </a:pPr>
            <a:r>
              <a:rPr lang="en-US" sz="2600" dirty="0">
                <a:latin typeface="Goudy Old Style" panose="02020502050305020303" pitchFamily="18" charset="0"/>
              </a:rPr>
              <a:t>@Configuration: It is a class-level annotation. The class annotated with @Configuration used by Spring Containers as a source of bean definitions.</a:t>
            </a:r>
          </a:p>
          <a:p>
            <a:pPr>
              <a:buSzPct val="70000"/>
              <a:buFont typeface="Wingdings" panose="05000000000000000000" pitchFamily="2" charset="2"/>
              <a:buChar char="ü"/>
            </a:pPr>
            <a:r>
              <a:rPr lang="en-US" sz="2600" dirty="0">
                <a:latin typeface="Goudy Old Style" panose="02020502050305020303" pitchFamily="18" charset="0"/>
              </a:rPr>
              <a:t>@</a:t>
            </a:r>
            <a:r>
              <a:rPr lang="en-US" sz="2600" dirty="0" err="1">
                <a:latin typeface="Goudy Old Style" panose="02020502050305020303" pitchFamily="18" charset="0"/>
              </a:rPr>
              <a:t>ComponentScan</a:t>
            </a:r>
            <a:r>
              <a:rPr lang="en-US" sz="2600" dirty="0">
                <a:latin typeface="Goudy Old Style" panose="02020502050305020303" pitchFamily="18" charset="0"/>
              </a:rPr>
              <a:t>: It is used when we want to scan a package for beans. It is used with the annotation @Configuration. We can also specify the base packages to scan for Spring Components.</a:t>
            </a:r>
          </a:p>
          <a:p>
            <a:pPr>
              <a:buSzPct val="70000"/>
              <a:buFont typeface="Wingdings" panose="05000000000000000000" pitchFamily="2" charset="2"/>
              <a:buChar char="ü"/>
            </a:pPr>
            <a:r>
              <a:rPr lang="en-US" sz="2600" dirty="0">
                <a:latin typeface="Goudy Old Style" panose="02020502050305020303" pitchFamily="18" charset="0"/>
              </a:rPr>
              <a:t>@Bean: It is a method-level annotation. It is an alternative of XML &lt;bean&gt; tag. It tells the method to produce a bean to be managed by Spring Container.</a:t>
            </a:r>
          </a:p>
        </p:txBody>
      </p:sp>
      <p:sp>
        <p:nvSpPr>
          <p:cNvPr id="4" name="Footer Placeholder 3"/>
          <p:cNvSpPr>
            <a:spLocks noGrp="1"/>
          </p:cNvSpPr>
          <p:nvPr>
            <p:ph type="ftr" sz="quarter" idx="11"/>
          </p:nvPr>
        </p:nvSpPr>
        <p:spPr/>
        <p:txBody>
          <a:bodyPr/>
          <a:lstStyle/>
          <a:p>
            <a:r>
              <a:rPr lang="en-US"/>
              <a:t>Prepared by Vijay Kulkarni – Java Trainer</a:t>
            </a:r>
          </a:p>
        </p:txBody>
      </p:sp>
      <p:sp>
        <p:nvSpPr>
          <p:cNvPr id="5" name="Slide Number Placeholder 4"/>
          <p:cNvSpPr>
            <a:spLocks noGrp="1"/>
          </p:cNvSpPr>
          <p:nvPr>
            <p:ph type="sldNum" sz="quarter" idx="12"/>
          </p:nvPr>
        </p:nvSpPr>
        <p:spPr/>
        <p:txBody>
          <a:bodyPr/>
          <a:lstStyle/>
          <a:p>
            <a:fld id="{6C53B24A-EA8D-4727-8927-E164375E16C8}" type="slidenum">
              <a:rPr lang="en-US" smtClean="0"/>
              <a:t>117</a:t>
            </a:fld>
            <a:endParaRPr lang="en-US"/>
          </a:p>
        </p:txBody>
      </p:sp>
    </p:spTree>
    <p:extLst>
      <p:ext uri="{BB962C8B-B14F-4D97-AF65-F5344CB8AC3E}">
        <p14:creationId xmlns:p14="http://schemas.microsoft.com/office/powerpoint/2010/main" val="25853084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r>
              <a:rPr lang="en-IN" dirty="0">
                <a:solidFill>
                  <a:srgbClr val="FF0000"/>
                </a:solidFill>
                <a:latin typeface="Baskerville Old Face" panose="02020602080505020303" pitchFamily="18" charset="0"/>
              </a:rPr>
              <a:t>contd..</a:t>
            </a:r>
          </a:p>
        </p:txBody>
      </p:sp>
      <p:sp>
        <p:nvSpPr>
          <p:cNvPr id="3" name="Content Placeholder 2"/>
          <p:cNvSpPr>
            <a:spLocks noGrp="1"/>
          </p:cNvSpPr>
          <p:nvPr>
            <p:ph idx="1"/>
          </p:nvPr>
        </p:nvSpPr>
        <p:spPr>
          <a:xfrm>
            <a:off x="0" y="457200"/>
            <a:ext cx="9144000" cy="6400800"/>
          </a:xfrm>
        </p:spPr>
        <p:txBody>
          <a:bodyPr>
            <a:noAutofit/>
          </a:bodyPr>
          <a:lstStyle/>
          <a:p>
            <a:pPr>
              <a:buFont typeface="Wingdings" pitchFamily="2" charset="2"/>
              <a:buChar char="ü"/>
            </a:pPr>
            <a:r>
              <a:rPr lang="en-US" sz="2600" dirty="0">
                <a:latin typeface="Goudy Old Style" panose="02020502050305020303" pitchFamily="18" charset="0"/>
              </a:rPr>
              <a:t>@Component: It is a class-level annotation. It is used to mark a Java class as a bean. A Java class annotated with @Component is found during the </a:t>
            </a:r>
            <a:r>
              <a:rPr lang="en-US" sz="2600" dirty="0" err="1">
                <a:latin typeface="Goudy Old Style" panose="02020502050305020303" pitchFamily="18" charset="0"/>
              </a:rPr>
              <a:t>classpath</a:t>
            </a:r>
            <a:r>
              <a:rPr lang="en-US" sz="2600" dirty="0">
                <a:latin typeface="Goudy Old Style" panose="02020502050305020303" pitchFamily="18" charset="0"/>
              </a:rPr>
              <a:t>. The Spring Framework pick it up and configure it in the application context as a Spring Bean.</a:t>
            </a:r>
          </a:p>
          <a:p>
            <a:pPr>
              <a:buFont typeface="Wingdings" pitchFamily="2" charset="2"/>
              <a:buChar char="ü"/>
            </a:pPr>
            <a:r>
              <a:rPr lang="en-US" sz="2600" b="1" dirty="0">
                <a:latin typeface="Goudy Old Style" panose="02020502050305020303" pitchFamily="18" charset="0"/>
              </a:rPr>
              <a:t>@Controller:</a:t>
            </a:r>
            <a:r>
              <a:rPr lang="en-US" sz="2600" dirty="0">
                <a:latin typeface="Goudy Old Style" panose="02020502050305020303" pitchFamily="18" charset="0"/>
              </a:rPr>
              <a:t> The @Controller is a class-level annotation. It is a specialization of </a:t>
            </a:r>
            <a:r>
              <a:rPr lang="en-US" sz="2600" b="1" dirty="0">
                <a:latin typeface="Goudy Old Style" panose="02020502050305020303" pitchFamily="18" charset="0"/>
              </a:rPr>
              <a:t>@Component</a:t>
            </a:r>
            <a:r>
              <a:rPr lang="en-US" sz="2600" dirty="0">
                <a:latin typeface="Goudy Old Style" panose="02020502050305020303" pitchFamily="18" charset="0"/>
              </a:rPr>
              <a:t>. It marks a class as a web request handler. It is often used to serve web pages. By default, it returns a string that indicates which route to redirect. It is mostly used with </a:t>
            </a:r>
            <a:r>
              <a:rPr lang="en-US" sz="2600" b="1" dirty="0">
                <a:latin typeface="Goudy Old Style" panose="02020502050305020303" pitchFamily="18" charset="0"/>
              </a:rPr>
              <a:t>@</a:t>
            </a:r>
            <a:r>
              <a:rPr lang="en-US" sz="2600" b="1" dirty="0" err="1">
                <a:latin typeface="Goudy Old Style" panose="02020502050305020303" pitchFamily="18" charset="0"/>
              </a:rPr>
              <a:t>RequestMapping</a:t>
            </a:r>
            <a:r>
              <a:rPr lang="en-US" sz="2600" dirty="0">
                <a:latin typeface="Goudy Old Style" panose="02020502050305020303" pitchFamily="18" charset="0"/>
              </a:rPr>
              <a:t> annotation.</a:t>
            </a:r>
            <a:endParaRPr lang="en-GB" sz="2600" dirty="0">
              <a:latin typeface="Goudy Old Style" pitchFamily="18" charset="0"/>
            </a:endParaRPr>
          </a:p>
          <a:p>
            <a:pPr>
              <a:buFont typeface="Wingdings" pitchFamily="2" charset="2"/>
              <a:buChar char="ü"/>
            </a:pPr>
            <a:r>
              <a:rPr lang="en-GB" sz="2600" dirty="0">
                <a:latin typeface="Goudy Old Style" pitchFamily="18" charset="0"/>
              </a:rPr>
              <a:t>@</a:t>
            </a:r>
            <a:r>
              <a:rPr lang="en-GB" sz="2600" dirty="0" err="1">
                <a:latin typeface="Goudy Old Style" pitchFamily="18" charset="0"/>
              </a:rPr>
              <a:t>EnableAutoConfiguration</a:t>
            </a:r>
            <a:r>
              <a:rPr lang="en-GB" sz="2600" dirty="0">
                <a:latin typeface="Goudy Old Style" pitchFamily="18" charset="0"/>
              </a:rPr>
              <a:t> – This annotation tells Spring Boot  to “guess” i.e. how user wants to configure Spring, based on the jar dependencies that  have been added. E.g. if spring-boot-starter-web added Tomcat and Spring MVC, the auto-configuration assumes that user is developing a web application and sets up Spring accordingly.</a:t>
            </a:r>
          </a:p>
        </p:txBody>
      </p:sp>
      <p:sp>
        <p:nvSpPr>
          <p:cNvPr id="4" name="Footer Placeholder 3"/>
          <p:cNvSpPr>
            <a:spLocks noGrp="1"/>
          </p:cNvSpPr>
          <p:nvPr>
            <p:ph type="ftr" sz="quarter" idx="11"/>
          </p:nvPr>
        </p:nvSpPr>
        <p:spPr>
          <a:xfrm>
            <a:off x="2667000" y="6553200"/>
            <a:ext cx="4038600" cy="304800"/>
          </a:xfrm>
        </p:spPr>
        <p:txBody>
          <a:bodyPr/>
          <a:lstStyle/>
          <a:p>
            <a:r>
              <a:rPr lang="en-US" sz="1600" dirty="0">
                <a:latin typeface="High Tower Text" panose="02040502050506030303" pitchFamily="18" charset="0"/>
              </a:rPr>
              <a:t>Prepared by Vijay Kulkarni – Java Trainer</a:t>
            </a:r>
          </a:p>
        </p:txBody>
      </p:sp>
      <p:sp>
        <p:nvSpPr>
          <p:cNvPr id="5" name="Slide Number Placeholder 4"/>
          <p:cNvSpPr>
            <a:spLocks noGrp="1"/>
          </p:cNvSpPr>
          <p:nvPr>
            <p:ph type="sldNum" sz="quarter" idx="12"/>
          </p:nvPr>
        </p:nvSpPr>
        <p:spPr>
          <a:xfrm>
            <a:off x="8153400" y="6416675"/>
            <a:ext cx="533400" cy="365125"/>
          </a:xfrm>
        </p:spPr>
        <p:txBody>
          <a:bodyPr/>
          <a:lstStyle/>
          <a:p>
            <a:fld id="{6C53B24A-EA8D-4727-8927-E164375E16C8}" type="slidenum">
              <a:rPr lang="en-US" sz="1600" smtClean="0">
                <a:latin typeface="High Tower Text" panose="02040502050506030303" pitchFamily="18" charset="0"/>
              </a:rPr>
              <a:t>118</a:t>
            </a:fld>
            <a:endParaRPr lang="en-US" sz="1600" dirty="0">
              <a:latin typeface="High Tower Text" panose="02040502050506030303" pitchFamily="18" charset="0"/>
            </a:endParaRPr>
          </a:p>
        </p:txBody>
      </p:sp>
    </p:spTree>
    <p:extLst>
      <p:ext uri="{BB962C8B-B14F-4D97-AF65-F5344CB8AC3E}">
        <p14:creationId xmlns:p14="http://schemas.microsoft.com/office/powerpoint/2010/main" val="39336967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411162"/>
          </a:xfrm>
        </p:spPr>
        <p:txBody>
          <a:bodyPr>
            <a:normAutofit fontScale="90000"/>
          </a:bodyPr>
          <a:lstStyle/>
          <a:p>
            <a:r>
              <a:rPr lang="en-IN" dirty="0">
                <a:solidFill>
                  <a:srgbClr val="FF0000"/>
                </a:solidFill>
                <a:latin typeface="Baskerville Old Face" panose="02020602080505020303" pitchFamily="18" charset="0"/>
              </a:rPr>
              <a:t>contd..</a:t>
            </a:r>
          </a:p>
        </p:txBody>
      </p:sp>
      <p:sp>
        <p:nvSpPr>
          <p:cNvPr id="3" name="Content Placeholder 2"/>
          <p:cNvSpPr>
            <a:spLocks noGrp="1"/>
          </p:cNvSpPr>
          <p:nvPr>
            <p:ph idx="1"/>
          </p:nvPr>
        </p:nvSpPr>
        <p:spPr>
          <a:xfrm>
            <a:off x="0" y="457200"/>
            <a:ext cx="9144000" cy="6324600"/>
          </a:xfrm>
        </p:spPr>
        <p:txBody>
          <a:bodyPr>
            <a:normAutofit/>
          </a:bodyPr>
          <a:lstStyle/>
          <a:p>
            <a:r>
              <a:rPr lang="en-IN" sz="2600" dirty="0">
                <a:latin typeface="Goudy Old Style" pitchFamily="18" charset="0"/>
              </a:rPr>
              <a:t>The “main” Method –</a:t>
            </a:r>
            <a:r>
              <a:rPr lang="en-IN" sz="2600" b="1" dirty="0">
                <a:latin typeface="Goudy Old Style" pitchFamily="18" charset="0"/>
              </a:rPr>
              <a:t> t</a:t>
            </a:r>
            <a:r>
              <a:rPr lang="en-GB" sz="2600" dirty="0">
                <a:latin typeface="Goudy Old Style" pitchFamily="18" charset="0"/>
              </a:rPr>
              <a:t>he final part of  application is the main method,  a standard method that follows  the Java convention for an application entry point. </a:t>
            </a:r>
          </a:p>
          <a:p>
            <a:pPr marL="361950" indent="-361950">
              <a:buAutoNum type="arabicPeriod"/>
            </a:pPr>
            <a:r>
              <a:rPr lang="en-GB" sz="2600" dirty="0">
                <a:latin typeface="Goudy Old Style" pitchFamily="18" charset="0"/>
              </a:rPr>
              <a:t>The main method delegates to Spring Boot’s   </a:t>
            </a:r>
            <a:r>
              <a:rPr lang="en-GB" sz="2600" dirty="0" err="1">
                <a:latin typeface="Goudy Old Style" pitchFamily="18" charset="0"/>
              </a:rPr>
              <a:t>SpringApplication</a:t>
            </a:r>
            <a:r>
              <a:rPr lang="en-GB" sz="2600" dirty="0">
                <a:latin typeface="Goudy Old Style" pitchFamily="18" charset="0"/>
              </a:rPr>
              <a:t> class by calling run.</a:t>
            </a:r>
          </a:p>
          <a:p>
            <a:pPr marL="361950" indent="-361950">
              <a:buNone/>
            </a:pPr>
            <a:r>
              <a:rPr lang="en-GB" sz="2600" dirty="0">
                <a:latin typeface="Goudy Old Style" pitchFamily="18" charset="0"/>
              </a:rPr>
              <a:t>2.  </a:t>
            </a:r>
            <a:r>
              <a:rPr lang="en-GB" sz="2600" dirty="0" err="1">
                <a:latin typeface="Goudy Old Style" pitchFamily="18" charset="0"/>
              </a:rPr>
              <a:t>SpringApplication</a:t>
            </a:r>
            <a:r>
              <a:rPr lang="en-GB" sz="2600" dirty="0">
                <a:latin typeface="Goudy Old Style" pitchFamily="18" charset="0"/>
              </a:rPr>
              <a:t> bootstraps our application, starting    </a:t>
            </a:r>
          </a:p>
          <a:p>
            <a:pPr marL="361950" indent="-361950">
              <a:buNone/>
            </a:pPr>
            <a:r>
              <a:rPr lang="en-GB" sz="2600" dirty="0">
                <a:latin typeface="Goudy Old Style" pitchFamily="18" charset="0"/>
              </a:rPr>
              <a:t>     Spring, which, in turn, starts the auto-configured Tomcat    web server.</a:t>
            </a:r>
          </a:p>
          <a:p>
            <a:pPr marL="361950" indent="-361950">
              <a:buNone/>
            </a:pPr>
            <a:r>
              <a:rPr lang="en-GB" sz="2600" dirty="0">
                <a:latin typeface="Goudy Old Style" pitchFamily="18" charset="0"/>
              </a:rPr>
              <a:t>Note : The class is passed (E.g. </a:t>
            </a:r>
            <a:r>
              <a:rPr lang="en-GB" sz="2600" dirty="0" err="1">
                <a:latin typeface="Goudy Old Style" pitchFamily="18" charset="0"/>
              </a:rPr>
              <a:t>TestMain.class</a:t>
            </a:r>
            <a:r>
              <a:rPr lang="en-GB" sz="2600" dirty="0">
                <a:latin typeface="Goudy Old Style" pitchFamily="18" charset="0"/>
              </a:rPr>
              <a:t>) as an argument to the run method to tell </a:t>
            </a:r>
            <a:r>
              <a:rPr lang="en-GB" sz="2600" dirty="0" err="1">
                <a:latin typeface="Goudy Old Style" pitchFamily="18" charset="0"/>
              </a:rPr>
              <a:t>SpringApplication</a:t>
            </a:r>
            <a:r>
              <a:rPr lang="en-GB" sz="2600" dirty="0">
                <a:latin typeface="Goudy Old Style" pitchFamily="18" charset="0"/>
              </a:rPr>
              <a:t> which is the primary Spring component.</a:t>
            </a:r>
          </a:p>
          <a:p>
            <a:pPr>
              <a:buFont typeface="Wingdings" pitchFamily="2" charset="2"/>
              <a:buChar char="ü"/>
            </a:pPr>
            <a:r>
              <a:rPr lang="en-GB" sz="2600" dirty="0">
                <a:latin typeface="Goudy Old Style" pitchFamily="18" charset="0"/>
              </a:rPr>
              <a:t>The </a:t>
            </a:r>
            <a:r>
              <a:rPr lang="en-GB" sz="2600" dirty="0" err="1">
                <a:latin typeface="Goudy Old Style" pitchFamily="18" charset="0"/>
              </a:rPr>
              <a:t>args</a:t>
            </a:r>
            <a:r>
              <a:rPr lang="en-GB" sz="2600" dirty="0">
                <a:latin typeface="Goudy Old Style" pitchFamily="18" charset="0"/>
              </a:rPr>
              <a:t> array is also passed through to expose any command-line arguments.</a:t>
            </a:r>
            <a:endParaRPr lang="en-IN" sz="2600" dirty="0">
              <a:latin typeface="Goudy Old Style" pitchFamily="18" charset="0"/>
            </a:endParaRPr>
          </a:p>
          <a:p>
            <a:endParaRPr lang="en-IN" sz="2600" dirty="0"/>
          </a:p>
        </p:txBody>
      </p:sp>
      <p:sp>
        <p:nvSpPr>
          <p:cNvPr id="4" name="Footer Placeholder 3"/>
          <p:cNvSpPr>
            <a:spLocks noGrp="1"/>
          </p:cNvSpPr>
          <p:nvPr>
            <p:ph type="ftr" sz="quarter" idx="11"/>
          </p:nvPr>
        </p:nvSpPr>
        <p:spPr>
          <a:xfrm>
            <a:off x="1447800" y="6477001"/>
            <a:ext cx="4572000" cy="381000"/>
          </a:xfrm>
        </p:spPr>
        <p:txBody>
          <a:bodyPr/>
          <a:lstStyle/>
          <a:p>
            <a:r>
              <a:rPr lang="en-US" sz="1600" dirty="0">
                <a:latin typeface="High Tower Text" panose="02040502050506030303" pitchFamily="18" charset="0"/>
              </a:rPr>
              <a:t>Prepared by Vijay Kulkarni – Java Trainer</a:t>
            </a:r>
          </a:p>
        </p:txBody>
      </p:sp>
      <p:sp>
        <p:nvSpPr>
          <p:cNvPr id="5" name="Slide Number Placeholder 4"/>
          <p:cNvSpPr>
            <a:spLocks noGrp="1"/>
          </p:cNvSpPr>
          <p:nvPr>
            <p:ph type="sldNum" sz="quarter" idx="12"/>
          </p:nvPr>
        </p:nvSpPr>
        <p:spPr>
          <a:xfrm>
            <a:off x="8305800" y="6356350"/>
            <a:ext cx="381000" cy="365125"/>
          </a:xfrm>
        </p:spPr>
        <p:txBody>
          <a:bodyPr/>
          <a:lstStyle/>
          <a:p>
            <a:fld id="{6C53B24A-EA8D-4727-8927-E164375E16C8}" type="slidenum">
              <a:rPr lang="en-US" sz="1600" smtClean="0">
                <a:latin typeface="High Tower Text" panose="02040502050506030303" pitchFamily="18" charset="0"/>
              </a:rPr>
              <a:t>119</a:t>
            </a:fld>
            <a:endParaRPr lang="en-US" sz="1600" dirty="0">
              <a:latin typeface="High Tower Text" panose="02040502050506030303" pitchFamily="18" charset="0"/>
            </a:endParaRPr>
          </a:p>
        </p:txBody>
      </p:sp>
    </p:spTree>
    <p:extLst>
      <p:ext uri="{BB962C8B-B14F-4D97-AF65-F5344CB8AC3E}">
        <p14:creationId xmlns:p14="http://schemas.microsoft.com/office/powerpoint/2010/main" val="190214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US" sz="4000" dirty="0">
                <a:solidFill>
                  <a:srgbClr val="FF0000"/>
                </a:solidFill>
                <a:latin typeface="Baskerville Old Face" pitchFamily="18" charset="0"/>
                <a:cs typeface="Andalus" pitchFamily="18" charset="-78"/>
              </a:rPr>
              <a:t>Inversion of Control</a:t>
            </a:r>
          </a:p>
        </p:txBody>
      </p:sp>
      <p:sp>
        <p:nvSpPr>
          <p:cNvPr id="3" name="Content Placeholder 2"/>
          <p:cNvSpPr>
            <a:spLocks noGrp="1"/>
          </p:cNvSpPr>
          <p:nvPr>
            <p:ph idx="1"/>
          </p:nvPr>
        </p:nvSpPr>
        <p:spPr>
          <a:xfrm>
            <a:off x="0" y="457200"/>
            <a:ext cx="9144000" cy="6019800"/>
          </a:xfrm>
        </p:spPr>
        <p:txBody>
          <a:bodyPr/>
          <a:lstStyle/>
          <a:p>
            <a:pPr>
              <a:buSzPct val="70000"/>
              <a:buFont typeface="Wingdings" pitchFamily="2" charset="2"/>
              <a:buChar char="Ø"/>
            </a:pPr>
            <a:r>
              <a:rPr lang="en-US" sz="2600" b="1" dirty="0">
                <a:solidFill>
                  <a:schemeClr val="tx2"/>
                </a:solidFill>
                <a:latin typeface="Goudy Old Style" pitchFamily="18" charset="0"/>
              </a:rPr>
              <a:t>IOC introduction – </a:t>
            </a:r>
          </a:p>
          <a:p>
            <a:pPr marL="365125" indent="-280988">
              <a:buSzPct val="70000"/>
              <a:buFont typeface="Wingdings" pitchFamily="2" charset="2"/>
              <a:buChar char="v"/>
            </a:pPr>
            <a:r>
              <a:rPr lang="en-US" sz="2600" dirty="0">
                <a:latin typeface="Goudy Old Style" pitchFamily="18" charset="0"/>
              </a:rPr>
              <a:t>Developing an application, involves </a:t>
            </a:r>
            <a:r>
              <a:rPr lang="en-US" sz="2600" b="1" dirty="0">
                <a:solidFill>
                  <a:schemeClr val="tx2"/>
                </a:solidFill>
                <a:latin typeface="Goudy Old Style" pitchFamily="18" charset="0"/>
              </a:rPr>
              <a:t>dependencies</a:t>
            </a:r>
            <a:r>
              <a:rPr lang="en-US" sz="2600" dirty="0">
                <a:latin typeface="Goudy Old Style" pitchFamily="18" charset="0"/>
              </a:rPr>
              <a:t> between and on components, services, classes etc. which are </a:t>
            </a:r>
            <a:r>
              <a:rPr lang="en-US" sz="2600" dirty="0">
                <a:solidFill>
                  <a:schemeClr val="tx2"/>
                </a:solidFill>
                <a:latin typeface="Goudy Old Style" pitchFamily="18" charset="0"/>
              </a:rPr>
              <a:t>‘</a:t>
            </a:r>
            <a:r>
              <a:rPr lang="en-US" sz="2600" b="1" dirty="0">
                <a:solidFill>
                  <a:schemeClr val="tx2"/>
                </a:solidFill>
                <a:latin typeface="Goudy Old Style" pitchFamily="18" charset="0"/>
              </a:rPr>
              <a:t>wired</a:t>
            </a:r>
            <a:r>
              <a:rPr lang="en-US" sz="2600" dirty="0">
                <a:solidFill>
                  <a:schemeClr val="tx2"/>
                </a:solidFill>
                <a:latin typeface="Goudy Old Style" pitchFamily="18" charset="0"/>
              </a:rPr>
              <a:t>’</a:t>
            </a:r>
            <a:r>
              <a:rPr lang="en-US" sz="2600" dirty="0">
                <a:latin typeface="Goudy Old Style" pitchFamily="18" charset="0"/>
              </a:rPr>
              <a:t> together on the spot where needed.</a:t>
            </a:r>
          </a:p>
          <a:p>
            <a:pPr marL="365125" indent="-280988">
              <a:buSzPct val="70000"/>
              <a:buFont typeface="Wingdings" pitchFamily="2" charset="2"/>
              <a:buChar char="v"/>
            </a:pPr>
            <a:r>
              <a:rPr lang="en-US" sz="2600" dirty="0">
                <a:latin typeface="Goudy Old Style" pitchFamily="18" charset="0"/>
              </a:rPr>
              <a:t>The disadvantage of this approach is that when user needs to use a </a:t>
            </a:r>
            <a:r>
              <a:rPr lang="en-US" sz="2600" b="1" dirty="0">
                <a:solidFill>
                  <a:schemeClr val="tx2"/>
                </a:solidFill>
                <a:latin typeface="Goudy Old Style" pitchFamily="18" charset="0"/>
              </a:rPr>
              <a:t>different implementation </a:t>
            </a:r>
            <a:r>
              <a:rPr lang="en-US" sz="2600" dirty="0">
                <a:latin typeface="Goudy Old Style" pitchFamily="18" charset="0"/>
              </a:rPr>
              <a:t>of the </a:t>
            </a:r>
            <a:r>
              <a:rPr lang="en-US" sz="2600" b="1" dirty="0">
                <a:solidFill>
                  <a:schemeClr val="tx2"/>
                </a:solidFill>
                <a:latin typeface="Goudy Old Style" pitchFamily="18" charset="0"/>
              </a:rPr>
              <a:t>dependency</a:t>
            </a:r>
            <a:r>
              <a:rPr lang="en-US" sz="2600" dirty="0">
                <a:latin typeface="Goudy Old Style" pitchFamily="18" charset="0"/>
              </a:rPr>
              <a:t>. It costs huge if change is necessitated in implementation context of the environment. </a:t>
            </a:r>
          </a:p>
          <a:p>
            <a:pPr marL="365125" lvl="1" indent="-280988">
              <a:buSzPct val="70000"/>
              <a:buNone/>
            </a:pPr>
            <a:r>
              <a:rPr lang="en-US" sz="2600" dirty="0">
                <a:latin typeface="Goudy Old Style" pitchFamily="18" charset="0"/>
              </a:rPr>
              <a:t>E.g. to use a different authentication service during development as in production, so change the code every time a production artifact is made, or unit–tests are run. </a:t>
            </a:r>
          </a:p>
          <a:p>
            <a:pPr marL="365125" indent="-280988">
              <a:buSzPct val="70000"/>
              <a:buFont typeface="Wingdings" panose="05000000000000000000" pitchFamily="2" charset="2"/>
              <a:buChar char="v"/>
            </a:pPr>
            <a:r>
              <a:rPr lang="en-US" sz="2600" dirty="0">
                <a:latin typeface="Goudy Old Style" pitchFamily="18" charset="0"/>
              </a:rPr>
              <a:t>In the new approach, the wiring of dependencies is taken out of the code, and an external party manages the wiring, namely the </a:t>
            </a:r>
            <a:r>
              <a:rPr lang="en-US" sz="2600" b="1" dirty="0">
                <a:solidFill>
                  <a:schemeClr val="tx2"/>
                </a:solidFill>
                <a:latin typeface="Goudy Old Style" pitchFamily="18" charset="0"/>
              </a:rPr>
              <a:t>CONTAINER</a:t>
            </a:r>
            <a:r>
              <a:rPr lang="en-US" sz="2600" dirty="0">
                <a:latin typeface="Goudy Old Style" pitchFamily="18" charset="0"/>
              </a:rPr>
              <a:t>. Hence the name </a:t>
            </a:r>
            <a:r>
              <a:rPr lang="en-US" sz="2600" b="1" dirty="0">
                <a:solidFill>
                  <a:schemeClr val="tx2"/>
                </a:solidFill>
                <a:latin typeface="Goudy Old Style" pitchFamily="18" charset="0"/>
              </a:rPr>
              <a:t>Inversion of Control</a:t>
            </a:r>
            <a:endParaRPr lang="en-US" sz="2600" dirty="0">
              <a:solidFill>
                <a:schemeClr val="tx2"/>
              </a:solidFill>
              <a:latin typeface="Goudy Old Style" pitchFamily="18" charset="0"/>
            </a:endParaRPr>
          </a:p>
          <a:p>
            <a:pPr marL="515938" lvl="1" indent="0">
              <a:buSzPct val="70000"/>
              <a:buNone/>
            </a:pPr>
            <a:endParaRPr lang="en-US" sz="2600" dirty="0">
              <a:latin typeface="Goudy Old Style" pitchFamily="18" charset="0"/>
            </a:endParaRPr>
          </a:p>
        </p:txBody>
      </p:sp>
      <p:sp>
        <p:nvSpPr>
          <p:cNvPr id="4" name="Footer Placeholder 3"/>
          <p:cNvSpPr>
            <a:spLocks noGrp="1"/>
          </p:cNvSpPr>
          <p:nvPr>
            <p:ph type="ftr" sz="quarter" idx="11"/>
          </p:nvPr>
        </p:nvSpPr>
        <p:spPr>
          <a:xfrm>
            <a:off x="1828800" y="6477000"/>
            <a:ext cx="4648200" cy="3651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5" name="Slide Number Placeholder 4"/>
          <p:cNvSpPr>
            <a:spLocks noGrp="1"/>
          </p:cNvSpPr>
          <p:nvPr>
            <p:ph type="sldNum" sz="quarter" idx="12"/>
          </p:nvPr>
        </p:nvSpPr>
        <p:spPr>
          <a:xfrm>
            <a:off x="8382000" y="6416675"/>
            <a:ext cx="685800" cy="365125"/>
          </a:xfrm>
        </p:spPr>
        <p:txBody>
          <a:bodyPr/>
          <a:lstStyle/>
          <a:p>
            <a:pPr algn="ctr">
              <a:defRPr/>
            </a:pPr>
            <a:fld id="{06DD2C99-A7B5-4F23-BCA6-BF2213C04F21}" type="slidenum">
              <a:rPr lang="en-US" sz="1600" smtClean="0">
                <a:latin typeface="Bahnschrift Light" pitchFamily="34" charset="0"/>
              </a:rPr>
              <a:pPr algn="ctr">
                <a:defRPr/>
              </a:pPr>
              <a:t>12</a:t>
            </a:fld>
            <a:endParaRPr lang="en-US" sz="1600" dirty="0">
              <a:latin typeface="Bahnschrift Light"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57200"/>
            <a:ext cx="9144000" cy="4525963"/>
          </a:xfrm>
        </p:spPr>
        <p:txBody>
          <a:bodyPr/>
          <a:lstStyle/>
          <a:p>
            <a:r>
              <a:rPr lang="en-US" b="1" dirty="0"/>
              <a:t>@Service:</a:t>
            </a:r>
            <a:r>
              <a:rPr lang="en-US" dirty="0"/>
              <a:t> It is also used at class level. It tells the Spring that class contains the </a:t>
            </a:r>
            <a:r>
              <a:rPr lang="en-US" b="1" dirty="0"/>
              <a:t>business logic</a:t>
            </a:r>
            <a:r>
              <a:rPr lang="en-US" dirty="0"/>
              <a:t>.</a:t>
            </a:r>
          </a:p>
          <a:p>
            <a:r>
              <a:rPr lang="en-US" b="1" dirty="0"/>
              <a:t>@Repository:</a:t>
            </a:r>
            <a:r>
              <a:rPr lang="en-US" dirty="0"/>
              <a:t> It is a class-level annotation. The repository is a </a:t>
            </a:r>
            <a:r>
              <a:rPr lang="en-US" b="1" dirty="0"/>
              <a:t>DAOs</a:t>
            </a:r>
            <a:r>
              <a:rPr lang="en-US" dirty="0"/>
              <a:t> (Data Access Object) that access the database directly. The repository does all the operations related to the database.</a:t>
            </a:r>
            <a:endParaRPr lang="en-IN" dirty="0"/>
          </a:p>
        </p:txBody>
      </p:sp>
      <p:sp>
        <p:nvSpPr>
          <p:cNvPr id="4" name="Footer Placeholder 3"/>
          <p:cNvSpPr>
            <a:spLocks noGrp="1"/>
          </p:cNvSpPr>
          <p:nvPr>
            <p:ph type="ftr" sz="quarter" idx="11"/>
          </p:nvPr>
        </p:nvSpPr>
        <p:spPr>
          <a:xfrm>
            <a:off x="1143000" y="6492875"/>
            <a:ext cx="4876800" cy="365125"/>
          </a:xfrm>
        </p:spPr>
        <p:txBody>
          <a:bodyPr/>
          <a:lstStyle/>
          <a:p>
            <a:r>
              <a:rPr lang="en-US" sz="1600" dirty="0">
                <a:latin typeface="High Tower Text" panose="02040502050506030303" pitchFamily="18" charset="0"/>
              </a:rPr>
              <a:t>Prepared by Vijay Kulkarni – Java Trainer</a:t>
            </a:r>
          </a:p>
        </p:txBody>
      </p:sp>
      <p:sp>
        <p:nvSpPr>
          <p:cNvPr id="5" name="Slide Number Placeholder 4"/>
          <p:cNvSpPr>
            <a:spLocks noGrp="1"/>
          </p:cNvSpPr>
          <p:nvPr>
            <p:ph type="sldNum" sz="quarter" idx="12"/>
          </p:nvPr>
        </p:nvSpPr>
        <p:spPr>
          <a:xfrm>
            <a:off x="8229600" y="6356350"/>
            <a:ext cx="457200" cy="365125"/>
          </a:xfrm>
        </p:spPr>
        <p:txBody>
          <a:bodyPr/>
          <a:lstStyle/>
          <a:p>
            <a:fld id="{6C53B24A-EA8D-4727-8927-E164375E16C8}" type="slidenum">
              <a:rPr lang="en-US" smtClean="0"/>
              <a:t>120</a:t>
            </a:fld>
            <a:endParaRPr lang="en-US" dirty="0"/>
          </a:p>
        </p:txBody>
      </p:sp>
    </p:spTree>
    <p:extLst>
      <p:ext uri="{BB962C8B-B14F-4D97-AF65-F5344CB8AC3E}">
        <p14:creationId xmlns:p14="http://schemas.microsoft.com/office/powerpoint/2010/main" val="53897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3" name="Content Placeholder 2"/>
          <p:cNvSpPr>
            <a:spLocks noGrp="1"/>
          </p:cNvSpPr>
          <p:nvPr>
            <p:ph idx="1"/>
          </p:nvPr>
        </p:nvSpPr>
        <p:spPr>
          <a:xfrm>
            <a:off x="0" y="304800"/>
            <a:ext cx="9144000" cy="6096000"/>
          </a:xfrm>
        </p:spPr>
        <p:txBody>
          <a:bodyPr/>
          <a:lstStyle/>
          <a:p>
            <a:pPr>
              <a:buSzPct val="70000"/>
              <a:buFont typeface="Wingdings" pitchFamily="2" charset="2"/>
              <a:buChar char="v"/>
            </a:pPr>
            <a:r>
              <a:rPr lang="en-US" sz="2600" dirty="0">
                <a:latin typeface="Goudy Old Style" pitchFamily="18" charset="0"/>
              </a:rPr>
              <a:t>It is also termed </a:t>
            </a:r>
            <a:r>
              <a:rPr lang="en-US" sz="2600" b="1" dirty="0">
                <a:solidFill>
                  <a:schemeClr val="tx2"/>
                </a:solidFill>
                <a:latin typeface="Goudy Old Style" pitchFamily="18" charset="0"/>
              </a:rPr>
              <a:t>Dependency Injection</a:t>
            </a:r>
            <a:r>
              <a:rPr lang="en-US" sz="2600" dirty="0">
                <a:solidFill>
                  <a:schemeClr val="tx2"/>
                </a:solidFill>
                <a:latin typeface="Goudy Old Style" pitchFamily="18" charset="0"/>
              </a:rPr>
              <a:t> </a:t>
            </a:r>
            <a:r>
              <a:rPr lang="en-US" sz="2600" dirty="0">
                <a:latin typeface="Goudy Old Style" pitchFamily="18" charset="0"/>
              </a:rPr>
              <a:t>because the container </a:t>
            </a:r>
            <a:r>
              <a:rPr lang="en-US" sz="2600" dirty="0">
                <a:solidFill>
                  <a:schemeClr val="tx2"/>
                </a:solidFill>
                <a:latin typeface="Goudy Old Style" pitchFamily="18" charset="0"/>
              </a:rPr>
              <a:t>‘</a:t>
            </a:r>
            <a:r>
              <a:rPr lang="en-US" sz="2600" b="1" dirty="0">
                <a:solidFill>
                  <a:schemeClr val="tx2"/>
                </a:solidFill>
                <a:latin typeface="Goudy Old Style" pitchFamily="18" charset="0"/>
              </a:rPr>
              <a:t>injects</a:t>
            </a:r>
            <a:r>
              <a:rPr lang="en-US" sz="2600" dirty="0">
                <a:solidFill>
                  <a:schemeClr val="tx2"/>
                </a:solidFill>
                <a:latin typeface="Goudy Old Style" pitchFamily="18" charset="0"/>
              </a:rPr>
              <a:t>’ </a:t>
            </a:r>
            <a:r>
              <a:rPr lang="en-US" sz="2600" dirty="0">
                <a:latin typeface="Goudy Old Style" pitchFamily="18" charset="0"/>
              </a:rPr>
              <a:t>the necessary dependencies instead of letting the developer manage them.</a:t>
            </a:r>
          </a:p>
          <a:p>
            <a:pPr>
              <a:buSzPct val="70000"/>
              <a:buFont typeface="Wingdings" pitchFamily="2" charset="2"/>
              <a:buChar char="v"/>
            </a:pPr>
            <a:r>
              <a:rPr lang="en-US" sz="2600" dirty="0">
                <a:latin typeface="Goudy Old Style" pitchFamily="18" charset="0"/>
              </a:rPr>
              <a:t>The framework reads configuration information and invokes the appropriate methods on the code to inject the dependencies.</a:t>
            </a:r>
          </a:p>
          <a:p>
            <a:pPr>
              <a:buSzPct val="70000"/>
              <a:buFont typeface="Wingdings" pitchFamily="2" charset="2"/>
              <a:buChar char="v"/>
            </a:pPr>
            <a:r>
              <a:rPr lang="en-US" sz="2600" dirty="0">
                <a:latin typeface="Goudy Old Style" pitchFamily="18" charset="0"/>
              </a:rPr>
              <a:t>However usage of Spring–containers leads to losing some of the advantages of </a:t>
            </a:r>
            <a:r>
              <a:rPr lang="en-US" sz="2600" b="1" i="1" dirty="0">
                <a:solidFill>
                  <a:schemeClr val="tx2"/>
                </a:solidFill>
                <a:latin typeface="Goudy Old Style" pitchFamily="18" charset="0"/>
              </a:rPr>
              <a:t>static type checking</a:t>
            </a:r>
            <a:r>
              <a:rPr lang="en-US" sz="2600" i="1" dirty="0">
                <a:latin typeface="Goudy Old Style" pitchFamily="18" charset="0"/>
              </a:rPr>
              <a:t>.</a:t>
            </a:r>
          </a:p>
          <a:p>
            <a:pPr>
              <a:buSzPct val="70000"/>
              <a:buFont typeface="Wingdings" pitchFamily="2" charset="2"/>
              <a:buChar char="v"/>
            </a:pPr>
            <a:r>
              <a:rPr lang="en-US" sz="2600" dirty="0">
                <a:latin typeface="Goudy Old Style" pitchFamily="18" charset="0"/>
              </a:rPr>
              <a:t>The configuration information will not be read until runtime; therefore any incompatible type information given in the configuration will not cause errors to be produced until runtime.</a:t>
            </a:r>
          </a:p>
          <a:p>
            <a:pPr>
              <a:buSzPct val="70000"/>
              <a:buFont typeface="Wingdings" pitchFamily="2" charset="2"/>
              <a:buChar char="v"/>
            </a:pPr>
            <a:endParaRPr lang="en-US" sz="2600" dirty="0">
              <a:latin typeface="Goudy Old Style" pitchFamily="18" charset="0"/>
            </a:endParaRPr>
          </a:p>
        </p:txBody>
      </p:sp>
      <p:sp>
        <p:nvSpPr>
          <p:cNvPr id="4" name="Footer Placeholder 3"/>
          <p:cNvSpPr>
            <a:spLocks noGrp="1"/>
          </p:cNvSpPr>
          <p:nvPr>
            <p:ph type="ftr" sz="quarter" idx="11"/>
          </p:nvPr>
        </p:nvSpPr>
        <p:spPr>
          <a:xfrm>
            <a:off x="990600" y="6629400"/>
            <a:ext cx="5029200" cy="2127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5" name="Slide Number Placeholder 4"/>
          <p:cNvSpPr>
            <a:spLocks noGrp="1"/>
          </p:cNvSpPr>
          <p:nvPr>
            <p:ph type="sldNum" sz="quarter" idx="12"/>
          </p:nvPr>
        </p:nvSpPr>
        <p:spPr>
          <a:xfrm>
            <a:off x="8534400" y="6416675"/>
            <a:ext cx="533400" cy="365125"/>
          </a:xfrm>
        </p:spPr>
        <p:txBody>
          <a:bodyPr/>
          <a:lstStyle/>
          <a:p>
            <a:pPr algn="ctr">
              <a:defRPr/>
            </a:pPr>
            <a:fld id="{06DD2C99-A7B5-4F23-BCA6-BF2213C04F21}" type="slidenum">
              <a:rPr lang="en-US" sz="1600" smtClean="0">
                <a:latin typeface="Bahnschrift Light" pitchFamily="34" charset="0"/>
              </a:rPr>
              <a:pPr algn="ctr">
                <a:defRPr/>
              </a:pPr>
              <a:t>13</a:t>
            </a:fld>
            <a:endParaRPr lang="en-US" sz="1600" dirty="0">
              <a:latin typeface="Bahnschrift Light"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275D-E0DB-A026-CFF5-D0BB05A78948}"/>
              </a:ext>
            </a:extLst>
          </p:cNvPr>
          <p:cNvSpPr>
            <a:spLocks noGrp="1"/>
          </p:cNvSpPr>
          <p:nvPr>
            <p:ph type="ctrTitle"/>
          </p:nvPr>
        </p:nvSpPr>
        <p:spPr>
          <a:xfrm>
            <a:off x="685800" y="1995665"/>
            <a:ext cx="7772400" cy="2387600"/>
          </a:xfrm>
        </p:spPr>
        <p:txBody>
          <a:bodyPr>
            <a:noAutofit/>
          </a:bodyPr>
          <a:lstStyle/>
          <a:p>
            <a:r>
              <a:rPr lang="en-US" sz="9600" b="1" dirty="0">
                <a:latin typeface="Bradley Hand ITC" panose="03070402050302030203" pitchFamily="66" charset="0"/>
              </a:rPr>
              <a:t>Dependency </a:t>
            </a:r>
            <a:br>
              <a:rPr lang="en-US" sz="9600" b="1" dirty="0">
                <a:latin typeface="Bradley Hand ITC" panose="03070402050302030203" pitchFamily="66" charset="0"/>
              </a:rPr>
            </a:br>
            <a:r>
              <a:rPr lang="en-US" sz="9600" b="1" dirty="0">
                <a:latin typeface="Bradley Hand ITC" panose="03070402050302030203" pitchFamily="66" charset="0"/>
              </a:rPr>
              <a:t>Injection</a:t>
            </a:r>
            <a:endParaRPr lang="en-IN" sz="9600" b="1" dirty="0">
              <a:latin typeface="Bradley Hand ITC" panose="03070402050302030203" pitchFamily="66" charset="0"/>
            </a:endParaRPr>
          </a:p>
        </p:txBody>
      </p:sp>
    </p:spTree>
    <p:extLst>
      <p:ext uri="{BB962C8B-B14F-4D97-AF65-F5344CB8AC3E}">
        <p14:creationId xmlns:p14="http://schemas.microsoft.com/office/powerpoint/2010/main" val="358524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CD57-8B3A-3D42-AD68-8AFF0BF23B04}"/>
              </a:ext>
            </a:extLst>
          </p:cNvPr>
          <p:cNvSpPr>
            <a:spLocks noGrp="1"/>
          </p:cNvSpPr>
          <p:nvPr>
            <p:ph type="title"/>
          </p:nvPr>
        </p:nvSpPr>
        <p:spPr>
          <a:xfrm>
            <a:off x="0" y="1"/>
            <a:ext cx="9144000" cy="575352"/>
          </a:xfrm>
        </p:spPr>
        <p:txBody>
          <a:bodyPr>
            <a:normAutofit fontScale="90000"/>
          </a:bodyPr>
          <a:lstStyle/>
          <a:p>
            <a:pPr algn="ctr"/>
            <a:r>
              <a:rPr lang="en-US" dirty="0">
                <a:solidFill>
                  <a:srgbClr val="FF0000"/>
                </a:solidFill>
                <a:latin typeface="Centaur" panose="02030504050205020304" pitchFamily="18" charset="0"/>
              </a:rPr>
              <a:t>Sample Application</a:t>
            </a:r>
            <a:endParaRPr lang="en-IN"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32261434-54FE-884B-3ED2-43C4A0059ADB}"/>
              </a:ext>
            </a:extLst>
          </p:cNvPr>
          <p:cNvSpPr>
            <a:spLocks noGrp="1"/>
          </p:cNvSpPr>
          <p:nvPr>
            <p:ph idx="1"/>
          </p:nvPr>
        </p:nvSpPr>
        <p:spPr>
          <a:xfrm>
            <a:off x="-1" y="544530"/>
            <a:ext cx="9143999" cy="6282647"/>
          </a:xfrm>
        </p:spPr>
        <p:txBody>
          <a:bodyPr>
            <a:noAutofit/>
          </a:bodyPr>
          <a:lstStyle/>
          <a:p>
            <a:pPr marL="719138" indent="-266700">
              <a:buSzPct val="70000"/>
              <a:buFont typeface="Wingdings" panose="05000000000000000000" pitchFamily="2" charset="2"/>
              <a:buChar char="v"/>
            </a:pPr>
            <a:r>
              <a:rPr lang="en-IN" sz="2400" dirty="0">
                <a:latin typeface="Bell MT" panose="02020503060305020303" pitchFamily="18" charset="0"/>
              </a:rPr>
              <a:t> public class </a:t>
            </a:r>
            <a:r>
              <a:rPr lang="en-IN" sz="2400" dirty="0" err="1">
                <a:latin typeface="Bell MT" panose="02020503060305020303" pitchFamily="18" charset="0"/>
              </a:rPr>
              <a:t>EmailService</a:t>
            </a:r>
            <a:r>
              <a:rPr lang="en-IN" sz="2400" dirty="0">
                <a:latin typeface="Bell MT" panose="02020503060305020303" pitchFamily="18" charset="0"/>
              </a:rPr>
              <a:t> </a:t>
            </a:r>
          </a:p>
          <a:p>
            <a:pPr marL="627063" indent="92075">
              <a:buNone/>
            </a:pPr>
            <a:r>
              <a:rPr lang="en-IN" sz="2400" dirty="0">
                <a:latin typeface="Bell MT" panose="02020503060305020303" pitchFamily="18" charset="0"/>
              </a:rPr>
              <a:t>{</a:t>
            </a:r>
          </a:p>
          <a:p>
            <a:pPr marL="627063" indent="92075">
              <a:buNone/>
            </a:pPr>
            <a:r>
              <a:rPr lang="en-IN" sz="2400" dirty="0">
                <a:latin typeface="Bell MT" panose="02020503060305020303" pitchFamily="18" charset="0"/>
              </a:rPr>
              <a:t>   public void </a:t>
            </a:r>
            <a:r>
              <a:rPr lang="en-IN" sz="2400" dirty="0" err="1">
                <a:latin typeface="Bell MT" panose="02020503060305020303" pitchFamily="18" charset="0"/>
              </a:rPr>
              <a:t>sendEmail</a:t>
            </a:r>
            <a:r>
              <a:rPr lang="en-IN" sz="2400" dirty="0">
                <a:latin typeface="Bell MT" panose="02020503060305020303" pitchFamily="18" charset="0"/>
              </a:rPr>
              <a:t>(String message, String receiver)</a:t>
            </a:r>
          </a:p>
          <a:p>
            <a:pPr marL="627063" indent="92075">
              <a:buNone/>
            </a:pPr>
            <a:r>
              <a:rPr lang="en-IN" sz="2400" dirty="0">
                <a:latin typeface="Bell MT" panose="02020503060305020303" pitchFamily="18" charset="0"/>
              </a:rPr>
              <a:t>      { //logic to send email</a:t>
            </a:r>
          </a:p>
          <a:p>
            <a:pPr marL="4130675" indent="-3411538">
              <a:buNone/>
            </a:pPr>
            <a:r>
              <a:rPr lang="en-IN" sz="2400" dirty="0">
                <a:latin typeface="Bell MT" panose="02020503060305020303" pitchFamily="18" charset="0"/>
              </a:rPr>
              <a:t>           </a:t>
            </a:r>
            <a:r>
              <a:rPr lang="en-IN" sz="2400" dirty="0" err="1">
                <a:latin typeface="Bell MT" panose="02020503060305020303" pitchFamily="18" charset="0"/>
              </a:rPr>
              <a:t>System.out.println</a:t>
            </a:r>
            <a:r>
              <a:rPr lang="en-IN" sz="2400" dirty="0">
                <a:latin typeface="Bell MT" panose="02020503060305020303" pitchFamily="18" charset="0"/>
              </a:rPr>
              <a:t>("Email sent to "+receiver+ " with          Message="+message);</a:t>
            </a:r>
          </a:p>
          <a:p>
            <a:pPr marL="627063" indent="92075">
              <a:buNone/>
            </a:pPr>
            <a:r>
              <a:rPr lang="en-IN" sz="2400" dirty="0">
                <a:latin typeface="Bell MT" panose="02020503060305020303" pitchFamily="18" charset="0"/>
              </a:rPr>
              <a:t>       }</a:t>
            </a:r>
          </a:p>
          <a:p>
            <a:pPr marL="627063" indent="92075">
              <a:buNone/>
            </a:pPr>
            <a:r>
              <a:rPr lang="en-IN" sz="2400" dirty="0">
                <a:latin typeface="Bell MT" panose="02020503060305020303" pitchFamily="18" charset="0"/>
              </a:rPr>
              <a:t>}</a:t>
            </a:r>
          </a:p>
          <a:p>
            <a:pPr marL="452438" indent="0">
              <a:buSzPct val="70000"/>
              <a:buFont typeface="Wingdings" panose="05000000000000000000" pitchFamily="2" charset="2"/>
              <a:buChar char="v"/>
            </a:pPr>
            <a:r>
              <a:rPr lang="en-IN" sz="2400" dirty="0">
                <a:latin typeface="Bell MT" panose="02020503060305020303" pitchFamily="18" charset="0"/>
              </a:rPr>
              <a:t>   public class </a:t>
            </a:r>
            <a:r>
              <a:rPr lang="en-IN" sz="2400" dirty="0" err="1">
                <a:latin typeface="Bell MT" panose="02020503060305020303" pitchFamily="18" charset="0"/>
              </a:rPr>
              <a:t>MyApplication</a:t>
            </a:r>
            <a:r>
              <a:rPr lang="en-IN" sz="2400" dirty="0">
                <a:latin typeface="Bell MT" panose="02020503060305020303" pitchFamily="18" charset="0"/>
              </a:rPr>
              <a:t> </a:t>
            </a:r>
          </a:p>
          <a:p>
            <a:pPr marL="452438" indent="0">
              <a:buSzPct val="70000"/>
              <a:buNone/>
            </a:pPr>
            <a:r>
              <a:rPr lang="en-IN" sz="2400" dirty="0">
                <a:latin typeface="Bell MT" panose="02020503060305020303" pitchFamily="18" charset="0"/>
              </a:rPr>
              <a:t>     {  private </a:t>
            </a:r>
            <a:r>
              <a:rPr lang="en-IN" sz="2400" dirty="0" err="1">
                <a:latin typeface="Bell MT" panose="02020503060305020303" pitchFamily="18" charset="0"/>
              </a:rPr>
              <a:t>EmailService</a:t>
            </a:r>
            <a:r>
              <a:rPr lang="en-IN" sz="2400" dirty="0">
                <a:latin typeface="Bell MT" panose="02020503060305020303" pitchFamily="18" charset="0"/>
              </a:rPr>
              <a:t> email = new </a:t>
            </a:r>
            <a:r>
              <a:rPr lang="en-IN" sz="2400" dirty="0" err="1">
                <a:latin typeface="Bell MT" panose="02020503060305020303" pitchFamily="18" charset="0"/>
              </a:rPr>
              <a:t>EmailService</a:t>
            </a:r>
            <a:r>
              <a:rPr lang="en-IN" sz="2400" dirty="0">
                <a:latin typeface="Bell MT" panose="02020503060305020303" pitchFamily="18" charset="0"/>
              </a:rPr>
              <a:t>();</a:t>
            </a:r>
          </a:p>
          <a:p>
            <a:pPr marL="0" indent="0">
              <a:buNone/>
            </a:pPr>
            <a:r>
              <a:rPr lang="en-IN" sz="2400" dirty="0">
                <a:latin typeface="Bell MT" panose="02020503060305020303" pitchFamily="18" charset="0"/>
              </a:rPr>
              <a:t>	  public void </a:t>
            </a:r>
            <a:r>
              <a:rPr lang="en-IN" sz="2400" dirty="0" err="1">
                <a:latin typeface="Bell MT" panose="02020503060305020303" pitchFamily="18" charset="0"/>
              </a:rPr>
              <a:t>processMessages</a:t>
            </a:r>
            <a:r>
              <a:rPr lang="en-IN" sz="2400" dirty="0">
                <a:latin typeface="Bell MT" panose="02020503060305020303" pitchFamily="18" charset="0"/>
              </a:rPr>
              <a:t>(String </a:t>
            </a:r>
            <a:r>
              <a:rPr lang="en-IN" sz="2400" dirty="0" err="1">
                <a:latin typeface="Bell MT" panose="02020503060305020303" pitchFamily="18" charset="0"/>
              </a:rPr>
              <a:t>msg</a:t>
            </a:r>
            <a:r>
              <a:rPr lang="en-IN" sz="2400" dirty="0">
                <a:latin typeface="Bell MT" panose="02020503060305020303" pitchFamily="18" charset="0"/>
              </a:rPr>
              <a:t>, String rec)</a:t>
            </a:r>
          </a:p>
          <a:p>
            <a:pPr marL="0" indent="0">
              <a:buNone/>
            </a:pPr>
            <a:r>
              <a:rPr lang="en-IN" sz="2400" dirty="0">
                <a:latin typeface="Bell MT" panose="02020503060305020303" pitchFamily="18" charset="0"/>
              </a:rPr>
              <a:t>               {     //do some </a:t>
            </a:r>
            <a:r>
              <a:rPr lang="en-IN" sz="2400" dirty="0" err="1">
                <a:latin typeface="Bell MT" panose="02020503060305020303" pitchFamily="18" charset="0"/>
              </a:rPr>
              <a:t>msg</a:t>
            </a:r>
            <a:r>
              <a:rPr lang="en-IN" sz="2400" dirty="0">
                <a:latin typeface="Bell MT" panose="02020503060305020303" pitchFamily="18" charset="0"/>
              </a:rPr>
              <a:t> validation, manipulation logic etc</a:t>
            </a:r>
          </a:p>
          <a:p>
            <a:pPr marL="0" indent="0">
              <a:buNone/>
            </a:pPr>
            <a:r>
              <a:rPr lang="en-IN" sz="2400" dirty="0">
                <a:latin typeface="Bell MT" panose="02020503060305020303" pitchFamily="18" charset="0"/>
              </a:rPr>
              <a:t>	 	</a:t>
            </a:r>
            <a:r>
              <a:rPr lang="en-IN" sz="2400" dirty="0" err="1">
                <a:latin typeface="Bell MT" panose="02020503060305020303" pitchFamily="18" charset="0"/>
              </a:rPr>
              <a:t>this.email.sendEmail</a:t>
            </a:r>
            <a:r>
              <a:rPr lang="en-IN" sz="2400" dirty="0">
                <a:latin typeface="Bell MT" panose="02020503060305020303" pitchFamily="18" charset="0"/>
              </a:rPr>
              <a:t>(</a:t>
            </a:r>
            <a:r>
              <a:rPr lang="en-IN" sz="2400" dirty="0" err="1">
                <a:latin typeface="Bell MT" panose="02020503060305020303" pitchFamily="18" charset="0"/>
              </a:rPr>
              <a:t>msg</a:t>
            </a:r>
            <a:r>
              <a:rPr lang="en-IN" sz="2400" dirty="0">
                <a:latin typeface="Bell MT" panose="02020503060305020303" pitchFamily="18" charset="0"/>
              </a:rPr>
              <a:t>, rec);</a:t>
            </a:r>
          </a:p>
          <a:p>
            <a:pPr marL="0" indent="0">
              <a:buNone/>
            </a:pPr>
            <a:r>
              <a:rPr lang="en-IN" sz="2400" dirty="0">
                <a:latin typeface="Bell MT" panose="02020503060305020303" pitchFamily="18" charset="0"/>
              </a:rPr>
              <a:t>	    }    }</a:t>
            </a:r>
          </a:p>
          <a:p>
            <a:pPr marL="0" indent="0">
              <a:buNone/>
            </a:pPr>
            <a:endParaRPr lang="en-IN" sz="2400" dirty="0">
              <a:latin typeface="Bell MT" panose="02020503060305020303" pitchFamily="18" charset="0"/>
            </a:endParaRPr>
          </a:p>
        </p:txBody>
      </p:sp>
    </p:spTree>
    <p:extLst>
      <p:ext uri="{BB962C8B-B14F-4D97-AF65-F5344CB8AC3E}">
        <p14:creationId xmlns:p14="http://schemas.microsoft.com/office/powerpoint/2010/main" val="342699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8249-D518-76E6-B3A1-71D34798DD48}"/>
              </a:ext>
            </a:extLst>
          </p:cNvPr>
          <p:cNvSpPr>
            <a:spLocks noGrp="1"/>
          </p:cNvSpPr>
          <p:nvPr>
            <p:ph type="title"/>
          </p:nvPr>
        </p:nvSpPr>
        <p:spPr>
          <a:xfrm>
            <a:off x="0" y="5536"/>
            <a:ext cx="9144000" cy="569817"/>
          </a:xfrm>
        </p:spPr>
        <p:txBody>
          <a:bodyPr>
            <a:normAutofit fontScale="90000"/>
          </a:bodyPr>
          <a:lstStyle/>
          <a:p>
            <a:pPr algn="ctr"/>
            <a:r>
              <a:rPr lang="en-US" dirty="0">
                <a:solidFill>
                  <a:srgbClr val="FF0000"/>
                </a:solidFill>
                <a:latin typeface="Centaur" panose="02030504050205020304" pitchFamily="18" charset="0"/>
              </a:rPr>
              <a:t>contd..</a:t>
            </a:r>
            <a:endParaRPr lang="en-IN"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8820A0C9-9169-160E-CF67-0885D12D4AC8}"/>
              </a:ext>
            </a:extLst>
          </p:cNvPr>
          <p:cNvSpPr>
            <a:spLocks noGrp="1"/>
          </p:cNvSpPr>
          <p:nvPr>
            <p:ph idx="1"/>
          </p:nvPr>
        </p:nvSpPr>
        <p:spPr>
          <a:xfrm>
            <a:off x="1" y="575353"/>
            <a:ext cx="9144000" cy="4351338"/>
          </a:xfrm>
        </p:spPr>
        <p:txBody>
          <a:bodyPr>
            <a:normAutofit fontScale="92500" lnSpcReduction="20000"/>
          </a:bodyPr>
          <a:lstStyle/>
          <a:p>
            <a:pPr marL="0" indent="0">
              <a:buNone/>
            </a:pPr>
            <a:r>
              <a:rPr lang="en-IN" dirty="0">
                <a:latin typeface="Bell MT" panose="02020503060305020303" pitchFamily="18" charset="0"/>
              </a:rPr>
              <a:t>public class </a:t>
            </a:r>
            <a:r>
              <a:rPr lang="en-IN" dirty="0" err="1">
                <a:latin typeface="Bell MT" panose="02020503060305020303" pitchFamily="18" charset="0"/>
              </a:rPr>
              <a:t>MyLegacyTest</a:t>
            </a:r>
            <a:r>
              <a:rPr lang="en-IN" dirty="0">
                <a:latin typeface="Bell MT" panose="02020503060305020303" pitchFamily="18" charset="0"/>
              </a:rPr>
              <a:t> </a:t>
            </a:r>
          </a:p>
          <a:p>
            <a:pPr marL="0" indent="0">
              <a:buNone/>
            </a:pPr>
            <a:r>
              <a:rPr lang="en-IN" dirty="0">
                <a:latin typeface="Bell MT" panose="02020503060305020303" pitchFamily="18" charset="0"/>
              </a:rPr>
              <a:t>{</a:t>
            </a:r>
          </a:p>
          <a:p>
            <a:pPr marL="0" indent="0">
              <a:buNone/>
            </a:pPr>
            <a:r>
              <a:rPr lang="en-IN" dirty="0">
                <a:latin typeface="Bell MT" panose="02020503060305020303" pitchFamily="18" charset="0"/>
              </a:rPr>
              <a:t>    public static void main(String[] </a:t>
            </a:r>
            <a:r>
              <a:rPr lang="en-IN" dirty="0" err="1">
                <a:latin typeface="Bell MT" panose="02020503060305020303" pitchFamily="18" charset="0"/>
              </a:rPr>
              <a:t>args</a:t>
            </a:r>
            <a:r>
              <a:rPr lang="en-IN" dirty="0">
                <a:latin typeface="Bell MT" panose="02020503060305020303" pitchFamily="18" charset="0"/>
              </a:rPr>
              <a:t>) </a:t>
            </a:r>
          </a:p>
          <a:p>
            <a:pPr marL="0" indent="0">
              <a:buNone/>
            </a:pPr>
            <a:r>
              <a:rPr lang="en-IN" dirty="0">
                <a:latin typeface="Bell MT" panose="02020503060305020303" pitchFamily="18" charset="0"/>
              </a:rPr>
              <a:t>     {</a:t>
            </a:r>
          </a:p>
          <a:p>
            <a:pPr marL="0" indent="0">
              <a:buNone/>
            </a:pPr>
            <a:r>
              <a:rPr lang="en-IN" dirty="0">
                <a:latin typeface="Bell MT" panose="02020503060305020303" pitchFamily="18" charset="0"/>
              </a:rPr>
              <a:t>        </a:t>
            </a:r>
            <a:r>
              <a:rPr lang="en-IN" dirty="0" err="1">
                <a:latin typeface="Bell MT" panose="02020503060305020303" pitchFamily="18" charset="0"/>
              </a:rPr>
              <a:t>MyApplication</a:t>
            </a:r>
            <a:r>
              <a:rPr lang="en-IN" dirty="0">
                <a:latin typeface="Bell MT" panose="02020503060305020303" pitchFamily="18" charset="0"/>
              </a:rPr>
              <a:t> app = new </a:t>
            </a:r>
            <a:r>
              <a:rPr lang="en-IN" dirty="0" err="1">
                <a:latin typeface="Bell MT" panose="02020503060305020303" pitchFamily="18" charset="0"/>
              </a:rPr>
              <a:t>MyApplication</a:t>
            </a:r>
            <a:r>
              <a:rPr lang="en-IN" dirty="0">
                <a:latin typeface="Bell MT" panose="02020503060305020303" pitchFamily="18" charset="0"/>
              </a:rPr>
              <a:t>();</a:t>
            </a:r>
          </a:p>
          <a:p>
            <a:pPr marL="0" indent="0">
              <a:buNone/>
            </a:pPr>
            <a:r>
              <a:rPr lang="en-IN" dirty="0">
                <a:latin typeface="Bell MT" panose="02020503060305020303" pitchFamily="18" charset="0"/>
              </a:rPr>
              <a:t>        </a:t>
            </a:r>
            <a:r>
              <a:rPr lang="en-IN" dirty="0" err="1">
                <a:latin typeface="Bell MT" panose="02020503060305020303" pitchFamily="18" charset="0"/>
              </a:rPr>
              <a:t>app.processMessages</a:t>
            </a:r>
            <a:r>
              <a:rPr lang="en-IN" dirty="0">
                <a:latin typeface="Bell MT" panose="02020503060305020303" pitchFamily="18" charset="0"/>
              </a:rPr>
              <a:t>("Hi </a:t>
            </a:r>
            <a:r>
              <a:rPr lang="en-IN" dirty="0" err="1">
                <a:latin typeface="Bell MT" panose="02020503060305020303" pitchFamily="18" charset="0"/>
              </a:rPr>
              <a:t>Pankaj","pankaj@abc.com</a:t>
            </a:r>
            <a:r>
              <a:rPr lang="en-IN" dirty="0">
                <a:latin typeface="Bell MT" panose="02020503060305020303" pitchFamily="18" charset="0"/>
              </a:rPr>
              <a:t>");</a:t>
            </a:r>
          </a:p>
          <a:p>
            <a:pPr marL="0" indent="0">
              <a:buNone/>
            </a:pPr>
            <a:r>
              <a:rPr lang="en-IN" dirty="0">
                <a:latin typeface="Bell MT" panose="02020503060305020303" pitchFamily="18" charset="0"/>
              </a:rPr>
              <a:t>      }</a:t>
            </a:r>
          </a:p>
          <a:p>
            <a:pPr marL="0" indent="0">
              <a:buNone/>
            </a:pPr>
            <a:r>
              <a:rPr lang="en-IN" dirty="0">
                <a:latin typeface="Bell MT" panose="02020503060305020303" pitchFamily="18" charset="0"/>
              </a:rPr>
              <a:t>}</a:t>
            </a:r>
          </a:p>
        </p:txBody>
      </p:sp>
    </p:spTree>
    <p:extLst>
      <p:ext uri="{BB962C8B-B14F-4D97-AF65-F5344CB8AC3E}">
        <p14:creationId xmlns:p14="http://schemas.microsoft.com/office/powerpoint/2010/main" val="274682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BEB627-C25C-8C44-F93E-91D6430D8D65}"/>
              </a:ext>
            </a:extLst>
          </p:cNvPr>
          <p:cNvSpPr>
            <a:spLocks noGrp="1"/>
          </p:cNvSpPr>
          <p:nvPr>
            <p:ph type="title"/>
          </p:nvPr>
        </p:nvSpPr>
        <p:spPr>
          <a:xfrm>
            <a:off x="0" y="5537"/>
            <a:ext cx="9144000" cy="528719"/>
          </a:xfrm>
        </p:spPr>
        <p:txBody>
          <a:bodyPr>
            <a:noAutofit/>
          </a:bodyPr>
          <a:lstStyle/>
          <a:p>
            <a:pPr algn="ctr"/>
            <a:r>
              <a:rPr lang="en-US" sz="4000" b="1" dirty="0">
                <a:solidFill>
                  <a:srgbClr val="FF0000"/>
                </a:solidFill>
                <a:latin typeface="Centaur" panose="02030504050205020304" pitchFamily="18" charset="0"/>
              </a:rPr>
              <a:t>contd..</a:t>
            </a:r>
            <a:endParaRPr lang="en-IN" sz="4000" b="1" dirty="0">
              <a:solidFill>
                <a:srgbClr val="FF0000"/>
              </a:solidFill>
              <a:latin typeface="Centaur" panose="02030504050205020304" pitchFamily="18" charset="0"/>
            </a:endParaRPr>
          </a:p>
        </p:txBody>
      </p:sp>
      <p:sp>
        <p:nvSpPr>
          <p:cNvPr id="6" name="Content Placeholder 5">
            <a:extLst>
              <a:ext uri="{FF2B5EF4-FFF2-40B4-BE49-F238E27FC236}">
                <a16:creationId xmlns:a16="http://schemas.microsoft.com/office/drawing/2014/main" id="{282FB9C5-224F-D2A9-9CD6-B37DF2465E4E}"/>
              </a:ext>
            </a:extLst>
          </p:cNvPr>
          <p:cNvSpPr>
            <a:spLocks noGrp="1"/>
          </p:cNvSpPr>
          <p:nvPr>
            <p:ph idx="1"/>
          </p:nvPr>
        </p:nvSpPr>
        <p:spPr>
          <a:xfrm>
            <a:off x="0" y="441789"/>
            <a:ext cx="9143999" cy="6400400"/>
          </a:xfrm>
        </p:spPr>
        <p:txBody>
          <a:bodyPr>
            <a:normAutofit/>
          </a:bodyPr>
          <a:lstStyle/>
          <a:p>
            <a:pPr marR="0" lvl="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Ø"/>
              <a:tabLst/>
            </a:pPr>
            <a:r>
              <a:rPr kumimoji="0" lang="en-US" altLang="en-US" sz="2400" b="0" i="0" u="none" strike="noStrike" cap="none" normalizeH="0" baseline="0" dirty="0">
                <a:ln>
                  <a:noFill/>
                </a:ln>
                <a:effectLst/>
                <a:latin typeface="Bell MT" panose="02020503060305020303" pitchFamily="18" charset="0"/>
              </a:rPr>
              <a:t>  The code logic has certain limitations</a:t>
            </a:r>
            <a:r>
              <a:rPr lang="en-US" altLang="en-US" sz="2400" dirty="0">
                <a:latin typeface="Bell MT" panose="02020503060305020303" pitchFamily="18" charset="0"/>
              </a:rPr>
              <a:t> – </a:t>
            </a:r>
          </a:p>
          <a:p>
            <a:pPr marL="0" marR="0" lvl="0" indent="0" algn="l" defTabSz="914400" rtl="0" eaLnBrk="0" fontAlgn="base" latinLnBrk="0" hangingPunct="0">
              <a:lnSpc>
                <a:spcPct val="100000"/>
              </a:lnSpc>
              <a:spcBef>
                <a:spcPct val="0"/>
              </a:spcBef>
              <a:spcAft>
                <a:spcPct val="0"/>
              </a:spcAft>
              <a:buClrTx/>
              <a:buSzPct val="70000"/>
              <a:buNone/>
              <a:tabLst/>
            </a:pPr>
            <a:endParaRPr lang="en-US" altLang="en-US" sz="2400" dirty="0">
              <a:latin typeface="Bell MT" panose="02020503060305020303" pitchFamily="18" charset="0"/>
            </a:endParaRPr>
          </a:p>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400" b="0" i="0" u="none" strike="noStrike" cap="none" normalizeH="0" baseline="0" dirty="0" err="1">
                <a:ln>
                  <a:noFill/>
                </a:ln>
                <a:effectLst/>
                <a:latin typeface="Bell MT" panose="02020503060305020303" pitchFamily="18" charset="0"/>
                <a:cs typeface="Courier New" panose="02070309020205020404" pitchFamily="49" charset="0"/>
              </a:rPr>
              <a:t>MyApplication</a:t>
            </a:r>
            <a:r>
              <a:rPr kumimoji="0" lang="en-US" altLang="en-US" sz="2400" b="0" i="0" u="none" strike="noStrike" cap="none" normalizeH="0" baseline="0" dirty="0">
                <a:ln>
                  <a:noFill/>
                </a:ln>
                <a:effectLst/>
                <a:latin typeface="Bell MT" panose="02020503060305020303" pitchFamily="18" charset="0"/>
              </a:rPr>
              <a:t> class is responsible to initialize the email service and then use it. This leads to hard-coded dependency. </a:t>
            </a:r>
          </a:p>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endParaRPr lang="en-US" altLang="en-US" sz="2400" dirty="0">
              <a:latin typeface="Bell MT" panose="02020503060305020303" pitchFamily="18" charset="0"/>
            </a:endParaRPr>
          </a:p>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lang="en-US" altLang="en-US" sz="2400" dirty="0">
                <a:latin typeface="Bell MT" panose="02020503060305020303" pitchFamily="18" charset="0"/>
              </a:rPr>
              <a:t>T</a:t>
            </a:r>
            <a:r>
              <a:rPr kumimoji="0" lang="en-US" altLang="en-US" sz="2400" b="0" i="0" u="none" strike="noStrike" cap="none" normalizeH="0" baseline="0" dirty="0">
                <a:ln>
                  <a:noFill/>
                </a:ln>
                <a:effectLst/>
                <a:latin typeface="Bell MT" panose="02020503060305020303" pitchFamily="18" charset="0"/>
              </a:rPr>
              <a:t>o switch to some other advanced email service in the future, it will require code changes in </a:t>
            </a:r>
            <a:r>
              <a:rPr kumimoji="0" lang="en-US" altLang="en-US" sz="2400" b="0" i="0" u="none" strike="noStrike" cap="none" normalizeH="0" baseline="0" dirty="0" err="1">
                <a:ln>
                  <a:noFill/>
                </a:ln>
                <a:effectLst/>
                <a:latin typeface="Bell MT" panose="02020503060305020303" pitchFamily="18" charset="0"/>
              </a:rPr>
              <a:t>MyApplication</a:t>
            </a:r>
            <a:r>
              <a:rPr kumimoji="0" lang="en-US" altLang="en-US" sz="2400" b="0" i="0" u="none" strike="noStrike" cap="none" normalizeH="0" baseline="0" dirty="0">
                <a:ln>
                  <a:noFill/>
                </a:ln>
                <a:effectLst/>
                <a:latin typeface="Bell MT" panose="02020503060305020303" pitchFamily="18" charset="0"/>
              </a:rPr>
              <a:t> class.  This makes application hard to extend and if email service is used in multiple classes then that would be even harder.</a:t>
            </a:r>
          </a:p>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endParaRPr kumimoji="0" lang="en-US" altLang="en-US" sz="2400" b="0" i="0" u="none" strike="noStrike" cap="none" normalizeH="0" baseline="0" dirty="0">
              <a:ln>
                <a:noFill/>
              </a:ln>
              <a:effectLst/>
              <a:latin typeface="Bell MT" panose="02020503060305020303" pitchFamily="18" charset="0"/>
            </a:endParaRPr>
          </a:p>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400" b="0" i="0" u="none" strike="noStrike" cap="none" normalizeH="0" baseline="0" dirty="0">
                <a:ln>
                  <a:noFill/>
                </a:ln>
                <a:effectLst/>
                <a:latin typeface="Bell MT" panose="02020503060305020303" pitchFamily="18" charset="0"/>
              </a:rPr>
              <a:t>To extend the application to provide an additional messaging feature, such as SMS or Facebook message, will</a:t>
            </a:r>
            <a:r>
              <a:rPr lang="en-US" altLang="en-US" sz="2400" dirty="0">
                <a:latin typeface="Bell MT" panose="02020503060305020303" pitchFamily="18" charset="0"/>
              </a:rPr>
              <a:t> require </a:t>
            </a:r>
            <a:r>
              <a:rPr kumimoji="0" lang="en-US" altLang="en-US" sz="2400" b="0" i="0" u="none" strike="noStrike" cap="none" normalizeH="0" baseline="0" dirty="0">
                <a:ln>
                  <a:noFill/>
                </a:ln>
                <a:effectLst/>
                <a:latin typeface="Bell MT" panose="02020503060305020303" pitchFamily="18" charset="0"/>
              </a:rPr>
              <a:t>to write another application for that. This will involve code changes in application classes and in client classes too.</a:t>
            </a:r>
          </a:p>
          <a:p>
            <a:pPr marL="452438" marR="0" lvl="0" indent="-36036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400" b="0" i="0" u="none" strike="noStrike" cap="none" normalizeH="0" baseline="0" dirty="0">
                <a:ln>
                  <a:noFill/>
                </a:ln>
                <a:effectLst/>
                <a:latin typeface="Bell MT" panose="02020503060305020303" pitchFamily="18" charset="0"/>
              </a:rPr>
              <a:t>Testing the application will be very difficult since the application is directly creating the email service instance. There is no way we can mock these objects in our test classes.</a:t>
            </a:r>
          </a:p>
          <a:p>
            <a:endParaRPr lang="en-IN" sz="2400" dirty="0">
              <a:latin typeface="Bell MT" panose="02020503060305020303" pitchFamily="18" charset="0"/>
            </a:endParaRPr>
          </a:p>
        </p:txBody>
      </p:sp>
    </p:spTree>
    <p:extLst>
      <p:ext uri="{BB962C8B-B14F-4D97-AF65-F5344CB8AC3E}">
        <p14:creationId xmlns:p14="http://schemas.microsoft.com/office/powerpoint/2010/main" val="3385199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EC40-95A1-1C25-2347-84EFD180E815}"/>
              </a:ext>
            </a:extLst>
          </p:cNvPr>
          <p:cNvSpPr>
            <a:spLocks noGrp="1"/>
          </p:cNvSpPr>
          <p:nvPr>
            <p:ph type="title"/>
          </p:nvPr>
        </p:nvSpPr>
        <p:spPr>
          <a:xfrm>
            <a:off x="0" y="-4738"/>
            <a:ext cx="9144000" cy="590365"/>
          </a:xfrm>
        </p:spPr>
        <p:txBody>
          <a:bodyPr>
            <a:normAutofit fontScale="90000"/>
          </a:bodyPr>
          <a:lstStyle/>
          <a:p>
            <a:pPr algn="ctr"/>
            <a:r>
              <a:rPr lang="en-US" b="1" dirty="0">
                <a:solidFill>
                  <a:srgbClr val="FF0000"/>
                </a:solidFill>
                <a:latin typeface="Centaur" panose="02030504050205020304" pitchFamily="18" charset="0"/>
              </a:rPr>
              <a:t>Dependency Injection</a:t>
            </a:r>
            <a:endParaRPr lang="en-IN" b="1"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C2210A8E-F950-B56B-9B7D-AFB3167B75AE}"/>
              </a:ext>
            </a:extLst>
          </p:cNvPr>
          <p:cNvSpPr>
            <a:spLocks noGrp="1"/>
          </p:cNvSpPr>
          <p:nvPr>
            <p:ph idx="1"/>
          </p:nvPr>
        </p:nvSpPr>
        <p:spPr>
          <a:xfrm>
            <a:off x="0" y="585626"/>
            <a:ext cx="9144000" cy="6272373"/>
          </a:xfrm>
        </p:spPr>
        <p:txBody>
          <a:bodyPr/>
          <a:lstStyle/>
          <a:p>
            <a:pPr algn="l"/>
            <a:r>
              <a:rPr lang="en-US" b="0" i="0" dirty="0">
                <a:effectLst/>
                <a:latin typeface="Bell MT" panose="02020503060305020303" pitchFamily="18" charset="0"/>
              </a:rPr>
              <a:t>Dependency Injection in Java requires at least the following:</a:t>
            </a:r>
          </a:p>
          <a:p>
            <a:pPr algn="l">
              <a:buFont typeface="+mj-lt"/>
              <a:buAutoNum type="arabicPeriod"/>
            </a:pPr>
            <a:r>
              <a:rPr lang="en-US" b="0" i="0" dirty="0">
                <a:effectLst/>
                <a:latin typeface="Bell MT" panose="02020503060305020303" pitchFamily="18" charset="0"/>
              </a:rPr>
              <a:t>Service components should be designed with base class or interface. It’s better to prefer interfaces or abstract classes that would define contract for the services.</a:t>
            </a:r>
          </a:p>
          <a:p>
            <a:pPr algn="l">
              <a:buFont typeface="+mj-lt"/>
              <a:buAutoNum type="arabicPeriod"/>
            </a:pPr>
            <a:r>
              <a:rPr lang="en-US" b="0" i="0" dirty="0">
                <a:effectLst/>
                <a:latin typeface="Bell MT" panose="02020503060305020303" pitchFamily="18" charset="0"/>
              </a:rPr>
              <a:t>Consumer classes should be written in terms of service interface.</a:t>
            </a:r>
          </a:p>
          <a:p>
            <a:pPr algn="l">
              <a:buFont typeface="+mj-lt"/>
              <a:buAutoNum type="arabicPeriod"/>
            </a:pPr>
            <a:r>
              <a:rPr lang="en-US" b="0" i="0" dirty="0">
                <a:effectLst/>
                <a:latin typeface="Bell MT" panose="02020503060305020303" pitchFamily="18" charset="0"/>
              </a:rPr>
              <a:t>Injector classes that will initialize the services and then the consumer classes.</a:t>
            </a:r>
          </a:p>
          <a:p>
            <a:endParaRPr lang="en-IN" dirty="0">
              <a:latin typeface="Bell MT" panose="02020503060305020303" pitchFamily="18" charset="0"/>
            </a:endParaRPr>
          </a:p>
        </p:txBody>
      </p:sp>
    </p:spTree>
    <p:extLst>
      <p:ext uri="{BB962C8B-B14F-4D97-AF65-F5344CB8AC3E}">
        <p14:creationId xmlns:p14="http://schemas.microsoft.com/office/powerpoint/2010/main" val="1795217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14F4-3C57-ED43-52D6-07E34273B7AE}"/>
              </a:ext>
            </a:extLst>
          </p:cNvPr>
          <p:cNvSpPr>
            <a:spLocks noGrp="1"/>
          </p:cNvSpPr>
          <p:nvPr>
            <p:ph type="title"/>
          </p:nvPr>
        </p:nvSpPr>
        <p:spPr>
          <a:xfrm>
            <a:off x="0" y="5536"/>
            <a:ext cx="9144000" cy="527863"/>
          </a:xfrm>
        </p:spPr>
        <p:txBody>
          <a:bodyPr>
            <a:noAutofit/>
          </a:bodyPr>
          <a:lstStyle/>
          <a:p>
            <a:pPr algn="ctr"/>
            <a:r>
              <a:rPr lang="en-US" sz="4000" b="1" dirty="0">
                <a:solidFill>
                  <a:srgbClr val="FF0000"/>
                </a:solidFill>
                <a:latin typeface="Centaur" panose="02030504050205020304" pitchFamily="18" charset="0"/>
              </a:rPr>
              <a:t>contd..</a:t>
            </a:r>
            <a:endParaRPr lang="en-IN" sz="4000" b="1"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9A76D804-5C2B-1C73-486D-6AD81EE29140}"/>
              </a:ext>
            </a:extLst>
          </p:cNvPr>
          <p:cNvSpPr>
            <a:spLocks noGrp="1"/>
          </p:cNvSpPr>
          <p:nvPr>
            <p:ph idx="1"/>
          </p:nvPr>
        </p:nvSpPr>
        <p:spPr>
          <a:xfrm>
            <a:off x="0" y="421240"/>
            <a:ext cx="9144000" cy="6436760"/>
          </a:xfrm>
        </p:spPr>
        <p:txBody>
          <a:bodyPr>
            <a:normAutofit/>
          </a:bodyPr>
          <a:lstStyle/>
          <a:p>
            <a:pPr>
              <a:buSzPct val="70000"/>
              <a:buFont typeface="Wingdings" panose="05000000000000000000" pitchFamily="2" charset="2"/>
              <a:buChar char="Ø"/>
            </a:pPr>
            <a:r>
              <a:rPr lang="en-IN" sz="2400" dirty="0">
                <a:latin typeface="Bell MT" panose="02020503060305020303" pitchFamily="18" charset="0"/>
              </a:rPr>
              <a:t> </a:t>
            </a:r>
            <a:r>
              <a:rPr lang="en-IN" sz="2400" dirty="0" err="1">
                <a:latin typeface="Bell MT" panose="02020503060305020303" pitchFamily="18" charset="0"/>
              </a:rPr>
              <a:t>MessageService</a:t>
            </a:r>
            <a:r>
              <a:rPr lang="en-IN" sz="2400" dirty="0">
                <a:latin typeface="Bell MT" panose="02020503060305020303" pitchFamily="18" charset="0"/>
              </a:rPr>
              <a:t>  - the contract for service implementations.</a:t>
            </a:r>
          </a:p>
          <a:p>
            <a:pPr marL="0" indent="0">
              <a:buSzPct val="70000"/>
              <a:buNone/>
            </a:pPr>
            <a:endParaRPr lang="en-IN" sz="2400" dirty="0">
              <a:latin typeface="Bell MT" panose="02020503060305020303" pitchFamily="18" charset="0"/>
            </a:endParaRPr>
          </a:p>
          <a:p>
            <a:pPr>
              <a:buSzPct val="70000"/>
              <a:buFont typeface="Wingdings" panose="05000000000000000000" pitchFamily="2" charset="2"/>
              <a:buChar char="v"/>
            </a:pPr>
            <a:r>
              <a:rPr lang="en-IN" sz="2400" dirty="0">
                <a:latin typeface="Bell MT" panose="02020503060305020303" pitchFamily="18" charset="0"/>
              </a:rPr>
              <a:t>  public interface </a:t>
            </a:r>
            <a:r>
              <a:rPr lang="en-IN" sz="2400" dirty="0" err="1">
                <a:latin typeface="Bell MT" panose="02020503060305020303" pitchFamily="18" charset="0"/>
              </a:rPr>
              <a:t>MessageService</a:t>
            </a:r>
            <a:endParaRPr lang="en-IN" sz="2400" dirty="0">
              <a:latin typeface="Bell MT" panose="02020503060305020303" pitchFamily="18" charset="0"/>
            </a:endParaRPr>
          </a:p>
          <a:p>
            <a:pPr marL="0" indent="0">
              <a:buNone/>
            </a:pPr>
            <a:r>
              <a:rPr lang="en-IN" sz="2400" dirty="0">
                <a:latin typeface="Bell MT" panose="02020503060305020303" pitchFamily="18" charset="0"/>
              </a:rPr>
              <a:t>       {  void </a:t>
            </a:r>
            <a:r>
              <a:rPr lang="en-IN" sz="2400" dirty="0" err="1">
                <a:latin typeface="Bell MT" panose="02020503060305020303" pitchFamily="18" charset="0"/>
              </a:rPr>
              <a:t>sendMessage</a:t>
            </a:r>
            <a:r>
              <a:rPr lang="en-IN" sz="2400" dirty="0">
                <a:latin typeface="Bell MT" panose="02020503060305020303" pitchFamily="18" charset="0"/>
              </a:rPr>
              <a:t>(String </a:t>
            </a:r>
            <a:r>
              <a:rPr lang="en-IN" sz="2400" dirty="0" err="1">
                <a:latin typeface="Bell MT" panose="02020503060305020303" pitchFamily="18" charset="0"/>
              </a:rPr>
              <a:t>msg</a:t>
            </a:r>
            <a:r>
              <a:rPr lang="en-IN" sz="2400" dirty="0">
                <a:latin typeface="Bell MT" panose="02020503060305020303" pitchFamily="18" charset="0"/>
              </a:rPr>
              <a:t>, String rec);</a:t>
            </a:r>
          </a:p>
          <a:p>
            <a:pPr marL="0" indent="0">
              <a:buNone/>
            </a:pPr>
            <a:r>
              <a:rPr lang="en-IN" sz="2400" dirty="0">
                <a:latin typeface="Bell MT" panose="02020503060305020303" pitchFamily="18" charset="0"/>
              </a:rPr>
              <a:t>            }</a:t>
            </a:r>
          </a:p>
          <a:p>
            <a:pPr marL="0" indent="0">
              <a:buNone/>
            </a:pPr>
            <a:endParaRPr lang="en-IN" sz="2400" dirty="0">
              <a:latin typeface="Bell MT" panose="02020503060305020303" pitchFamily="18" charset="0"/>
            </a:endParaRPr>
          </a:p>
          <a:p>
            <a:pPr>
              <a:buSzPct val="70000"/>
              <a:buFont typeface="Wingdings" panose="05000000000000000000" pitchFamily="2" charset="2"/>
              <a:buChar char="v"/>
            </a:pPr>
            <a:r>
              <a:rPr lang="en-IN" sz="2400" dirty="0">
                <a:latin typeface="Bell MT" panose="02020503060305020303" pitchFamily="18" charset="0"/>
              </a:rPr>
              <a:t>  public class </a:t>
            </a:r>
            <a:r>
              <a:rPr lang="en-IN" sz="2400" dirty="0" err="1">
                <a:latin typeface="Bell MT" panose="02020503060305020303" pitchFamily="18" charset="0"/>
              </a:rPr>
              <a:t>EmailServiceImpl</a:t>
            </a:r>
            <a:r>
              <a:rPr lang="en-IN" sz="2400" dirty="0">
                <a:latin typeface="Bell MT" panose="02020503060305020303" pitchFamily="18" charset="0"/>
              </a:rPr>
              <a:t> implements </a:t>
            </a:r>
            <a:r>
              <a:rPr lang="en-IN" sz="2400" dirty="0" err="1">
                <a:latin typeface="Bell MT" panose="02020503060305020303" pitchFamily="18" charset="0"/>
              </a:rPr>
              <a:t>MessageService</a:t>
            </a:r>
            <a:r>
              <a:rPr lang="en-IN" sz="2400" dirty="0">
                <a:latin typeface="Bell MT" panose="02020503060305020303" pitchFamily="18" charset="0"/>
              </a:rPr>
              <a:t> </a:t>
            </a:r>
          </a:p>
          <a:p>
            <a:pPr marL="0" indent="0">
              <a:buSzPct val="70000"/>
              <a:buNone/>
            </a:pPr>
            <a:r>
              <a:rPr lang="en-IN" sz="2400" dirty="0">
                <a:latin typeface="Bell MT" panose="02020503060305020303" pitchFamily="18" charset="0"/>
              </a:rPr>
              <a:t>        {	@Override</a:t>
            </a:r>
          </a:p>
          <a:p>
            <a:pPr marL="0" indent="0">
              <a:buNone/>
            </a:pPr>
            <a:r>
              <a:rPr lang="en-IN" sz="2400" dirty="0">
                <a:latin typeface="Bell MT" panose="02020503060305020303" pitchFamily="18" charset="0"/>
              </a:rPr>
              <a:t>	public void </a:t>
            </a:r>
            <a:r>
              <a:rPr lang="en-IN" sz="2400" dirty="0" err="1">
                <a:latin typeface="Bell MT" panose="02020503060305020303" pitchFamily="18" charset="0"/>
              </a:rPr>
              <a:t>sendMessage</a:t>
            </a:r>
            <a:r>
              <a:rPr lang="en-IN" sz="2400" dirty="0">
                <a:latin typeface="Bell MT" panose="02020503060305020303" pitchFamily="18" charset="0"/>
              </a:rPr>
              <a:t>(String </a:t>
            </a:r>
            <a:r>
              <a:rPr lang="en-IN" sz="2400" dirty="0" err="1">
                <a:latin typeface="Bell MT" panose="02020503060305020303" pitchFamily="18" charset="0"/>
              </a:rPr>
              <a:t>msg</a:t>
            </a:r>
            <a:r>
              <a:rPr lang="en-IN" sz="2400" dirty="0">
                <a:latin typeface="Bell MT" panose="02020503060305020303" pitchFamily="18" charset="0"/>
              </a:rPr>
              <a:t>, String rec) </a:t>
            </a:r>
          </a:p>
          <a:p>
            <a:pPr marL="0" indent="0">
              <a:buNone/>
            </a:pPr>
            <a:r>
              <a:rPr lang="en-IN" sz="2400" dirty="0">
                <a:latin typeface="Bell MT" panose="02020503060305020303" pitchFamily="18" charset="0"/>
              </a:rPr>
              <a:t>             {  //logic to send email</a:t>
            </a:r>
          </a:p>
          <a:p>
            <a:pPr marL="3852863" indent="-2598738">
              <a:buNone/>
            </a:pPr>
            <a:r>
              <a:rPr lang="en-IN" sz="2400" dirty="0" err="1">
                <a:latin typeface="Bell MT" panose="02020503060305020303" pitchFamily="18" charset="0"/>
              </a:rPr>
              <a:t>System.out.println</a:t>
            </a:r>
            <a:r>
              <a:rPr lang="en-IN" sz="2400" dirty="0">
                <a:latin typeface="Bell MT" panose="02020503060305020303" pitchFamily="18" charset="0"/>
              </a:rPr>
              <a:t>("Email sent to "+rec+ " with   Message="+</a:t>
            </a:r>
            <a:r>
              <a:rPr lang="en-IN" sz="2400" dirty="0" err="1">
                <a:latin typeface="Bell MT" panose="02020503060305020303" pitchFamily="18" charset="0"/>
              </a:rPr>
              <a:t>msg</a:t>
            </a:r>
            <a:r>
              <a:rPr lang="en-IN" sz="2400" dirty="0">
                <a:latin typeface="Bell MT" panose="02020503060305020303" pitchFamily="18" charset="0"/>
              </a:rPr>
              <a:t>);</a:t>
            </a:r>
          </a:p>
          <a:p>
            <a:pPr marL="0" indent="0">
              <a:buNone/>
            </a:pPr>
            <a:r>
              <a:rPr lang="en-IN" sz="2400" dirty="0">
                <a:latin typeface="Bell MT" panose="02020503060305020303" pitchFamily="18" charset="0"/>
              </a:rPr>
              <a:t>	  }</a:t>
            </a:r>
          </a:p>
          <a:p>
            <a:pPr marL="0" indent="0">
              <a:buNone/>
            </a:pPr>
            <a:r>
              <a:rPr lang="en-IN" sz="2400" dirty="0">
                <a:latin typeface="Bell MT" panose="02020503060305020303" pitchFamily="18" charset="0"/>
              </a:rPr>
              <a:t>          }</a:t>
            </a:r>
          </a:p>
          <a:p>
            <a:endParaRPr lang="en-IN" sz="2400" dirty="0">
              <a:latin typeface="Bell MT" panose="02020503060305020303" pitchFamily="18" charset="0"/>
            </a:endParaRPr>
          </a:p>
        </p:txBody>
      </p:sp>
    </p:spTree>
    <p:extLst>
      <p:ext uri="{BB962C8B-B14F-4D97-AF65-F5344CB8AC3E}">
        <p14:creationId xmlns:p14="http://schemas.microsoft.com/office/powerpoint/2010/main" val="252083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r>
              <a:rPr lang="en-US" sz="4000" dirty="0">
                <a:solidFill>
                  <a:srgbClr val="FF0000"/>
                </a:solidFill>
                <a:latin typeface="Baskerville Old Face" pitchFamily="18" charset="0"/>
                <a:cs typeface="Andalus" pitchFamily="18" charset="-78"/>
              </a:rPr>
              <a:t>Topics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9028996"/>
              </p:ext>
            </p:extLst>
          </p:nvPr>
        </p:nvGraphicFramePr>
        <p:xfrm>
          <a:off x="1752600" y="609600"/>
          <a:ext cx="6248400" cy="3627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40">
                <a:tc>
                  <a:txBody>
                    <a:bodyPr/>
                    <a:lstStyle/>
                    <a:p>
                      <a:pPr algn="ctr"/>
                      <a:r>
                        <a:rPr lang="en-US" sz="2800" dirty="0" err="1">
                          <a:solidFill>
                            <a:schemeClr val="tx1"/>
                          </a:solidFill>
                          <a:latin typeface="Goudy Old Style" pitchFamily="18" charset="0"/>
                          <a:cs typeface="Angsana New" pitchFamily="18" charset="-34"/>
                        </a:rPr>
                        <a:t>Sl.No</a:t>
                      </a:r>
                      <a:r>
                        <a:rPr lang="en-US" sz="2800" dirty="0">
                          <a:solidFill>
                            <a:schemeClr val="tx1"/>
                          </a:solidFill>
                          <a:latin typeface="Goudy Old Style" pitchFamily="18" charset="0"/>
                          <a:cs typeface="Angsana New" pitchFamily="18" charset="-34"/>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Goudy Old Style" pitchFamily="18" charset="0"/>
                          <a:cs typeface="Angsana New" pitchFamily="18" charset="-34"/>
                        </a:rPr>
                        <a:t>Topic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2800" dirty="0">
                          <a:solidFill>
                            <a:schemeClr val="tx1"/>
                          </a:solidFill>
                          <a:latin typeface="Goudy Old Style" pitchFamily="18" charset="0"/>
                          <a:cs typeface="Angsana New" pitchFamily="18" charset="-34"/>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dirty="0">
                          <a:latin typeface="Goudy Old Style" pitchFamily="18" charset="0"/>
                          <a:cs typeface="Angsana New" pitchFamily="18" charset="-34"/>
                        </a:rPr>
                        <a:t>Spring 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2800" dirty="0">
                          <a:solidFill>
                            <a:schemeClr val="tx1"/>
                          </a:solidFill>
                          <a:latin typeface="Goudy Old Style" pitchFamily="18" charset="0"/>
                          <a:cs typeface="Angsana New" pitchFamily="18" charset="-34"/>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dirty="0">
                          <a:latin typeface="Goudy Old Style" pitchFamily="18" charset="0"/>
                          <a:cs typeface="Angsana New" pitchFamily="18" charset="-34"/>
                        </a:rPr>
                        <a:t>Spring</a:t>
                      </a:r>
                      <a:r>
                        <a:rPr lang="en-US" sz="2800" baseline="0" dirty="0">
                          <a:latin typeface="Goudy Old Style" pitchFamily="18" charset="0"/>
                          <a:cs typeface="Angsana New" pitchFamily="18" charset="-34"/>
                        </a:rPr>
                        <a:t> DAO</a:t>
                      </a:r>
                      <a:endParaRPr lang="en-US" sz="2800" dirty="0">
                        <a:latin typeface="Goudy Old Style" pitchFamily="18" charset="0"/>
                        <a:cs typeface="Angsana New" pitchFamily="18"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2800" dirty="0">
                          <a:solidFill>
                            <a:schemeClr val="tx1"/>
                          </a:solidFill>
                          <a:latin typeface="Goudy Old Style" pitchFamily="18" charset="0"/>
                          <a:cs typeface="Angsana New" pitchFamily="18" charset="-34"/>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Goudy Old Style" pitchFamily="18" charset="0"/>
                          <a:cs typeface="Angsana New" pitchFamily="18" charset="-34"/>
                        </a:rPr>
                        <a:t>Spring Transactions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2800" dirty="0">
                          <a:solidFill>
                            <a:schemeClr val="tx1"/>
                          </a:solidFill>
                          <a:latin typeface="Goudy Old Style" pitchFamily="18" charset="0"/>
                          <a:cs typeface="Angsana New" pitchFamily="18" charset="-34"/>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Goudy Old Style" pitchFamily="18" charset="0"/>
                          <a:cs typeface="Angsana New" pitchFamily="18" charset="-34"/>
                        </a:rPr>
                        <a:t>Spring Web</a:t>
                      </a:r>
                      <a:r>
                        <a:rPr lang="en-US" sz="2800" baseline="0" dirty="0">
                          <a:latin typeface="Goudy Old Style" pitchFamily="18" charset="0"/>
                          <a:cs typeface="Angsana New" pitchFamily="18" charset="-34"/>
                        </a:rPr>
                        <a:t> – Servlets, JSP,  </a:t>
                      </a:r>
                      <a:endParaRPr lang="en-US" sz="2800" dirty="0">
                        <a:latin typeface="Goudy Old Style" pitchFamily="18" charset="0"/>
                        <a:cs typeface="Angsana New" pitchFamily="18"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2800" dirty="0">
                          <a:solidFill>
                            <a:schemeClr val="tx1"/>
                          </a:solidFill>
                          <a:latin typeface="Goudy Old Style" pitchFamily="18" charset="0"/>
                          <a:cs typeface="Angsana New" pitchFamily="18" charset="-34"/>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Goudy Old Style" pitchFamily="18" charset="0"/>
                          <a:cs typeface="Angsana New" pitchFamily="18" charset="-34"/>
                        </a:rPr>
                        <a:t>Spring </a:t>
                      </a:r>
                      <a:r>
                        <a:rPr lang="en-US" sz="2800" baseline="0" dirty="0">
                          <a:latin typeface="Goudy Old Style" pitchFamily="18" charset="0"/>
                          <a:cs typeface="Angsana New" pitchFamily="18" charset="-34"/>
                        </a:rPr>
                        <a:t>MVC</a:t>
                      </a:r>
                      <a:endParaRPr lang="en-US" sz="2800" dirty="0">
                        <a:latin typeface="Goudy Old Style" pitchFamily="18" charset="0"/>
                        <a:cs typeface="Angsana New" pitchFamily="18"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endParaRPr lang="en-IN" sz="28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dirty="0">
                        <a:latin typeface="Goudy Old Style" pitchFamily="18" charset="0"/>
                        <a:cs typeface="Angsana New" pitchFamily="18" charset="-3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1"/>
          </p:nvPr>
        </p:nvSpPr>
        <p:spPr>
          <a:xfrm>
            <a:off x="2362200" y="6477000"/>
            <a:ext cx="4724400" cy="3651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5" name="Slide Number Placeholder 4"/>
          <p:cNvSpPr>
            <a:spLocks noGrp="1"/>
          </p:cNvSpPr>
          <p:nvPr>
            <p:ph type="sldNum" sz="quarter" idx="12"/>
          </p:nvPr>
        </p:nvSpPr>
        <p:spPr>
          <a:xfrm>
            <a:off x="8534400" y="6356350"/>
            <a:ext cx="533400" cy="365125"/>
          </a:xfrm>
        </p:spPr>
        <p:txBody>
          <a:bodyPr/>
          <a:lstStyle/>
          <a:p>
            <a:pPr algn="ctr">
              <a:defRPr/>
            </a:pPr>
            <a:fld id="{06DD2C99-A7B5-4F23-BCA6-BF2213C04F21}" type="slidenum">
              <a:rPr lang="en-US" sz="1600" smtClean="0">
                <a:latin typeface="Bahnschrift Light" pitchFamily="34" charset="0"/>
              </a:rPr>
              <a:pPr algn="ctr">
                <a:defRPr/>
              </a:pPr>
              <a:t>2</a:t>
            </a:fld>
            <a:endParaRPr lang="en-US" sz="1600" dirty="0">
              <a:latin typeface="Bahnschrift Light" pitchFamily="34" charset="0"/>
            </a:endParaRPr>
          </a:p>
        </p:txBody>
      </p:sp>
    </p:spTree>
    <p:extLst>
      <p:ext uri="{BB962C8B-B14F-4D97-AF65-F5344CB8AC3E}">
        <p14:creationId xmlns:p14="http://schemas.microsoft.com/office/powerpoint/2010/main" val="1177678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7FC2-921B-854B-1C3F-1F42FD8EE83F}"/>
              </a:ext>
            </a:extLst>
          </p:cNvPr>
          <p:cNvSpPr>
            <a:spLocks noGrp="1"/>
          </p:cNvSpPr>
          <p:nvPr>
            <p:ph type="title"/>
          </p:nvPr>
        </p:nvSpPr>
        <p:spPr>
          <a:xfrm>
            <a:off x="-1" y="5537"/>
            <a:ext cx="9144001" cy="538994"/>
          </a:xfrm>
        </p:spPr>
        <p:txBody>
          <a:bodyPr>
            <a:noAutofit/>
          </a:bodyPr>
          <a:lstStyle/>
          <a:p>
            <a:pPr algn="ctr"/>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159C8F32-5763-0A0C-53B1-BB3DE58FB30F}"/>
              </a:ext>
            </a:extLst>
          </p:cNvPr>
          <p:cNvSpPr>
            <a:spLocks noGrp="1"/>
          </p:cNvSpPr>
          <p:nvPr>
            <p:ph idx="1"/>
          </p:nvPr>
        </p:nvSpPr>
        <p:spPr>
          <a:xfrm>
            <a:off x="0" y="452063"/>
            <a:ext cx="9143999" cy="5724900"/>
          </a:xfrm>
        </p:spPr>
        <p:txBody>
          <a:bodyPr>
            <a:normAutofit/>
          </a:bodyPr>
          <a:lstStyle/>
          <a:p>
            <a:pPr marL="0" indent="0">
              <a:buNone/>
            </a:pPr>
            <a:r>
              <a:rPr lang="en-IN" sz="2600" dirty="0">
                <a:latin typeface="Bell MT" panose="02020503060305020303" pitchFamily="18" charset="0"/>
              </a:rPr>
              <a:t>public class </a:t>
            </a:r>
            <a:r>
              <a:rPr lang="en-IN" sz="2600" dirty="0" err="1">
                <a:latin typeface="Bell MT" panose="02020503060305020303" pitchFamily="18" charset="0"/>
              </a:rPr>
              <a:t>SMSServiceImpl</a:t>
            </a:r>
            <a:r>
              <a:rPr lang="en-IN" sz="2600" dirty="0">
                <a:latin typeface="Bell MT" panose="02020503060305020303" pitchFamily="18" charset="0"/>
              </a:rPr>
              <a:t> implements </a:t>
            </a:r>
            <a:r>
              <a:rPr lang="en-IN" sz="2600" dirty="0" err="1">
                <a:latin typeface="Bell MT" panose="02020503060305020303" pitchFamily="18" charset="0"/>
              </a:rPr>
              <a:t>MessageService</a:t>
            </a:r>
            <a:r>
              <a:rPr lang="en-IN" sz="2600" dirty="0">
                <a:latin typeface="Bell MT" panose="02020503060305020303" pitchFamily="18" charset="0"/>
              </a:rPr>
              <a:t> </a:t>
            </a:r>
          </a:p>
          <a:p>
            <a:pPr marL="0" indent="0">
              <a:buNone/>
            </a:pPr>
            <a:r>
              <a:rPr lang="en-IN" sz="2600" dirty="0">
                <a:latin typeface="Bell MT" panose="02020503060305020303" pitchFamily="18" charset="0"/>
              </a:rPr>
              <a:t>  {  @Override</a:t>
            </a:r>
          </a:p>
          <a:p>
            <a:pPr marL="0" indent="0">
              <a:buNone/>
            </a:pPr>
            <a:r>
              <a:rPr lang="en-IN" sz="2600" dirty="0">
                <a:latin typeface="Bell MT" panose="02020503060305020303" pitchFamily="18" charset="0"/>
              </a:rPr>
              <a:t>      public void </a:t>
            </a:r>
            <a:r>
              <a:rPr lang="en-IN" sz="2600" dirty="0" err="1">
                <a:latin typeface="Bell MT" panose="02020503060305020303" pitchFamily="18" charset="0"/>
              </a:rPr>
              <a:t>sendMessage</a:t>
            </a:r>
            <a:r>
              <a:rPr lang="en-IN" sz="2600" dirty="0">
                <a:latin typeface="Bell MT" panose="02020503060305020303" pitchFamily="18" charset="0"/>
              </a:rPr>
              <a:t>(String </a:t>
            </a:r>
            <a:r>
              <a:rPr lang="en-IN" sz="2600" dirty="0" err="1">
                <a:latin typeface="Bell MT" panose="02020503060305020303" pitchFamily="18" charset="0"/>
              </a:rPr>
              <a:t>msg</a:t>
            </a:r>
            <a:r>
              <a:rPr lang="en-IN" sz="2600" dirty="0">
                <a:latin typeface="Bell MT" panose="02020503060305020303" pitchFamily="18" charset="0"/>
              </a:rPr>
              <a:t>, String rec) </a:t>
            </a:r>
          </a:p>
          <a:p>
            <a:pPr marL="0" indent="0">
              <a:buNone/>
            </a:pPr>
            <a:r>
              <a:rPr lang="en-IN" sz="2600" dirty="0">
                <a:latin typeface="Bell MT" panose="02020503060305020303" pitchFamily="18" charset="0"/>
              </a:rPr>
              <a:t>      { //logic to send SMS</a:t>
            </a:r>
          </a:p>
          <a:p>
            <a:pPr marL="3225800" indent="-3225800">
              <a:buNone/>
            </a:pPr>
            <a:r>
              <a:rPr lang="en-IN" sz="2600" dirty="0">
                <a:latin typeface="Bell MT" panose="02020503060305020303" pitchFamily="18" charset="0"/>
              </a:rPr>
              <a:t>          </a:t>
            </a:r>
            <a:r>
              <a:rPr lang="en-IN" sz="2600" dirty="0" err="1">
                <a:latin typeface="Bell MT" panose="02020503060305020303" pitchFamily="18" charset="0"/>
              </a:rPr>
              <a:t>System.out.println</a:t>
            </a:r>
            <a:r>
              <a:rPr lang="en-IN" sz="2600" dirty="0">
                <a:latin typeface="Bell MT" panose="02020503060305020303" pitchFamily="18" charset="0"/>
              </a:rPr>
              <a:t>("SMS sent to "+rec+ " with   Message="+</a:t>
            </a:r>
            <a:r>
              <a:rPr lang="en-IN" sz="2600" dirty="0" err="1">
                <a:latin typeface="Bell MT" panose="02020503060305020303" pitchFamily="18" charset="0"/>
              </a:rPr>
              <a:t>msg</a:t>
            </a:r>
            <a:r>
              <a:rPr lang="en-IN" sz="2600" dirty="0">
                <a:latin typeface="Bell MT" panose="02020503060305020303" pitchFamily="18" charset="0"/>
              </a:rPr>
              <a:t>);</a:t>
            </a:r>
          </a:p>
          <a:p>
            <a:pPr marL="0" indent="0">
              <a:buNone/>
            </a:pPr>
            <a:r>
              <a:rPr lang="en-IN" sz="2600" dirty="0">
                <a:latin typeface="Bell MT" panose="02020503060305020303" pitchFamily="18" charset="0"/>
              </a:rPr>
              <a:t>       }</a:t>
            </a:r>
          </a:p>
          <a:p>
            <a:pPr marL="0" indent="0">
              <a:buNone/>
            </a:pPr>
            <a:r>
              <a:rPr lang="en-IN" sz="2600" dirty="0">
                <a:latin typeface="Bell MT" panose="02020503060305020303" pitchFamily="18" charset="0"/>
              </a:rPr>
              <a:t>   }</a:t>
            </a:r>
          </a:p>
        </p:txBody>
      </p:sp>
    </p:spTree>
    <p:extLst>
      <p:ext uri="{BB962C8B-B14F-4D97-AF65-F5344CB8AC3E}">
        <p14:creationId xmlns:p14="http://schemas.microsoft.com/office/powerpoint/2010/main" val="1670048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D1DF-F7CA-E5A7-B21A-C87B09A115E7}"/>
              </a:ext>
            </a:extLst>
          </p:cNvPr>
          <p:cNvSpPr>
            <a:spLocks noGrp="1"/>
          </p:cNvSpPr>
          <p:nvPr>
            <p:ph type="title"/>
          </p:nvPr>
        </p:nvSpPr>
        <p:spPr>
          <a:xfrm>
            <a:off x="0" y="5536"/>
            <a:ext cx="9144000" cy="580091"/>
          </a:xfrm>
        </p:spPr>
        <p:txBody>
          <a:bodyPr>
            <a:noAutofit/>
          </a:bodyPr>
          <a:lstStyle/>
          <a:p>
            <a:pPr algn="ctr"/>
            <a:r>
              <a:rPr lang="en-US" sz="4000" b="1" dirty="0">
                <a:solidFill>
                  <a:srgbClr val="FF0000"/>
                </a:solidFill>
                <a:latin typeface="Centaur" panose="02030504050205020304" pitchFamily="18" charset="0"/>
              </a:rPr>
              <a:t>contd..</a:t>
            </a:r>
            <a:endParaRPr lang="en-IN" sz="4000" b="1"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6B2087E7-74E6-488C-899B-EF181A00F5D4}"/>
              </a:ext>
            </a:extLst>
          </p:cNvPr>
          <p:cNvSpPr>
            <a:spLocks noGrp="1"/>
          </p:cNvSpPr>
          <p:nvPr>
            <p:ph idx="1"/>
          </p:nvPr>
        </p:nvSpPr>
        <p:spPr>
          <a:xfrm>
            <a:off x="35959" y="513708"/>
            <a:ext cx="9072081" cy="6205591"/>
          </a:xfrm>
        </p:spPr>
        <p:txBody>
          <a:bodyPr>
            <a:noAutofit/>
          </a:bodyPr>
          <a:lstStyle/>
          <a:p>
            <a:pPr>
              <a:buSzPct val="70000"/>
              <a:buFont typeface="Wingdings" panose="05000000000000000000" pitchFamily="2" charset="2"/>
              <a:buChar char="v"/>
            </a:pPr>
            <a:r>
              <a:rPr lang="en-US" sz="2400" dirty="0">
                <a:latin typeface="Bell MT" panose="02020503060305020303" pitchFamily="18" charset="0"/>
              </a:rPr>
              <a:t>  public interface Consumer </a:t>
            </a:r>
          </a:p>
          <a:p>
            <a:pPr marL="0" indent="0">
              <a:buNone/>
            </a:pPr>
            <a:r>
              <a:rPr lang="en-US" sz="2400" dirty="0">
                <a:latin typeface="Bell MT" panose="02020503060305020303" pitchFamily="18" charset="0"/>
              </a:rPr>
              <a:t>       {  void </a:t>
            </a:r>
            <a:r>
              <a:rPr lang="en-US" sz="2400" dirty="0" err="1">
                <a:latin typeface="Bell MT" panose="02020503060305020303" pitchFamily="18" charset="0"/>
              </a:rPr>
              <a:t>processMessages</a:t>
            </a:r>
            <a:r>
              <a:rPr lang="en-US" sz="2400" dirty="0">
                <a:latin typeface="Bell MT" panose="02020503060305020303" pitchFamily="18" charset="0"/>
              </a:rPr>
              <a:t>(String msg, String rec);</a:t>
            </a:r>
          </a:p>
          <a:p>
            <a:pPr marL="0" indent="0">
              <a:buNone/>
            </a:pPr>
            <a:r>
              <a:rPr lang="en-US" sz="2400" dirty="0">
                <a:latin typeface="Bell MT" panose="02020503060305020303" pitchFamily="18" charset="0"/>
              </a:rPr>
              <a:t>            }</a:t>
            </a:r>
          </a:p>
          <a:p>
            <a:pPr>
              <a:buSzPct val="70000"/>
              <a:buFont typeface="Wingdings" panose="05000000000000000000" pitchFamily="2" charset="2"/>
              <a:buChar char="v"/>
            </a:pP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public class </a:t>
            </a:r>
            <a:r>
              <a:rPr kumimoji="0" lang="en-US" altLang="en-US" sz="2400" b="0" i="0" u="none" strike="noStrike" cap="none" normalizeH="0" baseline="0" dirty="0" err="1">
                <a:ln>
                  <a:noFill/>
                </a:ln>
                <a:effectLst/>
                <a:latin typeface="Bell MT" panose="02020503060305020303" pitchFamily="18" charset="0"/>
                <a:cs typeface="Courier New" panose="02070309020205020404" pitchFamily="49" charset="0"/>
              </a:rPr>
              <a:t>MyDIApplication</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implements Consumer</a:t>
            </a:r>
          </a:p>
          <a:p>
            <a:pPr marL="0" indent="0">
              <a:buNone/>
            </a:pP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 private </a:t>
            </a:r>
            <a:r>
              <a:rPr kumimoji="0" lang="en-US" altLang="en-US" sz="2400" b="0" i="0" u="none" strike="noStrike" cap="none" normalizeH="0" baseline="0" dirty="0" err="1">
                <a:ln>
                  <a:noFill/>
                </a:ln>
                <a:effectLst/>
                <a:latin typeface="Bell MT" panose="02020503060305020303" pitchFamily="18" charset="0"/>
                <a:cs typeface="Courier New" panose="02070309020205020404" pitchFamily="49" charset="0"/>
              </a:rPr>
              <a:t>MessageService</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service; </a:t>
            </a:r>
          </a:p>
          <a:p>
            <a:pPr marL="0" indent="0">
              <a:buNone/>
            </a:pPr>
            <a:r>
              <a:rPr lang="en-US" altLang="en-US" sz="2400" dirty="0">
                <a:latin typeface="Bell MT" panose="02020503060305020303" pitchFamily="18" charset="0"/>
                <a:cs typeface="Courier New" panose="02070309020205020404" pitchFamily="49" charset="0"/>
              </a:rPr>
              <a:t>          </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public </a:t>
            </a:r>
            <a:r>
              <a:rPr kumimoji="0" lang="en-US" altLang="en-US" sz="2400" b="0" i="0" u="none" strike="noStrike" cap="none" normalizeH="0" baseline="0" dirty="0" err="1">
                <a:ln>
                  <a:noFill/>
                </a:ln>
                <a:effectLst/>
                <a:latin typeface="Bell MT" panose="02020503060305020303" pitchFamily="18" charset="0"/>
                <a:cs typeface="Courier New" panose="02070309020205020404" pitchFamily="49" charset="0"/>
              </a:rPr>
              <a:t>MyDIApplication</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a:t>
            </a:r>
            <a:r>
              <a:rPr kumimoji="0" lang="en-US" altLang="en-US" sz="2400" b="0" i="0" u="none" strike="noStrike" cap="none" normalizeH="0" baseline="0" dirty="0" err="1">
                <a:ln>
                  <a:noFill/>
                </a:ln>
                <a:effectLst/>
                <a:latin typeface="Bell MT" panose="02020503060305020303" pitchFamily="18" charset="0"/>
                <a:cs typeface="Courier New" panose="02070309020205020404" pitchFamily="49" charset="0"/>
              </a:rPr>
              <a:t>MessageService</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svc)</a:t>
            </a:r>
          </a:p>
          <a:p>
            <a:pPr marL="0" indent="0">
              <a:buNone/>
            </a:pPr>
            <a:r>
              <a:rPr lang="en-US" altLang="en-US" sz="2400" dirty="0">
                <a:latin typeface="Bell MT" panose="02020503060305020303" pitchFamily="18" charset="0"/>
                <a:cs typeface="Courier New" panose="02070309020205020404" pitchFamily="49" charset="0"/>
              </a:rPr>
              <a:t>           </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a:t>
            </a:r>
            <a:r>
              <a:rPr kumimoji="0" lang="en-US" altLang="en-US" sz="2400" b="0" i="0" u="none" strike="noStrike" cap="none" normalizeH="0" baseline="0" dirty="0" err="1">
                <a:ln>
                  <a:noFill/>
                </a:ln>
                <a:effectLst/>
                <a:latin typeface="Bell MT" panose="02020503060305020303" pitchFamily="18" charset="0"/>
                <a:cs typeface="Courier New" panose="02070309020205020404" pitchFamily="49" charset="0"/>
              </a:rPr>
              <a:t>this.service</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=svc; } </a:t>
            </a:r>
          </a:p>
          <a:p>
            <a:pPr marL="0" indent="0">
              <a:buNone/>
            </a:pPr>
            <a:r>
              <a:rPr lang="en-US" altLang="en-US" sz="2400" dirty="0">
                <a:latin typeface="Bell MT" panose="02020503060305020303" pitchFamily="18" charset="0"/>
                <a:cs typeface="Courier New" panose="02070309020205020404" pitchFamily="49" charset="0"/>
              </a:rPr>
              <a:t>       </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@Override </a:t>
            </a:r>
          </a:p>
          <a:p>
            <a:pPr marL="0" indent="0">
              <a:buNone/>
            </a:pP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public void </a:t>
            </a:r>
            <a:r>
              <a:rPr kumimoji="0" lang="en-US" altLang="en-US" sz="2400" b="0" i="0" u="none" strike="noStrike" cap="none" normalizeH="0" baseline="0" dirty="0" err="1">
                <a:ln>
                  <a:noFill/>
                </a:ln>
                <a:effectLst/>
                <a:latin typeface="Bell MT" panose="02020503060305020303" pitchFamily="18" charset="0"/>
                <a:cs typeface="Courier New" panose="02070309020205020404" pitchFamily="49" charset="0"/>
              </a:rPr>
              <a:t>processMessages</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(String msg, String rec)</a:t>
            </a:r>
          </a:p>
          <a:p>
            <a:pPr marL="0" indent="0">
              <a:buNone/>
            </a:pPr>
            <a:r>
              <a:rPr lang="en-US" altLang="en-US" sz="2400" dirty="0">
                <a:latin typeface="Bell MT" panose="02020503060305020303" pitchFamily="18" charset="0"/>
                <a:cs typeface="Courier New" panose="02070309020205020404" pitchFamily="49" charset="0"/>
              </a:rPr>
              <a:t>          </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//do some msg validation, manipulation logic </a:t>
            </a:r>
            <a:r>
              <a:rPr kumimoji="0" lang="en-US" altLang="en-US" sz="2400" b="0" i="0" u="none" strike="noStrike" cap="none" normalizeH="0" baseline="0" dirty="0" err="1">
                <a:ln>
                  <a:noFill/>
                </a:ln>
                <a:effectLst/>
                <a:latin typeface="Bell MT" panose="02020503060305020303" pitchFamily="18" charset="0"/>
                <a:cs typeface="Courier New" panose="02070309020205020404" pitchFamily="49" charset="0"/>
              </a:rPr>
              <a:t>etc</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a:t>
            </a:r>
          </a:p>
          <a:p>
            <a:pPr marL="0" indent="0">
              <a:buNone/>
            </a:pPr>
            <a:r>
              <a:rPr lang="en-US" altLang="en-US" sz="2400" dirty="0">
                <a:latin typeface="Bell MT" panose="02020503060305020303" pitchFamily="18" charset="0"/>
                <a:cs typeface="Courier New" panose="02070309020205020404" pitchFamily="49" charset="0"/>
              </a:rPr>
              <a:t>               </a:t>
            </a:r>
            <a:r>
              <a:rPr kumimoji="0" lang="en-US" altLang="en-US" sz="2400" b="0" i="0" u="none" strike="noStrike" cap="none" normalizeH="0" baseline="0" dirty="0" err="1">
                <a:ln>
                  <a:noFill/>
                </a:ln>
                <a:effectLst/>
                <a:latin typeface="Bell MT" panose="02020503060305020303" pitchFamily="18" charset="0"/>
                <a:cs typeface="Courier New" panose="02070309020205020404" pitchFamily="49" charset="0"/>
              </a:rPr>
              <a:t>this.service.sendMessage</a:t>
            </a: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(msg, rec); </a:t>
            </a:r>
          </a:p>
          <a:p>
            <a:pPr marL="0" indent="0">
              <a:buNone/>
            </a:pP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 </a:t>
            </a:r>
            <a:b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br>
            <a: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t>       }  </a:t>
            </a:r>
            <a:br>
              <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rPr>
            </a:br>
            <a:endParaRPr kumimoji="0" lang="en-US" altLang="en-US" sz="2400" b="0" i="0" u="none" strike="noStrike" cap="none" normalizeH="0" baseline="0" dirty="0">
              <a:ln>
                <a:noFill/>
              </a:ln>
              <a:effectLst/>
              <a:latin typeface="Bell MT" panose="02020503060305020303" pitchFamily="18" charset="0"/>
              <a:cs typeface="Courier New" panose="02070309020205020404" pitchFamily="49" charset="0"/>
            </a:endParaRPr>
          </a:p>
          <a:p>
            <a:endParaRPr kumimoji="0" lang="en-US" altLang="en-US" sz="2400" b="0" i="0" u="none" strike="noStrike" cap="none" normalizeH="0" baseline="0" dirty="0">
              <a:ln>
                <a:noFill/>
              </a:ln>
              <a:effectLst/>
              <a:latin typeface="Bell MT" panose="02020503060305020303" pitchFamily="18" charset="0"/>
            </a:endParaRPr>
          </a:p>
          <a:p>
            <a:endParaRPr lang="en-US" altLang="en-US" sz="2400" dirty="0">
              <a:latin typeface="Bell MT" panose="02020503060305020303" pitchFamily="18" charset="0"/>
            </a:endParaRPr>
          </a:p>
          <a:p>
            <a:endParaRPr kumimoji="0" lang="en-US" altLang="en-US" sz="2400" b="0" i="0" u="none" strike="noStrike" cap="none" normalizeH="0" baseline="0" dirty="0">
              <a:ln>
                <a:noFill/>
              </a:ln>
              <a:effectLst/>
              <a:latin typeface="Bell MT" panose="02020503060305020303" pitchFamily="18" charset="0"/>
            </a:endParaRPr>
          </a:p>
          <a:p>
            <a:endParaRPr lang="en-US" sz="2400" dirty="0">
              <a:latin typeface="Bell MT" panose="02020503060305020303" pitchFamily="18" charset="0"/>
            </a:endParaRPr>
          </a:p>
          <a:p>
            <a:endParaRPr lang="en-IN" sz="2400" dirty="0">
              <a:latin typeface="Bell MT" panose="02020503060305020303" pitchFamily="18" charset="0"/>
            </a:endParaRPr>
          </a:p>
        </p:txBody>
      </p:sp>
    </p:spTree>
    <p:extLst>
      <p:ext uri="{BB962C8B-B14F-4D97-AF65-F5344CB8AC3E}">
        <p14:creationId xmlns:p14="http://schemas.microsoft.com/office/powerpoint/2010/main" val="320077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4907-DA92-D3DB-55C2-E9054E4E0789}"/>
              </a:ext>
            </a:extLst>
          </p:cNvPr>
          <p:cNvSpPr>
            <a:spLocks noGrp="1"/>
          </p:cNvSpPr>
          <p:nvPr>
            <p:ph type="title"/>
          </p:nvPr>
        </p:nvSpPr>
        <p:spPr>
          <a:xfrm>
            <a:off x="0" y="5532"/>
            <a:ext cx="9144000" cy="600643"/>
          </a:xfrm>
        </p:spPr>
        <p:txBody>
          <a:bodyPr>
            <a:noAutofit/>
          </a:bodyPr>
          <a:lstStyle/>
          <a:p>
            <a:pPr algn="ctr"/>
            <a:r>
              <a:rPr lang="en-US" sz="4000" b="1" dirty="0">
                <a:solidFill>
                  <a:srgbClr val="FF0000"/>
                </a:solidFill>
                <a:latin typeface="Centaur" panose="02030504050205020304" pitchFamily="18" charset="0"/>
              </a:rPr>
              <a:t>contd..</a:t>
            </a:r>
            <a:endParaRPr lang="en-IN" sz="4000" b="1"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C19A91BA-FA57-C12F-11B4-60632B520E53}"/>
              </a:ext>
            </a:extLst>
          </p:cNvPr>
          <p:cNvSpPr>
            <a:spLocks noGrp="1"/>
          </p:cNvSpPr>
          <p:nvPr>
            <p:ph idx="1"/>
          </p:nvPr>
        </p:nvSpPr>
        <p:spPr>
          <a:xfrm>
            <a:off x="-1" y="493161"/>
            <a:ext cx="9143999" cy="6349428"/>
          </a:xfrm>
        </p:spPr>
        <p:txBody>
          <a:bodyPr>
            <a:noAutofit/>
          </a:bodyPr>
          <a:lstStyle/>
          <a:p>
            <a:pPr>
              <a:buSzPct val="70000"/>
              <a:buFont typeface="Wingdings" panose="05000000000000000000" pitchFamily="2" charset="2"/>
              <a:buChar char="v"/>
            </a:pPr>
            <a:r>
              <a:rPr lang="en-IN" sz="2200" dirty="0">
                <a:latin typeface="Bell MT" panose="02020503060305020303" pitchFamily="18" charset="0"/>
              </a:rPr>
              <a:t> public interface </a:t>
            </a:r>
            <a:r>
              <a:rPr lang="en-IN" sz="2200" dirty="0" err="1">
                <a:latin typeface="Bell MT" panose="02020503060305020303" pitchFamily="18" charset="0"/>
              </a:rPr>
              <a:t>MessageServiceInjector</a:t>
            </a:r>
            <a:endParaRPr lang="en-IN" sz="2200" dirty="0">
              <a:latin typeface="Bell MT" panose="02020503060305020303" pitchFamily="18" charset="0"/>
            </a:endParaRPr>
          </a:p>
          <a:p>
            <a:pPr marL="0" indent="0">
              <a:buSzPct val="70000"/>
              <a:buNone/>
            </a:pPr>
            <a:r>
              <a:rPr lang="en-IN" sz="2200" dirty="0">
                <a:latin typeface="Bell MT" panose="02020503060305020303" pitchFamily="18" charset="0"/>
              </a:rPr>
              <a:t>    {   public Consumer </a:t>
            </a:r>
            <a:r>
              <a:rPr lang="en-IN" sz="2200" dirty="0" err="1">
                <a:latin typeface="Bell MT" panose="02020503060305020303" pitchFamily="18" charset="0"/>
              </a:rPr>
              <a:t>getConsumer</a:t>
            </a:r>
            <a:r>
              <a:rPr lang="en-IN" sz="2200" dirty="0">
                <a:latin typeface="Bell MT" panose="02020503060305020303" pitchFamily="18" charset="0"/>
              </a:rPr>
              <a:t>();</a:t>
            </a:r>
          </a:p>
          <a:p>
            <a:pPr marL="0" indent="0">
              <a:buNone/>
            </a:pPr>
            <a:r>
              <a:rPr lang="en-IN" sz="2200" dirty="0">
                <a:latin typeface="Bell MT" panose="02020503060305020303" pitchFamily="18" charset="0"/>
              </a:rPr>
              <a:t>       }</a:t>
            </a:r>
          </a:p>
          <a:p>
            <a:pPr marL="0" indent="0">
              <a:buNone/>
            </a:pPr>
            <a:endParaRPr lang="en-IN" sz="2200" dirty="0">
              <a:latin typeface="Bell MT" panose="02020503060305020303" pitchFamily="18" charset="0"/>
            </a:endParaRPr>
          </a:p>
          <a:p>
            <a:pPr>
              <a:buSzPct val="70000"/>
              <a:buFont typeface="Wingdings" panose="05000000000000000000" pitchFamily="2" charset="2"/>
              <a:buChar char="v"/>
            </a:pPr>
            <a:r>
              <a:rPr lang="en-US" sz="2200" dirty="0">
                <a:latin typeface="Bell MT" panose="02020503060305020303" pitchFamily="18" charset="0"/>
              </a:rPr>
              <a:t>public class </a:t>
            </a:r>
            <a:r>
              <a:rPr lang="en-US" sz="2200" dirty="0" err="1">
                <a:latin typeface="Bell MT" panose="02020503060305020303" pitchFamily="18" charset="0"/>
              </a:rPr>
              <a:t>EmailServiceInjector</a:t>
            </a:r>
            <a:r>
              <a:rPr lang="en-US" sz="2200" dirty="0">
                <a:latin typeface="Bell MT" panose="02020503060305020303" pitchFamily="18" charset="0"/>
              </a:rPr>
              <a:t> implements </a:t>
            </a:r>
            <a:r>
              <a:rPr lang="en-US" sz="2200" dirty="0" err="1">
                <a:latin typeface="Bell MT" panose="02020503060305020303" pitchFamily="18" charset="0"/>
              </a:rPr>
              <a:t>MessageServiceInjector</a:t>
            </a:r>
            <a:r>
              <a:rPr lang="en-US" sz="2200" dirty="0">
                <a:latin typeface="Bell MT" panose="02020503060305020303" pitchFamily="18" charset="0"/>
              </a:rPr>
              <a:t> </a:t>
            </a:r>
          </a:p>
          <a:p>
            <a:pPr marL="266700" indent="0">
              <a:buSzPct val="70000"/>
              <a:buNone/>
            </a:pPr>
            <a:r>
              <a:rPr lang="en-US" sz="2200" dirty="0">
                <a:latin typeface="Bell MT" panose="02020503060305020303" pitchFamily="18" charset="0"/>
              </a:rPr>
              <a:t>{    @Override</a:t>
            </a:r>
          </a:p>
          <a:p>
            <a:pPr marL="266700" indent="0">
              <a:buSzPct val="70000"/>
              <a:buNone/>
            </a:pPr>
            <a:r>
              <a:rPr lang="en-US" sz="2200" dirty="0">
                <a:latin typeface="Bell MT" panose="02020503060305020303" pitchFamily="18" charset="0"/>
              </a:rPr>
              <a:t>        public Consumer </a:t>
            </a:r>
            <a:r>
              <a:rPr lang="en-US" sz="2200" dirty="0" err="1">
                <a:latin typeface="Bell MT" panose="02020503060305020303" pitchFamily="18" charset="0"/>
              </a:rPr>
              <a:t>getConsumer</a:t>
            </a:r>
            <a:r>
              <a:rPr lang="en-US" sz="2200" dirty="0">
                <a:latin typeface="Bell MT" panose="02020503060305020303" pitchFamily="18" charset="0"/>
              </a:rPr>
              <a:t>() </a:t>
            </a:r>
          </a:p>
          <a:p>
            <a:pPr marL="266700" indent="0">
              <a:buSzPct val="70000"/>
              <a:buNone/>
            </a:pPr>
            <a:r>
              <a:rPr lang="en-US" sz="2200" dirty="0">
                <a:latin typeface="Bell MT" panose="02020503060305020303" pitchFamily="18" charset="0"/>
              </a:rPr>
              <a:t>         {    return new </a:t>
            </a:r>
            <a:r>
              <a:rPr lang="en-US" sz="2200" dirty="0" err="1">
                <a:latin typeface="Bell MT" panose="02020503060305020303" pitchFamily="18" charset="0"/>
              </a:rPr>
              <a:t>MyDIApplication</a:t>
            </a:r>
            <a:r>
              <a:rPr lang="en-US" sz="2200" dirty="0">
                <a:latin typeface="Bell MT" panose="02020503060305020303" pitchFamily="18" charset="0"/>
              </a:rPr>
              <a:t>(new </a:t>
            </a:r>
            <a:r>
              <a:rPr lang="en-US" sz="2200" dirty="0" err="1">
                <a:latin typeface="Bell MT" panose="02020503060305020303" pitchFamily="18" charset="0"/>
              </a:rPr>
              <a:t>EmailServiceImpl</a:t>
            </a:r>
            <a:r>
              <a:rPr lang="en-US" sz="2200" dirty="0">
                <a:latin typeface="Bell MT" panose="02020503060305020303" pitchFamily="18" charset="0"/>
              </a:rPr>
              <a:t>());</a:t>
            </a:r>
          </a:p>
          <a:p>
            <a:pPr marL="266700" indent="0">
              <a:buSzPct val="70000"/>
              <a:buNone/>
            </a:pPr>
            <a:r>
              <a:rPr lang="en-US" sz="2200" dirty="0">
                <a:latin typeface="Bell MT" panose="02020503060305020303" pitchFamily="18" charset="0"/>
              </a:rPr>
              <a:t>	   }  }</a:t>
            </a:r>
          </a:p>
          <a:p>
            <a:pPr marL="0" indent="0">
              <a:buSzPct val="70000"/>
              <a:buNone/>
            </a:pPr>
            <a:r>
              <a:rPr lang="en-US" sz="2200" dirty="0">
                <a:latin typeface="Bell MT" panose="02020503060305020303" pitchFamily="18" charset="0"/>
              </a:rPr>
              <a:t> </a:t>
            </a:r>
          </a:p>
          <a:p>
            <a:pPr>
              <a:buSzPct val="70000"/>
              <a:buFont typeface="Wingdings" panose="05000000000000000000" pitchFamily="2" charset="2"/>
              <a:buChar char="v"/>
            </a:pPr>
            <a:r>
              <a:rPr lang="en-US" sz="2200" dirty="0">
                <a:latin typeface="Bell MT" panose="02020503060305020303" pitchFamily="18" charset="0"/>
              </a:rPr>
              <a:t>public class </a:t>
            </a:r>
            <a:r>
              <a:rPr lang="en-US" sz="2200" dirty="0" err="1">
                <a:latin typeface="Bell MT" panose="02020503060305020303" pitchFamily="18" charset="0"/>
              </a:rPr>
              <a:t>SMSServiceInjector</a:t>
            </a:r>
            <a:r>
              <a:rPr lang="en-US" sz="2200" dirty="0">
                <a:latin typeface="Bell MT" panose="02020503060305020303" pitchFamily="18" charset="0"/>
              </a:rPr>
              <a:t> implements </a:t>
            </a:r>
            <a:r>
              <a:rPr lang="en-US" sz="2200" dirty="0" err="1">
                <a:latin typeface="Bell MT" panose="02020503060305020303" pitchFamily="18" charset="0"/>
              </a:rPr>
              <a:t>MessageServiceInjector</a:t>
            </a:r>
            <a:r>
              <a:rPr lang="en-US" sz="2200" dirty="0">
                <a:latin typeface="Bell MT" panose="02020503060305020303" pitchFamily="18" charset="0"/>
              </a:rPr>
              <a:t> </a:t>
            </a:r>
          </a:p>
          <a:p>
            <a:pPr marL="0" indent="0">
              <a:buNone/>
            </a:pPr>
            <a:r>
              <a:rPr lang="en-US" sz="2200" dirty="0">
                <a:latin typeface="Bell MT" panose="02020503060305020303" pitchFamily="18" charset="0"/>
              </a:rPr>
              <a:t>   {  @Override</a:t>
            </a:r>
          </a:p>
          <a:p>
            <a:pPr marL="0" indent="0">
              <a:buNone/>
            </a:pPr>
            <a:r>
              <a:rPr lang="en-US" sz="2200" dirty="0">
                <a:latin typeface="Bell MT" panose="02020503060305020303" pitchFamily="18" charset="0"/>
              </a:rPr>
              <a:t>        public Consumer </a:t>
            </a:r>
            <a:r>
              <a:rPr lang="en-US" sz="2200" dirty="0" err="1">
                <a:latin typeface="Bell MT" panose="02020503060305020303" pitchFamily="18" charset="0"/>
              </a:rPr>
              <a:t>getConsumer</a:t>
            </a:r>
            <a:r>
              <a:rPr lang="en-US" sz="2200" dirty="0">
                <a:latin typeface="Bell MT" panose="02020503060305020303" pitchFamily="18" charset="0"/>
              </a:rPr>
              <a:t>() </a:t>
            </a:r>
          </a:p>
          <a:p>
            <a:pPr marL="0" indent="0">
              <a:buNone/>
            </a:pPr>
            <a:r>
              <a:rPr lang="en-US" sz="2200" dirty="0">
                <a:latin typeface="Bell MT" panose="02020503060305020303" pitchFamily="18" charset="0"/>
              </a:rPr>
              <a:t>          {   return new </a:t>
            </a:r>
            <a:r>
              <a:rPr lang="en-US" sz="2200" dirty="0" err="1">
                <a:latin typeface="Bell MT" panose="02020503060305020303" pitchFamily="18" charset="0"/>
              </a:rPr>
              <a:t>MyDIApplication</a:t>
            </a:r>
            <a:r>
              <a:rPr lang="en-US" sz="2200" dirty="0">
                <a:latin typeface="Bell MT" panose="02020503060305020303" pitchFamily="18" charset="0"/>
              </a:rPr>
              <a:t>(new </a:t>
            </a:r>
            <a:r>
              <a:rPr lang="en-US" sz="2200" dirty="0" err="1">
                <a:latin typeface="Bell MT" panose="02020503060305020303" pitchFamily="18" charset="0"/>
              </a:rPr>
              <a:t>SMSServiceImpl</a:t>
            </a:r>
            <a:r>
              <a:rPr lang="en-US" sz="2200" dirty="0">
                <a:latin typeface="Bell MT" panose="02020503060305020303" pitchFamily="18" charset="0"/>
              </a:rPr>
              <a:t>());</a:t>
            </a:r>
          </a:p>
          <a:p>
            <a:pPr marL="0" indent="0">
              <a:buNone/>
            </a:pPr>
            <a:r>
              <a:rPr lang="en-US" sz="2200" dirty="0">
                <a:latin typeface="Bell MT" panose="02020503060305020303" pitchFamily="18" charset="0"/>
              </a:rPr>
              <a:t>	    }  }</a:t>
            </a:r>
            <a:endParaRPr lang="en-IN" sz="2200" dirty="0">
              <a:latin typeface="Bell MT" panose="02020503060305020303" pitchFamily="18" charset="0"/>
            </a:endParaRPr>
          </a:p>
          <a:p>
            <a:endParaRPr lang="en-IN" sz="2200" dirty="0">
              <a:latin typeface="Bell MT" panose="02020503060305020303" pitchFamily="18" charset="0"/>
            </a:endParaRPr>
          </a:p>
        </p:txBody>
      </p:sp>
    </p:spTree>
    <p:extLst>
      <p:ext uri="{BB962C8B-B14F-4D97-AF65-F5344CB8AC3E}">
        <p14:creationId xmlns:p14="http://schemas.microsoft.com/office/powerpoint/2010/main" val="1763958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064C-6100-9037-FDD5-5F6AF85527D0}"/>
              </a:ext>
            </a:extLst>
          </p:cNvPr>
          <p:cNvSpPr>
            <a:spLocks noGrp="1"/>
          </p:cNvSpPr>
          <p:nvPr>
            <p:ph type="title"/>
          </p:nvPr>
        </p:nvSpPr>
        <p:spPr>
          <a:xfrm>
            <a:off x="-2" y="-4742"/>
            <a:ext cx="9144002" cy="580095"/>
          </a:xfrm>
        </p:spPr>
        <p:txBody>
          <a:bodyPr>
            <a:noAutofit/>
          </a:bodyPr>
          <a:lstStyle/>
          <a:p>
            <a:pPr algn="ctr"/>
            <a:r>
              <a:rPr lang="en-US" sz="4000" b="1" dirty="0">
                <a:solidFill>
                  <a:srgbClr val="FF0000"/>
                </a:solidFill>
                <a:latin typeface="Centaur" panose="02030504050205020304" pitchFamily="18" charset="0"/>
              </a:rPr>
              <a:t>contd..</a:t>
            </a:r>
            <a:endParaRPr lang="en-IN" sz="4000" b="1"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3CBF2A15-6CD2-526B-0C41-A7BB90BDF44D}"/>
              </a:ext>
            </a:extLst>
          </p:cNvPr>
          <p:cNvSpPr>
            <a:spLocks noGrp="1"/>
          </p:cNvSpPr>
          <p:nvPr>
            <p:ph idx="1"/>
          </p:nvPr>
        </p:nvSpPr>
        <p:spPr>
          <a:xfrm>
            <a:off x="113016" y="452065"/>
            <a:ext cx="9030984" cy="6185043"/>
          </a:xfrm>
        </p:spPr>
        <p:txBody>
          <a:bodyPr>
            <a:noAutofit/>
          </a:bodyPr>
          <a:lstStyle/>
          <a:p>
            <a:pPr marL="0" indent="0">
              <a:buNone/>
            </a:pPr>
            <a:r>
              <a:rPr lang="en-IN" sz="2200" dirty="0">
                <a:latin typeface="Bell MT" panose="02020503060305020303" pitchFamily="18" charset="0"/>
              </a:rPr>
              <a:t>public class </a:t>
            </a:r>
            <a:r>
              <a:rPr lang="en-IN" sz="2200" dirty="0" err="1">
                <a:latin typeface="Bell MT" panose="02020503060305020303" pitchFamily="18" charset="0"/>
              </a:rPr>
              <a:t>MyMessageDITest</a:t>
            </a:r>
            <a:endParaRPr lang="en-IN" sz="2200" dirty="0">
              <a:latin typeface="Bell MT" panose="02020503060305020303" pitchFamily="18" charset="0"/>
            </a:endParaRPr>
          </a:p>
          <a:p>
            <a:pPr marL="0" indent="0">
              <a:buNone/>
            </a:pPr>
            <a:r>
              <a:rPr lang="en-IN" sz="2200" dirty="0">
                <a:latin typeface="Bell MT" panose="02020503060305020303" pitchFamily="18" charset="0"/>
              </a:rPr>
              <a:t> {</a:t>
            </a:r>
          </a:p>
          <a:p>
            <a:pPr marL="0" indent="0">
              <a:buNone/>
            </a:pPr>
            <a:r>
              <a:rPr lang="en-IN" sz="2200" dirty="0">
                <a:latin typeface="Bell MT" panose="02020503060305020303" pitchFamily="18" charset="0"/>
              </a:rPr>
              <a:t>     public static void main(String[] </a:t>
            </a:r>
            <a:r>
              <a:rPr lang="en-IN" sz="2200" dirty="0" err="1">
                <a:latin typeface="Bell MT" panose="02020503060305020303" pitchFamily="18" charset="0"/>
              </a:rPr>
              <a:t>args</a:t>
            </a:r>
            <a:r>
              <a:rPr lang="en-IN" sz="2200" dirty="0">
                <a:latin typeface="Bell MT" panose="02020503060305020303" pitchFamily="18" charset="0"/>
              </a:rPr>
              <a:t>) </a:t>
            </a:r>
          </a:p>
          <a:p>
            <a:pPr marL="0" indent="0" defTabSz="360363">
              <a:buNone/>
            </a:pPr>
            <a:r>
              <a:rPr lang="en-IN" sz="2200" dirty="0">
                <a:latin typeface="Bell MT" panose="02020503060305020303" pitchFamily="18" charset="0"/>
              </a:rPr>
              <a:t>      { 	String </a:t>
            </a:r>
            <a:r>
              <a:rPr lang="en-IN" sz="2200" dirty="0" err="1">
                <a:latin typeface="Bell MT" panose="02020503060305020303" pitchFamily="18" charset="0"/>
              </a:rPr>
              <a:t>msg</a:t>
            </a:r>
            <a:r>
              <a:rPr lang="en-IN" sz="2200" dirty="0">
                <a:latin typeface="Bell MT" panose="02020503060305020303" pitchFamily="18" charset="0"/>
              </a:rPr>
              <a:t> = "Hi Pankaj";</a:t>
            </a:r>
          </a:p>
          <a:p>
            <a:pPr marL="0" indent="0" defTabSz="360363">
              <a:buNone/>
            </a:pPr>
            <a:r>
              <a:rPr lang="en-IN" sz="2200" dirty="0">
                <a:latin typeface="Bell MT" panose="02020503060305020303" pitchFamily="18" charset="0"/>
              </a:rPr>
              <a:t>		String email = "pankaj@abc.com";</a:t>
            </a:r>
          </a:p>
          <a:p>
            <a:pPr marL="0" indent="0" defTabSz="360363">
              <a:buNone/>
            </a:pPr>
            <a:r>
              <a:rPr lang="en-IN" sz="2200" dirty="0">
                <a:latin typeface="Bell MT" panose="02020503060305020303" pitchFamily="18" charset="0"/>
              </a:rPr>
              <a:t>		String phone = "4088888888";</a:t>
            </a:r>
          </a:p>
          <a:p>
            <a:pPr marL="0" indent="0" defTabSz="360363">
              <a:buNone/>
            </a:pPr>
            <a:r>
              <a:rPr lang="en-IN" sz="2200" dirty="0">
                <a:latin typeface="Bell MT" panose="02020503060305020303" pitchFamily="18" charset="0"/>
              </a:rPr>
              <a:t>		</a:t>
            </a:r>
            <a:r>
              <a:rPr lang="en-IN" sz="2200" dirty="0" err="1">
                <a:latin typeface="Bell MT" panose="02020503060305020303" pitchFamily="18" charset="0"/>
              </a:rPr>
              <a:t>MessageServiceInjector</a:t>
            </a:r>
            <a:r>
              <a:rPr lang="en-IN" sz="2200" dirty="0">
                <a:latin typeface="Bell MT" panose="02020503060305020303" pitchFamily="18" charset="0"/>
              </a:rPr>
              <a:t> injector = null;</a:t>
            </a:r>
          </a:p>
          <a:p>
            <a:pPr marL="0" indent="0" defTabSz="360363">
              <a:buNone/>
            </a:pPr>
            <a:r>
              <a:rPr lang="en-IN" sz="2200" dirty="0">
                <a:latin typeface="Bell MT" panose="02020503060305020303" pitchFamily="18" charset="0"/>
              </a:rPr>
              <a:t>		Consumer app = null;</a:t>
            </a:r>
          </a:p>
          <a:p>
            <a:pPr marL="0" indent="0" defTabSz="360363">
              <a:buNone/>
            </a:pPr>
            <a:r>
              <a:rPr lang="en-IN" sz="2200" dirty="0">
                <a:latin typeface="Bell MT" panose="02020503060305020303" pitchFamily="18" charset="0"/>
              </a:rPr>
              <a:t>		//Send email</a:t>
            </a:r>
          </a:p>
          <a:p>
            <a:pPr marL="0" indent="0" defTabSz="360363">
              <a:buNone/>
            </a:pPr>
            <a:r>
              <a:rPr lang="en-IN" sz="2200" dirty="0">
                <a:latin typeface="Bell MT" panose="02020503060305020303" pitchFamily="18" charset="0"/>
              </a:rPr>
              <a:t>		injector = new </a:t>
            </a:r>
            <a:r>
              <a:rPr lang="en-IN" sz="2200" dirty="0" err="1">
                <a:latin typeface="Bell MT" panose="02020503060305020303" pitchFamily="18" charset="0"/>
              </a:rPr>
              <a:t>EmailServiceInjector</a:t>
            </a:r>
            <a:r>
              <a:rPr lang="en-IN" sz="2200" dirty="0">
                <a:latin typeface="Bell MT" panose="02020503060305020303" pitchFamily="18" charset="0"/>
              </a:rPr>
              <a:t>();</a:t>
            </a:r>
          </a:p>
          <a:p>
            <a:pPr marL="0" indent="0" defTabSz="360363">
              <a:buNone/>
            </a:pPr>
            <a:r>
              <a:rPr lang="en-IN" sz="2200" dirty="0">
                <a:latin typeface="Bell MT" panose="02020503060305020303" pitchFamily="18" charset="0"/>
              </a:rPr>
              <a:t>		app = </a:t>
            </a:r>
            <a:r>
              <a:rPr lang="en-IN" sz="2200" dirty="0" err="1">
                <a:latin typeface="Bell MT" panose="02020503060305020303" pitchFamily="18" charset="0"/>
              </a:rPr>
              <a:t>injector.getConsumer</a:t>
            </a:r>
            <a:r>
              <a:rPr lang="en-IN" sz="2200" dirty="0">
                <a:latin typeface="Bell MT" panose="02020503060305020303" pitchFamily="18" charset="0"/>
              </a:rPr>
              <a:t>();</a:t>
            </a:r>
          </a:p>
          <a:p>
            <a:pPr marL="0" indent="0" defTabSz="360363">
              <a:buNone/>
            </a:pPr>
            <a:r>
              <a:rPr lang="en-IN" sz="2200" dirty="0">
                <a:latin typeface="Bell MT" panose="02020503060305020303" pitchFamily="18" charset="0"/>
              </a:rPr>
              <a:t>		</a:t>
            </a:r>
            <a:r>
              <a:rPr lang="en-IN" sz="2200" dirty="0" err="1">
                <a:latin typeface="Bell MT" panose="02020503060305020303" pitchFamily="18" charset="0"/>
              </a:rPr>
              <a:t>app.processMessages</a:t>
            </a:r>
            <a:r>
              <a:rPr lang="en-IN" sz="2200" dirty="0">
                <a:latin typeface="Bell MT" panose="02020503060305020303" pitchFamily="18" charset="0"/>
              </a:rPr>
              <a:t>(</a:t>
            </a:r>
            <a:r>
              <a:rPr lang="en-IN" sz="2200" dirty="0" err="1">
                <a:latin typeface="Bell MT" panose="02020503060305020303" pitchFamily="18" charset="0"/>
              </a:rPr>
              <a:t>msg</a:t>
            </a:r>
            <a:r>
              <a:rPr lang="en-IN" sz="2200" dirty="0">
                <a:latin typeface="Bell MT" panose="02020503060305020303" pitchFamily="18" charset="0"/>
              </a:rPr>
              <a:t>, email);</a:t>
            </a:r>
          </a:p>
          <a:p>
            <a:pPr marL="0" indent="0" defTabSz="360363">
              <a:buNone/>
            </a:pPr>
            <a:r>
              <a:rPr lang="en-IN" sz="2200" dirty="0">
                <a:latin typeface="Bell MT" panose="02020503060305020303" pitchFamily="18" charset="0"/>
              </a:rPr>
              <a:t>		//Send SMS</a:t>
            </a:r>
          </a:p>
          <a:p>
            <a:pPr marL="0" indent="0" defTabSz="360363">
              <a:buNone/>
            </a:pPr>
            <a:r>
              <a:rPr lang="en-IN" sz="2200" dirty="0">
                <a:latin typeface="Bell MT" panose="02020503060305020303" pitchFamily="18" charset="0"/>
              </a:rPr>
              <a:t>		injector = new </a:t>
            </a:r>
            <a:r>
              <a:rPr lang="en-IN" sz="2200" dirty="0" err="1">
                <a:latin typeface="Bell MT" panose="02020503060305020303" pitchFamily="18" charset="0"/>
              </a:rPr>
              <a:t>SMSServiceInjector</a:t>
            </a:r>
            <a:r>
              <a:rPr lang="en-IN" sz="2200" dirty="0">
                <a:latin typeface="Bell MT" panose="02020503060305020303" pitchFamily="18" charset="0"/>
              </a:rPr>
              <a:t>();</a:t>
            </a:r>
          </a:p>
          <a:p>
            <a:pPr marL="0" indent="0" defTabSz="360363">
              <a:buNone/>
            </a:pPr>
            <a:r>
              <a:rPr lang="en-IN" sz="2200" dirty="0">
                <a:latin typeface="Bell MT" panose="02020503060305020303" pitchFamily="18" charset="0"/>
              </a:rPr>
              <a:t>		app = </a:t>
            </a:r>
            <a:r>
              <a:rPr lang="en-IN" sz="2200" dirty="0" err="1">
                <a:latin typeface="Bell MT" panose="02020503060305020303" pitchFamily="18" charset="0"/>
              </a:rPr>
              <a:t>injector.getConsumer</a:t>
            </a:r>
            <a:r>
              <a:rPr lang="en-IN" sz="2200" dirty="0">
                <a:latin typeface="Bell MT" panose="02020503060305020303" pitchFamily="18" charset="0"/>
              </a:rPr>
              <a:t>(); 	</a:t>
            </a:r>
            <a:r>
              <a:rPr lang="en-IN" sz="2200" dirty="0" err="1">
                <a:latin typeface="Bell MT" panose="02020503060305020303" pitchFamily="18" charset="0"/>
              </a:rPr>
              <a:t>app.processMessages</a:t>
            </a:r>
            <a:r>
              <a:rPr lang="en-IN" sz="2200" dirty="0">
                <a:latin typeface="Bell MT" panose="02020503060305020303" pitchFamily="18" charset="0"/>
              </a:rPr>
              <a:t>(</a:t>
            </a:r>
            <a:r>
              <a:rPr lang="en-IN" sz="2200" dirty="0" err="1">
                <a:latin typeface="Bell MT" panose="02020503060305020303" pitchFamily="18" charset="0"/>
              </a:rPr>
              <a:t>msg</a:t>
            </a:r>
            <a:r>
              <a:rPr lang="en-IN" sz="2200" dirty="0">
                <a:latin typeface="Bell MT" panose="02020503060305020303" pitchFamily="18" charset="0"/>
              </a:rPr>
              <a:t>, phone); }}</a:t>
            </a:r>
          </a:p>
        </p:txBody>
      </p:sp>
    </p:spTree>
    <p:extLst>
      <p:ext uri="{BB962C8B-B14F-4D97-AF65-F5344CB8AC3E}">
        <p14:creationId xmlns:p14="http://schemas.microsoft.com/office/powerpoint/2010/main" val="178719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EDDA-4757-2C45-0B9C-915AC84A62A8}"/>
              </a:ext>
            </a:extLst>
          </p:cNvPr>
          <p:cNvSpPr>
            <a:spLocks noGrp="1"/>
          </p:cNvSpPr>
          <p:nvPr>
            <p:ph type="title"/>
          </p:nvPr>
        </p:nvSpPr>
        <p:spPr>
          <a:xfrm>
            <a:off x="0" y="23973"/>
            <a:ext cx="9144000" cy="590365"/>
          </a:xfrm>
        </p:spPr>
        <p:txBody>
          <a:bodyPr>
            <a:noAutofit/>
          </a:bodyPr>
          <a:lstStyle/>
          <a:p>
            <a:pPr algn="ctr"/>
            <a:r>
              <a:rPr lang="en-US" sz="4000" b="1" dirty="0">
                <a:solidFill>
                  <a:srgbClr val="FF0000"/>
                </a:solidFill>
                <a:latin typeface="Centaur" panose="02030504050205020304" pitchFamily="18" charset="0"/>
              </a:rPr>
              <a:t>contd..</a:t>
            </a:r>
            <a:endParaRPr lang="en-IN" sz="4000" b="1"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1945E8B4-2C93-2475-DF7B-E98D46FF6D48}"/>
              </a:ext>
            </a:extLst>
          </p:cNvPr>
          <p:cNvSpPr>
            <a:spLocks noGrp="1"/>
          </p:cNvSpPr>
          <p:nvPr>
            <p:ph idx="1"/>
          </p:nvPr>
        </p:nvSpPr>
        <p:spPr>
          <a:xfrm>
            <a:off x="0" y="493160"/>
            <a:ext cx="9144000" cy="5683803"/>
          </a:xfrm>
        </p:spPr>
        <p:txBody>
          <a:bodyPr/>
          <a:lstStyle/>
          <a:p>
            <a:pPr marL="534988" indent="-442913">
              <a:buSzPct val="70000"/>
              <a:buFont typeface="Wingdings" panose="05000000000000000000" pitchFamily="2" charset="2"/>
              <a:buChar char="v"/>
            </a:pPr>
            <a:r>
              <a:rPr lang="en-US" sz="2600" dirty="0">
                <a:latin typeface="Bell MT" panose="02020503060305020303" pitchFamily="18" charset="0"/>
              </a:rPr>
              <a:t>A</a:t>
            </a:r>
            <a:r>
              <a:rPr lang="en-US" sz="2600" b="0" i="0" dirty="0">
                <a:effectLst/>
                <a:latin typeface="Bell MT" panose="02020503060305020303" pitchFamily="18" charset="0"/>
              </a:rPr>
              <a:t>pplication classes are responsible only for using the service.</a:t>
            </a:r>
          </a:p>
          <a:p>
            <a:pPr marL="534988" indent="-442913">
              <a:buSzPct val="70000"/>
              <a:buFont typeface="Wingdings" panose="05000000000000000000" pitchFamily="2" charset="2"/>
              <a:buChar char="v"/>
            </a:pPr>
            <a:r>
              <a:rPr lang="en-US" sz="2600" b="0" i="0" dirty="0">
                <a:effectLst/>
                <a:latin typeface="Bell MT" panose="02020503060305020303" pitchFamily="18" charset="0"/>
              </a:rPr>
              <a:t> Service classes are created in injectors. </a:t>
            </a:r>
          </a:p>
          <a:p>
            <a:pPr marL="534988" indent="-442913">
              <a:buSzPct val="70000"/>
              <a:buFont typeface="Wingdings" panose="05000000000000000000" pitchFamily="2" charset="2"/>
              <a:buChar char="v"/>
            </a:pPr>
            <a:r>
              <a:rPr lang="en-US" sz="2600" dirty="0">
                <a:latin typeface="Bell MT" panose="02020503060305020303" pitchFamily="18" charset="0"/>
              </a:rPr>
              <a:t>I</a:t>
            </a:r>
            <a:r>
              <a:rPr lang="en-US" sz="2600" b="0" i="0" dirty="0">
                <a:effectLst/>
                <a:latin typeface="Bell MT" panose="02020503060305020303" pitchFamily="18" charset="0"/>
              </a:rPr>
              <a:t>f  the application is to be further extended to allow </a:t>
            </a:r>
            <a:r>
              <a:rPr lang="en-US" sz="2600" b="0" i="0" dirty="0" err="1">
                <a:effectLst/>
                <a:latin typeface="Bell MT" panose="02020503060305020303" pitchFamily="18" charset="0"/>
              </a:rPr>
              <a:t>facebook</a:t>
            </a:r>
            <a:r>
              <a:rPr lang="en-US" sz="2600" b="0" i="0" dirty="0">
                <a:effectLst/>
                <a:latin typeface="Bell MT" panose="02020503060305020303" pitchFamily="18" charset="0"/>
              </a:rPr>
              <a:t> messaging, then only write Service classes and injector classes.</a:t>
            </a:r>
          </a:p>
          <a:p>
            <a:pPr marL="534988" indent="-442913">
              <a:buSzPct val="70000"/>
              <a:buFont typeface="Wingdings" panose="05000000000000000000" pitchFamily="2" charset="2"/>
              <a:buChar char="v"/>
            </a:pPr>
            <a:r>
              <a:rPr lang="en-US" sz="2600" b="0" i="0" dirty="0">
                <a:effectLst/>
                <a:latin typeface="Bell MT" panose="02020503060305020303" pitchFamily="18" charset="0"/>
              </a:rPr>
              <a:t>So dependency injection implementation is solved the problem with hard-coded dependency and helped in making our application flexible and easy to extend. </a:t>
            </a:r>
          </a:p>
          <a:p>
            <a:pPr marL="534988" indent="-442913">
              <a:buSzPct val="70000"/>
              <a:buFont typeface="Wingdings" panose="05000000000000000000" pitchFamily="2" charset="2"/>
              <a:buChar char="v"/>
            </a:pPr>
            <a:r>
              <a:rPr lang="en-US" sz="2600" dirty="0">
                <a:latin typeface="Bell MT" panose="02020503060305020303" pitchFamily="18" charset="0"/>
              </a:rPr>
              <a:t>This approach helps in </a:t>
            </a:r>
            <a:r>
              <a:rPr lang="en-US" sz="2600" b="0" i="0" dirty="0">
                <a:effectLst/>
                <a:latin typeface="Bell MT" panose="02020503060305020303" pitchFamily="18" charset="0"/>
              </a:rPr>
              <a:t>testing our application class by mocking the injector and service classes.</a:t>
            </a:r>
            <a:endParaRPr lang="en-IN" sz="2600" dirty="0">
              <a:latin typeface="Bell MT" panose="02020503060305020303" pitchFamily="18" charset="0"/>
            </a:endParaRPr>
          </a:p>
        </p:txBody>
      </p:sp>
    </p:spTree>
    <p:extLst>
      <p:ext uri="{BB962C8B-B14F-4D97-AF65-F5344CB8AC3E}">
        <p14:creationId xmlns:p14="http://schemas.microsoft.com/office/powerpoint/2010/main" val="2384054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D1CD-B86B-A5B1-D4EF-036F565CBF0C}"/>
              </a:ext>
            </a:extLst>
          </p:cNvPr>
          <p:cNvSpPr>
            <a:spLocks noGrp="1"/>
          </p:cNvSpPr>
          <p:nvPr>
            <p:ph type="title"/>
          </p:nvPr>
        </p:nvSpPr>
        <p:spPr>
          <a:xfrm>
            <a:off x="0" y="5537"/>
            <a:ext cx="9144000" cy="451663"/>
          </a:xfrm>
        </p:spPr>
        <p:txBody>
          <a:bodyPr>
            <a:noAutofit/>
          </a:bodyPr>
          <a:lstStyle/>
          <a:p>
            <a:pPr algn="ctr"/>
            <a:r>
              <a:rPr lang="en-US" sz="4000" b="1" dirty="0">
                <a:solidFill>
                  <a:srgbClr val="FF0000"/>
                </a:solidFill>
                <a:latin typeface="Centaur" panose="02030504050205020304" pitchFamily="18" charset="0"/>
              </a:rPr>
              <a:t>contd..</a:t>
            </a:r>
            <a:endParaRPr lang="en-IN" sz="4000" b="1"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96C9B4CF-924C-A973-06C5-B28B68CC5016}"/>
              </a:ext>
            </a:extLst>
          </p:cNvPr>
          <p:cNvSpPr>
            <a:spLocks noGrp="1"/>
          </p:cNvSpPr>
          <p:nvPr>
            <p:ph idx="1"/>
          </p:nvPr>
        </p:nvSpPr>
        <p:spPr>
          <a:xfrm>
            <a:off x="-1" y="457200"/>
            <a:ext cx="9143999" cy="5632433"/>
          </a:xfrm>
        </p:spPr>
        <p:txBody>
          <a:bodyPr/>
          <a:lstStyle/>
          <a:p>
            <a:pPr marL="627063" indent="-452438" algn="l">
              <a:buSzPct val="70000"/>
              <a:buFont typeface="Wingdings" panose="05000000000000000000" pitchFamily="2" charset="2"/>
              <a:buChar char="v"/>
            </a:pPr>
            <a:r>
              <a:rPr lang="en-US" sz="2600" b="0" i="0" dirty="0">
                <a:effectLst/>
                <a:latin typeface="Bell MT" panose="02020503060305020303" pitchFamily="18" charset="0"/>
              </a:rPr>
              <a:t>Some of the benefits of using Dependency Injection in Java are:</a:t>
            </a:r>
          </a:p>
          <a:p>
            <a:pPr marL="627063" indent="-452438" algn="l">
              <a:buSzPct val="70000"/>
              <a:buFont typeface="Wingdings" panose="05000000000000000000" pitchFamily="2" charset="2"/>
              <a:buChar char="v"/>
            </a:pPr>
            <a:r>
              <a:rPr lang="en-US" sz="2600" b="0" i="0" dirty="0">
                <a:effectLst/>
                <a:latin typeface="Bell MT" panose="02020503060305020303" pitchFamily="18" charset="0"/>
              </a:rPr>
              <a:t>Separation of Concerns</a:t>
            </a:r>
          </a:p>
          <a:p>
            <a:pPr marL="627063" indent="-452438" algn="l">
              <a:buSzPct val="70000"/>
              <a:buFont typeface="Wingdings" panose="05000000000000000000" pitchFamily="2" charset="2"/>
              <a:buChar char="v"/>
            </a:pPr>
            <a:r>
              <a:rPr lang="en-US" sz="2600" b="0" i="0" dirty="0">
                <a:effectLst/>
                <a:latin typeface="Bell MT" panose="02020503060305020303" pitchFamily="18" charset="0"/>
              </a:rPr>
              <a:t>Boilerplate Code reduction in application classes because all work to initialize dependencies is handled by the injector component</a:t>
            </a:r>
          </a:p>
          <a:p>
            <a:pPr marL="627063" indent="-452438" algn="l">
              <a:buSzPct val="70000"/>
              <a:buFont typeface="Wingdings" panose="05000000000000000000" pitchFamily="2" charset="2"/>
              <a:buChar char="v"/>
            </a:pPr>
            <a:r>
              <a:rPr lang="en-US" sz="2600" b="0" i="0" dirty="0">
                <a:effectLst/>
                <a:latin typeface="Bell MT" panose="02020503060305020303" pitchFamily="18" charset="0"/>
              </a:rPr>
              <a:t>Configurable components makes application easily extendable</a:t>
            </a:r>
          </a:p>
          <a:p>
            <a:pPr marL="627063" indent="-452438" algn="l">
              <a:buSzPct val="70000"/>
              <a:buFont typeface="Wingdings" panose="05000000000000000000" pitchFamily="2" charset="2"/>
              <a:buChar char="v"/>
            </a:pPr>
            <a:r>
              <a:rPr lang="en-US" sz="2600" b="0" i="0" dirty="0">
                <a:effectLst/>
                <a:latin typeface="Bell MT" panose="02020503060305020303" pitchFamily="18" charset="0"/>
              </a:rPr>
              <a:t>Unit testing is easy with mock objects</a:t>
            </a:r>
          </a:p>
          <a:p>
            <a:pPr>
              <a:buSzPct val="70000"/>
              <a:buFont typeface="Wingdings" panose="05000000000000000000" pitchFamily="2" charset="2"/>
              <a:buChar char="v"/>
            </a:pPr>
            <a:endParaRPr lang="en-IN" sz="2600" dirty="0">
              <a:latin typeface="Bell MT" panose="02020503060305020303" pitchFamily="18" charset="0"/>
            </a:endParaRPr>
          </a:p>
        </p:txBody>
      </p:sp>
    </p:spTree>
    <p:extLst>
      <p:ext uri="{BB962C8B-B14F-4D97-AF65-F5344CB8AC3E}">
        <p14:creationId xmlns:p14="http://schemas.microsoft.com/office/powerpoint/2010/main" val="3375259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457200"/>
          </a:xfrm>
        </p:spPr>
        <p:txBody>
          <a:bodyPr>
            <a:noAutofit/>
          </a:bodyPr>
          <a:lstStyle/>
          <a:p>
            <a:r>
              <a:rPr lang="en-US" sz="4000" dirty="0">
                <a:solidFill>
                  <a:srgbClr val="FF0000"/>
                </a:solidFill>
                <a:latin typeface="Baskerville Old Face" panose="02020602080505020303" pitchFamily="18" charset="0"/>
                <a:cs typeface="Andalus" pitchFamily="18" charset="-78"/>
              </a:rPr>
              <a:t>Dependency Injection</a:t>
            </a:r>
          </a:p>
        </p:txBody>
      </p:sp>
      <p:sp>
        <p:nvSpPr>
          <p:cNvPr id="15363" name="Rectangle 3"/>
          <p:cNvSpPr>
            <a:spLocks noGrp="1" noChangeArrowheads="1"/>
          </p:cNvSpPr>
          <p:nvPr>
            <p:ph type="body" idx="1"/>
          </p:nvPr>
        </p:nvSpPr>
        <p:spPr>
          <a:xfrm>
            <a:off x="0" y="457200"/>
            <a:ext cx="9144000" cy="6400800"/>
          </a:xfrm>
        </p:spPr>
        <p:txBody>
          <a:bodyPr>
            <a:noAutofit/>
          </a:bodyPr>
          <a:lstStyle/>
          <a:p>
            <a:pPr>
              <a:buSzPct val="70000"/>
              <a:buFont typeface="Wingdings" pitchFamily="2" charset="2"/>
              <a:buChar char="v"/>
            </a:pPr>
            <a:r>
              <a:rPr lang="en-US" sz="2600" dirty="0">
                <a:latin typeface="Goudy Old Style" pitchFamily="18" charset="0"/>
              </a:rPr>
              <a:t>In an application, classes should be as </a:t>
            </a:r>
            <a:r>
              <a:rPr lang="en-US" sz="2600" b="1" dirty="0">
                <a:solidFill>
                  <a:schemeClr val="tx2"/>
                </a:solidFill>
                <a:latin typeface="Goudy Old Style" pitchFamily="18" charset="0"/>
              </a:rPr>
              <a:t>independent</a:t>
            </a:r>
            <a:r>
              <a:rPr lang="en-US" sz="2600" dirty="0">
                <a:latin typeface="Goudy Old Style" pitchFamily="18" charset="0"/>
              </a:rPr>
              <a:t> as possible.</a:t>
            </a:r>
          </a:p>
          <a:p>
            <a:pPr>
              <a:buSzPct val="70000"/>
              <a:buFont typeface="Wingdings" pitchFamily="2" charset="2"/>
              <a:buChar char="v"/>
            </a:pPr>
            <a:r>
              <a:rPr lang="en-US" sz="2600" dirty="0">
                <a:latin typeface="Goudy Old Style" pitchFamily="18" charset="0"/>
              </a:rPr>
              <a:t>The mutual independence increase the possibility to </a:t>
            </a:r>
            <a:r>
              <a:rPr lang="en-US" sz="2600" b="1" dirty="0">
                <a:solidFill>
                  <a:schemeClr val="tx2"/>
                </a:solidFill>
                <a:latin typeface="Goudy Old Style" pitchFamily="18" charset="0"/>
              </a:rPr>
              <a:t>reusability and test</a:t>
            </a:r>
            <a:r>
              <a:rPr lang="en-US" sz="2600" dirty="0">
                <a:latin typeface="Goudy Old Style" pitchFamily="18" charset="0"/>
              </a:rPr>
              <a:t> them </a:t>
            </a:r>
            <a:r>
              <a:rPr lang="en-US" sz="2600" b="1" dirty="0">
                <a:solidFill>
                  <a:schemeClr val="tx2"/>
                </a:solidFill>
                <a:latin typeface="Goudy Old Style" pitchFamily="18" charset="0"/>
              </a:rPr>
              <a:t>independent</a:t>
            </a:r>
            <a:r>
              <a:rPr lang="en-US" sz="2600" dirty="0">
                <a:latin typeface="Goudy Old Style" pitchFamily="18" charset="0"/>
              </a:rPr>
              <a:t> of other classes when unit testing.</a:t>
            </a:r>
          </a:p>
          <a:p>
            <a:pPr>
              <a:buClr>
                <a:schemeClr val="tx1"/>
              </a:buClr>
              <a:buSzPct val="70000"/>
              <a:buFont typeface="Wingdings" pitchFamily="2" charset="2"/>
              <a:buChar char="v"/>
            </a:pPr>
            <a:r>
              <a:rPr lang="en-US" sz="2600" b="1" dirty="0">
                <a:solidFill>
                  <a:schemeClr val="tx2"/>
                </a:solidFill>
                <a:latin typeface="Goudy Old Style" pitchFamily="18" charset="0"/>
              </a:rPr>
              <a:t>Dependency Injection (DI) </a:t>
            </a:r>
            <a:r>
              <a:rPr lang="en-US" sz="2600" dirty="0">
                <a:latin typeface="Goudy Old Style" pitchFamily="18" charset="0"/>
              </a:rPr>
              <a:t>implements the design pattern called </a:t>
            </a:r>
            <a:r>
              <a:rPr lang="en-US" sz="2600" b="1" dirty="0">
                <a:solidFill>
                  <a:schemeClr val="tx2"/>
                </a:solidFill>
                <a:latin typeface="Goudy Old Style" pitchFamily="18" charset="0"/>
              </a:rPr>
              <a:t>Inversion of Control </a:t>
            </a:r>
            <a:r>
              <a:rPr lang="en-US" sz="2600" dirty="0">
                <a:latin typeface="Goudy Old Style" pitchFamily="18" charset="0"/>
              </a:rPr>
              <a:t>for resolving dependencies. </a:t>
            </a:r>
            <a:r>
              <a:rPr lang="en-US" sz="2600" b="1" dirty="0">
                <a:solidFill>
                  <a:schemeClr val="tx2"/>
                </a:solidFill>
                <a:latin typeface="Goudy Old Style" pitchFamily="18" charset="0"/>
              </a:rPr>
              <a:t>Injection</a:t>
            </a:r>
            <a:r>
              <a:rPr lang="en-US" sz="2600" dirty="0">
                <a:latin typeface="Goudy Old Style" pitchFamily="18" charset="0"/>
              </a:rPr>
              <a:t> is the passing of a dependency to a dependent object that would use it.</a:t>
            </a:r>
            <a:endParaRPr lang="en-US" sz="2600" b="1" dirty="0">
              <a:solidFill>
                <a:schemeClr val="tx2"/>
              </a:solidFill>
              <a:latin typeface="Goudy Old Style" pitchFamily="18" charset="0"/>
            </a:endParaRPr>
          </a:p>
          <a:p>
            <a:pPr>
              <a:buClr>
                <a:schemeClr val="tx1"/>
              </a:buClr>
              <a:buSzPct val="70000"/>
              <a:buFont typeface="Wingdings" pitchFamily="2" charset="2"/>
              <a:buChar char="v"/>
            </a:pPr>
            <a:r>
              <a:rPr lang="en-US" sz="2600" b="1" dirty="0">
                <a:solidFill>
                  <a:schemeClr val="tx2"/>
                </a:solidFill>
                <a:latin typeface="Goudy Old Style" pitchFamily="18" charset="0"/>
              </a:rPr>
              <a:t>Dependency Injection </a:t>
            </a:r>
            <a:r>
              <a:rPr lang="en-US" sz="2600" dirty="0">
                <a:latin typeface="Goudy Old Style" pitchFamily="18" charset="0"/>
              </a:rPr>
              <a:t>(or sometime called </a:t>
            </a:r>
            <a:r>
              <a:rPr lang="en-US" sz="2600" b="1" dirty="0">
                <a:solidFill>
                  <a:schemeClr val="tx2"/>
                </a:solidFill>
                <a:latin typeface="Goudy Old Style" pitchFamily="18" charset="0"/>
              </a:rPr>
              <a:t>wiring</a:t>
            </a:r>
            <a:r>
              <a:rPr lang="en-US" sz="2600" dirty="0">
                <a:latin typeface="Goudy Old Style" pitchFamily="18" charset="0"/>
              </a:rPr>
              <a:t>) helps in connecting these classes together and same time keeping them independent. </a:t>
            </a:r>
          </a:p>
          <a:p>
            <a:pPr>
              <a:buClr>
                <a:schemeClr val="tx1"/>
              </a:buClr>
              <a:buSzPct val="70000"/>
              <a:buFont typeface="Wingdings" pitchFamily="2" charset="2"/>
              <a:buChar char="v"/>
            </a:pPr>
            <a:r>
              <a:rPr lang="en-US" sz="2600" dirty="0">
                <a:latin typeface="Goudy Old Style" pitchFamily="18" charset="0"/>
              </a:rPr>
              <a:t>Decouples </a:t>
            </a:r>
            <a:r>
              <a:rPr lang="en-US" sz="2600" b="1" dirty="0">
                <a:solidFill>
                  <a:schemeClr val="tx2"/>
                </a:solidFill>
                <a:latin typeface="Goudy Old Style" pitchFamily="18" charset="0"/>
              </a:rPr>
              <a:t>object creators </a:t>
            </a:r>
            <a:r>
              <a:rPr lang="en-US" sz="2600" dirty="0">
                <a:latin typeface="Goudy Old Style" pitchFamily="18" charset="0"/>
              </a:rPr>
              <a:t>and </a:t>
            </a:r>
            <a:r>
              <a:rPr lang="en-US" sz="2600" b="1" dirty="0">
                <a:solidFill>
                  <a:schemeClr val="tx2"/>
                </a:solidFill>
                <a:latin typeface="Goudy Old Style" pitchFamily="18" charset="0"/>
              </a:rPr>
              <a:t>locators</a:t>
            </a:r>
            <a:r>
              <a:rPr lang="en-US" sz="2600" dirty="0">
                <a:latin typeface="Goudy Old Style" pitchFamily="18" charset="0"/>
              </a:rPr>
              <a:t> from application logic</a:t>
            </a:r>
          </a:p>
          <a:p>
            <a:pPr>
              <a:buSzPct val="70000"/>
              <a:buFont typeface="Wingdings" panose="05000000000000000000" pitchFamily="2" charset="2"/>
              <a:buChar char="v"/>
            </a:pPr>
            <a:r>
              <a:rPr lang="en-US" sz="2600" dirty="0">
                <a:latin typeface="Goudy Old Style" pitchFamily="18" charset="0"/>
              </a:rPr>
              <a:t>With Dependency injection</a:t>
            </a:r>
          </a:p>
          <a:p>
            <a:pPr marL="450850" lvl="1" indent="-268288">
              <a:buSzPct val="70000"/>
              <a:buFont typeface="Wingdings" pitchFamily="2" charset="2"/>
              <a:buChar char="ü"/>
            </a:pPr>
            <a:r>
              <a:rPr lang="en-US" sz="2400" dirty="0">
                <a:latin typeface="Goudy Old Style" pitchFamily="18" charset="0"/>
              </a:rPr>
              <a:t>Beans define their dependencies through constructor–</a:t>
            </a:r>
            <a:r>
              <a:rPr lang="en-US" sz="2400" dirty="0" err="1">
                <a:latin typeface="Goudy Old Style" pitchFamily="18" charset="0"/>
              </a:rPr>
              <a:t>args</a:t>
            </a:r>
            <a:r>
              <a:rPr lang="en-US" sz="2400" dirty="0">
                <a:latin typeface="Goudy Old Style" pitchFamily="18" charset="0"/>
              </a:rPr>
              <a:t> or properties</a:t>
            </a:r>
          </a:p>
          <a:p>
            <a:pPr marL="450850" lvl="1" indent="-268288">
              <a:buSzPct val="70000"/>
              <a:buFont typeface="Wingdings" pitchFamily="2" charset="2"/>
              <a:buChar char="ü"/>
            </a:pPr>
            <a:r>
              <a:rPr lang="en-US" sz="2400" dirty="0">
                <a:latin typeface="Goudy Old Style" pitchFamily="18" charset="0"/>
              </a:rPr>
              <a:t>The container provides the injection at runtime</a:t>
            </a:r>
          </a:p>
        </p:txBody>
      </p:sp>
      <p:sp>
        <p:nvSpPr>
          <p:cNvPr id="2" name="Footer Placeholder 1"/>
          <p:cNvSpPr>
            <a:spLocks noGrp="1"/>
          </p:cNvSpPr>
          <p:nvPr>
            <p:ph type="ftr" sz="quarter" idx="11"/>
          </p:nvPr>
        </p:nvSpPr>
        <p:spPr>
          <a:xfrm>
            <a:off x="1371600" y="6553200"/>
            <a:ext cx="5486400" cy="304800"/>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3" name="Slide Number Placeholder 2"/>
          <p:cNvSpPr>
            <a:spLocks noGrp="1"/>
          </p:cNvSpPr>
          <p:nvPr>
            <p:ph type="sldNum" sz="quarter" idx="12"/>
          </p:nvPr>
        </p:nvSpPr>
        <p:spPr/>
        <p:txBody>
          <a:bodyPr/>
          <a:lstStyle/>
          <a:p>
            <a:pPr>
              <a:defRPr/>
            </a:pPr>
            <a:fld id="{06DD2C99-A7B5-4F23-BCA6-BF2213C04F21}" type="slidenum">
              <a:rPr lang="en-US" smtClean="0"/>
              <a:pPr>
                <a:defRPr/>
              </a:pPr>
              <a:t>26</a:t>
            </a:fld>
            <a:endParaRPr lang="en-US" dirty="0"/>
          </a:p>
        </p:txBody>
      </p:sp>
    </p:spTree>
    <p:extLst>
      <p:ext uri="{BB962C8B-B14F-4D97-AF65-F5344CB8AC3E}">
        <p14:creationId xmlns:p14="http://schemas.microsoft.com/office/powerpoint/2010/main" val="1781355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8"/>
            <a:ext cx="9144000" cy="398620"/>
          </a:xfrm>
        </p:spPr>
        <p:txBody>
          <a:bodyPr/>
          <a:lstStyle/>
          <a:p>
            <a:r>
              <a:rPr lang="en-IN" sz="4000" dirty="0">
                <a:solidFill>
                  <a:srgbClr val="FF0000"/>
                </a:solidFill>
                <a:latin typeface="Baskerville Old Face" pitchFamily="18" charset="0"/>
              </a:rPr>
              <a:t>contd..</a:t>
            </a:r>
          </a:p>
        </p:txBody>
      </p:sp>
      <p:sp>
        <p:nvSpPr>
          <p:cNvPr id="18" name="Content Placeholder 17"/>
          <p:cNvSpPr>
            <a:spLocks noGrp="1"/>
          </p:cNvSpPr>
          <p:nvPr>
            <p:ph idx="1"/>
          </p:nvPr>
        </p:nvSpPr>
        <p:spPr>
          <a:xfrm>
            <a:off x="0" y="427037"/>
            <a:ext cx="9144000" cy="6430963"/>
          </a:xfrm>
        </p:spPr>
        <p:txBody>
          <a:bodyPr/>
          <a:lstStyle/>
          <a:p>
            <a:pPr>
              <a:buClr>
                <a:schemeClr val="tx1"/>
              </a:buClr>
              <a:buSzPct val="70000"/>
              <a:buFont typeface="Wingdings" pitchFamily="2" charset="2"/>
              <a:buChar char="v"/>
            </a:pPr>
            <a:r>
              <a:rPr lang="en-US" sz="2600" b="1" dirty="0">
                <a:solidFill>
                  <a:schemeClr val="tx2"/>
                </a:solidFill>
                <a:latin typeface="Goudy Old Style" panose="02020502050305020303" pitchFamily="18" charset="0"/>
              </a:rPr>
              <a:t>DI</a:t>
            </a:r>
            <a:r>
              <a:rPr lang="en-US" sz="2600" dirty="0">
                <a:latin typeface="Goudy Old Style" panose="02020502050305020303" pitchFamily="18" charset="0"/>
              </a:rPr>
              <a:t> is a process whereby objects define </a:t>
            </a:r>
            <a:r>
              <a:rPr lang="en-US" sz="2600" b="1" dirty="0">
                <a:solidFill>
                  <a:schemeClr val="tx2"/>
                </a:solidFill>
                <a:latin typeface="Goudy Old Style" panose="02020502050305020303" pitchFamily="18" charset="0"/>
              </a:rPr>
              <a:t>dependencies</a:t>
            </a:r>
            <a:r>
              <a:rPr lang="en-US" sz="2600" dirty="0">
                <a:latin typeface="Goudy Old Style" panose="02020502050305020303" pitchFamily="18" charset="0"/>
              </a:rPr>
              <a:t>, other objects they work with, only through constructor </a:t>
            </a:r>
            <a:r>
              <a:rPr lang="en-US" sz="2600" dirty="0" err="1">
                <a:latin typeface="Goudy Old Style" panose="02020502050305020303" pitchFamily="18" charset="0"/>
              </a:rPr>
              <a:t>args</a:t>
            </a:r>
            <a:r>
              <a:rPr lang="en-US" sz="2600" dirty="0">
                <a:latin typeface="Goudy Old Style" panose="02020502050305020303" pitchFamily="18" charset="0"/>
              </a:rPr>
              <a:t> or </a:t>
            </a:r>
            <a:r>
              <a:rPr lang="en-US" sz="2600" dirty="0" err="1">
                <a:latin typeface="Goudy Old Style" panose="02020502050305020303" pitchFamily="18" charset="0"/>
              </a:rPr>
              <a:t>args</a:t>
            </a:r>
            <a:r>
              <a:rPr lang="en-US" sz="2600" dirty="0">
                <a:latin typeface="Goudy Old Style" panose="02020502050305020303" pitchFamily="18" charset="0"/>
              </a:rPr>
              <a:t> to a factory method or property. These are set on the object instance after it is constructed or returned from a factory method.</a:t>
            </a:r>
            <a:endParaRPr lang="en-GB" sz="2600" b="1" dirty="0">
              <a:solidFill>
                <a:schemeClr val="tx2"/>
              </a:solidFill>
              <a:latin typeface="Goudy Old Style" pitchFamily="18" charset="0"/>
            </a:endParaRPr>
          </a:p>
          <a:p>
            <a:pPr>
              <a:buClr>
                <a:schemeClr val="tx1"/>
              </a:buClr>
              <a:buSzPct val="70000"/>
              <a:buFont typeface="Wingdings" pitchFamily="2" charset="2"/>
              <a:buChar char="v"/>
            </a:pPr>
            <a:r>
              <a:rPr lang="en-GB" sz="2600" b="1" dirty="0">
                <a:solidFill>
                  <a:schemeClr val="tx2"/>
                </a:solidFill>
                <a:latin typeface="Goudy Old Style" pitchFamily="18" charset="0"/>
              </a:rPr>
              <a:t>Dependency</a:t>
            </a:r>
            <a:r>
              <a:rPr lang="en-GB" sz="2600" dirty="0">
                <a:latin typeface="Goudy Old Style" pitchFamily="18" charset="0"/>
              </a:rPr>
              <a:t> is an </a:t>
            </a:r>
            <a:r>
              <a:rPr lang="en-GB" sz="2600" b="1" dirty="0">
                <a:solidFill>
                  <a:schemeClr val="tx2"/>
                </a:solidFill>
                <a:latin typeface="Goudy Old Style" pitchFamily="18" charset="0"/>
              </a:rPr>
              <a:t>object</a:t>
            </a:r>
            <a:r>
              <a:rPr lang="en-GB" sz="2600" dirty="0">
                <a:latin typeface="Goudy Old Style" pitchFamily="18" charset="0"/>
              </a:rPr>
              <a:t> on which a class depends.  </a:t>
            </a:r>
            <a:r>
              <a:rPr lang="en-GB" sz="2600" b="1" dirty="0">
                <a:solidFill>
                  <a:schemeClr val="tx2"/>
                </a:solidFill>
                <a:latin typeface="Goudy Old Style" pitchFamily="18" charset="0"/>
              </a:rPr>
              <a:t>Injection</a:t>
            </a:r>
            <a:r>
              <a:rPr lang="en-GB" sz="2600" b="1" dirty="0">
                <a:latin typeface="Goudy Old Style" pitchFamily="18" charset="0"/>
              </a:rPr>
              <a:t> </a:t>
            </a:r>
            <a:r>
              <a:rPr lang="en-GB" sz="2600" dirty="0">
                <a:latin typeface="Goudy Old Style" pitchFamily="18" charset="0"/>
              </a:rPr>
              <a:t>refers to the process of injecting a dependency (object) into the dependent class. </a:t>
            </a:r>
          </a:p>
          <a:p>
            <a:pPr>
              <a:buSzPct val="70000"/>
              <a:buFont typeface="Wingdings" pitchFamily="2" charset="2"/>
              <a:buChar char="v"/>
            </a:pPr>
            <a:r>
              <a:rPr lang="en-US" sz="2600" dirty="0">
                <a:latin typeface="Goudy Old Style" panose="02020502050305020303" pitchFamily="18" charset="0"/>
              </a:rPr>
              <a:t>The container then injects those dependencies, and it creates the bean. This process is named </a:t>
            </a:r>
            <a:r>
              <a:rPr lang="en-US" sz="2600" b="1" dirty="0">
                <a:solidFill>
                  <a:schemeClr val="tx2"/>
                </a:solidFill>
                <a:latin typeface="Goudy Old Style" panose="02020502050305020303" pitchFamily="18" charset="0"/>
              </a:rPr>
              <a:t>Inversion of Control</a:t>
            </a:r>
            <a:r>
              <a:rPr lang="en-US" sz="2600" dirty="0">
                <a:latin typeface="Goudy Old Style" panose="02020502050305020303" pitchFamily="18" charset="0"/>
              </a:rPr>
              <a:t>. The bean itself controls the instantiation or location of its dependencies by using direct construction classes or a Service Locator. </a:t>
            </a:r>
          </a:p>
          <a:p>
            <a:pPr>
              <a:buSzPct val="70000"/>
              <a:buFont typeface="Wingdings" pitchFamily="2" charset="2"/>
              <a:buChar char="v"/>
            </a:pPr>
            <a:r>
              <a:rPr lang="en-GB" sz="2600" b="1" dirty="0">
                <a:solidFill>
                  <a:schemeClr val="tx2"/>
                </a:solidFill>
                <a:latin typeface="Goudy Old Style" pitchFamily="18" charset="0"/>
              </a:rPr>
              <a:t>DI</a:t>
            </a:r>
            <a:r>
              <a:rPr lang="en-GB" sz="2600" dirty="0">
                <a:latin typeface="Goudy Old Style" pitchFamily="18" charset="0"/>
              </a:rPr>
              <a:t> allows the class to use object of another class without actually bothering on how to create that object. Its the </a:t>
            </a:r>
            <a:r>
              <a:rPr lang="en-US" sz="2600" dirty="0">
                <a:latin typeface="Goudy Old Style" panose="02020502050305020303" pitchFamily="18" charset="0"/>
              </a:rPr>
              <a:t>process of supplying an external dependency to a software component.</a:t>
            </a:r>
            <a:endParaRPr lang="en-GB" sz="2600" dirty="0">
              <a:latin typeface="Goudy Old Style" pitchFamily="18" charset="0"/>
            </a:endParaRPr>
          </a:p>
          <a:p>
            <a:pPr>
              <a:buSzPct val="70000"/>
              <a:buFont typeface="Wingdings" pitchFamily="2" charset="2"/>
              <a:buChar char="v"/>
            </a:pPr>
            <a:endParaRPr lang="en-US" sz="2600" dirty="0">
              <a:latin typeface="Goudy Old Style" panose="02020502050305020303" pitchFamily="18" charset="0"/>
            </a:endParaRPr>
          </a:p>
          <a:p>
            <a:pPr>
              <a:buSzPct val="70000"/>
              <a:buFont typeface="Wingdings" pitchFamily="2" charset="2"/>
              <a:buChar char="v"/>
            </a:pPr>
            <a:endParaRPr lang="en-IN" sz="2600" dirty="0">
              <a:latin typeface="Goudy Old Style" pitchFamily="18" charset="0"/>
            </a:endParaRPr>
          </a:p>
          <a:p>
            <a:pPr>
              <a:buSzPct val="70000"/>
              <a:buFont typeface="Wingdings" pitchFamily="2" charset="2"/>
              <a:buChar char="v"/>
            </a:pPr>
            <a:endParaRPr lang="en-IN" sz="2600" dirty="0"/>
          </a:p>
        </p:txBody>
      </p:sp>
      <p:sp>
        <p:nvSpPr>
          <p:cNvPr id="4" name="Slide Number Placeholder 3"/>
          <p:cNvSpPr>
            <a:spLocks noGrp="1"/>
          </p:cNvSpPr>
          <p:nvPr>
            <p:ph type="sldNum" sz="quarter" idx="12"/>
          </p:nvPr>
        </p:nvSpPr>
        <p:spPr/>
        <p:txBody>
          <a:bodyPr/>
          <a:lstStyle/>
          <a:p>
            <a:pPr>
              <a:defRPr/>
            </a:pPr>
            <a:fld id="{06DD2C99-A7B5-4F23-BCA6-BF2213C04F21}" type="slidenum">
              <a:rPr lang="en-US" smtClean="0"/>
              <a:pPr>
                <a:defRPr/>
              </a:pPr>
              <a:t>27</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226238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sz="4000" dirty="0">
                <a:solidFill>
                  <a:srgbClr val="FF0000"/>
                </a:solidFill>
                <a:latin typeface="Baskerville Old Face" pitchFamily="18" charset="0"/>
              </a:rPr>
              <a:t>contd..</a:t>
            </a:r>
          </a:p>
        </p:txBody>
      </p:sp>
      <p:sp>
        <p:nvSpPr>
          <p:cNvPr id="5" name="Rounded Rectangle 4"/>
          <p:cNvSpPr/>
          <p:nvPr/>
        </p:nvSpPr>
        <p:spPr>
          <a:xfrm>
            <a:off x="1981200" y="685800"/>
            <a:ext cx="5334000"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latin typeface="Goudy Old Style" pitchFamily="18" charset="0"/>
            </a:endParaRPr>
          </a:p>
        </p:txBody>
      </p:sp>
      <p:sp>
        <p:nvSpPr>
          <p:cNvPr id="6" name="TextBox 5"/>
          <p:cNvSpPr txBox="1"/>
          <p:nvPr/>
        </p:nvSpPr>
        <p:spPr>
          <a:xfrm>
            <a:off x="2272937" y="649069"/>
            <a:ext cx="4724400" cy="646331"/>
          </a:xfrm>
          <a:prstGeom prst="rect">
            <a:avLst/>
          </a:prstGeom>
          <a:noFill/>
        </p:spPr>
        <p:txBody>
          <a:bodyPr wrap="square" rtlCol="0">
            <a:spAutoFit/>
          </a:bodyPr>
          <a:lstStyle/>
          <a:p>
            <a:pPr algn="ctr"/>
            <a:r>
              <a:rPr lang="en-IN" sz="3600" dirty="0">
                <a:latin typeface="Goudy Old Style" pitchFamily="18" charset="0"/>
              </a:rPr>
              <a:t>Dependency Injection</a:t>
            </a:r>
          </a:p>
        </p:txBody>
      </p:sp>
      <p:sp>
        <p:nvSpPr>
          <p:cNvPr id="7" name="Rounded Rectangle 6"/>
          <p:cNvSpPr/>
          <p:nvPr/>
        </p:nvSpPr>
        <p:spPr>
          <a:xfrm>
            <a:off x="990600" y="2057400"/>
            <a:ext cx="25146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latin typeface="Goudy Old Style" pitchFamily="18" charset="0"/>
            </a:endParaRPr>
          </a:p>
        </p:txBody>
      </p:sp>
      <p:sp>
        <p:nvSpPr>
          <p:cNvPr id="8" name="TextBox 7"/>
          <p:cNvSpPr txBox="1"/>
          <p:nvPr/>
        </p:nvSpPr>
        <p:spPr>
          <a:xfrm>
            <a:off x="1143000" y="2057400"/>
            <a:ext cx="2362200" cy="584775"/>
          </a:xfrm>
          <a:prstGeom prst="rect">
            <a:avLst/>
          </a:prstGeom>
          <a:noFill/>
        </p:spPr>
        <p:txBody>
          <a:bodyPr wrap="square" rtlCol="0">
            <a:spAutoFit/>
          </a:bodyPr>
          <a:lstStyle/>
          <a:p>
            <a:r>
              <a:rPr lang="en-IN" sz="3200" dirty="0">
                <a:latin typeface="Goudy Old Style" pitchFamily="18" charset="0"/>
              </a:rPr>
              <a:t>XML based</a:t>
            </a:r>
          </a:p>
        </p:txBody>
      </p:sp>
      <p:sp>
        <p:nvSpPr>
          <p:cNvPr id="9" name="Rounded Rectangle 8"/>
          <p:cNvSpPr/>
          <p:nvPr/>
        </p:nvSpPr>
        <p:spPr>
          <a:xfrm>
            <a:off x="5334000" y="2133600"/>
            <a:ext cx="33528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dirty="0">
              <a:latin typeface="Goudy Old Style" pitchFamily="18" charset="0"/>
            </a:endParaRPr>
          </a:p>
        </p:txBody>
      </p:sp>
      <p:sp>
        <p:nvSpPr>
          <p:cNvPr id="10" name="TextBox 9"/>
          <p:cNvSpPr txBox="1"/>
          <p:nvPr/>
        </p:nvSpPr>
        <p:spPr>
          <a:xfrm>
            <a:off x="5257800" y="2145029"/>
            <a:ext cx="3429000" cy="584775"/>
          </a:xfrm>
          <a:prstGeom prst="rect">
            <a:avLst/>
          </a:prstGeom>
          <a:noFill/>
        </p:spPr>
        <p:txBody>
          <a:bodyPr wrap="square" rtlCol="0">
            <a:spAutoFit/>
          </a:bodyPr>
          <a:lstStyle/>
          <a:p>
            <a:pPr algn="ctr"/>
            <a:r>
              <a:rPr lang="en-IN" sz="3200" dirty="0">
                <a:latin typeface="Goudy Old Style" pitchFamily="18" charset="0"/>
              </a:rPr>
              <a:t>Annotation based</a:t>
            </a:r>
          </a:p>
        </p:txBody>
      </p:sp>
      <p:sp>
        <p:nvSpPr>
          <p:cNvPr id="11" name="Rounded Rectangle 10"/>
          <p:cNvSpPr/>
          <p:nvPr/>
        </p:nvSpPr>
        <p:spPr>
          <a:xfrm>
            <a:off x="220603" y="3747074"/>
            <a:ext cx="1989197" cy="52012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00">
              <a:latin typeface="Goudy Old Style" pitchFamily="18" charset="0"/>
            </a:endParaRPr>
          </a:p>
        </p:txBody>
      </p:sp>
      <p:sp>
        <p:nvSpPr>
          <p:cNvPr id="12" name="TextBox 11"/>
          <p:cNvSpPr txBox="1"/>
          <p:nvPr/>
        </p:nvSpPr>
        <p:spPr>
          <a:xfrm>
            <a:off x="360470" y="3733800"/>
            <a:ext cx="1849330" cy="492443"/>
          </a:xfrm>
          <a:prstGeom prst="rect">
            <a:avLst/>
          </a:prstGeom>
          <a:noFill/>
        </p:spPr>
        <p:txBody>
          <a:bodyPr wrap="square" rtlCol="0">
            <a:spAutoFit/>
          </a:bodyPr>
          <a:lstStyle/>
          <a:p>
            <a:r>
              <a:rPr lang="en-IN" sz="2600" dirty="0">
                <a:latin typeface="Goudy Old Style" pitchFamily="18" charset="0"/>
              </a:rPr>
              <a:t>Constructor </a:t>
            </a:r>
          </a:p>
        </p:txBody>
      </p:sp>
      <p:sp>
        <p:nvSpPr>
          <p:cNvPr id="13" name="Rounded Rectangle 12"/>
          <p:cNvSpPr/>
          <p:nvPr/>
        </p:nvSpPr>
        <p:spPr>
          <a:xfrm>
            <a:off x="2367265" y="3733801"/>
            <a:ext cx="2141594" cy="5334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dirty="0">
              <a:latin typeface="Goudy Old Style" pitchFamily="18" charset="0"/>
            </a:endParaRPr>
          </a:p>
        </p:txBody>
      </p:sp>
      <p:cxnSp>
        <p:nvCxnSpPr>
          <p:cNvPr id="20" name="Elbow Connector 19"/>
          <p:cNvCxnSpPr>
            <a:stCxn id="6" idx="2"/>
          </p:cNvCxnSpPr>
          <p:nvPr/>
        </p:nvCxnSpPr>
        <p:spPr>
          <a:xfrm rot="5400000">
            <a:off x="3069703" y="168800"/>
            <a:ext cx="438835" cy="2692035"/>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43103" y="1775192"/>
            <a:ext cx="0" cy="3189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48200" y="1734235"/>
            <a:ext cx="2362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0400" y="1734235"/>
            <a:ext cx="0" cy="3993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0800000" flipV="1">
            <a:off x="1077066" y="2703730"/>
            <a:ext cx="980335" cy="457201"/>
          </a:xfrm>
          <a:prstGeom prst="bentConnector3">
            <a:avLst>
              <a:gd name="adj1" fmla="val 4776"/>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66798" y="3124200"/>
            <a:ext cx="2" cy="6068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76600" y="3124200"/>
            <a:ext cx="0" cy="6068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9" idx="2"/>
          </p:cNvCxnSpPr>
          <p:nvPr/>
        </p:nvCxnSpPr>
        <p:spPr>
          <a:xfrm rot="5400000">
            <a:off x="6248400" y="2362202"/>
            <a:ext cx="381002" cy="1142998"/>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3124200"/>
            <a:ext cx="2" cy="6096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77200" y="3124200"/>
            <a:ext cx="0" cy="6228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349667" y="3733800"/>
            <a:ext cx="2285471" cy="492443"/>
          </a:xfrm>
          <a:prstGeom prst="rect">
            <a:avLst/>
          </a:prstGeom>
          <a:noFill/>
        </p:spPr>
        <p:txBody>
          <a:bodyPr wrap="square" rtlCol="0">
            <a:spAutoFit/>
          </a:bodyPr>
          <a:lstStyle/>
          <a:p>
            <a:r>
              <a:rPr lang="en-US" sz="2600" dirty="0">
                <a:latin typeface="Goudy Old Style" pitchFamily="18" charset="0"/>
              </a:rPr>
              <a:t>Setter methods</a:t>
            </a:r>
            <a:endParaRPr lang="en-IN" sz="2600" dirty="0">
              <a:latin typeface="Goudy Old Style" pitchFamily="18" charset="0"/>
            </a:endParaRPr>
          </a:p>
        </p:txBody>
      </p:sp>
      <p:cxnSp>
        <p:nvCxnSpPr>
          <p:cNvPr id="55" name="Straight Connector 54"/>
          <p:cNvCxnSpPr/>
          <p:nvPr/>
        </p:nvCxnSpPr>
        <p:spPr>
          <a:xfrm>
            <a:off x="7010400" y="3124200"/>
            <a:ext cx="10668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981200" y="3160932"/>
            <a:ext cx="130792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a:defRPr/>
            </a:pPr>
            <a:fld id="{06DD2C99-A7B5-4F23-BCA6-BF2213C04F21}" type="slidenum">
              <a:rPr lang="en-US" smtClean="0"/>
              <a:pPr>
                <a:defRPr/>
              </a:pPr>
              <a:t>28</a:t>
            </a:fld>
            <a:endParaRPr lang="en-US"/>
          </a:p>
        </p:txBody>
      </p:sp>
      <p:sp>
        <p:nvSpPr>
          <p:cNvPr id="32"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
        <p:nvSpPr>
          <p:cNvPr id="60" name="Rounded Rectangle 59"/>
          <p:cNvSpPr/>
          <p:nvPr/>
        </p:nvSpPr>
        <p:spPr>
          <a:xfrm>
            <a:off x="4876798" y="3768922"/>
            <a:ext cx="1752600" cy="49827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00">
              <a:latin typeface="Goudy Old Style" pitchFamily="18" charset="0"/>
            </a:endParaRPr>
          </a:p>
        </p:txBody>
      </p:sp>
      <p:sp>
        <p:nvSpPr>
          <p:cNvPr id="61" name="TextBox 60"/>
          <p:cNvSpPr txBox="1"/>
          <p:nvPr/>
        </p:nvSpPr>
        <p:spPr>
          <a:xfrm>
            <a:off x="4856270" y="3755648"/>
            <a:ext cx="1849330" cy="492443"/>
          </a:xfrm>
          <a:prstGeom prst="rect">
            <a:avLst/>
          </a:prstGeom>
          <a:noFill/>
        </p:spPr>
        <p:txBody>
          <a:bodyPr wrap="square" rtlCol="0">
            <a:spAutoFit/>
          </a:bodyPr>
          <a:lstStyle/>
          <a:p>
            <a:r>
              <a:rPr lang="en-IN" sz="2600" dirty="0">
                <a:latin typeface="Goudy Old Style" pitchFamily="18" charset="0"/>
              </a:rPr>
              <a:t>Constructor</a:t>
            </a:r>
          </a:p>
        </p:txBody>
      </p:sp>
      <p:sp>
        <p:nvSpPr>
          <p:cNvPr id="62" name="Rounded Rectangle 61"/>
          <p:cNvSpPr/>
          <p:nvPr/>
        </p:nvSpPr>
        <p:spPr>
          <a:xfrm>
            <a:off x="6858000" y="3755649"/>
            <a:ext cx="2133600" cy="5334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dirty="0">
              <a:latin typeface="Goudy Old Style" pitchFamily="18" charset="0"/>
            </a:endParaRPr>
          </a:p>
        </p:txBody>
      </p:sp>
      <p:sp>
        <p:nvSpPr>
          <p:cNvPr id="63" name="TextBox 62"/>
          <p:cNvSpPr txBox="1"/>
          <p:nvPr/>
        </p:nvSpPr>
        <p:spPr>
          <a:xfrm>
            <a:off x="6863592" y="3755648"/>
            <a:ext cx="2280408" cy="492443"/>
          </a:xfrm>
          <a:prstGeom prst="rect">
            <a:avLst/>
          </a:prstGeom>
          <a:noFill/>
        </p:spPr>
        <p:txBody>
          <a:bodyPr wrap="square" rtlCol="0">
            <a:spAutoFit/>
          </a:bodyPr>
          <a:lstStyle/>
          <a:p>
            <a:r>
              <a:rPr lang="en-US" sz="2600" dirty="0">
                <a:latin typeface="Goudy Old Style" pitchFamily="18" charset="0"/>
              </a:rPr>
              <a:t>Setter methods</a:t>
            </a:r>
            <a:endParaRPr lang="en-IN" sz="2600" dirty="0">
              <a:latin typeface="Goudy Old Style" pitchFamily="18" charset="0"/>
            </a:endParaRPr>
          </a:p>
        </p:txBody>
      </p:sp>
    </p:spTree>
    <p:extLst>
      <p:ext uri="{BB962C8B-B14F-4D97-AF65-F5344CB8AC3E}">
        <p14:creationId xmlns:p14="http://schemas.microsoft.com/office/powerpoint/2010/main" val="3567779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152401"/>
            <a:ext cx="9144000" cy="457199"/>
          </a:xfrm>
        </p:spPr>
        <p:txBody>
          <a:bodyPr>
            <a:noAutofit/>
          </a:bodyPr>
          <a:lstStyle/>
          <a:p>
            <a:pPr algn="ctr"/>
            <a:r>
              <a:rPr lang="en-US" sz="4000" b="0" dirty="0">
                <a:solidFill>
                  <a:srgbClr val="FF0000"/>
                </a:solidFill>
                <a:latin typeface="Baskerville Old Face" panose="02020602080505020303" pitchFamily="18" charset="0"/>
              </a:rPr>
              <a:t>Constructor based DI</a:t>
            </a:r>
            <a:endParaRPr lang="en-US" sz="4000" b="0" dirty="0">
              <a:solidFill>
                <a:srgbClr val="FF0000"/>
              </a:solidFill>
              <a:latin typeface="Baskerville Old Face" pitchFamily="18" charset="0"/>
              <a:cs typeface="Andalus" pitchFamily="18" charset="-78"/>
            </a:endParaRPr>
          </a:p>
        </p:txBody>
      </p:sp>
      <p:sp>
        <p:nvSpPr>
          <p:cNvPr id="3" name="Text Placeholder 2"/>
          <p:cNvSpPr>
            <a:spLocks noGrp="1"/>
          </p:cNvSpPr>
          <p:nvPr>
            <p:ph type="body" sz="half" idx="2"/>
          </p:nvPr>
        </p:nvSpPr>
        <p:spPr>
          <a:xfrm>
            <a:off x="0" y="457200"/>
            <a:ext cx="9144000" cy="2438400"/>
          </a:xfrm>
        </p:spPr>
        <p:txBody>
          <a:bodyPr/>
          <a:lstStyle/>
          <a:p>
            <a:pPr marL="457200" indent="-457200">
              <a:buSzPct val="70000"/>
              <a:buFont typeface="Wingdings" panose="05000000000000000000" pitchFamily="2" charset="2"/>
              <a:buChar char="v"/>
            </a:pPr>
            <a:r>
              <a:rPr lang="en-US" sz="2600" dirty="0">
                <a:latin typeface="Goudy Old Style" pitchFamily="18" charset="0"/>
              </a:rPr>
              <a:t>In Constructor based DI – </a:t>
            </a:r>
          </a:p>
          <a:p>
            <a:pPr marL="457200" indent="-282575">
              <a:buSzPct val="70000"/>
              <a:buFont typeface="Wingdings" pitchFamily="2" charset="2"/>
              <a:buChar char="ü"/>
            </a:pPr>
            <a:r>
              <a:rPr lang="en-US" sz="2600" dirty="0">
                <a:latin typeface="Goudy Old Style" pitchFamily="18" charset="0"/>
              </a:rPr>
              <a:t>the dependency is injected into the class  through a </a:t>
            </a:r>
            <a:r>
              <a:rPr lang="en-US" sz="2600" b="1" dirty="0">
                <a:latin typeface="Goudy Old Style" pitchFamily="18" charset="0"/>
              </a:rPr>
              <a:t>class Constructor</a:t>
            </a:r>
            <a:r>
              <a:rPr lang="en-US" sz="2600" dirty="0">
                <a:latin typeface="Goudy Old Style" pitchFamily="18" charset="0"/>
              </a:rPr>
              <a:t>. </a:t>
            </a:r>
          </a:p>
          <a:p>
            <a:pPr marL="457200" indent="-282575">
              <a:buSzPct val="70000"/>
              <a:buFont typeface="Wingdings" pitchFamily="2" charset="2"/>
              <a:buChar char="ü"/>
            </a:pPr>
            <a:r>
              <a:rPr lang="en-US" sz="2600" dirty="0">
                <a:latin typeface="Goudy Old Style" pitchFamily="18" charset="0"/>
              </a:rPr>
              <a:t>the container invokes the class constructor with a number of arguments, each representing a dependency on other class.</a:t>
            </a:r>
            <a:r>
              <a:rPr lang="en-US" sz="2800" dirty="0"/>
              <a:t> 	</a:t>
            </a:r>
          </a:p>
        </p:txBody>
      </p:sp>
      <p:pic>
        <p:nvPicPr>
          <p:cNvPr id="25603" name="Picture 3" descr="nonioc"/>
          <p:cNvPicPr>
            <a:picLocks noChangeAspect="1" noChangeArrowheads="1"/>
          </p:cNvPicPr>
          <p:nvPr/>
        </p:nvPicPr>
        <p:blipFill>
          <a:blip r:embed="rId2" cstate="print"/>
          <a:srcRect/>
          <a:stretch>
            <a:fillRect/>
          </a:stretch>
        </p:blipFill>
        <p:spPr bwMode="auto">
          <a:xfrm>
            <a:off x="76200" y="3048000"/>
            <a:ext cx="8763000" cy="2943225"/>
          </a:xfrm>
          <a:prstGeom prst="rect">
            <a:avLst/>
          </a:prstGeom>
          <a:noFill/>
        </p:spPr>
      </p:pic>
      <p:sp>
        <p:nvSpPr>
          <p:cNvPr id="4" name="Slide Number Placeholder 3"/>
          <p:cNvSpPr>
            <a:spLocks noGrp="1"/>
          </p:cNvSpPr>
          <p:nvPr>
            <p:ph type="sldNum" sz="quarter" idx="12"/>
          </p:nvPr>
        </p:nvSpPr>
        <p:spPr/>
        <p:txBody>
          <a:bodyPr/>
          <a:lstStyle/>
          <a:p>
            <a:pPr>
              <a:defRPr/>
            </a:pPr>
            <a:fld id="{9FBFC191-7008-47B4-AC12-2348AECD604E}" type="slidenum">
              <a:rPr lang="en-US" smtClean="0"/>
              <a:pPr>
                <a:defRPr/>
              </a:pPr>
              <a:t>29</a:t>
            </a:fld>
            <a:endParaRPr lang="en-US"/>
          </a:p>
        </p:txBody>
      </p:sp>
      <p:sp>
        <p:nvSpPr>
          <p:cNvPr id="7"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43263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411162"/>
          </a:xfrm>
        </p:spPr>
        <p:txBody>
          <a:bodyPr/>
          <a:lstStyle/>
          <a:p>
            <a:r>
              <a:rPr lang="en-US" sz="4000" dirty="0">
                <a:solidFill>
                  <a:srgbClr val="FF0000"/>
                </a:solidFill>
                <a:latin typeface="Baskerville Old Face" pitchFamily="18" charset="0"/>
                <a:cs typeface="Andalus" pitchFamily="18" charset="-78"/>
              </a:rPr>
              <a:t>Background</a:t>
            </a:r>
          </a:p>
        </p:txBody>
      </p:sp>
      <p:sp>
        <p:nvSpPr>
          <p:cNvPr id="3" name="Content Placeholder 2"/>
          <p:cNvSpPr>
            <a:spLocks noGrp="1"/>
          </p:cNvSpPr>
          <p:nvPr>
            <p:ph idx="1"/>
          </p:nvPr>
        </p:nvSpPr>
        <p:spPr>
          <a:xfrm>
            <a:off x="76200" y="609600"/>
            <a:ext cx="8991600" cy="5715000"/>
          </a:xfrm>
        </p:spPr>
        <p:txBody>
          <a:bodyPr/>
          <a:lstStyle/>
          <a:p>
            <a:pPr>
              <a:buSzPct val="70000"/>
              <a:buFont typeface="Wingdings" pitchFamily="2" charset="2"/>
              <a:buChar char="Ø"/>
            </a:pPr>
            <a:r>
              <a:rPr lang="en-US" sz="2600" b="1" dirty="0">
                <a:solidFill>
                  <a:srgbClr val="C00000"/>
                </a:solidFill>
                <a:latin typeface="Goudy Old Style" pitchFamily="18" charset="0"/>
              </a:rPr>
              <a:t>Tight Coupling</a:t>
            </a:r>
          </a:p>
          <a:p>
            <a:pPr>
              <a:buSzPct val="70000"/>
              <a:buFont typeface="Wingdings" pitchFamily="2" charset="2"/>
              <a:buChar char="v"/>
            </a:pPr>
            <a:endParaRPr lang="en-GB" sz="1200" baseline="-25000" dirty="0">
              <a:latin typeface="Goudy Old Style" pitchFamily="18" charset="0"/>
            </a:endParaRPr>
          </a:p>
          <a:p>
            <a:pPr>
              <a:buSzPct val="70000"/>
              <a:buFont typeface="Wingdings" pitchFamily="2" charset="2"/>
              <a:buChar char="v"/>
            </a:pPr>
            <a:r>
              <a:rPr lang="en-GB" sz="2600" dirty="0">
                <a:latin typeface="Goudy Old Style" pitchFamily="18" charset="0"/>
              </a:rPr>
              <a:t>In O.O. design, </a:t>
            </a:r>
            <a:r>
              <a:rPr lang="en-GB" sz="2600" b="1" dirty="0">
                <a:solidFill>
                  <a:srgbClr val="FF0000"/>
                </a:solidFill>
                <a:latin typeface="Goudy Old Style" pitchFamily="18" charset="0"/>
              </a:rPr>
              <a:t>Coupling</a:t>
            </a:r>
            <a:r>
              <a:rPr lang="en-GB" sz="2600" dirty="0">
                <a:latin typeface="Goudy Old Style" pitchFamily="18" charset="0"/>
              </a:rPr>
              <a:t> refers to the degree of direct knowledge that one element has of another. In other words, how often do </a:t>
            </a:r>
            <a:r>
              <a:rPr lang="en-GB" sz="2600" b="1" dirty="0">
                <a:solidFill>
                  <a:schemeClr val="tx2">
                    <a:lumMod val="40000"/>
                    <a:lumOff val="60000"/>
                  </a:schemeClr>
                </a:solidFill>
                <a:latin typeface="Goudy Old Style" pitchFamily="18" charset="0"/>
              </a:rPr>
              <a:t>changes in class A </a:t>
            </a:r>
            <a:r>
              <a:rPr lang="en-GB" sz="2600" dirty="0">
                <a:latin typeface="Goudy Old Style" pitchFamily="18" charset="0"/>
              </a:rPr>
              <a:t>force </a:t>
            </a:r>
            <a:r>
              <a:rPr lang="en-GB" sz="2600" b="1" dirty="0">
                <a:solidFill>
                  <a:schemeClr val="tx2">
                    <a:lumMod val="40000"/>
                    <a:lumOff val="60000"/>
                  </a:schemeClr>
                </a:solidFill>
                <a:latin typeface="Goudy Old Style" pitchFamily="18" charset="0"/>
              </a:rPr>
              <a:t>related changes in class B.</a:t>
            </a:r>
          </a:p>
          <a:p>
            <a:pPr marL="0" indent="0">
              <a:buSzPct val="70000"/>
              <a:buNone/>
            </a:pPr>
            <a:endParaRPr lang="en-GB" sz="1200" b="1" dirty="0">
              <a:solidFill>
                <a:schemeClr val="tx2">
                  <a:lumMod val="40000"/>
                  <a:lumOff val="60000"/>
                </a:schemeClr>
              </a:solidFill>
              <a:latin typeface="Goudy Old Style" pitchFamily="18" charset="0"/>
            </a:endParaRPr>
          </a:p>
          <a:p>
            <a:pPr>
              <a:buSzPct val="70000"/>
              <a:buFont typeface="Wingdings" pitchFamily="2" charset="2"/>
              <a:buChar char="v"/>
            </a:pPr>
            <a:r>
              <a:rPr lang="en-GB" sz="2600" dirty="0">
                <a:latin typeface="Goudy Old Style" pitchFamily="18" charset="0"/>
              </a:rPr>
              <a:t>Tight coupling means the </a:t>
            </a:r>
            <a:r>
              <a:rPr lang="en-GB" sz="2600" b="1" dirty="0">
                <a:solidFill>
                  <a:schemeClr val="tx2">
                    <a:lumMod val="75000"/>
                  </a:schemeClr>
                </a:solidFill>
                <a:latin typeface="Goudy Old Style" pitchFamily="18" charset="0"/>
              </a:rPr>
              <a:t>two classes often change together</a:t>
            </a:r>
            <a:r>
              <a:rPr lang="en-GB" sz="2600" dirty="0">
                <a:latin typeface="Goudy Old Style" pitchFamily="18" charset="0"/>
              </a:rPr>
              <a:t>. In other words, if A knows more than it should about the way in which B was implemented, then A and B are tightly coupled.</a:t>
            </a:r>
          </a:p>
          <a:p>
            <a:pPr>
              <a:buSzPct val="70000"/>
              <a:buFont typeface="Wingdings" pitchFamily="2" charset="2"/>
              <a:buChar char="v"/>
            </a:pPr>
            <a:endParaRPr lang="en-GB" sz="1200" dirty="0">
              <a:latin typeface="Goudy Old Style" pitchFamily="18" charset="0"/>
            </a:endParaRPr>
          </a:p>
          <a:p>
            <a:pPr>
              <a:buSzPct val="70000"/>
              <a:buFont typeface="Wingdings" pitchFamily="2" charset="2"/>
              <a:buChar char="v"/>
            </a:pPr>
            <a:r>
              <a:rPr lang="en-GB" sz="2600" dirty="0">
                <a:latin typeface="Goudy Old Style" pitchFamily="18" charset="0"/>
              </a:rPr>
              <a:t>This scenario arises when a </a:t>
            </a:r>
            <a:r>
              <a:rPr lang="en-GB" sz="2600" b="1" dirty="0">
                <a:solidFill>
                  <a:schemeClr val="tx2">
                    <a:lumMod val="75000"/>
                  </a:schemeClr>
                </a:solidFill>
                <a:latin typeface="Goudy Old Style" pitchFamily="18" charset="0"/>
              </a:rPr>
              <a:t>class assumes too many responsibilities</a:t>
            </a:r>
            <a:r>
              <a:rPr lang="en-GB" sz="2600" dirty="0">
                <a:latin typeface="Goudy Old Style" pitchFamily="18" charset="0"/>
              </a:rPr>
              <a:t>, or </a:t>
            </a:r>
            <a:r>
              <a:rPr lang="en-GB" sz="2600" b="1" dirty="0">
                <a:solidFill>
                  <a:schemeClr val="tx2">
                    <a:lumMod val="75000"/>
                  </a:schemeClr>
                </a:solidFill>
                <a:latin typeface="Goudy Old Style" pitchFamily="18" charset="0"/>
              </a:rPr>
              <a:t>when one concern is spread over many classes </a:t>
            </a:r>
            <a:r>
              <a:rPr lang="en-GB" sz="2600" dirty="0">
                <a:latin typeface="Goudy Old Style" pitchFamily="18" charset="0"/>
              </a:rPr>
              <a:t>rather than having its own class.</a:t>
            </a:r>
            <a:endParaRPr lang="en-US" sz="2600" dirty="0">
              <a:latin typeface="Goudy Old Style" pitchFamily="18" charset="0"/>
            </a:endParaRPr>
          </a:p>
        </p:txBody>
      </p:sp>
      <p:sp>
        <p:nvSpPr>
          <p:cNvPr id="4" name="Footer Placeholder 3"/>
          <p:cNvSpPr>
            <a:spLocks noGrp="1"/>
          </p:cNvSpPr>
          <p:nvPr>
            <p:ph type="ftr" sz="quarter" idx="11"/>
          </p:nvPr>
        </p:nvSpPr>
        <p:spPr>
          <a:xfrm>
            <a:off x="1600200" y="6477000"/>
            <a:ext cx="5257800" cy="365125"/>
          </a:xfrm>
        </p:spPr>
        <p:txBody>
          <a:bodyPr/>
          <a:lstStyle/>
          <a:p>
            <a:pPr>
              <a:defRPr/>
            </a:pPr>
            <a:r>
              <a:rPr lang="en-US" sz="1600">
                <a:latin typeface="Ink Free" pitchFamily="66" charset="0"/>
              </a:rPr>
              <a:t>prepared by- Vijay Kulkarni, Java Spring Trainer</a:t>
            </a:r>
            <a:endParaRPr lang="en-US" sz="1600" dirty="0">
              <a:latin typeface="Ink Free" pitchFamily="66" charset="0"/>
            </a:endParaRPr>
          </a:p>
        </p:txBody>
      </p:sp>
      <p:sp>
        <p:nvSpPr>
          <p:cNvPr id="5" name="Slide Number Placeholder 4"/>
          <p:cNvSpPr>
            <a:spLocks noGrp="1"/>
          </p:cNvSpPr>
          <p:nvPr>
            <p:ph type="sldNum" sz="quarter" idx="12"/>
          </p:nvPr>
        </p:nvSpPr>
        <p:spPr>
          <a:xfrm>
            <a:off x="7772400" y="6356350"/>
            <a:ext cx="914400" cy="365125"/>
          </a:xfrm>
        </p:spPr>
        <p:txBody>
          <a:bodyPr/>
          <a:lstStyle/>
          <a:p>
            <a:pPr>
              <a:defRPr/>
            </a:pPr>
            <a:fld id="{06DD2C99-A7B5-4F23-BCA6-BF2213C04F21}" type="slidenum">
              <a:rPr lang="en-US" sz="1600" smtClean="0">
                <a:latin typeface="Bahnschrift Light" pitchFamily="34" charset="0"/>
              </a:rPr>
              <a:pPr>
                <a:defRPr/>
              </a:pPr>
              <a:t>3</a:t>
            </a:fld>
            <a:endParaRPr lang="en-US" sz="1600" dirty="0">
              <a:latin typeface="Bahnschrift Light" pitchFamily="34" charset="0"/>
            </a:endParaRPr>
          </a:p>
        </p:txBody>
      </p:sp>
    </p:spTree>
    <p:extLst>
      <p:ext uri="{BB962C8B-B14F-4D97-AF65-F5344CB8AC3E}">
        <p14:creationId xmlns:p14="http://schemas.microsoft.com/office/powerpoint/2010/main" val="1825145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46039"/>
            <a:ext cx="9144000" cy="411161"/>
          </a:xfrm>
        </p:spPr>
        <p:txBody>
          <a:bodyPr>
            <a:noAutofit/>
          </a:bodyPr>
          <a:lstStyle/>
          <a:p>
            <a:r>
              <a:rPr lang="en-US" sz="4000" dirty="0">
                <a:solidFill>
                  <a:srgbClr val="FF0000"/>
                </a:solidFill>
                <a:latin typeface="Baskerville Old Face" panose="02020602080505020303" pitchFamily="18" charset="0"/>
              </a:rPr>
              <a:t>Setter-method based DI</a:t>
            </a:r>
            <a:endParaRPr lang="en-US" sz="4000" dirty="0">
              <a:solidFill>
                <a:srgbClr val="FF0000"/>
              </a:solidFill>
              <a:latin typeface="Baskerville Old Face" pitchFamily="18" charset="0"/>
              <a:cs typeface="Andalus" pitchFamily="18" charset="-78"/>
            </a:endParaRPr>
          </a:p>
        </p:txBody>
      </p:sp>
      <p:sp>
        <p:nvSpPr>
          <p:cNvPr id="3" name="Content Placeholder 2"/>
          <p:cNvSpPr>
            <a:spLocks noGrp="1"/>
          </p:cNvSpPr>
          <p:nvPr>
            <p:ph sz="half" idx="1"/>
          </p:nvPr>
        </p:nvSpPr>
        <p:spPr>
          <a:xfrm>
            <a:off x="0" y="457200"/>
            <a:ext cx="9144000" cy="2998787"/>
          </a:xfrm>
        </p:spPr>
        <p:txBody>
          <a:bodyPr/>
          <a:lstStyle/>
          <a:p>
            <a:pPr marL="265113" indent="-265113">
              <a:buSzPct val="70000"/>
              <a:buFont typeface="Wingdings" panose="05000000000000000000" pitchFamily="2" charset="2"/>
              <a:buChar char="v"/>
            </a:pPr>
            <a:r>
              <a:rPr lang="en-US" sz="2600" dirty="0">
                <a:latin typeface="Goudy Old Style" pitchFamily="18" charset="0"/>
              </a:rPr>
              <a:t> In Setter–method  based DI, </a:t>
            </a:r>
          </a:p>
          <a:p>
            <a:pPr marL="449263" indent="-274638">
              <a:buSzPct val="70000"/>
              <a:buFont typeface="Wingdings" pitchFamily="2" charset="2"/>
              <a:buChar char="ü"/>
            </a:pPr>
            <a:r>
              <a:rPr lang="en-US" sz="2600" dirty="0">
                <a:latin typeface="Goudy Old Style" pitchFamily="18" charset="0"/>
              </a:rPr>
              <a:t>The other method of injecting dependency is through s</a:t>
            </a:r>
            <a:r>
              <a:rPr lang="en-US" sz="2600" b="1" dirty="0">
                <a:latin typeface="Goudy Old Style" pitchFamily="18" charset="0"/>
              </a:rPr>
              <a:t>etter methods </a:t>
            </a:r>
            <a:r>
              <a:rPr lang="en-US" sz="2600" dirty="0">
                <a:latin typeface="Goudy Old Style" pitchFamily="18" charset="0"/>
              </a:rPr>
              <a:t>of the class where user creates instance and this instance will be used to call setter methods to access properties.</a:t>
            </a:r>
          </a:p>
          <a:p>
            <a:pPr marL="449263" indent="-274638">
              <a:buSzPct val="70000"/>
              <a:buFont typeface="Wingdings" pitchFamily="2" charset="2"/>
              <a:buChar char="ü"/>
            </a:pPr>
            <a:r>
              <a:rPr lang="en-US" sz="2600" dirty="0">
                <a:latin typeface="Goudy Old Style" pitchFamily="18" charset="0"/>
              </a:rPr>
              <a:t>The container calls setter methods on the beans after invoking a no-argument constructor or no–argument static factory method to instantiate the bean. </a:t>
            </a:r>
          </a:p>
        </p:txBody>
      </p:sp>
      <p:pic>
        <p:nvPicPr>
          <p:cNvPr id="24579" name="Picture 3" descr="ioc2"/>
          <p:cNvPicPr>
            <a:picLocks noChangeAspect="1" noChangeArrowheads="1"/>
          </p:cNvPicPr>
          <p:nvPr/>
        </p:nvPicPr>
        <p:blipFill>
          <a:blip r:embed="rId3"/>
          <a:srcRect/>
          <a:stretch>
            <a:fillRect/>
          </a:stretch>
        </p:blipFill>
        <p:spPr bwMode="auto">
          <a:xfrm>
            <a:off x="228600" y="3429000"/>
            <a:ext cx="8382000" cy="3097213"/>
          </a:xfrm>
          <a:prstGeom prst="rect">
            <a:avLst/>
          </a:prstGeom>
          <a:noFill/>
        </p:spPr>
      </p:pic>
      <p:sp>
        <p:nvSpPr>
          <p:cNvPr id="4" name="Slide Number Placeholder 3"/>
          <p:cNvSpPr>
            <a:spLocks noGrp="1"/>
          </p:cNvSpPr>
          <p:nvPr>
            <p:ph type="sldNum" sz="quarter" idx="12"/>
          </p:nvPr>
        </p:nvSpPr>
        <p:spPr/>
        <p:txBody>
          <a:bodyPr/>
          <a:lstStyle/>
          <a:p>
            <a:pPr>
              <a:defRPr/>
            </a:pPr>
            <a:fld id="{B8624F86-CA2F-43E8-B9E1-9A3E834A2A6E}" type="slidenum">
              <a:rPr lang="en-US" smtClean="0"/>
              <a:pPr>
                <a:defRPr/>
              </a:pPr>
              <a:t>30</a:t>
            </a:fld>
            <a:endParaRPr lang="en-US" dirty="0"/>
          </a:p>
        </p:txBody>
      </p:sp>
      <p:sp>
        <p:nvSpPr>
          <p:cNvPr id="7"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783418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XML -based DI</a:t>
            </a:r>
          </a:p>
        </p:txBody>
      </p:sp>
      <p:sp>
        <p:nvSpPr>
          <p:cNvPr id="6" name="Content Placeholder 5"/>
          <p:cNvSpPr>
            <a:spLocks noGrp="1"/>
          </p:cNvSpPr>
          <p:nvPr>
            <p:ph idx="1"/>
          </p:nvPr>
        </p:nvSpPr>
        <p:spPr>
          <a:xfrm>
            <a:off x="0" y="381000"/>
            <a:ext cx="9144000" cy="5516563"/>
          </a:xfrm>
        </p:spPr>
        <p:txBody>
          <a:bodyPr/>
          <a:lstStyle/>
          <a:p>
            <a:pPr>
              <a:buClr>
                <a:schemeClr val="tx1"/>
              </a:buClr>
              <a:buSzPct val="70000"/>
              <a:buFont typeface="Wingdings" pitchFamily="2" charset="2"/>
              <a:buChar char="v"/>
            </a:pPr>
            <a:r>
              <a:rPr lang="en-US" sz="2600" b="1" dirty="0">
                <a:solidFill>
                  <a:schemeClr val="tx2"/>
                </a:solidFill>
                <a:latin typeface="Goudy Old Style" pitchFamily="18" charset="0"/>
              </a:rPr>
              <a:t>&lt;bean&gt; </a:t>
            </a:r>
            <a:r>
              <a:rPr lang="en-US" sz="2600" dirty="0">
                <a:latin typeface="Goudy Old Style" pitchFamily="18" charset="0"/>
              </a:rPr>
              <a:t>is the root tag of the xml configuration. The &lt;bean&gt; tag has two attributes </a:t>
            </a:r>
            <a:r>
              <a:rPr lang="en-US" sz="2600" b="1" dirty="0">
                <a:solidFill>
                  <a:schemeClr val="tx2"/>
                </a:solidFill>
                <a:latin typeface="Goudy Old Style" pitchFamily="18" charset="0"/>
              </a:rPr>
              <a:t>id</a:t>
            </a:r>
            <a:r>
              <a:rPr lang="en-US" sz="2600" dirty="0">
                <a:latin typeface="Goudy Old Style" pitchFamily="18" charset="0"/>
              </a:rPr>
              <a:t> and </a:t>
            </a:r>
            <a:r>
              <a:rPr lang="en-US" sz="2600" b="1" dirty="0">
                <a:solidFill>
                  <a:schemeClr val="tx2"/>
                </a:solidFill>
                <a:latin typeface="Goudy Old Style" pitchFamily="18" charset="0"/>
              </a:rPr>
              <a:t>class</a:t>
            </a:r>
            <a:r>
              <a:rPr lang="en-US" sz="2600" dirty="0">
                <a:latin typeface="Goudy Old Style" pitchFamily="18" charset="0"/>
              </a:rPr>
              <a:t>. id specifies the unique name of the object and class mentions the fully qualifies name of the class.</a:t>
            </a:r>
          </a:p>
          <a:p>
            <a:pPr>
              <a:buClr>
                <a:schemeClr val="tx1"/>
              </a:buClr>
              <a:buSzPct val="70000"/>
              <a:buFont typeface="Wingdings" pitchFamily="2" charset="2"/>
              <a:buChar char="v"/>
            </a:pPr>
            <a:r>
              <a:rPr lang="en-US" sz="2600" b="1" dirty="0">
                <a:solidFill>
                  <a:schemeClr val="tx2"/>
                </a:solidFill>
                <a:latin typeface="Goudy Old Style" pitchFamily="18" charset="0"/>
              </a:rPr>
              <a:t>&lt;bean&gt; </a:t>
            </a:r>
            <a:r>
              <a:rPr lang="en-US" sz="2600" dirty="0">
                <a:latin typeface="Goudy Old Style" pitchFamily="18" charset="0"/>
              </a:rPr>
              <a:t>has two </a:t>
            </a:r>
            <a:r>
              <a:rPr lang="en-US" sz="2600" dirty="0" err="1">
                <a:latin typeface="Goudy Old Style" pitchFamily="18" charset="0"/>
              </a:rPr>
              <a:t>subelements</a:t>
            </a:r>
            <a:r>
              <a:rPr lang="en-US" sz="2600" dirty="0">
                <a:latin typeface="Goudy Old Style" pitchFamily="18" charset="0"/>
              </a:rPr>
              <a:t> viz.. </a:t>
            </a:r>
            <a:r>
              <a:rPr lang="en-US" sz="2600" b="1" dirty="0">
                <a:solidFill>
                  <a:schemeClr val="tx2"/>
                </a:solidFill>
                <a:latin typeface="Goudy Old Style" pitchFamily="18" charset="0"/>
              </a:rPr>
              <a:t>&lt;constructor–</a:t>
            </a:r>
            <a:r>
              <a:rPr lang="en-US" sz="2600" b="1" dirty="0" err="1">
                <a:solidFill>
                  <a:schemeClr val="tx2"/>
                </a:solidFill>
                <a:latin typeface="Goudy Old Style" pitchFamily="18" charset="0"/>
              </a:rPr>
              <a:t>arg</a:t>
            </a:r>
            <a:r>
              <a:rPr lang="en-US" sz="2600" b="1" dirty="0">
                <a:solidFill>
                  <a:schemeClr val="tx2"/>
                </a:solidFill>
                <a:latin typeface="Goudy Old Style" pitchFamily="18" charset="0"/>
              </a:rPr>
              <a:t>&gt; </a:t>
            </a:r>
            <a:r>
              <a:rPr lang="en-US" sz="2600" dirty="0">
                <a:latin typeface="Goudy Old Style" pitchFamily="18" charset="0"/>
              </a:rPr>
              <a:t>and </a:t>
            </a:r>
            <a:r>
              <a:rPr lang="en-US" sz="2600" b="1" dirty="0">
                <a:solidFill>
                  <a:schemeClr val="tx2"/>
                </a:solidFill>
                <a:latin typeface="Goudy Old Style" pitchFamily="18" charset="0"/>
              </a:rPr>
              <a:t>&lt;property&gt; </a:t>
            </a:r>
            <a:r>
              <a:rPr lang="en-US" sz="2600" dirty="0">
                <a:latin typeface="Goudy Old Style" pitchFamily="18" charset="0"/>
              </a:rPr>
              <a:t>used for constructor and setter method injection respectively.</a:t>
            </a:r>
          </a:p>
          <a:p>
            <a:pPr>
              <a:buClr>
                <a:schemeClr val="tx1"/>
              </a:buClr>
              <a:buSzPct val="70000"/>
              <a:buFont typeface="Wingdings" pitchFamily="2" charset="2"/>
              <a:buChar char="v"/>
            </a:pPr>
            <a:r>
              <a:rPr lang="en-US" sz="2600" dirty="0">
                <a:latin typeface="Goudy Old Style" pitchFamily="18" charset="0"/>
              </a:rPr>
              <a:t>The default is type is </a:t>
            </a:r>
            <a:r>
              <a:rPr lang="en-US" sz="2600" b="1" dirty="0">
                <a:solidFill>
                  <a:schemeClr val="tx2"/>
                </a:solidFill>
                <a:latin typeface="Goudy Old Style" pitchFamily="18" charset="0"/>
              </a:rPr>
              <a:t>String</a:t>
            </a:r>
            <a:r>
              <a:rPr lang="en-US" sz="2600" dirty="0">
                <a:latin typeface="Goudy Old Style" pitchFamily="18" charset="0"/>
              </a:rPr>
              <a:t>, in case no data type is mentioned</a:t>
            </a:r>
          </a:p>
          <a:p>
            <a:pPr>
              <a:buClr>
                <a:schemeClr val="tx1"/>
              </a:buClr>
              <a:buSzPct val="70000"/>
              <a:buFont typeface="Wingdings" pitchFamily="2" charset="2"/>
              <a:buChar char="v"/>
            </a:pPr>
            <a:r>
              <a:rPr lang="en-US" sz="2600" dirty="0">
                <a:latin typeface="Goudy Old Style" pitchFamily="18" charset="0"/>
              </a:rPr>
              <a:t>Collection values can also be injected using these three elements.</a:t>
            </a:r>
          </a:p>
          <a:p>
            <a:pPr lvl="2">
              <a:buSzPct val="70000"/>
              <a:buFont typeface="Wingdings" pitchFamily="2" charset="2"/>
              <a:buChar char="ü"/>
            </a:pPr>
            <a:r>
              <a:rPr lang="en-US" sz="2600" dirty="0">
                <a:latin typeface="Goudy Old Style" pitchFamily="18" charset="0"/>
              </a:rPr>
              <a:t>list</a:t>
            </a:r>
          </a:p>
          <a:p>
            <a:pPr lvl="2">
              <a:buSzPct val="70000"/>
              <a:buFont typeface="Wingdings" pitchFamily="2" charset="2"/>
              <a:buChar char="ü"/>
            </a:pPr>
            <a:r>
              <a:rPr lang="en-US" sz="2600" dirty="0">
                <a:latin typeface="Goudy Old Style" pitchFamily="18" charset="0"/>
              </a:rPr>
              <a:t>set</a:t>
            </a:r>
          </a:p>
          <a:p>
            <a:pPr lvl="2">
              <a:buSzPct val="70000"/>
              <a:buFont typeface="Wingdings" pitchFamily="2" charset="2"/>
              <a:buChar char="ü"/>
            </a:pPr>
            <a:r>
              <a:rPr lang="en-US" sz="2600" dirty="0">
                <a:latin typeface="Goudy Old Style" pitchFamily="18" charset="0"/>
              </a:rPr>
              <a:t>map</a:t>
            </a:r>
          </a:p>
          <a:p>
            <a:pPr>
              <a:buSzPct val="70000"/>
              <a:buFont typeface="Wingdings" panose="05000000000000000000" pitchFamily="2" charset="2"/>
              <a:buChar char="v"/>
            </a:pPr>
            <a:r>
              <a:rPr lang="en-US" sz="2600" dirty="0">
                <a:latin typeface="Goudy Old Style" pitchFamily="18" charset="0"/>
              </a:rPr>
              <a:t>There are other attributes at level of &lt;bean&gt; and both sub elements</a:t>
            </a:r>
          </a:p>
        </p:txBody>
      </p:sp>
      <p:sp>
        <p:nvSpPr>
          <p:cNvPr id="3" name="Slide Number Placeholder 2"/>
          <p:cNvSpPr>
            <a:spLocks noGrp="1"/>
          </p:cNvSpPr>
          <p:nvPr>
            <p:ph type="sldNum" sz="quarter" idx="12"/>
          </p:nvPr>
        </p:nvSpPr>
        <p:spPr/>
        <p:txBody>
          <a:bodyPr/>
          <a:lstStyle/>
          <a:p>
            <a:pPr>
              <a:defRPr/>
            </a:pPr>
            <a:fld id="{06DD2C99-A7B5-4F23-BCA6-BF2213C04F21}" type="slidenum">
              <a:rPr lang="en-US" smtClean="0"/>
              <a:pPr>
                <a:defRPr/>
              </a:pPr>
              <a:t>31</a:t>
            </a:fld>
            <a:endParaRPr lang="en-US"/>
          </a:p>
        </p:txBody>
      </p:sp>
      <p:sp>
        <p:nvSpPr>
          <p:cNvPr id="7"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40051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0" y="457200"/>
            <a:ext cx="9144000" cy="4525963"/>
          </a:xfrm>
        </p:spPr>
        <p:txBody>
          <a:bodyPr/>
          <a:lstStyle/>
          <a:p>
            <a:pPr marL="0" lvl="0" indent="0">
              <a:spcBef>
                <a:spcPct val="0"/>
              </a:spcBef>
              <a:buNone/>
            </a:pPr>
            <a:r>
              <a:rPr lang="en-US" altLang="en-US" sz="2600" dirty="0">
                <a:latin typeface="Goudy Old Style" panose="02020502050305020303" pitchFamily="18" charset="0"/>
              </a:rPr>
              <a:t>&lt;!-- A simple bean definition --&gt;</a:t>
            </a:r>
          </a:p>
          <a:p>
            <a:pPr marL="857250" lvl="1" indent="-457200">
              <a:spcBef>
                <a:spcPct val="0"/>
              </a:spcBef>
              <a:buSzPct val="70000"/>
              <a:buFont typeface="Wingdings" panose="05000000000000000000" pitchFamily="2" charset="2"/>
              <a:buChar char="v"/>
            </a:pPr>
            <a:r>
              <a:rPr lang="en-US" altLang="en-US" sz="2600" dirty="0">
                <a:latin typeface="Goudy Old Style" panose="02020502050305020303" pitchFamily="18" charset="0"/>
              </a:rPr>
              <a:t>&lt;bean id = "..." class = "..."&gt; </a:t>
            </a:r>
          </a:p>
          <a:p>
            <a:pPr marL="800100" lvl="2" indent="0">
              <a:spcBef>
                <a:spcPct val="0"/>
              </a:spcBef>
              <a:buSzPct val="70000"/>
              <a:buNone/>
            </a:pPr>
            <a:r>
              <a:rPr lang="en-US" altLang="en-US" sz="2600" dirty="0">
                <a:latin typeface="Goudy Old Style" panose="02020502050305020303" pitchFamily="18" charset="0"/>
              </a:rPr>
              <a:t>&lt;!-- collaborators and configuration for this bean go here --&gt; </a:t>
            </a:r>
          </a:p>
          <a:p>
            <a:pPr marL="800100" lvl="2" indent="0">
              <a:spcBef>
                <a:spcPct val="0"/>
              </a:spcBef>
              <a:buSzPct val="70000"/>
              <a:buNone/>
            </a:pPr>
            <a:r>
              <a:rPr lang="en-US" altLang="en-US" sz="2600" dirty="0">
                <a:latin typeface="Goudy Old Style" panose="02020502050305020303" pitchFamily="18" charset="0"/>
              </a:rPr>
              <a:t>&lt;/bean&gt; </a:t>
            </a:r>
          </a:p>
          <a:p>
            <a:pPr marL="857250" lvl="1" indent="-457200">
              <a:spcBef>
                <a:spcPct val="0"/>
              </a:spcBef>
              <a:buSzPct val="70000"/>
              <a:buFont typeface="Wingdings" panose="05000000000000000000" pitchFamily="2" charset="2"/>
              <a:buChar char="v"/>
            </a:pPr>
            <a:endParaRPr lang="en-US" altLang="en-US" sz="1000" dirty="0">
              <a:latin typeface="Goudy Old Style" panose="02020502050305020303" pitchFamily="18" charset="0"/>
            </a:endParaRPr>
          </a:p>
          <a:p>
            <a:pPr marL="857250" lvl="1" indent="-457200">
              <a:spcBef>
                <a:spcPct val="0"/>
              </a:spcBef>
              <a:buSzPct val="70000"/>
              <a:buFont typeface="Wingdings" panose="05000000000000000000" pitchFamily="2" charset="2"/>
              <a:buChar char="v"/>
            </a:pPr>
            <a:r>
              <a:rPr lang="en-US" altLang="en-US" sz="2600" dirty="0">
                <a:latin typeface="Goudy Old Style" panose="02020502050305020303" pitchFamily="18" charset="0"/>
              </a:rPr>
              <a:t>&lt;bean id = "..." class = "..." lazy-</a:t>
            </a:r>
            <a:r>
              <a:rPr lang="en-US" altLang="en-US" sz="2600" dirty="0" err="1">
                <a:latin typeface="Goudy Old Style" panose="02020502050305020303" pitchFamily="18" charset="0"/>
              </a:rPr>
              <a:t>init</a:t>
            </a:r>
            <a:r>
              <a:rPr lang="en-US" altLang="en-US" sz="2600" dirty="0">
                <a:latin typeface="Goudy Old Style" panose="02020502050305020303" pitchFamily="18" charset="0"/>
              </a:rPr>
              <a:t> = "true"&gt; </a:t>
            </a:r>
          </a:p>
          <a:p>
            <a:pPr marL="800100" lvl="2" indent="0">
              <a:spcBef>
                <a:spcPct val="0"/>
              </a:spcBef>
              <a:buSzPct val="70000"/>
              <a:buNone/>
            </a:pPr>
            <a:r>
              <a:rPr lang="en-US" altLang="en-US" sz="2600" dirty="0">
                <a:latin typeface="Goudy Old Style" panose="02020502050305020303" pitchFamily="18" charset="0"/>
              </a:rPr>
              <a:t>&lt;!-- collaborators and configuration for this bean go here --&gt; </a:t>
            </a:r>
          </a:p>
          <a:p>
            <a:pPr marL="800100" lvl="2" indent="0">
              <a:spcBef>
                <a:spcPct val="0"/>
              </a:spcBef>
              <a:buSzPct val="70000"/>
              <a:buNone/>
            </a:pPr>
            <a:r>
              <a:rPr lang="en-US" altLang="en-US" sz="2600" dirty="0">
                <a:latin typeface="Goudy Old Style" panose="02020502050305020303" pitchFamily="18" charset="0"/>
              </a:rPr>
              <a:t>&lt;/bean&gt; </a:t>
            </a:r>
          </a:p>
          <a:p>
            <a:pPr marL="857250" lvl="1" indent="-457200">
              <a:spcBef>
                <a:spcPct val="0"/>
              </a:spcBef>
              <a:buSzPct val="70000"/>
              <a:buFont typeface="Wingdings" panose="05000000000000000000" pitchFamily="2" charset="2"/>
              <a:buChar char="v"/>
            </a:pPr>
            <a:endParaRPr lang="en-US" altLang="en-US" sz="1000" dirty="0">
              <a:latin typeface="Goudy Old Style" panose="02020502050305020303" pitchFamily="18" charset="0"/>
            </a:endParaRPr>
          </a:p>
          <a:p>
            <a:pPr marL="857250" lvl="1" indent="-457200">
              <a:spcBef>
                <a:spcPct val="0"/>
              </a:spcBef>
              <a:buSzPct val="70000"/>
              <a:buFont typeface="Wingdings" panose="05000000000000000000" pitchFamily="2" charset="2"/>
              <a:buChar char="v"/>
            </a:pPr>
            <a:r>
              <a:rPr lang="en-US" altLang="en-US" sz="2600" dirty="0">
                <a:latin typeface="Goudy Old Style" panose="02020502050305020303" pitchFamily="18" charset="0"/>
              </a:rPr>
              <a:t>&lt;bean id = "..." class = "..." </a:t>
            </a:r>
            <a:r>
              <a:rPr lang="en-US" altLang="en-US" sz="2600" dirty="0" err="1">
                <a:latin typeface="Goudy Old Style" panose="02020502050305020303" pitchFamily="18" charset="0"/>
              </a:rPr>
              <a:t>init</a:t>
            </a:r>
            <a:r>
              <a:rPr lang="en-US" altLang="en-US" sz="2600" dirty="0">
                <a:latin typeface="Goudy Old Style" panose="02020502050305020303" pitchFamily="18" charset="0"/>
              </a:rPr>
              <a:t>-method = "..."&gt; </a:t>
            </a:r>
          </a:p>
          <a:p>
            <a:pPr marL="800100" lvl="2" indent="0">
              <a:spcBef>
                <a:spcPct val="0"/>
              </a:spcBef>
              <a:buSzPct val="70000"/>
              <a:buNone/>
            </a:pPr>
            <a:r>
              <a:rPr lang="en-US" altLang="en-US" sz="2600" dirty="0">
                <a:latin typeface="Goudy Old Style" panose="02020502050305020303" pitchFamily="18" charset="0"/>
              </a:rPr>
              <a:t>&lt;!-- collaborators and configuration for this bean go here --&gt; </a:t>
            </a:r>
          </a:p>
          <a:p>
            <a:pPr marL="800100" lvl="2" indent="0">
              <a:spcBef>
                <a:spcPct val="0"/>
              </a:spcBef>
              <a:buSzPct val="70000"/>
              <a:buNone/>
            </a:pPr>
            <a:r>
              <a:rPr lang="en-US" altLang="en-US" sz="2600" dirty="0">
                <a:latin typeface="Goudy Old Style" panose="02020502050305020303" pitchFamily="18" charset="0"/>
              </a:rPr>
              <a:t>&lt;/bean&gt;</a:t>
            </a:r>
            <a:r>
              <a:rPr lang="en-US" altLang="en-US" sz="2200" dirty="0">
                <a:latin typeface="Goudy Old Style" panose="02020502050305020303" pitchFamily="18" charset="0"/>
              </a:rPr>
              <a:t> </a:t>
            </a:r>
          </a:p>
          <a:p>
            <a:pPr marL="800100" lvl="2" indent="0">
              <a:spcBef>
                <a:spcPct val="0"/>
              </a:spcBef>
              <a:buSzPct val="70000"/>
              <a:buNone/>
            </a:pPr>
            <a:endParaRPr lang="en-US" altLang="en-US" sz="1000" dirty="0">
              <a:latin typeface="Goudy Old Style" panose="02020502050305020303" pitchFamily="18" charset="0"/>
            </a:endParaRPr>
          </a:p>
          <a:p>
            <a:pPr marL="857250" lvl="1" indent="-457200">
              <a:spcBef>
                <a:spcPct val="0"/>
              </a:spcBef>
              <a:buSzPct val="70000"/>
              <a:buFont typeface="Wingdings" panose="05000000000000000000" pitchFamily="2" charset="2"/>
              <a:buChar char="v"/>
            </a:pPr>
            <a:r>
              <a:rPr lang="en-US" altLang="en-US" sz="2600" dirty="0">
                <a:latin typeface="Goudy Old Style" panose="02020502050305020303" pitchFamily="18" charset="0"/>
              </a:rPr>
              <a:t>&lt;bean id = "..." class = "..." destroy-method = "..."&gt; </a:t>
            </a:r>
          </a:p>
          <a:p>
            <a:pPr marL="800100" lvl="2" indent="0">
              <a:spcBef>
                <a:spcPct val="0"/>
              </a:spcBef>
              <a:buSzPct val="70000"/>
              <a:buNone/>
            </a:pPr>
            <a:r>
              <a:rPr lang="en-US" altLang="en-US" sz="2600" dirty="0">
                <a:latin typeface="Goudy Old Style" panose="02020502050305020303" pitchFamily="18" charset="0"/>
              </a:rPr>
              <a:t>&lt;!-- collaborators and configuration for this bean go here --&gt; </a:t>
            </a:r>
          </a:p>
          <a:p>
            <a:pPr marL="800100" lvl="2" indent="0">
              <a:spcBef>
                <a:spcPct val="0"/>
              </a:spcBef>
              <a:buSzPct val="70000"/>
              <a:buNone/>
            </a:pPr>
            <a:r>
              <a:rPr lang="en-US" altLang="en-US" sz="2600" dirty="0">
                <a:latin typeface="Goudy Old Style" panose="02020502050305020303" pitchFamily="18" charset="0"/>
              </a:rPr>
              <a:t>&lt;/bean&gt;</a:t>
            </a:r>
            <a:br>
              <a:rPr lang="en-US" altLang="en-US" sz="2600" dirty="0">
                <a:latin typeface="Goudy Old Style" panose="02020502050305020303" pitchFamily="18" charset="0"/>
              </a:rPr>
            </a:br>
            <a:endParaRPr lang="en-US" altLang="en-US" sz="2600" dirty="0">
              <a:latin typeface="Goudy Old Style" panose="02020502050305020303" pitchFamily="18" charset="0"/>
            </a:endParaRPr>
          </a:p>
        </p:txBody>
      </p:sp>
      <p:sp>
        <p:nvSpPr>
          <p:cNvPr id="2" name="Title 1"/>
          <p:cNvSpPr>
            <a:spLocks noGrp="1"/>
          </p:cNvSpPr>
          <p:nvPr>
            <p:ph type="title"/>
          </p:nvPr>
        </p:nvSpPr>
        <p:spPr>
          <a:xfrm>
            <a:off x="0" y="0"/>
            <a:ext cx="9144000" cy="457200"/>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4" name="Footer Placeholder 3"/>
          <p:cNvSpPr>
            <a:spLocks noGrp="1"/>
          </p:cNvSpPr>
          <p:nvPr>
            <p:ph type="ftr" sz="quarter" idx="11"/>
          </p:nvPr>
        </p:nvSpPr>
        <p:spPr/>
        <p:txBody>
          <a:bodyPr/>
          <a:lstStyle/>
          <a:p>
            <a:pPr>
              <a:defRPr/>
            </a:pPr>
            <a:r>
              <a:rPr lang="en-GB"/>
              <a:t>prepared by- Vijay Kulkarni, Java Spring Trainer</a:t>
            </a:r>
            <a:endParaRPr lang="en-US"/>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32</a:t>
            </a:fld>
            <a:endParaRPr lang="en-US"/>
          </a:p>
        </p:txBody>
      </p:sp>
    </p:spTree>
    <p:extLst>
      <p:ext uri="{BB962C8B-B14F-4D97-AF65-F5344CB8AC3E}">
        <p14:creationId xmlns:p14="http://schemas.microsoft.com/office/powerpoint/2010/main" val="3291659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r>
              <a:rPr lang="en-IN" sz="4000" dirty="0">
                <a:solidFill>
                  <a:srgbClr val="FF0000"/>
                </a:solidFill>
                <a:latin typeface="Baskerville Old Face" pitchFamily="18" charset="0"/>
              </a:rPr>
              <a:t>Annotation based DI</a:t>
            </a:r>
          </a:p>
        </p:txBody>
      </p:sp>
      <p:sp>
        <p:nvSpPr>
          <p:cNvPr id="3" name="Content Placeholder 2"/>
          <p:cNvSpPr>
            <a:spLocks noGrp="1"/>
          </p:cNvSpPr>
          <p:nvPr>
            <p:ph idx="1"/>
          </p:nvPr>
        </p:nvSpPr>
        <p:spPr>
          <a:xfrm>
            <a:off x="0" y="457200"/>
            <a:ext cx="9144000" cy="6400800"/>
          </a:xfrm>
        </p:spPr>
        <p:txBody>
          <a:bodyPr/>
          <a:lstStyle/>
          <a:p>
            <a:pPr>
              <a:buSzPct val="70000"/>
              <a:buFont typeface="Wingdings" pitchFamily="2" charset="2"/>
              <a:buChar char="v"/>
            </a:pPr>
            <a:r>
              <a:rPr lang="en-IN" sz="2600" dirty="0">
                <a:latin typeface="Goudy Old Style" pitchFamily="18" charset="0"/>
              </a:rPr>
              <a:t>The bean configuration can be moved into the component class itself by using annotations on the relevant class, method, or field declarations.</a:t>
            </a:r>
          </a:p>
          <a:p>
            <a:pPr>
              <a:buSzPct val="70000"/>
              <a:buFont typeface="Wingdings" pitchFamily="2" charset="2"/>
              <a:buChar char="v"/>
            </a:pPr>
            <a:r>
              <a:rPr lang="en-IN" sz="2600" dirty="0">
                <a:latin typeface="Goudy Old Style" pitchFamily="18" charset="0"/>
              </a:rPr>
              <a:t>If both are used then XML configuration will override annotations because XML configuration will be injected after annotations.</a:t>
            </a:r>
          </a:p>
          <a:p>
            <a:pPr>
              <a:buSzPct val="70000"/>
              <a:buFont typeface="Wingdings" pitchFamily="2" charset="2"/>
              <a:buChar char="v"/>
            </a:pPr>
            <a:r>
              <a:rPr lang="en-IN" sz="2600" dirty="0">
                <a:latin typeface="Goudy Old Style" pitchFamily="18" charset="0"/>
              </a:rPr>
              <a:t>The annotations based configuration is turned off by default so need to turn it on by entering into spring XML file</a:t>
            </a:r>
          </a:p>
          <a:p>
            <a:pPr marL="1166813" lvl="1" indent="-268288" latinLnBrk="1">
              <a:buSzPct val="70000"/>
              <a:buNone/>
            </a:pPr>
            <a:r>
              <a:rPr lang="en-IN" sz="2400" dirty="0">
                <a:latin typeface="Goudy Old Style" pitchFamily="18" charset="0"/>
              </a:rPr>
              <a:t>&lt;?xml version="1.0" encoding="UTF-8"?&gt;</a:t>
            </a:r>
          </a:p>
          <a:p>
            <a:pPr marL="1166813" lvl="1" indent="-268288" latinLnBrk="1">
              <a:buSzPct val="70000"/>
              <a:buNone/>
            </a:pPr>
            <a:r>
              <a:rPr lang="en-IN" sz="2400" dirty="0">
                <a:latin typeface="Goudy Old Style" pitchFamily="18" charset="0"/>
              </a:rPr>
              <a:t>&lt;beans </a:t>
            </a:r>
            <a:r>
              <a:rPr lang="en-IN" sz="2400" dirty="0" err="1">
                <a:latin typeface="Goudy Old Style" pitchFamily="18" charset="0"/>
              </a:rPr>
              <a:t>xmlns</a:t>
            </a:r>
            <a:r>
              <a:rPr lang="en-IN" sz="2400" dirty="0">
                <a:latin typeface="Goudy Old Style" pitchFamily="18" charset="0"/>
              </a:rPr>
              <a:t>: …………&gt;</a:t>
            </a:r>
          </a:p>
          <a:p>
            <a:pPr marL="1566863" lvl="2" indent="-268288" latinLnBrk="1">
              <a:buSzPct val="70000"/>
              <a:buNone/>
            </a:pPr>
            <a:r>
              <a:rPr lang="en-IN" dirty="0">
                <a:latin typeface="Goudy Old Style" pitchFamily="18" charset="0"/>
              </a:rPr>
              <a:t> &lt;</a:t>
            </a:r>
            <a:r>
              <a:rPr lang="en-IN" dirty="0" err="1">
                <a:latin typeface="Goudy Old Style" pitchFamily="18" charset="0"/>
              </a:rPr>
              <a:t>context:annotation-config</a:t>
            </a:r>
            <a:r>
              <a:rPr lang="en-IN" dirty="0">
                <a:latin typeface="Goudy Old Style" pitchFamily="18" charset="0"/>
              </a:rPr>
              <a:t>/&gt;</a:t>
            </a:r>
          </a:p>
          <a:p>
            <a:pPr marL="1566863" lvl="2" indent="-268288" latinLnBrk="1">
              <a:buSzPct val="70000"/>
              <a:buNone/>
            </a:pPr>
            <a:r>
              <a:rPr lang="en-IN" dirty="0">
                <a:latin typeface="Goudy Old Style" pitchFamily="18" charset="0"/>
              </a:rPr>
              <a:t> &lt;!-- beans declaration goes here --&gt;</a:t>
            </a:r>
            <a:endParaRPr lang="en-IN" sz="2000" dirty="0">
              <a:latin typeface="Goudy Old Style" pitchFamily="18" charset="0"/>
            </a:endParaRPr>
          </a:p>
          <a:p>
            <a:pPr marL="1166813" lvl="1" indent="-268288" latinLnBrk="1">
              <a:buSzPct val="70000"/>
              <a:buNone/>
            </a:pPr>
            <a:r>
              <a:rPr lang="en-IN" sz="2400" dirty="0">
                <a:latin typeface="Goudy Old Style" pitchFamily="18" charset="0"/>
              </a:rPr>
              <a:t>&lt;/beans&gt;</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33</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124227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itchFamily="18" charset="0"/>
              </a:rPr>
              <a:t>contd..</a:t>
            </a:r>
          </a:p>
        </p:txBody>
      </p:sp>
      <p:sp>
        <p:nvSpPr>
          <p:cNvPr id="3" name="Content Placeholder 2"/>
          <p:cNvSpPr>
            <a:spLocks noGrp="1"/>
          </p:cNvSpPr>
          <p:nvPr>
            <p:ph idx="1"/>
          </p:nvPr>
        </p:nvSpPr>
        <p:spPr>
          <a:xfrm>
            <a:off x="0" y="381000"/>
            <a:ext cx="9144000" cy="6477000"/>
          </a:xfrm>
        </p:spPr>
        <p:txBody>
          <a:bodyPr/>
          <a:lstStyle/>
          <a:p>
            <a:pPr>
              <a:buSzPct val="70000"/>
              <a:buFont typeface="Wingdings" pitchFamily="2" charset="2"/>
              <a:buChar char="v"/>
            </a:pPr>
            <a:r>
              <a:rPr lang="en-IN" sz="2600" dirty="0">
                <a:latin typeface="Goudy Old Style" pitchFamily="18" charset="0"/>
              </a:rPr>
              <a:t>Some important annotations in Spring – </a:t>
            </a:r>
          </a:p>
          <a:p>
            <a:pPr marL="441325" indent="-346075">
              <a:buFont typeface="+mj-lt"/>
              <a:buAutoNum type="arabicPeriod"/>
            </a:pPr>
            <a:r>
              <a:rPr lang="en-IN" sz="2600" u="sng" dirty="0">
                <a:latin typeface="Goudy Old Style" pitchFamily="18" charset="0"/>
              </a:rPr>
              <a:t>@Bean</a:t>
            </a:r>
            <a:r>
              <a:rPr lang="en-IN" sz="2600" dirty="0">
                <a:latin typeface="Goudy Old Style" pitchFamily="18" charset="0"/>
              </a:rPr>
              <a:t> – Applied to the method. Declares the bean object on the method which creates the bean object.</a:t>
            </a:r>
          </a:p>
          <a:p>
            <a:pPr marL="441325" indent="-346075">
              <a:buFont typeface="+mj-lt"/>
              <a:buAutoNum type="arabicPeriod"/>
            </a:pPr>
            <a:r>
              <a:rPr lang="en-IN" sz="2600" u="sng" dirty="0">
                <a:latin typeface="Goudy Old Style" pitchFamily="18" charset="0"/>
              </a:rPr>
              <a:t>@Configuration</a:t>
            </a:r>
            <a:r>
              <a:rPr lang="en-IN" sz="2600" dirty="0">
                <a:latin typeface="Goudy Old Style" pitchFamily="18" charset="0"/>
              </a:rPr>
              <a:t> – Specified on the class. Specifies the configuration of the bean objects.</a:t>
            </a:r>
          </a:p>
          <a:p>
            <a:pPr marL="441325" indent="-346075">
              <a:buFont typeface="+mj-lt"/>
              <a:buAutoNum type="arabicPeriod"/>
            </a:pPr>
            <a:r>
              <a:rPr lang="en-IN" sz="2600" u="sng" dirty="0">
                <a:latin typeface="Goudy Old Style" pitchFamily="18" charset="0"/>
              </a:rPr>
              <a:t>@Required</a:t>
            </a:r>
            <a:r>
              <a:rPr lang="en-IN" sz="2600" dirty="0">
                <a:latin typeface="Goudy Old Style" pitchFamily="18" charset="0"/>
              </a:rPr>
              <a:t> –  The @Required annotation applies to bean property setter methods.</a:t>
            </a:r>
          </a:p>
          <a:p>
            <a:pPr marL="441325" indent="-346075">
              <a:buFont typeface="+mj-lt"/>
              <a:buAutoNum type="arabicPeriod"/>
            </a:pPr>
            <a:r>
              <a:rPr lang="en-IN" sz="2600" u="sng" dirty="0">
                <a:latin typeface="Goudy Old Style" pitchFamily="18" charset="0"/>
              </a:rPr>
              <a:t>@</a:t>
            </a:r>
            <a:r>
              <a:rPr lang="en-IN" sz="2600" u="sng" dirty="0" err="1">
                <a:latin typeface="Goudy Old Style" pitchFamily="18" charset="0"/>
              </a:rPr>
              <a:t>Autowired</a:t>
            </a:r>
            <a:r>
              <a:rPr lang="en-IN" sz="2600" dirty="0">
                <a:latin typeface="Goudy Old Style" pitchFamily="18" charset="0"/>
              </a:rPr>
              <a:t> –</a:t>
            </a:r>
            <a:r>
              <a:rPr lang="en-IN" sz="2600" b="1" dirty="0">
                <a:latin typeface="Goudy Old Style" pitchFamily="18" charset="0"/>
              </a:rPr>
              <a:t> </a:t>
            </a:r>
            <a:r>
              <a:rPr lang="en-IN" sz="2600" dirty="0">
                <a:latin typeface="Goudy Old Style" pitchFamily="18" charset="0"/>
              </a:rPr>
              <a:t>The @</a:t>
            </a:r>
            <a:r>
              <a:rPr lang="en-IN" sz="2600" dirty="0" err="1">
                <a:latin typeface="Goudy Old Style" pitchFamily="18" charset="0"/>
              </a:rPr>
              <a:t>Autowired</a:t>
            </a:r>
            <a:r>
              <a:rPr lang="en-IN" sz="2600" dirty="0">
                <a:latin typeface="Goudy Old Style" pitchFamily="18" charset="0"/>
              </a:rPr>
              <a:t> annotation is applied to bean property setter methods, non-setter methods, constructor and properties. @</a:t>
            </a:r>
            <a:r>
              <a:rPr lang="en-IN" sz="2600" dirty="0" err="1">
                <a:latin typeface="Goudy Old Style" pitchFamily="18" charset="0"/>
              </a:rPr>
              <a:t>Autowired</a:t>
            </a:r>
            <a:r>
              <a:rPr lang="en-IN" sz="2600" dirty="0">
                <a:latin typeface="Goudy Old Style" pitchFamily="18" charset="0"/>
              </a:rPr>
              <a:t> can be used to remove the confusion by </a:t>
            </a:r>
            <a:r>
              <a:rPr lang="en-IN" sz="2600" dirty="0" err="1">
                <a:latin typeface="Goudy Old Style" pitchFamily="18" charset="0"/>
              </a:rPr>
              <a:t>specifiying</a:t>
            </a:r>
            <a:r>
              <a:rPr lang="en-IN" sz="2600" dirty="0">
                <a:latin typeface="Goudy Old Style" pitchFamily="18" charset="0"/>
              </a:rPr>
              <a:t> which exact bean will be wired.</a:t>
            </a:r>
          </a:p>
          <a:p>
            <a:pPr marL="441325" indent="-346075">
              <a:buFont typeface="+mj-lt"/>
              <a:buAutoNum type="arabicPeriod"/>
            </a:pPr>
            <a:r>
              <a:rPr lang="en-IN" sz="2600" u="sng" dirty="0">
                <a:latin typeface="Goudy Old Style" pitchFamily="18" charset="0"/>
              </a:rPr>
              <a:t>@Qualifier</a:t>
            </a:r>
            <a:r>
              <a:rPr lang="en-IN" sz="2600" dirty="0">
                <a:latin typeface="Goudy Old Style" pitchFamily="18" charset="0"/>
              </a:rPr>
              <a:t> –</a:t>
            </a:r>
            <a:r>
              <a:rPr lang="en-IN" sz="2600" b="1" dirty="0">
                <a:latin typeface="Goudy Old Style" pitchFamily="18" charset="0"/>
              </a:rPr>
              <a:t> </a:t>
            </a:r>
            <a:r>
              <a:rPr lang="en-IN" sz="2600" dirty="0">
                <a:latin typeface="Goudy Old Style" pitchFamily="18" charset="0"/>
              </a:rPr>
              <a:t>The @Qualifier annotation is used along with @</a:t>
            </a:r>
            <a:r>
              <a:rPr lang="en-IN" sz="2600" dirty="0" err="1">
                <a:latin typeface="Goudy Old Style" pitchFamily="18" charset="0"/>
              </a:rPr>
              <a:t>AutoWired</a:t>
            </a:r>
            <a:r>
              <a:rPr lang="en-IN" sz="2600" dirty="0">
                <a:latin typeface="Goudy Old Style" pitchFamily="18" charset="0"/>
              </a:rPr>
              <a:t> if same bean is to be declared more than  once.</a:t>
            </a:r>
          </a:p>
          <a:p>
            <a:pPr marL="514350" indent="-341313">
              <a:buFont typeface="+mj-lt"/>
              <a:buAutoNum type="arabicPeriod"/>
            </a:pPr>
            <a:endParaRPr lang="en-IN" sz="2600" dirty="0">
              <a:latin typeface="Goudy Old Style" pitchFamily="18" charset="0"/>
            </a:endParaRPr>
          </a:p>
          <a:p>
            <a:pPr marL="173037" indent="0">
              <a:buNone/>
            </a:pPr>
            <a:endParaRPr lang="en-IN"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34</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432719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3" name="Content Placeholder 2"/>
          <p:cNvSpPr>
            <a:spLocks noGrp="1"/>
          </p:cNvSpPr>
          <p:nvPr>
            <p:ph idx="1"/>
          </p:nvPr>
        </p:nvSpPr>
        <p:spPr>
          <a:xfrm>
            <a:off x="76200" y="457200"/>
            <a:ext cx="8991600" cy="5440363"/>
          </a:xfrm>
        </p:spPr>
        <p:txBody>
          <a:bodyPr/>
          <a:lstStyle/>
          <a:p>
            <a:pPr>
              <a:buSzPct val="70000"/>
              <a:buFont typeface="Wingdings" pitchFamily="2" charset="2"/>
              <a:buChar char="v"/>
            </a:pPr>
            <a:r>
              <a:rPr lang="en-US" sz="2800" dirty="0">
                <a:latin typeface="Goudy Old Style" pitchFamily="18" charset="0"/>
              </a:rPr>
              <a:t>Spring </a:t>
            </a:r>
            <a:r>
              <a:rPr lang="en-US" sz="2800" dirty="0" err="1">
                <a:latin typeface="Goudy Old Style" pitchFamily="18" charset="0"/>
              </a:rPr>
              <a:t>IoC</a:t>
            </a:r>
            <a:r>
              <a:rPr lang="en-US" sz="2800" dirty="0">
                <a:latin typeface="Goudy Old Style" pitchFamily="18" charset="0"/>
              </a:rPr>
              <a:t> container is totally decoupled from the format in which this configuration metadata is actually written. </a:t>
            </a:r>
          </a:p>
          <a:p>
            <a:pPr>
              <a:buSzPct val="70000"/>
              <a:buFont typeface="Wingdings" pitchFamily="2" charset="2"/>
              <a:buChar char="v"/>
            </a:pPr>
            <a:r>
              <a:rPr lang="en-US" sz="2800" dirty="0">
                <a:latin typeface="Goudy Old Style" pitchFamily="18" charset="0"/>
              </a:rPr>
              <a:t>The following are three ways to provide configuration metadata to the Spring Container: </a:t>
            </a:r>
          </a:p>
          <a:p>
            <a:pPr lvl="1">
              <a:buSzPct val="70000"/>
              <a:buFont typeface="Wingdings" pitchFamily="2" charset="2"/>
              <a:buChar char="ü"/>
            </a:pPr>
            <a:r>
              <a:rPr lang="en-US" dirty="0">
                <a:latin typeface="Goudy Old Style" pitchFamily="18" charset="0"/>
              </a:rPr>
              <a:t>XML based configuration file. </a:t>
            </a:r>
          </a:p>
          <a:p>
            <a:pPr lvl="1">
              <a:buSzPct val="70000"/>
              <a:buFont typeface="Wingdings" pitchFamily="2" charset="2"/>
              <a:buChar char="ü"/>
            </a:pPr>
            <a:r>
              <a:rPr lang="en-US" dirty="0">
                <a:latin typeface="Goudy Old Style" pitchFamily="18" charset="0"/>
              </a:rPr>
              <a:t>Annotation-based configuration </a:t>
            </a:r>
          </a:p>
          <a:p>
            <a:pPr lvl="1">
              <a:buSzPct val="70000"/>
              <a:buFont typeface="Wingdings" pitchFamily="2" charset="2"/>
              <a:buChar char="ü"/>
            </a:pPr>
            <a:r>
              <a:rPr lang="en-US" dirty="0">
                <a:latin typeface="Goudy Old Style" pitchFamily="18" charset="0"/>
              </a:rPr>
              <a:t>Java-based configuration </a:t>
            </a:r>
            <a:endParaRPr lang="en-US" sz="2400" dirty="0">
              <a:latin typeface="Goudy Old Style" pitchFamily="18" charset="0"/>
            </a:endParaRPr>
          </a:p>
          <a:p>
            <a:pPr>
              <a:buSzPct val="70000"/>
              <a:buFont typeface="Wingdings" pitchFamily="2" charset="2"/>
              <a:buChar char="v"/>
            </a:pPr>
            <a:endParaRPr lang="en-US" sz="28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35</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4243697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r>
              <a:rPr lang="en-US" dirty="0">
                <a:solidFill>
                  <a:srgbClr val="FF0000"/>
                </a:solidFill>
                <a:latin typeface="Baskerville Old Face" panose="02020602080505020303" pitchFamily="18" charset="0"/>
                <a:cs typeface="Andalus" pitchFamily="18" charset="-78"/>
              </a:rPr>
              <a:t>Spring Container</a:t>
            </a:r>
          </a:p>
        </p:txBody>
      </p:sp>
      <p:sp>
        <p:nvSpPr>
          <p:cNvPr id="3" name="Content Placeholder 2"/>
          <p:cNvSpPr>
            <a:spLocks noGrp="1"/>
          </p:cNvSpPr>
          <p:nvPr>
            <p:ph idx="1"/>
          </p:nvPr>
        </p:nvSpPr>
        <p:spPr>
          <a:xfrm>
            <a:off x="0" y="655637"/>
            <a:ext cx="9067800" cy="5592763"/>
          </a:xfrm>
        </p:spPr>
        <p:txBody>
          <a:bodyPr/>
          <a:lstStyle/>
          <a:p>
            <a:pPr>
              <a:buSzPct val="70000"/>
              <a:buFont typeface="Wingdings" pitchFamily="2" charset="2"/>
              <a:buChar char="v"/>
            </a:pPr>
            <a:r>
              <a:rPr lang="en-US" sz="2800" dirty="0">
                <a:latin typeface="Goudy Old Style" pitchFamily="18" charset="0"/>
              </a:rPr>
              <a:t>The Spring container is the core of the Spring Framework and works on principle of D.I.  The container – </a:t>
            </a:r>
          </a:p>
          <a:p>
            <a:pPr lvl="1">
              <a:buSzPct val="70000"/>
              <a:buFont typeface="Wingdings" panose="05000000000000000000" pitchFamily="2" charset="2"/>
              <a:buChar char="ü"/>
            </a:pPr>
            <a:r>
              <a:rPr lang="en-US" sz="2600" dirty="0">
                <a:latin typeface="Goudy Old Style" pitchFamily="18" charset="0"/>
              </a:rPr>
              <a:t>creates objects called as Spring Bean, </a:t>
            </a:r>
          </a:p>
          <a:p>
            <a:pPr lvl="1">
              <a:buSzPct val="70000"/>
              <a:buFont typeface="Wingdings" panose="05000000000000000000" pitchFamily="2" charset="2"/>
              <a:buChar char="ü"/>
            </a:pPr>
            <a:r>
              <a:rPr lang="en-US" sz="2600" dirty="0">
                <a:latin typeface="Goudy Old Style" pitchFamily="18" charset="0"/>
              </a:rPr>
              <a:t>wire them together, </a:t>
            </a:r>
          </a:p>
          <a:p>
            <a:pPr lvl="1">
              <a:buSzPct val="70000"/>
              <a:buFont typeface="Wingdings" panose="05000000000000000000" pitchFamily="2" charset="2"/>
              <a:buChar char="ü"/>
            </a:pPr>
            <a:r>
              <a:rPr lang="en-US" sz="2600" dirty="0">
                <a:latin typeface="Goudy Old Style" pitchFamily="18" charset="0"/>
              </a:rPr>
              <a:t>configure them, and </a:t>
            </a:r>
          </a:p>
          <a:p>
            <a:pPr lvl="1">
              <a:buSzPct val="70000"/>
              <a:buFont typeface="Wingdings" panose="05000000000000000000" pitchFamily="2" charset="2"/>
              <a:buChar char="ü"/>
            </a:pPr>
            <a:r>
              <a:rPr lang="en-US" sz="2600" dirty="0">
                <a:latin typeface="Goudy Old Style" pitchFamily="18" charset="0"/>
              </a:rPr>
              <a:t>manage their complete lifecycle from creation till destruction.</a:t>
            </a:r>
            <a:r>
              <a:rPr lang="en-US" sz="2400" dirty="0">
                <a:latin typeface="Goudy Old Style" pitchFamily="18" charset="0"/>
              </a:rPr>
              <a:t> </a:t>
            </a:r>
          </a:p>
          <a:p>
            <a:pPr>
              <a:buSzPct val="70000"/>
              <a:buFont typeface="Wingdings" pitchFamily="2" charset="2"/>
              <a:buChar char="v"/>
            </a:pPr>
            <a:r>
              <a:rPr lang="en-US" sz="2800" dirty="0">
                <a:latin typeface="Goudy Old Style" pitchFamily="18" charset="0"/>
              </a:rPr>
              <a:t>The container gets its instructions by reading configuration metadata (either xml or annotations)</a:t>
            </a:r>
          </a:p>
          <a:p>
            <a:pPr>
              <a:buSzPct val="70000"/>
              <a:buFont typeface="Wingdings" pitchFamily="2" charset="2"/>
              <a:buChar char="v"/>
            </a:pPr>
            <a:r>
              <a:rPr lang="en-US" sz="2800" dirty="0">
                <a:latin typeface="Goudy Old Style" pitchFamily="18" charset="0"/>
              </a:rPr>
              <a:t>The </a:t>
            </a:r>
            <a:r>
              <a:rPr lang="en-US" sz="2800" dirty="0" err="1">
                <a:latin typeface="Goudy Old Style" pitchFamily="18" charset="0"/>
              </a:rPr>
              <a:t>IoC</a:t>
            </a:r>
            <a:r>
              <a:rPr lang="en-US" sz="2800" dirty="0">
                <a:latin typeface="Goudy Old Style" pitchFamily="18" charset="0"/>
              </a:rPr>
              <a:t> container makes use of Java POJO classes and configuration metadata to produce a fully configured and executable system or application. </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36</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056038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4" name="Rounded Rectangle 3"/>
          <p:cNvSpPr/>
          <p:nvPr/>
        </p:nvSpPr>
        <p:spPr>
          <a:xfrm>
            <a:off x="3733800" y="2819400"/>
            <a:ext cx="4191000" cy="5979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43400" y="4114800"/>
            <a:ext cx="28194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638800" y="1752600"/>
            <a:ext cx="0" cy="1066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38800" y="3429000"/>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95800" y="990600"/>
            <a:ext cx="2590800" cy="492443"/>
          </a:xfrm>
          <a:prstGeom prst="rect">
            <a:avLst/>
          </a:prstGeom>
          <a:noFill/>
        </p:spPr>
        <p:txBody>
          <a:bodyPr wrap="square" rtlCol="0">
            <a:spAutoFit/>
          </a:bodyPr>
          <a:lstStyle/>
          <a:p>
            <a:r>
              <a:rPr lang="en-US" sz="2600" dirty="0">
                <a:latin typeface="Goudy Old Style" pitchFamily="18" charset="0"/>
              </a:rPr>
              <a:t>Java POJO classes</a:t>
            </a:r>
          </a:p>
        </p:txBody>
      </p:sp>
      <p:sp>
        <p:nvSpPr>
          <p:cNvPr id="12" name="TextBox 11"/>
          <p:cNvSpPr txBox="1"/>
          <p:nvPr/>
        </p:nvSpPr>
        <p:spPr>
          <a:xfrm>
            <a:off x="4267200" y="2860357"/>
            <a:ext cx="3048000" cy="492443"/>
          </a:xfrm>
          <a:prstGeom prst="rect">
            <a:avLst/>
          </a:prstGeom>
          <a:noFill/>
        </p:spPr>
        <p:txBody>
          <a:bodyPr wrap="square" rtlCol="0">
            <a:spAutoFit/>
          </a:bodyPr>
          <a:lstStyle/>
          <a:p>
            <a:pPr algn="ctr"/>
            <a:r>
              <a:rPr lang="en-US" sz="2600" dirty="0">
                <a:latin typeface="Goudy Old Style" pitchFamily="18" charset="0"/>
              </a:rPr>
              <a:t>Spring Container</a:t>
            </a:r>
          </a:p>
        </p:txBody>
      </p:sp>
      <p:sp>
        <p:nvSpPr>
          <p:cNvPr id="13" name="TextBox 12"/>
          <p:cNvSpPr txBox="1"/>
          <p:nvPr/>
        </p:nvSpPr>
        <p:spPr>
          <a:xfrm>
            <a:off x="4572000" y="4258270"/>
            <a:ext cx="2362200" cy="892552"/>
          </a:xfrm>
          <a:prstGeom prst="rect">
            <a:avLst/>
          </a:prstGeom>
          <a:noFill/>
        </p:spPr>
        <p:txBody>
          <a:bodyPr wrap="square" rtlCol="0">
            <a:spAutoFit/>
          </a:bodyPr>
          <a:lstStyle/>
          <a:p>
            <a:pPr algn="ctr"/>
            <a:r>
              <a:rPr lang="en-US" sz="2600" dirty="0">
                <a:latin typeface="Goudy Old Style" pitchFamily="18" charset="0"/>
              </a:rPr>
              <a:t>Ready to use application</a:t>
            </a:r>
          </a:p>
        </p:txBody>
      </p:sp>
      <p:sp>
        <p:nvSpPr>
          <p:cNvPr id="18" name="Oval 17"/>
          <p:cNvSpPr/>
          <p:nvPr/>
        </p:nvSpPr>
        <p:spPr>
          <a:xfrm>
            <a:off x="533400" y="2667000"/>
            <a:ext cx="20574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85800" y="2860357"/>
            <a:ext cx="1600200" cy="492443"/>
          </a:xfrm>
          <a:prstGeom prst="rect">
            <a:avLst/>
          </a:prstGeom>
          <a:noFill/>
        </p:spPr>
        <p:txBody>
          <a:bodyPr wrap="square" rtlCol="0">
            <a:spAutoFit/>
          </a:bodyPr>
          <a:lstStyle/>
          <a:p>
            <a:r>
              <a:rPr lang="en-US" sz="2600" dirty="0">
                <a:latin typeface="Goudy Old Style" pitchFamily="18" charset="0"/>
              </a:rPr>
              <a:t>Meta Data</a:t>
            </a:r>
          </a:p>
        </p:txBody>
      </p:sp>
      <p:cxnSp>
        <p:nvCxnSpPr>
          <p:cNvPr id="23" name="Straight Arrow Connector 22"/>
          <p:cNvCxnSpPr>
            <a:stCxn id="18" idx="6"/>
          </p:cNvCxnSpPr>
          <p:nvPr/>
        </p:nvCxnSpPr>
        <p:spPr>
          <a:xfrm>
            <a:off x="2590800" y="3086100"/>
            <a:ext cx="1143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28600" y="685800"/>
            <a:ext cx="8686800" cy="3086100"/>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114800" y="838200"/>
            <a:ext cx="3200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 name="Slide Number Placeholder 6"/>
          <p:cNvSpPr>
            <a:spLocks noGrp="1"/>
          </p:cNvSpPr>
          <p:nvPr>
            <p:ph type="sldNum" sz="quarter" idx="12"/>
          </p:nvPr>
        </p:nvSpPr>
        <p:spPr/>
        <p:txBody>
          <a:bodyPr/>
          <a:lstStyle/>
          <a:p>
            <a:pPr>
              <a:defRPr/>
            </a:pPr>
            <a:fld id="{06DD2C99-A7B5-4F23-BCA6-BF2213C04F21}" type="slidenum">
              <a:rPr lang="en-US" smtClean="0"/>
              <a:pPr>
                <a:defRPr/>
              </a:pPr>
              <a:t>37</a:t>
            </a:fld>
            <a:endParaRPr lang="en-US"/>
          </a:p>
        </p:txBody>
      </p:sp>
      <p:sp>
        <p:nvSpPr>
          <p:cNvPr id="17"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074006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38</a:t>
            </a:fld>
            <a:endParaRPr lang="en-US"/>
          </a:p>
        </p:txBody>
      </p:sp>
      <p:sp>
        <p:nvSpPr>
          <p:cNvPr id="6" name="Content Placeholder 2"/>
          <p:cNvSpPr txBox="1">
            <a:spLocks/>
          </p:cNvSpPr>
          <p:nvPr/>
        </p:nvSpPr>
        <p:spPr bwMode="auto">
          <a:xfrm>
            <a:off x="0" y="457200"/>
            <a:ext cx="91440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70000"/>
              <a:buFont typeface="Wingdings" pitchFamily="2" charset="2"/>
              <a:buChar char="v"/>
            </a:pPr>
            <a:endParaRPr lang="en-US" sz="2800" dirty="0">
              <a:latin typeface="Goudy Old Style"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40211672"/>
              </p:ext>
            </p:extLst>
          </p:nvPr>
        </p:nvGraphicFramePr>
        <p:xfrm>
          <a:off x="38100" y="426720"/>
          <a:ext cx="9067800" cy="6202680"/>
        </p:xfrm>
        <a:graphic>
          <a:graphicData uri="http://schemas.openxmlformats.org/drawingml/2006/table">
            <a:tbl>
              <a:tblPr firstRow="1" bandRow="1">
                <a:tableStyleId>{5C22544A-7EE6-4342-B048-85BDC9FD1C3A}</a:tableStyleId>
              </a:tblPr>
              <a:tblGrid>
                <a:gridCol w="620020">
                  <a:extLst>
                    <a:ext uri="{9D8B030D-6E8A-4147-A177-3AD203B41FA5}">
                      <a16:colId xmlns:a16="http://schemas.microsoft.com/office/drawing/2014/main" val="2414721195"/>
                    </a:ext>
                  </a:extLst>
                </a:gridCol>
                <a:gridCol w="1818380">
                  <a:extLst>
                    <a:ext uri="{9D8B030D-6E8A-4147-A177-3AD203B41FA5}">
                      <a16:colId xmlns:a16="http://schemas.microsoft.com/office/drawing/2014/main" val="2036630352"/>
                    </a:ext>
                  </a:extLst>
                </a:gridCol>
                <a:gridCol w="533400">
                  <a:extLst>
                    <a:ext uri="{9D8B030D-6E8A-4147-A177-3AD203B41FA5}">
                      <a16:colId xmlns:a16="http://schemas.microsoft.com/office/drawing/2014/main" val="3555267156"/>
                    </a:ext>
                  </a:extLst>
                </a:gridCol>
                <a:gridCol w="6096000">
                  <a:extLst>
                    <a:ext uri="{9D8B030D-6E8A-4147-A177-3AD203B41FA5}">
                      <a16:colId xmlns:a16="http://schemas.microsoft.com/office/drawing/2014/main" val="2415861535"/>
                    </a:ext>
                  </a:extLst>
                </a:gridCol>
              </a:tblGrid>
              <a:tr h="485775">
                <a:tc>
                  <a:txBody>
                    <a:bodyPr/>
                    <a:lstStyle/>
                    <a:p>
                      <a:pPr algn="ctr"/>
                      <a:r>
                        <a:rPr lang="en-US" sz="2200" dirty="0" err="1">
                          <a:solidFill>
                            <a:schemeClr val="tx1"/>
                          </a:solidFill>
                          <a:latin typeface="Goudy Old Style" panose="02020502050305020303" pitchFamily="18" charset="0"/>
                        </a:rPr>
                        <a:t>Sl.No</a:t>
                      </a:r>
                      <a:r>
                        <a:rPr lang="en-US" sz="2200" dirty="0">
                          <a:solidFill>
                            <a:schemeClr val="tx1"/>
                          </a:solidFill>
                          <a:latin typeface="Goudy Old Style" panose="02020502050305020303" pitchFamily="18" charset="0"/>
                        </a:rPr>
                        <a:t>.</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Goudy Old Style" panose="02020502050305020303" pitchFamily="18" charset="0"/>
                        </a:rPr>
                        <a:t>Name</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solidFill>
                          <a:latin typeface="Goudy Old Style" panose="02020502050305020303" pitchFamily="18" charset="0"/>
                        </a:rPr>
                        <a:t>ver</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Goudy Old Style" panose="02020502050305020303" pitchFamily="18" charset="0"/>
                        </a:rPr>
                        <a:t>Description</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5133967"/>
                  </a:ext>
                </a:extLst>
              </a:tr>
              <a:tr h="1028700">
                <a:tc>
                  <a:txBody>
                    <a:bodyPr/>
                    <a:lstStyle/>
                    <a:p>
                      <a:pPr algn="ctr"/>
                      <a:r>
                        <a:rPr lang="en-US" sz="2200" dirty="0">
                          <a:solidFill>
                            <a:schemeClr val="tx1"/>
                          </a:solidFill>
                          <a:latin typeface="Goudy Old Style" panose="02020502050305020303" pitchFamily="18" charset="0"/>
                        </a:rPr>
                        <a:t>1.</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600" dirty="0" err="1">
                          <a:solidFill>
                            <a:schemeClr val="tx1"/>
                          </a:solidFill>
                          <a:latin typeface="Goudy Old Style" panose="02020502050305020303" pitchFamily="18" charset="0"/>
                        </a:rPr>
                        <a:t>BeanFactory</a:t>
                      </a:r>
                      <a:endParaRPr lang="en-IN" sz="26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300" b="0" i="0" kern="1200" dirty="0">
                          <a:solidFill>
                            <a:schemeClr val="dk1"/>
                          </a:solidFill>
                          <a:effectLst/>
                          <a:latin typeface="Goudy Old Style" panose="02020502050305020303" pitchFamily="18" charset="0"/>
                          <a:ea typeface="+mn-ea"/>
                          <a:cs typeface="+mn-cs"/>
                        </a:rPr>
                        <a:t>The container provides for maintaining a registry of different beans and their dependencies.  D</a:t>
                      </a:r>
                      <a:r>
                        <a:rPr lang="en-US" sz="2300" dirty="0">
                          <a:latin typeface="Goudy Old Style" pitchFamily="18" charset="0"/>
                        </a:rPr>
                        <a:t>efined by the </a:t>
                      </a:r>
                      <a:r>
                        <a:rPr lang="en-US" sz="2300" b="0" i="1" dirty="0" err="1">
                          <a:latin typeface="Goudy Old Style" pitchFamily="18" charset="0"/>
                        </a:rPr>
                        <a:t>org.springframework.beans.factory.BeanFactory</a:t>
                      </a:r>
                      <a:r>
                        <a:rPr lang="en-US" sz="2300" b="1" i="1" dirty="0">
                          <a:latin typeface="Goudy Old Style" pitchFamily="18" charset="0"/>
                        </a:rPr>
                        <a:t> </a:t>
                      </a:r>
                      <a:r>
                        <a:rPr lang="en-US" sz="2300" b="0" i="0" dirty="0">
                          <a:latin typeface="Goudy Old Style" pitchFamily="18" charset="0"/>
                        </a:rPr>
                        <a:t>interface.</a:t>
                      </a:r>
                      <a:r>
                        <a:rPr lang="en-US" sz="2300" b="0" i="0" baseline="0" dirty="0">
                          <a:latin typeface="Goudy Old Style" pitchFamily="18" charset="0"/>
                        </a:rPr>
                        <a:t> It is </a:t>
                      </a:r>
                      <a:r>
                        <a:rPr lang="en-US" sz="2300" dirty="0">
                          <a:latin typeface="Goudy Old Style" pitchFamily="18" charset="0"/>
                        </a:rPr>
                        <a:t>simplest container providing basic support for DI</a:t>
                      </a:r>
                      <a:r>
                        <a:rPr lang="en-US" sz="2300" b="1" i="1" dirty="0">
                          <a:latin typeface="Goudy Old Style" pitchFamily="18" charset="0"/>
                        </a:rPr>
                        <a:t> </a:t>
                      </a:r>
                      <a:endParaRPr lang="en-IN" sz="23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866291"/>
                  </a:ext>
                </a:extLst>
              </a:tr>
              <a:tr h="3057526">
                <a:tc>
                  <a:txBody>
                    <a:bodyPr/>
                    <a:lstStyle/>
                    <a:p>
                      <a:pPr algn="ctr"/>
                      <a:r>
                        <a:rPr lang="en-US" sz="2200" dirty="0">
                          <a:solidFill>
                            <a:schemeClr val="tx1"/>
                          </a:solidFill>
                          <a:latin typeface="Goudy Old Style" panose="02020502050305020303" pitchFamily="18" charset="0"/>
                        </a:rPr>
                        <a:t>2.</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600" b="0" dirty="0">
                          <a:latin typeface="Goudy Old Style" pitchFamily="18" charset="0"/>
                        </a:rPr>
                        <a:t>Application Context</a:t>
                      </a:r>
                      <a:endParaRPr lang="en-IN" sz="26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a:latin typeface="Goudy Old Style" pitchFamily="18" charset="0"/>
                        </a:rPr>
                        <a:t>The container</a:t>
                      </a:r>
                      <a:r>
                        <a:rPr lang="en-US" sz="2300" baseline="0" dirty="0">
                          <a:latin typeface="Goudy Old Style" pitchFamily="18" charset="0"/>
                        </a:rPr>
                        <a:t> </a:t>
                      </a:r>
                      <a:r>
                        <a:rPr lang="en-US" sz="2300" dirty="0">
                          <a:latin typeface="Goudy Old Style" pitchFamily="18" charset="0"/>
                        </a:rPr>
                        <a:t>adds more enterprise</a:t>
                      </a:r>
                      <a:r>
                        <a:rPr lang="en-US" sz="2300" baseline="0" dirty="0">
                          <a:latin typeface="Goudy Old Style" pitchFamily="18" charset="0"/>
                        </a:rPr>
                        <a:t>–</a:t>
                      </a:r>
                      <a:r>
                        <a:rPr lang="en-US" sz="2300" dirty="0">
                          <a:latin typeface="Goudy Old Style" pitchFamily="18" charset="0"/>
                        </a:rPr>
                        <a:t>specific functionality such as the ability to resolve textual messages from a properties file and the ability to publish application events to interested event listeners. Defined by the </a:t>
                      </a:r>
                      <a:r>
                        <a:rPr lang="en-US" sz="2300" b="1" i="1" dirty="0" err="1">
                          <a:latin typeface="Goudy Old Style" pitchFamily="18" charset="0"/>
                        </a:rPr>
                        <a:t>org.springframework.context.Application</a:t>
                      </a:r>
                      <a:r>
                        <a:rPr lang="en-US" sz="2300" b="1" i="1" dirty="0">
                          <a:latin typeface="Goudy Old Style"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300" b="1" i="1" dirty="0">
                          <a:latin typeface="Goudy Old Style" pitchFamily="18" charset="0"/>
                        </a:rPr>
                        <a:t>Context</a:t>
                      </a:r>
                      <a:r>
                        <a:rPr lang="en-US" sz="2300" i="1" dirty="0">
                          <a:latin typeface="Goudy Old Style" pitchFamily="18" charset="0"/>
                        </a:rPr>
                        <a:t> </a:t>
                      </a:r>
                      <a:r>
                        <a:rPr lang="en-US" sz="2300" dirty="0">
                          <a:latin typeface="Goudy Old Style" pitchFamily="18" charset="0"/>
                        </a:rPr>
                        <a:t>interface. It </a:t>
                      </a:r>
                      <a:r>
                        <a:rPr lang="en-US" sz="2300" b="0" i="0" kern="1200" dirty="0">
                          <a:solidFill>
                            <a:schemeClr val="dk1"/>
                          </a:solidFill>
                          <a:effectLst/>
                          <a:latin typeface="Goudy Old Style" panose="02020502050305020303" pitchFamily="18" charset="0"/>
                          <a:ea typeface="+mn-ea"/>
                          <a:cs typeface="+mn-cs"/>
                        </a:rPr>
                        <a:t>includes all functionality of the </a:t>
                      </a:r>
                      <a:r>
                        <a:rPr lang="en-US" sz="2300" b="0" i="1" kern="1200" dirty="0" err="1">
                          <a:solidFill>
                            <a:schemeClr val="dk1"/>
                          </a:solidFill>
                          <a:effectLst/>
                          <a:latin typeface="Goudy Old Style" panose="02020502050305020303" pitchFamily="18" charset="0"/>
                          <a:ea typeface="+mn-ea"/>
                          <a:cs typeface="+mn-cs"/>
                        </a:rPr>
                        <a:t>BeanFactory</a:t>
                      </a:r>
                      <a:r>
                        <a:rPr lang="en-US" sz="2300" b="0" i="0" kern="1200" dirty="0">
                          <a:solidFill>
                            <a:schemeClr val="dk1"/>
                          </a:solidFill>
                          <a:effectLst/>
                          <a:latin typeface="Goudy Old Style" panose="02020502050305020303" pitchFamily="18" charset="0"/>
                          <a:ea typeface="+mn-ea"/>
                          <a:cs typeface="+mn-cs"/>
                        </a:rPr>
                        <a:t> container, so it is generally recommended over the </a:t>
                      </a:r>
                      <a:r>
                        <a:rPr lang="en-US" sz="2300" b="0" i="1" kern="1200" dirty="0" err="1">
                          <a:solidFill>
                            <a:schemeClr val="dk1"/>
                          </a:solidFill>
                          <a:effectLst/>
                          <a:latin typeface="Goudy Old Style" panose="02020502050305020303" pitchFamily="18" charset="0"/>
                          <a:ea typeface="+mn-ea"/>
                          <a:cs typeface="+mn-cs"/>
                        </a:rPr>
                        <a:t>BeanFactory</a:t>
                      </a:r>
                      <a:r>
                        <a:rPr lang="en-US" sz="2300" b="0" i="0" kern="1200" dirty="0">
                          <a:solidFill>
                            <a:schemeClr val="dk1"/>
                          </a:solidFill>
                          <a:effectLst/>
                          <a:latin typeface="+mn-lt"/>
                          <a:ea typeface="+mn-ea"/>
                          <a:cs typeface="+mn-cs"/>
                        </a:rPr>
                        <a:t>.</a:t>
                      </a:r>
                      <a:endParaRPr lang="en-IN" sz="23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3514407"/>
                  </a:ext>
                </a:extLst>
              </a:tr>
            </a:tbl>
          </a:graphicData>
        </a:graphic>
      </p:graphicFrame>
      <p:sp>
        <p:nvSpPr>
          <p:cNvPr id="8" name="Footer Placeholder 1"/>
          <p:cNvSpPr txBox="1">
            <a:spLocks/>
          </p:cNvSpPr>
          <p:nvPr/>
        </p:nvSpPr>
        <p:spPr>
          <a:xfrm>
            <a:off x="1371600" y="6629400"/>
            <a:ext cx="5486400" cy="2286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940023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39</a:t>
            </a:fld>
            <a:endParaRPr lang="en-US"/>
          </a:p>
        </p:txBody>
      </p:sp>
      <p:sp>
        <p:nvSpPr>
          <p:cNvPr id="6" name="Content Placeholder 2"/>
          <p:cNvSpPr txBox="1">
            <a:spLocks/>
          </p:cNvSpPr>
          <p:nvPr/>
        </p:nvSpPr>
        <p:spPr bwMode="auto">
          <a:xfrm>
            <a:off x="0" y="457200"/>
            <a:ext cx="91440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70000"/>
              <a:buFont typeface="Wingdings" pitchFamily="2" charset="2"/>
              <a:buChar char="v"/>
            </a:pPr>
            <a:endParaRPr lang="en-US" sz="2800" dirty="0">
              <a:latin typeface="Goudy Old Style"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27184892"/>
              </p:ext>
            </p:extLst>
          </p:nvPr>
        </p:nvGraphicFramePr>
        <p:xfrm>
          <a:off x="76200" y="381000"/>
          <a:ext cx="8991600" cy="6330541"/>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414721195"/>
                    </a:ext>
                  </a:extLst>
                </a:gridCol>
                <a:gridCol w="2057400">
                  <a:extLst>
                    <a:ext uri="{9D8B030D-6E8A-4147-A177-3AD203B41FA5}">
                      <a16:colId xmlns:a16="http://schemas.microsoft.com/office/drawing/2014/main" val="2036630352"/>
                    </a:ext>
                  </a:extLst>
                </a:gridCol>
                <a:gridCol w="646927">
                  <a:extLst>
                    <a:ext uri="{9D8B030D-6E8A-4147-A177-3AD203B41FA5}">
                      <a16:colId xmlns:a16="http://schemas.microsoft.com/office/drawing/2014/main" val="3555267156"/>
                    </a:ext>
                  </a:extLst>
                </a:gridCol>
                <a:gridCol w="5677673">
                  <a:extLst>
                    <a:ext uri="{9D8B030D-6E8A-4147-A177-3AD203B41FA5}">
                      <a16:colId xmlns:a16="http://schemas.microsoft.com/office/drawing/2014/main" val="2415861535"/>
                    </a:ext>
                  </a:extLst>
                </a:gridCol>
              </a:tblGrid>
              <a:tr h="428829">
                <a:tc>
                  <a:txBody>
                    <a:bodyPr/>
                    <a:lstStyle/>
                    <a:p>
                      <a:pPr algn="ctr"/>
                      <a:r>
                        <a:rPr lang="en-US" sz="2200" dirty="0" err="1">
                          <a:solidFill>
                            <a:schemeClr val="tx1"/>
                          </a:solidFill>
                          <a:latin typeface="Goudy Old Style" panose="02020502050305020303" pitchFamily="18" charset="0"/>
                        </a:rPr>
                        <a:t>Sl.No</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Goudy Old Style" panose="02020502050305020303" pitchFamily="18" charset="0"/>
                        </a:rPr>
                        <a:t>Name</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solidFill>
                          <a:latin typeface="Goudy Old Style" panose="02020502050305020303" pitchFamily="18" charset="0"/>
                        </a:rPr>
                        <a:t>ver</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Goudy Old Style" panose="02020502050305020303" pitchFamily="18" charset="0"/>
                        </a:rPr>
                        <a:t>Description</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5133967"/>
                  </a:ext>
                </a:extLst>
              </a:tr>
              <a:tr h="1194595">
                <a:tc>
                  <a:txBody>
                    <a:bodyPr/>
                    <a:lstStyle/>
                    <a:p>
                      <a:pPr algn="ctr"/>
                      <a:r>
                        <a:rPr lang="en-US" sz="2200" dirty="0">
                          <a:solidFill>
                            <a:schemeClr val="tx1"/>
                          </a:solidFill>
                          <a:latin typeface="Goudy Old Style" panose="02020502050305020303" pitchFamily="18" charset="0"/>
                        </a:rPr>
                        <a:t>1.</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sz="2400" b="0" i="0" u="none" strike="noStrike" kern="1200" cap="none" spc="0" normalizeH="0" baseline="0" noProof="0" dirty="0" err="1">
                          <a:ln>
                            <a:noFill/>
                          </a:ln>
                          <a:solidFill>
                            <a:prstClr val="black"/>
                          </a:solidFill>
                          <a:effectLst/>
                          <a:uLnTx/>
                          <a:uFillTx/>
                          <a:latin typeface="Goudy Old Style" pitchFamily="18" charset="0"/>
                          <a:ea typeface="+mn-ea"/>
                          <a:cs typeface="+mn-cs"/>
                        </a:rPr>
                        <a:t>XmlBean</a:t>
                      </a:r>
                      <a:r>
                        <a:rPr kumimoji="0" lang="en-US" sz="2400" b="0" i="0" u="none" strike="noStrike" kern="1200" cap="none" spc="0" normalizeH="0" baseline="0" noProof="0" dirty="0">
                          <a:ln>
                            <a:noFill/>
                          </a:ln>
                          <a:solidFill>
                            <a:prstClr val="black"/>
                          </a:solidFill>
                          <a:effectLst/>
                          <a:uLnTx/>
                          <a:uFillTx/>
                          <a:latin typeface="Goudy Old Style" pitchFamily="18" charset="0"/>
                          <a:ea typeface="+mn-ea"/>
                          <a:cs typeface="+mn-cs"/>
                        </a:rPr>
                        <a:t> Factory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marR="0" lvl="1" indent="0" algn="l" defTabSz="914400" rtl="0" eaLnBrk="0" fontAlgn="base" latinLnBrk="0" hangingPunct="0">
                        <a:lnSpc>
                          <a:spcPct val="100000"/>
                        </a:lnSpc>
                        <a:spcBef>
                          <a:spcPct val="20000"/>
                        </a:spcBef>
                        <a:spcAft>
                          <a:spcPct val="0"/>
                        </a:spcAft>
                        <a:buClrTx/>
                        <a:buSzPct val="70000"/>
                        <a:buFont typeface="Wingdings" pitchFamily="2" charset="2"/>
                        <a:buNone/>
                        <a:tabLst/>
                        <a:defRPr/>
                      </a:pPr>
                      <a:endParaRPr kumimoji="0" lang="en-US" sz="2600" b="0" i="0" u="none" strike="noStrike" kern="1200" cap="none" spc="0" normalizeH="0" baseline="0" noProof="0" dirty="0">
                        <a:ln>
                          <a:noFill/>
                        </a:ln>
                        <a:solidFill>
                          <a:prstClr val="black"/>
                        </a:solidFill>
                        <a:effectLst/>
                        <a:uLnTx/>
                        <a:uFillTx/>
                        <a:latin typeface="Goudy Old Style"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sz="2400" b="0" i="0" u="none" strike="noStrike" kern="1200" cap="none" spc="0" normalizeH="0" baseline="0" noProof="0" dirty="0">
                          <a:ln>
                            <a:noFill/>
                          </a:ln>
                          <a:solidFill>
                            <a:prstClr val="black"/>
                          </a:solidFill>
                          <a:effectLst/>
                          <a:uLnTx/>
                          <a:uFillTx/>
                          <a:latin typeface="Goudy Old Style" pitchFamily="18" charset="0"/>
                          <a:ea typeface="+mn-ea"/>
                          <a:cs typeface="+mn-cs"/>
                        </a:rPr>
                        <a:t>this container reads the configuration metadata from a xml file and uses it to create a fully configured system or application.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866291"/>
                  </a:ext>
                </a:extLst>
              </a:tr>
              <a:tr h="1562163">
                <a:tc>
                  <a:txBody>
                    <a:bodyPr/>
                    <a:lstStyle/>
                    <a:p>
                      <a:pPr algn="ctr"/>
                      <a:r>
                        <a:rPr lang="en-US" sz="2200" dirty="0">
                          <a:solidFill>
                            <a:schemeClr val="tx1"/>
                          </a:solidFill>
                          <a:latin typeface="Goudy Old Style" panose="02020502050305020303" pitchFamily="18" charset="0"/>
                        </a:rPr>
                        <a:t>2.</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dirty="0" err="1">
                          <a:latin typeface="Goudy Old Style" pitchFamily="18" charset="0"/>
                        </a:rPr>
                        <a:t>FileSystemXmlApplication</a:t>
                      </a:r>
                      <a:r>
                        <a:rPr lang="en-US" sz="2400" b="0" dirty="0">
                          <a:latin typeface="Goudy Old Style" pitchFamily="18" charset="0"/>
                        </a:rPr>
                        <a:t> Context</a:t>
                      </a:r>
                      <a:endParaRPr lang="en-IN" sz="24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latin typeface="Goudy Old Style" pitchFamily="18" charset="0"/>
                        </a:rPr>
                        <a:t>this container loads the definitions of the beans from an XML file. The full path of the XML bean configuration file is given to the constructor. </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3514407"/>
                  </a:ext>
                </a:extLst>
              </a:tr>
              <a:tr h="1562163">
                <a:tc>
                  <a:txBody>
                    <a:bodyPr/>
                    <a:lstStyle/>
                    <a:p>
                      <a:pPr algn="ctr"/>
                      <a:r>
                        <a:rPr lang="en-US" sz="2200" dirty="0">
                          <a:solidFill>
                            <a:schemeClr val="tx1"/>
                          </a:solidFill>
                          <a:latin typeface="Goudy Old Style" panose="02020502050305020303" pitchFamily="18" charset="0"/>
                        </a:rPr>
                        <a:t>3.</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dirty="0" err="1">
                          <a:latin typeface="Goudy Old Style" pitchFamily="18" charset="0"/>
                        </a:rPr>
                        <a:t>ClassPathXmlApplication</a:t>
                      </a:r>
                      <a:r>
                        <a:rPr lang="en-US" sz="2400" b="0" dirty="0">
                          <a:latin typeface="Goudy Old Style" pitchFamily="18" charset="0"/>
                        </a:rPr>
                        <a:t> Context</a:t>
                      </a:r>
                      <a:endParaRPr lang="en-IN" sz="24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latin typeface="Goudy Old Style" pitchFamily="18" charset="0"/>
                        </a:rPr>
                        <a:t>this container loads the definitions of the beans from an XML file. The container will look bean configuration XML file in CLASSPATH.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6718944"/>
                  </a:ext>
                </a:extLst>
              </a:tr>
              <a:tr h="1249620">
                <a:tc>
                  <a:txBody>
                    <a:bodyPr/>
                    <a:lstStyle/>
                    <a:p>
                      <a:pPr algn="ctr"/>
                      <a:r>
                        <a:rPr lang="en-US" sz="2200" dirty="0">
                          <a:solidFill>
                            <a:schemeClr val="tx1"/>
                          </a:solidFill>
                          <a:latin typeface="Goudy Old Style" panose="02020502050305020303" pitchFamily="18" charset="0"/>
                        </a:rPr>
                        <a:t>4.</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dirty="0" err="1">
                          <a:latin typeface="Goudy Old Style" pitchFamily="18" charset="0"/>
                        </a:rPr>
                        <a:t>WebXml</a:t>
                      </a:r>
                      <a:r>
                        <a:rPr lang="en-US" sz="2400" b="0" dirty="0">
                          <a:latin typeface="Goudy Old Style" pitchFamily="18" charset="0"/>
                        </a:rPr>
                        <a:t> Application Context</a:t>
                      </a:r>
                      <a:endParaRPr lang="en-IN" sz="24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latin typeface="Goudy Old Style" pitchFamily="18" charset="0"/>
                        </a:rPr>
                        <a:t>this container loads the XML file with definitions of all beans from within a web application.</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0425710"/>
                  </a:ext>
                </a:extLst>
              </a:tr>
            </a:tbl>
          </a:graphicData>
        </a:graphic>
      </p:graphicFrame>
      <p:sp>
        <p:nvSpPr>
          <p:cNvPr id="8" name="Footer Placeholder 1"/>
          <p:cNvSpPr txBox="1">
            <a:spLocks/>
          </p:cNvSpPr>
          <p:nvPr/>
        </p:nvSpPr>
        <p:spPr>
          <a:xfrm>
            <a:off x="1371600" y="66294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58918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6" name="Content Placeholder 5"/>
          <p:cNvSpPr>
            <a:spLocks noGrp="1"/>
          </p:cNvSpPr>
          <p:nvPr>
            <p:ph sz="half" idx="2"/>
          </p:nvPr>
        </p:nvSpPr>
        <p:spPr>
          <a:xfrm>
            <a:off x="152400" y="533401"/>
            <a:ext cx="3657600" cy="5715000"/>
          </a:xfrm>
        </p:spPr>
        <p:txBody>
          <a:bodyPr/>
          <a:lstStyle/>
          <a:p>
            <a:pPr marL="0" indent="0">
              <a:buNone/>
            </a:pPr>
            <a:r>
              <a:rPr lang="en-US" sz="2600" b="1" dirty="0">
                <a:solidFill>
                  <a:srgbClr val="00B050"/>
                </a:solidFill>
                <a:latin typeface="Goudy Old Style" pitchFamily="18" charset="0"/>
              </a:rPr>
              <a:t>class</a:t>
            </a:r>
            <a:r>
              <a:rPr lang="en-US" sz="2600" dirty="0">
                <a:latin typeface="Goudy Old Style" pitchFamily="18" charset="0"/>
              </a:rPr>
              <a:t> Employee</a:t>
            </a:r>
          </a:p>
          <a:p>
            <a:pPr marL="0" indent="0">
              <a:buNone/>
            </a:pPr>
            <a:r>
              <a:rPr lang="en-US" sz="2600" dirty="0">
                <a:latin typeface="Goudy Old Style" pitchFamily="18" charset="0"/>
              </a:rPr>
              <a:t> { </a:t>
            </a:r>
          </a:p>
          <a:p>
            <a:pPr marL="0" indent="0">
              <a:buNone/>
            </a:pPr>
            <a:r>
              <a:rPr lang="en-US" sz="2600" b="1" dirty="0">
                <a:solidFill>
                  <a:schemeClr val="tx2">
                    <a:lumMod val="60000"/>
                    <a:lumOff val="40000"/>
                  </a:schemeClr>
                </a:solidFill>
                <a:latin typeface="Goudy Old Style" pitchFamily="18" charset="0"/>
              </a:rPr>
              <a:t>   </a:t>
            </a:r>
            <a:r>
              <a:rPr lang="en-US" sz="2600" b="1" dirty="0" err="1">
                <a:solidFill>
                  <a:schemeClr val="tx2">
                    <a:lumMod val="60000"/>
                    <a:lumOff val="40000"/>
                  </a:schemeClr>
                </a:solidFill>
                <a:latin typeface="Goudy Old Style" pitchFamily="18" charset="0"/>
              </a:rPr>
              <a:t>int</a:t>
            </a:r>
            <a:r>
              <a:rPr lang="en-US" sz="2600" b="1" dirty="0">
                <a:solidFill>
                  <a:schemeClr val="tx2">
                    <a:lumMod val="60000"/>
                    <a:lumOff val="40000"/>
                  </a:schemeClr>
                </a:solidFill>
                <a:latin typeface="Goudy Old Style" pitchFamily="18" charset="0"/>
              </a:rPr>
              <a:t> </a:t>
            </a:r>
            <a:r>
              <a:rPr lang="en-US" sz="2600" dirty="0">
                <a:latin typeface="Goudy Old Style" pitchFamily="18" charset="0"/>
              </a:rPr>
              <a:t> </a:t>
            </a:r>
            <a:r>
              <a:rPr lang="en-US" sz="2600" dirty="0" err="1">
                <a:latin typeface="Goudy Old Style" pitchFamily="18" charset="0"/>
              </a:rPr>
              <a:t>eid</a:t>
            </a:r>
            <a:r>
              <a:rPr lang="en-US" sz="2600" dirty="0">
                <a:latin typeface="Goudy Old Style" pitchFamily="18" charset="0"/>
              </a:rPr>
              <a:t>;</a:t>
            </a:r>
          </a:p>
          <a:p>
            <a:pPr marL="0" indent="0">
              <a:buNone/>
            </a:pPr>
            <a:r>
              <a:rPr lang="en-US" sz="2600" dirty="0">
                <a:latin typeface="Goudy Old Style" pitchFamily="18" charset="0"/>
              </a:rPr>
              <a:t>   </a:t>
            </a:r>
            <a:r>
              <a:rPr lang="en-US" sz="2600" b="1" dirty="0">
                <a:solidFill>
                  <a:schemeClr val="tx2">
                    <a:lumMod val="60000"/>
                    <a:lumOff val="40000"/>
                  </a:schemeClr>
                </a:solidFill>
                <a:latin typeface="Goudy Old Style" pitchFamily="18" charset="0"/>
              </a:rPr>
              <a:t>String</a:t>
            </a:r>
            <a:r>
              <a:rPr lang="en-US" sz="2600" dirty="0">
                <a:latin typeface="Goudy Old Style" pitchFamily="18" charset="0"/>
              </a:rPr>
              <a:t> name</a:t>
            </a:r>
          </a:p>
          <a:p>
            <a:pPr marL="0" indent="0">
              <a:buNone/>
            </a:pPr>
            <a:r>
              <a:rPr lang="en-US" sz="2600" dirty="0">
                <a:latin typeface="Goudy Old Style" pitchFamily="18" charset="0"/>
              </a:rPr>
              <a:t>   </a:t>
            </a:r>
            <a:r>
              <a:rPr lang="en-US" sz="2600" b="1" dirty="0">
                <a:solidFill>
                  <a:schemeClr val="tx2">
                    <a:lumMod val="60000"/>
                    <a:lumOff val="40000"/>
                  </a:schemeClr>
                </a:solidFill>
                <a:latin typeface="Goudy Old Style" pitchFamily="18" charset="0"/>
              </a:rPr>
              <a:t>Address</a:t>
            </a:r>
            <a:r>
              <a:rPr lang="en-US" sz="2600" dirty="0">
                <a:latin typeface="Goudy Old Style" pitchFamily="18" charset="0"/>
              </a:rPr>
              <a:t> </a:t>
            </a:r>
            <a:r>
              <a:rPr lang="en-US" sz="2600" dirty="0" err="1">
                <a:latin typeface="Goudy Old Style" pitchFamily="18" charset="0"/>
              </a:rPr>
              <a:t>address</a:t>
            </a:r>
            <a:r>
              <a:rPr lang="en-US" sz="2600" dirty="0">
                <a:latin typeface="Goudy Old Style" pitchFamily="18" charset="0"/>
              </a:rPr>
              <a:t>;  </a:t>
            </a:r>
          </a:p>
          <a:p>
            <a:pPr marL="0" indent="0">
              <a:buNone/>
            </a:pPr>
            <a:r>
              <a:rPr lang="en-US" sz="2600" dirty="0">
                <a:latin typeface="Goudy Old Style" pitchFamily="18" charset="0"/>
              </a:rPr>
              <a:t>  Employee()</a:t>
            </a:r>
          </a:p>
          <a:p>
            <a:pPr marL="0" indent="0">
              <a:buNone/>
            </a:pPr>
            <a:r>
              <a:rPr lang="en-US" sz="2600" dirty="0">
                <a:latin typeface="Goudy Old Style" pitchFamily="18" charset="0"/>
              </a:rPr>
              <a:t>  {  </a:t>
            </a:r>
          </a:p>
          <a:p>
            <a:pPr marL="0" indent="0">
              <a:buNone/>
            </a:pPr>
            <a:r>
              <a:rPr lang="en-US" sz="2600" dirty="0">
                <a:latin typeface="Goudy Old Style" pitchFamily="18" charset="0"/>
              </a:rPr>
              <a:t>   </a:t>
            </a:r>
            <a:r>
              <a:rPr lang="en-US" sz="2600" dirty="0" err="1">
                <a:latin typeface="Goudy Old Style" pitchFamily="18" charset="0"/>
              </a:rPr>
              <a:t>eid</a:t>
            </a:r>
            <a:r>
              <a:rPr lang="en-US" sz="2600" dirty="0">
                <a:latin typeface="Goudy Old Style" pitchFamily="18" charset="0"/>
              </a:rPr>
              <a:t>= 0;</a:t>
            </a:r>
          </a:p>
          <a:p>
            <a:pPr marL="0" indent="0">
              <a:buNone/>
            </a:pPr>
            <a:r>
              <a:rPr lang="en-US" sz="2600" dirty="0">
                <a:latin typeface="Goudy Old Style" pitchFamily="18" charset="0"/>
              </a:rPr>
              <a:t>   name= “ ”;</a:t>
            </a:r>
          </a:p>
          <a:p>
            <a:pPr marL="0" indent="0">
              <a:buNone/>
            </a:pPr>
            <a:r>
              <a:rPr lang="en-US" sz="2600" b="1" dirty="0">
                <a:solidFill>
                  <a:srgbClr val="FF0000"/>
                </a:solidFill>
                <a:latin typeface="Goudy Old Style" pitchFamily="18" charset="0"/>
              </a:rPr>
              <a:t>   </a:t>
            </a:r>
            <a:r>
              <a:rPr lang="en-US" sz="2600" b="1" dirty="0">
                <a:solidFill>
                  <a:schemeClr val="tx2">
                    <a:lumMod val="50000"/>
                  </a:schemeClr>
                </a:solidFill>
                <a:latin typeface="Goudy Old Style" pitchFamily="18" charset="0"/>
              </a:rPr>
              <a:t>address=new Address();</a:t>
            </a:r>
            <a:r>
              <a:rPr lang="en-US" sz="2600" dirty="0">
                <a:latin typeface="Goudy Old Style" pitchFamily="18" charset="0"/>
              </a:rPr>
              <a:t> </a:t>
            </a:r>
          </a:p>
          <a:p>
            <a:pPr marL="0" indent="0">
              <a:buNone/>
            </a:pPr>
            <a:r>
              <a:rPr lang="en-US" sz="2600" dirty="0">
                <a:latin typeface="Goudy Old Style" pitchFamily="18" charset="0"/>
              </a:rPr>
              <a:t>  }  </a:t>
            </a:r>
          </a:p>
          <a:p>
            <a:pPr marL="0" indent="0">
              <a:buNone/>
            </a:pPr>
            <a:r>
              <a:rPr lang="en-US" sz="2600" dirty="0">
                <a:latin typeface="Goudy Old Style" pitchFamily="18" charset="0"/>
              </a:rPr>
              <a:t>}  </a:t>
            </a:r>
          </a:p>
          <a:p>
            <a:pPr marL="0" indent="0">
              <a:buNone/>
            </a:pPr>
            <a:endParaRPr lang="en-US" sz="2600" dirty="0">
              <a:latin typeface="Goudy Old Style" pitchFamily="18" charset="0"/>
            </a:endParaRPr>
          </a:p>
        </p:txBody>
      </p:sp>
      <p:sp>
        <p:nvSpPr>
          <p:cNvPr id="8" name="Content Placeholder 7"/>
          <p:cNvSpPr>
            <a:spLocks noGrp="1"/>
          </p:cNvSpPr>
          <p:nvPr>
            <p:ph sz="quarter" idx="4"/>
          </p:nvPr>
        </p:nvSpPr>
        <p:spPr>
          <a:xfrm>
            <a:off x="3810000" y="533400"/>
            <a:ext cx="5333999" cy="5181600"/>
          </a:xfrm>
        </p:spPr>
        <p:txBody>
          <a:bodyPr/>
          <a:lstStyle/>
          <a:p>
            <a:pPr marL="0" indent="0">
              <a:buNone/>
            </a:pPr>
            <a:r>
              <a:rPr lang="en-US" sz="2600" b="1" dirty="0">
                <a:solidFill>
                  <a:srgbClr val="00B050"/>
                </a:solidFill>
                <a:latin typeface="Goudy Old Style" pitchFamily="18" charset="0"/>
              </a:rPr>
              <a:t>class</a:t>
            </a:r>
            <a:r>
              <a:rPr lang="en-US" sz="2600" dirty="0">
                <a:latin typeface="Goudy Old Style" pitchFamily="18" charset="0"/>
              </a:rPr>
              <a:t> Employee </a:t>
            </a:r>
          </a:p>
          <a:p>
            <a:pPr marL="0" indent="0">
              <a:buNone/>
            </a:pPr>
            <a:r>
              <a:rPr lang="en-US" sz="2600" dirty="0">
                <a:latin typeface="Goudy Old Style" pitchFamily="18" charset="0"/>
              </a:rPr>
              <a:t> { </a:t>
            </a:r>
          </a:p>
          <a:p>
            <a:pPr marL="0" indent="0">
              <a:buNone/>
            </a:pPr>
            <a:r>
              <a:rPr lang="en-US" sz="2600" dirty="0">
                <a:latin typeface="Goudy Old Style" pitchFamily="18" charset="0"/>
              </a:rPr>
              <a:t>   </a:t>
            </a:r>
            <a:r>
              <a:rPr lang="en-US" sz="2600" b="1" dirty="0" err="1">
                <a:solidFill>
                  <a:schemeClr val="tx2">
                    <a:lumMod val="60000"/>
                    <a:lumOff val="40000"/>
                  </a:schemeClr>
                </a:solidFill>
                <a:latin typeface="Goudy Old Style" pitchFamily="18" charset="0"/>
              </a:rPr>
              <a:t>int</a:t>
            </a:r>
            <a:r>
              <a:rPr lang="en-US" sz="2600" dirty="0">
                <a:latin typeface="Goudy Old Style" pitchFamily="18" charset="0"/>
              </a:rPr>
              <a:t>  </a:t>
            </a:r>
            <a:r>
              <a:rPr lang="en-US" sz="2600" dirty="0" err="1">
                <a:latin typeface="Goudy Old Style" pitchFamily="18" charset="0"/>
              </a:rPr>
              <a:t>eid</a:t>
            </a:r>
            <a:r>
              <a:rPr lang="en-US" sz="2600" dirty="0">
                <a:latin typeface="Goudy Old Style" pitchFamily="18" charset="0"/>
              </a:rPr>
              <a:t>;</a:t>
            </a:r>
          </a:p>
          <a:p>
            <a:pPr marL="0" indent="0">
              <a:buNone/>
            </a:pPr>
            <a:r>
              <a:rPr lang="en-US" sz="2600" dirty="0">
                <a:latin typeface="Goudy Old Style" pitchFamily="18" charset="0"/>
              </a:rPr>
              <a:t>   </a:t>
            </a:r>
            <a:r>
              <a:rPr lang="en-US" sz="2600" b="1" dirty="0">
                <a:solidFill>
                  <a:schemeClr val="tx2">
                    <a:lumMod val="60000"/>
                    <a:lumOff val="40000"/>
                  </a:schemeClr>
                </a:solidFill>
                <a:latin typeface="Goudy Old Style" pitchFamily="18" charset="0"/>
              </a:rPr>
              <a:t>String</a:t>
            </a:r>
            <a:r>
              <a:rPr lang="en-US" sz="2600" dirty="0">
                <a:latin typeface="Goudy Old Style" pitchFamily="18" charset="0"/>
              </a:rPr>
              <a:t> name</a:t>
            </a:r>
          </a:p>
          <a:p>
            <a:pPr marL="0" indent="0">
              <a:buNone/>
            </a:pPr>
            <a:r>
              <a:rPr lang="en-US" sz="2600" dirty="0">
                <a:latin typeface="Goudy Old Style" pitchFamily="18" charset="0"/>
              </a:rPr>
              <a:t>   </a:t>
            </a:r>
            <a:r>
              <a:rPr lang="en-US" sz="2600" b="1" dirty="0">
                <a:solidFill>
                  <a:schemeClr val="tx2">
                    <a:lumMod val="60000"/>
                    <a:lumOff val="40000"/>
                  </a:schemeClr>
                </a:solidFill>
                <a:latin typeface="Goudy Old Style" pitchFamily="18" charset="0"/>
              </a:rPr>
              <a:t>Address</a:t>
            </a:r>
            <a:r>
              <a:rPr lang="en-US" sz="2600" dirty="0">
                <a:latin typeface="Goudy Old Style" pitchFamily="18" charset="0"/>
              </a:rPr>
              <a:t> </a:t>
            </a:r>
            <a:r>
              <a:rPr lang="en-US" sz="2600" dirty="0" err="1">
                <a:latin typeface="Goudy Old Style" pitchFamily="18" charset="0"/>
              </a:rPr>
              <a:t>address</a:t>
            </a:r>
            <a:r>
              <a:rPr lang="en-US" sz="2600" dirty="0">
                <a:latin typeface="Goudy Old Style" pitchFamily="18" charset="0"/>
              </a:rPr>
              <a:t>;  </a:t>
            </a:r>
          </a:p>
          <a:p>
            <a:pPr marL="0" indent="0">
              <a:buNone/>
            </a:pPr>
            <a:r>
              <a:rPr lang="en-US" sz="2600" dirty="0">
                <a:latin typeface="Goudy Old Style" pitchFamily="18" charset="0"/>
              </a:rPr>
              <a:t>   Employee ( </a:t>
            </a:r>
            <a:r>
              <a:rPr lang="en-US" sz="2600" dirty="0" err="1">
                <a:latin typeface="Goudy Old Style" pitchFamily="18" charset="0"/>
              </a:rPr>
              <a:t>int</a:t>
            </a:r>
            <a:r>
              <a:rPr lang="en-US" sz="2600" dirty="0">
                <a:latin typeface="Goudy Old Style" pitchFamily="18" charset="0"/>
              </a:rPr>
              <a:t> i1, String s, Address   </a:t>
            </a:r>
          </a:p>
          <a:p>
            <a:pPr marL="0" indent="0">
              <a:buNone/>
            </a:pPr>
            <a:r>
              <a:rPr lang="en-US" sz="2600" dirty="0">
                <a:latin typeface="Goudy Old Style" pitchFamily="18" charset="0"/>
              </a:rPr>
              <a:t>                     address)</a:t>
            </a:r>
          </a:p>
          <a:p>
            <a:pPr marL="0" indent="0">
              <a:buNone/>
            </a:pPr>
            <a:r>
              <a:rPr lang="en-US" sz="2600" dirty="0">
                <a:latin typeface="Goudy Old Style" pitchFamily="18" charset="0"/>
              </a:rPr>
              <a:t>    {  </a:t>
            </a:r>
            <a:r>
              <a:rPr lang="en-US" sz="2600" dirty="0" err="1">
                <a:latin typeface="Goudy Old Style" pitchFamily="18" charset="0"/>
              </a:rPr>
              <a:t>eid</a:t>
            </a:r>
            <a:r>
              <a:rPr lang="en-US" sz="2600" dirty="0">
                <a:latin typeface="Goudy Old Style" pitchFamily="18" charset="0"/>
              </a:rPr>
              <a:t>= i1;</a:t>
            </a:r>
          </a:p>
          <a:p>
            <a:pPr marL="0" indent="0">
              <a:buNone/>
            </a:pPr>
            <a:r>
              <a:rPr lang="en-US" sz="2600" dirty="0">
                <a:latin typeface="Goudy Old Style" pitchFamily="18" charset="0"/>
              </a:rPr>
              <a:t>       name= s;</a:t>
            </a:r>
          </a:p>
          <a:p>
            <a:pPr marL="0" indent="0">
              <a:buNone/>
            </a:pPr>
            <a:r>
              <a:rPr lang="en-US" sz="2600" dirty="0">
                <a:latin typeface="Goudy Old Style" pitchFamily="18" charset="0"/>
              </a:rPr>
              <a:t>       </a:t>
            </a:r>
            <a:r>
              <a:rPr lang="en-US" sz="2600" b="1" dirty="0" err="1">
                <a:solidFill>
                  <a:schemeClr val="tx2">
                    <a:lumMod val="50000"/>
                  </a:schemeClr>
                </a:solidFill>
                <a:latin typeface="Goudy Old Style" pitchFamily="18" charset="0"/>
              </a:rPr>
              <a:t>this.address</a:t>
            </a:r>
            <a:r>
              <a:rPr lang="en-US" sz="2600" b="1" dirty="0">
                <a:solidFill>
                  <a:schemeClr val="tx2">
                    <a:lumMod val="50000"/>
                  </a:schemeClr>
                </a:solidFill>
                <a:latin typeface="Goudy Old Style" pitchFamily="18" charset="0"/>
              </a:rPr>
              <a:t>=address;</a:t>
            </a:r>
            <a:r>
              <a:rPr lang="en-US" sz="2600" dirty="0">
                <a:latin typeface="Goudy Old Style" pitchFamily="18" charset="0"/>
              </a:rPr>
              <a:t>  </a:t>
            </a:r>
          </a:p>
          <a:p>
            <a:pPr marL="0" indent="0">
              <a:buNone/>
            </a:pPr>
            <a:r>
              <a:rPr lang="en-US" sz="2600" dirty="0">
                <a:latin typeface="Goudy Old Style" pitchFamily="18" charset="0"/>
              </a:rPr>
              <a:t>     } </a:t>
            </a:r>
          </a:p>
          <a:p>
            <a:pPr marL="0" indent="0">
              <a:buNone/>
            </a:pPr>
            <a:r>
              <a:rPr lang="en-US" sz="2600" dirty="0">
                <a:latin typeface="Goudy Old Style" pitchFamily="18" charset="0"/>
              </a:rPr>
              <a:t> }</a:t>
            </a:r>
          </a:p>
        </p:txBody>
      </p:sp>
      <p:sp>
        <p:nvSpPr>
          <p:cNvPr id="9" name="Rectangle 8"/>
          <p:cNvSpPr/>
          <p:nvPr/>
        </p:nvSpPr>
        <p:spPr>
          <a:xfrm>
            <a:off x="76200" y="441325"/>
            <a:ext cx="3657600" cy="58070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00" y="441326"/>
            <a:ext cx="5257800" cy="58070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a:xfrm>
            <a:off x="1752600" y="6569075"/>
            <a:ext cx="4419600" cy="3651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3" name="Slide Number Placeholder 2"/>
          <p:cNvSpPr>
            <a:spLocks noGrp="1"/>
          </p:cNvSpPr>
          <p:nvPr>
            <p:ph type="sldNum" sz="quarter" idx="12"/>
          </p:nvPr>
        </p:nvSpPr>
        <p:spPr>
          <a:xfrm>
            <a:off x="7924800" y="6416675"/>
            <a:ext cx="1066800" cy="365125"/>
          </a:xfrm>
        </p:spPr>
        <p:txBody>
          <a:bodyPr/>
          <a:lstStyle/>
          <a:p>
            <a:pPr>
              <a:defRPr/>
            </a:pPr>
            <a:fld id="{8265BFEF-4361-4698-AD40-C4B65A8E9CA1}" type="slidenum">
              <a:rPr lang="en-US" sz="1600" smtClean="0">
                <a:latin typeface="Bahnschrift Light" pitchFamily="34" charset="0"/>
              </a:rPr>
              <a:pPr>
                <a:defRPr/>
              </a:pPr>
              <a:t>4</a:t>
            </a:fld>
            <a:endParaRPr lang="en-US" sz="1600" dirty="0">
              <a:latin typeface="Bahnschrift Light" pitchFamily="34" charset="0"/>
            </a:endParaRPr>
          </a:p>
        </p:txBody>
      </p:sp>
    </p:spTree>
    <p:extLst>
      <p:ext uri="{BB962C8B-B14F-4D97-AF65-F5344CB8AC3E}">
        <p14:creationId xmlns:p14="http://schemas.microsoft.com/office/powerpoint/2010/main" val="3614523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455613"/>
          </a:xfrm>
        </p:spPr>
        <p:txBody>
          <a:bodyPr/>
          <a:lstStyle/>
          <a:p>
            <a:r>
              <a:rPr lang="en-IN" sz="4000" dirty="0">
                <a:solidFill>
                  <a:srgbClr val="FF0000"/>
                </a:solidFill>
                <a:latin typeface="Baskerville Old Face" pitchFamily="18" charset="0"/>
              </a:rPr>
              <a:t>contd..</a:t>
            </a:r>
          </a:p>
        </p:txBody>
      </p:sp>
      <p:sp>
        <p:nvSpPr>
          <p:cNvPr id="7" name="Content Placeholder 6"/>
          <p:cNvSpPr>
            <a:spLocks noGrp="1"/>
          </p:cNvSpPr>
          <p:nvPr>
            <p:ph idx="1"/>
          </p:nvPr>
        </p:nvSpPr>
        <p:spPr>
          <a:xfrm>
            <a:off x="0" y="427037"/>
            <a:ext cx="9144000" cy="6126163"/>
          </a:xfrm>
        </p:spPr>
        <p:txBody>
          <a:bodyPr/>
          <a:lstStyle/>
          <a:p>
            <a:pPr>
              <a:buClr>
                <a:schemeClr val="tx1"/>
              </a:buClr>
              <a:buSzPct val="70000"/>
              <a:buFont typeface="Wingdings" panose="05000000000000000000" pitchFamily="2" charset="2"/>
              <a:buChar char="v"/>
            </a:pPr>
            <a:r>
              <a:rPr lang="en-IN" sz="2600" b="1" dirty="0" err="1">
                <a:solidFill>
                  <a:schemeClr val="tx2"/>
                </a:solidFill>
                <a:latin typeface="Goudy Old Style" panose="02020502050305020303" pitchFamily="18" charset="0"/>
              </a:rPr>
              <a:t>AnnotationConfigApplicationContext</a:t>
            </a:r>
            <a:r>
              <a:rPr lang="en-IN" sz="2600" dirty="0">
                <a:latin typeface="Goudy Old Style" panose="02020502050305020303" pitchFamily="18" charset="0"/>
              </a:rPr>
              <a:t> – the container used for </a:t>
            </a:r>
            <a:r>
              <a:rPr lang="en-IN" sz="2600" dirty="0" err="1">
                <a:latin typeface="Goudy Old Style" panose="02020502050305020303" pitchFamily="18" charset="0"/>
              </a:rPr>
              <a:t>annotaion</a:t>
            </a:r>
            <a:r>
              <a:rPr lang="en-IN" sz="2600" dirty="0">
                <a:latin typeface="Goudy Old Style" panose="02020502050305020303" pitchFamily="18" charset="0"/>
              </a:rPr>
              <a:t> based configurations. It </a:t>
            </a:r>
            <a:r>
              <a:rPr lang="en-US" altLang="en-US" sz="2600" dirty="0">
                <a:solidFill>
                  <a:srgbClr val="000000"/>
                </a:solidFill>
                <a:latin typeface="Goudy Old Style" panose="02020502050305020303" pitchFamily="18" charset="0"/>
              </a:rPr>
              <a:t>is a</a:t>
            </a:r>
            <a:r>
              <a:rPr lang="en-US" altLang="en-US" sz="2600" dirty="0">
                <a:latin typeface="Goudy Old Style" panose="02020502050305020303" pitchFamily="18" charset="0"/>
              </a:rPr>
              <a:t> </a:t>
            </a:r>
            <a:r>
              <a:rPr lang="en-US" altLang="en-US" sz="2600" dirty="0">
                <a:solidFill>
                  <a:srgbClr val="000000"/>
                </a:solidFill>
                <a:latin typeface="Goudy Old Style" panose="02020502050305020303" pitchFamily="18" charset="0"/>
              </a:rPr>
              <a:t>standalone application context which accepts annotated classes as input. E.g.  @Configuration or @Component. </a:t>
            </a:r>
          </a:p>
          <a:p>
            <a:pPr>
              <a:buClr>
                <a:schemeClr val="tx1"/>
              </a:buClr>
              <a:buSzPct val="70000"/>
              <a:buFont typeface="Wingdings" panose="05000000000000000000" pitchFamily="2" charset="2"/>
              <a:buChar char="v"/>
            </a:pPr>
            <a:r>
              <a:rPr lang="en-US" altLang="en-US" sz="2600" dirty="0">
                <a:solidFill>
                  <a:srgbClr val="000000"/>
                </a:solidFill>
                <a:latin typeface="Goudy Old Style" panose="02020502050305020303" pitchFamily="18" charset="0"/>
              </a:rPr>
              <a:t>It was introduced since Spring </a:t>
            </a:r>
            <a:r>
              <a:rPr lang="en-US" altLang="en-US" sz="2600" dirty="0" err="1">
                <a:solidFill>
                  <a:srgbClr val="000000"/>
                </a:solidFill>
                <a:latin typeface="Goudy Old Style" panose="02020502050305020303" pitchFamily="18" charset="0"/>
              </a:rPr>
              <a:t>ver</a:t>
            </a:r>
            <a:r>
              <a:rPr lang="en-US" altLang="en-US" sz="2600" dirty="0">
                <a:solidFill>
                  <a:srgbClr val="000000"/>
                </a:solidFill>
                <a:latin typeface="Goudy Old Style" panose="02020502050305020303" pitchFamily="18" charset="0"/>
              </a:rPr>
              <a:t> 3.0.</a:t>
            </a:r>
          </a:p>
          <a:p>
            <a:pPr>
              <a:buSzPct val="70000"/>
              <a:buFont typeface="Wingdings" panose="05000000000000000000" pitchFamily="2" charset="2"/>
              <a:buChar char="v"/>
            </a:pPr>
            <a:r>
              <a:rPr lang="en-US" altLang="en-US" sz="2600" dirty="0">
                <a:solidFill>
                  <a:srgbClr val="000000"/>
                </a:solidFill>
                <a:latin typeface="Goudy Old Style" panose="02020502050305020303" pitchFamily="18" charset="0"/>
              </a:rPr>
              <a:t>Beans can be looked up with scan() or registered with register().</a:t>
            </a:r>
            <a:r>
              <a:rPr lang="en-US" altLang="en-US" sz="2600" dirty="0">
                <a:latin typeface="Goudy Old Style" panose="02020502050305020303" pitchFamily="18" charset="0"/>
              </a:rPr>
              <a:t> </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Allows for registering classes one by one using register(Class..) as well as for </a:t>
            </a:r>
            <a:r>
              <a:rPr lang="en-US" altLang="en-US" sz="2600" dirty="0" err="1">
                <a:latin typeface="Goudy Old Style" panose="02020502050305020303" pitchFamily="18" charset="0"/>
              </a:rPr>
              <a:t>classpath</a:t>
            </a:r>
            <a:r>
              <a:rPr lang="en-US" altLang="en-US" sz="2600" dirty="0">
                <a:latin typeface="Goudy Old Style" panose="02020502050305020303" pitchFamily="18" charset="0"/>
              </a:rPr>
              <a:t> scanning using scan(String..).</a:t>
            </a:r>
          </a:p>
          <a:p>
            <a:pPr lvl="0">
              <a:spcBef>
                <a:spcPct val="0"/>
              </a:spcBef>
              <a:buSzPct val="70000"/>
              <a:buFont typeface="Wingdings" panose="05000000000000000000" pitchFamily="2" charset="2"/>
              <a:buChar char="v"/>
            </a:pPr>
            <a:r>
              <a:rPr lang="en-US" altLang="en-US" sz="2600" dirty="0">
                <a:latin typeface="Goudy Old Style" panose="02020502050305020303" pitchFamily="18" charset="0"/>
              </a:rPr>
              <a:t>In case of multiple @Configuration classes, @Bean methods defined in later classes will override those defined in earlier classes. This can be leveraged to deliberately override certain bean definitions via an extra @Configuration class.</a:t>
            </a:r>
          </a:p>
        </p:txBody>
      </p:sp>
      <p:sp>
        <p:nvSpPr>
          <p:cNvPr id="5" name="Slide Number Placeholder 4"/>
          <p:cNvSpPr>
            <a:spLocks noGrp="1"/>
          </p:cNvSpPr>
          <p:nvPr>
            <p:ph type="sldNum" sz="quarter" idx="12"/>
          </p:nvPr>
        </p:nvSpPr>
        <p:spPr>
          <a:xfrm>
            <a:off x="6553200" y="6356350"/>
            <a:ext cx="2133600" cy="365125"/>
          </a:xfrm>
        </p:spPr>
        <p:txBody>
          <a:bodyPr/>
          <a:lstStyle/>
          <a:p>
            <a:pPr>
              <a:defRPr/>
            </a:pPr>
            <a:fld id="{06DD2C99-A7B5-4F23-BCA6-BF2213C04F21}" type="slidenum">
              <a:rPr lang="en-US" smtClean="0"/>
              <a:pPr>
                <a:defRPr/>
              </a:pPr>
              <a:t>40</a:t>
            </a:fld>
            <a:endParaRPr lang="en-US"/>
          </a:p>
        </p:txBody>
      </p:sp>
      <p:sp>
        <p:nvSpPr>
          <p:cNvPr id="9"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
        <p:nvSpPr>
          <p:cNvPr id="2" name="Rectangle 1"/>
          <p:cNvSpPr>
            <a:spLocks noChangeArrowheads="1"/>
          </p:cNvSpPr>
          <p:nvPr/>
        </p:nvSpPr>
        <p:spPr bwMode="auto">
          <a:xfrm>
            <a:off x="685800" y="4393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52400" y="183361"/>
            <a:ext cx="184731" cy="3952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1415"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0020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411162"/>
          </a:xfrm>
        </p:spPr>
        <p:txBody>
          <a:bodyPr/>
          <a:lstStyle/>
          <a:p>
            <a:r>
              <a:rPr lang="en-US" sz="4000" dirty="0">
                <a:solidFill>
                  <a:srgbClr val="FF0000"/>
                </a:solidFill>
                <a:latin typeface="Baskerville Old Face" pitchFamily="18" charset="0"/>
                <a:cs typeface="Andalus" pitchFamily="18" charset="-78"/>
              </a:rPr>
              <a:t>Spring Bean</a:t>
            </a:r>
          </a:p>
        </p:txBody>
      </p:sp>
      <p:sp>
        <p:nvSpPr>
          <p:cNvPr id="4" name="Content Placeholder 3"/>
          <p:cNvSpPr>
            <a:spLocks noGrp="1"/>
          </p:cNvSpPr>
          <p:nvPr>
            <p:ph idx="1"/>
          </p:nvPr>
        </p:nvSpPr>
        <p:spPr>
          <a:xfrm>
            <a:off x="0" y="457200"/>
            <a:ext cx="9144000" cy="5516563"/>
          </a:xfrm>
        </p:spPr>
        <p:txBody>
          <a:bodyPr/>
          <a:lstStyle/>
          <a:p>
            <a:pPr>
              <a:buSzPct val="70000"/>
              <a:buFont typeface="Wingdings" pitchFamily="2" charset="2"/>
              <a:buChar char="v"/>
            </a:pPr>
            <a:r>
              <a:rPr lang="en-US" sz="2600" dirty="0">
                <a:latin typeface="Goudy Old Style" pitchFamily="18" charset="0"/>
              </a:rPr>
              <a:t>Spring bean is an object that is instantiated, assembled, and managed by a Spring </a:t>
            </a:r>
            <a:r>
              <a:rPr lang="en-US" sz="2600" dirty="0" err="1">
                <a:latin typeface="Goudy Old Style" pitchFamily="18" charset="0"/>
              </a:rPr>
              <a:t>IoC</a:t>
            </a:r>
            <a:r>
              <a:rPr lang="en-US" sz="2600" dirty="0">
                <a:latin typeface="Goudy Old Style" pitchFamily="18" charset="0"/>
              </a:rPr>
              <a:t> container. </a:t>
            </a:r>
          </a:p>
          <a:p>
            <a:pPr>
              <a:buSzPct val="70000"/>
              <a:buFont typeface="Wingdings" pitchFamily="2" charset="2"/>
              <a:buChar char="v"/>
            </a:pPr>
            <a:r>
              <a:rPr lang="en-US" sz="2600" dirty="0">
                <a:latin typeface="Goudy Old Style" pitchFamily="18" charset="0"/>
              </a:rPr>
              <a:t>The bean definition contains the information called </a:t>
            </a:r>
            <a:r>
              <a:rPr lang="en-US" sz="2600" b="1" dirty="0">
                <a:solidFill>
                  <a:schemeClr val="tx2">
                    <a:lumMod val="75000"/>
                  </a:schemeClr>
                </a:solidFill>
                <a:latin typeface="Goudy Old Style" pitchFamily="18" charset="0"/>
              </a:rPr>
              <a:t>configuration metadata </a:t>
            </a:r>
            <a:r>
              <a:rPr lang="en-US" sz="2600" dirty="0">
                <a:latin typeface="Goudy Old Style" pitchFamily="18" charset="0"/>
              </a:rPr>
              <a:t>which is needed for the container to know the following : </a:t>
            </a:r>
          </a:p>
          <a:p>
            <a:pPr marL="1262063" lvl="2" indent="-347663">
              <a:buSzPct val="70000"/>
              <a:buFont typeface="Wingdings" pitchFamily="2" charset="2"/>
              <a:buChar char="ü"/>
            </a:pPr>
            <a:r>
              <a:rPr lang="en-US" sz="2600" b="1" dirty="0">
                <a:solidFill>
                  <a:schemeClr val="tx2">
                    <a:lumMod val="75000"/>
                  </a:schemeClr>
                </a:solidFill>
                <a:latin typeface="Goudy Old Style" pitchFamily="18" charset="0"/>
              </a:rPr>
              <a:t>how to create a bean </a:t>
            </a:r>
          </a:p>
          <a:p>
            <a:pPr marL="1262063" lvl="2" indent="-347663">
              <a:buSzPct val="70000"/>
              <a:buFont typeface="Wingdings" pitchFamily="2" charset="2"/>
              <a:buChar char="ü"/>
            </a:pPr>
            <a:r>
              <a:rPr lang="en-US" sz="2600" b="1" dirty="0">
                <a:solidFill>
                  <a:schemeClr val="tx2">
                    <a:lumMod val="75000"/>
                  </a:schemeClr>
                </a:solidFill>
                <a:latin typeface="Goudy Old Style" pitchFamily="18" charset="0"/>
              </a:rPr>
              <a:t>bean's lifecycle details </a:t>
            </a:r>
          </a:p>
          <a:p>
            <a:pPr marL="1262063" lvl="2" indent="-347663">
              <a:buSzPct val="70000"/>
              <a:buFont typeface="Wingdings" pitchFamily="2" charset="2"/>
              <a:buChar char="ü"/>
            </a:pPr>
            <a:r>
              <a:rPr lang="en-US" sz="2600" b="1" dirty="0">
                <a:solidFill>
                  <a:schemeClr val="tx2">
                    <a:lumMod val="75000"/>
                  </a:schemeClr>
                </a:solidFill>
                <a:latin typeface="Goudy Old Style" pitchFamily="18" charset="0"/>
              </a:rPr>
              <a:t>bean's dependencies </a:t>
            </a:r>
          </a:p>
          <a:p>
            <a:pPr>
              <a:buSzPct val="70000"/>
              <a:buFont typeface="Wingdings" pitchFamily="2" charset="2"/>
              <a:buChar char="v"/>
            </a:pPr>
            <a:r>
              <a:rPr lang="en-US" sz="2600" dirty="0">
                <a:latin typeface="Goudy Old Style" pitchFamily="18" charset="0"/>
              </a:rPr>
              <a:t>The configuration metadata in the form of xml or annotation is provided to the container.</a:t>
            </a:r>
          </a:p>
          <a:p>
            <a:pPr>
              <a:buSzPct val="70000"/>
              <a:buFont typeface="Wingdings" pitchFamily="2" charset="2"/>
              <a:buChar char="v"/>
            </a:pPr>
            <a:endParaRPr lang="en-US"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41</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510698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r>
              <a:rPr lang="en-US" sz="4000" dirty="0">
                <a:solidFill>
                  <a:srgbClr val="FF0000"/>
                </a:solidFill>
                <a:latin typeface="Baskerville Old Face" pitchFamily="18" charset="0"/>
                <a:cs typeface="Andalus" pitchFamily="18" charset="-78"/>
              </a:rPr>
              <a:t>Bean Life Cycle</a:t>
            </a:r>
          </a:p>
        </p:txBody>
      </p:sp>
      <p:sp>
        <p:nvSpPr>
          <p:cNvPr id="4" name="Rounded Rectangle 3"/>
          <p:cNvSpPr/>
          <p:nvPr/>
        </p:nvSpPr>
        <p:spPr>
          <a:xfrm>
            <a:off x="3048000" y="1905000"/>
            <a:ext cx="3048001" cy="5979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Goudy Old Style" pitchFamily="18" charset="0"/>
            </a:endParaRPr>
          </a:p>
        </p:txBody>
      </p:sp>
      <p:sp>
        <p:nvSpPr>
          <p:cNvPr id="5" name="Oval 4"/>
          <p:cNvSpPr/>
          <p:nvPr/>
        </p:nvSpPr>
        <p:spPr>
          <a:xfrm>
            <a:off x="3505200" y="762000"/>
            <a:ext cx="18288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05200" y="3200400"/>
            <a:ext cx="2241176"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Goudy Old Style" pitchFamily="18" charset="0"/>
            </a:endParaRPr>
          </a:p>
        </p:txBody>
      </p:sp>
      <p:sp>
        <p:nvSpPr>
          <p:cNvPr id="7" name="Oval 6"/>
          <p:cNvSpPr/>
          <p:nvPr/>
        </p:nvSpPr>
        <p:spPr>
          <a:xfrm>
            <a:off x="3204882" y="4419600"/>
            <a:ext cx="2510118"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Goudy Old Style" pitchFamily="18" charset="0"/>
            </a:endParaRPr>
          </a:p>
        </p:txBody>
      </p:sp>
      <p:cxnSp>
        <p:nvCxnSpPr>
          <p:cNvPr id="9" name="Straight Arrow Connector 8"/>
          <p:cNvCxnSpPr/>
          <p:nvPr/>
        </p:nvCxnSpPr>
        <p:spPr>
          <a:xfrm>
            <a:off x="4419600" y="1524000"/>
            <a:ext cx="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419600" y="2514600"/>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19600" y="3810000"/>
            <a:ext cx="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3800" y="926068"/>
            <a:ext cx="1524000" cy="430887"/>
          </a:xfrm>
          <a:prstGeom prst="rect">
            <a:avLst/>
          </a:prstGeom>
          <a:noFill/>
        </p:spPr>
        <p:txBody>
          <a:bodyPr wrap="square" rtlCol="0">
            <a:spAutoFit/>
          </a:bodyPr>
          <a:lstStyle/>
          <a:p>
            <a:r>
              <a:rPr lang="en-US" sz="2200" dirty="0">
                <a:latin typeface="Goudy Old Style" pitchFamily="18" charset="0"/>
              </a:rPr>
              <a:t>Definition</a:t>
            </a:r>
          </a:p>
        </p:txBody>
      </p:sp>
      <p:sp>
        <p:nvSpPr>
          <p:cNvPr id="15" name="TextBox 14"/>
          <p:cNvSpPr txBox="1"/>
          <p:nvPr/>
        </p:nvSpPr>
        <p:spPr>
          <a:xfrm>
            <a:off x="3657600" y="1992868"/>
            <a:ext cx="1882588" cy="430887"/>
          </a:xfrm>
          <a:prstGeom prst="rect">
            <a:avLst/>
          </a:prstGeom>
          <a:noFill/>
        </p:spPr>
        <p:txBody>
          <a:bodyPr wrap="square" rtlCol="0">
            <a:spAutoFit/>
          </a:bodyPr>
          <a:lstStyle/>
          <a:p>
            <a:r>
              <a:rPr lang="en-US" sz="2200" dirty="0">
                <a:latin typeface="Goudy Old Style" pitchFamily="18" charset="0"/>
              </a:rPr>
              <a:t>Pre-Initialized</a:t>
            </a:r>
          </a:p>
        </p:txBody>
      </p:sp>
      <p:sp>
        <p:nvSpPr>
          <p:cNvPr id="16" name="TextBox 15"/>
          <p:cNvSpPr txBox="1"/>
          <p:nvPr/>
        </p:nvSpPr>
        <p:spPr>
          <a:xfrm>
            <a:off x="3810000" y="3352800"/>
            <a:ext cx="1524000" cy="430887"/>
          </a:xfrm>
          <a:prstGeom prst="rect">
            <a:avLst/>
          </a:prstGeom>
          <a:noFill/>
        </p:spPr>
        <p:txBody>
          <a:bodyPr wrap="square" rtlCol="0">
            <a:spAutoFit/>
          </a:bodyPr>
          <a:lstStyle/>
          <a:p>
            <a:pPr algn="ctr"/>
            <a:r>
              <a:rPr lang="en-US" sz="2200" dirty="0">
                <a:latin typeface="Goudy Old Style" pitchFamily="18" charset="0"/>
              </a:rPr>
              <a:t>Ready</a:t>
            </a:r>
          </a:p>
        </p:txBody>
      </p:sp>
      <p:sp>
        <p:nvSpPr>
          <p:cNvPr id="17" name="TextBox 16"/>
          <p:cNvSpPr txBox="1"/>
          <p:nvPr/>
        </p:nvSpPr>
        <p:spPr>
          <a:xfrm>
            <a:off x="3810000" y="4648200"/>
            <a:ext cx="1524000" cy="430887"/>
          </a:xfrm>
          <a:prstGeom prst="rect">
            <a:avLst/>
          </a:prstGeom>
          <a:noFill/>
        </p:spPr>
        <p:txBody>
          <a:bodyPr wrap="square" rtlCol="0">
            <a:spAutoFit/>
          </a:bodyPr>
          <a:lstStyle/>
          <a:p>
            <a:r>
              <a:rPr lang="en-US" sz="2200" dirty="0">
                <a:latin typeface="Goudy Old Style" pitchFamily="18" charset="0"/>
              </a:rPr>
              <a:t>Destroyed</a:t>
            </a:r>
          </a:p>
        </p:txBody>
      </p:sp>
      <p:sp>
        <p:nvSpPr>
          <p:cNvPr id="8" name="Slide Number Placeholder 7"/>
          <p:cNvSpPr>
            <a:spLocks noGrp="1"/>
          </p:cNvSpPr>
          <p:nvPr>
            <p:ph type="sldNum" sz="quarter" idx="12"/>
          </p:nvPr>
        </p:nvSpPr>
        <p:spPr/>
        <p:txBody>
          <a:bodyPr/>
          <a:lstStyle/>
          <a:p>
            <a:pPr>
              <a:defRPr/>
            </a:pPr>
            <a:fld id="{06DD2C99-A7B5-4F23-BCA6-BF2213C04F21}" type="slidenum">
              <a:rPr lang="en-US" smtClean="0"/>
              <a:pPr>
                <a:defRPr/>
              </a:pPr>
              <a:t>42</a:t>
            </a:fld>
            <a:endParaRPr lang="en-US"/>
          </a:p>
        </p:txBody>
      </p:sp>
      <p:sp>
        <p:nvSpPr>
          <p:cNvPr id="18"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141518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3" name="Content Placeholder 2"/>
          <p:cNvSpPr>
            <a:spLocks noGrp="1"/>
          </p:cNvSpPr>
          <p:nvPr>
            <p:ph idx="1"/>
          </p:nvPr>
        </p:nvSpPr>
        <p:spPr>
          <a:xfrm>
            <a:off x="0" y="410980"/>
            <a:ext cx="9144000" cy="6096000"/>
          </a:xfrm>
        </p:spPr>
        <p:txBody>
          <a:bodyPr/>
          <a:lstStyle/>
          <a:p>
            <a:pPr>
              <a:buSzPct val="70000"/>
              <a:buFont typeface="Wingdings" pitchFamily="2" charset="2"/>
              <a:buChar char="v"/>
            </a:pPr>
            <a:r>
              <a:rPr lang="en-US" sz="2600" dirty="0">
                <a:latin typeface="Goudy Old Style" panose="02020502050305020303" pitchFamily="18" charset="0"/>
              </a:rPr>
              <a:t>When a bean is instantiated, it may be required to perform some initialization to get it into a usable state and when the bean is no longer required and is removed from the container, some cleanup may be required. </a:t>
            </a:r>
          </a:p>
          <a:p>
            <a:pPr>
              <a:buSzPct val="70000"/>
              <a:buFont typeface="Wingdings" pitchFamily="2" charset="2"/>
              <a:buChar char="v"/>
            </a:pPr>
            <a:r>
              <a:rPr lang="en-US" sz="2600" dirty="0">
                <a:latin typeface="Goudy Old Style" panose="02020502050305020303" pitchFamily="18" charset="0"/>
              </a:rPr>
              <a:t>There is list of the activities that take place behind the scenes between the time of bean instantiation and its destruction.</a:t>
            </a:r>
          </a:p>
          <a:p>
            <a:pPr>
              <a:buSzPct val="70000"/>
              <a:buFont typeface="Wingdings" pitchFamily="2" charset="2"/>
              <a:buChar char="v"/>
            </a:pPr>
            <a:r>
              <a:rPr lang="en-US" sz="2600" dirty="0">
                <a:latin typeface="Goudy Old Style" panose="02020502050305020303" pitchFamily="18" charset="0"/>
              </a:rPr>
              <a:t>To define setup and teardown for a bean, declare the &lt;bean&gt; with </a:t>
            </a:r>
            <a:r>
              <a:rPr lang="en-US" sz="2600" b="1" dirty="0" err="1">
                <a:latin typeface="Goudy Old Style" pitchFamily="18" charset="0"/>
              </a:rPr>
              <a:t>init</a:t>
            </a:r>
            <a:r>
              <a:rPr lang="en-US" sz="2600" b="1" dirty="0">
                <a:latin typeface="Goudy Old Style" pitchFamily="18" charset="0"/>
              </a:rPr>
              <a:t>-method </a:t>
            </a:r>
            <a:r>
              <a:rPr lang="en-US" sz="2600" dirty="0">
                <a:latin typeface="Goudy Old Style" pitchFamily="18" charset="0"/>
              </a:rPr>
              <a:t>and/or </a:t>
            </a:r>
            <a:r>
              <a:rPr lang="en-US" sz="2600" b="1" dirty="0">
                <a:latin typeface="Goudy Old Style" pitchFamily="18" charset="0"/>
              </a:rPr>
              <a:t>destroy-method </a:t>
            </a:r>
            <a:r>
              <a:rPr lang="en-US" sz="2600" dirty="0">
                <a:latin typeface="Goudy Old Style" pitchFamily="18" charset="0"/>
              </a:rPr>
              <a:t>parameters in case of xml </a:t>
            </a:r>
            <a:r>
              <a:rPr lang="en-US" sz="2600" dirty="0" err="1">
                <a:latin typeface="Goudy Old Style" pitchFamily="18" charset="0"/>
              </a:rPr>
              <a:t>config</a:t>
            </a:r>
            <a:r>
              <a:rPr lang="en-US" sz="2600" dirty="0">
                <a:latin typeface="Goudy Old Style" pitchFamily="18" charset="0"/>
              </a:rPr>
              <a:t> and necessary attributes during annotations </a:t>
            </a:r>
            <a:r>
              <a:rPr lang="en-US" sz="2600" dirty="0" err="1">
                <a:latin typeface="Goudy Old Style" pitchFamily="18" charset="0"/>
              </a:rPr>
              <a:t>config</a:t>
            </a:r>
            <a:r>
              <a:rPr lang="en-US" sz="2600" dirty="0">
                <a:latin typeface="Goudy Old Style" pitchFamily="18" charset="0"/>
              </a:rPr>
              <a:t>.</a:t>
            </a:r>
          </a:p>
          <a:p>
            <a:pPr>
              <a:buSzPct val="70000"/>
              <a:buFont typeface="Wingdings" pitchFamily="2" charset="2"/>
              <a:buChar char="v"/>
            </a:pPr>
            <a:r>
              <a:rPr lang="en-US" sz="2600" dirty="0">
                <a:latin typeface="Goudy Old Style" pitchFamily="18" charset="0"/>
              </a:rPr>
              <a:t>It would be reasonable to assume that both of these dependencies should be provided via injection.</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43</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470318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4383851"/>
              </p:ext>
            </p:extLst>
          </p:nvPr>
        </p:nvGraphicFramePr>
        <p:xfrm>
          <a:off x="152400" y="1295400"/>
          <a:ext cx="8915400" cy="5029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426720">
                <a:tc>
                  <a:txBody>
                    <a:bodyPr/>
                    <a:lstStyle/>
                    <a:p>
                      <a:r>
                        <a:rPr lang="en-US" sz="2400" b="1" i="0" u="none" strike="noStrike" kern="1200" baseline="0" dirty="0">
                          <a:solidFill>
                            <a:schemeClr val="tx1"/>
                          </a:solidFill>
                          <a:latin typeface="Goudy Old Style" pitchFamily="18" charset="0"/>
                          <a:ea typeface="+mn-ea"/>
                          <a:cs typeface="+mn-cs"/>
                        </a:rPr>
                        <a:t>Properties</a:t>
                      </a:r>
                      <a:endParaRPr lang="en-US" sz="2400" b="0" i="0" u="none" strike="noStrike" kern="1200" baseline="0" dirty="0">
                        <a:solidFill>
                          <a:schemeClr val="tx1"/>
                        </a:solidFill>
                        <a:latin typeface="Goudy Old Style"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i="0" u="none" strike="noStrike" kern="1200" baseline="0" dirty="0">
                          <a:solidFill>
                            <a:schemeClr val="tx1"/>
                          </a:solidFill>
                          <a:latin typeface="Goudy Old Style" pitchFamily="18" charset="0"/>
                          <a:ea typeface="+mn-ea"/>
                          <a:cs typeface="+mn-cs"/>
                        </a:rPr>
                        <a:t>Description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2400" b="0" i="0" u="none" strike="noStrike" kern="1200" baseline="0" dirty="0">
                          <a:solidFill>
                            <a:schemeClr val="tx1"/>
                          </a:solidFill>
                          <a:latin typeface="Goudy Old Style" pitchFamily="18" charset="0"/>
                          <a:ea typeface="+mn-ea"/>
                          <a:cs typeface="+mn-cs"/>
                        </a:rPr>
                        <a:t>class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u="none" strike="noStrike" kern="1200" baseline="0" dirty="0">
                          <a:solidFill>
                            <a:schemeClr val="tx1"/>
                          </a:solidFill>
                          <a:latin typeface="Goudy Old Style" pitchFamily="18" charset="0"/>
                          <a:ea typeface="+mn-ea"/>
                          <a:cs typeface="+mn-cs"/>
                        </a:rPr>
                        <a:t>mandatory and specifies the bean class to be used to create the bean.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2400" b="0" i="0" u="none" strike="noStrike" kern="1200" baseline="0" dirty="0">
                          <a:solidFill>
                            <a:schemeClr val="tx1"/>
                          </a:solidFill>
                          <a:latin typeface="Goudy Old Style" pitchFamily="18" charset="0"/>
                          <a:ea typeface="+mn-ea"/>
                          <a:cs typeface="+mn-cs"/>
                        </a:rPr>
                        <a:t>name</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u="none" strike="noStrike" kern="1200" baseline="0" dirty="0">
                          <a:solidFill>
                            <a:schemeClr val="tx1"/>
                          </a:solidFill>
                          <a:latin typeface="Goudy Old Style" pitchFamily="18" charset="0"/>
                          <a:ea typeface="+mn-ea"/>
                          <a:cs typeface="+mn-cs"/>
                        </a:rPr>
                        <a:t>specifies the bean identifier uniquely. In xml–based configuration metadata, id and/or name attributes used to specify the bean identifier(s).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2400" b="0" i="0" u="none" strike="noStrike" kern="1200" baseline="0" dirty="0">
                          <a:solidFill>
                            <a:schemeClr val="tx1"/>
                          </a:solidFill>
                          <a:latin typeface="Goudy Old Style" pitchFamily="18" charset="0"/>
                          <a:ea typeface="+mn-ea"/>
                          <a:cs typeface="+mn-cs"/>
                        </a:rPr>
                        <a:t>scope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u="none" strike="noStrike" kern="1200" baseline="0" dirty="0">
                          <a:solidFill>
                            <a:schemeClr val="tx1"/>
                          </a:solidFill>
                          <a:latin typeface="Goudy Old Style" pitchFamily="18" charset="0"/>
                          <a:ea typeface="+mn-ea"/>
                          <a:cs typeface="+mn-cs"/>
                        </a:rPr>
                        <a:t>specifies the scope of the objects created from a particular bean definition</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2400" b="0" i="0" u="none" strike="noStrike" kern="1200" baseline="0" dirty="0">
                          <a:solidFill>
                            <a:schemeClr val="tx1"/>
                          </a:solidFill>
                          <a:latin typeface="Goudy Old Style" pitchFamily="18" charset="0"/>
                          <a:ea typeface="+mn-ea"/>
                          <a:cs typeface="+mn-cs"/>
                        </a:rPr>
                        <a:t>constructor–</a:t>
                      </a:r>
                      <a:r>
                        <a:rPr lang="en-US" sz="2400" b="0" i="0" u="none" strike="noStrike" kern="1200" baseline="0" dirty="0" err="1">
                          <a:solidFill>
                            <a:schemeClr val="tx1"/>
                          </a:solidFill>
                          <a:latin typeface="Goudy Old Style" pitchFamily="18" charset="0"/>
                          <a:ea typeface="+mn-ea"/>
                          <a:cs typeface="+mn-cs"/>
                        </a:rPr>
                        <a:t>arg</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u="none" strike="noStrike" kern="1200" baseline="0" dirty="0">
                          <a:solidFill>
                            <a:schemeClr val="tx1"/>
                          </a:solidFill>
                          <a:latin typeface="Goudy Old Style" pitchFamily="18" charset="0"/>
                          <a:ea typeface="+mn-ea"/>
                          <a:cs typeface="+mn-cs"/>
                        </a:rPr>
                        <a:t>used to inject the dependencies</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2400" b="0" i="0" u="none" strike="noStrike" kern="1200" baseline="0" dirty="0">
                          <a:solidFill>
                            <a:schemeClr val="tx1"/>
                          </a:solidFill>
                          <a:latin typeface="Goudy Old Style" pitchFamily="18" charset="0"/>
                          <a:ea typeface="+mn-ea"/>
                          <a:cs typeface="+mn-cs"/>
                        </a:rPr>
                        <a:t>properties</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u="none" strike="noStrike" kern="1200" baseline="0" dirty="0">
                          <a:solidFill>
                            <a:schemeClr val="tx1"/>
                          </a:solidFill>
                          <a:latin typeface="Goudy Old Style" pitchFamily="18" charset="0"/>
                          <a:ea typeface="+mn-ea"/>
                          <a:cs typeface="+mn-cs"/>
                        </a:rPr>
                        <a:t>used to inject the dependencies</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2400" b="0" i="0" u="none" strike="noStrike" kern="1200" baseline="0" dirty="0" err="1">
                          <a:solidFill>
                            <a:schemeClr val="tx1"/>
                          </a:solidFill>
                          <a:latin typeface="Goudy Old Style" pitchFamily="18" charset="0"/>
                          <a:ea typeface="+mn-ea"/>
                          <a:cs typeface="+mn-cs"/>
                        </a:rPr>
                        <a:t>autowiring</a:t>
                      </a:r>
                      <a:r>
                        <a:rPr lang="en-US" sz="2400" b="0" i="0" u="none" strike="noStrike" kern="1200" baseline="0" dirty="0">
                          <a:solidFill>
                            <a:schemeClr val="tx1"/>
                          </a:solidFill>
                          <a:latin typeface="Goudy Old Style" pitchFamily="18" charset="0"/>
                          <a:ea typeface="+mn-ea"/>
                          <a:cs typeface="+mn-cs"/>
                        </a:rPr>
                        <a:t> mode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Goudy Old Style" pitchFamily="18" charset="0"/>
                          <a:ea typeface="+mn-ea"/>
                          <a:cs typeface="+mn-cs"/>
                        </a:rPr>
                        <a:t>used to inject the dependencies</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5" name="Rectangle 4"/>
          <p:cNvSpPr/>
          <p:nvPr/>
        </p:nvSpPr>
        <p:spPr>
          <a:xfrm>
            <a:off x="0" y="381000"/>
            <a:ext cx="9144000" cy="892552"/>
          </a:xfrm>
          <a:prstGeom prst="rect">
            <a:avLst/>
          </a:prstGeom>
        </p:spPr>
        <p:txBody>
          <a:bodyPr wrap="square">
            <a:spAutoFit/>
          </a:bodyPr>
          <a:lstStyle/>
          <a:p>
            <a:pPr marL="282575" indent="-282575">
              <a:buSzPct val="70000"/>
              <a:buFont typeface="Wingdings" pitchFamily="2" charset="2"/>
              <a:buChar char="v"/>
            </a:pPr>
            <a:r>
              <a:rPr lang="en-US" sz="2600" dirty="0">
                <a:latin typeface="Goudy Old Style" pitchFamily="18" charset="0"/>
              </a:rPr>
              <a:t>The </a:t>
            </a:r>
            <a:r>
              <a:rPr lang="en-US" sz="2600" b="1" dirty="0">
                <a:solidFill>
                  <a:schemeClr val="accent1">
                    <a:lumMod val="75000"/>
                  </a:schemeClr>
                </a:solidFill>
                <a:latin typeface="Goudy Old Style" pitchFamily="18" charset="0"/>
              </a:rPr>
              <a:t>configuration metadata</a:t>
            </a:r>
            <a:r>
              <a:rPr lang="en-US" sz="2600" dirty="0">
                <a:latin typeface="Goudy Old Style" pitchFamily="18" charset="0"/>
              </a:rPr>
              <a:t> translates into a set of the following properties that make up each bean definition. </a:t>
            </a:r>
          </a:p>
        </p:txBody>
      </p:sp>
      <p:sp>
        <p:nvSpPr>
          <p:cNvPr id="6" name="Slide Number Placeholder 5"/>
          <p:cNvSpPr>
            <a:spLocks noGrp="1"/>
          </p:cNvSpPr>
          <p:nvPr>
            <p:ph type="sldNum" sz="quarter" idx="12"/>
          </p:nvPr>
        </p:nvSpPr>
        <p:spPr/>
        <p:txBody>
          <a:bodyPr/>
          <a:lstStyle/>
          <a:p>
            <a:pPr>
              <a:defRPr/>
            </a:pPr>
            <a:fld id="{06DD2C99-A7B5-4F23-BCA6-BF2213C04F21}" type="slidenum">
              <a:rPr lang="en-US" smtClean="0"/>
              <a:pPr>
                <a:defRPr/>
              </a:pPr>
              <a:t>44</a:t>
            </a:fld>
            <a:endParaRPr lang="en-US"/>
          </a:p>
        </p:txBody>
      </p:sp>
      <p:sp>
        <p:nvSpPr>
          <p:cNvPr id="7"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762838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5119770"/>
              </p:ext>
            </p:extLst>
          </p:nvPr>
        </p:nvGraphicFramePr>
        <p:xfrm>
          <a:off x="152400" y="563880"/>
          <a:ext cx="8839200" cy="3200400"/>
        </p:xfrm>
        <a:graphic>
          <a:graphicData uri="http://schemas.openxmlformats.org/drawingml/2006/table">
            <a:tbl>
              <a:tblPr firstRow="1" bandRow="1">
                <a:tableStyleId>{5C22544A-7EE6-4342-B048-85BDC9FD1C3A}</a:tableStyleId>
              </a:tblPr>
              <a:tblGrid>
                <a:gridCol w="2291644">
                  <a:extLst>
                    <a:ext uri="{9D8B030D-6E8A-4147-A177-3AD203B41FA5}">
                      <a16:colId xmlns:a16="http://schemas.microsoft.com/office/drawing/2014/main" val="20000"/>
                    </a:ext>
                  </a:extLst>
                </a:gridCol>
                <a:gridCol w="6547556">
                  <a:extLst>
                    <a:ext uri="{9D8B030D-6E8A-4147-A177-3AD203B41FA5}">
                      <a16:colId xmlns:a16="http://schemas.microsoft.com/office/drawing/2014/main" val="20001"/>
                    </a:ext>
                  </a:extLst>
                </a:gridCol>
              </a:tblGrid>
              <a:tr h="370840">
                <a:tc>
                  <a:txBody>
                    <a:bodyPr/>
                    <a:lstStyle/>
                    <a:p>
                      <a:r>
                        <a:rPr lang="en-US" sz="2400" b="0" i="0" u="none" strike="noStrike" kern="1200" baseline="0" dirty="0">
                          <a:solidFill>
                            <a:schemeClr val="tx1"/>
                          </a:solidFill>
                          <a:latin typeface="Goudy Old Style" pitchFamily="18" charset="0"/>
                          <a:ea typeface="+mn-ea"/>
                          <a:cs typeface="+mn-cs"/>
                        </a:rPr>
                        <a:t>lazy-initialization mode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Goudy Old Style" pitchFamily="18" charset="0"/>
                          <a:ea typeface="+mn-ea"/>
                          <a:cs typeface="+mn-cs"/>
                        </a:rPr>
                        <a:t>A lazy-initialized bean tells the </a:t>
                      </a:r>
                      <a:r>
                        <a:rPr lang="en-US" sz="2400" b="0" i="0" u="none" strike="noStrike" kern="1200" baseline="0" dirty="0" err="1">
                          <a:solidFill>
                            <a:schemeClr val="tx1"/>
                          </a:solidFill>
                          <a:latin typeface="Goudy Old Style" pitchFamily="18" charset="0"/>
                          <a:ea typeface="+mn-ea"/>
                          <a:cs typeface="+mn-cs"/>
                        </a:rPr>
                        <a:t>IoC</a:t>
                      </a:r>
                      <a:r>
                        <a:rPr lang="en-US" sz="2400" b="0" i="0" u="none" strike="noStrike" kern="1200" baseline="0" dirty="0">
                          <a:solidFill>
                            <a:schemeClr val="tx1"/>
                          </a:solidFill>
                          <a:latin typeface="Goudy Old Style" pitchFamily="18" charset="0"/>
                          <a:ea typeface="+mn-ea"/>
                          <a:cs typeface="+mn-cs"/>
                        </a:rPr>
                        <a:t> container to create a bean instance when it is first requested, rather than at startup.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2400" b="0" i="0" u="none" strike="noStrike" kern="1200" baseline="0" dirty="0">
                          <a:solidFill>
                            <a:schemeClr val="tx1"/>
                          </a:solidFill>
                          <a:latin typeface="Goudy Old Style" pitchFamily="18" charset="0"/>
                          <a:ea typeface="+mn-ea"/>
                          <a:cs typeface="+mn-cs"/>
                        </a:rPr>
                        <a:t>initialization method</a:t>
                      </a:r>
                      <a:endParaRPr lang="en-US" sz="24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u="none" strike="noStrike" kern="1200" baseline="0" dirty="0">
                          <a:solidFill>
                            <a:schemeClr val="tx1"/>
                          </a:solidFill>
                          <a:latin typeface="Goudy Old Style" pitchFamily="18" charset="0"/>
                          <a:ea typeface="+mn-ea"/>
                          <a:cs typeface="+mn-cs"/>
                        </a:rPr>
                        <a:t>A callback to be called just after all necessary properties on the bean have been set by the container. </a:t>
                      </a:r>
                      <a:endParaRPr lang="en-US" sz="24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2400" b="0" i="0" u="none" strike="noStrike" kern="1200" baseline="0" dirty="0">
                          <a:solidFill>
                            <a:schemeClr val="tx1"/>
                          </a:solidFill>
                          <a:latin typeface="Goudy Old Style" pitchFamily="18" charset="0"/>
                          <a:ea typeface="+mn-ea"/>
                          <a:cs typeface="+mn-cs"/>
                        </a:rPr>
                        <a:t>destruction method </a:t>
                      </a:r>
                      <a:endParaRPr lang="en-US" sz="24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Goudy Old Style" pitchFamily="18" charset="0"/>
                          <a:ea typeface="+mn-ea"/>
                          <a:cs typeface="+mn-cs"/>
                        </a:rPr>
                        <a:t>A callback to be used when the container containing the bean is destroyed.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45</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037518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r>
              <a:rPr lang="en-US" sz="4000" dirty="0">
                <a:solidFill>
                  <a:srgbClr val="FF0000"/>
                </a:solidFill>
                <a:latin typeface="Baskerville Old Face" pitchFamily="18" charset="0"/>
                <a:cs typeface="Andalus" pitchFamily="18" charset="-78"/>
              </a:rPr>
              <a:t>Bean Scopes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6538371"/>
              </p:ext>
            </p:extLst>
          </p:nvPr>
        </p:nvGraphicFramePr>
        <p:xfrm>
          <a:off x="152400" y="838200"/>
          <a:ext cx="8915400" cy="5669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sz="2400" b="1" i="0" u="none" strike="noStrike" kern="1200" baseline="0" dirty="0">
                          <a:solidFill>
                            <a:schemeClr val="tx1"/>
                          </a:solidFill>
                          <a:latin typeface="Goudy Old Style" pitchFamily="18" charset="0"/>
                          <a:ea typeface="+mn-ea"/>
                          <a:cs typeface="+mn-cs"/>
                        </a:rPr>
                        <a:t>Scope </a:t>
                      </a:r>
                      <a:endParaRPr lang="en-US" sz="2400" b="0" i="0" u="none" strike="noStrike" kern="1200" baseline="0" dirty="0">
                        <a:solidFill>
                          <a:schemeClr val="tx1"/>
                        </a:solidFill>
                        <a:latin typeface="Goudy Old Style"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i="0" u="none" strike="noStrike" kern="1200" baseline="0" dirty="0">
                          <a:solidFill>
                            <a:schemeClr val="tx1"/>
                          </a:solidFill>
                          <a:latin typeface="Goudy Old Style" pitchFamily="18" charset="0"/>
                          <a:ea typeface="+mn-ea"/>
                          <a:cs typeface="+mn-cs"/>
                        </a:rPr>
                        <a:t>Description </a:t>
                      </a:r>
                      <a:endParaRPr lang="en-US" sz="24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Goudy Old Style" pitchFamily="18" charset="0"/>
                          <a:ea typeface="+mn-ea"/>
                          <a:cs typeface="+mn-cs"/>
                        </a:rPr>
                        <a:t>singleton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Goudy Old Style" pitchFamily="18" charset="0"/>
                          <a:ea typeface="+mn-ea"/>
                          <a:cs typeface="+mn-cs"/>
                        </a:rPr>
                        <a:t>This scopes the bean definition to a single instance per Spring </a:t>
                      </a:r>
                      <a:r>
                        <a:rPr lang="en-US" sz="2400" b="0" i="0" u="none" strike="noStrike" kern="1200" baseline="0" dirty="0" err="1">
                          <a:solidFill>
                            <a:schemeClr val="tx1"/>
                          </a:solidFill>
                          <a:latin typeface="Goudy Old Style" pitchFamily="18" charset="0"/>
                          <a:ea typeface="+mn-ea"/>
                          <a:cs typeface="+mn-cs"/>
                        </a:rPr>
                        <a:t>IoC</a:t>
                      </a:r>
                      <a:r>
                        <a:rPr lang="en-US" sz="2400" b="0" i="0" u="none" strike="noStrike" kern="1200" baseline="0" dirty="0">
                          <a:solidFill>
                            <a:schemeClr val="tx1"/>
                          </a:solidFill>
                          <a:latin typeface="Goudy Old Style" pitchFamily="18" charset="0"/>
                          <a:ea typeface="+mn-ea"/>
                          <a:cs typeface="+mn-cs"/>
                        </a:rPr>
                        <a:t> container (default).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2400" b="0" i="0" u="none" strike="noStrike" kern="1200" baseline="0" dirty="0">
                          <a:solidFill>
                            <a:schemeClr val="tx1"/>
                          </a:solidFill>
                          <a:latin typeface="Goudy Old Style" pitchFamily="18" charset="0"/>
                          <a:ea typeface="+mn-ea"/>
                          <a:cs typeface="+mn-cs"/>
                        </a:rPr>
                        <a:t>prototype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u="none" strike="noStrike" kern="1200" baseline="0" dirty="0">
                          <a:solidFill>
                            <a:schemeClr val="tx1"/>
                          </a:solidFill>
                          <a:latin typeface="Goudy Old Style" pitchFamily="18" charset="0"/>
                          <a:ea typeface="+mn-ea"/>
                          <a:cs typeface="+mn-cs"/>
                        </a:rPr>
                        <a:t>This scopes a single bean definition to have any number of object instances. </a:t>
                      </a:r>
                      <a:endParaRPr lang="en-US" sz="24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2400" b="0" i="0" u="none" strike="noStrike" kern="1200" baseline="0" dirty="0">
                          <a:solidFill>
                            <a:schemeClr val="tx1"/>
                          </a:solidFill>
                          <a:latin typeface="Goudy Old Style" pitchFamily="18" charset="0"/>
                          <a:ea typeface="+mn-ea"/>
                          <a:cs typeface="+mn-cs"/>
                        </a:rPr>
                        <a:t>request</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u="none" strike="noStrike" kern="1200" baseline="0" dirty="0">
                          <a:solidFill>
                            <a:schemeClr val="tx1"/>
                          </a:solidFill>
                          <a:latin typeface="Goudy Old Style" pitchFamily="18" charset="0"/>
                          <a:ea typeface="+mn-ea"/>
                          <a:cs typeface="+mn-cs"/>
                        </a:rPr>
                        <a:t>This scopes a bean definition to an HTTP request. Only valid in the context of a web-aware Spring </a:t>
                      </a:r>
                      <a:r>
                        <a:rPr lang="en-US" sz="2400" b="0" i="0" u="none" strike="noStrike" kern="1200" baseline="0" dirty="0" err="1">
                          <a:solidFill>
                            <a:schemeClr val="tx1"/>
                          </a:solidFill>
                          <a:latin typeface="Goudy Old Style" pitchFamily="18" charset="0"/>
                          <a:ea typeface="+mn-ea"/>
                          <a:cs typeface="+mn-cs"/>
                        </a:rPr>
                        <a:t>ApplicationContext</a:t>
                      </a:r>
                      <a:r>
                        <a:rPr lang="en-US" sz="2400" b="0" i="0" u="none" strike="noStrike" kern="1200" baseline="0" dirty="0">
                          <a:solidFill>
                            <a:schemeClr val="tx1"/>
                          </a:solidFill>
                          <a:latin typeface="Goudy Old Style" pitchFamily="18" charset="0"/>
                          <a:ea typeface="+mn-ea"/>
                          <a:cs typeface="+mn-cs"/>
                        </a:rPr>
                        <a:t>. </a:t>
                      </a:r>
                      <a:endParaRPr lang="en-US" sz="24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2400" b="0" i="0" u="none" strike="noStrike" kern="1200" baseline="0" dirty="0">
                          <a:solidFill>
                            <a:schemeClr val="tx1"/>
                          </a:solidFill>
                          <a:latin typeface="Goudy Old Style" pitchFamily="18" charset="0"/>
                          <a:ea typeface="+mn-ea"/>
                          <a:cs typeface="+mn-cs"/>
                        </a:rPr>
                        <a:t>session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Goudy Old Style" pitchFamily="18" charset="0"/>
                          <a:ea typeface="+mn-ea"/>
                          <a:cs typeface="+mn-cs"/>
                        </a:rPr>
                        <a:t>This scopes a bean definition to an HTTP session. Only valid in the context of a web-aware Spring </a:t>
                      </a:r>
                      <a:r>
                        <a:rPr lang="en-US" sz="2400" b="0" i="0" u="none" strike="noStrike" kern="1200" baseline="0" dirty="0" err="1">
                          <a:solidFill>
                            <a:schemeClr val="tx1"/>
                          </a:solidFill>
                          <a:latin typeface="Goudy Old Style" pitchFamily="18" charset="0"/>
                          <a:ea typeface="+mn-ea"/>
                          <a:cs typeface="+mn-cs"/>
                        </a:rPr>
                        <a:t>ApplicationContext</a:t>
                      </a:r>
                      <a:r>
                        <a:rPr lang="en-US" sz="2400" b="0" i="0" u="none" strike="noStrike" kern="1200" baseline="0" dirty="0">
                          <a:solidFill>
                            <a:schemeClr val="tx1"/>
                          </a:solidFill>
                          <a:latin typeface="Goudy Old Style" pitchFamily="18" charset="0"/>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2400" b="0" i="0" u="none" strike="noStrike" kern="1200" baseline="0" dirty="0">
                          <a:solidFill>
                            <a:schemeClr val="tx1"/>
                          </a:solidFill>
                          <a:latin typeface="Goudy Old Style" pitchFamily="18" charset="0"/>
                          <a:ea typeface="+mn-ea"/>
                          <a:cs typeface="+mn-cs"/>
                        </a:rPr>
                        <a:t>global-session </a:t>
                      </a:r>
                      <a:endParaRPr lang="en-US" sz="24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u="none" strike="noStrike" kern="1200" baseline="0" dirty="0">
                          <a:solidFill>
                            <a:schemeClr val="tx1"/>
                          </a:solidFill>
                          <a:latin typeface="Goudy Old Style" pitchFamily="18" charset="0"/>
                          <a:ea typeface="+mn-ea"/>
                          <a:cs typeface="+mn-cs"/>
                        </a:rPr>
                        <a:t>This scopes a bean definition to a global HTTP session. Only valid in the context of a web-aware Spring </a:t>
                      </a:r>
                      <a:r>
                        <a:rPr lang="en-US" sz="2400" b="0" i="0" u="none" strike="noStrike" kern="1200" baseline="0" dirty="0" err="1">
                          <a:solidFill>
                            <a:schemeClr val="tx1"/>
                          </a:solidFill>
                          <a:latin typeface="Goudy Old Style" pitchFamily="18" charset="0"/>
                          <a:ea typeface="+mn-ea"/>
                          <a:cs typeface="+mn-cs"/>
                        </a:rPr>
                        <a:t>ApplicationContext</a:t>
                      </a:r>
                      <a:r>
                        <a:rPr lang="en-US" sz="2400" b="0" i="0" u="none" strike="noStrike" kern="1200" baseline="0" dirty="0">
                          <a:solidFill>
                            <a:schemeClr val="tx1"/>
                          </a:solidFill>
                          <a:latin typeface="Goudy Old Style" pitchFamily="18" charset="0"/>
                          <a:ea typeface="+mn-ea"/>
                          <a:cs typeface="+mn-cs"/>
                        </a:rPr>
                        <a:t>. </a:t>
                      </a:r>
                      <a:endParaRPr lang="en-US" sz="24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Rectangle 4"/>
          <p:cNvSpPr/>
          <p:nvPr/>
        </p:nvSpPr>
        <p:spPr>
          <a:xfrm>
            <a:off x="76200" y="381000"/>
            <a:ext cx="9067800" cy="492443"/>
          </a:xfrm>
          <a:prstGeom prst="rect">
            <a:avLst/>
          </a:prstGeom>
        </p:spPr>
        <p:txBody>
          <a:bodyPr wrap="square">
            <a:spAutoFit/>
          </a:bodyPr>
          <a:lstStyle/>
          <a:p>
            <a:pPr marL="282575" indent="-282575">
              <a:buSzPct val="70000"/>
              <a:buFont typeface="Wingdings" pitchFamily="2" charset="2"/>
              <a:buChar char="v"/>
            </a:pPr>
            <a:r>
              <a:rPr lang="en-US" sz="2600" dirty="0">
                <a:latin typeface="Goudy Old Style" pitchFamily="18" charset="0"/>
              </a:rPr>
              <a:t>The Spring Framework supports following five scopes.</a:t>
            </a:r>
          </a:p>
        </p:txBody>
      </p:sp>
      <p:sp>
        <p:nvSpPr>
          <p:cNvPr id="6" name="Slide Number Placeholder 5"/>
          <p:cNvSpPr>
            <a:spLocks noGrp="1"/>
          </p:cNvSpPr>
          <p:nvPr>
            <p:ph type="sldNum" sz="quarter" idx="12"/>
          </p:nvPr>
        </p:nvSpPr>
        <p:spPr/>
        <p:txBody>
          <a:bodyPr/>
          <a:lstStyle/>
          <a:p>
            <a:pPr>
              <a:defRPr/>
            </a:pPr>
            <a:fld id="{06DD2C99-A7B5-4F23-BCA6-BF2213C04F21}" type="slidenum">
              <a:rPr lang="en-US" smtClean="0"/>
              <a:pPr>
                <a:defRPr/>
              </a:pPr>
              <a:t>46</a:t>
            </a:fld>
            <a:endParaRPr lang="en-US"/>
          </a:p>
        </p:txBody>
      </p:sp>
      <p:sp>
        <p:nvSpPr>
          <p:cNvPr id="7"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199476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US" sz="4000" dirty="0">
                <a:solidFill>
                  <a:srgbClr val="FF0000"/>
                </a:solidFill>
                <a:latin typeface="Baskerville Old Face" panose="02020602080505020303" pitchFamily="18" charset="0"/>
              </a:rPr>
              <a:t>Inheritance in Spring Code</a:t>
            </a:r>
            <a:endParaRPr lang="en-IN" sz="4000" dirty="0">
              <a:solidFill>
                <a:srgbClr val="FF0000"/>
              </a:solidFill>
              <a:latin typeface="Baskerville Old Face" panose="02020602080505020303" pitchFamily="18" charset="0"/>
            </a:endParaRPr>
          </a:p>
        </p:txBody>
      </p:sp>
      <p:sp>
        <p:nvSpPr>
          <p:cNvPr id="8" name="Content Placeholder 7"/>
          <p:cNvSpPr>
            <a:spLocks noGrp="1"/>
          </p:cNvSpPr>
          <p:nvPr>
            <p:ph idx="1"/>
          </p:nvPr>
        </p:nvSpPr>
        <p:spPr>
          <a:xfrm>
            <a:off x="0" y="503237"/>
            <a:ext cx="9144000" cy="6354763"/>
          </a:xfrm>
        </p:spPr>
        <p:txBody>
          <a:bodyPr/>
          <a:lstStyle/>
          <a:p>
            <a:pPr>
              <a:buSzPct val="70000"/>
              <a:buFont typeface="Wingdings" panose="05000000000000000000" pitchFamily="2" charset="2"/>
              <a:buChar char="v"/>
            </a:pPr>
            <a:r>
              <a:rPr lang="en-US" sz="2600" dirty="0">
                <a:latin typeface="Goudy Old Style" panose="02020502050305020303" pitchFamily="18" charset="0"/>
              </a:rPr>
              <a:t>In case of xml configuration, the &lt;bean&gt; element  attributes ‘parent’ or ‘abstract’ are used to  indicate super or abstract class.</a:t>
            </a:r>
          </a:p>
          <a:p>
            <a:pPr marL="908050" lvl="1" indent="-457200">
              <a:spcBef>
                <a:spcPct val="0"/>
              </a:spcBef>
              <a:buSzPct val="70000"/>
              <a:buFont typeface="Wingdings" panose="05000000000000000000" pitchFamily="2" charset="2"/>
              <a:buChar char="ü"/>
            </a:pPr>
            <a:r>
              <a:rPr lang="en-US" altLang="en-US" sz="2600" dirty="0">
                <a:latin typeface="Goudy Old Style" panose="02020502050305020303" pitchFamily="18" charset="0"/>
              </a:rPr>
              <a:t>&lt;bean id = "..." class = "..."  parent = “…”&gt; </a:t>
            </a:r>
          </a:p>
          <a:p>
            <a:pPr marL="900113" lvl="2" indent="0">
              <a:spcBef>
                <a:spcPct val="0"/>
              </a:spcBef>
              <a:buSzPct val="70000"/>
              <a:buNone/>
            </a:pPr>
            <a:r>
              <a:rPr lang="en-US" altLang="en-US" sz="2600" dirty="0">
                <a:latin typeface="Goudy Old Style" panose="02020502050305020303" pitchFamily="18" charset="0"/>
              </a:rPr>
              <a:t>&lt;!-- collaborators and configuration for this bean go here --&gt; </a:t>
            </a:r>
          </a:p>
          <a:p>
            <a:pPr marL="900113" lvl="2" indent="0">
              <a:spcBef>
                <a:spcPct val="0"/>
              </a:spcBef>
              <a:buSzPct val="70000"/>
              <a:buNone/>
            </a:pPr>
            <a:r>
              <a:rPr lang="en-US" altLang="en-US" sz="2600" dirty="0">
                <a:latin typeface="Goudy Old Style" panose="02020502050305020303" pitchFamily="18" charset="0"/>
              </a:rPr>
              <a:t>&lt;/bean&gt; </a:t>
            </a:r>
          </a:p>
          <a:p>
            <a:pPr marL="908050" lvl="1" indent="-457200">
              <a:spcBef>
                <a:spcPct val="0"/>
              </a:spcBef>
              <a:buSzPct val="70000"/>
              <a:buFont typeface="Wingdings" panose="05000000000000000000" pitchFamily="2" charset="2"/>
              <a:buChar char="ü"/>
            </a:pPr>
            <a:r>
              <a:rPr lang="en-US" altLang="en-US" sz="2600" dirty="0">
                <a:latin typeface="Goudy Old Style" panose="02020502050305020303" pitchFamily="18" charset="0"/>
              </a:rPr>
              <a:t>&lt;bean id = "..." class = "..."  abstract = “…”&gt; </a:t>
            </a:r>
          </a:p>
          <a:p>
            <a:pPr marL="900113" lvl="2" indent="0">
              <a:spcBef>
                <a:spcPct val="0"/>
              </a:spcBef>
              <a:buSzPct val="70000"/>
              <a:buNone/>
            </a:pPr>
            <a:r>
              <a:rPr lang="en-US" altLang="en-US" sz="2600" dirty="0">
                <a:latin typeface="Goudy Old Style" panose="02020502050305020303" pitchFamily="18" charset="0"/>
              </a:rPr>
              <a:t>&lt;!-- collaborators and configuration for this bean go here --&gt; </a:t>
            </a:r>
          </a:p>
          <a:p>
            <a:pPr marL="900113" lvl="2" indent="0">
              <a:spcBef>
                <a:spcPct val="0"/>
              </a:spcBef>
              <a:buSzPct val="70000"/>
              <a:buNone/>
            </a:pPr>
            <a:r>
              <a:rPr lang="en-US" altLang="en-US" sz="2600" dirty="0">
                <a:latin typeface="Goudy Old Style" panose="02020502050305020303" pitchFamily="18" charset="0"/>
              </a:rPr>
              <a:t>&lt;/bean&gt;</a:t>
            </a:r>
            <a:endParaRPr lang="en-US" sz="2600" dirty="0">
              <a:latin typeface="Goudy Old Style" panose="02020502050305020303" pitchFamily="18" charset="0"/>
            </a:endParaRPr>
          </a:p>
          <a:p>
            <a:pPr>
              <a:buSzPct val="70000"/>
              <a:buFont typeface="Wingdings" panose="05000000000000000000" pitchFamily="2" charset="2"/>
              <a:buChar char="v"/>
            </a:pPr>
            <a:r>
              <a:rPr lang="en-US" sz="2600" dirty="0">
                <a:latin typeface="Goudy Old Style" panose="02020502050305020303" pitchFamily="18" charset="0"/>
              </a:rPr>
              <a:t>However, Spring does not provide any annotation corresponding to the parent or abstract attributes of &lt;bean&gt; element xml </a:t>
            </a:r>
            <a:r>
              <a:rPr lang="en-US" sz="2600" dirty="0" err="1">
                <a:latin typeface="Goudy Old Style" panose="02020502050305020303" pitchFamily="18" charset="0"/>
              </a:rPr>
              <a:t>config</a:t>
            </a:r>
            <a:r>
              <a:rPr lang="en-US" sz="2600" dirty="0">
                <a:latin typeface="Goudy Old Style" panose="02020502050305020303" pitchFamily="18" charset="0"/>
              </a:rPr>
              <a:t>. </a:t>
            </a:r>
          </a:p>
          <a:p>
            <a:pPr>
              <a:buSzPct val="70000"/>
              <a:buFont typeface="Wingdings" panose="05000000000000000000" pitchFamily="2" charset="2"/>
              <a:buChar char="v"/>
            </a:pPr>
            <a:r>
              <a:rPr lang="en-US" sz="2600" dirty="0">
                <a:latin typeface="Goudy Old Style" panose="02020502050305020303" pitchFamily="18" charset="0"/>
              </a:rPr>
              <a:t>The bean definition inheritance is hard coded. </a:t>
            </a:r>
          </a:p>
          <a:p>
            <a:pPr>
              <a:buSzPct val="70000"/>
              <a:buFont typeface="Wingdings" panose="05000000000000000000" pitchFamily="2" charset="2"/>
              <a:buChar char="v"/>
            </a:pPr>
            <a:r>
              <a:rPr lang="en-US" sz="2600" dirty="0">
                <a:latin typeface="Goudy Old Style" panose="02020502050305020303" pitchFamily="18" charset="0"/>
              </a:rPr>
              <a:t>A child bean definition will inherit constructor argument values, property values, and method overrides from the parent. </a:t>
            </a:r>
            <a:endParaRPr lang="en-IN" sz="2600" dirty="0">
              <a:latin typeface="Goudy Old Style" panose="02020502050305020303"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47</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590260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503237"/>
            <a:ext cx="9144000" cy="4525963"/>
          </a:xfrm>
        </p:spPr>
        <p:txBody>
          <a:bodyPr/>
          <a:lstStyle/>
          <a:p>
            <a:pPr>
              <a:buSzPct val="70000"/>
              <a:buFont typeface="Wingdings" panose="05000000000000000000" pitchFamily="2" charset="2"/>
              <a:buChar char="v"/>
            </a:pPr>
            <a:r>
              <a:rPr lang="en-US" sz="2600" dirty="0">
                <a:latin typeface="Goudy Old Style" panose="02020502050305020303" pitchFamily="18" charset="0"/>
              </a:rPr>
              <a:t>The child bean definition also can add new values.</a:t>
            </a:r>
          </a:p>
          <a:p>
            <a:pPr>
              <a:buSzPct val="70000"/>
              <a:buFont typeface="Wingdings" panose="05000000000000000000" pitchFamily="2" charset="2"/>
              <a:buChar char="v"/>
            </a:pPr>
            <a:r>
              <a:rPr lang="en-US" sz="2600" dirty="0">
                <a:latin typeface="Goudy Old Style" panose="02020502050305020303" pitchFamily="18" charset="0"/>
              </a:rPr>
              <a:t>If the child bean contains </a:t>
            </a:r>
            <a:r>
              <a:rPr lang="en-US" sz="2600" dirty="0" err="1">
                <a:latin typeface="Goudy Old Style" panose="02020502050305020303" pitchFamily="18" charset="0"/>
              </a:rPr>
              <a:t>init</a:t>
            </a:r>
            <a:r>
              <a:rPr lang="en-US" sz="2600" dirty="0">
                <a:latin typeface="Goudy Old Style" panose="02020502050305020303" pitchFamily="18" charset="0"/>
              </a:rPr>
              <a:t>-method, destroy-method and/or static factory method settings, they override the corresponding parent settings.’</a:t>
            </a:r>
          </a:p>
          <a:p>
            <a:pPr>
              <a:buSzPct val="70000"/>
              <a:buFont typeface="Wingdings" panose="05000000000000000000" pitchFamily="2" charset="2"/>
              <a:buChar char="v"/>
            </a:pPr>
            <a:r>
              <a:rPr lang="en-US" sz="2600" dirty="0">
                <a:latin typeface="Goudy Old Style" panose="02020502050305020303" pitchFamily="18" charset="0"/>
              </a:rPr>
              <a:t>The settings that will always be taken from the child definition are </a:t>
            </a:r>
            <a:r>
              <a:rPr lang="en-US" sz="2600" b="1" dirty="0">
                <a:solidFill>
                  <a:schemeClr val="tx2"/>
                </a:solidFill>
                <a:latin typeface="Goudy Old Style" panose="02020502050305020303" pitchFamily="18" charset="0"/>
              </a:rPr>
              <a:t>depends on, </a:t>
            </a:r>
            <a:r>
              <a:rPr lang="en-US" sz="2600" b="1" dirty="0" err="1">
                <a:solidFill>
                  <a:schemeClr val="tx2"/>
                </a:solidFill>
                <a:latin typeface="Goudy Old Style" panose="02020502050305020303" pitchFamily="18" charset="0"/>
              </a:rPr>
              <a:t>autowire</a:t>
            </a:r>
            <a:r>
              <a:rPr lang="en-US" sz="2600" b="1" dirty="0">
                <a:solidFill>
                  <a:schemeClr val="tx2"/>
                </a:solidFill>
                <a:latin typeface="Goudy Old Style" panose="02020502050305020303" pitchFamily="18" charset="0"/>
              </a:rPr>
              <a:t> mode, dependency check, singleton, scope, lazy </a:t>
            </a:r>
            <a:r>
              <a:rPr lang="en-US" sz="2600" b="1" dirty="0" err="1">
                <a:solidFill>
                  <a:schemeClr val="tx2"/>
                </a:solidFill>
                <a:latin typeface="Goudy Old Style" panose="02020502050305020303" pitchFamily="18" charset="0"/>
              </a:rPr>
              <a:t>init</a:t>
            </a:r>
            <a:r>
              <a:rPr lang="en-US" sz="2600" dirty="0" err="1">
                <a:latin typeface="Goudy Old Style" panose="02020502050305020303" pitchFamily="18" charset="0"/>
              </a:rPr>
              <a:t>.</a:t>
            </a:r>
            <a:endParaRPr lang="en-US" sz="2600" dirty="0">
              <a:latin typeface="Goudy Old Style" panose="02020502050305020303" pitchFamily="18" charset="0"/>
            </a:endParaRPr>
          </a:p>
          <a:p>
            <a:pPr>
              <a:buSzPct val="70000"/>
              <a:buFont typeface="Wingdings" panose="05000000000000000000" pitchFamily="2" charset="2"/>
              <a:buChar char="v"/>
            </a:pPr>
            <a:endParaRPr lang="en-IN" sz="2600" dirty="0">
              <a:latin typeface="Goudy Old Style" panose="02020502050305020303" pitchFamily="18" charset="0"/>
            </a:endParaRP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4" name="Footer Placeholder 3"/>
          <p:cNvSpPr>
            <a:spLocks noGrp="1"/>
          </p:cNvSpPr>
          <p:nvPr>
            <p:ph type="ftr" sz="quarter" idx="11"/>
          </p:nvPr>
        </p:nvSpPr>
        <p:spPr/>
        <p:txBody>
          <a:bodyPr/>
          <a:lstStyle/>
          <a:p>
            <a:pPr>
              <a:defRPr/>
            </a:pPr>
            <a:r>
              <a:rPr lang="en-GB"/>
              <a:t>prepared by- Vijay Kulkarni, Java Spring Trainer</a:t>
            </a:r>
            <a:endParaRPr lang="en-US"/>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48</a:t>
            </a:fld>
            <a:endParaRPr lang="en-US"/>
          </a:p>
        </p:txBody>
      </p:sp>
    </p:spTree>
    <p:extLst>
      <p:ext uri="{BB962C8B-B14F-4D97-AF65-F5344CB8AC3E}">
        <p14:creationId xmlns:p14="http://schemas.microsoft.com/office/powerpoint/2010/main" val="3967582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sz="4000" dirty="0" err="1">
                <a:solidFill>
                  <a:srgbClr val="FF0000"/>
                </a:solidFill>
                <a:latin typeface="Baskerville Old Face" pitchFamily="18" charset="0"/>
              </a:rPr>
              <a:t>AutoWiring</a:t>
            </a:r>
            <a:endParaRPr lang="en-IN" sz="4000" dirty="0">
              <a:solidFill>
                <a:srgbClr val="FF0000"/>
              </a:solidFill>
              <a:latin typeface="Baskerville Old Face" pitchFamily="18" charset="0"/>
            </a:endParaRPr>
          </a:p>
        </p:txBody>
      </p:sp>
      <p:sp>
        <p:nvSpPr>
          <p:cNvPr id="3" name="Content Placeholder 2"/>
          <p:cNvSpPr>
            <a:spLocks noGrp="1"/>
          </p:cNvSpPr>
          <p:nvPr>
            <p:ph idx="1"/>
          </p:nvPr>
        </p:nvSpPr>
        <p:spPr>
          <a:xfrm>
            <a:off x="0" y="457200"/>
            <a:ext cx="9144000" cy="6400800"/>
          </a:xfrm>
        </p:spPr>
        <p:txBody>
          <a:bodyPr/>
          <a:lstStyle/>
          <a:p>
            <a:pPr latinLnBrk="0">
              <a:buSzPct val="70000"/>
              <a:buFont typeface="Wingdings" pitchFamily="2" charset="2"/>
              <a:buChar char="v"/>
            </a:pPr>
            <a:r>
              <a:rPr lang="en-GB" sz="2600" dirty="0">
                <a:latin typeface="Goudy Old Style" pitchFamily="18" charset="0"/>
              </a:rPr>
              <a:t>The  </a:t>
            </a:r>
            <a:r>
              <a:rPr lang="en-GB" sz="2600" b="1" dirty="0">
                <a:solidFill>
                  <a:schemeClr val="tx2"/>
                </a:solidFill>
                <a:latin typeface="Goudy Old Style" pitchFamily="18" charset="0"/>
              </a:rPr>
              <a:t>auto–wiring</a:t>
            </a:r>
            <a:r>
              <a:rPr lang="en-GB" sz="2600" dirty="0">
                <a:latin typeface="Goudy Old Style" pitchFamily="18" charset="0"/>
              </a:rPr>
              <a:t> feature is such with which there is no need for ref attribute and/or provide bean references explicitly. The auto–  wire mode automatically wires the beans.</a:t>
            </a:r>
          </a:p>
          <a:p>
            <a:pPr latinLnBrk="0">
              <a:buSzPct val="70000"/>
              <a:buFont typeface="Wingdings" pitchFamily="2" charset="2"/>
              <a:buChar char="v"/>
            </a:pPr>
            <a:r>
              <a:rPr lang="en-IN" sz="2600" dirty="0">
                <a:latin typeface="Goudy Old Style" pitchFamily="18" charset="0"/>
              </a:rPr>
              <a:t>The </a:t>
            </a:r>
            <a:r>
              <a:rPr lang="en-IN" sz="2600" dirty="0" err="1">
                <a:latin typeface="Goudy Old Style" pitchFamily="18" charset="0"/>
              </a:rPr>
              <a:t>autowire</a:t>
            </a:r>
            <a:r>
              <a:rPr lang="en-IN" sz="2600" dirty="0">
                <a:latin typeface="Goudy Old Style" pitchFamily="18" charset="0"/>
              </a:rPr>
              <a:t> mode can be configured using “</a:t>
            </a:r>
            <a:r>
              <a:rPr lang="en-IN" sz="2600" dirty="0" err="1">
                <a:latin typeface="Goudy Old Style" pitchFamily="18" charset="0"/>
              </a:rPr>
              <a:t>autowire</a:t>
            </a:r>
            <a:r>
              <a:rPr lang="en-IN" sz="2600" dirty="0">
                <a:latin typeface="Goudy Old Style" pitchFamily="18" charset="0"/>
              </a:rPr>
              <a:t>” attribute in case of xml configuration </a:t>
            </a:r>
          </a:p>
          <a:p>
            <a:pPr marL="0" indent="0" latinLnBrk="0">
              <a:buSzPct val="70000"/>
              <a:buNone/>
            </a:pPr>
            <a:r>
              <a:rPr lang="en-IN" sz="2600" dirty="0">
                <a:latin typeface="Goudy Old Style" pitchFamily="18" charset="0"/>
              </a:rPr>
              <a:t>    &lt;bean id="</a:t>
            </a:r>
            <a:r>
              <a:rPr lang="en-IN" sz="2600" dirty="0" err="1">
                <a:latin typeface="Goudy Old Style" pitchFamily="18" charset="0"/>
              </a:rPr>
              <a:t>bean_id</a:t>
            </a:r>
            <a:r>
              <a:rPr lang="en-IN" sz="2600" dirty="0">
                <a:latin typeface="Goudy Old Style" pitchFamily="18" charset="0"/>
              </a:rPr>
              <a:t>" class="</a:t>
            </a:r>
            <a:r>
              <a:rPr lang="en-IN" sz="2600" dirty="0" err="1">
                <a:latin typeface="Goudy Old Style" pitchFamily="18" charset="0"/>
              </a:rPr>
              <a:t>bean_class</a:t>
            </a:r>
            <a:r>
              <a:rPr lang="en-IN" sz="2600" dirty="0">
                <a:latin typeface="Goudy Old Style" pitchFamily="18" charset="0"/>
              </a:rPr>
              <a:t>" </a:t>
            </a:r>
            <a:r>
              <a:rPr lang="en-IN" sz="2600" b="1" dirty="0" err="1">
                <a:solidFill>
                  <a:schemeClr val="tx2"/>
                </a:solidFill>
                <a:latin typeface="Goudy Old Style" pitchFamily="18" charset="0"/>
              </a:rPr>
              <a:t>autowire</a:t>
            </a:r>
            <a:r>
              <a:rPr lang="en-IN" sz="2600" dirty="0">
                <a:latin typeface="Goudy Old Style" pitchFamily="18" charset="0"/>
              </a:rPr>
              <a:t>="</a:t>
            </a:r>
            <a:r>
              <a:rPr lang="en-IN" sz="2600" b="1" dirty="0">
                <a:solidFill>
                  <a:schemeClr val="tx2"/>
                </a:solidFill>
                <a:latin typeface="Goudy Old Style" pitchFamily="18" charset="0"/>
              </a:rPr>
              <a:t>default |   </a:t>
            </a:r>
          </a:p>
          <a:p>
            <a:pPr marL="0" indent="0" latinLnBrk="0">
              <a:buSzPct val="70000"/>
              <a:buNone/>
            </a:pPr>
            <a:r>
              <a:rPr lang="en-IN" sz="2600" b="1" dirty="0">
                <a:solidFill>
                  <a:schemeClr val="tx2"/>
                </a:solidFill>
                <a:latin typeface="Goudy Old Style" pitchFamily="18" charset="0"/>
              </a:rPr>
              <a:t>                        byname | </a:t>
            </a:r>
            <a:r>
              <a:rPr lang="en-IN" sz="2600" b="1" dirty="0" err="1">
                <a:solidFill>
                  <a:schemeClr val="tx2"/>
                </a:solidFill>
                <a:latin typeface="Goudy Old Style" pitchFamily="18" charset="0"/>
              </a:rPr>
              <a:t>byType</a:t>
            </a:r>
            <a:r>
              <a:rPr lang="en-IN" sz="2600" b="1" dirty="0">
                <a:solidFill>
                  <a:schemeClr val="tx2"/>
                </a:solidFill>
                <a:latin typeface="Goudy Old Style" pitchFamily="18" charset="0"/>
              </a:rPr>
              <a:t> | constructor | </a:t>
            </a:r>
            <a:r>
              <a:rPr lang="en-IN" sz="2600" b="1" dirty="0" err="1">
                <a:solidFill>
                  <a:schemeClr val="tx2"/>
                </a:solidFill>
                <a:latin typeface="Goudy Old Style" pitchFamily="18" charset="0"/>
              </a:rPr>
              <a:t>autodetect</a:t>
            </a:r>
            <a:r>
              <a:rPr lang="en-IN" sz="2600" b="1" dirty="0">
                <a:solidFill>
                  <a:schemeClr val="tx2"/>
                </a:solidFill>
                <a:latin typeface="Goudy Old Style" pitchFamily="18" charset="0"/>
              </a:rPr>
              <a:t> </a:t>
            </a:r>
            <a:r>
              <a:rPr lang="en-IN" sz="2600" dirty="0">
                <a:latin typeface="Goudy Old Style" pitchFamily="18" charset="0"/>
              </a:rPr>
              <a:t>" /&gt;</a:t>
            </a:r>
          </a:p>
          <a:p>
            <a:pPr marL="0" indent="0" latinLnBrk="0">
              <a:buSzPct val="70000"/>
              <a:buNone/>
            </a:pPr>
            <a:r>
              <a:rPr lang="en-US" sz="2600" dirty="0">
                <a:latin typeface="Goudy Old Style" pitchFamily="18" charset="0"/>
              </a:rPr>
              <a:t>    In case of annotation configuration use </a:t>
            </a:r>
            <a:r>
              <a:rPr lang="en-US" sz="2600" b="1" dirty="0">
                <a:solidFill>
                  <a:schemeClr val="tx2"/>
                </a:solidFill>
                <a:latin typeface="Goudy Old Style" pitchFamily="18" charset="0"/>
              </a:rPr>
              <a:t>@</a:t>
            </a:r>
            <a:r>
              <a:rPr lang="en-US" sz="2600" b="1" dirty="0" err="1">
                <a:solidFill>
                  <a:schemeClr val="tx2"/>
                </a:solidFill>
                <a:latin typeface="Goudy Old Style" pitchFamily="18" charset="0"/>
              </a:rPr>
              <a:t>Autowired</a:t>
            </a:r>
            <a:r>
              <a:rPr lang="en-US" sz="2600" b="1" dirty="0">
                <a:solidFill>
                  <a:schemeClr val="tx2"/>
                </a:solidFill>
                <a:latin typeface="Goudy Old Style" pitchFamily="18" charset="0"/>
              </a:rPr>
              <a:t> </a:t>
            </a:r>
            <a:r>
              <a:rPr lang="en-US" sz="2600" dirty="0">
                <a:latin typeface="Goudy Old Style" pitchFamily="18" charset="0"/>
              </a:rPr>
              <a:t>annotation.</a:t>
            </a:r>
            <a:endParaRPr lang="en-IN" sz="2600" dirty="0">
              <a:latin typeface="Goudy Old Style" pitchFamily="18" charset="0"/>
            </a:endParaRPr>
          </a:p>
          <a:p>
            <a:pPr latinLnBrk="0">
              <a:buSzPct val="70000"/>
              <a:buFont typeface="Wingdings" pitchFamily="2" charset="2"/>
              <a:buChar char="v"/>
            </a:pPr>
            <a:r>
              <a:rPr lang="en-IN" sz="2600" dirty="0">
                <a:latin typeface="Goudy Old Style" pitchFamily="18" charset="0"/>
              </a:rPr>
              <a:t>The different </a:t>
            </a:r>
            <a:r>
              <a:rPr lang="en-IN" sz="2600" dirty="0" err="1">
                <a:latin typeface="Goudy Old Style" pitchFamily="18" charset="0"/>
              </a:rPr>
              <a:t>autowiring</a:t>
            </a:r>
            <a:r>
              <a:rPr lang="en-IN" sz="2600" dirty="0">
                <a:latin typeface="Goudy Old Style" pitchFamily="18" charset="0"/>
              </a:rPr>
              <a:t> modes supported by Spring are – </a:t>
            </a:r>
          </a:p>
          <a:p>
            <a:pPr marL="1435100" lvl="1" indent="-365125">
              <a:buSzPct val="100000"/>
              <a:buFont typeface="+mj-lt"/>
              <a:buAutoNum type="alphaLcPeriod"/>
            </a:pPr>
            <a:r>
              <a:rPr lang="en-IN" sz="2200" dirty="0">
                <a:latin typeface="Goudy Old Style" pitchFamily="18" charset="0"/>
              </a:rPr>
              <a:t>default or no</a:t>
            </a:r>
          </a:p>
          <a:p>
            <a:pPr marL="1435100" lvl="1" indent="-365125">
              <a:buSzPct val="100000"/>
              <a:buFont typeface="+mj-lt"/>
              <a:buAutoNum type="alphaLcPeriod"/>
            </a:pPr>
            <a:r>
              <a:rPr lang="en-IN" sz="2200" dirty="0" err="1">
                <a:latin typeface="Goudy Old Style" pitchFamily="18" charset="0"/>
              </a:rPr>
              <a:t>byName</a:t>
            </a:r>
            <a:endParaRPr lang="en-IN" sz="2200" dirty="0">
              <a:latin typeface="Goudy Old Style" pitchFamily="18" charset="0"/>
            </a:endParaRPr>
          </a:p>
          <a:p>
            <a:pPr marL="1435100" lvl="1" indent="-365125">
              <a:buSzPct val="100000"/>
              <a:buFont typeface="+mj-lt"/>
              <a:buAutoNum type="alphaLcPeriod"/>
            </a:pPr>
            <a:r>
              <a:rPr lang="en-IN" sz="2200" dirty="0" err="1">
                <a:latin typeface="Goudy Old Style" pitchFamily="18" charset="0"/>
              </a:rPr>
              <a:t>byType</a:t>
            </a:r>
            <a:endParaRPr lang="en-IN" sz="2200" dirty="0">
              <a:latin typeface="Goudy Old Style" pitchFamily="18" charset="0"/>
            </a:endParaRPr>
          </a:p>
          <a:p>
            <a:pPr marL="1435100" lvl="1" indent="-365125">
              <a:buSzPct val="100000"/>
              <a:buFont typeface="+mj-lt"/>
              <a:buAutoNum type="alphaLcPeriod"/>
            </a:pPr>
            <a:r>
              <a:rPr lang="en-IN" sz="2200" dirty="0">
                <a:latin typeface="Goudy Old Style" pitchFamily="18" charset="0"/>
              </a:rPr>
              <a:t>constructor</a:t>
            </a:r>
          </a:p>
          <a:p>
            <a:pPr marL="1435100" lvl="1" indent="-365125">
              <a:buSzPct val="100000"/>
              <a:buFont typeface="+mj-lt"/>
              <a:buAutoNum type="alphaLcPeriod"/>
            </a:pPr>
            <a:r>
              <a:rPr lang="en-IN" sz="2200" dirty="0" err="1">
                <a:latin typeface="Goudy Old Style" pitchFamily="18" charset="0"/>
              </a:rPr>
              <a:t>autodetect</a:t>
            </a:r>
            <a:endParaRPr lang="en-IN" sz="22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49</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90360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0"/>
            <a:ext cx="9144000" cy="381000"/>
          </a:xfrm>
        </p:spPr>
        <p:txBody>
          <a:bodyPr/>
          <a:lstStyle/>
          <a:p>
            <a:pPr eaLnBrk="1" hangingPunct="1"/>
            <a:r>
              <a:rPr lang="en-US" sz="4000" dirty="0">
                <a:solidFill>
                  <a:srgbClr val="FF0000"/>
                </a:solidFill>
                <a:latin typeface="Baskerville Old Face" pitchFamily="18" charset="0"/>
                <a:cs typeface="Andalus" pitchFamily="18" charset="-78"/>
              </a:rPr>
              <a:t>contd..</a:t>
            </a:r>
          </a:p>
        </p:txBody>
      </p:sp>
      <p:sp>
        <p:nvSpPr>
          <p:cNvPr id="4099" name="Content Placeholder 2"/>
          <p:cNvSpPr>
            <a:spLocks noGrp="1"/>
          </p:cNvSpPr>
          <p:nvPr>
            <p:ph idx="1"/>
          </p:nvPr>
        </p:nvSpPr>
        <p:spPr>
          <a:xfrm>
            <a:off x="0" y="228600"/>
            <a:ext cx="9144000" cy="5715000"/>
          </a:xfrm>
        </p:spPr>
        <p:txBody>
          <a:bodyPr/>
          <a:lstStyle/>
          <a:p>
            <a:pPr eaLnBrk="1" hangingPunct="1">
              <a:buSzPct val="70000"/>
              <a:buFont typeface="Wingdings" pitchFamily="2" charset="2"/>
              <a:buChar char="Ø"/>
            </a:pPr>
            <a:r>
              <a:rPr lang="en-US" sz="2600" b="1" dirty="0">
                <a:solidFill>
                  <a:srgbClr val="C00000"/>
                </a:solidFill>
                <a:latin typeface="Goudy Old Style" pitchFamily="18" charset="0"/>
              </a:rPr>
              <a:t>Look</a:t>
            </a:r>
            <a:r>
              <a:rPr lang="en-US" sz="2600" b="1" dirty="0">
                <a:solidFill>
                  <a:srgbClr val="C00000"/>
                </a:solidFill>
                <a:latin typeface="Goudy Old Style" pitchFamily="18" charset="0"/>
                <a:cs typeface="Arial" pitchFamily="34" charset="0"/>
              </a:rPr>
              <a:t>-</a:t>
            </a:r>
            <a:r>
              <a:rPr lang="en-US" sz="2600" b="1" dirty="0">
                <a:solidFill>
                  <a:srgbClr val="C00000"/>
                </a:solidFill>
                <a:latin typeface="Goudy Old Style" pitchFamily="18" charset="0"/>
              </a:rPr>
              <a:t>up problem</a:t>
            </a:r>
          </a:p>
          <a:p>
            <a:pPr marL="509588" indent="-336550" eaLnBrk="1" hangingPunct="1">
              <a:buSzPct val="70000"/>
              <a:buFont typeface="Wingdings" pitchFamily="2" charset="2"/>
              <a:buChar char="v"/>
            </a:pPr>
            <a:r>
              <a:rPr lang="en-US" sz="2600" dirty="0">
                <a:latin typeface="Goudy Old Style" pitchFamily="18" charset="0"/>
              </a:rPr>
              <a:t>Applications developed using J2EE consist of many components, belonging to different frame works either within Java/J2EE or exterior. </a:t>
            </a:r>
          </a:p>
          <a:p>
            <a:pPr marL="509588" indent="-336550" eaLnBrk="1" hangingPunct="1">
              <a:buSzPct val="70000"/>
              <a:buFont typeface="Wingdings" pitchFamily="2" charset="2"/>
              <a:buChar char="v"/>
            </a:pPr>
            <a:r>
              <a:rPr lang="en-US" sz="2600" dirty="0">
                <a:latin typeface="Goudy Old Style" pitchFamily="18" charset="0"/>
              </a:rPr>
              <a:t>These components offer transaction management, multithreading, security, etc.</a:t>
            </a:r>
          </a:p>
          <a:p>
            <a:pPr marL="509588" indent="-336550" eaLnBrk="1" hangingPunct="1">
              <a:buSzPct val="70000"/>
              <a:buFont typeface="Wingdings" pitchFamily="2" charset="2"/>
              <a:buChar char="v"/>
            </a:pPr>
            <a:r>
              <a:rPr lang="en-US" sz="2600" dirty="0">
                <a:latin typeface="Goudy Old Style" pitchFamily="18" charset="0"/>
              </a:rPr>
              <a:t>Communication between components is thru servers of different vendors.</a:t>
            </a:r>
          </a:p>
          <a:p>
            <a:pPr marL="173038" lvl="1" indent="0" eaLnBrk="1" hangingPunct="1">
              <a:buSzPct val="70000"/>
              <a:buNone/>
            </a:pPr>
            <a:r>
              <a:rPr lang="en-US" sz="2600" dirty="0">
                <a:latin typeface="Goudy Old Style" pitchFamily="18" charset="0"/>
                <a:cs typeface="Andalus" pitchFamily="18" charset="-78"/>
              </a:rPr>
              <a:t>E.g. when a component  C1 requires another component C2, then C1 itself  is responsible for looking up the C2  as it depends upon. </a:t>
            </a:r>
          </a:p>
          <a:p>
            <a:pPr marL="534988" lvl="2" indent="-268288">
              <a:buSzPct val="70000"/>
              <a:buFont typeface="Wingdings" pitchFamily="2" charset="2"/>
              <a:buChar char="v"/>
            </a:pPr>
            <a:r>
              <a:rPr lang="en-US" sz="2200" dirty="0">
                <a:latin typeface="Goudy Old Style" pitchFamily="18" charset="0"/>
                <a:cs typeface="Andalus" pitchFamily="18" charset="-78"/>
              </a:rPr>
              <a:t>The </a:t>
            </a:r>
            <a:r>
              <a:rPr lang="en-US" sz="2200" b="1" dirty="0">
                <a:solidFill>
                  <a:schemeClr val="tx2">
                    <a:lumMod val="75000"/>
                  </a:schemeClr>
                </a:solidFill>
                <a:latin typeface="Goudy Old Style" pitchFamily="18" charset="0"/>
                <a:cs typeface="Andalus" pitchFamily="18" charset="-78"/>
              </a:rPr>
              <a:t>look–up </a:t>
            </a:r>
            <a:r>
              <a:rPr lang="en-US" sz="2200" dirty="0">
                <a:latin typeface="Goudy Old Style" pitchFamily="18" charset="0"/>
                <a:cs typeface="Andalus" pitchFamily="18" charset="-78"/>
              </a:rPr>
              <a:t>happens</a:t>
            </a:r>
            <a:r>
              <a:rPr lang="en-US" sz="2200" b="1" dirty="0">
                <a:solidFill>
                  <a:schemeClr val="tx2">
                    <a:lumMod val="75000"/>
                  </a:schemeClr>
                </a:solidFill>
                <a:latin typeface="Goudy Old Style" pitchFamily="18" charset="0"/>
                <a:cs typeface="Andalus" pitchFamily="18" charset="-78"/>
              </a:rPr>
              <a:t> by</a:t>
            </a:r>
            <a:r>
              <a:rPr lang="en-US" sz="2200" b="1" dirty="0">
                <a:solidFill>
                  <a:schemeClr val="tx2"/>
                </a:solidFill>
                <a:latin typeface="Goudy Old Style" pitchFamily="18" charset="0"/>
                <a:cs typeface="Andalus" pitchFamily="18" charset="-78"/>
              </a:rPr>
              <a:t>–</a:t>
            </a:r>
            <a:r>
              <a:rPr lang="en-US" sz="2200" b="1" dirty="0">
                <a:solidFill>
                  <a:schemeClr val="tx2">
                    <a:lumMod val="75000"/>
                  </a:schemeClr>
                </a:solidFill>
                <a:latin typeface="Goudy Old Style" pitchFamily="18" charset="0"/>
                <a:cs typeface="Andalus" pitchFamily="18" charset="-78"/>
              </a:rPr>
              <a:t>name</a:t>
            </a:r>
            <a:r>
              <a:rPr lang="en-US" sz="2200" dirty="0">
                <a:latin typeface="Goudy Old Style" pitchFamily="18" charset="0"/>
                <a:cs typeface="Andalus" pitchFamily="18" charset="-78"/>
              </a:rPr>
              <a:t>, i.e. name of the dependency is hardcoded in the component.</a:t>
            </a:r>
          </a:p>
          <a:p>
            <a:pPr marL="534988" lvl="1" indent="-268288" eaLnBrk="1" hangingPunct="1">
              <a:buSzPct val="70000"/>
              <a:buFont typeface="Wingdings" pitchFamily="2" charset="2"/>
              <a:buChar char="v"/>
            </a:pPr>
            <a:r>
              <a:rPr lang="en-US" sz="2200" dirty="0">
                <a:latin typeface="Goudy Old Style" pitchFamily="18" charset="0"/>
              </a:rPr>
              <a:t>This approach result in heavy weight application. Services are included even when not needed.</a:t>
            </a:r>
          </a:p>
          <a:p>
            <a:pPr marL="534988" lvl="1" indent="-268288" eaLnBrk="1" hangingPunct="1">
              <a:buSzPct val="70000"/>
              <a:buFont typeface="Wingdings" pitchFamily="2" charset="2"/>
              <a:buChar char="v"/>
            </a:pPr>
            <a:r>
              <a:rPr lang="en-US" sz="2200" dirty="0">
                <a:latin typeface="Goudy Old Style" pitchFamily="18" charset="0"/>
              </a:rPr>
              <a:t>Developers–architects spend lot of time in </a:t>
            </a:r>
            <a:r>
              <a:rPr lang="en-US" sz="2200" b="1" dirty="0">
                <a:solidFill>
                  <a:schemeClr val="tx2">
                    <a:lumMod val="75000"/>
                  </a:schemeClr>
                </a:solidFill>
                <a:latin typeface="Goudy Old Style" pitchFamily="18" charset="0"/>
              </a:rPr>
              <a:t>setting up configurations </a:t>
            </a:r>
            <a:r>
              <a:rPr lang="en-US" sz="2200" dirty="0">
                <a:latin typeface="Goudy Old Style" pitchFamily="18" charset="0"/>
              </a:rPr>
              <a:t>using </a:t>
            </a:r>
            <a:r>
              <a:rPr lang="en-US" sz="2200" b="1" dirty="0">
                <a:solidFill>
                  <a:schemeClr val="tx2">
                    <a:lumMod val="75000"/>
                  </a:schemeClr>
                </a:solidFill>
                <a:latin typeface="Goudy Old Style" pitchFamily="18" charset="0"/>
              </a:rPr>
              <a:t>xml files</a:t>
            </a:r>
            <a:r>
              <a:rPr lang="en-US" sz="2200" dirty="0">
                <a:latin typeface="Goudy Old Style" pitchFamily="18" charset="0"/>
              </a:rPr>
              <a:t>.</a:t>
            </a:r>
          </a:p>
        </p:txBody>
      </p:sp>
      <p:sp>
        <p:nvSpPr>
          <p:cNvPr id="2" name="Footer Placeholder 1"/>
          <p:cNvSpPr>
            <a:spLocks noGrp="1"/>
          </p:cNvSpPr>
          <p:nvPr>
            <p:ph type="ftr" sz="quarter" idx="11"/>
          </p:nvPr>
        </p:nvSpPr>
        <p:spPr>
          <a:xfrm>
            <a:off x="3048000" y="6629400"/>
            <a:ext cx="4495800" cy="2127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3" name="Slide Number Placeholder 2"/>
          <p:cNvSpPr>
            <a:spLocks noGrp="1"/>
          </p:cNvSpPr>
          <p:nvPr>
            <p:ph type="sldNum" sz="quarter" idx="12"/>
          </p:nvPr>
        </p:nvSpPr>
        <p:spPr>
          <a:xfrm>
            <a:off x="8382000" y="6416675"/>
            <a:ext cx="685800" cy="365125"/>
          </a:xfrm>
        </p:spPr>
        <p:txBody>
          <a:bodyPr/>
          <a:lstStyle/>
          <a:p>
            <a:pPr algn="ctr">
              <a:defRPr/>
            </a:pPr>
            <a:fld id="{06DD2C99-A7B5-4F23-BCA6-BF2213C04F21}" type="slidenum">
              <a:rPr lang="en-US" sz="1600" smtClean="0"/>
              <a:pPr algn="ctr">
                <a:defRPr/>
              </a:pPr>
              <a:t>5</a:t>
            </a:fld>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itchFamily="18" charset="0"/>
              </a:rPr>
              <a:t>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9342310"/>
              </p:ext>
            </p:extLst>
          </p:nvPr>
        </p:nvGraphicFramePr>
        <p:xfrm>
          <a:off x="76200" y="457200"/>
          <a:ext cx="8991600" cy="6141720"/>
        </p:xfrm>
        <a:graphic>
          <a:graphicData uri="http://schemas.openxmlformats.org/drawingml/2006/table">
            <a:tbl>
              <a:tblPr firstRow="1" bandRow="1">
                <a:tableStyleId>{5C22544A-7EE6-4342-B048-85BDC9FD1C3A}</a:tableStyleId>
              </a:tblPr>
              <a:tblGrid>
                <a:gridCol w="542597">
                  <a:extLst>
                    <a:ext uri="{9D8B030D-6E8A-4147-A177-3AD203B41FA5}">
                      <a16:colId xmlns:a16="http://schemas.microsoft.com/office/drawing/2014/main" val="20000"/>
                    </a:ext>
                  </a:extLst>
                </a:gridCol>
                <a:gridCol w="905203">
                  <a:extLst>
                    <a:ext uri="{9D8B030D-6E8A-4147-A177-3AD203B41FA5}">
                      <a16:colId xmlns:a16="http://schemas.microsoft.com/office/drawing/2014/main" val="20001"/>
                    </a:ext>
                  </a:extLst>
                </a:gridCol>
                <a:gridCol w="7543800">
                  <a:extLst>
                    <a:ext uri="{9D8B030D-6E8A-4147-A177-3AD203B41FA5}">
                      <a16:colId xmlns:a16="http://schemas.microsoft.com/office/drawing/2014/main" val="20002"/>
                    </a:ext>
                  </a:extLst>
                </a:gridCol>
              </a:tblGrid>
              <a:tr h="731029">
                <a:tc>
                  <a:txBody>
                    <a:bodyPr/>
                    <a:lstStyle/>
                    <a:p>
                      <a:r>
                        <a:rPr lang="en-IN" sz="2000" dirty="0" err="1">
                          <a:solidFill>
                            <a:schemeClr val="tx1"/>
                          </a:solidFill>
                          <a:latin typeface="Goudy Old Style" pitchFamily="18" charset="0"/>
                        </a:rPr>
                        <a:t>Sl.No</a:t>
                      </a:r>
                      <a:endParaRPr lang="en-IN" sz="200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solidFill>
                            <a:schemeClr val="tx1"/>
                          </a:solidFill>
                          <a:latin typeface="Goudy Old Style" pitchFamily="18" charset="0"/>
                        </a:rPr>
                        <a:t>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solidFill>
                            <a:schemeClr val="tx1"/>
                          </a:solidFill>
                          <a:latin typeface="Goudy Old Style"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97771">
                <a:tc>
                  <a:txBody>
                    <a:bodyPr/>
                    <a:lstStyle/>
                    <a:p>
                      <a:r>
                        <a:rPr lang="en-IN" sz="2200" dirty="0">
                          <a:latin typeface="Goudy Old Style"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200" dirty="0">
                          <a:latin typeface="Goudy Old Style" pitchFamily="18" charset="0"/>
                        </a:rPr>
                        <a:t>by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200" b="0" i="0" kern="1200" dirty="0">
                          <a:solidFill>
                            <a:schemeClr val="dk1"/>
                          </a:solidFill>
                          <a:effectLst/>
                          <a:latin typeface="Goudy Old Style" pitchFamily="18" charset="0"/>
                          <a:ea typeface="+mn-ea"/>
                          <a:cs typeface="+mn-cs"/>
                        </a:rPr>
                        <a:t>The property name is used for searching a matching bean definition in configuration file. If found, it is injected in property else a error is raised.</a:t>
                      </a:r>
                      <a:endParaRPr lang="en-IN" sz="22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66800">
                <a:tc>
                  <a:txBody>
                    <a:bodyPr/>
                    <a:lstStyle/>
                    <a:p>
                      <a:r>
                        <a:rPr lang="en-IN" sz="2200" dirty="0">
                          <a:latin typeface="Goudy Old Style"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200" dirty="0">
                          <a:latin typeface="Goudy Old Style" pitchFamily="18" charset="0"/>
                        </a:rPr>
                        <a:t>by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200" b="0" i="0" kern="1200" dirty="0">
                          <a:solidFill>
                            <a:schemeClr val="dk1"/>
                          </a:solidFill>
                          <a:effectLst/>
                          <a:latin typeface="Goudy Old Style" pitchFamily="18" charset="0"/>
                          <a:ea typeface="+mn-ea"/>
                          <a:cs typeface="+mn-cs"/>
                        </a:rPr>
                        <a:t>The</a:t>
                      </a:r>
                      <a:r>
                        <a:rPr lang="en-GB" sz="2200" b="0" i="0" kern="1200" baseline="0" dirty="0">
                          <a:solidFill>
                            <a:schemeClr val="dk1"/>
                          </a:solidFill>
                          <a:effectLst/>
                          <a:latin typeface="Goudy Old Style" pitchFamily="18" charset="0"/>
                          <a:ea typeface="+mn-ea"/>
                          <a:cs typeface="+mn-cs"/>
                        </a:rPr>
                        <a:t> </a:t>
                      </a:r>
                      <a:r>
                        <a:rPr lang="en-GB" sz="2200" b="0" i="0" kern="1200" dirty="0">
                          <a:solidFill>
                            <a:schemeClr val="dk1"/>
                          </a:solidFill>
                          <a:effectLst/>
                          <a:latin typeface="Goudy Old Style" pitchFamily="18" charset="0"/>
                          <a:ea typeface="+mn-ea"/>
                          <a:cs typeface="+mn-cs"/>
                        </a:rPr>
                        <a:t>property’s class type is used for searching a matching bean definition in configuration file. If found, it is injected in property else a error is raised.</a:t>
                      </a:r>
                      <a:endParaRPr lang="en-IN" sz="22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112520">
                <a:tc>
                  <a:txBody>
                    <a:bodyPr/>
                    <a:lstStyle/>
                    <a:p>
                      <a:r>
                        <a:rPr lang="en-IN" sz="2200" dirty="0">
                          <a:latin typeface="Goudy Old Style"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200" dirty="0">
                          <a:latin typeface="Goudy Old Style" pitchFamily="18" charset="0"/>
                        </a:rPr>
                        <a:t>constructor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200" b="0" i="0" kern="1200" dirty="0">
                          <a:solidFill>
                            <a:schemeClr val="dk1"/>
                          </a:solidFill>
                          <a:effectLst/>
                          <a:latin typeface="Goudy Old Style" pitchFamily="18" charset="0"/>
                          <a:ea typeface="+mn-ea"/>
                          <a:cs typeface="+mn-cs"/>
                        </a:rPr>
                        <a:t>Similar to </a:t>
                      </a:r>
                      <a:r>
                        <a:rPr lang="en-GB" sz="2200" dirty="0" err="1">
                          <a:latin typeface="Goudy Old Style" pitchFamily="18" charset="0"/>
                        </a:rPr>
                        <a:t>byType</a:t>
                      </a:r>
                      <a:r>
                        <a:rPr lang="en-GB" sz="2200" b="0" i="0" kern="1200" dirty="0">
                          <a:solidFill>
                            <a:schemeClr val="dk1"/>
                          </a:solidFill>
                          <a:effectLst/>
                          <a:latin typeface="Goudy Old Style" pitchFamily="18" charset="0"/>
                          <a:ea typeface="+mn-ea"/>
                          <a:cs typeface="+mn-cs"/>
                        </a:rPr>
                        <a:t>, but applies to constructor </a:t>
                      </a:r>
                      <a:r>
                        <a:rPr lang="en-GB" sz="2200" b="0" i="0" kern="1200" dirty="0" err="1">
                          <a:solidFill>
                            <a:schemeClr val="dk1"/>
                          </a:solidFill>
                          <a:effectLst/>
                          <a:latin typeface="Goudy Old Style" pitchFamily="18" charset="0"/>
                          <a:ea typeface="+mn-ea"/>
                          <a:cs typeface="+mn-cs"/>
                        </a:rPr>
                        <a:t>args</a:t>
                      </a:r>
                      <a:r>
                        <a:rPr lang="en-GB" sz="2200" b="0" i="0" kern="1200" dirty="0">
                          <a:solidFill>
                            <a:schemeClr val="dk1"/>
                          </a:solidFill>
                          <a:effectLst/>
                          <a:latin typeface="Goudy Old Style" pitchFamily="18" charset="0"/>
                          <a:ea typeface="+mn-ea"/>
                          <a:cs typeface="+mn-cs"/>
                        </a:rPr>
                        <a:t>. It will look for class type of constructor arguments, and then do a </a:t>
                      </a:r>
                      <a:r>
                        <a:rPr lang="en-GB" sz="2200" dirty="0" err="1">
                          <a:latin typeface="Goudy Old Style" pitchFamily="18" charset="0"/>
                        </a:rPr>
                        <a:t>byType</a:t>
                      </a:r>
                      <a:r>
                        <a:rPr lang="en-GB" sz="2200" b="0" i="0" kern="1200" dirty="0">
                          <a:solidFill>
                            <a:schemeClr val="dk1"/>
                          </a:solidFill>
                          <a:effectLst/>
                          <a:latin typeface="Goudy Old Style" pitchFamily="18" charset="0"/>
                          <a:ea typeface="+mn-ea"/>
                          <a:cs typeface="+mn-cs"/>
                        </a:rPr>
                        <a:t> on all constructor arguments. </a:t>
                      </a:r>
                      <a:endParaRPr lang="en-IN" sz="22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84545">
                <a:tc>
                  <a:txBody>
                    <a:bodyPr/>
                    <a:lstStyle/>
                    <a:p>
                      <a:r>
                        <a:rPr lang="en-IN" sz="2200" dirty="0">
                          <a:latin typeface="Goudy Old Style"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200" dirty="0">
                          <a:latin typeface="Goudy Old Style" pitchFamily="18" charset="0"/>
                        </a:rPr>
                        <a:t>auto  detect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200" b="0" i="0" kern="1200" dirty="0" err="1">
                          <a:solidFill>
                            <a:schemeClr val="dk1"/>
                          </a:solidFill>
                          <a:effectLst/>
                          <a:latin typeface="Goudy Old Style" pitchFamily="18" charset="0"/>
                          <a:ea typeface="+mn-ea"/>
                          <a:cs typeface="+mn-cs"/>
                        </a:rPr>
                        <a:t>Autowiring</a:t>
                      </a:r>
                      <a:r>
                        <a:rPr lang="en-GB" sz="2200" b="0" i="0" kern="1200" dirty="0">
                          <a:solidFill>
                            <a:schemeClr val="dk1"/>
                          </a:solidFill>
                          <a:effectLst/>
                          <a:latin typeface="Goudy Old Style" pitchFamily="18" charset="0"/>
                          <a:ea typeface="+mn-ea"/>
                          <a:cs typeface="+mn-cs"/>
                        </a:rPr>
                        <a:t> by </a:t>
                      </a:r>
                      <a:r>
                        <a:rPr lang="en-GB" sz="2200" dirty="0" err="1">
                          <a:latin typeface="Goudy Old Style" pitchFamily="18" charset="0"/>
                        </a:rPr>
                        <a:t>autodetect</a:t>
                      </a:r>
                      <a:r>
                        <a:rPr lang="en-GB" sz="2200" b="0" i="0" kern="1200" dirty="0">
                          <a:solidFill>
                            <a:schemeClr val="dk1"/>
                          </a:solidFill>
                          <a:effectLst/>
                          <a:latin typeface="Goudy Old Style" pitchFamily="18" charset="0"/>
                          <a:ea typeface="+mn-ea"/>
                          <a:cs typeface="+mn-cs"/>
                        </a:rPr>
                        <a:t> uses either of two modes i.e. </a:t>
                      </a:r>
                      <a:r>
                        <a:rPr lang="en-GB" sz="2200" dirty="0">
                          <a:latin typeface="Goudy Old Style" pitchFamily="18" charset="0"/>
                        </a:rPr>
                        <a:t>constructor</a:t>
                      </a:r>
                      <a:r>
                        <a:rPr lang="en-GB" sz="2200" b="0" i="0" kern="1200" dirty="0">
                          <a:solidFill>
                            <a:schemeClr val="dk1"/>
                          </a:solidFill>
                          <a:effectLst/>
                          <a:latin typeface="Goudy Old Style" pitchFamily="18" charset="0"/>
                          <a:ea typeface="+mn-ea"/>
                          <a:cs typeface="+mn-cs"/>
                        </a:rPr>
                        <a:t> or </a:t>
                      </a:r>
                      <a:r>
                        <a:rPr lang="en-GB" sz="2200" dirty="0" err="1">
                          <a:latin typeface="Goudy Old Style" pitchFamily="18" charset="0"/>
                        </a:rPr>
                        <a:t>byType</a:t>
                      </a:r>
                      <a:r>
                        <a:rPr lang="en-GB" sz="2200" dirty="0">
                          <a:latin typeface="Goudy Old Style" pitchFamily="18" charset="0"/>
                        </a:rPr>
                        <a:t> </a:t>
                      </a:r>
                      <a:r>
                        <a:rPr lang="en-GB" sz="2200" b="0" i="0" kern="1200" dirty="0">
                          <a:solidFill>
                            <a:schemeClr val="dk1"/>
                          </a:solidFill>
                          <a:effectLst/>
                          <a:latin typeface="Goudy Old Style" pitchFamily="18" charset="0"/>
                          <a:ea typeface="+mn-ea"/>
                          <a:cs typeface="+mn-cs"/>
                        </a:rPr>
                        <a:t>modes. First it will try to look for valid constructor with arguments, If found the </a:t>
                      </a:r>
                      <a:r>
                        <a:rPr lang="en-GB" sz="2200" dirty="0">
                          <a:latin typeface="Goudy Old Style" pitchFamily="18" charset="0"/>
                        </a:rPr>
                        <a:t>constructor</a:t>
                      </a:r>
                      <a:r>
                        <a:rPr lang="en-GB" sz="2200" b="0" i="0" kern="1200" dirty="0">
                          <a:solidFill>
                            <a:schemeClr val="dk1"/>
                          </a:solidFill>
                          <a:effectLst/>
                          <a:latin typeface="Goudy Old Style" pitchFamily="18" charset="0"/>
                          <a:ea typeface="+mn-ea"/>
                          <a:cs typeface="+mn-cs"/>
                        </a:rPr>
                        <a:t> mode is chosen. If there is no constructor defined in bean, or explicit default no-</a:t>
                      </a:r>
                      <a:r>
                        <a:rPr lang="en-GB" sz="2200" b="0" i="0" kern="1200" dirty="0" err="1">
                          <a:solidFill>
                            <a:schemeClr val="dk1"/>
                          </a:solidFill>
                          <a:effectLst/>
                          <a:latin typeface="Goudy Old Style" pitchFamily="18" charset="0"/>
                          <a:ea typeface="+mn-ea"/>
                          <a:cs typeface="+mn-cs"/>
                        </a:rPr>
                        <a:t>args</a:t>
                      </a:r>
                      <a:r>
                        <a:rPr lang="en-GB" sz="2200" b="0" i="0" kern="1200" dirty="0">
                          <a:solidFill>
                            <a:schemeClr val="dk1"/>
                          </a:solidFill>
                          <a:effectLst/>
                          <a:latin typeface="Goudy Old Style" pitchFamily="18" charset="0"/>
                          <a:ea typeface="+mn-ea"/>
                          <a:cs typeface="+mn-cs"/>
                        </a:rPr>
                        <a:t> constructor is present, the </a:t>
                      </a:r>
                      <a:r>
                        <a:rPr lang="en-GB" sz="2200" b="0" i="0" kern="1200" dirty="0" err="1">
                          <a:solidFill>
                            <a:schemeClr val="dk1"/>
                          </a:solidFill>
                          <a:effectLst/>
                          <a:latin typeface="Goudy Old Style" pitchFamily="18" charset="0"/>
                          <a:ea typeface="+mn-ea"/>
                          <a:cs typeface="+mn-cs"/>
                        </a:rPr>
                        <a:t>autowire</a:t>
                      </a:r>
                      <a:r>
                        <a:rPr lang="en-GB" sz="2200" b="0" i="0" kern="1200" dirty="0">
                          <a:solidFill>
                            <a:schemeClr val="dk1"/>
                          </a:solidFill>
                          <a:effectLst/>
                          <a:latin typeface="Goudy Old Style" pitchFamily="18" charset="0"/>
                          <a:ea typeface="+mn-ea"/>
                          <a:cs typeface="+mn-cs"/>
                        </a:rPr>
                        <a:t> </a:t>
                      </a:r>
                      <a:r>
                        <a:rPr lang="en-GB" sz="2200" dirty="0" err="1">
                          <a:latin typeface="Goudy Old Style" pitchFamily="18" charset="0"/>
                        </a:rPr>
                        <a:t>byType</a:t>
                      </a:r>
                      <a:r>
                        <a:rPr lang="en-GB" sz="2200" b="0" i="0" kern="1200" dirty="0">
                          <a:solidFill>
                            <a:schemeClr val="dk1"/>
                          </a:solidFill>
                          <a:effectLst/>
                          <a:latin typeface="Goudy Old Style" pitchFamily="18" charset="0"/>
                          <a:ea typeface="+mn-ea"/>
                          <a:cs typeface="+mn-cs"/>
                        </a:rPr>
                        <a:t> mode is chosen.</a:t>
                      </a:r>
                      <a:endParaRPr lang="en-IN" sz="22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50</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856671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3" name="Content Placeholder 2"/>
          <p:cNvSpPr>
            <a:spLocks noGrp="1"/>
          </p:cNvSpPr>
          <p:nvPr>
            <p:ph idx="1"/>
          </p:nvPr>
        </p:nvSpPr>
        <p:spPr>
          <a:xfrm>
            <a:off x="0" y="381000"/>
            <a:ext cx="9144000" cy="6126163"/>
          </a:xfrm>
        </p:spPr>
        <p:txBody>
          <a:bodyPr/>
          <a:lstStyle/>
          <a:p>
            <a:pPr>
              <a:buSzPct val="70000"/>
              <a:buFont typeface="Wingdings" pitchFamily="2" charset="2"/>
              <a:buChar char="v"/>
            </a:pPr>
            <a:r>
              <a:rPr lang="en-US" sz="2600" b="1" dirty="0" err="1">
                <a:latin typeface="Goudy Old Style" pitchFamily="18" charset="0"/>
              </a:rPr>
              <a:t>Autowiring</a:t>
            </a:r>
            <a:r>
              <a:rPr lang="en-US" sz="2600" b="1" dirty="0">
                <a:latin typeface="Goudy Old Style" pitchFamily="18" charset="0"/>
              </a:rPr>
              <a:t> </a:t>
            </a:r>
            <a:r>
              <a:rPr lang="en-US" sz="2600" dirty="0">
                <a:latin typeface="Goudy Old Style" pitchFamily="18" charset="0"/>
              </a:rPr>
              <a:t>feature  internally uses setter or constructor injection.</a:t>
            </a:r>
          </a:p>
          <a:p>
            <a:pPr>
              <a:buSzPct val="70000"/>
              <a:buFont typeface="Wingdings" pitchFamily="2" charset="2"/>
              <a:buChar char="v"/>
            </a:pPr>
            <a:r>
              <a:rPr lang="en-US" sz="2600" dirty="0" err="1">
                <a:latin typeface="Goudy Old Style" pitchFamily="18" charset="0"/>
              </a:rPr>
              <a:t>Autowiring</a:t>
            </a:r>
            <a:r>
              <a:rPr lang="en-US" sz="2600" dirty="0">
                <a:latin typeface="Goudy Old Style" pitchFamily="18" charset="0"/>
              </a:rPr>
              <a:t> can't be used to inject primitive and </a:t>
            </a:r>
            <a:r>
              <a:rPr lang="en-US" sz="2600">
                <a:latin typeface="Goudy Old Style" pitchFamily="18" charset="0"/>
              </a:rPr>
              <a:t>String values.</a:t>
            </a:r>
            <a:endParaRPr lang="en-US" sz="2600" dirty="0">
              <a:latin typeface="Goudy Old Style" pitchFamily="18" charset="0"/>
            </a:endParaRPr>
          </a:p>
          <a:p>
            <a:pPr>
              <a:buSzPct val="70000"/>
              <a:buFont typeface="Wingdings" pitchFamily="2" charset="2"/>
              <a:buChar char="v"/>
            </a:pPr>
            <a:r>
              <a:rPr lang="en-US" sz="2600" dirty="0">
                <a:latin typeface="Goudy Old Style" pitchFamily="18" charset="0"/>
              </a:rPr>
              <a:t>It requires the </a:t>
            </a:r>
            <a:r>
              <a:rPr lang="en-US" sz="2600" b="1" dirty="0">
                <a:latin typeface="Goudy Old Style" pitchFamily="18" charset="0"/>
              </a:rPr>
              <a:t>less code</a:t>
            </a:r>
            <a:r>
              <a:rPr lang="en-US" sz="2600" dirty="0">
                <a:latin typeface="Goudy Old Style" pitchFamily="18" charset="0"/>
              </a:rPr>
              <a:t> because we don't need to write the code to inject the dependency explicitly.</a:t>
            </a:r>
          </a:p>
          <a:p>
            <a:pPr>
              <a:buSzPct val="70000"/>
              <a:buFont typeface="Wingdings" pitchFamily="2" charset="2"/>
              <a:buChar char="v"/>
            </a:pPr>
            <a:r>
              <a:rPr lang="en-US" sz="2600" dirty="0">
                <a:latin typeface="Goudy Old Style" pitchFamily="18" charset="0"/>
              </a:rPr>
              <a:t>No control of programmer.</a:t>
            </a:r>
          </a:p>
          <a:p>
            <a:pPr>
              <a:buSzPct val="70000"/>
              <a:buFont typeface="Wingdings" pitchFamily="2" charset="2"/>
              <a:buChar char="v"/>
            </a:pPr>
            <a:r>
              <a:rPr lang="en-GB" sz="2600" dirty="0">
                <a:latin typeface="Goudy Old Style" pitchFamily="18" charset="0"/>
              </a:rPr>
              <a:t>The default mode in traditional XML based configuration is no.</a:t>
            </a:r>
            <a:br>
              <a:rPr lang="en-GB" sz="2600" dirty="0">
                <a:latin typeface="Goudy Old Style" pitchFamily="18" charset="0"/>
              </a:rPr>
            </a:br>
            <a:r>
              <a:rPr lang="en-GB" sz="2600" dirty="0">
                <a:latin typeface="Goudy Old Style" pitchFamily="18" charset="0"/>
              </a:rPr>
              <a:t>The default mode in Java based @</a:t>
            </a:r>
            <a:r>
              <a:rPr lang="en-GB" sz="2600" dirty="0" err="1">
                <a:latin typeface="Goudy Old Style" pitchFamily="18" charset="0"/>
              </a:rPr>
              <a:t>Autowired</a:t>
            </a:r>
            <a:r>
              <a:rPr lang="en-GB" sz="2600" dirty="0">
                <a:latin typeface="Goudy Old Style" pitchFamily="18" charset="0"/>
              </a:rPr>
              <a:t> is </a:t>
            </a:r>
            <a:r>
              <a:rPr lang="en-GB" sz="2600" dirty="0" err="1">
                <a:latin typeface="Goudy Old Style" pitchFamily="18" charset="0"/>
              </a:rPr>
              <a:t>byType</a:t>
            </a:r>
            <a:r>
              <a:rPr lang="en-GB" sz="2600" dirty="0">
                <a:latin typeface="Goudy Old Style" pitchFamily="18" charset="0"/>
              </a:rPr>
              <a:t>.</a:t>
            </a:r>
            <a:endParaRPr lang="en-US"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51</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746945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411162"/>
          </a:xfrm>
        </p:spPr>
        <p:txBody>
          <a:bodyPr/>
          <a:lstStyle/>
          <a:p>
            <a:r>
              <a:rPr lang="en-IN" sz="4000" dirty="0">
                <a:solidFill>
                  <a:srgbClr val="FF0000"/>
                </a:solidFill>
                <a:latin typeface="Baskerville Old Face" pitchFamily="18" charset="0"/>
              </a:rPr>
              <a:t>Spring Expression Language</a:t>
            </a:r>
          </a:p>
        </p:txBody>
      </p:sp>
      <p:sp>
        <p:nvSpPr>
          <p:cNvPr id="3" name="Content Placeholder 2"/>
          <p:cNvSpPr>
            <a:spLocks noGrp="1"/>
          </p:cNvSpPr>
          <p:nvPr>
            <p:ph idx="1"/>
          </p:nvPr>
        </p:nvSpPr>
        <p:spPr>
          <a:xfrm>
            <a:off x="0" y="533400"/>
            <a:ext cx="9144000" cy="6324600"/>
          </a:xfrm>
        </p:spPr>
        <p:txBody>
          <a:bodyPr/>
          <a:lstStyle/>
          <a:p>
            <a:pPr>
              <a:buSzPct val="70000"/>
              <a:buFont typeface="Wingdings" pitchFamily="2" charset="2"/>
              <a:buChar char="Ø"/>
            </a:pPr>
            <a:r>
              <a:rPr lang="en-GB" sz="2400" dirty="0">
                <a:latin typeface="Goudy Old Style" pitchFamily="18" charset="0"/>
              </a:rPr>
              <a:t>A powerful expression language, used to wire values into bean’s properties. It’s similar to other ELs, supporting querying and manipulating an object graph at runtime.</a:t>
            </a:r>
          </a:p>
          <a:p>
            <a:pPr>
              <a:buSzPct val="70000"/>
              <a:buFont typeface="Wingdings" pitchFamily="2" charset="2"/>
              <a:buChar char="Ø"/>
            </a:pPr>
            <a:r>
              <a:rPr lang="en-GB" sz="2800" dirty="0"/>
              <a:t> </a:t>
            </a:r>
            <a:r>
              <a:rPr lang="en-GB" sz="2600" dirty="0">
                <a:latin typeface="Goudy Old Style" pitchFamily="18" charset="0"/>
              </a:rPr>
              <a:t>the spring expression language is enclosed with in </a:t>
            </a:r>
          </a:p>
          <a:p>
            <a:pPr marL="0" indent="0">
              <a:buSzPct val="70000"/>
              <a:buNone/>
            </a:pPr>
            <a:r>
              <a:rPr lang="en-GB" sz="2600" dirty="0">
                <a:latin typeface="Goudy Old Style" pitchFamily="18" charset="0"/>
              </a:rPr>
              <a:t>     “</a:t>
            </a:r>
            <a:r>
              <a:rPr lang="en-GB" sz="2600" b="1" i="1" dirty="0">
                <a:solidFill>
                  <a:srgbClr val="FF0000"/>
                </a:solidFill>
                <a:latin typeface="Goudy Old Style" pitchFamily="18" charset="0"/>
              </a:rPr>
              <a:t>#{expression language} </a:t>
            </a:r>
            <a:r>
              <a:rPr lang="en-GB" sz="2600" dirty="0">
                <a:latin typeface="Goudy Old Style" pitchFamily="18" charset="0"/>
              </a:rPr>
              <a:t>”</a:t>
            </a:r>
          </a:p>
          <a:p>
            <a:pPr>
              <a:buSzPct val="70000"/>
              <a:buFont typeface="Wingdings" pitchFamily="2" charset="2"/>
              <a:buChar char="Ø"/>
            </a:pPr>
            <a:r>
              <a:rPr lang="en-GB" sz="2600" dirty="0">
                <a:latin typeface="Goudy Old Style" pitchFamily="18" charset="0"/>
              </a:rPr>
              <a:t>The expression language supports the following functionality</a:t>
            </a:r>
          </a:p>
          <a:p>
            <a:pPr marL="1700213">
              <a:buSzPct val="70000"/>
              <a:buFont typeface="Wingdings" pitchFamily="2" charset="2"/>
              <a:buChar char="v"/>
            </a:pPr>
            <a:r>
              <a:rPr lang="en-GB" sz="2600" dirty="0">
                <a:latin typeface="Goudy Old Style" pitchFamily="18" charset="0"/>
              </a:rPr>
              <a:t>Literal expressions</a:t>
            </a:r>
          </a:p>
          <a:p>
            <a:pPr marL="1700213">
              <a:buSzPct val="70000"/>
              <a:buFont typeface="Wingdings" pitchFamily="2" charset="2"/>
              <a:buChar char="v"/>
            </a:pPr>
            <a:r>
              <a:rPr lang="en-GB" sz="2600" dirty="0">
                <a:latin typeface="Goudy Old Style" pitchFamily="18" charset="0"/>
              </a:rPr>
              <a:t>Boolean and relational operators</a:t>
            </a:r>
          </a:p>
          <a:p>
            <a:pPr marL="1700213">
              <a:buSzPct val="70000"/>
              <a:buFont typeface="Wingdings" pitchFamily="2" charset="2"/>
              <a:buChar char="v"/>
            </a:pPr>
            <a:r>
              <a:rPr lang="en-GB" sz="2600" dirty="0">
                <a:latin typeface="Goudy Old Style" pitchFamily="18" charset="0"/>
              </a:rPr>
              <a:t>Regular expressions</a:t>
            </a:r>
          </a:p>
          <a:p>
            <a:pPr marL="1700213">
              <a:buSzPct val="70000"/>
              <a:buFont typeface="Wingdings" pitchFamily="2" charset="2"/>
              <a:buChar char="v"/>
            </a:pPr>
            <a:r>
              <a:rPr lang="en-GB" sz="2600" dirty="0">
                <a:latin typeface="Goudy Old Style" pitchFamily="18" charset="0"/>
              </a:rPr>
              <a:t>Class expressions</a:t>
            </a:r>
          </a:p>
          <a:p>
            <a:pPr marL="1700213">
              <a:buSzPct val="70000"/>
              <a:buFont typeface="Wingdings" pitchFamily="2" charset="2"/>
              <a:buChar char="v"/>
            </a:pPr>
            <a:r>
              <a:rPr lang="en-GB" sz="2600" dirty="0">
                <a:latin typeface="Goudy Old Style" pitchFamily="18" charset="0"/>
              </a:rPr>
              <a:t>Accessing properties, arrays, lists, maps</a:t>
            </a:r>
          </a:p>
          <a:p>
            <a:pPr marL="1700213">
              <a:buSzPct val="70000"/>
              <a:buFont typeface="Wingdings" pitchFamily="2" charset="2"/>
              <a:buChar char="v"/>
            </a:pPr>
            <a:r>
              <a:rPr lang="en-GB" sz="2600" dirty="0">
                <a:latin typeface="Goudy Old Style" pitchFamily="18" charset="0"/>
              </a:rPr>
              <a:t>Method invocation</a:t>
            </a:r>
          </a:p>
          <a:p>
            <a:pPr marL="1700213">
              <a:buSzPct val="70000"/>
              <a:buFont typeface="Wingdings" pitchFamily="2" charset="2"/>
              <a:buChar char="v"/>
            </a:pPr>
            <a:r>
              <a:rPr lang="en-GB" sz="2600" dirty="0">
                <a:latin typeface="Goudy Old Style" pitchFamily="18" charset="0"/>
              </a:rPr>
              <a:t>Calling constructors</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52</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554008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itchFamily="18" charset="0"/>
              </a:rPr>
              <a:t>contd..</a:t>
            </a:r>
          </a:p>
        </p:txBody>
      </p:sp>
      <p:sp>
        <p:nvSpPr>
          <p:cNvPr id="3" name="Content Placeholder 2"/>
          <p:cNvSpPr>
            <a:spLocks noGrp="1"/>
          </p:cNvSpPr>
          <p:nvPr>
            <p:ph idx="1"/>
          </p:nvPr>
        </p:nvSpPr>
        <p:spPr>
          <a:xfrm>
            <a:off x="1524000" y="427037"/>
            <a:ext cx="6019800" cy="4525963"/>
          </a:xfrm>
        </p:spPr>
        <p:txBody>
          <a:bodyPr/>
          <a:lstStyle/>
          <a:p>
            <a:pPr marL="1700213">
              <a:buSzPct val="70000"/>
              <a:buFont typeface="Wingdings" pitchFamily="2" charset="2"/>
              <a:buChar char="v"/>
            </a:pPr>
            <a:r>
              <a:rPr lang="en-GB" sz="2600" dirty="0">
                <a:latin typeface="Goudy Old Style" pitchFamily="18" charset="0"/>
              </a:rPr>
              <a:t>Relational operators</a:t>
            </a:r>
          </a:p>
          <a:p>
            <a:pPr marL="1700213">
              <a:buSzPct val="70000"/>
              <a:buFont typeface="Wingdings" pitchFamily="2" charset="2"/>
              <a:buChar char="v"/>
            </a:pPr>
            <a:r>
              <a:rPr lang="en-GB" sz="2600" dirty="0">
                <a:latin typeface="Goudy Old Style" pitchFamily="18" charset="0"/>
              </a:rPr>
              <a:t>Assignment</a:t>
            </a:r>
          </a:p>
          <a:p>
            <a:pPr marL="1700213">
              <a:buSzPct val="70000"/>
              <a:buFont typeface="Wingdings" pitchFamily="2" charset="2"/>
              <a:buChar char="v"/>
            </a:pPr>
            <a:r>
              <a:rPr lang="en-GB" sz="2600" dirty="0">
                <a:latin typeface="Goudy Old Style" pitchFamily="18" charset="0"/>
              </a:rPr>
              <a:t>Bean references</a:t>
            </a:r>
          </a:p>
          <a:p>
            <a:pPr marL="1700213">
              <a:buSzPct val="70000"/>
              <a:buFont typeface="Wingdings" pitchFamily="2" charset="2"/>
              <a:buChar char="v"/>
            </a:pPr>
            <a:r>
              <a:rPr lang="en-GB" sz="2600" dirty="0">
                <a:latin typeface="Goudy Old Style" pitchFamily="18" charset="0"/>
              </a:rPr>
              <a:t>Array construction</a:t>
            </a:r>
          </a:p>
          <a:p>
            <a:pPr marL="1700213">
              <a:buSzPct val="70000"/>
              <a:buFont typeface="Wingdings" pitchFamily="2" charset="2"/>
              <a:buChar char="v"/>
            </a:pPr>
            <a:r>
              <a:rPr lang="en-GB" sz="2600" dirty="0">
                <a:latin typeface="Goudy Old Style" pitchFamily="18" charset="0"/>
              </a:rPr>
              <a:t>Inline lists</a:t>
            </a:r>
          </a:p>
          <a:p>
            <a:pPr marL="1700213">
              <a:buSzPct val="70000"/>
              <a:buFont typeface="Wingdings" pitchFamily="2" charset="2"/>
              <a:buChar char="v"/>
            </a:pPr>
            <a:r>
              <a:rPr lang="en-GB" sz="2600" dirty="0">
                <a:latin typeface="Goudy Old Style" pitchFamily="18" charset="0"/>
              </a:rPr>
              <a:t>Inline maps</a:t>
            </a:r>
          </a:p>
          <a:p>
            <a:pPr marL="1700213">
              <a:buSzPct val="70000"/>
              <a:buFont typeface="Wingdings" pitchFamily="2" charset="2"/>
              <a:buChar char="v"/>
            </a:pPr>
            <a:r>
              <a:rPr lang="en-GB" sz="2600" dirty="0">
                <a:latin typeface="Goudy Old Style" pitchFamily="18" charset="0"/>
              </a:rPr>
              <a:t>Ternary operator</a:t>
            </a:r>
          </a:p>
          <a:p>
            <a:pPr marL="1700213">
              <a:buSzPct val="70000"/>
              <a:buFont typeface="Wingdings" pitchFamily="2" charset="2"/>
              <a:buChar char="v"/>
            </a:pPr>
            <a:r>
              <a:rPr lang="en-GB" sz="2600" dirty="0">
                <a:latin typeface="Goudy Old Style" pitchFamily="18" charset="0"/>
              </a:rPr>
              <a:t>Variables</a:t>
            </a:r>
          </a:p>
          <a:p>
            <a:pPr marL="1700213">
              <a:buSzPct val="70000"/>
              <a:buFont typeface="Wingdings" pitchFamily="2" charset="2"/>
              <a:buChar char="v"/>
            </a:pPr>
            <a:r>
              <a:rPr lang="en-GB" sz="2600" dirty="0">
                <a:latin typeface="Goudy Old Style" pitchFamily="18" charset="0"/>
              </a:rPr>
              <a:t>User defined functions</a:t>
            </a:r>
          </a:p>
          <a:p>
            <a:pPr marL="1700213">
              <a:buSzPct val="70000"/>
              <a:buFont typeface="Wingdings" pitchFamily="2" charset="2"/>
              <a:buChar char="v"/>
            </a:pPr>
            <a:r>
              <a:rPr lang="en-GB" sz="2600" dirty="0">
                <a:latin typeface="Goudy Old Style" pitchFamily="18" charset="0"/>
              </a:rPr>
              <a:t>Collection projection</a:t>
            </a:r>
          </a:p>
          <a:p>
            <a:pPr marL="1700213">
              <a:buSzPct val="70000"/>
              <a:buFont typeface="Wingdings" pitchFamily="2" charset="2"/>
              <a:buChar char="v"/>
            </a:pPr>
            <a:r>
              <a:rPr lang="en-GB" sz="2600" dirty="0">
                <a:latin typeface="Goudy Old Style" pitchFamily="18" charset="0"/>
              </a:rPr>
              <a:t>Collection selection</a:t>
            </a:r>
          </a:p>
          <a:p>
            <a:pPr marL="1700213">
              <a:buSzPct val="70000"/>
              <a:buFont typeface="Wingdings" pitchFamily="2" charset="2"/>
              <a:buChar char="v"/>
            </a:pPr>
            <a:r>
              <a:rPr lang="en-GB" sz="2600" dirty="0" err="1">
                <a:latin typeface="Goudy Old Style" pitchFamily="18" charset="0"/>
              </a:rPr>
              <a:t>Templated</a:t>
            </a:r>
            <a:r>
              <a:rPr lang="en-GB" sz="2600" dirty="0">
                <a:latin typeface="Goudy Old Style" pitchFamily="18" charset="0"/>
              </a:rPr>
              <a:t> expressions</a:t>
            </a:r>
            <a:endParaRPr lang="en-IN" sz="2600"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53</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782575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800" dirty="0">
                <a:latin typeface="Comic Sans MS" pitchFamily="66" charset="0"/>
              </a:rPr>
              <a:t>Spring DAO</a:t>
            </a:r>
          </a:p>
        </p:txBody>
      </p:sp>
      <p:sp>
        <p:nvSpPr>
          <p:cNvPr id="4" name="Slide Number Placeholder 3"/>
          <p:cNvSpPr>
            <a:spLocks noGrp="1"/>
          </p:cNvSpPr>
          <p:nvPr>
            <p:ph type="sldNum" sz="quarter" idx="12"/>
          </p:nvPr>
        </p:nvSpPr>
        <p:spPr/>
        <p:txBody>
          <a:bodyPr/>
          <a:lstStyle/>
          <a:p>
            <a:pPr>
              <a:defRPr/>
            </a:pPr>
            <a:fld id="{92A56F08-1C35-4079-BC02-EF6D675A68BB}" type="slidenum">
              <a:rPr lang="en-US" smtClean="0"/>
              <a:pPr>
                <a:defRPr/>
              </a:pPr>
              <a:t>54</a:t>
            </a:fld>
            <a:endParaRPr lang="en-US"/>
          </a:p>
        </p:txBody>
      </p:sp>
      <p:sp>
        <p:nvSpPr>
          <p:cNvPr id="5"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068314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r>
              <a:rPr lang="en-US" sz="4000" dirty="0">
                <a:solidFill>
                  <a:srgbClr val="FF0000"/>
                </a:solidFill>
                <a:latin typeface="Baskerville Old Face" pitchFamily="18" charset="0"/>
                <a:cs typeface="Andalus" pitchFamily="18" charset="-78"/>
              </a:rPr>
              <a:t>Data Access</a:t>
            </a:r>
          </a:p>
        </p:txBody>
      </p:sp>
      <p:sp>
        <p:nvSpPr>
          <p:cNvPr id="3" name="Content Placeholder 2"/>
          <p:cNvSpPr>
            <a:spLocks noGrp="1"/>
          </p:cNvSpPr>
          <p:nvPr>
            <p:ph idx="1"/>
          </p:nvPr>
        </p:nvSpPr>
        <p:spPr>
          <a:xfrm>
            <a:off x="76200" y="457200"/>
            <a:ext cx="9067800" cy="4525963"/>
          </a:xfrm>
        </p:spPr>
        <p:txBody>
          <a:bodyPr/>
          <a:lstStyle/>
          <a:p>
            <a:pPr>
              <a:buSzPct val="70000"/>
              <a:buFont typeface="Wingdings" pitchFamily="2" charset="2"/>
              <a:buChar char="Ø"/>
            </a:pPr>
            <a:r>
              <a:rPr lang="en-US" sz="2600" dirty="0">
                <a:latin typeface="Goudy Old Style" pitchFamily="18" charset="0"/>
              </a:rPr>
              <a:t>Spring offers support for the following APIs and frameworks:</a:t>
            </a:r>
          </a:p>
          <a:p>
            <a:pPr marL="914400" lvl="1" indent="-457200">
              <a:buSzPct val="70000"/>
              <a:buFont typeface="Wingdings" pitchFamily="2" charset="2"/>
              <a:buChar char="v"/>
            </a:pPr>
            <a:r>
              <a:rPr lang="en-US" sz="2600" dirty="0">
                <a:latin typeface="Goudy Old Style" pitchFamily="18" charset="0"/>
              </a:rPr>
              <a:t>JDBC</a:t>
            </a:r>
          </a:p>
          <a:p>
            <a:pPr marL="914400" lvl="1" indent="-457200">
              <a:buSzPct val="70000"/>
              <a:buFont typeface="Wingdings" pitchFamily="2" charset="2"/>
              <a:buChar char="v"/>
            </a:pPr>
            <a:r>
              <a:rPr lang="en-US" sz="2600" dirty="0">
                <a:latin typeface="Goudy Old Style" pitchFamily="18" charset="0"/>
              </a:rPr>
              <a:t>Java Persistence API (JPA)</a:t>
            </a:r>
          </a:p>
          <a:p>
            <a:pPr marL="914400" lvl="1" indent="-457200">
              <a:buSzPct val="70000"/>
              <a:buFont typeface="Wingdings" pitchFamily="2" charset="2"/>
              <a:buChar char="v"/>
            </a:pPr>
            <a:r>
              <a:rPr lang="en-US" sz="2600" dirty="0">
                <a:latin typeface="Goudy Old Style" pitchFamily="18" charset="0"/>
              </a:rPr>
              <a:t>Java Data Objects (JDO)</a:t>
            </a:r>
            <a:endParaRPr lang="en-US" sz="2600" b="1" dirty="0">
              <a:latin typeface="Goudy Old Style" pitchFamily="18" charset="0"/>
            </a:endParaRPr>
          </a:p>
          <a:p>
            <a:pPr marL="914400" lvl="1" indent="-457200">
              <a:buSzPct val="70000"/>
              <a:buFont typeface="Wingdings" pitchFamily="2" charset="2"/>
              <a:buChar char="v"/>
            </a:pPr>
            <a:r>
              <a:rPr lang="en-US" sz="2600" dirty="0">
                <a:latin typeface="Goudy Old Style" pitchFamily="18" charset="0"/>
              </a:rPr>
              <a:t>Hibernate</a:t>
            </a:r>
          </a:p>
          <a:p>
            <a:pPr marL="914400" lvl="1" indent="-457200">
              <a:buSzPct val="70000"/>
              <a:buFont typeface="Wingdings" pitchFamily="2" charset="2"/>
              <a:buChar char="v"/>
            </a:pPr>
            <a:r>
              <a:rPr lang="en-US" sz="2600" dirty="0">
                <a:latin typeface="Goudy Old Style" pitchFamily="18" charset="0"/>
              </a:rPr>
              <a:t>Common Client Interface (CCI)</a:t>
            </a:r>
          </a:p>
          <a:p>
            <a:pPr marL="914400" lvl="1" indent="-457200">
              <a:buSzPct val="70000"/>
              <a:buFont typeface="Wingdings" pitchFamily="2" charset="2"/>
              <a:buChar char="v"/>
            </a:pPr>
            <a:r>
              <a:rPr lang="en-US" sz="2600" dirty="0" err="1">
                <a:latin typeface="Goudy Old Style" pitchFamily="18" charset="0"/>
              </a:rPr>
              <a:t>iBATIS</a:t>
            </a:r>
            <a:r>
              <a:rPr lang="en-US" sz="2600" dirty="0">
                <a:latin typeface="Goudy Old Style" pitchFamily="18" charset="0"/>
              </a:rPr>
              <a:t> SQL Maps</a:t>
            </a:r>
          </a:p>
          <a:p>
            <a:pPr marL="914400" lvl="1" indent="-457200">
              <a:buSzPct val="70000"/>
              <a:buFont typeface="Wingdings" pitchFamily="2" charset="2"/>
              <a:buChar char="v"/>
            </a:pPr>
            <a:r>
              <a:rPr lang="en-US" sz="2600" dirty="0">
                <a:latin typeface="Goudy Old Style" pitchFamily="18" charset="0"/>
              </a:rPr>
              <a:t>Oracle </a:t>
            </a:r>
            <a:r>
              <a:rPr lang="en-US" sz="2600" dirty="0" err="1">
                <a:latin typeface="Goudy Old Style" pitchFamily="18" charset="0"/>
              </a:rPr>
              <a:t>TopLink</a:t>
            </a:r>
            <a:endParaRPr lang="en-US"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55</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3" name="Content Placeholder 2"/>
          <p:cNvSpPr>
            <a:spLocks noGrp="1"/>
          </p:cNvSpPr>
          <p:nvPr>
            <p:ph idx="1"/>
          </p:nvPr>
        </p:nvSpPr>
        <p:spPr>
          <a:xfrm>
            <a:off x="0" y="427037"/>
            <a:ext cx="9144000" cy="5287963"/>
          </a:xfrm>
        </p:spPr>
        <p:txBody>
          <a:bodyPr/>
          <a:lstStyle/>
          <a:p>
            <a:pPr>
              <a:buSzPct val="70000"/>
              <a:buFont typeface="Wingdings" pitchFamily="2" charset="2"/>
              <a:buChar char="v"/>
            </a:pPr>
            <a:r>
              <a:rPr lang="en-US" sz="2600" dirty="0">
                <a:latin typeface="Goudy Old Style" pitchFamily="18" charset="0"/>
              </a:rPr>
              <a:t>Various data access libraries supported by Spring have quite different implementations, still they do tend to have similar usage patterns. </a:t>
            </a:r>
          </a:p>
          <a:p>
            <a:pPr>
              <a:buSzPct val="70000"/>
              <a:buFont typeface="Wingdings" pitchFamily="2" charset="2"/>
              <a:buChar char="v"/>
            </a:pPr>
            <a:r>
              <a:rPr lang="en-US" sz="2600" dirty="0">
                <a:latin typeface="Goudy Old Style" pitchFamily="18" charset="0"/>
              </a:rPr>
              <a:t>Spring takes advantage of this by providing sets of tailored support classes to aid in the building of data access logic, and specifically to aid in building DAO implementations.</a:t>
            </a:r>
          </a:p>
          <a:p>
            <a:pPr>
              <a:buSzPct val="70000"/>
              <a:buFont typeface="Wingdings" pitchFamily="2" charset="2"/>
              <a:buChar char="v"/>
            </a:pPr>
            <a:r>
              <a:rPr lang="en-US" sz="2600" dirty="0">
                <a:latin typeface="Goudy Old Style" pitchFamily="18" charset="0"/>
              </a:rPr>
              <a:t>When building a DAO for a supported database access mechanism</a:t>
            </a:r>
            <a:r>
              <a:rPr lang="en-US" sz="2600">
                <a:latin typeface="Goudy Old Style" pitchFamily="18" charset="0"/>
              </a:rPr>
              <a:t>, Spring </a:t>
            </a:r>
            <a:r>
              <a:rPr lang="en-US" sz="2600" dirty="0">
                <a:latin typeface="Goudy Old Style" pitchFamily="18" charset="0"/>
              </a:rPr>
              <a:t>provides helper classes to aid </a:t>
            </a:r>
            <a:r>
              <a:rPr lang="en-US" sz="2600">
                <a:latin typeface="Goudy Old Style" pitchFamily="18" charset="0"/>
              </a:rPr>
              <a:t>in  </a:t>
            </a:r>
            <a:r>
              <a:rPr lang="en-US" sz="2600" dirty="0">
                <a:latin typeface="Goudy Old Style" pitchFamily="18" charset="0"/>
              </a:rPr>
              <a:t>implementation. These usually include a template class and a DAO support class </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56</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049026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itchFamily="18" charset="0"/>
              </a:rPr>
              <a:t>contd..</a:t>
            </a:r>
          </a:p>
        </p:txBody>
      </p:sp>
      <p:sp>
        <p:nvSpPr>
          <p:cNvPr id="3" name="Content Placeholder 2"/>
          <p:cNvSpPr>
            <a:spLocks noGrp="1"/>
          </p:cNvSpPr>
          <p:nvPr>
            <p:ph idx="1"/>
          </p:nvPr>
        </p:nvSpPr>
        <p:spPr>
          <a:xfrm>
            <a:off x="0" y="381000"/>
            <a:ext cx="9144000" cy="4876800"/>
          </a:xfrm>
        </p:spPr>
        <p:txBody>
          <a:bodyPr/>
          <a:lstStyle/>
          <a:p>
            <a:pPr>
              <a:buSzPct val="70000"/>
              <a:buFont typeface="Wingdings" pitchFamily="2" charset="2"/>
              <a:buChar char="v"/>
            </a:pPr>
            <a:r>
              <a:rPr lang="en-GB" sz="2600" dirty="0">
                <a:latin typeface="Goudy Old Style" pitchFamily="18" charset="0"/>
              </a:rPr>
              <a:t>JDBC technology exceptions are checked, so use of try, catch blocks in the code at various places which increases the complexity of the application. Leads to writing a lot of repetitive code to perform the database operations  e.g. write loading driver, connection, creating statement lot of  times </a:t>
            </a:r>
          </a:p>
          <a:p>
            <a:pPr>
              <a:buSzPct val="70000"/>
              <a:buFont typeface="Wingdings" pitchFamily="2" charset="2"/>
              <a:buChar char="v"/>
            </a:pPr>
            <a:r>
              <a:rPr lang="en-GB" sz="2600" dirty="0">
                <a:latin typeface="Goudy Old Style" pitchFamily="18" charset="0"/>
              </a:rPr>
              <a:t>If  developer opens the connection with database, developer only is responsible to close that connection. Else may get some connection issues</a:t>
            </a:r>
          </a:p>
          <a:p>
            <a:pPr>
              <a:buSzPct val="70000"/>
              <a:buFont typeface="Wingdings" pitchFamily="2" charset="2"/>
              <a:buChar char="v"/>
            </a:pPr>
            <a:r>
              <a:rPr lang="en-GB" sz="2600" dirty="0">
                <a:latin typeface="Goudy Old Style" pitchFamily="18" charset="0"/>
              </a:rPr>
              <a:t>JDBC framework  throws error codes of the database, when ever an exception is raised. All java programmers may or may not know these codes. So the application is </a:t>
            </a:r>
            <a:r>
              <a:rPr lang="en-GB" sz="2600" dirty="0" err="1">
                <a:latin typeface="Goudy Old Style" pitchFamily="18" charset="0"/>
              </a:rPr>
              <a:t>gonnabe</a:t>
            </a:r>
            <a:r>
              <a:rPr lang="en-GB" sz="2600" dirty="0">
                <a:latin typeface="Goudy Old Style" pitchFamily="18" charset="0"/>
              </a:rPr>
              <a:t> database dependent</a:t>
            </a:r>
          </a:p>
          <a:p>
            <a:pPr>
              <a:buSzPct val="70000"/>
              <a:buFont typeface="Wingdings" pitchFamily="2" charset="2"/>
              <a:buChar char="v"/>
            </a:pPr>
            <a:endParaRPr lang="en-IN"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57</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882267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itchFamily="18" charset="0"/>
              </a:rPr>
              <a:t>contd..</a:t>
            </a:r>
          </a:p>
        </p:txBody>
      </p:sp>
      <p:sp>
        <p:nvSpPr>
          <p:cNvPr id="3" name="Content Placeholder 2"/>
          <p:cNvSpPr>
            <a:spLocks noGrp="1"/>
          </p:cNvSpPr>
          <p:nvPr>
            <p:ph idx="1"/>
          </p:nvPr>
        </p:nvSpPr>
        <p:spPr>
          <a:xfrm>
            <a:off x="0" y="457200"/>
            <a:ext cx="9144000" cy="6096000"/>
          </a:xfrm>
        </p:spPr>
        <p:txBody>
          <a:bodyPr/>
          <a:lstStyle/>
          <a:p>
            <a:pPr>
              <a:buSzPct val="70000"/>
              <a:buFont typeface="Wingdings" pitchFamily="2" charset="2"/>
              <a:buChar char="v"/>
            </a:pPr>
            <a:r>
              <a:rPr lang="en-GB" sz="2600" dirty="0">
                <a:latin typeface="Goudy Old Style" pitchFamily="18" charset="0"/>
              </a:rPr>
              <a:t>Spring framework provides one abstraction layer on top of existing JDBC technology, called as Spring-JDBC. Developers work with this abstraction layer and that layer internally uses JDBC.</a:t>
            </a:r>
          </a:p>
          <a:p>
            <a:pPr>
              <a:buSzPct val="70000"/>
              <a:buFont typeface="Wingdings" pitchFamily="2" charset="2"/>
              <a:buChar char="v"/>
            </a:pPr>
            <a:r>
              <a:rPr lang="en-GB" sz="2600" dirty="0">
                <a:latin typeface="Goudy Old Style" pitchFamily="18" charset="0"/>
              </a:rPr>
              <a:t>Spring-JDBC layer take care about connection management and error managements, and programmers will concentrate on their logics, etc.</a:t>
            </a:r>
          </a:p>
          <a:p>
            <a:pPr>
              <a:buSzPct val="70000"/>
              <a:buFont typeface="Wingdings" pitchFamily="2" charset="2"/>
              <a:buChar char="v"/>
            </a:pPr>
            <a:r>
              <a:rPr lang="en-GB" sz="2600" dirty="0">
                <a:latin typeface="Goudy Old Style" pitchFamily="18" charset="0"/>
              </a:rPr>
              <a:t>Spring framework provides an exception translator and it translates the checked exceptions obtained using JDBC to un-checked exceptions of Spring type and finally the un-checked exceptions are thrown to developer.</a:t>
            </a:r>
          </a:p>
          <a:p>
            <a:pPr>
              <a:buSzPct val="70000"/>
              <a:buFont typeface="Wingdings" pitchFamily="2" charset="2"/>
              <a:buChar char="v"/>
            </a:pPr>
            <a:r>
              <a:rPr lang="en-GB" sz="2600" dirty="0">
                <a:latin typeface="Goudy Old Style" pitchFamily="18" charset="0"/>
              </a:rPr>
              <a:t>Opening  and closing the database connection is taken care by the spring framework.</a:t>
            </a:r>
          </a:p>
          <a:p>
            <a:pPr>
              <a:buSzPct val="70000"/>
              <a:buFont typeface="Wingdings" pitchFamily="2" charset="2"/>
              <a:buChar char="v"/>
            </a:pPr>
            <a:endParaRPr lang="en-IN"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58</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560389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itchFamily="18" charset="0"/>
              </a:rPr>
              <a:t>contd..</a:t>
            </a:r>
          </a:p>
        </p:txBody>
      </p:sp>
      <p:sp>
        <p:nvSpPr>
          <p:cNvPr id="3" name="Content Placeholder 2"/>
          <p:cNvSpPr>
            <a:spLocks noGrp="1"/>
          </p:cNvSpPr>
          <p:nvPr>
            <p:ph idx="1"/>
          </p:nvPr>
        </p:nvSpPr>
        <p:spPr>
          <a:xfrm>
            <a:off x="0" y="381000"/>
            <a:ext cx="9144000" cy="5975350"/>
          </a:xfrm>
        </p:spPr>
        <p:txBody>
          <a:bodyPr/>
          <a:lstStyle/>
          <a:p>
            <a:pPr>
              <a:buSzPct val="70000"/>
              <a:buFont typeface="Wingdings" pitchFamily="2" charset="2"/>
              <a:buChar char="v"/>
            </a:pPr>
            <a:r>
              <a:rPr lang="en-GB" sz="2600" dirty="0">
                <a:latin typeface="Goudy Old Style" pitchFamily="18" charset="0"/>
              </a:rPr>
              <a:t>Spring framework uses </a:t>
            </a:r>
            <a:r>
              <a:rPr lang="en-GB" sz="2600" dirty="0" err="1">
                <a:latin typeface="Goudy Old Style" pitchFamily="18" charset="0"/>
              </a:rPr>
              <a:t>DataSource</a:t>
            </a:r>
            <a:r>
              <a:rPr lang="en-GB" sz="2600" dirty="0">
                <a:latin typeface="Goudy Old Style" pitchFamily="18" charset="0"/>
              </a:rPr>
              <a:t> interface to obtain the connection with database internally.</a:t>
            </a:r>
          </a:p>
          <a:p>
            <a:pPr>
              <a:buSzPct val="70000"/>
              <a:buFont typeface="Wingdings" pitchFamily="2" charset="2"/>
              <a:buChar char="v"/>
            </a:pPr>
            <a:r>
              <a:rPr lang="en-GB" sz="2600" dirty="0">
                <a:latin typeface="Goudy Old Style" pitchFamily="18" charset="0"/>
              </a:rPr>
              <a:t>The two implementation classes of </a:t>
            </a:r>
            <a:r>
              <a:rPr lang="en-GB" sz="2600" dirty="0" err="1">
                <a:latin typeface="Goudy Old Style" pitchFamily="18" charset="0"/>
              </a:rPr>
              <a:t>DataSource</a:t>
            </a:r>
            <a:r>
              <a:rPr lang="en-GB" sz="2600" dirty="0">
                <a:latin typeface="Goudy Old Style" pitchFamily="18" charset="0"/>
              </a:rPr>
              <a:t> interface are – </a:t>
            </a:r>
          </a:p>
          <a:p>
            <a:pPr marL="514350" indent="-246063">
              <a:buSzPct val="70000"/>
              <a:buFont typeface="+mj-lt"/>
              <a:buAutoNum type="arabicPeriod"/>
            </a:pPr>
            <a:r>
              <a:rPr lang="en-GB" sz="2600" dirty="0" err="1">
                <a:latin typeface="Goudy Old Style" pitchFamily="18" charset="0"/>
              </a:rPr>
              <a:t>org.springframework.jdbc.datasource.DriverManagerDataSource</a:t>
            </a:r>
            <a:endParaRPr lang="en-GB" sz="2600" dirty="0">
              <a:latin typeface="Goudy Old Style" pitchFamily="18" charset="0"/>
            </a:endParaRPr>
          </a:p>
          <a:p>
            <a:pPr marL="514350" indent="-246063">
              <a:buSzPct val="70000"/>
              <a:buFont typeface="+mj-lt"/>
              <a:buAutoNum type="arabicPeriod"/>
            </a:pPr>
            <a:r>
              <a:rPr lang="en-GB" sz="2600" dirty="0" err="1">
                <a:latin typeface="Goudy Old Style" pitchFamily="18" charset="0"/>
              </a:rPr>
              <a:t>org.apache.commons.dbcp.BasicDataSource</a:t>
            </a:r>
            <a:endParaRPr lang="en-GB" sz="2600" dirty="0">
              <a:latin typeface="Goudy Old Style" pitchFamily="18" charset="0"/>
            </a:endParaRPr>
          </a:p>
          <a:p>
            <a:pPr>
              <a:buSzPct val="70000"/>
              <a:buFont typeface="Wingdings" pitchFamily="2" charset="2"/>
              <a:buChar char="v"/>
            </a:pPr>
            <a:r>
              <a:rPr lang="en-GB" sz="2600" dirty="0">
                <a:latin typeface="Goudy Old Style" pitchFamily="18" charset="0"/>
              </a:rPr>
              <a:t>The above </a:t>
            </a:r>
            <a:r>
              <a:rPr lang="en-GB" sz="2600" b="1" dirty="0">
                <a:latin typeface="Goudy Old Style" pitchFamily="18" charset="0"/>
              </a:rPr>
              <a:t>2</a:t>
            </a:r>
            <a:r>
              <a:rPr lang="en-GB" sz="2600" dirty="0">
                <a:latin typeface="Goudy Old Style" pitchFamily="18" charset="0"/>
              </a:rPr>
              <a:t> classes are suitable for Spring application at developing stage. In real time developers uses connection pooling service provided by the application server.</a:t>
            </a:r>
          </a:p>
          <a:p>
            <a:pPr>
              <a:buSzPct val="70000"/>
              <a:buFont typeface="Wingdings" pitchFamily="2" charset="2"/>
              <a:buChar char="v"/>
            </a:pPr>
            <a:r>
              <a:rPr lang="en-GB" sz="2600" dirty="0" err="1">
                <a:latin typeface="Goudy Old Style" pitchFamily="18" charset="0"/>
              </a:rPr>
              <a:t>DriverManagerDataSource</a:t>
            </a:r>
            <a:r>
              <a:rPr lang="en-GB" sz="2600" dirty="0">
                <a:latin typeface="Goudy Old Style" pitchFamily="18" charset="0"/>
              </a:rPr>
              <a:t>  is equal to </a:t>
            </a:r>
            <a:r>
              <a:rPr lang="en-GB" sz="2600" dirty="0" err="1">
                <a:latin typeface="Goudy Old Style" pitchFamily="18" charset="0"/>
              </a:rPr>
              <a:t>DriverManager</a:t>
            </a:r>
            <a:r>
              <a:rPr lang="en-GB" sz="2600" dirty="0">
                <a:latin typeface="Goudy Old Style" pitchFamily="18" charset="0"/>
              </a:rPr>
              <a:t> class, Spring framework internally opens a new connection and closes the connection for each operation done on the database. </a:t>
            </a:r>
          </a:p>
          <a:p>
            <a:pPr>
              <a:buSzPct val="70000"/>
              <a:buFont typeface="Wingdings" pitchFamily="2" charset="2"/>
              <a:buChar char="v"/>
            </a:pPr>
            <a:r>
              <a:rPr lang="en-GB" sz="2600" dirty="0" err="1">
                <a:latin typeface="Goudy Old Style" pitchFamily="18" charset="0"/>
              </a:rPr>
              <a:t>BasicDataSource</a:t>
            </a:r>
            <a:r>
              <a:rPr lang="en-GB" sz="2600" dirty="0">
                <a:latin typeface="Goudy Old Style" pitchFamily="18" charset="0"/>
              </a:rPr>
              <a:t> is given the apache, and this is better than </a:t>
            </a:r>
            <a:r>
              <a:rPr lang="en-GB" sz="2600" dirty="0" err="1">
                <a:latin typeface="Goudy Old Style" pitchFamily="18" charset="0"/>
              </a:rPr>
              <a:t>DriverManagerDataSource</a:t>
            </a:r>
            <a:r>
              <a:rPr lang="en-GB" sz="2600" dirty="0">
                <a:latin typeface="Goudy Old Style" pitchFamily="18" charset="0"/>
              </a:rPr>
              <a:t> because </a:t>
            </a:r>
            <a:r>
              <a:rPr lang="en-GB" sz="2600" dirty="0" err="1">
                <a:latin typeface="Goudy Old Style" pitchFamily="18" charset="0"/>
              </a:rPr>
              <a:t>BasicDataSource</a:t>
            </a:r>
            <a:r>
              <a:rPr lang="en-GB" sz="2600" dirty="0">
                <a:latin typeface="Goudy Old Style" pitchFamily="18" charset="0"/>
              </a:rPr>
              <a:t> having inbuilt connection pooling implementation.</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59</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50810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3" name="Content Placeholder 2"/>
          <p:cNvSpPr>
            <a:spLocks noGrp="1"/>
          </p:cNvSpPr>
          <p:nvPr>
            <p:ph idx="1"/>
          </p:nvPr>
        </p:nvSpPr>
        <p:spPr>
          <a:xfrm>
            <a:off x="0" y="381000"/>
            <a:ext cx="9144000" cy="5715000"/>
          </a:xfrm>
        </p:spPr>
        <p:txBody>
          <a:bodyPr/>
          <a:lstStyle/>
          <a:p>
            <a:pPr>
              <a:buSzPct val="70000"/>
              <a:buFont typeface="Wingdings" panose="05000000000000000000" pitchFamily="2" charset="2"/>
              <a:buChar char="Ø"/>
            </a:pPr>
            <a:r>
              <a:rPr lang="en-US" sz="2600" b="1" dirty="0">
                <a:solidFill>
                  <a:srgbClr val="C00000"/>
                </a:solidFill>
                <a:latin typeface="Goudy Old Style" pitchFamily="18" charset="0"/>
              </a:rPr>
              <a:t>Problem with Testing</a:t>
            </a:r>
          </a:p>
          <a:p>
            <a:pPr marL="741363" indent="-336550">
              <a:buSzPct val="70000"/>
              <a:buFont typeface="Wingdings" pitchFamily="2" charset="2"/>
              <a:buChar char="ü"/>
            </a:pPr>
            <a:r>
              <a:rPr lang="en-US" sz="2600" dirty="0">
                <a:latin typeface="Goudy Old Style" pitchFamily="18" charset="0"/>
              </a:rPr>
              <a:t>The code can’t be run in a unit test, since it presumes all kinds of services present, normally provided by the J2EE application server i.e. it is not testable outside of the container.</a:t>
            </a:r>
          </a:p>
          <a:p>
            <a:pPr marL="741363" indent="-336550">
              <a:buSzPct val="70000"/>
              <a:buFont typeface="Wingdings" pitchFamily="2" charset="2"/>
              <a:buChar char="ü"/>
            </a:pPr>
            <a:r>
              <a:rPr lang="en-US" sz="2600" dirty="0">
                <a:latin typeface="Goudy Old Style" pitchFamily="18" charset="0"/>
              </a:rPr>
              <a:t>Deploying a J2EE application in a container and starting it up can be a very time-consuming task, so not very ideal if  test cases need to run unit tests regularly.</a:t>
            </a:r>
          </a:p>
          <a:p>
            <a:pPr marL="509588" indent="-336550">
              <a:buSzPct val="70000"/>
              <a:buFont typeface="Wingdings" pitchFamily="2" charset="2"/>
              <a:buChar char="v"/>
            </a:pPr>
            <a:r>
              <a:rPr lang="en-US" sz="2600" dirty="0">
                <a:latin typeface="Goudy Old Style" pitchFamily="18" charset="0"/>
              </a:rPr>
              <a:t>Developer needs to comply to several seemingly arbitrary rules, and write code that is not so Object Oriented. </a:t>
            </a:r>
          </a:p>
          <a:p>
            <a:pPr marL="509588" indent="-336550">
              <a:buSzPct val="70000"/>
              <a:buFont typeface="Wingdings" pitchFamily="2" charset="2"/>
              <a:buChar char="v"/>
            </a:pPr>
            <a:r>
              <a:rPr lang="en-US" sz="2600" dirty="0">
                <a:latin typeface="Goudy Old Style" pitchFamily="18" charset="0"/>
              </a:rPr>
              <a:t>The classes have to be implemented in a very specific way, which coupled the business logic to the J2EE classes. </a:t>
            </a:r>
          </a:p>
          <a:p>
            <a:pPr marL="509588" indent="-336550">
              <a:buSzPct val="70000"/>
              <a:buFont typeface="Wingdings" pitchFamily="2" charset="2"/>
              <a:buChar char="v"/>
            </a:pPr>
            <a:r>
              <a:rPr lang="en-US" sz="2600" dirty="0">
                <a:latin typeface="Goudy Old Style" pitchFamily="18" charset="0"/>
              </a:rPr>
              <a:t>The code less extensible, and not very test friendly as it uses specific J2EE classes and interfaces. </a:t>
            </a:r>
          </a:p>
          <a:p>
            <a:pPr marL="509588" indent="-336550">
              <a:buSzPct val="70000"/>
              <a:buFont typeface="Wingdings" pitchFamily="2" charset="2"/>
              <a:buChar char="v"/>
            </a:pPr>
            <a:endParaRPr lang="en-US" sz="2600" dirty="0">
              <a:latin typeface="Goudy Old Style" pitchFamily="18" charset="0"/>
            </a:endParaRPr>
          </a:p>
        </p:txBody>
      </p:sp>
      <p:sp>
        <p:nvSpPr>
          <p:cNvPr id="4" name="Footer Placeholder 3"/>
          <p:cNvSpPr>
            <a:spLocks noGrp="1"/>
          </p:cNvSpPr>
          <p:nvPr>
            <p:ph type="ftr" sz="quarter" idx="11"/>
          </p:nvPr>
        </p:nvSpPr>
        <p:spPr>
          <a:xfrm>
            <a:off x="1371600" y="6477000"/>
            <a:ext cx="4648200" cy="3651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5" name="Slide Number Placeholder 4"/>
          <p:cNvSpPr>
            <a:spLocks noGrp="1"/>
          </p:cNvSpPr>
          <p:nvPr>
            <p:ph type="sldNum" sz="quarter" idx="12"/>
          </p:nvPr>
        </p:nvSpPr>
        <p:spPr>
          <a:xfrm>
            <a:off x="8382000" y="6416675"/>
            <a:ext cx="685800" cy="365125"/>
          </a:xfrm>
        </p:spPr>
        <p:txBody>
          <a:bodyPr/>
          <a:lstStyle/>
          <a:p>
            <a:pPr algn="ctr">
              <a:defRPr/>
            </a:pPr>
            <a:fld id="{06DD2C99-A7B5-4F23-BCA6-BF2213C04F21}" type="slidenum">
              <a:rPr lang="en-US" sz="1600" smtClean="0"/>
              <a:pPr algn="ctr">
                <a:defRPr/>
              </a:pPr>
              <a:t>6</a:t>
            </a:fld>
            <a:endParaRPr lang="en-US" sz="1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itchFamily="18" charset="0"/>
              </a:rPr>
              <a:t>contd..</a:t>
            </a:r>
          </a:p>
        </p:txBody>
      </p:sp>
      <p:sp>
        <p:nvSpPr>
          <p:cNvPr id="3" name="Content Placeholder 2"/>
          <p:cNvSpPr>
            <a:spLocks noGrp="1"/>
          </p:cNvSpPr>
          <p:nvPr>
            <p:ph idx="1"/>
          </p:nvPr>
        </p:nvSpPr>
        <p:spPr>
          <a:xfrm>
            <a:off x="0" y="381001"/>
            <a:ext cx="9144000" cy="5791200"/>
          </a:xfrm>
        </p:spPr>
        <p:txBody>
          <a:bodyPr/>
          <a:lstStyle/>
          <a:p>
            <a:pPr>
              <a:buSzPct val="70000"/>
              <a:buFont typeface="Wingdings" pitchFamily="2" charset="2"/>
              <a:buChar char="v"/>
            </a:pPr>
            <a:r>
              <a:rPr lang="en-GB" sz="2600" b="1" dirty="0" err="1">
                <a:latin typeface="Goudy Old Style" pitchFamily="18" charset="0"/>
              </a:rPr>
              <a:t>JdbcTemplate</a:t>
            </a:r>
            <a:r>
              <a:rPr lang="en-GB" sz="2600" b="1" dirty="0">
                <a:latin typeface="Goudy Old Style" pitchFamily="18" charset="0"/>
              </a:rPr>
              <a:t> – </a:t>
            </a:r>
          </a:p>
          <a:p>
            <a:pPr>
              <a:buSzPct val="70000"/>
              <a:buFont typeface="Wingdings" pitchFamily="2" charset="2"/>
              <a:buChar char="v"/>
            </a:pPr>
            <a:r>
              <a:rPr lang="en-GB" sz="2600" dirty="0">
                <a:latin typeface="Goudy Old Style" pitchFamily="18" charset="0"/>
              </a:rPr>
              <a:t>The</a:t>
            </a:r>
            <a:r>
              <a:rPr lang="en-GB" sz="2600" b="1" dirty="0">
                <a:latin typeface="Goudy Old Style" pitchFamily="18" charset="0"/>
              </a:rPr>
              <a:t> </a:t>
            </a:r>
            <a:r>
              <a:rPr lang="en-GB" sz="2600" dirty="0" err="1">
                <a:latin typeface="Goudy Old Style" pitchFamily="18" charset="0"/>
              </a:rPr>
              <a:t>JdbcTemplate</a:t>
            </a:r>
            <a:r>
              <a:rPr lang="en-GB" sz="2600" dirty="0">
                <a:latin typeface="Goudy Old Style" pitchFamily="18" charset="0"/>
              </a:rPr>
              <a:t> class is given in package  org.springframework.jdbc.core.* and  provides methods for executing the SQL commands on a database</a:t>
            </a:r>
          </a:p>
          <a:p>
            <a:pPr>
              <a:buSzPct val="70000"/>
              <a:buFont typeface="Wingdings" pitchFamily="2" charset="2"/>
              <a:buChar char="v"/>
            </a:pPr>
            <a:r>
              <a:rPr lang="en-GB" sz="2600" dirty="0" err="1">
                <a:latin typeface="Goudy Old Style" pitchFamily="18" charset="0"/>
              </a:rPr>
              <a:t>JdbcTemplate</a:t>
            </a:r>
            <a:r>
              <a:rPr lang="en-GB" sz="2600" dirty="0">
                <a:latin typeface="Goudy Old Style" pitchFamily="18" charset="0"/>
              </a:rPr>
              <a:t> class follows template design pattern, where a template class accepts input from the user and produces output to the user by hiding the interval details, provides the </a:t>
            </a:r>
            <a:r>
              <a:rPr lang="en-GB" sz="2600" b="1" dirty="0">
                <a:latin typeface="Goudy Old Style" pitchFamily="18" charset="0"/>
              </a:rPr>
              <a:t>3</a:t>
            </a:r>
            <a:r>
              <a:rPr lang="en-GB" sz="2600" dirty="0">
                <a:latin typeface="Goudy Old Style" pitchFamily="18" charset="0"/>
              </a:rPr>
              <a:t> methods – </a:t>
            </a:r>
          </a:p>
          <a:p>
            <a:pPr marL="914400" lvl="1" indent="-188913">
              <a:buSzPct val="70000"/>
              <a:buFont typeface="+mj-lt"/>
              <a:buAutoNum type="arabicPeriod"/>
            </a:pPr>
            <a:r>
              <a:rPr lang="en-GB" sz="2400" dirty="0">
                <a:latin typeface="Goudy Old Style" pitchFamily="18" charset="0"/>
              </a:rPr>
              <a:t>execute()</a:t>
            </a:r>
          </a:p>
          <a:p>
            <a:pPr marL="914400" lvl="1" indent="-188913">
              <a:buSzPct val="70000"/>
              <a:buFont typeface="+mj-lt"/>
              <a:buAutoNum type="arabicPeriod"/>
            </a:pPr>
            <a:r>
              <a:rPr lang="en-GB" sz="2400" dirty="0">
                <a:latin typeface="Goudy Old Style" pitchFamily="18" charset="0"/>
              </a:rPr>
              <a:t>update()</a:t>
            </a:r>
          </a:p>
          <a:p>
            <a:pPr marL="914400" lvl="1" indent="-188913">
              <a:buSzPct val="70000"/>
              <a:buFont typeface="+mj-lt"/>
              <a:buAutoNum type="arabicPeriod"/>
            </a:pPr>
            <a:r>
              <a:rPr lang="en-GB" sz="2400" dirty="0">
                <a:latin typeface="Goudy Old Style" pitchFamily="18" charset="0"/>
              </a:rPr>
              <a:t>query().</a:t>
            </a:r>
          </a:p>
          <a:p>
            <a:pPr>
              <a:buSzPct val="70000"/>
              <a:buFont typeface="Wingdings" pitchFamily="2" charset="2"/>
              <a:buChar char="v"/>
            </a:pPr>
            <a:r>
              <a:rPr lang="en-GB" sz="2600" dirty="0">
                <a:latin typeface="Goudy Old Style" pitchFamily="18" charset="0"/>
              </a:rPr>
              <a:t>execute() and update() are for non-select operations on the database, and query() is for select operations on the database.</a:t>
            </a:r>
          </a:p>
          <a:p>
            <a:pPr>
              <a:buSzPct val="70000"/>
              <a:buFont typeface="Wingdings" pitchFamily="2" charset="2"/>
              <a:buChar char="v"/>
            </a:pPr>
            <a:r>
              <a:rPr lang="en-GB" sz="2600" dirty="0" err="1">
                <a:latin typeface="Goudy Old Style" pitchFamily="18" charset="0"/>
              </a:rPr>
              <a:t>JdbcTemplate</a:t>
            </a:r>
            <a:r>
              <a:rPr lang="en-GB" sz="2600" dirty="0">
                <a:latin typeface="Goudy Old Style" pitchFamily="18" charset="0"/>
              </a:rPr>
              <a:t> class depends on </a:t>
            </a:r>
            <a:r>
              <a:rPr lang="en-GB" sz="2600" dirty="0" err="1">
                <a:latin typeface="Goudy Old Style" pitchFamily="18" charset="0"/>
              </a:rPr>
              <a:t>DataSource</a:t>
            </a:r>
            <a:r>
              <a:rPr lang="en-GB" sz="2600" dirty="0">
                <a:latin typeface="Goudy Old Style" pitchFamily="18" charset="0"/>
              </a:rPr>
              <a:t> object only. There are both setter, constructor injections in </a:t>
            </a:r>
            <a:r>
              <a:rPr lang="en-GB" sz="2600" dirty="0" err="1">
                <a:latin typeface="Goudy Old Style" pitchFamily="18" charset="0"/>
              </a:rPr>
              <a:t>JdbcTemplate</a:t>
            </a:r>
            <a:r>
              <a:rPr lang="en-GB" sz="2600" dirty="0">
                <a:latin typeface="Goudy Old Style" pitchFamily="18" charset="0"/>
              </a:rPr>
              <a:t> class for inserting </a:t>
            </a:r>
            <a:r>
              <a:rPr lang="en-GB" sz="2600" dirty="0" err="1">
                <a:latin typeface="Goudy Old Style" pitchFamily="18" charset="0"/>
              </a:rPr>
              <a:t>DataSource</a:t>
            </a:r>
            <a:r>
              <a:rPr lang="en-GB" sz="2600" dirty="0">
                <a:latin typeface="Goudy Old Style" pitchFamily="18" charset="0"/>
              </a:rPr>
              <a:t> object.</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60</a:t>
            </a:fld>
            <a:endParaRPr lang="en-US"/>
          </a:p>
        </p:txBody>
      </p:sp>
      <p:sp>
        <p:nvSpPr>
          <p:cNvPr id="6" name="Footer Placeholder 1"/>
          <p:cNvSpPr txBox="1">
            <a:spLocks/>
          </p:cNvSpPr>
          <p:nvPr/>
        </p:nvSpPr>
        <p:spPr>
          <a:xfrm>
            <a:off x="3886200" y="6553200"/>
            <a:ext cx="48006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8570998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itchFamily="18" charset="0"/>
              </a:rPr>
              <a:t>contd..</a:t>
            </a:r>
          </a:p>
        </p:txBody>
      </p:sp>
      <p:sp>
        <p:nvSpPr>
          <p:cNvPr id="3" name="Content Placeholder 2"/>
          <p:cNvSpPr>
            <a:spLocks noGrp="1"/>
          </p:cNvSpPr>
          <p:nvPr>
            <p:ph idx="1"/>
          </p:nvPr>
        </p:nvSpPr>
        <p:spPr>
          <a:xfrm>
            <a:off x="0" y="503237"/>
            <a:ext cx="9144000" cy="4525963"/>
          </a:xfrm>
        </p:spPr>
        <p:txBody>
          <a:bodyPr/>
          <a:lstStyle/>
          <a:p>
            <a:pPr marL="0" indent="0">
              <a:buNone/>
            </a:pPr>
            <a:r>
              <a:rPr lang="en-IN" sz="2400" dirty="0">
                <a:latin typeface="Goudy Old Style" pitchFamily="18" charset="0"/>
              </a:rPr>
              <a:t>&lt;bean id=”id1” class=”</a:t>
            </a:r>
            <a:r>
              <a:rPr lang="en-IN" sz="2400" dirty="0" err="1">
                <a:latin typeface="Goudy Old Style" pitchFamily="18" charset="0"/>
              </a:rPr>
              <a:t>org.springframework.datasource.DriverManagerDataSource</a:t>
            </a:r>
            <a:r>
              <a:rPr lang="en-IN" sz="2400" dirty="0">
                <a:latin typeface="Goudy Old Style" pitchFamily="18" charset="0"/>
              </a:rPr>
              <a:t>”&gt;</a:t>
            </a:r>
          </a:p>
          <a:p>
            <a:pPr marL="0" indent="0">
              <a:buNone/>
            </a:pPr>
            <a:r>
              <a:rPr lang="en-IN" sz="2400" dirty="0">
                <a:latin typeface="Goudy Old Style" pitchFamily="18" charset="0"/>
              </a:rPr>
              <a:t>      &lt;property name=”</a:t>
            </a:r>
            <a:r>
              <a:rPr lang="en-IN" sz="2400" dirty="0" err="1">
                <a:latin typeface="Goudy Old Style" pitchFamily="18" charset="0"/>
              </a:rPr>
              <a:t>driverClassName</a:t>
            </a:r>
            <a:r>
              <a:rPr lang="en-IN" sz="2400" dirty="0">
                <a:latin typeface="Goudy Old Style" pitchFamily="18" charset="0"/>
              </a:rPr>
              <a:t>” value=”” /&gt;</a:t>
            </a:r>
          </a:p>
          <a:p>
            <a:pPr marL="0" indent="0">
              <a:buNone/>
            </a:pPr>
            <a:r>
              <a:rPr lang="en-IN" sz="2400" dirty="0">
                <a:latin typeface="Goudy Old Style" pitchFamily="18" charset="0"/>
              </a:rPr>
              <a:t>     &lt;property name=”</a:t>
            </a:r>
            <a:r>
              <a:rPr lang="en-IN" sz="2400" dirty="0" err="1">
                <a:latin typeface="Goudy Old Style" pitchFamily="18" charset="0"/>
              </a:rPr>
              <a:t>url</a:t>
            </a:r>
            <a:r>
              <a:rPr lang="en-IN" sz="2400" dirty="0">
                <a:latin typeface="Goudy Old Style" pitchFamily="18" charset="0"/>
              </a:rPr>
              <a:t>” value=”” /&gt;</a:t>
            </a:r>
          </a:p>
          <a:p>
            <a:pPr marL="0" indent="0">
              <a:buNone/>
            </a:pPr>
            <a:r>
              <a:rPr lang="en-IN" sz="2400" dirty="0">
                <a:latin typeface="Goudy Old Style" pitchFamily="18" charset="0"/>
              </a:rPr>
              <a:t>     &lt;property name=”username” value=”” /&gt;</a:t>
            </a:r>
          </a:p>
          <a:p>
            <a:pPr marL="0" indent="0">
              <a:buNone/>
            </a:pPr>
            <a:r>
              <a:rPr lang="en-IN" sz="2400" dirty="0">
                <a:latin typeface="Goudy Old Style" pitchFamily="18" charset="0"/>
              </a:rPr>
              <a:t>     &lt;property name=”password” value=”” /&gt;</a:t>
            </a:r>
          </a:p>
          <a:p>
            <a:pPr marL="0" indent="0">
              <a:buNone/>
            </a:pPr>
            <a:r>
              <a:rPr lang="en-IN" sz="2400" dirty="0">
                <a:latin typeface="Goudy Old Style" pitchFamily="18" charset="0"/>
              </a:rPr>
              <a:t> &lt;/bean&gt;</a:t>
            </a:r>
          </a:p>
          <a:p>
            <a:pPr marL="0" indent="0">
              <a:buNone/>
            </a:pPr>
            <a:r>
              <a:rPr lang="en-IN" sz="2400" dirty="0">
                <a:latin typeface="Goudy Old Style" pitchFamily="18" charset="0"/>
              </a:rPr>
              <a:t> &lt;bean id="id2" class="</a:t>
            </a:r>
            <a:r>
              <a:rPr lang="en-IN" sz="2400" dirty="0" err="1">
                <a:latin typeface="Goudy Old Style" pitchFamily="18" charset="0"/>
              </a:rPr>
              <a:t>org.springframework.jdbc.core.JdbcTemplate</a:t>
            </a:r>
            <a:r>
              <a:rPr lang="en-IN" sz="2400" dirty="0">
                <a:latin typeface="Goudy Old Style" pitchFamily="18" charset="0"/>
              </a:rPr>
              <a:t>"&gt;</a:t>
            </a:r>
          </a:p>
          <a:p>
            <a:pPr marL="0" indent="0">
              <a:buNone/>
            </a:pPr>
            <a:r>
              <a:rPr lang="en-IN" sz="2400" dirty="0">
                <a:latin typeface="Goudy Old Style" pitchFamily="18" charset="0"/>
              </a:rPr>
              <a:t>      &lt;constructor-</a:t>
            </a:r>
            <a:r>
              <a:rPr lang="en-IN" sz="2400" dirty="0" err="1">
                <a:latin typeface="Goudy Old Style" pitchFamily="18" charset="0"/>
              </a:rPr>
              <a:t>arg</a:t>
            </a:r>
            <a:r>
              <a:rPr lang="en-IN" sz="2400" dirty="0">
                <a:latin typeface="Goudy Old Style" pitchFamily="18" charset="0"/>
              </a:rPr>
              <a:t> ref="id1" /&gt;</a:t>
            </a:r>
          </a:p>
          <a:p>
            <a:pPr marL="0" indent="0">
              <a:buNone/>
            </a:pPr>
            <a:r>
              <a:rPr lang="en-IN" sz="2400" dirty="0">
                <a:latin typeface="Goudy Old Style" pitchFamily="18" charset="0"/>
              </a:rPr>
              <a:t> &lt;bean&gt;</a:t>
            </a:r>
          </a:p>
          <a:p>
            <a:pPr marL="0" indent="0">
              <a:buSzPct val="70000"/>
              <a:buNone/>
            </a:pPr>
            <a:br>
              <a:rPr lang="en-GB" sz="2400" dirty="0">
                <a:latin typeface="Goudy Old Style" pitchFamily="18" charset="0"/>
              </a:rPr>
            </a:br>
            <a:endParaRPr lang="en-IN" sz="2400" dirty="0">
              <a:latin typeface="Goudy Old Style" pitchFamily="18" charset="0"/>
            </a:endParaRPr>
          </a:p>
          <a:p>
            <a:pPr marL="0" indent="0">
              <a:buSzPct val="70000"/>
              <a:buNone/>
            </a:pPr>
            <a:endParaRPr lang="en-IN" sz="24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61</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042583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itchFamily="18" charset="0"/>
              </a:rPr>
              <a:t>contd..</a:t>
            </a:r>
          </a:p>
        </p:txBody>
      </p:sp>
      <p:sp>
        <p:nvSpPr>
          <p:cNvPr id="3" name="Content Placeholder 2"/>
          <p:cNvSpPr>
            <a:spLocks noGrp="1"/>
          </p:cNvSpPr>
          <p:nvPr>
            <p:ph idx="1"/>
          </p:nvPr>
        </p:nvSpPr>
        <p:spPr>
          <a:xfrm>
            <a:off x="0" y="457200"/>
            <a:ext cx="9144000" cy="4525963"/>
          </a:xfrm>
        </p:spPr>
        <p:txBody>
          <a:bodyPr/>
          <a:lstStyle/>
          <a:p>
            <a:pPr marL="0" indent="0">
              <a:buNone/>
            </a:pPr>
            <a:r>
              <a:rPr lang="en-IN" sz="2400" dirty="0">
                <a:latin typeface="Goudy Old Style" pitchFamily="18" charset="0"/>
              </a:rPr>
              <a:t>&lt;bean id=”id1” class=”</a:t>
            </a:r>
            <a:r>
              <a:rPr lang="en-IN" sz="2400" dirty="0" err="1">
                <a:latin typeface="Goudy Old Style" pitchFamily="18" charset="0"/>
              </a:rPr>
              <a:t>org.springframework.datasource.DriverManagerDataSource</a:t>
            </a:r>
            <a:r>
              <a:rPr lang="en-IN" sz="2400" dirty="0">
                <a:latin typeface="Goudy Old Style" pitchFamily="18" charset="0"/>
              </a:rPr>
              <a:t>”&gt;</a:t>
            </a:r>
          </a:p>
          <a:p>
            <a:pPr marL="0" indent="0">
              <a:buNone/>
            </a:pPr>
            <a:r>
              <a:rPr lang="en-IN" sz="2400" dirty="0">
                <a:latin typeface="Goudy Old Style" pitchFamily="18" charset="0"/>
              </a:rPr>
              <a:t>      &lt;property name=”</a:t>
            </a:r>
            <a:r>
              <a:rPr lang="en-IN" sz="2400" dirty="0" err="1">
                <a:latin typeface="Goudy Old Style" pitchFamily="18" charset="0"/>
              </a:rPr>
              <a:t>driverClassName</a:t>
            </a:r>
            <a:r>
              <a:rPr lang="en-IN" sz="2400" dirty="0">
                <a:latin typeface="Goudy Old Style" pitchFamily="18" charset="0"/>
              </a:rPr>
              <a:t>” value=”” /&gt;</a:t>
            </a:r>
          </a:p>
          <a:p>
            <a:pPr marL="0" indent="0">
              <a:buNone/>
            </a:pPr>
            <a:r>
              <a:rPr lang="en-IN" sz="2400" dirty="0">
                <a:latin typeface="Goudy Old Style" pitchFamily="18" charset="0"/>
              </a:rPr>
              <a:t>     &lt;property name=”</a:t>
            </a:r>
            <a:r>
              <a:rPr lang="en-IN" sz="2400" dirty="0" err="1">
                <a:latin typeface="Goudy Old Style" pitchFamily="18" charset="0"/>
              </a:rPr>
              <a:t>url</a:t>
            </a:r>
            <a:r>
              <a:rPr lang="en-IN" sz="2400" dirty="0">
                <a:latin typeface="Goudy Old Style" pitchFamily="18" charset="0"/>
              </a:rPr>
              <a:t>” value=”” /&gt;</a:t>
            </a:r>
          </a:p>
          <a:p>
            <a:pPr marL="0" indent="0">
              <a:buNone/>
            </a:pPr>
            <a:r>
              <a:rPr lang="en-IN" sz="2400" dirty="0">
                <a:latin typeface="Goudy Old Style" pitchFamily="18" charset="0"/>
              </a:rPr>
              <a:t>     &lt;property name=”username” value=”” /&gt;</a:t>
            </a:r>
          </a:p>
          <a:p>
            <a:pPr marL="0" indent="0">
              <a:buNone/>
            </a:pPr>
            <a:r>
              <a:rPr lang="en-IN" sz="2400" dirty="0">
                <a:latin typeface="Goudy Old Style" pitchFamily="18" charset="0"/>
              </a:rPr>
              <a:t>     &lt;property name=”password” value=”” /&gt;</a:t>
            </a:r>
          </a:p>
          <a:p>
            <a:pPr marL="0" indent="0">
              <a:buNone/>
            </a:pPr>
            <a:r>
              <a:rPr lang="en-IN" sz="2400" dirty="0">
                <a:latin typeface="Goudy Old Style" pitchFamily="18" charset="0"/>
              </a:rPr>
              <a:t> &lt;/bean&gt;</a:t>
            </a:r>
          </a:p>
          <a:p>
            <a:pPr marL="0" indent="0">
              <a:buNone/>
            </a:pPr>
            <a:r>
              <a:rPr lang="en-IN" sz="2400" dirty="0">
                <a:latin typeface="Goudy Old Style" pitchFamily="18" charset="0"/>
              </a:rPr>
              <a:t> &lt;bean id="id2" class="</a:t>
            </a:r>
            <a:r>
              <a:rPr lang="en-IN" sz="2400" dirty="0" err="1">
                <a:latin typeface="Goudy Old Style" pitchFamily="18" charset="0"/>
              </a:rPr>
              <a:t>org.springframework.jdbc.core.JdbcTemplate</a:t>
            </a:r>
            <a:r>
              <a:rPr lang="en-IN" sz="2400" dirty="0">
                <a:latin typeface="Goudy Old Style" pitchFamily="18" charset="0"/>
              </a:rPr>
              <a:t>"&gt;</a:t>
            </a:r>
          </a:p>
          <a:p>
            <a:pPr marL="0" indent="0">
              <a:buNone/>
            </a:pPr>
            <a:r>
              <a:rPr lang="en-IN" sz="2400" dirty="0">
                <a:latin typeface="Goudy Old Style" pitchFamily="18" charset="0"/>
              </a:rPr>
              <a:t>      &lt;property name="</a:t>
            </a:r>
            <a:r>
              <a:rPr lang="en-IN" sz="2400" dirty="0" err="1">
                <a:latin typeface="Goudy Old Style" pitchFamily="18" charset="0"/>
              </a:rPr>
              <a:t>dataSource</a:t>
            </a:r>
            <a:r>
              <a:rPr lang="en-IN" sz="2400" dirty="0">
                <a:latin typeface="Goudy Old Style" pitchFamily="18" charset="0"/>
              </a:rPr>
              <a:t>" ref="id1" /&gt;</a:t>
            </a:r>
          </a:p>
          <a:p>
            <a:pPr marL="0" indent="0">
              <a:buNone/>
            </a:pPr>
            <a:r>
              <a:rPr lang="en-IN" sz="2400" dirty="0">
                <a:latin typeface="Goudy Old Style" pitchFamily="18" charset="0"/>
              </a:rPr>
              <a:t> &lt;bean&gt;</a:t>
            </a:r>
          </a:p>
          <a:p>
            <a:pPr marL="0" indent="0">
              <a:buNone/>
            </a:pPr>
            <a:endParaRPr lang="en-IN" sz="24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62</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400598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US" dirty="0">
                <a:solidFill>
                  <a:srgbClr val="FF0000"/>
                </a:solidFill>
                <a:latin typeface="Baskerville Old Face" panose="02020602080505020303" pitchFamily="18" charset="0"/>
              </a:rPr>
              <a:t>Spring </a:t>
            </a:r>
            <a:r>
              <a:rPr lang="en-US" dirty="0" err="1">
                <a:solidFill>
                  <a:srgbClr val="FF0000"/>
                </a:solidFill>
                <a:latin typeface="Baskerville Old Face" panose="02020602080505020303" pitchFamily="18" charset="0"/>
              </a:rPr>
              <a:t>Jdbc</a:t>
            </a:r>
            <a:r>
              <a:rPr lang="en-US" dirty="0">
                <a:solidFill>
                  <a:srgbClr val="FF0000"/>
                </a:solidFill>
                <a:latin typeface="Baskerville Old Face" panose="02020602080505020303" pitchFamily="18" charset="0"/>
              </a:rPr>
              <a:t> API</a:t>
            </a:r>
            <a:endParaRPr lang="en-IN"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533400"/>
            <a:ext cx="9144000" cy="6324600"/>
          </a:xfrm>
        </p:spPr>
        <p:txBody>
          <a:bodyPr/>
          <a:lstStyle/>
          <a:p>
            <a:pPr>
              <a:buSzPct val="65000"/>
              <a:buFont typeface="Wingdings" panose="05000000000000000000" pitchFamily="2" charset="2"/>
              <a:buChar char="Ø"/>
            </a:pPr>
            <a:r>
              <a:rPr lang="en-US" sz="2600" dirty="0">
                <a:latin typeface="Goudy Old Style" panose="02020502050305020303" pitchFamily="18" charset="0"/>
              </a:rPr>
              <a:t>Row Mapper – An interface used by </a:t>
            </a:r>
            <a:r>
              <a:rPr lang="en-US" sz="2600" b="1" dirty="0" err="1">
                <a:latin typeface="Goudy Old Style" panose="02020502050305020303" pitchFamily="18" charset="0"/>
              </a:rPr>
              <a:t>JdbcTemplate</a:t>
            </a:r>
            <a:r>
              <a:rPr lang="en-US" sz="2600" dirty="0">
                <a:latin typeface="Goudy Old Style" panose="02020502050305020303" pitchFamily="18" charset="0"/>
              </a:rPr>
              <a:t> for mapping rows of a </a:t>
            </a:r>
            <a:r>
              <a:rPr lang="en-US" sz="2600" dirty="0" err="1">
                <a:latin typeface="Goudy Old Style" panose="02020502050305020303" pitchFamily="18" charset="0"/>
              </a:rPr>
              <a:t>ResultSet</a:t>
            </a:r>
            <a:r>
              <a:rPr lang="en-US" sz="2600" dirty="0">
                <a:latin typeface="Goudy Old Style" panose="02020502050305020303" pitchFamily="18" charset="0"/>
              </a:rPr>
              <a:t> on a per-row basis. ... </a:t>
            </a:r>
            <a:r>
              <a:rPr lang="en-US" sz="2600" b="1" dirty="0" err="1">
                <a:latin typeface="Goudy Old Style" panose="02020502050305020303" pitchFamily="18" charset="0"/>
              </a:rPr>
              <a:t>RowMapper</a:t>
            </a:r>
            <a:r>
              <a:rPr lang="en-US" sz="2600" dirty="0">
                <a:latin typeface="Goudy Old Style" panose="02020502050305020303" pitchFamily="18" charset="0"/>
              </a:rPr>
              <a:t> objects are typically stateless and thus reusable; used to implementing row-mapping logic in a single place. </a:t>
            </a:r>
            <a:r>
              <a:rPr lang="en-IN" sz="2600" dirty="0">
                <a:latin typeface="Goudy Old Style" panose="02020502050305020303" pitchFamily="18" charset="0"/>
              </a:rPr>
              <a:t>Usage</a:t>
            </a:r>
          </a:p>
          <a:p>
            <a:pPr marL="179388" lvl="1" indent="0">
              <a:buSzPct val="65000"/>
              <a:buNone/>
            </a:pPr>
            <a:r>
              <a:rPr lang="en-IN" sz="2400" b="1" dirty="0">
                <a:latin typeface="Goudy Old Style" panose="02020502050305020303" pitchFamily="18" charset="0"/>
              </a:rPr>
              <a:t>Step 1</a:t>
            </a:r>
            <a:r>
              <a:rPr lang="en-IN" sz="2400" dirty="0">
                <a:latin typeface="Goudy Old Style" panose="02020502050305020303" pitchFamily="18" charset="0"/>
              </a:rPr>
              <a:t> − Create a </a:t>
            </a:r>
            <a:r>
              <a:rPr lang="en-IN" sz="2400" dirty="0" err="1">
                <a:latin typeface="Goudy Old Style" panose="02020502050305020303" pitchFamily="18" charset="0"/>
              </a:rPr>
              <a:t>JdbcTemplate</a:t>
            </a:r>
            <a:r>
              <a:rPr lang="en-IN" sz="2400" dirty="0">
                <a:latin typeface="Goudy Old Style" panose="02020502050305020303" pitchFamily="18" charset="0"/>
              </a:rPr>
              <a:t> object using a configured </a:t>
            </a:r>
            <a:r>
              <a:rPr lang="en-IN" sz="2400" dirty="0" err="1">
                <a:latin typeface="Goudy Old Style" panose="02020502050305020303" pitchFamily="18" charset="0"/>
              </a:rPr>
              <a:t>datasource</a:t>
            </a:r>
            <a:r>
              <a:rPr lang="en-IN" sz="2400" dirty="0">
                <a:latin typeface="Goudy Old Style" panose="02020502050305020303" pitchFamily="18" charset="0"/>
              </a:rPr>
              <a:t>.</a:t>
            </a:r>
          </a:p>
          <a:p>
            <a:pPr marL="179388" lvl="1" indent="0">
              <a:buSzPct val="65000"/>
              <a:buNone/>
            </a:pPr>
            <a:r>
              <a:rPr lang="en-IN" sz="2400" b="1" dirty="0">
                <a:latin typeface="Goudy Old Style" panose="02020502050305020303" pitchFamily="18" charset="0"/>
              </a:rPr>
              <a:t>Step 2</a:t>
            </a:r>
            <a:r>
              <a:rPr lang="en-IN" sz="2400" dirty="0">
                <a:latin typeface="Goudy Old Style" panose="02020502050305020303" pitchFamily="18" charset="0"/>
              </a:rPr>
              <a:t> − Create a </a:t>
            </a:r>
            <a:r>
              <a:rPr lang="en-IN" sz="2400" dirty="0" err="1">
                <a:latin typeface="Goudy Old Style" panose="02020502050305020303" pitchFamily="18" charset="0"/>
              </a:rPr>
              <a:t>StudentMapper</a:t>
            </a:r>
            <a:r>
              <a:rPr lang="en-IN" sz="2400" dirty="0">
                <a:latin typeface="Goudy Old Style" panose="02020502050305020303" pitchFamily="18" charset="0"/>
              </a:rPr>
              <a:t> object implementing </a:t>
            </a:r>
            <a:r>
              <a:rPr lang="en-IN" sz="2400" dirty="0" err="1">
                <a:latin typeface="Goudy Old Style" panose="02020502050305020303" pitchFamily="18" charset="0"/>
              </a:rPr>
              <a:t>RowMapper</a:t>
            </a:r>
            <a:r>
              <a:rPr lang="en-IN" sz="2400" dirty="0">
                <a:latin typeface="Goudy Old Style" panose="02020502050305020303" pitchFamily="18" charset="0"/>
              </a:rPr>
              <a:t> interface.</a:t>
            </a:r>
          </a:p>
          <a:p>
            <a:pPr marL="179388" lvl="1" indent="0">
              <a:buSzPct val="65000"/>
              <a:buNone/>
            </a:pPr>
            <a:r>
              <a:rPr lang="en-IN" sz="2400" b="1" dirty="0">
                <a:latin typeface="Goudy Old Style" panose="02020502050305020303" pitchFamily="18" charset="0"/>
              </a:rPr>
              <a:t>Step 3</a:t>
            </a:r>
            <a:r>
              <a:rPr lang="en-IN" sz="2400" dirty="0">
                <a:latin typeface="Goudy Old Style" panose="02020502050305020303" pitchFamily="18" charset="0"/>
              </a:rPr>
              <a:t> − Use </a:t>
            </a:r>
            <a:r>
              <a:rPr lang="en-IN" sz="2400" dirty="0" err="1">
                <a:latin typeface="Goudy Old Style" panose="02020502050305020303" pitchFamily="18" charset="0"/>
              </a:rPr>
              <a:t>JdbcTemplate</a:t>
            </a:r>
            <a:r>
              <a:rPr lang="en-IN" sz="2400" dirty="0">
                <a:latin typeface="Goudy Old Style" panose="02020502050305020303" pitchFamily="18" charset="0"/>
              </a:rPr>
              <a:t> object methods to make database operations while using POJO class object</a:t>
            </a:r>
            <a:r>
              <a:rPr lang="en-IN" sz="2200" dirty="0">
                <a:latin typeface="Goudy Old Style" panose="02020502050305020303" pitchFamily="18" charset="0"/>
              </a:rPr>
              <a:t>.</a:t>
            </a:r>
          </a:p>
          <a:p>
            <a:pPr marL="179388" lvl="1" indent="0">
              <a:buSzPct val="65000"/>
              <a:buNone/>
            </a:pPr>
            <a:r>
              <a:rPr lang="en-US" sz="2200" dirty="0">
                <a:latin typeface="Goudy Old Style" panose="02020502050305020303" pitchFamily="18" charset="0"/>
              </a:rPr>
              <a:t>E.g. </a:t>
            </a:r>
            <a:r>
              <a:rPr lang="en-US" altLang="en-US" sz="2400" dirty="0">
                <a:latin typeface="Goudy Old Style" panose="02020502050305020303" pitchFamily="18" charset="0"/>
              </a:rPr>
              <a:t>String SQL = "select * from </a:t>
            </a:r>
            <a:r>
              <a:rPr lang="en-US" altLang="en-US" sz="2400" dirty="0" err="1">
                <a:latin typeface="Goudy Old Style" panose="02020502050305020303" pitchFamily="18" charset="0"/>
              </a:rPr>
              <a:t>Emp</a:t>
            </a:r>
            <a:r>
              <a:rPr lang="en-US" altLang="en-US" sz="2400" dirty="0">
                <a:latin typeface="Goudy Old Style" panose="02020502050305020303" pitchFamily="18" charset="0"/>
              </a:rPr>
              <a:t>"; </a:t>
            </a:r>
          </a:p>
          <a:p>
            <a:pPr marL="179388" lvl="1" indent="0">
              <a:buSzPct val="65000"/>
              <a:buNone/>
              <a:tabLst>
                <a:tab pos="179388" algn="l"/>
              </a:tabLst>
            </a:pPr>
            <a:r>
              <a:rPr lang="en-US" altLang="en-US" sz="2400" dirty="0">
                <a:latin typeface="Goudy Old Style" panose="02020502050305020303" pitchFamily="18" charset="0"/>
              </a:rPr>
              <a:t>List &lt;</a:t>
            </a:r>
            <a:r>
              <a:rPr lang="en-US" altLang="en-US" sz="2400" dirty="0" err="1">
                <a:latin typeface="Goudy Old Style" panose="02020502050305020303" pitchFamily="18" charset="0"/>
              </a:rPr>
              <a:t>Emp</a:t>
            </a:r>
            <a:r>
              <a:rPr lang="en-US" altLang="en-US" sz="2400" dirty="0">
                <a:latin typeface="Goudy Old Style" panose="02020502050305020303" pitchFamily="18" charset="0"/>
              </a:rPr>
              <a:t>&gt; </a:t>
            </a:r>
            <a:r>
              <a:rPr lang="en-US" altLang="en-US" sz="2400" dirty="0" err="1">
                <a:latin typeface="Goudy Old Style" panose="02020502050305020303" pitchFamily="18" charset="0"/>
              </a:rPr>
              <a:t>elist</a:t>
            </a:r>
            <a:r>
              <a:rPr lang="en-US" altLang="en-US" sz="2400" dirty="0">
                <a:latin typeface="Goudy Old Style" panose="02020502050305020303" pitchFamily="18" charset="0"/>
              </a:rPr>
              <a:t>= </a:t>
            </a:r>
            <a:r>
              <a:rPr lang="en-US" altLang="en-US" sz="2400" dirty="0" err="1">
                <a:latin typeface="Goudy Old Style" panose="02020502050305020303" pitchFamily="18" charset="0"/>
              </a:rPr>
              <a:t>jdbcTemplateObject.query</a:t>
            </a:r>
            <a:r>
              <a:rPr lang="en-US" altLang="en-US" sz="2400" dirty="0">
                <a:latin typeface="Goudy Old Style" panose="02020502050305020303" pitchFamily="18" charset="0"/>
              </a:rPr>
              <a:t>(SQL, new </a:t>
            </a:r>
            <a:r>
              <a:rPr lang="en-US" altLang="en-US" sz="2400" dirty="0" err="1">
                <a:latin typeface="Goudy Old Style" panose="02020502050305020303" pitchFamily="18" charset="0"/>
              </a:rPr>
              <a:t>EmpMapper</a:t>
            </a:r>
            <a:r>
              <a:rPr lang="en-US" altLang="en-US" sz="2400" dirty="0">
                <a:latin typeface="Goudy Old Style" panose="02020502050305020303" pitchFamily="18" charset="0"/>
              </a:rPr>
              <a:t>()); </a:t>
            </a:r>
          </a:p>
          <a:p>
            <a:pPr marL="0" indent="0">
              <a:buNone/>
            </a:pPr>
            <a:r>
              <a:rPr lang="en-IN" sz="2400" b="1" dirty="0" err="1">
                <a:latin typeface="Goudy Old Style" panose="02020502050305020303" pitchFamily="18" charset="0"/>
              </a:rPr>
              <a:t>jdbcTemplateObject</a:t>
            </a:r>
            <a:r>
              <a:rPr lang="en-IN" sz="2400" dirty="0">
                <a:latin typeface="Goudy Old Style" panose="02020502050305020303" pitchFamily="18" charset="0"/>
              </a:rPr>
              <a:t> − </a:t>
            </a:r>
            <a:r>
              <a:rPr lang="en-IN" sz="2400" dirty="0" err="1">
                <a:latin typeface="Goudy Old Style" panose="02020502050305020303" pitchFamily="18" charset="0"/>
              </a:rPr>
              <a:t>EmpJDBCTemplate</a:t>
            </a:r>
            <a:r>
              <a:rPr lang="en-IN" sz="2400" dirty="0">
                <a:latin typeface="Goudy Old Style" panose="02020502050305020303" pitchFamily="18" charset="0"/>
              </a:rPr>
              <a:t> object to read student records from database.</a:t>
            </a:r>
          </a:p>
          <a:p>
            <a:pPr marL="0" indent="0">
              <a:buNone/>
            </a:pPr>
            <a:r>
              <a:rPr lang="en-IN" sz="2400" b="1" dirty="0" err="1">
                <a:latin typeface="Goudy Old Style" panose="02020502050305020303" pitchFamily="18" charset="0"/>
              </a:rPr>
              <a:t>EmpMapper</a:t>
            </a:r>
            <a:r>
              <a:rPr lang="en-IN" sz="2400" dirty="0">
                <a:latin typeface="Goudy Old Style" panose="02020502050305020303" pitchFamily="18" charset="0"/>
              </a:rPr>
              <a:t> − </a:t>
            </a:r>
            <a:r>
              <a:rPr lang="en-IN" sz="2400" dirty="0" err="1">
                <a:latin typeface="Goudy Old Style" panose="02020502050305020303" pitchFamily="18" charset="0"/>
              </a:rPr>
              <a:t>EmpMapper</a:t>
            </a:r>
            <a:r>
              <a:rPr lang="en-IN" sz="2400" dirty="0">
                <a:latin typeface="Goudy Old Style" panose="02020502050305020303" pitchFamily="18" charset="0"/>
              </a:rPr>
              <a:t> object to map </a:t>
            </a:r>
            <a:r>
              <a:rPr lang="en-IN" sz="2400" dirty="0" err="1">
                <a:latin typeface="Goudy Old Style" panose="02020502050305020303" pitchFamily="18" charset="0"/>
              </a:rPr>
              <a:t>emp</a:t>
            </a:r>
            <a:r>
              <a:rPr lang="en-IN" sz="2400" dirty="0">
                <a:latin typeface="Goudy Old Style" panose="02020502050305020303" pitchFamily="18" charset="0"/>
              </a:rPr>
              <a:t> records to </a:t>
            </a:r>
            <a:r>
              <a:rPr lang="en-IN" sz="2400" dirty="0" err="1">
                <a:latin typeface="Goudy Old Style" panose="02020502050305020303" pitchFamily="18" charset="0"/>
              </a:rPr>
              <a:t>Emp</a:t>
            </a:r>
            <a:r>
              <a:rPr lang="en-IN" sz="2400" dirty="0">
                <a:latin typeface="Goudy Old Style" panose="02020502050305020303" pitchFamily="18" charset="0"/>
              </a:rPr>
              <a:t> objects.</a:t>
            </a:r>
          </a:p>
          <a:p>
            <a:pPr marL="400050" lvl="1" indent="0">
              <a:buSzPct val="65000"/>
              <a:buNone/>
            </a:pPr>
            <a:endParaRPr lang="en-US" altLang="en-US" sz="2400" dirty="0">
              <a:latin typeface="Goudy Old Style" panose="02020502050305020303" pitchFamily="18" charset="0"/>
            </a:endParaRPr>
          </a:p>
          <a:p>
            <a:pPr marL="400050" lvl="1" indent="0">
              <a:buSzPct val="65000"/>
              <a:buNone/>
            </a:pPr>
            <a:endParaRPr lang="en-IN" sz="2200" dirty="0">
              <a:latin typeface="Goudy Old Style" panose="02020502050305020303" pitchFamily="18" charset="0"/>
            </a:endParaRPr>
          </a:p>
          <a:p>
            <a:pPr>
              <a:buSzPct val="65000"/>
              <a:buFont typeface="Wingdings" panose="05000000000000000000" pitchFamily="2" charset="2"/>
              <a:buChar char="Ø"/>
            </a:pPr>
            <a:endParaRPr lang="en-IN" sz="2600" dirty="0">
              <a:latin typeface="Goudy Old Style" panose="02020502050305020303" pitchFamily="18" charset="0"/>
            </a:endParaRPr>
          </a:p>
        </p:txBody>
      </p:sp>
      <p:sp>
        <p:nvSpPr>
          <p:cNvPr id="4" name="Footer Placeholder 3"/>
          <p:cNvSpPr>
            <a:spLocks noGrp="1"/>
          </p:cNvSpPr>
          <p:nvPr>
            <p:ph type="ftr" sz="quarter" idx="11"/>
          </p:nvPr>
        </p:nvSpPr>
        <p:spPr>
          <a:xfrm>
            <a:off x="3124200" y="6553200"/>
            <a:ext cx="3200400" cy="304800"/>
          </a:xfrm>
        </p:spPr>
        <p:txBody>
          <a:bodyPr/>
          <a:lstStyle/>
          <a:p>
            <a:pPr>
              <a:defRPr/>
            </a:pPr>
            <a:r>
              <a:rPr lang="en-GB" dirty="0"/>
              <a:t>prepared by- Vijay Kulkarni, Java Spring Trainer</a:t>
            </a:r>
            <a:endParaRPr lang="en-US"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63</a:t>
            </a:fld>
            <a:endParaRPr lang="en-US"/>
          </a:p>
        </p:txBody>
      </p:sp>
    </p:spTree>
    <p:extLst>
      <p:ext uri="{BB962C8B-B14F-4D97-AF65-F5344CB8AC3E}">
        <p14:creationId xmlns:p14="http://schemas.microsoft.com/office/powerpoint/2010/main" val="1782209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US" sz="3600" dirty="0">
                <a:solidFill>
                  <a:srgbClr val="FF0000"/>
                </a:solidFill>
                <a:latin typeface="Baskerville Old Face" panose="02020602080505020303" pitchFamily="18" charset="0"/>
              </a:rPr>
              <a:t>contd..</a:t>
            </a:r>
            <a:endParaRPr lang="en-IN" sz="3600" dirty="0">
              <a:solidFill>
                <a:srgbClr val="FF0000"/>
              </a:solidFill>
              <a:latin typeface="Baskerville Old Face" panose="02020602080505020303" pitchFamily="18" charset="0"/>
            </a:endParaRPr>
          </a:p>
        </p:txBody>
      </p:sp>
      <p:sp>
        <p:nvSpPr>
          <p:cNvPr id="4" name="Footer Placeholder 3"/>
          <p:cNvSpPr>
            <a:spLocks noGrp="1"/>
          </p:cNvSpPr>
          <p:nvPr>
            <p:ph type="ftr" sz="quarter" idx="11"/>
          </p:nvPr>
        </p:nvSpPr>
        <p:spPr>
          <a:xfrm>
            <a:off x="2667000" y="6553200"/>
            <a:ext cx="3352800" cy="304800"/>
          </a:xfrm>
        </p:spPr>
        <p:txBody>
          <a:bodyPr/>
          <a:lstStyle/>
          <a:p>
            <a:pPr>
              <a:defRPr/>
            </a:pPr>
            <a:r>
              <a:rPr lang="en-GB" dirty="0"/>
              <a:t>prepared by- Vijay Kulkarni, Java Spring Trainer</a:t>
            </a:r>
            <a:endParaRPr lang="en-US"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64</a:t>
            </a:fld>
            <a:endParaRPr lang="en-US"/>
          </a:p>
        </p:txBody>
      </p:sp>
      <p:sp>
        <p:nvSpPr>
          <p:cNvPr id="6" name="Rectangle 1"/>
          <p:cNvSpPr>
            <a:spLocks noGrp="1" noChangeArrowheads="1"/>
          </p:cNvSpPr>
          <p:nvPr>
            <p:ph idx="1"/>
          </p:nvPr>
        </p:nvSpPr>
        <p:spPr bwMode="auto">
          <a:xfrm>
            <a:off x="0" y="457200"/>
            <a:ext cx="9144000" cy="5719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1415"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Pct val="65000"/>
              <a:buFont typeface="Wingdings" panose="05000000000000000000" pitchFamily="2" charset="2"/>
              <a:buChar char="v"/>
              <a:tabLst/>
            </a:pPr>
            <a:r>
              <a:rPr kumimoji="0" lang="en-US" altLang="en-US" sz="2600" b="0" i="0" strike="noStrike" cap="none" normalizeH="0" baseline="0" dirty="0" err="1">
                <a:ln>
                  <a:noFill/>
                </a:ln>
                <a:effectLst/>
                <a:latin typeface="Goudy Old Style" panose="02020502050305020303" pitchFamily="18" charset="0"/>
                <a:hlinkClick r:id="rId2" tooltip="interface in org.springframework.jdbc.core"/>
              </a:rPr>
              <a:t>BeanRowMapper</a:t>
            </a:r>
            <a:r>
              <a:rPr kumimoji="0" lang="en-US" altLang="en-US" sz="2600" b="0" i="0" strike="noStrike" cap="none" normalizeH="0" baseline="0" dirty="0">
                <a:ln>
                  <a:noFill/>
                </a:ln>
                <a:effectLst/>
                <a:latin typeface="Goudy Old Style" panose="02020502050305020303" pitchFamily="18" charset="0"/>
                <a:hlinkClick r:id="rId2" tooltip="interface in org.springframework.jdbc.core"/>
              </a:rPr>
              <a:t> – </a:t>
            </a:r>
            <a:r>
              <a:rPr kumimoji="0" lang="en-US" altLang="en-US" sz="2600" b="0" i="0" strike="noStrike" cap="none" normalizeH="0" baseline="0" dirty="0" err="1">
                <a:ln>
                  <a:noFill/>
                </a:ln>
                <a:effectLst/>
                <a:latin typeface="Goudy Old Style" panose="02020502050305020303" pitchFamily="18" charset="0"/>
                <a:hlinkClick r:id="rId2" tooltip="interface in org.springframework.jdbc.core"/>
              </a:rPr>
              <a:t>RowMapper</a:t>
            </a:r>
            <a:r>
              <a:rPr kumimoji="0" lang="en-US" altLang="en-US" sz="2600" b="0" i="0" u="none" strike="noStrike" cap="none" normalizeH="0" baseline="0" dirty="0">
                <a:ln>
                  <a:noFill/>
                </a:ln>
                <a:solidFill>
                  <a:srgbClr val="474747"/>
                </a:solidFill>
                <a:effectLst/>
                <a:latin typeface="Goudy Old Style" panose="02020502050305020303" pitchFamily="18" charset="0"/>
              </a:rPr>
              <a:t> implementation that converts a row into a new instance of the specified mapped target class. The mapped target class must be a top-level class and it must have a default or no-</a:t>
            </a:r>
            <a:r>
              <a:rPr kumimoji="0" lang="en-US" altLang="en-US" sz="2600" b="0" i="0" u="none" strike="noStrike" cap="none" normalizeH="0" baseline="0" dirty="0" err="1">
                <a:ln>
                  <a:noFill/>
                </a:ln>
                <a:solidFill>
                  <a:srgbClr val="474747"/>
                </a:solidFill>
                <a:effectLst/>
                <a:latin typeface="Goudy Old Style" panose="02020502050305020303" pitchFamily="18" charset="0"/>
              </a:rPr>
              <a:t>arg</a:t>
            </a:r>
            <a:r>
              <a:rPr kumimoji="0" lang="en-US" altLang="en-US" sz="2600" b="0" i="0" u="none" strike="noStrike" cap="none" normalizeH="0" baseline="0" dirty="0">
                <a:ln>
                  <a:noFill/>
                </a:ln>
                <a:solidFill>
                  <a:srgbClr val="474747"/>
                </a:solidFill>
                <a:effectLst/>
                <a:latin typeface="Goudy Old Style" panose="02020502050305020303" pitchFamily="18" charset="0"/>
              </a:rPr>
              <a:t> constructor.</a:t>
            </a:r>
            <a:endParaRPr kumimoji="0" lang="en-US" altLang="en-US" sz="2600" b="0" i="0" u="none" strike="noStrike" cap="none" normalizeH="0" baseline="0" dirty="0">
              <a:ln>
                <a:noFill/>
              </a:ln>
              <a:solidFill>
                <a:schemeClr val="tx1"/>
              </a:solidFill>
              <a:effectLst/>
              <a:latin typeface="Goudy Old Style" panose="02020502050305020303" pitchFamily="18" charset="0"/>
            </a:endParaRPr>
          </a:p>
          <a:p>
            <a:pPr marR="0" lvl="0" algn="l" defTabSz="914400" rtl="0" eaLnBrk="0" fontAlgn="base" latinLnBrk="0" hangingPunct="0">
              <a:lnSpc>
                <a:spcPct val="100000"/>
              </a:lnSpc>
              <a:spcBef>
                <a:spcPct val="0"/>
              </a:spcBef>
              <a:spcAft>
                <a:spcPct val="0"/>
              </a:spcAft>
              <a:buClrTx/>
              <a:buSzPct val="65000"/>
              <a:buFont typeface="Wingdings" panose="05000000000000000000" pitchFamily="2" charset="2"/>
              <a:buChar char="v"/>
              <a:tabLst/>
            </a:pPr>
            <a:r>
              <a:rPr kumimoji="0" lang="en-US" altLang="en-US" sz="2600" b="0" i="0" u="none" strike="noStrike" cap="none" normalizeH="0" baseline="0" dirty="0">
                <a:ln>
                  <a:noFill/>
                </a:ln>
                <a:solidFill>
                  <a:srgbClr val="474747"/>
                </a:solidFill>
                <a:effectLst/>
                <a:latin typeface="Goudy Old Style" panose="02020502050305020303" pitchFamily="18" charset="0"/>
              </a:rPr>
              <a:t>Column values are mapped based on matching the column name as obtained from result set meta-data to public setters for the corresponding properties. </a:t>
            </a:r>
          </a:p>
          <a:p>
            <a:pPr marR="0" lvl="0" algn="l" defTabSz="914400" rtl="0" eaLnBrk="0" fontAlgn="base" latinLnBrk="0" hangingPunct="0">
              <a:lnSpc>
                <a:spcPct val="100000"/>
              </a:lnSpc>
              <a:spcBef>
                <a:spcPct val="0"/>
              </a:spcBef>
              <a:spcAft>
                <a:spcPct val="0"/>
              </a:spcAft>
              <a:buClrTx/>
              <a:buSzPct val="65000"/>
              <a:buFont typeface="Wingdings" panose="05000000000000000000" pitchFamily="2" charset="2"/>
              <a:buChar char="v"/>
              <a:tabLst/>
            </a:pPr>
            <a:r>
              <a:rPr kumimoji="0" lang="en-US" altLang="en-US" sz="2600" b="0" i="0" u="none" strike="noStrike" cap="none" normalizeH="0" baseline="0" dirty="0">
                <a:ln>
                  <a:noFill/>
                </a:ln>
                <a:solidFill>
                  <a:srgbClr val="474747"/>
                </a:solidFill>
                <a:effectLst/>
                <a:latin typeface="Goudy Old Style" panose="02020502050305020303" pitchFamily="18" charset="0"/>
              </a:rPr>
              <a:t>The names are matched either directly or by transforming a name separating the parts with underscores to the same name using "camel" case.</a:t>
            </a:r>
          </a:p>
          <a:p>
            <a:pPr>
              <a:spcBef>
                <a:spcPct val="0"/>
              </a:spcBef>
              <a:buSzPct val="65000"/>
              <a:buFont typeface="Wingdings" panose="05000000000000000000" pitchFamily="2" charset="2"/>
              <a:buChar char="v"/>
            </a:pPr>
            <a:r>
              <a:rPr kumimoji="0" lang="en-US" altLang="en-US" sz="2600" b="0" i="0" u="none" strike="noStrike" cap="none" normalizeH="0" baseline="0" dirty="0">
                <a:ln>
                  <a:noFill/>
                </a:ln>
                <a:solidFill>
                  <a:srgbClr val="474747"/>
                </a:solidFill>
                <a:effectLst/>
                <a:latin typeface="Goudy Old Style" panose="02020502050305020303" pitchFamily="18" charset="0"/>
              </a:rPr>
              <a:t>Mapping is provided for fields in the target class for many common types, e.g.: String, </a:t>
            </a:r>
            <a:r>
              <a:rPr kumimoji="0" lang="en-US" altLang="en-US" sz="2600" b="0" i="0" u="none" strike="noStrike" cap="none" normalizeH="0" baseline="0" dirty="0" err="1">
                <a:ln>
                  <a:noFill/>
                </a:ln>
                <a:solidFill>
                  <a:srgbClr val="474747"/>
                </a:solidFill>
                <a:effectLst/>
                <a:latin typeface="Goudy Old Style" panose="02020502050305020303" pitchFamily="18" charset="0"/>
              </a:rPr>
              <a:t>boolean</a:t>
            </a:r>
            <a:r>
              <a:rPr kumimoji="0" lang="en-US" altLang="en-US" sz="2600" b="0" i="0" u="none" strike="noStrike" cap="none" normalizeH="0" baseline="0" dirty="0">
                <a:ln>
                  <a:noFill/>
                </a:ln>
                <a:solidFill>
                  <a:srgbClr val="474747"/>
                </a:solidFill>
                <a:effectLst/>
                <a:latin typeface="Goudy Old Style" panose="02020502050305020303" pitchFamily="18" charset="0"/>
              </a:rPr>
              <a:t>, Boolean, byte, Byte, short, Short, </a:t>
            </a:r>
            <a:r>
              <a:rPr kumimoji="0" lang="en-US" altLang="en-US" sz="2600" b="0" i="0" u="none" strike="noStrike" cap="none" normalizeH="0" baseline="0" dirty="0" err="1">
                <a:ln>
                  <a:noFill/>
                </a:ln>
                <a:solidFill>
                  <a:srgbClr val="474747"/>
                </a:solidFill>
                <a:effectLst/>
                <a:latin typeface="Goudy Old Style" panose="02020502050305020303" pitchFamily="18" charset="0"/>
              </a:rPr>
              <a:t>int</a:t>
            </a:r>
            <a:r>
              <a:rPr kumimoji="0" lang="en-US" altLang="en-US" sz="2600" b="0" i="0" u="none" strike="noStrike" cap="none" normalizeH="0" baseline="0" dirty="0">
                <a:ln>
                  <a:noFill/>
                </a:ln>
                <a:solidFill>
                  <a:srgbClr val="474747"/>
                </a:solidFill>
                <a:effectLst/>
                <a:latin typeface="Goudy Old Style" panose="02020502050305020303" pitchFamily="18" charset="0"/>
              </a:rPr>
              <a:t>, Integer, long, Long, float, Float, double, Double, </a:t>
            </a:r>
            <a:r>
              <a:rPr kumimoji="0" lang="en-US" altLang="en-US" sz="2600" b="0" i="0" u="none" strike="noStrike" cap="none" normalizeH="0" baseline="0" dirty="0" err="1">
                <a:ln>
                  <a:noFill/>
                </a:ln>
                <a:solidFill>
                  <a:srgbClr val="474747"/>
                </a:solidFill>
                <a:effectLst/>
                <a:latin typeface="Goudy Old Style" panose="02020502050305020303" pitchFamily="18" charset="0"/>
              </a:rPr>
              <a:t>BigDecimal</a:t>
            </a:r>
            <a:r>
              <a:rPr kumimoji="0" lang="en-US" altLang="en-US" sz="2600" b="0" i="0" u="none" strike="noStrike" cap="none" normalizeH="0" baseline="0" dirty="0">
                <a:ln>
                  <a:noFill/>
                </a:ln>
                <a:solidFill>
                  <a:srgbClr val="474747"/>
                </a:solidFill>
                <a:effectLst/>
                <a:latin typeface="Goudy Old Style" panose="02020502050305020303" pitchFamily="18" charset="0"/>
              </a:rPr>
              <a:t>, </a:t>
            </a:r>
            <a:r>
              <a:rPr kumimoji="0" lang="en-US" altLang="en-US" sz="2600" b="0" i="0" u="none" strike="noStrike" cap="none" normalizeH="0" baseline="0" dirty="0" err="1">
                <a:ln>
                  <a:noFill/>
                </a:ln>
                <a:solidFill>
                  <a:srgbClr val="474747"/>
                </a:solidFill>
                <a:effectLst/>
                <a:latin typeface="Goudy Old Style" panose="02020502050305020303" pitchFamily="18" charset="0"/>
              </a:rPr>
              <a:t>java.util.Date</a:t>
            </a:r>
            <a:r>
              <a:rPr kumimoji="0" lang="en-US" altLang="en-US" sz="2600" b="0" i="0" u="none" strike="noStrike" cap="none" normalizeH="0" baseline="0" dirty="0">
                <a:ln>
                  <a:noFill/>
                </a:ln>
                <a:solidFill>
                  <a:srgbClr val="474747"/>
                </a:solidFill>
                <a:effectLst/>
                <a:latin typeface="Goudy Old Style" panose="02020502050305020303" pitchFamily="18" charset="0"/>
              </a:rPr>
              <a:t>, etc.</a:t>
            </a:r>
            <a:endParaRPr kumimoji="0" lang="en-US" altLang="en-US" sz="2600" b="0" i="0" u="none" strike="noStrike" cap="none" normalizeH="0" baseline="0" dirty="0">
              <a:ln>
                <a:noFill/>
              </a:ln>
              <a:solidFill>
                <a:schemeClr val="tx1"/>
              </a:solidFill>
              <a:effectLst/>
              <a:latin typeface="Goudy Old Style" panose="02020502050305020303" pitchFamily="18" charset="0"/>
            </a:endParaRPr>
          </a:p>
        </p:txBody>
      </p:sp>
    </p:spTree>
    <p:extLst>
      <p:ext uri="{BB962C8B-B14F-4D97-AF65-F5344CB8AC3E}">
        <p14:creationId xmlns:p14="http://schemas.microsoft.com/office/powerpoint/2010/main" val="12580470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9144000" cy="457200"/>
          </a:xfrm>
        </p:spPr>
        <p:txBody>
          <a:bodyPr/>
          <a:lstStyle/>
          <a:p>
            <a:r>
              <a:rPr lang="en-US" sz="3600" dirty="0">
                <a:solidFill>
                  <a:srgbClr val="FF0000"/>
                </a:solidFill>
                <a:latin typeface="Baskerville Old Face" panose="02020602080505020303" pitchFamily="18" charset="0"/>
              </a:rPr>
              <a:t>contd..</a:t>
            </a:r>
            <a:endParaRPr lang="en-IN" sz="3600" dirty="0">
              <a:solidFill>
                <a:srgbClr val="FF0000"/>
              </a:solidFill>
              <a:latin typeface="Baskerville Old Face" panose="02020602080505020303" pitchFamily="18" charset="0"/>
            </a:endParaRPr>
          </a:p>
        </p:txBody>
      </p:sp>
      <p:sp>
        <p:nvSpPr>
          <p:cNvPr id="8" name="Content Placeholder 7"/>
          <p:cNvSpPr>
            <a:spLocks noGrp="1"/>
          </p:cNvSpPr>
          <p:nvPr>
            <p:ph idx="1"/>
          </p:nvPr>
        </p:nvSpPr>
        <p:spPr>
          <a:xfrm>
            <a:off x="0" y="457200"/>
            <a:ext cx="9144000" cy="5899150"/>
          </a:xfrm>
        </p:spPr>
        <p:txBody>
          <a:bodyPr/>
          <a:lstStyle/>
          <a:p>
            <a:pPr lvl="0">
              <a:buSzPct val="65000"/>
              <a:buFont typeface="Wingdings" panose="05000000000000000000" pitchFamily="2" charset="2"/>
              <a:buChar char="v"/>
            </a:pPr>
            <a:r>
              <a:rPr lang="en-US" altLang="en-US" sz="2800" dirty="0">
                <a:solidFill>
                  <a:srgbClr val="000000"/>
                </a:solidFill>
                <a:latin typeface="Goudy Old Style" panose="02020502050305020303" pitchFamily="18" charset="0"/>
              </a:rPr>
              <a:t>The </a:t>
            </a:r>
            <a:r>
              <a:rPr lang="en-US" altLang="en-US" sz="2800" dirty="0" err="1">
                <a:solidFill>
                  <a:srgbClr val="000000"/>
                </a:solidFill>
                <a:latin typeface="Goudy Old Style" panose="02020502050305020303" pitchFamily="18" charset="0"/>
              </a:rPr>
              <a:t>queryForObject</a:t>
            </a:r>
            <a:r>
              <a:rPr lang="en-US" altLang="en-US" sz="2800" dirty="0">
                <a:solidFill>
                  <a:srgbClr val="000000"/>
                </a:solidFill>
                <a:latin typeface="Goudy Old Style" panose="02020502050305020303" pitchFamily="18" charset="0"/>
              </a:rPr>
              <a:t>() method executes an SQL query and returns a result object. The result type is specified in the arguments.</a:t>
            </a:r>
            <a:r>
              <a:rPr lang="en-US" altLang="en-US" sz="2800" dirty="0">
                <a:latin typeface="Goudy Old Style" panose="02020502050305020303" pitchFamily="18" charset="0"/>
              </a:rPr>
              <a:t> </a:t>
            </a:r>
          </a:p>
          <a:p>
            <a:pPr>
              <a:buSzPct val="65000"/>
              <a:buFont typeface="Wingdings" panose="05000000000000000000" pitchFamily="2" charset="2"/>
              <a:buChar char="v"/>
            </a:pPr>
            <a:endParaRPr lang="en-IN" sz="2800" dirty="0"/>
          </a:p>
        </p:txBody>
      </p:sp>
      <p:sp>
        <p:nvSpPr>
          <p:cNvPr id="4" name="Footer Placeholder 3"/>
          <p:cNvSpPr>
            <a:spLocks noGrp="1"/>
          </p:cNvSpPr>
          <p:nvPr>
            <p:ph type="ftr" sz="quarter" idx="11"/>
          </p:nvPr>
        </p:nvSpPr>
        <p:spPr>
          <a:xfrm>
            <a:off x="2590800" y="6477000"/>
            <a:ext cx="3429000" cy="365125"/>
          </a:xfrm>
        </p:spPr>
        <p:txBody>
          <a:bodyPr/>
          <a:lstStyle/>
          <a:p>
            <a:pPr>
              <a:defRPr/>
            </a:pPr>
            <a:r>
              <a:rPr lang="en-GB" dirty="0"/>
              <a:t>prepared by- Vijay Kulkarni, Java Spring Trainer</a:t>
            </a:r>
            <a:endParaRPr lang="en-US"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65</a:t>
            </a:fld>
            <a:endParaRPr lang="en-US"/>
          </a:p>
        </p:txBody>
      </p:sp>
    </p:spTree>
    <p:extLst>
      <p:ext uri="{BB962C8B-B14F-4D97-AF65-F5344CB8AC3E}">
        <p14:creationId xmlns:p14="http://schemas.microsoft.com/office/powerpoint/2010/main" val="41649078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20825"/>
            <a:ext cx="7772400" cy="2822575"/>
          </a:xfrm>
        </p:spPr>
        <p:txBody>
          <a:bodyPr/>
          <a:lstStyle/>
          <a:p>
            <a:r>
              <a:rPr lang="en-IN" sz="8800" dirty="0">
                <a:latin typeface="Comic Sans MS" pitchFamily="66" charset="0"/>
              </a:rPr>
              <a:t>Spring       Web-MVC </a:t>
            </a:r>
          </a:p>
        </p:txBody>
      </p:sp>
      <p:sp>
        <p:nvSpPr>
          <p:cNvPr id="3" name="Slide Number Placeholder 2"/>
          <p:cNvSpPr>
            <a:spLocks noGrp="1"/>
          </p:cNvSpPr>
          <p:nvPr>
            <p:ph type="sldNum" sz="quarter" idx="12"/>
          </p:nvPr>
        </p:nvSpPr>
        <p:spPr/>
        <p:txBody>
          <a:bodyPr/>
          <a:lstStyle/>
          <a:p>
            <a:pPr>
              <a:defRPr/>
            </a:pPr>
            <a:fld id="{92A56F08-1C35-4079-BC02-EF6D675A68BB}" type="slidenum">
              <a:rPr lang="en-US" smtClean="0"/>
              <a:pPr>
                <a:defRPr/>
              </a:pPr>
              <a:t>66</a:t>
            </a:fld>
            <a:endParaRPr lang="en-US"/>
          </a:p>
        </p:txBody>
      </p:sp>
      <p:sp>
        <p:nvSpPr>
          <p:cNvPr id="5"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4167275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US" sz="4000" dirty="0">
                <a:solidFill>
                  <a:srgbClr val="FF0000"/>
                </a:solidFill>
                <a:latin typeface="Baskerville Old Face" panose="02020602080505020303" pitchFamily="18" charset="0"/>
              </a:rPr>
              <a:t>Front Controller Pattern</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57200"/>
            <a:ext cx="9144000" cy="6096000"/>
          </a:xfrm>
        </p:spPr>
        <p:txBody>
          <a:bodyPr/>
          <a:lstStyle/>
          <a:p>
            <a:pPr>
              <a:buSzPct val="70000"/>
              <a:buFont typeface="Wingdings" panose="05000000000000000000" pitchFamily="2" charset="2"/>
              <a:buChar char="ü"/>
            </a:pPr>
            <a:r>
              <a:rPr lang="en-US" sz="2400" b="1" dirty="0">
                <a:latin typeface="Goudy Old Style" panose="02020502050305020303" pitchFamily="18" charset="0"/>
              </a:rPr>
              <a:t>Controller :</a:t>
            </a:r>
            <a:r>
              <a:rPr lang="en-US" sz="2400" dirty="0">
                <a:latin typeface="Goudy Old Style" panose="02020502050305020303" pitchFamily="18" charset="0"/>
              </a:rPr>
              <a:t> is the initial contact point for handling all requests in the system; the controller may then delegate to a helper to complete authentication and authorization of a user or to initiate contact retrieval.</a:t>
            </a:r>
          </a:p>
          <a:p>
            <a:pPr>
              <a:buSzPct val="70000"/>
              <a:buFont typeface="Wingdings" panose="05000000000000000000" pitchFamily="2" charset="2"/>
              <a:buChar char="ü"/>
            </a:pPr>
            <a:r>
              <a:rPr lang="en-US" sz="2400" b="1" dirty="0">
                <a:latin typeface="Goudy Old Style" panose="02020502050305020303" pitchFamily="18" charset="0"/>
              </a:rPr>
              <a:t>View: </a:t>
            </a:r>
            <a:r>
              <a:rPr lang="en-US" sz="2400" dirty="0">
                <a:latin typeface="Goudy Old Style" panose="02020502050305020303" pitchFamily="18" charset="0"/>
              </a:rPr>
              <a:t> represents and displays information to the client; the view retrieves information from a model. Helpers support views by encapsulating and adapting the underlying data model for use in the display.</a:t>
            </a:r>
          </a:p>
          <a:p>
            <a:pPr>
              <a:buSzPct val="70000"/>
              <a:buFont typeface="Wingdings" panose="05000000000000000000" pitchFamily="2" charset="2"/>
              <a:buChar char="ü"/>
            </a:pPr>
            <a:r>
              <a:rPr lang="en-US" sz="2400" b="1" dirty="0">
                <a:latin typeface="Goudy Old Style" panose="02020502050305020303" pitchFamily="18" charset="0"/>
              </a:rPr>
              <a:t>Dispatcher:</a:t>
            </a:r>
            <a:r>
              <a:rPr lang="en-US" sz="2400" dirty="0">
                <a:latin typeface="Goudy Old Style" panose="02020502050305020303" pitchFamily="18" charset="0"/>
              </a:rPr>
              <a:t> responsible for view management and navigation, managing the choice of the next view to present to the user, and providing the mechanism for vectoring control to this resource.</a:t>
            </a:r>
          </a:p>
          <a:p>
            <a:pPr>
              <a:buSzPct val="70000"/>
              <a:buFont typeface="Wingdings" panose="05000000000000000000" pitchFamily="2" charset="2"/>
              <a:buChar char="ü"/>
            </a:pPr>
            <a:r>
              <a:rPr lang="en-US" sz="2400" b="1" dirty="0">
                <a:latin typeface="Goudy Old Style" panose="02020502050305020303" pitchFamily="18" charset="0"/>
              </a:rPr>
              <a:t>Helper :</a:t>
            </a:r>
            <a:r>
              <a:rPr lang="en-US" sz="2400" dirty="0">
                <a:latin typeface="Goudy Old Style" panose="02020502050305020303" pitchFamily="18" charset="0"/>
              </a:rPr>
              <a:t> responsible for helping a view or controller complete its processing; helpers gather data required by the view and store the intermediate model, in which case the helper is sometimes referred to as a value bean.</a:t>
            </a:r>
          </a:p>
          <a:p>
            <a:endParaRPr lang="en-IN" sz="2400" dirty="0">
              <a:latin typeface="Goudy Old Style" panose="02020502050305020303"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67</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8876930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3276600" y="2819400"/>
            <a:ext cx="0" cy="1676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4495800" y="2286000"/>
            <a:ext cx="1981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a:xfrm>
            <a:off x="0" y="0"/>
            <a:ext cx="9144000" cy="420708"/>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39" name="Content Placeholder 38"/>
          <p:cNvSpPr>
            <a:spLocks noGrp="1"/>
          </p:cNvSpPr>
          <p:nvPr>
            <p:ph idx="1"/>
          </p:nvPr>
        </p:nvSpPr>
        <p:spPr>
          <a:xfrm>
            <a:off x="0" y="457200"/>
            <a:ext cx="9067800" cy="467381"/>
          </a:xfrm>
        </p:spPr>
        <p:txBody>
          <a:bodyPr/>
          <a:lstStyle/>
          <a:p>
            <a:pPr>
              <a:buSzPct val="70000"/>
              <a:buFont typeface="Wingdings" pitchFamily="2" charset="2"/>
              <a:buChar char="v"/>
            </a:pPr>
            <a:r>
              <a:rPr lang="en-US" sz="2800" dirty="0">
                <a:latin typeface="Goudy Old Style" pitchFamily="18" charset="0"/>
              </a:rPr>
              <a:t> High level diagram depicting Spring Web Flow</a:t>
            </a:r>
          </a:p>
        </p:txBody>
      </p:sp>
      <p:sp>
        <p:nvSpPr>
          <p:cNvPr id="4" name="Rounded Rectangle 3"/>
          <p:cNvSpPr/>
          <p:nvPr/>
        </p:nvSpPr>
        <p:spPr>
          <a:xfrm>
            <a:off x="1828800" y="1600200"/>
            <a:ext cx="25146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5" name="Flowchart: Document 4"/>
          <p:cNvSpPr/>
          <p:nvPr/>
        </p:nvSpPr>
        <p:spPr>
          <a:xfrm>
            <a:off x="2133600" y="4572000"/>
            <a:ext cx="1981200" cy="1524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6" name="Oval 5"/>
          <p:cNvSpPr/>
          <p:nvPr/>
        </p:nvSpPr>
        <p:spPr>
          <a:xfrm>
            <a:off x="6781800" y="1219200"/>
            <a:ext cx="2057400"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9" name="Straight Arrow Connector 8"/>
          <p:cNvCxnSpPr/>
          <p:nvPr/>
        </p:nvCxnSpPr>
        <p:spPr>
          <a:xfrm>
            <a:off x="4495800" y="1905000"/>
            <a:ext cx="1981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304800" y="1905000"/>
            <a:ext cx="1371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a:off x="304800" y="2286000"/>
            <a:ext cx="1371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2590800" y="2819400"/>
            <a:ext cx="0" cy="1600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133600" y="1600200"/>
            <a:ext cx="1828800" cy="954107"/>
          </a:xfrm>
          <a:prstGeom prst="rect">
            <a:avLst/>
          </a:prstGeom>
          <a:noFill/>
        </p:spPr>
        <p:txBody>
          <a:bodyPr wrap="square" rtlCol="0">
            <a:spAutoFit/>
          </a:bodyPr>
          <a:lstStyle/>
          <a:p>
            <a:pPr algn="ctr"/>
            <a:r>
              <a:rPr lang="en-US" sz="2800" dirty="0">
                <a:solidFill>
                  <a:srgbClr val="00B050"/>
                </a:solidFill>
                <a:latin typeface="Goudy Old Style" pitchFamily="18" charset="0"/>
              </a:rPr>
              <a:t>Front </a:t>
            </a:r>
          </a:p>
          <a:p>
            <a:pPr algn="ctr"/>
            <a:r>
              <a:rPr lang="en-US" sz="2800" dirty="0">
                <a:solidFill>
                  <a:srgbClr val="00B050"/>
                </a:solidFill>
                <a:latin typeface="Goudy Old Style" pitchFamily="18" charset="0"/>
              </a:rPr>
              <a:t>Controller</a:t>
            </a:r>
          </a:p>
        </p:txBody>
      </p:sp>
      <p:sp>
        <p:nvSpPr>
          <p:cNvPr id="21" name="TextBox 20"/>
          <p:cNvSpPr txBox="1"/>
          <p:nvPr/>
        </p:nvSpPr>
        <p:spPr>
          <a:xfrm>
            <a:off x="6858000" y="1752600"/>
            <a:ext cx="1828800" cy="523220"/>
          </a:xfrm>
          <a:prstGeom prst="rect">
            <a:avLst/>
          </a:prstGeom>
          <a:noFill/>
        </p:spPr>
        <p:txBody>
          <a:bodyPr wrap="square" rtlCol="0">
            <a:spAutoFit/>
          </a:bodyPr>
          <a:lstStyle/>
          <a:p>
            <a:pPr algn="ctr"/>
            <a:r>
              <a:rPr lang="en-US" sz="2800" dirty="0">
                <a:solidFill>
                  <a:srgbClr val="00B050"/>
                </a:solidFill>
                <a:latin typeface="Goudy Old Style" pitchFamily="18" charset="0"/>
              </a:rPr>
              <a:t>Controller</a:t>
            </a:r>
          </a:p>
        </p:txBody>
      </p:sp>
      <p:sp>
        <p:nvSpPr>
          <p:cNvPr id="22" name="TextBox 21"/>
          <p:cNvSpPr txBox="1"/>
          <p:nvPr/>
        </p:nvSpPr>
        <p:spPr>
          <a:xfrm>
            <a:off x="2209800" y="4684693"/>
            <a:ext cx="1828800" cy="954107"/>
          </a:xfrm>
          <a:prstGeom prst="rect">
            <a:avLst/>
          </a:prstGeom>
          <a:noFill/>
        </p:spPr>
        <p:txBody>
          <a:bodyPr wrap="square" rtlCol="0">
            <a:spAutoFit/>
          </a:bodyPr>
          <a:lstStyle/>
          <a:p>
            <a:pPr algn="ctr"/>
            <a:r>
              <a:rPr lang="en-US" sz="2800" dirty="0">
                <a:solidFill>
                  <a:srgbClr val="00B050"/>
                </a:solidFill>
                <a:latin typeface="Goudy Old Style" pitchFamily="18" charset="0"/>
              </a:rPr>
              <a:t>View</a:t>
            </a:r>
          </a:p>
          <a:p>
            <a:pPr algn="ctr"/>
            <a:r>
              <a:rPr lang="en-US" sz="2800" dirty="0">
                <a:solidFill>
                  <a:srgbClr val="00B050"/>
                </a:solidFill>
                <a:latin typeface="Goudy Old Style" pitchFamily="18" charset="0"/>
              </a:rPr>
              <a:t>Template</a:t>
            </a:r>
          </a:p>
        </p:txBody>
      </p:sp>
      <p:sp>
        <p:nvSpPr>
          <p:cNvPr id="23" name="TextBox 22"/>
          <p:cNvSpPr txBox="1"/>
          <p:nvPr/>
        </p:nvSpPr>
        <p:spPr>
          <a:xfrm>
            <a:off x="152400" y="2362200"/>
            <a:ext cx="1524000" cy="461665"/>
          </a:xfrm>
          <a:prstGeom prst="rect">
            <a:avLst/>
          </a:prstGeom>
          <a:noFill/>
        </p:spPr>
        <p:txBody>
          <a:bodyPr wrap="square" rtlCol="0">
            <a:spAutoFit/>
          </a:bodyPr>
          <a:lstStyle/>
          <a:p>
            <a:pPr algn="ctr"/>
            <a:r>
              <a:rPr lang="en-US" sz="2400" b="1" dirty="0">
                <a:solidFill>
                  <a:srgbClr val="0070C0"/>
                </a:solidFill>
                <a:latin typeface="Goudy Old Style" pitchFamily="18" charset="0"/>
              </a:rPr>
              <a:t>Response</a:t>
            </a:r>
          </a:p>
        </p:txBody>
      </p:sp>
      <p:sp>
        <p:nvSpPr>
          <p:cNvPr id="24" name="TextBox 23"/>
          <p:cNvSpPr txBox="1"/>
          <p:nvPr/>
        </p:nvSpPr>
        <p:spPr>
          <a:xfrm>
            <a:off x="228600" y="1219200"/>
            <a:ext cx="1524000" cy="461665"/>
          </a:xfrm>
          <a:prstGeom prst="rect">
            <a:avLst/>
          </a:prstGeom>
          <a:noFill/>
        </p:spPr>
        <p:txBody>
          <a:bodyPr wrap="square" rtlCol="0">
            <a:spAutoFit/>
          </a:bodyPr>
          <a:lstStyle/>
          <a:p>
            <a:pPr algn="ctr"/>
            <a:r>
              <a:rPr lang="en-US" sz="2400" b="1" dirty="0">
                <a:solidFill>
                  <a:srgbClr val="0070C0"/>
                </a:solidFill>
                <a:latin typeface="Goudy Old Style" pitchFamily="18" charset="0"/>
              </a:rPr>
              <a:t>Request</a:t>
            </a:r>
          </a:p>
        </p:txBody>
      </p:sp>
      <p:sp>
        <p:nvSpPr>
          <p:cNvPr id="25" name="TextBox 24"/>
          <p:cNvSpPr txBox="1"/>
          <p:nvPr/>
        </p:nvSpPr>
        <p:spPr>
          <a:xfrm>
            <a:off x="4343400" y="1305580"/>
            <a:ext cx="2514600" cy="461665"/>
          </a:xfrm>
          <a:prstGeom prst="rect">
            <a:avLst/>
          </a:prstGeom>
          <a:noFill/>
        </p:spPr>
        <p:txBody>
          <a:bodyPr wrap="square" rtlCol="0">
            <a:spAutoFit/>
          </a:bodyPr>
          <a:lstStyle/>
          <a:p>
            <a:r>
              <a:rPr lang="en-US" sz="2400" b="1" dirty="0">
                <a:solidFill>
                  <a:srgbClr val="0070C0"/>
                </a:solidFill>
                <a:latin typeface="Goudy Old Style" pitchFamily="18" charset="0"/>
              </a:rPr>
              <a:t>Delegate request</a:t>
            </a:r>
          </a:p>
        </p:txBody>
      </p:sp>
      <p:sp>
        <p:nvSpPr>
          <p:cNvPr id="26" name="TextBox 25"/>
          <p:cNvSpPr txBox="1"/>
          <p:nvPr/>
        </p:nvSpPr>
        <p:spPr>
          <a:xfrm>
            <a:off x="4191000" y="2551093"/>
            <a:ext cx="2971800" cy="830997"/>
          </a:xfrm>
          <a:prstGeom prst="rect">
            <a:avLst/>
          </a:prstGeom>
          <a:noFill/>
        </p:spPr>
        <p:txBody>
          <a:bodyPr wrap="square" rtlCol="0">
            <a:spAutoFit/>
          </a:bodyPr>
          <a:lstStyle/>
          <a:p>
            <a:pPr algn="ctr"/>
            <a:r>
              <a:rPr lang="en-US" sz="2400" b="1" dirty="0">
                <a:solidFill>
                  <a:srgbClr val="0070C0"/>
                </a:solidFill>
                <a:latin typeface="Goudy Old Style" pitchFamily="18" charset="0"/>
              </a:rPr>
              <a:t>Delegate rendering      </a:t>
            </a:r>
          </a:p>
          <a:p>
            <a:pPr algn="ctr"/>
            <a:r>
              <a:rPr lang="en-US" sz="2400" b="1" dirty="0">
                <a:solidFill>
                  <a:srgbClr val="0070C0"/>
                </a:solidFill>
                <a:latin typeface="Goudy Old Style" pitchFamily="18" charset="0"/>
              </a:rPr>
              <a:t>of response</a:t>
            </a:r>
          </a:p>
        </p:txBody>
      </p:sp>
      <p:sp>
        <p:nvSpPr>
          <p:cNvPr id="29" name="TextBox 28"/>
          <p:cNvSpPr txBox="1"/>
          <p:nvPr/>
        </p:nvSpPr>
        <p:spPr>
          <a:xfrm>
            <a:off x="3276600" y="3541693"/>
            <a:ext cx="1524000" cy="830997"/>
          </a:xfrm>
          <a:prstGeom prst="rect">
            <a:avLst/>
          </a:prstGeom>
          <a:noFill/>
        </p:spPr>
        <p:txBody>
          <a:bodyPr wrap="square" rtlCol="0">
            <a:spAutoFit/>
          </a:bodyPr>
          <a:lstStyle/>
          <a:p>
            <a:pPr algn="ctr"/>
            <a:r>
              <a:rPr lang="en-US" sz="2400" b="1" dirty="0">
                <a:solidFill>
                  <a:srgbClr val="0070C0"/>
                </a:solidFill>
                <a:latin typeface="Goudy Old Style" pitchFamily="18" charset="0"/>
              </a:rPr>
              <a:t>Render</a:t>
            </a:r>
          </a:p>
          <a:p>
            <a:pPr algn="ctr"/>
            <a:r>
              <a:rPr lang="en-US" sz="2400" b="1" dirty="0">
                <a:solidFill>
                  <a:srgbClr val="0070C0"/>
                </a:solidFill>
                <a:latin typeface="Goudy Old Style" pitchFamily="18" charset="0"/>
              </a:rPr>
              <a:t>response</a:t>
            </a:r>
          </a:p>
        </p:txBody>
      </p:sp>
      <p:sp>
        <p:nvSpPr>
          <p:cNvPr id="33" name="TextBox 32"/>
          <p:cNvSpPr txBox="1"/>
          <p:nvPr/>
        </p:nvSpPr>
        <p:spPr>
          <a:xfrm>
            <a:off x="990600" y="3505200"/>
            <a:ext cx="1524000" cy="830997"/>
          </a:xfrm>
          <a:prstGeom prst="rect">
            <a:avLst/>
          </a:prstGeom>
          <a:noFill/>
        </p:spPr>
        <p:txBody>
          <a:bodyPr wrap="square" rtlCol="0">
            <a:spAutoFit/>
          </a:bodyPr>
          <a:lstStyle/>
          <a:p>
            <a:pPr algn="ctr"/>
            <a:r>
              <a:rPr lang="en-US" sz="2400" b="1" dirty="0">
                <a:solidFill>
                  <a:srgbClr val="0070C0"/>
                </a:solidFill>
                <a:latin typeface="Goudy Old Style" pitchFamily="18" charset="0"/>
              </a:rPr>
              <a:t>Return</a:t>
            </a:r>
          </a:p>
          <a:p>
            <a:pPr algn="ctr"/>
            <a:r>
              <a:rPr lang="en-US" sz="2400" b="1" dirty="0">
                <a:solidFill>
                  <a:srgbClr val="0070C0"/>
                </a:solidFill>
                <a:latin typeface="Goudy Old Style" pitchFamily="18" charset="0"/>
              </a:rPr>
              <a:t>control</a:t>
            </a:r>
          </a:p>
        </p:txBody>
      </p:sp>
      <p:sp>
        <p:nvSpPr>
          <p:cNvPr id="34" name="Rectangle 33"/>
          <p:cNvSpPr/>
          <p:nvPr/>
        </p:nvSpPr>
        <p:spPr>
          <a:xfrm>
            <a:off x="4876800" y="2057400"/>
            <a:ext cx="1295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udy Old Style" pitchFamily="18" charset="0"/>
            </a:endParaRPr>
          </a:p>
        </p:txBody>
      </p:sp>
      <p:sp>
        <p:nvSpPr>
          <p:cNvPr id="35" name="TextBox 34"/>
          <p:cNvSpPr txBox="1"/>
          <p:nvPr/>
        </p:nvSpPr>
        <p:spPr>
          <a:xfrm>
            <a:off x="4876800" y="2057400"/>
            <a:ext cx="1295400" cy="523220"/>
          </a:xfrm>
          <a:prstGeom prst="rect">
            <a:avLst/>
          </a:prstGeom>
          <a:solidFill>
            <a:schemeClr val="bg2"/>
          </a:solidFill>
        </p:spPr>
        <p:txBody>
          <a:bodyPr wrap="square" rtlCol="0">
            <a:spAutoFit/>
          </a:bodyPr>
          <a:lstStyle/>
          <a:p>
            <a:pPr algn="ctr"/>
            <a:r>
              <a:rPr lang="en-US" sz="2800" dirty="0">
                <a:solidFill>
                  <a:srgbClr val="C00000"/>
                </a:solidFill>
                <a:latin typeface="Goudy Old Style" pitchFamily="18" charset="0"/>
              </a:rPr>
              <a:t>model</a:t>
            </a:r>
          </a:p>
        </p:txBody>
      </p:sp>
      <p:sp>
        <p:nvSpPr>
          <p:cNvPr id="36" name="Rectangle 35"/>
          <p:cNvSpPr/>
          <p:nvPr/>
        </p:nvSpPr>
        <p:spPr>
          <a:xfrm>
            <a:off x="2895600" y="3048000"/>
            <a:ext cx="10668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udy Old Style" pitchFamily="18" charset="0"/>
            </a:endParaRPr>
          </a:p>
        </p:txBody>
      </p:sp>
      <p:sp>
        <p:nvSpPr>
          <p:cNvPr id="37" name="TextBox 36"/>
          <p:cNvSpPr txBox="1"/>
          <p:nvPr/>
        </p:nvSpPr>
        <p:spPr>
          <a:xfrm>
            <a:off x="2743200" y="3048000"/>
            <a:ext cx="1295400" cy="523220"/>
          </a:xfrm>
          <a:prstGeom prst="rect">
            <a:avLst/>
          </a:prstGeom>
          <a:noFill/>
        </p:spPr>
        <p:txBody>
          <a:bodyPr wrap="square" rtlCol="0">
            <a:spAutoFit/>
          </a:bodyPr>
          <a:lstStyle/>
          <a:p>
            <a:pPr algn="ctr"/>
            <a:r>
              <a:rPr lang="en-US" sz="2800" dirty="0">
                <a:solidFill>
                  <a:srgbClr val="990000"/>
                </a:solidFill>
                <a:latin typeface="Goudy Old Style" pitchFamily="18" charset="0"/>
              </a:rPr>
              <a:t>model</a:t>
            </a:r>
          </a:p>
        </p:txBody>
      </p:sp>
      <p:sp>
        <p:nvSpPr>
          <p:cNvPr id="38" name="TextBox 37"/>
          <p:cNvSpPr txBox="1"/>
          <p:nvPr/>
        </p:nvSpPr>
        <p:spPr>
          <a:xfrm>
            <a:off x="6858000" y="2914471"/>
            <a:ext cx="2057400" cy="1200329"/>
          </a:xfrm>
          <a:prstGeom prst="rect">
            <a:avLst/>
          </a:prstGeom>
          <a:noFill/>
        </p:spPr>
        <p:txBody>
          <a:bodyPr wrap="square" rtlCol="0">
            <a:spAutoFit/>
          </a:bodyPr>
          <a:lstStyle/>
          <a:p>
            <a:pPr algn="ctr"/>
            <a:r>
              <a:rPr lang="en-US" sz="2400" b="1" dirty="0">
                <a:solidFill>
                  <a:srgbClr val="0070C0"/>
                </a:solidFill>
                <a:latin typeface="Goudy Old Style" pitchFamily="18" charset="0"/>
              </a:rPr>
              <a:t>Handles request &amp; create model</a:t>
            </a:r>
          </a:p>
        </p:txBody>
      </p:sp>
      <p:sp>
        <p:nvSpPr>
          <p:cNvPr id="7" name="Slide Number Placeholder 6"/>
          <p:cNvSpPr>
            <a:spLocks noGrp="1"/>
          </p:cNvSpPr>
          <p:nvPr>
            <p:ph type="sldNum" sz="quarter" idx="12"/>
          </p:nvPr>
        </p:nvSpPr>
        <p:spPr/>
        <p:txBody>
          <a:bodyPr/>
          <a:lstStyle/>
          <a:p>
            <a:pPr>
              <a:defRPr/>
            </a:pPr>
            <a:fld id="{06DD2C99-A7B5-4F23-BCA6-BF2213C04F21}" type="slidenum">
              <a:rPr lang="en-US" smtClean="0"/>
              <a:pPr>
                <a:defRPr/>
              </a:pPr>
              <a:t>68</a:t>
            </a:fld>
            <a:endParaRPr lang="en-US"/>
          </a:p>
        </p:txBody>
      </p:sp>
      <p:sp>
        <p:nvSpPr>
          <p:cNvPr id="30"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6186604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61152"/>
          </a:xfrm>
        </p:spPr>
        <p:txBody>
          <a:bodyPr>
            <a:normAutofit fontScale="90000"/>
          </a:bodyPr>
          <a:lstStyle/>
          <a:p>
            <a:pPr algn="ctr"/>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pic>
        <p:nvPicPr>
          <p:cNvPr id="1026" name="Picture 2" descr="Spring MVC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477519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06DD2C99-A7B5-4F23-BCA6-BF2213C04F21}" type="slidenum">
              <a:rPr lang="en-US" smtClean="0"/>
              <a:pPr>
                <a:defRPr/>
              </a:pPr>
              <a:t>69</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51115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itchFamily="18" charset="0"/>
                <a:cs typeface="Andalus" pitchFamily="18" charset="-78"/>
              </a:rPr>
              <a:t>contd..</a:t>
            </a:r>
          </a:p>
        </p:txBody>
      </p:sp>
      <p:sp>
        <p:nvSpPr>
          <p:cNvPr id="3" name="Content Placeholder 2"/>
          <p:cNvSpPr>
            <a:spLocks noGrp="1"/>
          </p:cNvSpPr>
          <p:nvPr>
            <p:ph idx="1"/>
          </p:nvPr>
        </p:nvSpPr>
        <p:spPr>
          <a:xfrm>
            <a:off x="0" y="381000"/>
            <a:ext cx="9144000" cy="5867400"/>
          </a:xfrm>
        </p:spPr>
        <p:txBody>
          <a:bodyPr/>
          <a:lstStyle/>
          <a:p>
            <a:pPr>
              <a:buSzPct val="70000"/>
              <a:buFont typeface="Wingdings" pitchFamily="2" charset="2"/>
              <a:buChar char="Ø"/>
            </a:pPr>
            <a:r>
              <a:rPr lang="en-US" sz="2600" b="1" dirty="0">
                <a:solidFill>
                  <a:srgbClr val="C00000"/>
                </a:solidFill>
                <a:latin typeface="Goudy Old Style" pitchFamily="18" charset="0"/>
              </a:rPr>
              <a:t>Solution –</a:t>
            </a:r>
            <a:r>
              <a:rPr lang="en-US" sz="2600" b="1" dirty="0">
                <a:latin typeface="Goudy Old Style" pitchFamily="18" charset="0"/>
              </a:rPr>
              <a:t> </a:t>
            </a:r>
          </a:p>
          <a:p>
            <a:pPr marL="509588" indent="-277813">
              <a:buSzPct val="70000"/>
              <a:buFont typeface="Wingdings" pitchFamily="2" charset="2"/>
              <a:buChar char="v"/>
            </a:pPr>
            <a:r>
              <a:rPr lang="en-US" sz="2600" dirty="0">
                <a:latin typeface="Goudy Old Style" pitchFamily="18" charset="0"/>
              </a:rPr>
              <a:t>Solution is to write just POJOs, without the J2EE standards overhead. </a:t>
            </a:r>
          </a:p>
          <a:p>
            <a:pPr marL="509588" indent="-277813">
              <a:buSzPct val="70000"/>
              <a:buFont typeface="Wingdings" pitchFamily="2" charset="2"/>
              <a:buChar char="v"/>
            </a:pPr>
            <a:r>
              <a:rPr lang="en-US" sz="2600" dirty="0">
                <a:latin typeface="Goudy Old Style" pitchFamily="18" charset="0"/>
              </a:rPr>
              <a:t>No overhead to implement any interfaces or extend from other classes, </a:t>
            </a:r>
          </a:p>
          <a:p>
            <a:pPr marL="509588" indent="-277813">
              <a:buSzPct val="70000"/>
              <a:buFont typeface="Wingdings" pitchFamily="2" charset="2"/>
              <a:buChar char="v"/>
            </a:pPr>
            <a:r>
              <a:rPr lang="en-US" sz="2600" dirty="0">
                <a:latin typeface="Goudy Old Style" pitchFamily="18" charset="0"/>
              </a:rPr>
              <a:t>Clean implementation and design of domain with regular Java classes.</a:t>
            </a:r>
          </a:p>
        </p:txBody>
      </p:sp>
      <p:sp>
        <p:nvSpPr>
          <p:cNvPr id="4" name="Footer Placeholder 3"/>
          <p:cNvSpPr>
            <a:spLocks noGrp="1"/>
          </p:cNvSpPr>
          <p:nvPr>
            <p:ph type="ftr" sz="quarter" idx="11"/>
          </p:nvPr>
        </p:nvSpPr>
        <p:spPr>
          <a:xfrm>
            <a:off x="838200" y="6477000"/>
            <a:ext cx="5181600" cy="3651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5" name="Slide Number Placeholder 4"/>
          <p:cNvSpPr>
            <a:spLocks noGrp="1"/>
          </p:cNvSpPr>
          <p:nvPr>
            <p:ph type="sldNum" sz="quarter" idx="12"/>
          </p:nvPr>
        </p:nvSpPr>
        <p:spPr>
          <a:xfrm>
            <a:off x="8458200" y="6416675"/>
            <a:ext cx="533400" cy="365125"/>
          </a:xfrm>
        </p:spPr>
        <p:txBody>
          <a:bodyPr/>
          <a:lstStyle/>
          <a:p>
            <a:pPr algn="ctr">
              <a:defRPr/>
            </a:pPr>
            <a:fld id="{06DD2C99-A7B5-4F23-BCA6-BF2213C04F21}" type="slidenum">
              <a:rPr lang="en-US" sz="1600" smtClean="0">
                <a:latin typeface="Bahnschrift Light" pitchFamily="34" charset="0"/>
              </a:rPr>
              <a:pPr algn="ctr">
                <a:defRPr/>
              </a:pPr>
              <a:t>7</a:t>
            </a:fld>
            <a:endParaRPr lang="en-US" sz="1600" dirty="0">
              <a:latin typeface="Bahnschrift Light"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US" sz="4000" dirty="0" err="1">
                <a:solidFill>
                  <a:srgbClr val="FF0000"/>
                </a:solidFill>
                <a:latin typeface="Baskerville Old Face" panose="02020602080505020303" pitchFamily="18" charset="0"/>
                <a:cs typeface="Andalus" pitchFamily="18" charset="-78"/>
              </a:rPr>
              <a:t>SpringMVC</a:t>
            </a:r>
            <a:endParaRPr lang="en-US" sz="4000" dirty="0">
              <a:solidFill>
                <a:srgbClr val="FF0000"/>
              </a:solidFill>
              <a:latin typeface="Baskerville Old Face" panose="02020602080505020303" pitchFamily="18" charset="0"/>
              <a:cs typeface="Andalus" pitchFamily="18" charset="-78"/>
            </a:endParaRPr>
          </a:p>
        </p:txBody>
      </p:sp>
      <p:sp>
        <p:nvSpPr>
          <p:cNvPr id="3" name="Content Placeholder 2"/>
          <p:cNvSpPr>
            <a:spLocks noGrp="1"/>
          </p:cNvSpPr>
          <p:nvPr>
            <p:ph idx="1"/>
          </p:nvPr>
        </p:nvSpPr>
        <p:spPr>
          <a:xfrm>
            <a:off x="0" y="533400"/>
            <a:ext cx="9144000" cy="6172200"/>
          </a:xfrm>
        </p:spPr>
        <p:txBody>
          <a:bodyPr/>
          <a:lstStyle/>
          <a:p>
            <a:pPr>
              <a:buSzPct val="70000"/>
              <a:buFont typeface="Wingdings" pitchFamily="2" charset="2"/>
              <a:buChar char="v"/>
            </a:pPr>
            <a:r>
              <a:rPr lang="en-US" sz="2600" dirty="0">
                <a:latin typeface="Goudy Old Style" pitchFamily="18" charset="0"/>
              </a:rPr>
              <a:t>Spring MVC framework is request-driven, designed around a central Servlet that dispatches requests to controllers and offers other functionality that facilitates the development of web applications. </a:t>
            </a:r>
          </a:p>
          <a:p>
            <a:pPr>
              <a:buSzPct val="70000"/>
              <a:buFont typeface="Wingdings" pitchFamily="2" charset="2"/>
              <a:buChar char="v"/>
            </a:pPr>
            <a:r>
              <a:rPr lang="en-US" sz="2600" dirty="0">
                <a:latin typeface="Goudy Old Style" pitchFamily="18" charset="0"/>
              </a:rPr>
              <a:t>Request routing is completely controlled by the Front Controller.</a:t>
            </a:r>
          </a:p>
          <a:p>
            <a:pPr>
              <a:buSzPct val="70000"/>
              <a:buFont typeface="Wingdings" pitchFamily="2" charset="2"/>
              <a:buChar char="v"/>
            </a:pPr>
            <a:r>
              <a:rPr lang="en-US" sz="2600" dirty="0">
                <a:latin typeface="Goudy Old Style" pitchFamily="18" charset="0"/>
              </a:rPr>
              <a:t>Proven pattern shown in Core J2EE Patterns</a:t>
            </a:r>
          </a:p>
          <a:p>
            <a:pPr>
              <a:buSzPct val="70000"/>
              <a:buFont typeface="Wingdings" pitchFamily="2" charset="2"/>
              <a:buChar char="v"/>
            </a:pPr>
            <a:r>
              <a:rPr lang="en-US" sz="2600" dirty="0">
                <a:latin typeface="Goudy Old Style" pitchFamily="18" charset="0"/>
              </a:rPr>
              <a:t>Components of Spring MVC are – </a:t>
            </a:r>
          </a:p>
          <a:p>
            <a:pPr marL="1654175" indent="-457200">
              <a:buSzPct val="70000"/>
              <a:buFont typeface="Wingdings" pitchFamily="2" charset="2"/>
              <a:buChar char="ü"/>
            </a:pPr>
            <a:r>
              <a:rPr lang="en-US" sz="2600" dirty="0" err="1">
                <a:latin typeface="Goudy Old Style" pitchFamily="18" charset="0"/>
              </a:rPr>
              <a:t>DispatcherServlet</a:t>
            </a:r>
            <a:endParaRPr lang="en-US" sz="2600" dirty="0">
              <a:latin typeface="Goudy Old Style" pitchFamily="18" charset="0"/>
            </a:endParaRPr>
          </a:p>
          <a:p>
            <a:pPr marL="1654175" indent="-457200">
              <a:buSzPct val="70000"/>
              <a:buFont typeface="Wingdings" pitchFamily="2" charset="2"/>
              <a:buChar char="ü"/>
            </a:pPr>
            <a:r>
              <a:rPr lang="en-US" sz="2600" dirty="0">
                <a:latin typeface="Goudy Old Style" pitchFamily="18" charset="0"/>
              </a:rPr>
              <a:t>Controller</a:t>
            </a:r>
          </a:p>
          <a:p>
            <a:pPr marL="1654175" indent="-457200">
              <a:buSzPct val="70000"/>
              <a:buFont typeface="Wingdings" pitchFamily="2" charset="2"/>
              <a:buChar char="ü"/>
            </a:pPr>
            <a:r>
              <a:rPr lang="en-US" sz="2600" dirty="0">
                <a:latin typeface="Goudy Old Style" pitchFamily="18" charset="0"/>
              </a:rPr>
              <a:t>Model </a:t>
            </a:r>
          </a:p>
          <a:p>
            <a:pPr marL="1654175" indent="-457200">
              <a:buSzPct val="70000"/>
              <a:buFont typeface="Wingdings" pitchFamily="2" charset="2"/>
              <a:buChar char="ü"/>
            </a:pPr>
            <a:r>
              <a:rPr lang="en-US" sz="2600" dirty="0">
                <a:latin typeface="Goudy Old Style" pitchFamily="18" charset="0"/>
              </a:rPr>
              <a:t>View</a:t>
            </a:r>
          </a:p>
          <a:p>
            <a:pPr marL="0" indent="0">
              <a:buSzPct val="70000"/>
              <a:buNone/>
            </a:pPr>
            <a:endParaRPr lang="en-US" sz="2600" dirty="0">
              <a:latin typeface="Goudy Old Style" pitchFamily="18" charset="0"/>
            </a:endParaRPr>
          </a:p>
          <a:p>
            <a:pPr>
              <a:buSzPct val="70000"/>
              <a:buFont typeface="Wingdings" pitchFamily="2" charset="2"/>
              <a:buChar char="v"/>
            </a:pPr>
            <a:endParaRPr lang="en-US" sz="2600" dirty="0">
              <a:latin typeface="Goudy Old Style" pitchFamily="18" charset="0"/>
            </a:endParaRPr>
          </a:p>
          <a:p>
            <a:endParaRPr lang="en-US" sz="2600"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70</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598111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368710"/>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3" name="Content Placeholder 2"/>
          <p:cNvSpPr>
            <a:spLocks noGrp="1"/>
          </p:cNvSpPr>
          <p:nvPr>
            <p:ph idx="1"/>
          </p:nvPr>
        </p:nvSpPr>
        <p:spPr>
          <a:xfrm>
            <a:off x="0" y="533400"/>
            <a:ext cx="9144000" cy="5745163"/>
          </a:xfrm>
        </p:spPr>
        <p:txBody>
          <a:bodyPr/>
          <a:lstStyle/>
          <a:p>
            <a:pPr>
              <a:buSzPct val="70000"/>
              <a:buFont typeface="Wingdings" pitchFamily="2" charset="2"/>
              <a:buChar char="v"/>
            </a:pPr>
            <a:r>
              <a:rPr lang="en-US" sz="2600" dirty="0">
                <a:latin typeface="Goudy Old Style" pitchFamily="18" charset="0"/>
              </a:rPr>
              <a:t>When a client request is given to </a:t>
            </a:r>
            <a:r>
              <a:rPr lang="en-US" sz="2600" dirty="0" err="1">
                <a:latin typeface="Goudy Old Style" pitchFamily="18" charset="0"/>
              </a:rPr>
              <a:t>DispatcherServlet</a:t>
            </a:r>
            <a:r>
              <a:rPr lang="en-US" sz="2600" dirty="0">
                <a:latin typeface="Goudy Old Style" pitchFamily="18" charset="0"/>
              </a:rPr>
              <a:t>, it performs the following operations:</a:t>
            </a:r>
          </a:p>
          <a:p>
            <a:pPr>
              <a:buSzPct val="70000"/>
              <a:buFont typeface="Wingdings" pitchFamily="2" charset="2"/>
              <a:buChar char="v"/>
            </a:pPr>
            <a:r>
              <a:rPr lang="en-US" sz="2600" dirty="0">
                <a:latin typeface="Goudy Old Style" pitchFamily="18" charset="0"/>
              </a:rPr>
              <a:t>Types of Phases :</a:t>
            </a:r>
          </a:p>
          <a:p>
            <a:pPr lvl="1">
              <a:buSzPct val="70000"/>
              <a:buFont typeface="Wingdings" pitchFamily="2" charset="2"/>
              <a:buChar char="ü"/>
            </a:pPr>
            <a:r>
              <a:rPr lang="en-US" sz="2600" dirty="0">
                <a:latin typeface="Goudy Old Style" pitchFamily="18" charset="0"/>
              </a:rPr>
              <a:t>Prepare the request context</a:t>
            </a:r>
          </a:p>
          <a:p>
            <a:pPr lvl="1">
              <a:buSzPct val="70000"/>
              <a:buFont typeface="Wingdings" pitchFamily="2" charset="2"/>
              <a:buChar char="ü"/>
            </a:pPr>
            <a:r>
              <a:rPr lang="en-US" sz="2600" dirty="0">
                <a:latin typeface="Goudy Old Style" pitchFamily="18" charset="0"/>
              </a:rPr>
              <a:t>Locate the handler</a:t>
            </a:r>
          </a:p>
          <a:p>
            <a:pPr lvl="1">
              <a:buSzPct val="70000"/>
              <a:buFont typeface="Wingdings" pitchFamily="2" charset="2"/>
              <a:buChar char="ü"/>
            </a:pPr>
            <a:r>
              <a:rPr lang="en-US" sz="2600" dirty="0">
                <a:latin typeface="Goudy Old Style" pitchFamily="18" charset="0"/>
              </a:rPr>
              <a:t>Execute interceptors with </a:t>
            </a:r>
            <a:r>
              <a:rPr lang="en-US" sz="2600" dirty="0" err="1">
                <a:latin typeface="Goudy Old Style" pitchFamily="18" charset="0"/>
              </a:rPr>
              <a:t>prehandler</a:t>
            </a:r>
            <a:r>
              <a:rPr lang="en-US" sz="2600" dirty="0">
                <a:latin typeface="Goudy Old Style" pitchFamily="18" charset="0"/>
              </a:rPr>
              <a:t> methods</a:t>
            </a:r>
          </a:p>
          <a:p>
            <a:pPr lvl="1">
              <a:buSzPct val="70000"/>
              <a:buFont typeface="Wingdings" pitchFamily="2" charset="2"/>
              <a:buChar char="ü"/>
            </a:pPr>
            <a:r>
              <a:rPr lang="en-US" sz="2600" dirty="0">
                <a:latin typeface="Goudy Old Style" pitchFamily="18" charset="0"/>
              </a:rPr>
              <a:t>Invoke handler</a:t>
            </a:r>
          </a:p>
          <a:p>
            <a:pPr lvl="1">
              <a:buSzPct val="70000"/>
              <a:buFont typeface="Wingdings" pitchFamily="2" charset="2"/>
              <a:buChar char="ü"/>
            </a:pPr>
            <a:r>
              <a:rPr lang="en-US" sz="2600" dirty="0">
                <a:latin typeface="Goudy Old Style" pitchFamily="18" charset="0"/>
              </a:rPr>
              <a:t>Execute interceptors with post </a:t>
            </a:r>
            <a:r>
              <a:rPr lang="en-US" sz="2600" dirty="0" err="1">
                <a:latin typeface="Goudy Old Style" pitchFamily="18" charset="0"/>
              </a:rPr>
              <a:t>hanlder</a:t>
            </a:r>
            <a:r>
              <a:rPr lang="en-US" sz="2600" dirty="0">
                <a:latin typeface="Goudy Old Style" pitchFamily="18" charset="0"/>
              </a:rPr>
              <a:t> methods</a:t>
            </a:r>
          </a:p>
          <a:p>
            <a:pPr lvl="1">
              <a:buSzPct val="70000"/>
              <a:buFont typeface="Wingdings" pitchFamily="2" charset="2"/>
              <a:buChar char="ü"/>
            </a:pPr>
            <a:r>
              <a:rPr lang="en-US" sz="2600" dirty="0">
                <a:latin typeface="Goudy Old Style" pitchFamily="18" charset="0"/>
              </a:rPr>
              <a:t>Handle Exceptions</a:t>
            </a:r>
          </a:p>
          <a:p>
            <a:pPr lvl="1">
              <a:buSzPct val="70000"/>
              <a:buFont typeface="Wingdings" pitchFamily="2" charset="2"/>
              <a:buChar char="ü"/>
            </a:pPr>
            <a:r>
              <a:rPr lang="en-US" sz="2600" dirty="0">
                <a:latin typeface="Goudy Old Style" pitchFamily="18" charset="0"/>
              </a:rPr>
              <a:t>Render the view</a:t>
            </a:r>
          </a:p>
          <a:p>
            <a:pPr lvl="1">
              <a:buSzPct val="70000"/>
              <a:buFont typeface="Wingdings" pitchFamily="2" charset="2"/>
              <a:buChar char="ü"/>
            </a:pPr>
            <a:r>
              <a:rPr lang="en-US" sz="2600" dirty="0">
                <a:latin typeface="Goudy Old Style" pitchFamily="18" charset="0"/>
              </a:rPr>
              <a:t>Execute interceptors after completion methods</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71</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5601955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3" name="Content Placeholder 2"/>
          <p:cNvSpPr>
            <a:spLocks noGrp="1"/>
          </p:cNvSpPr>
          <p:nvPr>
            <p:ph idx="1"/>
          </p:nvPr>
        </p:nvSpPr>
        <p:spPr>
          <a:xfrm>
            <a:off x="0" y="381000"/>
            <a:ext cx="9144000" cy="4284663"/>
          </a:xfrm>
        </p:spPr>
        <p:txBody>
          <a:bodyPr/>
          <a:lstStyle/>
          <a:p>
            <a:pPr>
              <a:buSzPct val="70000"/>
              <a:buFont typeface="Wingdings" pitchFamily="2" charset="2"/>
              <a:buChar char="v"/>
            </a:pPr>
            <a:r>
              <a:rPr lang="en-US" sz="2600" dirty="0">
                <a:latin typeface="Goudy Old Style" pitchFamily="18" charset="0"/>
              </a:rPr>
              <a:t>View</a:t>
            </a:r>
          </a:p>
          <a:p>
            <a:pPr lvl="1" indent="-344488">
              <a:buSzPct val="70000"/>
              <a:buFont typeface="Wingdings" pitchFamily="2" charset="2"/>
              <a:buChar char="ü"/>
            </a:pPr>
            <a:r>
              <a:rPr lang="en-US" sz="2600" dirty="0">
                <a:latin typeface="Goudy Old Style" pitchFamily="18" charset="0"/>
              </a:rPr>
              <a:t>Responsible for rendering output</a:t>
            </a:r>
          </a:p>
          <a:p>
            <a:pPr marL="741363">
              <a:buSzPct val="70000"/>
              <a:buFont typeface="Wingdings" pitchFamily="2" charset="2"/>
              <a:buChar char="ü"/>
            </a:pPr>
            <a:r>
              <a:rPr lang="en-US" sz="2600" dirty="0">
                <a:latin typeface="Goudy Old Style" pitchFamily="18" charset="0"/>
              </a:rPr>
              <a:t>View name resolution is highly configurable through file extension or</a:t>
            </a:r>
          </a:p>
          <a:p>
            <a:pPr marL="741363">
              <a:buSzPct val="70000"/>
              <a:buFont typeface="Wingdings" pitchFamily="2" charset="2"/>
              <a:buChar char="ü"/>
            </a:pPr>
            <a:r>
              <a:rPr lang="en-US" sz="2600" dirty="0">
                <a:latin typeface="Goudy Old Style" pitchFamily="18" charset="0"/>
              </a:rPr>
              <a:t>Accept header content type negotiation, through bean names, a properties file, or even a custom </a:t>
            </a:r>
            <a:r>
              <a:rPr lang="en-US" sz="2600" dirty="0" err="1">
                <a:latin typeface="Goudy Old Style" pitchFamily="18" charset="0"/>
              </a:rPr>
              <a:t>ViewResolver</a:t>
            </a:r>
            <a:r>
              <a:rPr lang="en-US" sz="2600" dirty="0">
                <a:latin typeface="Goudy Old Style" pitchFamily="18" charset="0"/>
              </a:rPr>
              <a:t> implementation.</a:t>
            </a:r>
            <a:endParaRPr lang="en-US" sz="2600" dirty="0"/>
          </a:p>
          <a:p>
            <a:pPr>
              <a:buSzPct val="70000"/>
              <a:buFont typeface="Wingdings" pitchFamily="2" charset="2"/>
              <a:buChar char="v"/>
            </a:pPr>
            <a:r>
              <a:rPr lang="en-US" sz="2600" dirty="0"/>
              <a:t> </a:t>
            </a:r>
            <a:r>
              <a:rPr lang="en-US" sz="2600" dirty="0">
                <a:latin typeface="Goudy Old Style" pitchFamily="18" charset="0"/>
              </a:rPr>
              <a:t>Model</a:t>
            </a:r>
          </a:p>
          <a:p>
            <a:pPr marL="798513" indent="-400050">
              <a:buSzPct val="70000"/>
              <a:buFont typeface="Wingdings" pitchFamily="2" charset="2"/>
              <a:buChar char="ü"/>
            </a:pPr>
            <a:r>
              <a:rPr lang="en-US" sz="2600" dirty="0">
                <a:latin typeface="Goudy Old Style" pitchFamily="18" charset="0"/>
              </a:rPr>
              <a:t>is a Map interface, which allows for the complete abstraction of the view technology. </a:t>
            </a:r>
          </a:p>
          <a:p>
            <a:pPr marL="798513" indent="-400050">
              <a:buSzPct val="70000"/>
              <a:buFont typeface="Wingdings" pitchFamily="2" charset="2"/>
              <a:buChar char="ü"/>
            </a:pPr>
            <a:r>
              <a:rPr lang="en-US" sz="2600" dirty="0">
                <a:latin typeface="Goudy Old Style" pitchFamily="18" charset="0"/>
              </a:rPr>
              <a:t>Also possible to integrate directly with template based rendering technologies such as JSP, </a:t>
            </a:r>
          </a:p>
          <a:p>
            <a:pPr marL="798513" indent="-400050">
              <a:buSzPct val="70000"/>
              <a:buFont typeface="Wingdings" pitchFamily="2" charset="2"/>
              <a:buChar char="ü"/>
            </a:pPr>
            <a:r>
              <a:rPr lang="en-US" sz="2600" dirty="0">
                <a:latin typeface="Goudy Old Style" pitchFamily="18" charset="0"/>
              </a:rPr>
              <a:t>The model Map is simply transformed into an appropriate format, such as JSP </a:t>
            </a:r>
            <a:r>
              <a:rPr lang="en-US" sz="2600">
                <a:latin typeface="Goudy Old Style" pitchFamily="18" charset="0"/>
              </a:rPr>
              <a:t>request attributes.</a:t>
            </a:r>
            <a:endParaRPr lang="en-US"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72</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1561264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57187"/>
          </a:xfrm>
        </p:spPr>
        <p:txBody>
          <a:bodyPr>
            <a:normAutofit fontScale="90000"/>
          </a:bodyPr>
          <a:lstStyle/>
          <a:p>
            <a:r>
              <a:rPr lang="en-US" dirty="0">
                <a:solidFill>
                  <a:srgbClr val="FF0000"/>
                </a:solidFill>
                <a:latin typeface="Baskerville Old Face" panose="02020602080505020303" pitchFamily="18" charset="0"/>
                <a:cs typeface="Andalus" pitchFamily="18" charset="-78"/>
              </a:rPr>
              <a:t>contd..</a:t>
            </a:r>
          </a:p>
        </p:txBody>
      </p:sp>
      <p:sp>
        <p:nvSpPr>
          <p:cNvPr id="5" name="AutoShape 2" descr="https://www.codenuclear.com/wp-content/uploads/2017/08/Spring_Flow.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https://www.codenuclear.com/wp-content/uploads/2017/08/Spring_Flow.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307975" y="677863"/>
            <a:ext cx="8440489" cy="5305425"/>
          </a:xfrm>
          <a:prstGeom prst="rect">
            <a:avLst/>
          </a:prstGeom>
        </p:spPr>
      </p:pic>
      <p:sp>
        <p:nvSpPr>
          <p:cNvPr id="4" name="Slide Number Placeholder 3"/>
          <p:cNvSpPr>
            <a:spLocks noGrp="1"/>
          </p:cNvSpPr>
          <p:nvPr>
            <p:ph type="sldNum" sz="quarter" idx="12"/>
          </p:nvPr>
        </p:nvSpPr>
        <p:spPr/>
        <p:txBody>
          <a:bodyPr/>
          <a:lstStyle/>
          <a:p>
            <a:pPr>
              <a:defRPr/>
            </a:pPr>
            <a:fld id="{06DD2C99-A7B5-4F23-BCA6-BF2213C04F21}" type="slidenum">
              <a:rPr lang="en-US" smtClean="0"/>
              <a:pPr>
                <a:defRPr/>
              </a:pPr>
              <a:t>73</a:t>
            </a:fld>
            <a:endParaRPr lang="en-US"/>
          </a:p>
        </p:txBody>
      </p:sp>
      <p:sp>
        <p:nvSpPr>
          <p:cNvPr id="9"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5698332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374947"/>
          </a:xfrm>
        </p:spPr>
        <p:txBody>
          <a:bodyPr/>
          <a:lstStyle/>
          <a:p>
            <a:r>
              <a:rPr lang="en-US" sz="4000" dirty="0">
                <a:solidFill>
                  <a:srgbClr val="FF0000"/>
                </a:solidFill>
                <a:latin typeface="Baskerville Old Face" panose="02020602080505020303" pitchFamily="18" charset="0"/>
                <a:cs typeface="Andalus" pitchFamily="18" charset="-78"/>
              </a:rPr>
              <a:t>contd..</a:t>
            </a:r>
          </a:p>
        </p:txBody>
      </p:sp>
      <p:pic>
        <p:nvPicPr>
          <p:cNvPr id="4" name="Content Placeholder 3" descr="http://java.spring.jobs4times.com/mvc/mvc.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914400"/>
            <a:ext cx="9144000" cy="5257800"/>
          </a:xfrm>
          <a:prstGeom prst="rect">
            <a:avLst/>
          </a:prstGeom>
          <a:noFill/>
          <a:ln>
            <a:noFill/>
          </a:ln>
        </p:spPr>
      </p:pic>
      <p:sp>
        <p:nvSpPr>
          <p:cNvPr id="5" name="Rectangle 4"/>
          <p:cNvSpPr/>
          <p:nvPr/>
        </p:nvSpPr>
        <p:spPr>
          <a:xfrm>
            <a:off x="0" y="605135"/>
            <a:ext cx="9144000" cy="461665"/>
          </a:xfrm>
          <a:prstGeom prst="rect">
            <a:avLst/>
          </a:prstGeom>
        </p:spPr>
        <p:txBody>
          <a:bodyPr wrap="square">
            <a:spAutoFit/>
          </a:bodyPr>
          <a:lstStyle/>
          <a:p>
            <a:pPr>
              <a:buSzPct val="70000"/>
              <a:buFont typeface="Wingdings" pitchFamily="2" charset="2"/>
              <a:buChar char="v"/>
            </a:pPr>
            <a:r>
              <a:rPr lang="en-US" sz="2400" dirty="0">
                <a:latin typeface="Goudy Old Style" pitchFamily="18" charset="0"/>
              </a:rPr>
              <a:t>  Detailed diagram depicting Spring Web Flow</a:t>
            </a:r>
          </a:p>
        </p:txBody>
      </p:sp>
      <p:sp>
        <p:nvSpPr>
          <p:cNvPr id="6" name="Slide Number Placeholder 5"/>
          <p:cNvSpPr>
            <a:spLocks noGrp="1"/>
          </p:cNvSpPr>
          <p:nvPr>
            <p:ph type="sldNum" sz="quarter" idx="12"/>
          </p:nvPr>
        </p:nvSpPr>
        <p:spPr/>
        <p:txBody>
          <a:bodyPr/>
          <a:lstStyle/>
          <a:p>
            <a:pPr>
              <a:defRPr/>
            </a:pPr>
            <a:fld id="{06DD2C99-A7B5-4F23-BCA6-BF2213C04F21}" type="slidenum">
              <a:rPr lang="en-US" smtClean="0"/>
              <a:pPr>
                <a:defRPr/>
              </a:pPr>
              <a:t>74</a:t>
            </a:fld>
            <a:endParaRPr lang="en-US"/>
          </a:p>
        </p:txBody>
      </p:sp>
      <p:sp>
        <p:nvSpPr>
          <p:cNvPr id="7"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684065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3551"/>
          </a:xfrm>
        </p:spPr>
        <p:txBody>
          <a:bodyPr>
            <a:normAutofit fontScale="90000"/>
          </a:bodyPr>
          <a:lstStyle/>
          <a:p>
            <a:pPr algn="ctr"/>
            <a:r>
              <a:rPr lang="en-US" dirty="0">
                <a:solidFill>
                  <a:srgbClr val="FF0000"/>
                </a:solidFill>
                <a:latin typeface="Baskerville Old Face" panose="02020602080505020303" pitchFamily="18" charset="0"/>
              </a:rPr>
              <a:t>Spring Web MVC flow</a:t>
            </a:r>
            <a:endParaRPr lang="en-IN" dirty="0">
              <a:solidFill>
                <a:srgbClr val="FF0000"/>
              </a:solidFill>
              <a:latin typeface="Baskerville Old Face" panose="02020602080505020303" pitchFamily="18" charset="0"/>
            </a:endParaRPr>
          </a:p>
        </p:txBody>
      </p:sp>
      <p:sp>
        <p:nvSpPr>
          <p:cNvPr id="5" name="Content Placeholder 4"/>
          <p:cNvSpPr>
            <a:spLocks noGrp="1"/>
          </p:cNvSpPr>
          <p:nvPr>
            <p:ph idx="1"/>
          </p:nvPr>
        </p:nvSpPr>
        <p:spPr>
          <a:xfrm>
            <a:off x="0" y="533400"/>
            <a:ext cx="9144000" cy="4622800"/>
          </a:xfrm>
        </p:spPr>
        <p:txBody>
          <a:bodyPr>
            <a:noAutofit/>
          </a:bodyPr>
          <a:lstStyle/>
          <a:p>
            <a:r>
              <a:rPr lang="en-US" sz="2600" dirty="0">
                <a:latin typeface="Goudy Old Style" panose="02020502050305020303" pitchFamily="18" charset="0"/>
              </a:rPr>
              <a:t>In summary, here is the flow of an HTTP request in Java application created using the Spring MVC framework:</a:t>
            </a:r>
            <a:br>
              <a:rPr lang="en-US" sz="2600" dirty="0">
                <a:latin typeface="Goudy Old Style" panose="02020502050305020303" pitchFamily="18" charset="0"/>
              </a:rPr>
            </a:br>
            <a:endParaRPr lang="en-US" sz="2600" dirty="0">
              <a:latin typeface="Goudy Old Style" panose="02020502050305020303" pitchFamily="18" charset="0"/>
            </a:endParaRPr>
          </a:p>
          <a:p>
            <a:pPr marL="0" indent="0">
              <a:buNone/>
            </a:pPr>
            <a:r>
              <a:rPr lang="en-US" sz="2600" dirty="0">
                <a:latin typeface="Goudy Old Style" panose="02020502050305020303" pitchFamily="18" charset="0"/>
              </a:rPr>
              <a:t>1) The client sends an HTTP request to a specific URL</a:t>
            </a:r>
          </a:p>
          <a:p>
            <a:pPr marL="0" indent="0">
              <a:buNone/>
            </a:pPr>
            <a:br>
              <a:rPr lang="en-US" sz="2600" dirty="0">
                <a:latin typeface="Goudy Old Style" panose="02020502050305020303" pitchFamily="18" charset="0"/>
              </a:rPr>
            </a:br>
            <a:r>
              <a:rPr lang="en-US" sz="2600" dirty="0">
                <a:latin typeface="Goudy Old Style" panose="02020502050305020303" pitchFamily="18" charset="0"/>
              </a:rPr>
              <a:t>2) </a:t>
            </a:r>
            <a:r>
              <a:rPr lang="en-US" sz="2600" dirty="0" err="1">
                <a:latin typeface="Goudy Old Style" panose="02020502050305020303" pitchFamily="18" charset="0"/>
              </a:rPr>
              <a:t>DispatcherServlet</a:t>
            </a:r>
            <a:r>
              <a:rPr lang="en-US" sz="2600" dirty="0">
                <a:latin typeface="Goudy Old Style" panose="02020502050305020303" pitchFamily="18" charset="0"/>
              </a:rPr>
              <a:t> of Spring MVC receives the request</a:t>
            </a:r>
            <a:br>
              <a:rPr lang="en-US" sz="2600" dirty="0">
                <a:latin typeface="Goudy Old Style" panose="02020502050305020303" pitchFamily="18" charset="0"/>
              </a:rPr>
            </a:br>
            <a:br>
              <a:rPr lang="en-US" sz="2600" dirty="0">
                <a:latin typeface="Goudy Old Style" panose="02020502050305020303" pitchFamily="18" charset="0"/>
              </a:rPr>
            </a:br>
            <a:r>
              <a:rPr lang="en-US" sz="2600" dirty="0">
                <a:latin typeface="Goudy Old Style" panose="02020502050305020303" pitchFamily="18" charset="0"/>
              </a:rPr>
              <a:t>2) It passes the request to a specific controller depending on the URL requested using @Controller and @</a:t>
            </a:r>
            <a:r>
              <a:rPr lang="en-US" sz="2600" dirty="0" err="1">
                <a:latin typeface="Goudy Old Style" panose="02020502050305020303" pitchFamily="18" charset="0"/>
              </a:rPr>
              <a:t>RequestMapping</a:t>
            </a:r>
            <a:r>
              <a:rPr lang="en-US" sz="2600" dirty="0">
                <a:latin typeface="Goudy Old Style" panose="02020502050305020303" pitchFamily="18" charset="0"/>
              </a:rPr>
              <a:t> annotations.</a:t>
            </a:r>
            <a:br>
              <a:rPr lang="en-US" sz="2600" dirty="0">
                <a:latin typeface="Goudy Old Style" panose="02020502050305020303" pitchFamily="18" charset="0"/>
              </a:rPr>
            </a:br>
            <a:br>
              <a:rPr lang="en-US" sz="2600" dirty="0">
                <a:latin typeface="Goudy Old Style" panose="02020502050305020303" pitchFamily="18" charset="0"/>
              </a:rPr>
            </a:br>
            <a:r>
              <a:rPr lang="en-US" sz="2600" dirty="0">
                <a:latin typeface="Goudy Old Style" panose="02020502050305020303" pitchFamily="18" charset="0"/>
              </a:rPr>
              <a:t>3) Spring MVC Controller then returns a logical view name and model to </a:t>
            </a:r>
            <a:r>
              <a:rPr lang="en-US" sz="2600" dirty="0" err="1">
                <a:latin typeface="Goudy Old Style" panose="02020502050305020303" pitchFamily="18" charset="0"/>
              </a:rPr>
              <a:t>DispatcherServlet</a:t>
            </a:r>
            <a:r>
              <a:rPr lang="en-US" sz="2600" dirty="0">
                <a:latin typeface="Goudy Old Style" panose="02020502050305020303" pitchFamily="18" charset="0"/>
              </a:rPr>
              <a:t>.</a:t>
            </a:r>
            <a:br>
              <a:rPr lang="en-US" sz="2600" dirty="0">
                <a:latin typeface="Goudy Old Style" panose="02020502050305020303" pitchFamily="18" charset="0"/>
              </a:rPr>
            </a:br>
            <a:br>
              <a:rPr lang="en-US" sz="2600" dirty="0">
                <a:latin typeface="Goudy Old Style" panose="02020502050305020303" pitchFamily="18" charset="0"/>
              </a:rPr>
            </a:br>
            <a:br>
              <a:rPr lang="en-US" sz="2600" dirty="0">
                <a:latin typeface="Goudy Old Style" panose="02020502050305020303" pitchFamily="18" charset="0"/>
              </a:rPr>
            </a:br>
            <a:br>
              <a:rPr lang="en-US" sz="2600" dirty="0">
                <a:latin typeface="Goudy Old Style" panose="02020502050305020303" pitchFamily="18" charset="0"/>
              </a:rPr>
            </a:br>
            <a:endParaRPr lang="en-IN" sz="2600" dirty="0">
              <a:latin typeface="Goudy Old Style" panose="02020502050305020303" pitchFamily="18" charset="0"/>
            </a:endParaRPr>
          </a:p>
        </p:txBody>
      </p:sp>
      <p:sp>
        <p:nvSpPr>
          <p:cNvPr id="3" name="Slide Number Placeholder 2"/>
          <p:cNvSpPr>
            <a:spLocks noGrp="1"/>
          </p:cNvSpPr>
          <p:nvPr>
            <p:ph type="sldNum" sz="quarter" idx="12"/>
          </p:nvPr>
        </p:nvSpPr>
        <p:spPr/>
        <p:txBody>
          <a:bodyPr/>
          <a:lstStyle/>
          <a:p>
            <a:pPr>
              <a:defRPr/>
            </a:pPr>
            <a:fld id="{06DD2C99-A7B5-4F23-BCA6-BF2213C04F21}" type="slidenum">
              <a:rPr lang="en-US" smtClean="0"/>
              <a:pPr>
                <a:defRPr/>
              </a:pPr>
              <a:t>75</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1326349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anose="02020602080505020303" pitchFamily="18" charset="0"/>
              </a:rPr>
              <a:t>contd..</a:t>
            </a:r>
            <a:endParaRPr lang="en-IN" sz="4000"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57200"/>
            <a:ext cx="9144000" cy="4525963"/>
          </a:xfrm>
        </p:spPr>
        <p:txBody>
          <a:bodyPr/>
          <a:lstStyle/>
          <a:p>
            <a:pPr marL="0" indent="0">
              <a:buNone/>
            </a:pPr>
            <a:r>
              <a:rPr lang="en-US" sz="2600" dirty="0">
                <a:latin typeface="Goudy Old Style" panose="02020502050305020303" pitchFamily="18" charset="0"/>
              </a:rPr>
              <a:t>4) </a:t>
            </a:r>
            <a:r>
              <a:rPr lang="en-US" sz="2600" dirty="0" err="1">
                <a:latin typeface="Goudy Old Style" panose="02020502050305020303" pitchFamily="18" charset="0"/>
              </a:rPr>
              <a:t>DispatcherServlet</a:t>
            </a:r>
            <a:r>
              <a:rPr lang="en-US" sz="2600" dirty="0">
                <a:latin typeface="Goudy Old Style" panose="02020502050305020303" pitchFamily="18" charset="0"/>
              </a:rPr>
              <a:t> consults view resolvers until actual View is determined to render the output</a:t>
            </a:r>
            <a:br>
              <a:rPr lang="en-US" sz="2600" dirty="0">
                <a:latin typeface="Goudy Old Style" panose="02020502050305020303" pitchFamily="18" charset="0"/>
              </a:rPr>
            </a:br>
            <a:br>
              <a:rPr lang="en-US" sz="2600" dirty="0">
                <a:latin typeface="Goudy Old Style" panose="02020502050305020303" pitchFamily="18" charset="0"/>
              </a:rPr>
            </a:br>
            <a:r>
              <a:rPr lang="en-US" sz="2600" dirty="0">
                <a:latin typeface="Goudy Old Style" panose="02020502050305020303" pitchFamily="18" charset="0"/>
              </a:rPr>
              <a:t>5) </a:t>
            </a:r>
            <a:r>
              <a:rPr lang="en-US" sz="2600" dirty="0" err="1">
                <a:latin typeface="Goudy Old Style" panose="02020502050305020303" pitchFamily="18" charset="0"/>
              </a:rPr>
              <a:t>DispatcherServlet</a:t>
            </a:r>
            <a:r>
              <a:rPr lang="en-US" sz="2600" dirty="0">
                <a:latin typeface="Goudy Old Style" panose="02020502050305020303" pitchFamily="18" charset="0"/>
              </a:rPr>
              <a:t> contacts the chosen view (like </a:t>
            </a:r>
            <a:r>
              <a:rPr lang="en-US" sz="2600" dirty="0" err="1">
                <a:latin typeface="Goudy Old Style" panose="02020502050305020303" pitchFamily="18" charset="0"/>
              </a:rPr>
              <a:t>Thymeleaf</a:t>
            </a:r>
            <a:r>
              <a:rPr lang="en-US" sz="2600" dirty="0">
                <a:latin typeface="Goudy Old Style" panose="02020502050305020303" pitchFamily="18" charset="0"/>
              </a:rPr>
              <a:t>, </a:t>
            </a:r>
            <a:r>
              <a:rPr lang="en-US" sz="2600" dirty="0" err="1">
                <a:latin typeface="Goudy Old Style" panose="02020502050305020303" pitchFamily="18" charset="0"/>
              </a:rPr>
              <a:t>Freemarker</a:t>
            </a:r>
            <a:r>
              <a:rPr lang="en-US" sz="2600" dirty="0">
                <a:latin typeface="Goudy Old Style" panose="02020502050305020303" pitchFamily="18" charset="0"/>
              </a:rPr>
              <a:t>, JSP) with model data and it renders the output depending on the model data</a:t>
            </a:r>
            <a:br>
              <a:rPr lang="en-US" sz="2600" dirty="0">
                <a:latin typeface="Goudy Old Style" panose="02020502050305020303" pitchFamily="18" charset="0"/>
              </a:rPr>
            </a:br>
            <a:br>
              <a:rPr lang="en-US" sz="2600" dirty="0">
                <a:latin typeface="Goudy Old Style" panose="02020502050305020303" pitchFamily="18" charset="0"/>
              </a:rPr>
            </a:br>
            <a:r>
              <a:rPr lang="en-US" sz="2600" dirty="0">
                <a:latin typeface="Goudy Old Style" panose="02020502050305020303" pitchFamily="18" charset="0"/>
              </a:rPr>
              <a:t>6) The rendered output is returned to the client as a response</a:t>
            </a:r>
            <a:endParaRPr lang="en-IN" sz="2600"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76</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649259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61151"/>
          </a:xfrm>
        </p:spPr>
        <p:txBody>
          <a:bodyPr>
            <a:normAutofit fontScale="90000"/>
          </a:bodyPr>
          <a:lstStyle/>
          <a:p>
            <a:pPr algn="ctr"/>
            <a:r>
              <a:rPr lang="en-US" dirty="0">
                <a:solidFill>
                  <a:srgbClr val="FF0000"/>
                </a:solidFill>
                <a:latin typeface="Baskerville Old Face" panose="02020602080505020303" pitchFamily="18" charset="0"/>
              </a:rPr>
              <a:t>contd..</a:t>
            </a:r>
            <a:endParaRPr lang="en-IN"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0" y="406400"/>
            <a:ext cx="9144000" cy="4775200"/>
          </a:xfrm>
        </p:spPr>
        <p:txBody>
          <a:bodyPr/>
          <a:lstStyle/>
          <a:p>
            <a:pPr marL="385763" indent="-385763">
              <a:buFont typeface="+mj-lt"/>
              <a:buAutoNum type="arabicPeriod"/>
            </a:pPr>
            <a:r>
              <a:rPr lang="en-US" sz="2600" dirty="0">
                <a:latin typeface="Goudy Old Style" panose="02020502050305020303" pitchFamily="18" charset="0"/>
              </a:rPr>
              <a:t>The incoming request is intercepted by the </a:t>
            </a:r>
            <a:r>
              <a:rPr lang="en-US" sz="2600" dirty="0" err="1">
                <a:latin typeface="Goudy Old Style" panose="02020502050305020303" pitchFamily="18" charset="0"/>
              </a:rPr>
              <a:t>DispatcherServlet</a:t>
            </a:r>
            <a:r>
              <a:rPr lang="en-US" sz="2600" dirty="0">
                <a:latin typeface="Goudy Old Style" panose="02020502050305020303" pitchFamily="18" charset="0"/>
              </a:rPr>
              <a:t> that works as the front controller.</a:t>
            </a:r>
          </a:p>
          <a:p>
            <a:pPr marL="385763" indent="-385763">
              <a:buFont typeface="+mj-lt"/>
              <a:buAutoNum type="arabicPeriod"/>
            </a:pPr>
            <a:r>
              <a:rPr lang="en-US" sz="2600" dirty="0">
                <a:latin typeface="Goudy Old Style" panose="02020502050305020303" pitchFamily="18" charset="0"/>
              </a:rPr>
              <a:t>The </a:t>
            </a:r>
            <a:r>
              <a:rPr lang="en-US" sz="2600" dirty="0" err="1">
                <a:latin typeface="Goudy Old Style" panose="02020502050305020303" pitchFamily="18" charset="0"/>
              </a:rPr>
              <a:t>DispatcherServlet</a:t>
            </a:r>
            <a:r>
              <a:rPr lang="en-US" sz="2600" dirty="0">
                <a:latin typeface="Goudy Old Style" panose="02020502050305020303" pitchFamily="18" charset="0"/>
              </a:rPr>
              <a:t> gets an entry of handler mapping from the XML file and forwards the request to the controller.</a:t>
            </a:r>
          </a:p>
          <a:p>
            <a:pPr marL="385763" indent="-385763">
              <a:buFont typeface="+mj-lt"/>
              <a:buAutoNum type="arabicPeriod"/>
            </a:pPr>
            <a:r>
              <a:rPr lang="en-US" sz="2600" dirty="0">
                <a:latin typeface="Goudy Old Style" panose="02020502050305020303" pitchFamily="18" charset="0"/>
              </a:rPr>
              <a:t>The controller returns an object of </a:t>
            </a:r>
            <a:r>
              <a:rPr lang="en-US" sz="2600" dirty="0" err="1">
                <a:latin typeface="Goudy Old Style" panose="02020502050305020303" pitchFamily="18" charset="0"/>
              </a:rPr>
              <a:t>ModelAndView</a:t>
            </a:r>
            <a:r>
              <a:rPr lang="en-US" sz="2600" dirty="0">
                <a:latin typeface="Goudy Old Style" panose="02020502050305020303" pitchFamily="18" charset="0"/>
              </a:rPr>
              <a:t>.</a:t>
            </a:r>
          </a:p>
          <a:p>
            <a:pPr marL="385763" indent="-385763">
              <a:buFont typeface="+mj-lt"/>
              <a:buAutoNum type="arabicPeriod"/>
            </a:pPr>
            <a:r>
              <a:rPr lang="en-US" sz="2600" dirty="0">
                <a:latin typeface="Goudy Old Style" panose="02020502050305020303" pitchFamily="18" charset="0"/>
              </a:rPr>
              <a:t>The </a:t>
            </a:r>
            <a:r>
              <a:rPr lang="en-US" sz="2600" dirty="0" err="1">
                <a:latin typeface="Goudy Old Style" panose="02020502050305020303" pitchFamily="18" charset="0"/>
              </a:rPr>
              <a:t>DispatcherServlet</a:t>
            </a:r>
            <a:r>
              <a:rPr lang="en-US" sz="2600" dirty="0">
                <a:latin typeface="Goudy Old Style" panose="02020502050305020303" pitchFamily="18" charset="0"/>
              </a:rPr>
              <a:t> checks the entry of view resolver in the XML file and invokes the specified view component.</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77</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1741064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33400"/>
            <a:ext cx="9144000" cy="6324600"/>
          </a:xfrm>
        </p:spPr>
        <p:txBody>
          <a:bodyPr>
            <a:noAutofit/>
          </a:bodyPr>
          <a:lstStyle/>
          <a:p>
            <a:pPr>
              <a:buSzPct val="70000"/>
              <a:buFont typeface="Wingdings" pitchFamily="2" charset="2"/>
              <a:buChar char="Ø"/>
            </a:pPr>
            <a:r>
              <a:rPr lang="en-US" sz="2800" b="1" dirty="0" err="1">
                <a:latin typeface="Goudy Old Style" pitchFamily="18" charset="0"/>
              </a:rPr>
              <a:t>DispatcherServlet</a:t>
            </a:r>
            <a:r>
              <a:rPr lang="en-US" sz="2800" dirty="0">
                <a:latin typeface="Goudy Old Style" pitchFamily="18" charset="0"/>
              </a:rPr>
              <a:t> is at the heart of Spring MVC. – Spring’s Front Controller implementation, completely integrated with the Spring </a:t>
            </a:r>
            <a:r>
              <a:rPr lang="en-US" sz="2800" dirty="0" err="1">
                <a:latin typeface="Goudy Old Style" pitchFamily="18" charset="0"/>
              </a:rPr>
              <a:t>IoC</a:t>
            </a:r>
            <a:r>
              <a:rPr lang="en-US" sz="2800" dirty="0">
                <a:latin typeface="Goudy Old Style" pitchFamily="18" charset="0"/>
              </a:rPr>
              <a:t> container.</a:t>
            </a:r>
          </a:p>
          <a:p>
            <a:pPr>
              <a:buSzPct val="70000"/>
              <a:buFont typeface="Wingdings" pitchFamily="2" charset="2"/>
              <a:buChar char="v"/>
            </a:pPr>
            <a:r>
              <a:rPr lang="en-US" sz="2800" b="1" dirty="0" err="1">
                <a:latin typeface="Goudy Old Style" pitchFamily="18" charset="0"/>
              </a:rPr>
              <a:t>DispatcherServlet</a:t>
            </a:r>
            <a:r>
              <a:rPr lang="en-US" sz="2800" dirty="0">
                <a:latin typeface="Goudy Old Style" pitchFamily="18" charset="0"/>
              </a:rPr>
              <a:t> inherits </a:t>
            </a:r>
            <a:r>
              <a:rPr lang="en-US" sz="2800" b="1" dirty="0" err="1">
                <a:latin typeface="Goudy Old Style" pitchFamily="18" charset="0"/>
              </a:rPr>
              <a:t>HttpServlet</a:t>
            </a:r>
            <a:r>
              <a:rPr lang="en-US" sz="2800" dirty="0">
                <a:latin typeface="Goudy Old Style" pitchFamily="18" charset="0"/>
              </a:rPr>
              <a:t> base class and is declared in the web.xml of the application.</a:t>
            </a:r>
          </a:p>
          <a:p>
            <a:pPr>
              <a:buSzPct val="70000"/>
              <a:buFont typeface="Wingdings" pitchFamily="2" charset="2"/>
              <a:buChar char="v"/>
            </a:pPr>
            <a:r>
              <a:rPr lang="en-US" sz="2800" dirty="0">
                <a:latin typeface="Goudy Old Style" pitchFamily="18" charset="0"/>
              </a:rPr>
              <a:t>On initialization of a </a:t>
            </a:r>
            <a:r>
              <a:rPr lang="en-US" sz="2800" dirty="0" err="1">
                <a:latin typeface="Goudy Old Style" pitchFamily="18" charset="0"/>
              </a:rPr>
              <a:t>DispatcherServlet</a:t>
            </a:r>
            <a:r>
              <a:rPr lang="en-US" sz="2800" dirty="0">
                <a:latin typeface="Goudy Old Style" pitchFamily="18" charset="0"/>
              </a:rPr>
              <a:t>, Spring MVC looks for a file named </a:t>
            </a:r>
            <a:r>
              <a:rPr lang="en-US" sz="2800" i="1" dirty="0">
                <a:latin typeface="Goudy Old Style" pitchFamily="18" charset="0"/>
              </a:rPr>
              <a:t>[servlet-name]-servlet.xml </a:t>
            </a:r>
            <a:r>
              <a:rPr lang="en-US" sz="2800" dirty="0">
                <a:latin typeface="Goudy Old Style" pitchFamily="18" charset="0"/>
              </a:rPr>
              <a:t>in the WEB-INF directory and creates the beans defined there. Any definitions of  beans with the same name in the global scope are overridden.</a:t>
            </a:r>
          </a:p>
        </p:txBody>
      </p:sp>
      <p:sp>
        <p:nvSpPr>
          <p:cNvPr id="4" name="Rectangle 2"/>
          <p:cNvSpPr txBox="1">
            <a:spLocks noChangeArrowheads="1"/>
          </p:cNvSpPr>
          <p:nvPr/>
        </p:nvSpPr>
        <p:spPr>
          <a:xfrm>
            <a:off x="1" y="0"/>
            <a:ext cx="9144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err="1">
                <a:solidFill>
                  <a:srgbClr val="FF0000"/>
                </a:solidFill>
                <a:latin typeface="Centaur" panose="02030504050205020304" pitchFamily="18" charset="0"/>
                <a:cs typeface="Andalus" pitchFamily="18" charset="-78"/>
              </a:rPr>
              <a:t>DispatcherServlet</a:t>
            </a:r>
            <a:endParaRPr lang="en-US" sz="4000" dirty="0">
              <a:solidFill>
                <a:srgbClr val="FF0000"/>
              </a:solidFill>
              <a:latin typeface="Centaur" panose="02030504050205020304" pitchFamily="18" charset="0"/>
              <a:cs typeface="Andalus" pitchFamily="18" charset="-78"/>
            </a:endParaRPr>
          </a:p>
        </p:txBody>
      </p:sp>
      <p:sp>
        <p:nvSpPr>
          <p:cNvPr id="5" name="Slide Number Placeholder 4"/>
          <p:cNvSpPr>
            <a:spLocks noGrp="1"/>
          </p:cNvSpPr>
          <p:nvPr>
            <p:ph type="sldNum" sz="quarter" idx="12"/>
          </p:nvPr>
        </p:nvSpPr>
        <p:spPr/>
        <p:txBody>
          <a:bodyPr/>
          <a:lstStyle/>
          <a:p>
            <a:pPr>
              <a:defRPr/>
            </a:pPr>
            <a:fld id="{F7702890-330F-4BB6-82B8-5311760A728E}" type="slidenum">
              <a:rPr lang="en-US" smtClean="0"/>
              <a:pPr>
                <a:defRPr/>
              </a:pPr>
              <a:t>78</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0913727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396875"/>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3" name="Content Placeholder 2"/>
          <p:cNvSpPr>
            <a:spLocks noGrp="1"/>
          </p:cNvSpPr>
          <p:nvPr>
            <p:ph idx="1"/>
          </p:nvPr>
        </p:nvSpPr>
        <p:spPr>
          <a:xfrm>
            <a:off x="0" y="457200"/>
            <a:ext cx="9144000" cy="5562600"/>
          </a:xfrm>
        </p:spPr>
        <p:txBody>
          <a:bodyPr/>
          <a:lstStyle/>
          <a:p>
            <a:pPr>
              <a:buSzPct val="70000"/>
              <a:buFont typeface="Wingdings" pitchFamily="2" charset="2"/>
              <a:buChar char="v"/>
            </a:pPr>
            <a:r>
              <a:rPr lang="en-US" sz="2600" dirty="0">
                <a:latin typeface="Goudy Old Style" pitchFamily="18" charset="0"/>
              </a:rPr>
              <a:t>The </a:t>
            </a:r>
            <a:r>
              <a:rPr lang="en-US" sz="2600" dirty="0" err="1">
                <a:latin typeface="Goudy Old Style" pitchFamily="18" charset="0"/>
              </a:rPr>
              <a:t>DispatcherServlet</a:t>
            </a:r>
            <a:r>
              <a:rPr lang="en-US" sz="2600" dirty="0">
                <a:latin typeface="Goudy Old Style" pitchFamily="18" charset="0"/>
              </a:rPr>
              <a:t>  dispatches requests to handlers, with</a:t>
            </a:r>
          </a:p>
          <a:p>
            <a:pPr marL="681038" indent="-215900">
              <a:buSzPct val="70000"/>
              <a:buFont typeface="Wingdings" pitchFamily="2" charset="2"/>
              <a:buChar char="ü"/>
            </a:pPr>
            <a:r>
              <a:rPr lang="en-US" sz="2600" dirty="0">
                <a:latin typeface="Goudy Old Style" pitchFamily="18" charset="0"/>
              </a:rPr>
              <a:t> configurable handler mappings, </a:t>
            </a:r>
          </a:p>
          <a:p>
            <a:pPr lvl="1">
              <a:buSzPct val="70000"/>
              <a:buFont typeface="Wingdings" pitchFamily="2" charset="2"/>
              <a:buChar char="ü"/>
            </a:pPr>
            <a:r>
              <a:rPr lang="en-US" sz="2600" dirty="0">
                <a:latin typeface="Goudy Old Style" pitchFamily="18" charset="0"/>
              </a:rPr>
              <a:t>view resolution, </a:t>
            </a:r>
          </a:p>
          <a:p>
            <a:pPr lvl="1">
              <a:buSzPct val="70000"/>
              <a:buFont typeface="Wingdings" pitchFamily="2" charset="2"/>
              <a:buChar char="ü"/>
            </a:pPr>
            <a:r>
              <a:rPr lang="en-US" sz="2600" dirty="0">
                <a:latin typeface="Goudy Old Style" pitchFamily="18" charset="0"/>
              </a:rPr>
              <a:t>locale, </a:t>
            </a:r>
          </a:p>
          <a:p>
            <a:pPr lvl="1">
              <a:buSzPct val="70000"/>
              <a:buFont typeface="Wingdings" pitchFamily="2" charset="2"/>
              <a:buChar char="ü"/>
            </a:pPr>
            <a:r>
              <a:rPr lang="en-US" sz="2600" dirty="0" err="1">
                <a:latin typeface="Goudy Old Style" pitchFamily="18" charset="0"/>
              </a:rPr>
              <a:t>timezone</a:t>
            </a:r>
            <a:r>
              <a:rPr lang="en-US" sz="2600" dirty="0">
                <a:latin typeface="Goudy Old Style" pitchFamily="18" charset="0"/>
              </a:rPr>
              <a:t> and theme resolution as well as support for uploading files.</a:t>
            </a:r>
          </a:p>
          <a:p>
            <a:pPr>
              <a:buSzPct val="70000"/>
              <a:buFont typeface="Wingdings" pitchFamily="2" charset="2"/>
              <a:buChar char="v"/>
            </a:pPr>
            <a:r>
              <a:rPr lang="en-US" sz="2600" dirty="0">
                <a:latin typeface="Goudy Old Style" pitchFamily="18" charset="0"/>
              </a:rPr>
              <a:t>The </a:t>
            </a:r>
            <a:r>
              <a:rPr lang="en-US" sz="2600" b="1" dirty="0">
                <a:latin typeface="Goudy Old Style" pitchFamily="18" charset="0"/>
              </a:rPr>
              <a:t>requests</a:t>
            </a:r>
            <a:r>
              <a:rPr lang="en-US" sz="2600" dirty="0">
                <a:latin typeface="Goudy Old Style" pitchFamily="18" charset="0"/>
              </a:rPr>
              <a:t> needed to be </a:t>
            </a:r>
            <a:r>
              <a:rPr lang="en-US" sz="2600" b="1" dirty="0">
                <a:latin typeface="Goudy Old Style" pitchFamily="18" charset="0"/>
              </a:rPr>
              <a:t>handled</a:t>
            </a:r>
            <a:r>
              <a:rPr lang="en-US" sz="2600" dirty="0">
                <a:latin typeface="Goudy Old Style" pitchFamily="18" charset="0"/>
              </a:rPr>
              <a:t>  by the </a:t>
            </a:r>
            <a:r>
              <a:rPr lang="en-US" sz="2600" dirty="0" err="1">
                <a:latin typeface="Goudy Old Style" pitchFamily="18" charset="0"/>
              </a:rPr>
              <a:t>DispatcherServlet</a:t>
            </a:r>
            <a:r>
              <a:rPr lang="en-US" sz="2600" dirty="0">
                <a:latin typeface="Goudy Old Style" pitchFamily="18" charset="0"/>
              </a:rPr>
              <a:t> should be mapped by using a URL mapping. The default handler is based on the </a:t>
            </a:r>
            <a:r>
              <a:rPr lang="en-US" sz="2600" b="1" dirty="0">
                <a:latin typeface="Goudy Old Style" pitchFamily="18" charset="0"/>
              </a:rPr>
              <a:t>@Controller </a:t>
            </a:r>
            <a:r>
              <a:rPr lang="en-US" sz="2600" dirty="0">
                <a:latin typeface="Goudy Old Style" pitchFamily="18" charset="0"/>
              </a:rPr>
              <a:t>and </a:t>
            </a:r>
            <a:r>
              <a:rPr lang="en-US" sz="2600" b="1" dirty="0">
                <a:latin typeface="Goudy Old Style" pitchFamily="18" charset="0"/>
              </a:rPr>
              <a:t>@</a:t>
            </a:r>
            <a:r>
              <a:rPr lang="en-US" sz="2600" b="1" dirty="0" err="1">
                <a:latin typeface="Goudy Old Style" pitchFamily="18" charset="0"/>
              </a:rPr>
              <a:t>RequestMapping</a:t>
            </a:r>
            <a:r>
              <a:rPr lang="en-US" sz="2600" dirty="0">
                <a:latin typeface="Goudy Old Style" pitchFamily="18" charset="0"/>
              </a:rPr>
              <a:t> annotations.</a:t>
            </a:r>
          </a:p>
          <a:p>
            <a:pPr>
              <a:buSzPct val="70000"/>
              <a:buFont typeface="Wingdings" pitchFamily="2" charset="2"/>
              <a:buChar char="v"/>
            </a:pPr>
            <a:r>
              <a:rPr lang="en-US" sz="2600" dirty="0">
                <a:latin typeface="Goudy Old Style" pitchFamily="18" charset="0"/>
              </a:rPr>
              <a:t>Individual Controllers are used to handle many  different URLs</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79</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71252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411162"/>
          </a:xfrm>
        </p:spPr>
        <p:txBody>
          <a:bodyPr/>
          <a:lstStyle/>
          <a:p>
            <a:r>
              <a:rPr lang="en-US" sz="4000" dirty="0">
                <a:solidFill>
                  <a:srgbClr val="FF0000"/>
                </a:solidFill>
                <a:latin typeface="Baskerville Old Face" pitchFamily="18" charset="0"/>
                <a:cs typeface="Andalus" pitchFamily="18" charset="-78"/>
              </a:rPr>
              <a:t>Spring Introduction</a:t>
            </a:r>
          </a:p>
        </p:txBody>
      </p:sp>
      <p:sp>
        <p:nvSpPr>
          <p:cNvPr id="3" name="Content Placeholder 2"/>
          <p:cNvSpPr>
            <a:spLocks noGrp="1"/>
          </p:cNvSpPr>
          <p:nvPr>
            <p:ph idx="1"/>
          </p:nvPr>
        </p:nvSpPr>
        <p:spPr>
          <a:xfrm>
            <a:off x="0" y="457200"/>
            <a:ext cx="9144000" cy="5943600"/>
          </a:xfrm>
        </p:spPr>
        <p:txBody>
          <a:bodyPr/>
          <a:lstStyle/>
          <a:p>
            <a:pPr>
              <a:buSzPct val="70000"/>
              <a:buFont typeface="Wingdings" pitchFamily="2" charset="2"/>
              <a:buChar char="v"/>
            </a:pPr>
            <a:r>
              <a:rPr lang="en-US" sz="2600" dirty="0">
                <a:latin typeface="Goudy Old Style" pitchFamily="18" charset="0"/>
              </a:rPr>
              <a:t>A J2EE Framework developed by </a:t>
            </a:r>
            <a:r>
              <a:rPr lang="en-US" sz="2600" b="1" dirty="0">
                <a:solidFill>
                  <a:schemeClr val="tx2">
                    <a:lumMod val="75000"/>
                  </a:schemeClr>
                </a:solidFill>
                <a:latin typeface="Goudy Old Style" pitchFamily="18" charset="0"/>
              </a:rPr>
              <a:t>Rod Johnson </a:t>
            </a:r>
            <a:r>
              <a:rPr lang="en-US" sz="2600" dirty="0">
                <a:latin typeface="Goudy Old Style" pitchFamily="18" charset="0"/>
              </a:rPr>
              <a:t>to make building applications easier.</a:t>
            </a:r>
          </a:p>
          <a:p>
            <a:pPr>
              <a:buSzPct val="70000"/>
              <a:buFont typeface="Wingdings" pitchFamily="2" charset="2"/>
              <a:buChar char="v"/>
            </a:pPr>
            <a:r>
              <a:rPr lang="en-US" sz="2600" dirty="0">
                <a:latin typeface="Goudy Old Style" pitchFamily="18" charset="0"/>
              </a:rPr>
              <a:t>The programming model is built upon </a:t>
            </a:r>
            <a:r>
              <a:rPr lang="en-US" sz="2600" b="1" dirty="0">
                <a:solidFill>
                  <a:schemeClr val="tx2">
                    <a:lumMod val="75000"/>
                  </a:schemeClr>
                </a:solidFill>
                <a:latin typeface="Goudy Old Style" pitchFamily="18" charset="0"/>
              </a:rPr>
              <a:t>Inversion of Control </a:t>
            </a:r>
            <a:r>
              <a:rPr lang="en-US" sz="2600" dirty="0">
                <a:latin typeface="Goudy Old Style" pitchFamily="18" charset="0"/>
              </a:rPr>
              <a:t>and </a:t>
            </a:r>
            <a:r>
              <a:rPr lang="en-US" sz="2600" b="1" dirty="0">
                <a:solidFill>
                  <a:schemeClr val="tx2">
                    <a:lumMod val="75000"/>
                  </a:schemeClr>
                </a:solidFill>
                <a:latin typeface="Goudy Old Style" pitchFamily="18" charset="0"/>
              </a:rPr>
              <a:t>Aspect</a:t>
            </a:r>
            <a:r>
              <a:rPr lang="en-US" sz="2600" b="1" dirty="0">
                <a:solidFill>
                  <a:schemeClr val="tx2">
                    <a:lumMod val="75000"/>
                  </a:schemeClr>
                </a:solidFill>
                <a:latin typeface="Arial" pitchFamily="34" charset="0"/>
                <a:cs typeface="Arial" pitchFamily="34" charset="0"/>
              </a:rPr>
              <a:t>-</a:t>
            </a:r>
            <a:r>
              <a:rPr lang="en-US" sz="2600" b="1" dirty="0">
                <a:solidFill>
                  <a:schemeClr val="tx2">
                    <a:lumMod val="75000"/>
                  </a:schemeClr>
                </a:solidFill>
                <a:latin typeface="Goudy Old Style" pitchFamily="18" charset="0"/>
              </a:rPr>
              <a:t>Oriented Programming</a:t>
            </a:r>
            <a:r>
              <a:rPr lang="en-US" sz="2600" dirty="0">
                <a:latin typeface="Goudy Old Style" pitchFamily="18" charset="0"/>
              </a:rPr>
              <a:t>. </a:t>
            </a:r>
          </a:p>
          <a:p>
            <a:pPr>
              <a:buSzPct val="70000"/>
              <a:buFont typeface="Wingdings" pitchFamily="2" charset="2"/>
              <a:buChar char="v"/>
            </a:pPr>
            <a:r>
              <a:rPr lang="en-US" sz="2600" dirty="0">
                <a:latin typeface="Goudy Old Style" pitchFamily="18" charset="0"/>
              </a:rPr>
              <a:t>Inversion of Control allows classes to be loosely coupled and dependencies written in xml or annotated.</a:t>
            </a:r>
          </a:p>
          <a:p>
            <a:pPr marL="347663" indent="-293688">
              <a:buSzPct val="70000"/>
              <a:buFont typeface="Wingdings" pitchFamily="2" charset="2"/>
              <a:buChar char="v"/>
            </a:pPr>
            <a:r>
              <a:rPr lang="en-US" sz="2600" dirty="0">
                <a:latin typeface="Goudy Old Style" pitchFamily="18" charset="0"/>
              </a:rPr>
              <a:t>The </a:t>
            </a:r>
            <a:r>
              <a:rPr lang="en-US" sz="2600" b="1" dirty="0">
                <a:solidFill>
                  <a:schemeClr val="tx2">
                    <a:lumMod val="75000"/>
                  </a:schemeClr>
                </a:solidFill>
                <a:latin typeface="Goudy Old Style" pitchFamily="18" charset="0"/>
              </a:rPr>
              <a:t>user code need not have Spring references </a:t>
            </a:r>
            <a:r>
              <a:rPr lang="en-US" sz="2600" dirty="0">
                <a:latin typeface="Goudy Old Style" pitchFamily="18" charset="0"/>
              </a:rPr>
              <a:t>all over the place as Spring integrates using these techniques to manage the business objects &amp; their dependencies</a:t>
            </a:r>
          </a:p>
          <a:p>
            <a:pPr marL="347663" indent="-293688">
              <a:buSzPct val="70000"/>
              <a:buFont typeface="Wingdings" pitchFamily="2" charset="2"/>
              <a:buChar char="v"/>
            </a:pPr>
            <a:r>
              <a:rPr lang="en-US" sz="2600" dirty="0">
                <a:latin typeface="Goudy Old Style" pitchFamily="18" charset="0"/>
              </a:rPr>
              <a:t>Spring framework makes it possible to use them with simple POJO's. The framework that allows developer to pick and choose features to use from.</a:t>
            </a:r>
          </a:p>
          <a:p>
            <a:pPr marL="347663" indent="-293688">
              <a:buSzPct val="70000"/>
              <a:buFont typeface="Wingdings" pitchFamily="2" charset="2"/>
              <a:buChar char="v"/>
            </a:pPr>
            <a:endParaRPr lang="en-US" sz="2600" dirty="0">
              <a:latin typeface="Goudy Old Style" pitchFamily="18" charset="0"/>
            </a:endParaRPr>
          </a:p>
        </p:txBody>
      </p:sp>
      <p:sp>
        <p:nvSpPr>
          <p:cNvPr id="4" name="Footer Placeholder 3"/>
          <p:cNvSpPr>
            <a:spLocks noGrp="1"/>
          </p:cNvSpPr>
          <p:nvPr>
            <p:ph type="ftr" sz="quarter" idx="11"/>
          </p:nvPr>
        </p:nvSpPr>
        <p:spPr>
          <a:xfrm>
            <a:off x="762000" y="6477000"/>
            <a:ext cx="5257800" cy="365125"/>
          </a:xfrm>
        </p:spPr>
        <p:txBody>
          <a:bodyPr/>
          <a:lstStyle/>
          <a:p>
            <a:pPr>
              <a:defRPr/>
            </a:pPr>
            <a:r>
              <a:rPr lang="en-US" sz="1600">
                <a:latin typeface="Ink Free" pitchFamily="66" charset="0"/>
              </a:rPr>
              <a:t>prepared by- Vijay Kulkarni, Java Spring Trainer</a:t>
            </a:r>
            <a:endParaRPr lang="en-US" sz="1600" dirty="0">
              <a:latin typeface="Ink Free" pitchFamily="66" charset="0"/>
            </a:endParaRPr>
          </a:p>
        </p:txBody>
      </p:sp>
      <p:sp>
        <p:nvSpPr>
          <p:cNvPr id="5" name="Slide Number Placeholder 4"/>
          <p:cNvSpPr>
            <a:spLocks noGrp="1"/>
          </p:cNvSpPr>
          <p:nvPr>
            <p:ph type="sldNum" sz="quarter" idx="12"/>
          </p:nvPr>
        </p:nvSpPr>
        <p:spPr>
          <a:xfrm>
            <a:off x="7924800" y="6416675"/>
            <a:ext cx="990600" cy="365125"/>
          </a:xfrm>
        </p:spPr>
        <p:txBody>
          <a:bodyPr/>
          <a:lstStyle/>
          <a:p>
            <a:pPr>
              <a:defRPr/>
            </a:pPr>
            <a:fld id="{06DD2C99-A7B5-4F23-BCA6-BF2213C04F21}" type="slidenum">
              <a:rPr lang="en-US" sz="1600" smtClean="0">
                <a:latin typeface="Bahnschrift Light" pitchFamily="34" charset="0"/>
              </a:rPr>
              <a:pPr>
                <a:defRPr/>
              </a:pPr>
              <a:t>8</a:t>
            </a:fld>
            <a:endParaRPr lang="en-US" sz="1600" dirty="0">
              <a:latin typeface="Bahnschrift Light" pitchFamily="34" charset="0"/>
            </a:endParaRPr>
          </a:p>
        </p:txBody>
      </p:sp>
    </p:spTree>
    <p:extLst>
      <p:ext uri="{BB962C8B-B14F-4D97-AF65-F5344CB8AC3E}">
        <p14:creationId xmlns:p14="http://schemas.microsoft.com/office/powerpoint/2010/main" val="134873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3" name="Content Placeholder 2"/>
          <p:cNvSpPr>
            <a:spLocks noGrp="1"/>
          </p:cNvSpPr>
          <p:nvPr>
            <p:ph idx="1"/>
          </p:nvPr>
        </p:nvSpPr>
        <p:spPr>
          <a:xfrm>
            <a:off x="0" y="457200"/>
            <a:ext cx="9144000" cy="5715000"/>
          </a:xfrm>
        </p:spPr>
        <p:txBody>
          <a:bodyPr/>
          <a:lstStyle/>
          <a:p>
            <a:pPr>
              <a:buSzPct val="70000"/>
              <a:buFont typeface="Wingdings" pitchFamily="2" charset="2"/>
              <a:buChar char="Ø"/>
            </a:pPr>
            <a:r>
              <a:rPr lang="en-US" sz="2600" b="1" dirty="0" err="1">
                <a:latin typeface="Goudy Old Style" pitchFamily="18" charset="0"/>
              </a:rPr>
              <a:t>DispatcherServlet</a:t>
            </a:r>
            <a:r>
              <a:rPr lang="en-US" sz="2600" b="1" dirty="0">
                <a:latin typeface="Goudy Old Style" pitchFamily="18" charset="0"/>
              </a:rPr>
              <a:t> Processing Sequence</a:t>
            </a:r>
          </a:p>
          <a:p>
            <a:pPr>
              <a:buSzPct val="70000"/>
              <a:buFont typeface="Wingdings" pitchFamily="2" charset="2"/>
              <a:buChar char="v"/>
            </a:pPr>
            <a:r>
              <a:rPr lang="en-US" sz="2600" dirty="0">
                <a:latin typeface="Goudy Old Style" pitchFamily="18" charset="0"/>
              </a:rPr>
              <a:t>On getting a request for a specific </a:t>
            </a:r>
            <a:r>
              <a:rPr lang="en-US" sz="2600" dirty="0" err="1">
                <a:latin typeface="Goudy Old Style" pitchFamily="18" charset="0"/>
              </a:rPr>
              <a:t>DispatcherServlet</a:t>
            </a:r>
            <a:r>
              <a:rPr lang="en-US" sz="2600" dirty="0">
                <a:latin typeface="Goudy Old Style" pitchFamily="18" charset="0"/>
              </a:rPr>
              <a:t>, request processing starts as follows:</a:t>
            </a:r>
          </a:p>
          <a:p>
            <a:pPr marL="442913" indent="-354013">
              <a:buSzPct val="100000"/>
              <a:buFont typeface="+mj-lt"/>
              <a:buAutoNum type="arabicPeriod"/>
            </a:pPr>
            <a:r>
              <a:rPr lang="en-US" sz="2600" dirty="0">
                <a:latin typeface="Goudy Old Style" pitchFamily="18" charset="0"/>
              </a:rPr>
              <a:t>The </a:t>
            </a:r>
            <a:r>
              <a:rPr lang="en-US" sz="2600" b="1" dirty="0" err="1">
                <a:latin typeface="Goudy Old Style" pitchFamily="18" charset="0"/>
              </a:rPr>
              <a:t>WebApplicationContext</a:t>
            </a:r>
            <a:r>
              <a:rPr lang="en-US" sz="2600" dirty="0">
                <a:latin typeface="Goudy Old Style" pitchFamily="18" charset="0"/>
              </a:rPr>
              <a:t> is searched for and bound in the request as an attribute that the controller and other elements in the process can use. It is bound by default under the key </a:t>
            </a:r>
            <a:r>
              <a:rPr lang="en-US" sz="2600" dirty="0" err="1">
                <a:latin typeface="Goudy Old Style" pitchFamily="18" charset="0"/>
              </a:rPr>
              <a:t>DispatcherServlet.WEB_APPLICATION_CONTEXT</a:t>
            </a:r>
            <a:r>
              <a:rPr lang="en-US" sz="2600" dirty="0">
                <a:latin typeface="Goudy Old Style" pitchFamily="18" charset="0"/>
              </a:rPr>
              <a:t>_ ATTRIBUTE.</a:t>
            </a:r>
          </a:p>
          <a:p>
            <a:pPr marL="442913" indent="-354013">
              <a:buSzPct val="100000"/>
              <a:buFont typeface="+mj-lt"/>
              <a:buAutoNum type="arabicPeriod"/>
            </a:pPr>
            <a:r>
              <a:rPr lang="en-US" sz="2600" dirty="0">
                <a:latin typeface="Goudy Old Style" pitchFamily="18" charset="0"/>
              </a:rPr>
              <a:t>a. The </a:t>
            </a:r>
            <a:r>
              <a:rPr lang="en-US" sz="2600" b="1" dirty="0">
                <a:latin typeface="Goudy Old Style" pitchFamily="18" charset="0"/>
              </a:rPr>
              <a:t>locale resolver </a:t>
            </a:r>
            <a:r>
              <a:rPr lang="en-US" sz="2600" dirty="0">
                <a:latin typeface="Goudy Old Style" pitchFamily="18" charset="0"/>
              </a:rPr>
              <a:t>is bound to the request to enable </a:t>
            </a:r>
          </a:p>
          <a:p>
            <a:pPr marL="88900" indent="0">
              <a:buSzPct val="100000"/>
              <a:buNone/>
            </a:pPr>
            <a:r>
              <a:rPr lang="en-US" sz="2600" dirty="0">
                <a:latin typeface="Goudy Old Style" pitchFamily="18" charset="0"/>
              </a:rPr>
              <a:t>elements in the process to resolve the locale to use when processing the request (rendering the view, preparing data, </a:t>
            </a:r>
            <a:r>
              <a:rPr lang="en-US" sz="2600" dirty="0" err="1">
                <a:latin typeface="Goudy Old Style" pitchFamily="18" charset="0"/>
              </a:rPr>
              <a:t>etc</a:t>
            </a:r>
            <a:r>
              <a:rPr lang="en-US" sz="2600" dirty="0">
                <a:latin typeface="Goudy Old Style" pitchFamily="18" charset="0"/>
              </a:rPr>
              <a:t>)  </a:t>
            </a:r>
          </a:p>
          <a:p>
            <a:pPr marL="0" lvl="1" indent="88900">
              <a:buSzPct val="100000"/>
              <a:buNone/>
            </a:pPr>
            <a:r>
              <a:rPr lang="en-US" sz="2600" dirty="0">
                <a:latin typeface="Goudy Old Style" pitchFamily="18" charset="0"/>
              </a:rPr>
              <a:t>     b. The </a:t>
            </a:r>
            <a:r>
              <a:rPr lang="en-US" sz="2600" b="1" dirty="0">
                <a:latin typeface="Goudy Old Style" pitchFamily="18" charset="0"/>
              </a:rPr>
              <a:t>theme resolver </a:t>
            </a:r>
            <a:r>
              <a:rPr lang="en-US" sz="2600" dirty="0">
                <a:latin typeface="Goudy Old Style" pitchFamily="18" charset="0"/>
              </a:rPr>
              <a:t>is bound to the request to let  elements such as views determine which theme to use. </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80</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6785548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3" name="Content Placeholder 2"/>
          <p:cNvSpPr>
            <a:spLocks noGrp="1"/>
          </p:cNvSpPr>
          <p:nvPr>
            <p:ph idx="1"/>
          </p:nvPr>
        </p:nvSpPr>
        <p:spPr>
          <a:xfrm>
            <a:off x="0" y="457200"/>
            <a:ext cx="9144000" cy="5410200"/>
          </a:xfrm>
        </p:spPr>
        <p:txBody>
          <a:bodyPr/>
          <a:lstStyle/>
          <a:p>
            <a:pPr marL="0" lvl="1" indent="88900">
              <a:buSzPct val="100000"/>
              <a:buNone/>
            </a:pPr>
            <a:r>
              <a:rPr lang="en-US" sz="2600" dirty="0">
                <a:latin typeface="Goudy Old Style" pitchFamily="18" charset="0"/>
              </a:rPr>
              <a:t>c. If a </a:t>
            </a:r>
            <a:r>
              <a:rPr lang="en-US" sz="2600" b="1" dirty="0">
                <a:latin typeface="Goudy Old Style" pitchFamily="18" charset="0"/>
              </a:rPr>
              <a:t>multipart file resolver </a:t>
            </a:r>
            <a:r>
              <a:rPr lang="en-US" sz="2600" dirty="0">
                <a:latin typeface="Goudy Old Style" pitchFamily="18" charset="0"/>
              </a:rPr>
              <a:t>is specified, the request is   </a:t>
            </a:r>
          </a:p>
          <a:p>
            <a:pPr marL="0" indent="88900">
              <a:buSzPct val="100000"/>
              <a:buNone/>
            </a:pPr>
            <a:r>
              <a:rPr lang="en-US" sz="2600" dirty="0">
                <a:latin typeface="Goudy Old Style" pitchFamily="18" charset="0"/>
              </a:rPr>
              <a:t>inspected for </a:t>
            </a:r>
            <a:r>
              <a:rPr lang="en-US" sz="2600" dirty="0" err="1">
                <a:latin typeface="Goudy Old Style" pitchFamily="18" charset="0"/>
              </a:rPr>
              <a:t>multiparts</a:t>
            </a:r>
            <a:r>
              <a:rPr lang="en-US" sz="2600" dirty="0">
                <a:latin typeface="Goudy Old Style" pitchFamily="18" charset="0"/>
              </a:rPr>
              <a:t>; if </a:t>
            </a:r>
            <a:r>
              <a:rPr lang="en-US" sz="2600" dirty="0" err="1">
                <a:latin typeface="Goudy Old Style" pitchFamily="18" charset="0"/>
              </a:rPr>
              <a:t>multiparts</a:t>
            </a:r>
            <a:r>
              <a:rPr lang="en-US" sz="2600" dirty="0">
                <a:latin typeface="Goudy Old Style" pitchFamily="18" charset="0"/>
              </a:rPr>
              <a:t> are found, the   </a:t>
            </a:r>
          </a:p>
          <a:p>
            <a:pPr marL="0" indent="88900">
              <a:buSzPct val="100000"/>
              <a:buNone/>
            </a:pPr>
            <a:r>
              <a:rPr lang="en-US" sz="2600" dirty="0">
                <a:latin typeface="Goudy Old Style" pitchFamily="18" charset="0"/>
              </a:rPr>
              <a:t>request is wrapped in a </a:t>
            </a:r>
            <a:r>
              <a:rPr lang="en-US" sz="2600" b="1" dirty="0" err="1">
                <a:latin typeface="Goudy Old Style" pitchFamily="18" charset="0"/>
              </a:rPr>
              <a:t>MultipartHttpServletRequest</a:t>
            </a:r>
            <a:r>
              <a:rPr lang="en-US" sz="2600" dirty="0">
                <a:latin typeface="Goudy Old Style" pitchFamily="18" charset="0"/>
              </a:rPr>
              <a:t> for   </a:t>
            </a:r>
          </a:p>
          <a:p>
            <a:pPr marL="0" indent="88900">
              <a:buSzPct val="100000"/>
              <a:buNone/>
            </a:pPr>
            <a:r>
              <a:rPr lang="en-US" sz="2600" dirty="0">
                <a:latin typeface="Goudy Old Style" pitchFamily="18" charset="0"/>
              </a:rPr>
              <a:t>further processing by other elements in the process. </a:t>
            </a:r>
          </a:p>
          <a:p>
            <a:pPr marL="354013" indent="-265113">
              <a:buSzPct val="100000"/>
              <a:buFont typeface="+mj-lt"/>
              <a:buAutoNum type="arabicPeriod" startAt="3"/>
            </a:pPr>
            <a:r>
              <a:rPr lang="en-US" sz="2600" dirty="0">
                <a:latin typeface="Goudy Old Style" pitchFamily="18" charset="0"/>
              </a:rPr>
              <a:t> An appropriate </a:t>
            </a:r>
            <a:r>
              <a:rPr lang="en-US" sz="2600" b="1" dirty="0">
                <a:latin typeface="Goudy Old Style" pitchFamily="18" charset="0"/>
              </a:rPr>
              <a:t>handler</a:t>
            </a:r>
            <a:r>
              <a:rPr lang="en-US" sz="2600" dirty="0">
                <a:latin typeface="Goudy Old Style" pitchFamily="18" charset="0"/>
              </a:rPr>
              <a:t> is searched for. If a handler is found, the execution chain associated with the handler – </a:t>
            </a:r>
            <a:r>
              <a:rPr lang="en-US" sz="2600" b="1" dirty="0">
                <a:latin typeface="Goudy Old Style" pitchFamily="18" charset="0"/>
              </a:rPr>
              <a:t>preprocessors, postprocessors, &amp; controllers</a:t>
            </a:r>
            <a:r>
              <a:rPr lang="en-US" sz="2600" dirty="0">
                <a:latin typeface="Goudy Old Style" pitchFamily="18" charset="0"/>
              </a:rPr>
              <a:t> is executed in order to prepare a </a:t>
            </a:r>
            <a:r>
              <a:rPr lang="en-US" sz="2600" b="1" dirty="0">
                <a:latin typeface="Goudy Old Style" pitchFamily="18" charset="0"/>
              </a:rPr>
              <a:t>model</a:t>
            </a:r>
            <a:r>
              <a:rPr lang="en-US" sz="2600" dirty="0">
                <a:latin typeface="Goudy Old Style" pitchFamily="18" charset="0"/>
              </a:rPr>
              <a:t> or rendering.</a:t>
            </a:r>
          </a:p>
          <a:p>
            <a:pPr marL="354013" indent="-265113">
              <a:buSzPct val="70000"/>
              <a:buFont typeface="+mj-lt"/>
              <a:buAutoNum type="arabicPeriod" startAt="3"/>
            </a:pPr>
            <a:r>
              <a:rPr lang="en-US" sz="2600" dirty="0">
                <a:latin typeface="Goudy Old Style" pitchFamily="18" charset="0"/>
              </a:rPr>
              <a:t>If a model is returned, the </a:t>
            </a:r>
            <a:r>
              <a:rPr lang="en-US" sz="2600" b="1" dirty="0">
                <a:latin typeface="Goudy Old Style" pitchFamily="18" charset="0"/>
              </a:rPr>
              <a:t>view</a:t>
            </a:r>
            <a:r>
              <a:rPr lang="en-US" sz="2600" dirty="0">
                <a:latin typeface="Goudy Old Style" pitchFamily="18" charset="0"/>
              </a:rPr>
              <a:t> is rendered. If no model is returned, (may be a pre or postprocessor intercepting the request,), then view is not rendered, as the request could already have been fulfilled.</a:t>
            </a:r>
          </a:p>
          <a:p>
            <a:pPr marL="514350" indent="-514350">
              <a:buFont typeface="+mj-lt"/>
              <a:buAutoNum type="arabicPeriod" startAt="3"/>
            </a:pPr>
            <a:endParaRPr lang="en-US" sz="2600"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81</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2678962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8615"/>
          </a:xfrm>
        </p:spPr>
        <p:txBody>
          <a:bodyPr/>
          <a:lstStyle/>
          <a:p>
            <a:r>
              <a:rPr lang="en-US" sz="4000" dirty="0" err="1">
                <a:solidFill>
                  <a:srgbClr val="FF0000"/>
                </a:solidFill>
                <a:latin typeface="Centaur" panose="02030504050205020304" pitchFamily="18" charset="0"/>
                <a:cs typeface="Andalus" pitchFamily="18" charset="-78"/>
              </a:rPr>
              <a:t>HandlerMapping</a:t>
            </a:r>
            <a:endParaRPr lang="en-US" sz="4000" dirty="0">
              <a:solidFill>
                <a:srgbClr val="FF0000"/>
              </a:solidFill>
              <a:latin typeface="Centaur" panose="02030504050205020304" pitchFamily="18" charset="0"/>
              <a:cs typeface="Andalus" pitchFamily="18" charset="-78"/>
            </a:endParaRPr>
          </a:p>
        </p:txBody>
      </p:sp>
      <p:sp>
        <p:nvSpPr>
          <p:cNvPr id="3" name="Content Placeholder 2"/>
          <p:cNvSpPr>
            <a:spLocks noGrp="1"/>
          </p:cNvSpPr>
          <p:nvPr>
            <p:ph idx="1"/>
          </p:nvPr>
        </p:nvSpPr>
        <p:spPr>
          <a:xfrm>
            <a:off x="0" y="533400"/>
            <a:ext cx="9144000" cy="5822950"/>
          </a:xfrm>
        </p:spPr>
        <p:txBody>
          <a:bodyPr/>
          <a:lstStyle/>
          <a:p>
            <a:pPr>
              <a:buSzPct val="70000"/>
              <a:buFont typeface="Wingdings" pitchFamily="2" charset="2"/>
              <a:buChar char="v"/>
            </a:pPr>
            <a:r>
              <a:rPr lang="en-US" sz="2600" b="1" dirty="0">
                <a:latin typeface="Goudy Old Style" pitchFamily="18" charset="0"/>
              </a:rPr>
              <a:t>Handler mappings</a:t>
            </a:r>
          </a:p>
          <a:p>
            <a:pPr>
              <a:buSzPct val="70000"/>
              <a:buFont typeface="Wingdings" pitchFamily="2" charset="2"/>
              <a:buChar char="ü"/>
            </a:pPr>
            <a:r>
              <a:rPr lang="en-US" sz="2600" dirty="0" err="1">
                <a:latin typeface="Goudy Old Style" pitchFamily="18" charset="0"/>
              </a:rPr>
              <a:t>HandlerMapping</a:t>
            </a:r>
            <a:r>
              <a:rPr lang="en-US" sz="2600" dirty="0">
                <a:latin typeface="Goudy Old Style" pitchFamily="18" charset="0"/>
              </a:rPr>
              <a:t> automatically looks for </a:t>
            </a:r>
            <a:r>
              <a:rPr lang="en-US" sz="2600" b="1" dirty="0">
                <a:latin typeface="Goudy Old Style" pitchFamily="18" charset="0"/>
              </a:rPr>
              <a:t>@</a:t>
            </a:r>
            <a:r>
              <a:rPr lang="en-US" sz="2600" b="1" dirty="0" err="1">
                <a:latin typeface="Goudy Old Style" pitchFamily="18" charset="0"/>
              </a:rPr>
              <a:t>RequestMapping</a:t>
            </a:r>
            <a:r>
              <a:rPr lang="en-US" sz="2600" b="1" dirty="0">
                <a:latin typeface="Goudy Old Style" pitchFamily="18" charset="0"/>
              </a:rPr>
              <a:t> </a:t>
            </a:r>
            <a:r>
              <a:rPr lang="en-US" sz="2600" dirty="0">
                <a:latin typeface="Goudy Old Style" pitchFamily="18" charset="0"/>
              </a:rPr>
              <a:t>annotations on all </a:t>
            </a:r>
            <a:r>
              <a:rPr lang="en-US" sz="2600" b="1" dirty="0">
                <a:latin typeface="Goudy Old Style" pitchFamily="18" charset="0"/>
              </a:rPr>
              <a:t>@Controller</a:t>
            </a:r>
            <a:r>
              <a:rPr lang="en-US" sz="2600" dirty="0">
                <a:latin typeface="Goudy Old Style" pitchFamily="18" charset="0"/>
              </a:rPr>
              <a:t> beans. </a:t>
            </a:r>
          </a:p>
          <a:p>
            <a:pPr>
              <a:buSzPct val="70000"/>
              <a:buFont typeface="Wingdings" pitchFamily="2" charset="2"/>
              <a:buChar char="ü"/>
            </a:pPr>
            <a:r>
              <a:rPr lang="en-US" sz="2600" dirty="0">
                <a:latin typeface="Goudy Old Style" pitchFamily="18" charset="0"/>
              </a:rPr>
              <a:t>The </a:t>
            </a:r>
            <a:r>
              <a:rPr lang="en-US" sz="2600" dirty="0" err="1">
                <a:latin typeface="Goudy Old Style" pitchFamily="18" charset="0"/>
              </a:rPr>
              <a:t>HandlerMapping</a:t>
            </a:r>
            <a:r>
              <a:rPr lang="en-US" sz="2600" dirty="0">
                <a:latin typeface="Goudy Old Style" pitchFamily="18" charset="0"/>
              </a:rPr>
              <a:t> classes extending from </a:t>
            </a:r>
            <a:r>
              <a:rPr lang="en-US" sz="2600" dirty="0" err="1">
                <a:latin typeface="Goudy Old Style" pitchFamily="18" charset="0"/>
              </a:rPr>
              <a:t>AbstractHandlerMapping</a:t>
            </a:r>
            <a:r>
              <a:rPr lang="en-US" sz="2600" dirty="0">
                <a:latin typeface="Goudy Old Style" pitchFamily="18" charset="0"/>
              </a:rPr>
              <a:t> have the following properties – </a:t>
            </a:r>
          </a:p>
          <a:p>
            <a:pPr marL="265113" lvl="2" indent="-265113">
              <a:buSzPct val="100000"/>
              <a:buFont typeface="+mj-lt"/>
              <a:buAutoNum type="arabicPeriod"/>
            </a:pPr>
            <a:r>
              <a:rPr lang="en-US" b="1" dirty="0" err="1">
                <a:latin typeface="Goudy Old Style" pitchFamily="18" charset="0"/>
              </a:rPr>
              <a:t>defaultHandler</a:t>
            </a:r>
            <a:r>
              <a:rPr lang="en-US" dirty="0">
                <a:latin typeface="Goudy Old Style" pitchFamily="18" charset="0"/>
              </a:rPr>
              <a:t> – used when this handler mapping does not result in a matching handler.</a:t>
            </a:r>
          </a:p>
          <a:p>
            <a:pPr marL="265113" lvl="3" indent="-265113">
              <a:buSzPct val="100000"/>
              <a:buFont typeface="+mj-lt"/>
              <a:buAutoNum type="arabicPeriod" startAt="2"/>
            </a:pPr>
            <a:r>
              <a:rPr lang="en-US" sz="2400" b="1" dirty="0">
                <a:latin typeface="Goudy Old Style" pitchFamily="18" charset="0"/>
              </a:rPr>
              <a:t>order</a:t>
            </a:r>
            <a:r>
              <a:rPr lang="en-US" sz="2400" dirty="0">
                <a:latin typeface="Goudy Old Style" pitchFamily="18" charset="0"/>
              </a:rPr>
              <a:t> – based on the value of the order property. Spring sorts all handler mappings in the context and applies the first matching handler</a:t>
            </a:r>
          </a:p>
          <a:p>
            <a:pPr marL="265113" lvl="2" indent="-265113">
              <a:buSzPct val="100000"/>
              <a:buFont typeface="+mj-lt"/>
              <a:buAutoNum type="arabicPeriod" startAt="3"/>
            </a:pPr>
            <a:r>
              <a:rPr lang="en-US" b="1" dirty="0" err="1">
                <a:latin typeface="Goudy Old Style" pitchFamily="18" charset="0"/>
              </a:rPr>
              <a:t>alwaysUseFullPath</a:t>
            </a:r>
            <a:r>
              <a:rPr lang="en-US" b="1" dirty="0">
                <a:latin typeface="Goudy Old Style" pitchFamily="18" charset="0"/>
              </a:rPr>
              <a:t> – i</a:t>
            </a:r>
            <a:r>
              <a:rPr lang="en-US" dirty="0">
                <a:latin typeface="Goudy Old Style" pitchFamily="18" charset="0"/>
              </a:rPr>
              <a:t>f true, the full path within the current Servlet context is used to find an appropriate handler; else the path within the current Servlet mapping is used. (default is false)</a:t>
            </a:r>
          </a:p>
          <a:p>
            <a:pPr marL="265113" lvl="2" indent="-265113">
              <a:buSzPct val="100000"/>
              <a:buFont typeface="+mj-lt"/>
              <a:buAutoNum type="arabicPeriod" startAt="3"/>
            </a:pPr>
            <a:r>
              <a:rPr lang="en-US" b="1" dirty="0" err="1">
                <a:latin typeface="Goudy Old Style" pitchFamily="18" charset="0"/>
              </a:rPr>
              <a:t>urlDecode</a:t>
            </a:r>
            <a:r>
              <a:rPr lang="en-US" dirty="0">
                <a:latin typeface="Goudy Old Style" pitchFamily="18" charset="0"/>
              </a:rPr>
              <a:t> Defaults to true, the </a:t>
            </a:r>
            <a:r>
              <a:rPr lang="en-US" dirty="0" err="1">
                <a:latin typeface="Goudy Old Style" pitchFamily="18" charset="0"/>
              </a:rPr>
              <a:t>HttpServletRequest</a:t>
            </a:r>
            <a:r>
              <a:rPr lang="en-US" dirty="0">
                <a:latin typeface="Goudy Old Style" pitchFamily="18" charset="0"/>
              </a:rPr>
              <a:t> always exposes the Servlet path in decoded form</a:t>
            </a:r>
            <a:r>
              <a:rPr lang="en-US" sz="2600" dirty="0">
                <a:latin typeface="Goudy Old Style" pitchFamily="18" charset="0"/>
              </a:rPr>
              <a:t>.</a:t>
            </a:r>
            <a:endParaRPr lang="en-GB" sz="2800" dirty="0">
              <a:latin typeface="Goudy Old Style" pitchFamily="18" charset="0"/>
            </a:endParaRPr>
          </a:p>
          <a:p>
            <a:pPr marL="265113" lvl="3" indent="-265113">
              <a:buSzPct val="100000"/>
              <a:buFont typeface="+mj-lt"/>
              <a:buAutoNum type="arabicPeriod" startAt="2"/>
            </a:pPr>
            <a:endParaRPr lang="en-US"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82</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157463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IN" sz="4000" dirty="0">
                <a:solidFill>
                  <a:srgbClr val="FF0000"/>
                </a:solidFill>
                <a:latin typeface="Goudy Old Style" panose="02020502050305020303" pitchFamily="18" charset="0"/>
              </a:rPr>
              <a:t>@</a:t>
            </a:r>
            <a:r>
              <a:rPr lang="en-IN" sz="4000" dirty="0" err="1">
                <a:solidFill>
                  <a:srgbClr val="FF0000"/>
                </a:solidFill>
                <a:latin typeface="Goudy Old Style" panose="02020502050305020303" pitchFamily="18" charset="0"/>
              </a:rPr>
              <a:t>RequestMapping</a:t>
            </a:r>
            <a:endParaRPr lang="en-IN" sz="4000" dirty="0">
              <a:solidFill>
                <a:srgbClr val="FF0000"/>
              </a:solidFill>
              <a:latin typeface="Goudy Old Style" panose="02020502050305020303" pitchFamily="18" charset="0"/>
            </a:endParaRPr>
          </a:p>
        </p:txBody>
      </p:sp>
      <p:sp>
        <p:nvSpPr>
          <p:cNvPr id="3" name="Content Placeholder 2"/>
          <p:cNvSpPr>
            <a:spLocks noGrp="1"/>
          </p:cNvSpPr>
          <p:nvPr>
            <p:ph idx="1"/>
          </p:nvPr>
        </p:nvSpPr>
        <p:spPr>
          <a:xfrm>
            <a:off x="0" y="457200"/>
            <a:ext cx="9144000" cy="4525963"/>
          </a:xfrm>
        </p:spPr>
        <p:txBody>
          <a:bodyPr/>
          <a:lstStyle/>
          <a:p>
            <a:pPr>
              <a:buSzPct val="70000"/>
              <a:buFont typeface="Wingdings" panose="05000000000000000000" pitchFamily="2" charset="2"/>
              <a:buChar char="v"/>
            </a:pPr>
            <a:r>
              <a:rPr lang="en-GB" sz="2400" b="1" dirty="0">
                <a:latin typeface="Goudy Old Style" pitchFamily="18" charset="0"/>
              </a:rPr>
              <a:t>@RequestMapping </a:t>
            </a:r>
            <a:r>
              <a:rPr lang="en-GB" sz="2400" dirty="0">
                <a:latin typeface="Goudy Old Style" pitchFamily="18" charset="0"/>
              </a:rPr>
              <a:t>is the annotation used to map web requests onto specific handler classes and/or handler methods is </a:t>
            </a:r>
            <a:r>
              <a:rPr lang="en-GB" sz="2400" b="1" dirty="0" err="1">
                <a:latin typeface="Goudy Old Style" pitchFamily="18" charset="0"/>
              </a:rPr>
              <a:t>org.springframework.web.bind.annotation.RequestMapping</a:t>
            </a:r>
            <a:r>
              <a:rPr lang="en-GB" sz="2400" dirty="0">
                <a:latin typeface="Goudy Old Style" pitchFamily="18" charset="0"/>
              </a:rPr>
              <a:t>. Applied to the </a:t>
            </a:r>
            <a:r>
              <a:rPr lang="en-GB" sz="2400" b="1" dirty="0">
                <a:latin typeface="Goudy Old Style" pitchFamily="18" charset="0"/>
              </a:rPr>
              <a:t>controller class </a:t>
            </a:r>
            <a:r>
              <a:rPr lang="en-GB" sz="2400" dirty="0">
                <a:latin typeface="Goudy Old Style" pitchFamily="18" charset="0"/>
              </a:rPr>
              <a:t>and</a:t>
            </a:r>
            <a:r>
              <a:rPr lang="en-GB" sz="2400" b="1" dirty="0">
                <a:latin typeface="Goudy Old Style" pitchFamily="18" charset="0"/>
              </a:rPr>
              <a:t> </a:t>
            </a:r>
            <a:r>
              <a:rPr lang="en-GB" sz="2400" dirty="0">
                <a:latin typeface="Goudy Old Style" pitchFamily="18" charset="0"/>
              </a:rPr>
              <a:t>also to </a:t>
            </a:r>
            <a:r>
              <a:rPr lang="en-GB" sz="2400" b="1" dirty="0">
                <a:latin typeface="Goudy Old Style" pitchFamily="18" charset="0"/>
              </a:rPr>
              <a:t>methods</a:t>
            </a:r>
            <a:r>
              <a:rPr lang="en-GB" sz="2400" dirty="0">
                <a:latin typeface="Goudy Old Style" pitchFamily="18" charset="0"/>
              </a:rPr>
              <a:t>. </a:t>
            </a:r>
          </a:p>
          <a:p>
            <a:pPr marL="265113" indent="-265113">
              <a:buSzPct val="70000"/>
              <a:buFont typeface="Wingdings" pitchFamily="2" charset="2"/>
              <a:buChar char="Ø"/>
            </a:pPr>
            <a:endParaRPr lang="en-GB" sz="2600" dirty="0">
              <a:latin typeface="Goudy Old Style" pitchFamily="18" charset="0"/>
            </a:endParaRPr>
          </a:p>
          <a:p>
            <a:pPr marL="265113" indent="-265113">
              <a:buSzPct val="70000"/>
              <a:buFont typeface="Wingdings" pitchFamily="2" charset="2"/>
              <a:buChar char="Ø"/>
            </a:pPr>
            <a:endParaRPr lang="en-GB" sz="2600" dirty="0">
              <a:latin typeface="Goudy Old Style" pitchFamily="18" charset="0"/>
            </a:endParaRPr>
          </a:p>
          <a:p>
            <a:pPr marL="265113" indent="-265113">
              <a:buSzPct val="70000"/>
              <a:buFont typeface="Wingdings" pitchFamily="2" charset="2"/>
              <a:buChar char="Ø"/>
            </a:pPr>
            <a:endParaRPr lang="en-GB" sz="2600" dirty="0">
              <a:latin typeface="Goudy Old Style" pitchFamily="18" charset="0"/>
            </a:endParaRPr>
          </a:p>
          <a:p>
            <a:pPr marL="0" indent="0">
              <a:buSzPct val="70000"/>
              <a:buNone/>
            </a:pPr>
            <a:endParaRPr lang="en-GB"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83</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graphicFrame>
        <p:nvGraphicFramePr>
          <p:cNvPr id="4" name="Table 6">
            <a:extLst>
              <a:ext uri="{FF2B5EF4-FFF2-40B4-BE49-F238E27FC236}">
                <a16:creationId xmlns:a16="http://schemas.microsoft.com/office/drawing/2014/main" id="{933600F5-F523-5336-DEC0-616D7CBED0C5}"/>
              </a:ext>
            </a:extLst>
          </p:cNvPr>
          <p:cNvGraphicFramePr>
            <a:graphicFrameLocks noGrp="1"/>
          </p:cNvGraphicFramePr>
          <p:nvPr>
            <p:extLst>
              <p:ext uri="{D42A27DB-BD31-4B8C-83A1-F6EECF244321}">
                <p14:modId xmlns:p14="http://schemas.microsoft.com/office/powerpoint/2010/main" val="3151365643"/>
              </p:ext>
            </p:extLst>
          </p:nvPr>
        </p:nvGraphicFramePr>
        <p:xfrm>
          <a:off x="76200" y="1935480"/>
          <a:ext cx="8991599" cy="4968240"/>
        </p:xfrm>
        <a:graphic>
          <a:graphicData uri="http://schemas.openxmlformats.org/drawingml/2006/table">
            <a:tbl>
              <a:tblPr firstRow="1" bandRow="1">
                <a:tableStyleId>{5C22544A-7EE6-4342-B048-85BDC9FD1C3A}</a:tableStyleId>
              </a:tblPr>
              <a:tblGrid>
                <a:gridCol w="946484">
                  <a:extLst>
                    <a:ext uri="{9D8B030D-6E8A-4147-A177-3AD203B41FA5}">
                      <a16:colId xmlns:a16="http://schemas.microsoft.com/office/drawing/2014/main" val="294130591"/>
                    </a:ext>
                  </a:extLst>
                </a:gridCol>
                <a:gridCol w="3701716">
                  <a:extLst>
                    <a:ext uri="{9D8B030D-6E8A-4147-A177-3AD203B41FA5}">
                      <a16:colId xmlns:a16="http://schemas.microsoft.com/office/drawing/2014/main" val="2311315383"/>
                    </a:ext>
                  </a:extLst>
                </a:gridCol>
                <a:gridCol w="4343399">
                  <a:extLst>
                    <a:ext uri="{9D8B030D-6E8A-4147-A177-3AD203B41FA5}">
                      <a16:colId xmlns:a16="http://schemas.microsoft.com/office/drawing/2014/main" val="404883170"/>
                    </a:ext>
                  </a:extLst>
                </a:gridCol>
              </a:tblGrid>
              <a:tr h="370840">
                <a:tc>
                  <a:txBody>
                    <a:bodyPr/>
                    <a:lstStyle/>
                    <a:p>
                      <a:pPr algn="ctr"/>
                      <a:r>
                        <a:rPr lang="en-US" sz="2200" dirty="0" err="1">
                          <a:solidFill>
                            <a:schemeClr val="tx1"/>
                          </a:solidFill>
                          <a:latin typeface="Goudy Old Style" panose="02020502050305020303" pitchFamily="18" charset="0"/>
                        </a:rPr>
                        <a:t>Sl.No</a:t>
                      </a:r>
                      <a:r>
                        <a:rPr lang="en-US" sz="2200" dirty="0">
                          <a:solidFill>
                            <a:schemeClr val="tx1"/>
                          </a:solidFill>
                          <a:latin typeface="Goudy Old Style" panose="02020502050305020303" pitchFamily="18" charset="0"/>
                        </a:rPr>
                        <a:t>.</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Goudy Old Style" panose="02020502050305020303" pitchFamily="18" charset="0"/>
                        </a:rPr>
                        <a:t>Syntax</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Goudy Old Style" panose="02020502050305020303" pitchFamily="18" charset="0"/>
                        </a:rPr>
                        <a:t>Description</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8371607"/>
                  </a:ext>
                </a:extLst>
              </a:tr>
              <a:tr h="370840">
                <a:tc>
                  <a:txBody>
                    <a:bodyPr/>
                    <a:lstStyle/>
                    <a:p>
                      <a:r>
                        <a:rPr lang="en-US" dirty="0">
                          <a:solidFill>
                            <a:schemeClr val="tx1"/>
                          </a:solidFill>
                          <a:latin typeface="Goudy Old Style" panose="02020502050305020303" pitchFamily="18" charset="0"/>
                        </a:rPr>
                        <a:t>1.</a:t>
                      </a:r>
                      <a:endParaRPr lang="en-IN"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b="1" dirty="0">
                          <a:latin typeface="Goudy Old Style" pitchFamily="18" charset="0"/>
                        </a:rPr>
                        <a:t>@RequestMapping with class </a:t>
                      </a:r>
                      <a:r>
                        <a:rPr lang="en-GB" sz="2200" b="1" dirty="0">
                          <a:latin typeface="+mn-lt"/>
                        </a:rPr>
                        <a:t>- </a:t>
                      </a:r>
                    </a:p>
                    <a:p>
                      <a:pPr marL="0" lvl="1" indent="0">
                        <a:buNone/>
                      </a:pPr>
                      <a:r>
                        <a:rPr lang="en-GB" sz="2200" dirty="0">
                          <a:latin typeface="Goudy Old Style" pitchFamily="18" charset="0"/>
                        </a:rPr>
                        <a:t>@Controller </a:t>
                      </a:r>
                    </a:p>
                    <a:p>
                      <a:pPr marL="0" lvl="1" indent="0">
                        <a:buNone/>
                      </a:pPr>
                      <a:r>
                        <a:rPr lang="en-GB" sz="2200" dirty="0">
                          <a:latin typeface="Goudy Old Style" pitchFamily="18" charset="0"/>
                        </a:rPr>
                        <a:t>@RequestMapping("/home") </a:t>
                      </a:r>
                    </a:p>
                    <a:p>
                      <a:pPr marL="0" lvl="1" indent="0">
                        <a:buNone/>
                      </a:pPr>
                      <a:r>
                        <a:rPr lang="en-GB" sz="2200" dirty="0">
                          <a:latin typeface="Goudy Old Style" pitchFamily="18" charset="0"/>
                        </a:rPr>
                        <a:t>public class </a:t>
                      </a:r>
                      <a:r>
                        <a:rPr lang="en-GB" sz="2200" dirty="0" err="1">
                          <a:latin typeface="Goudy Old Style" pitchFamily="18" charset="0"/>
                        </a:rPr>
                        <a:t>HomeController</a:t>
                      </a:r>
                      <a:r>
                        <a:rPr lang="en-GB" sz="2200" dirty="0">
                          <a:latin typeface="Goudy Old Style" pitchFamily="18" charset="0"/>
                        </a:rPr>
                        <a:t> </a:t>
                      </a:r>
                    </a:p>
                    <a:p>
                      <a:pPr marL="0" lvl="1" indent="0">
                        <a:buNone/>
                      </a:pPr>
                      <a:r>
                        <a:rPr lang="en-GB" sz="2200" dirty="0">
                          <a:latin typeface="Goudy Old Style" pitchFamily="18"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Goudy Old Style" pitchFamily="18" charset="0"/>
                        </a:rPr>
                        <a:t>“/home” is the URI for which this controller will be used. This concept is very similar to servlet context of a web application.</a:t>
                      </a:r>
                    </a:p>
                    <a:p>
                      <a:endParaRPr lang="en-IN"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374597"/>
                  </a:ext>
                </a:extLst>
              </a:tr>
              <a:tr h="370840">
                <a:tc>
                  <a:txBody>
                    <a:bodyPr/>
                    <a:lstStyle/>
                    <a:p>
                      <a:r>
                        <a:rPr lang="en-US" sz="2200" dirty="0">
                          <a:solidFill>
                            <a:schemeClr val="tx1"/>
                          </a:solidFill>
                          <a:latin typeface="Goudy Old Style" panose="02020502050305020303" pitchFamily="18" charset="0"/>
                        </a:rPr>
                        <a:t>2.</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None/>
                      </a:pPr>
                      <a:r>
                        <a:rPr lang="en-GB" sz="2200" b="1" dirty="0">
                          <a:latin typeface="Goudy Old Style" pitchFamily="18" charset="0"/>
                        </a:rPr>
                        <a:t>@RequestMapping with method –</a:t>
                      </a:r>
                    </a:p>
                    <a:p>
                      <a:pPr marL="0" indent="0">
                        <a:buNone/>
                      </a:pPr>
                      <a:r>
                        <a:rPr lang="en-GB" sz="2200" dirty="0">
                          <a:latin typeface="Goudy Old Style" pitchFamily="18" charset="0"/>
                        </a:rPr>
                        <a:t>@RequestMapping(value="/method0")  </a:t>
                      </a:r>
                    </a:p>
                    <a:p>
                      <a:pPr marL="0" indent="0">
                        <a:buNone/>
                      </a:pPr>
                      <a:r>
                        <a:rPr lang="en-GB" sz="2200" dirty="0">
                          <a:latin typeface="Goudy Old Style" pitchFamily="18" charset="0"/>
                        </a:rPr>
                        <a:t>@ResponseBody </a:t>
                      </a:r>
                    </a:p>
                    <a:p>
                      <a:pPr marL="0" indent="0">
                        <a:buNone/>
                      </a:pPr>
                      <a:r>
                        <a:rPr lang="en-GB" sz="2200" dirty="0">
                          <a:latin typeface="Goudy Old Style" pitchFamily="18" charset="0"/>
                        </a:rPr>
                        <a:t>public String method0()</a:t>
                      </a:r>
                    </a:p>
                    <a:p>
                      <a:pPr marL="0" indent="0">
                        <a:buNone/>
                      </a:pPr>
                      <a:r>
                        <a:rPr lang="en-GB" sz="2200" dirty="0">
                          <a:latin typeface="Goudy Old Style" pitchFamily="18" charset="0"/>
                        </a:rPr>
                        <a:t>  { return "method0"; } </a:t>
                      </a:r>
                    </a:p>
                    <a:p>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dirty="0">
                          <a:latin typeface="Goudy Old Style" pitchFamily="18" charset="0"/>
                        </a:rPr>
                        <a:t>used with method to provide the URI pattern for which handler method will be used. </a:t>
                      </a:r>
                    </a:p>
                    <a:p>
                      <a:pPr marL="0" indent="0">
                        <a:buNone/>
                      </a:pPr>
                      <a:r>
                        <a:rPr lang="en-GB" sz="2200" dirty="0">
                          <a:latin typeface="Goudy Old Style" pitchFamily="18" charset="0"/>
                        </a:rPr>
                        <a:t>The annotation can be written as  @RequestMapping("/method0"). </a:t>
                      </a:r>
                    </a:p>
                    <a:p>
                      <a:pPr marL="0" indent="0">
                        <a:buNone/>
                      </a:pPr>
                      <a:r>
                        <a:rPr lang="en-GB" sz="2200" dirty="0">
                          <a:latin typeface="Goudy Old Style" pitchFamily="18" charset="0"/>
                        </a:rPr>
                        <a:t>@ResponseBody is to send the String response for this web request.</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6400563"/>
                  </a:ext>
                </a:extLst>
              </a:tr>
            </a:tbl>
          </a:graphicData>
        </a:graphic>
      </p:graphicFrame>
    </p:spTree>
    <p:extLst>
      <p:ext uri="{BB962C8B-B14F-4D97-AF65-F5344CB8AC3E}">
        <p14:creationId xmlns:p14="http://schemas.microsoft.com/office/powerpoint/2010/main" val="2930403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sz="4000" dirty="0">
                <a:solidFill>
                  <a:srgbClr val="FF0000"/>
                </a:solidFill>
                <a:latin typeface="Baskerville Old Face" panose="02020602080505020303" pitchFamily="18" charset="0"/>
              </a:rPr>
              <a:t>contd..</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84</a:t>
            </a:fld>
            <a:endParaRPr lang="en-US"/>
          </a:p>
        </p:txBody>
      </p:sp>
      <p:sp>
        <p:nvSpPr>
          <p:cNvPr id="6" name="Footer Placeholder 1"/>
          <p:cNvSpPr txBox="1">
            <a:spLocks/>
          </p:cNvSpPr>
          <p:nvPr/>
        </p:nvSpPr>
        <p:spPr>
          <a:xfrm>
            <a:off x="20574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graphicFrame>
        <p:nvGraphicFramePr>
          <p:cNvPr id="7" name="Table 7">
            <a:extLst>
              <a:ext uri="{FF2B5EF4-FFF2-40B4-BE49-F238E27FC236}">
                <a16:creationId xmlns:a16="http://schemas.microsoft.com/office/drawing/2014/main" id="{B2837D06-E53A-3F60-36F6-45ECA57E7A27}"/>
              </a:ext>
            </a:extLst>
          </p:cNvPr>
          <p:cNvGraphicFramePr>
            <a:graphicFrameLocks noGrp="1"/>
          </p:cNvGraphicFramePr>
          <p:nvPr>
            <p:extLst>
              <p:ext uri="{D42A27DB-BD31-4B8C-83A1-F6EECF244321}">
                <p14:modId xmlns:p14="http://schemas.microsoft.com/office/powerpoint/2010/main" val="711460234"/>
              </p:ext>
            </p:extLst>
          </p:nvPr>
        </p:nvGraphicFramePr>
        <p:xfrm>
          <a:off x="76200" y="518160"/>
          <a:ext cx="8991600" cy="5882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96183562"/>
                    </a:ext>
                  </a:extLst>
                </a:gridCol>
                <a:gridCol w="4800600">
                  <a:extLst>
                    <a:ext uri="{9D8B030D-6E8A-4147-A177-3AD203B41FA5}">
                      <a16:colId xmlns:a16="http://schemas.microsoft.com/office/drawing/2014/main" val="3568337887"/>
                    </a:ext>
                  </a:extLst>
                </a:gridCol>
                <a:gridCol w="3733800">
                  <a:extLst>
                    <a:ext uri="{9D8B030D-6E8A-4147-A177-3AD203B41FA5}">
                      <a16:colId xmlns:a16="http://schemas.microsoft.com/office/drawing/2014/main" val="2834935508"/>
                    </a:ext>
                  </a:extLst>
                </a:gridCol>
              </a:tblGrid>
              <a:tr h="0">
                <a:tc>
                  <a:txBody>
                    <a:bodyPr/>
                    <a:lstStyle/>
                    <a:p>
                      <a:r>
                        <a:rPr lang="en-US" sz="2200" b="0" dirty="0">
                          <a:solidFill>
                            <a:schemeClr val="tx1"/>
                          </a:solidFill>
                          <a:latin typeface="Goudy Old Style" panose="02020502050305020303" pitchFamily="18" charset="0"/>
                        </a:rPr>
                        <a:t>3.</a:t>
                      </a:r>
                      <a:endParaRPr lang="en-IN" sz="22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solidFill>
                            <a:schemeClr val="tx1"/>
                          </a:solidFill>
                          <a:latin typeface="Goudy Old Style" pitchFamily="18" charset="0"/>
                        </a:rPr>
                        <a:t>@RequestMapping with multiple URIs– </a:t>
                      </a:r>
                    </a:p>
                    <a:p>
                      <a:r>
                        <a:rPr lang="en-GB" sz="2200" b="0" dirty="0">
                          <a:solidFill>
                            <a:schemeClr val="tx1"/>
                          </a:solidFill>
                          <a:latin typeface="Goudy Old Style" pitchFamily="18" charset="0"/>
                        </a:rPr>
                        <a:t>@RequestMapping (value={"/method1","/method1/second"}) </a:t>
                      </a:r>
                    </a:p>
                    <a:p>
                      <a:r>
                        <a:rPr lang="en-GB" sz="2200" b="0" dirty="0">
                          <a:solidFill>
                            <a:schemeClr val="tx1"/>
                          </a:solidFill>
                          <a:latin typeface="Goudy Old Style" pitchFamily="18" charset="0"/>
                        </a:rPr>
                        <a:t>@ResponseBody </a:t>
                      </a:r>
                    </a:p>
                    <a:p>
                      <a:r>
                        <a:rPr lang="en-GB" sz="2200" b="0" dirty="0">
                          <a:solidFill>
                            <a:schemeClr val="tx1"/>
                          </a:solidFill>
                          <a:latin typeface="Goudy Old Style" pitchFamily="18" charset="0"/>
                        </a:rPr>
                        <a:t>public String method1()</a:t>
                      </a:r>
                    </a:p>
                    <a:p>
                      <a:r>
                        <a:rPr lang="en-GB" sz="2200" b="0" dirty="0">
                          <a:solidFill>
                            <a:schemeClr val="tx1"/>
                          </a:solidFill>
                          <a:latin typeface="Goudy Old Style" pitchFamily="18" charset="0"/>
                        </a:rPr>
                        <a:t> { return "method1"; }</a:t>
                      </a:r>
                      <a:endParaRPr lang="en-IN" sz="22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b="0" dirty="0">
                          <a:solidFill>
                            <a:schemeClr val="tx1"/>
                          </a:solidFill>
                          <a:latin typeface="Goudy Old Style" pitchFamily="18" charset="0"/>
                        </a:rPr>
                        <a:t>a single method can handle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chemeClr val="tx1"/>
                          </a:solidFill>
                          <a:latin typeface="Goudy Old Style" pitchFamily="18" charset="0"/>
                        </a:rPr>
                        <a:t>multiple URIs. Its possible to create String array for the URI mappings for the handler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71196"/>
                  </a:ext>
                </a:extLst>
              </a:tr>
              <a:tr h="370840">
                <a:tc>
                  <a:txBody>
                    <a:bodyPr/>
                    <a:lstStyle/>
                    <a:p>
                      <a:r>
                        <a:rPr lang="en-US" sz="2200" dirty="0">
                          <a:solidFill>
                            <a:schemeClr val="tx1"/>
                          </a:solidFill>
                          <a:latin typeface="Goudy Old Style" panose="02020502050305020303" pitchFamily="18" charset="0"/>
                        </a:rPr>
                        <a:t>4.</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None/>
                      </a:pPr>
                      <a:r>
                        <a:rPr lang="en-GB" sz="2200" b="1" dirty="0">
                          <a:latin typeface="Goudy Old Style" pitchFamily="18" charset="0"/>
                        </a:rPr>
                        <a:t>@RequestMapping with HTTP Method</a:t>
                      </a:r>
                      <a:r>
                        <a:rPr lang="en-GB" sz="2200" b="1" dirty="0">
                          <a:latin typeface="+mj-lt"/>
                        </a:rPr>
                        <a:t>-</a:t>
                      </a:r>
                    </a:p>
                    <a:p>
                      <a:pPr marL="0" indent="0">
                        <a:buNone/>
                      </a:pPr>
                      <a:r>
                        <a:rPr lang="en-GB" sz="2200" dirty="0">
                          <a:latin typeface="Goudy Old Style" pitchFamily="18" charset="0"/>
                        </a:rPr>
                        <a:t>@RequestMapping (value="/method2",     method=</a:t>
                      </a:r>
                      <a:r>
                        <a:rPr lang="en-GB" sz="2200" dirty="0" err="1">
                          <a:latin typeface="Goudy Old Style" pitchFamily="18" charset="0"/>
                        </a:rPr>
                        <a:t>RequestMethod.POST</a:t>
                      </a:r>
                      <a:r>
                        <a:rPr lang="en-GB" sz="2200" dirty="0">
                          <a:latin typeface="Goudy Old Style" pitchFamily="18" charset="0"/>
                        </a:rPr>
                        <a:t> )  </a:t>
                      </a:r>
                    </a:p>
                    <a:p>
                      <a:pPr marL="0" indent="0">
                        <a:buNone/>
                      </a:pPr>
                      <a:r>
                        <a:rPr lang="en-GB" sz="2200" dirty="0">
                          <a:latin typeface="Goudy Old Style" pitchFamily="18" charset="0"/>
                        </a:rPr>
                        <a:t>@ResponseBody  public String method2()</a:t>
                      </a:r>
                    </a:p>
                    <a:p>
                      <a:pPr marL="0" indent="0">
                        <a:buNone/>
                      </a:pPr>
                      <a:r>
                        <a:rPr lang="en-GB" sz="2200" dirty="0">
                          <a:latin typeface="Goudy Old Style" pitchFamily="18" charset="0"/>
                        </a:rPr>
                        <a:t>     { return "method2"; }   </a:t>
                      </a:r>
                    </a:p>
                    <a:p>
                      <a:pPr marL="0" indent="0">
                        <a:buNone/>
                      </a:pPr>
                      <a:r>
                        <a:rPr lang="en-GB" sz="2200" dirty="0">
                          <a:latin typeface="Goudy Old Style" pitchFamily="18" charset="0"/>
                        </a:rPr>
                        <a:t>@RequestMapping (value="/method3", method = { </a:t>
                      </a:r>
                      <a:r>
                        <a:rPr lang="en-GB" sz="2200" dirty="0" err="1">
                          <a:latin typeface="Goudy Old Style" pitchFamily="18" charset="0"/>
                        </a:rPr>
                        <a:t>RequestMethod.POST</a:t>
                      </a:r>
                      <a:r>
                        <a:rPr lang="en-GB" sz="2200" dirty="0">
                          <a:latin typeface="Goudy Old Style" pitchFamily="18" charset="0"/>
                        </a:rPr>
                        <a:t>,    </a:t>
                      </a:r>
                    </a:p>
                    <a:p>
                      <a:pPr marL="0" indent="0">
                        <a:buNone/>
                      </a:pPr>
                      <a:r>
                        <a:rPr lang="en-GB" sz="2200" dirty="0">
                          <a:latin typeface="Goudy Old Style" pitchFamily="18" charset="0"/>
                        </a:rPr>
                        <a:t>                 </a:t>
                      </a:r>
                      <a:r>
                        <a:rPr lang="en-GB" sz="2200" dirty="0" err="1">
                          <a:latin typeface="Goudy Old Style" pitchFamily="18" charset="0"/>
                        </a:rPr>
                        <a:t>RequestMethod.GET</a:t>
                      </a:r>
                      <a:r>
                        <a:rPr lang="en-GB" sz="2200" dirty="0">
                          <a:latin typeface="Goudy Old Style" pitchFamily="18" charset="0"/>
                        </a:rPr>
                        <a:t> })   </a:t>
                      </a:r>
                    </a:p>
                    <a:p>
                      <a:pPr marL="0" indent="0">
                        <a:buNone/>
                      </a:pPr>
                      <a:r>
                        <a:rPr lang="en-GB" sz="2200" dirty="0">
                          <a:latin typeface="Goudy Old Style" pitchFamily="18" charset="0"/>
                        </a:rPr>
                        <a:t>@ResponseBody  </a:t>
                      </a:r>
                    </a:p>
                    <a:p>
                      <a:pPr marL="0" indent="0">
                        <a:buNone/>
                      </a:pPr>
                      <a:r>
                        <a:rPr lang="en-GB" sz="2200" dirty="0">
                          <a:latin typeface="Goudy Old Style" pitchFamily="18" charset="0"/>
                        </a:rPr>
                        <a:t>public String method3() </a:t>
                      </a:r>
                    </a:p>
                    <a:p>
                      <a:pPr marL="0" indent="0">
                        <a:buNone/>
                      </a:pPr>
                      <a:r>
                        <a:rPr lang="en-GB" sz="2200" dirty="0">
                          <a:latin typeface="Goudy Old Style" pitchFamily="18" charset="0"/>
                        </a:rPr>
                        <a:t>    { return "method3";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Goudy Old Style" pitchFamily="18" charset="0"/>
                        </a:rPr>
                        <a:t>in situations where different operations are to be performed based on the HTTP method used, even though request URI remains same.  The @RequestMapping method variable can narrow down the HTTP methods for which this method will be invoked.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208355"/>
                  </a:ext>
                </a:extLst>
              </a:tr>
            </a:tbl>
          </a:graphicData>
        </a:graphic>
      </p:graphicFrame>
    </p:spTree>
    <p:extLst>
      <p:ext uri="{BB962C8B-B14F-4D97-AF65-F5344CB8AC3E}">
        <p14:creationId xmlns:p14="http://schemas.microsoft.com/office/powerpoint/2010/main" val="33560726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sz="4000" dirty="0">
                <a:solidFill>
                  <a:srgbClr val="FF0000"/>
                </a:solidFill>
                <a:latin typeface="Baskerville Old Face" panose="02020602080505020303" pitchFamily="18" charset="0"/>
              </a:rPr>
              <a:t>contd..</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85</a:t>
            </a:fld>
            <a:endParaRPr lang="en-US"/>
          </a:p>
        </p:txBody>
      </p:sp>
      <p:sp>
        <p:nvSpPr>
          <p:cNvPr id="6" name="Footer Placeholder 1"/>
          <p:cNvSpPr txBox="1">
            <a:spLocks/>
          </p:cNvSpPr>
          <p:nvPr/>
        </p:nvSpPr>
        <p:spPr>
          <a:xfrm>
            <a:off x="20574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graphicFrame>
        <p:nvGraphicFramePr>
          <p:cNvPr id="7" name="Table 7">
            <a:extLst>
              <a:ext uri="{FF2B5EF4-FFF2-40B4-BE49-F238E27FC236}">
                <a16:creationId xmlns:a16="http://schemas.microsoft.com/office/drawing/2014/main" id="{B2837D06-E53A-3F60-36F6-45ECA57E7A27}"/>
              </a:ext>
            </a:extLst>
          </p:cNvPr>
          <p:cNvGraphicFramePr>
            <a:graphicFrameLocks noGrp="1"/>
          </p:cNvGraphicFramePr>
          <p:nvPr>
            <p:extLst>
              <p:ext uri="{D42A27DB-BD31-4B8C-83A1-F6EECF244321}">
                <p14:modId xmlns:p14="http://schemas.microsoft.com/office/powerpoint/2010/main" val="4076579569"/>
              </p:ext>
            </p:extLst>
          </p:nvPr>
        </p:nvGraphicFramePr>
        <p:xfrm>
          <a:off x="76200" y="518160"/>
          <a:ext cx="8991600" cy="5882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96183562"/>
                    </a:ext>
                  </a:extLst>
                </a:gridCol>
                <a:gridCol w="4800600">
                  <a:extLst>
                    <a:ext uri="{9D8B030D-6E8A-4147-A177-3AD203B41FA5}">
                      <a16:colId xmlns:a16="http://schemas.microsoft.com/office/drawing/2014/main" val="3568337887"/>
                    </a:ext>
                  </a:extLst>
                </a:gridCol>
                <a:gridCol w="3733800">
                  <a:extLst>
                    <a:ext uri="{9D8B030D-6E8A-4147-A177-3AD203B41FA5}">
                      <a16:colId xmlns:a16="http://schemas.microsoft.com/office/drawing/2014/main" val="2834935508"/>
                    </a:ext>
                  </a:extLst>
                </a:gridCol>
              </a:tblGrid>
              <a:tr h="0">
                <a:tc>
                  <a:txBody>
                    <a:bodyPr/>
                    <a:lstStyle/>
                    <a:p>
                      <a:r>
                        <a:rPr lang="en-US" sz="2200" b="0" dirty="0">
                          <a:solidFill>
                            <a:schemeClr val="tx1"/>
                          </a:solidFill>
                          <a:latin typeface="Goudy Old Style" panose="02020502050305020303" pitchFamily="18" charset="0"/>
                        </a:rPr>
                        <a:t>5.</a:t>
                      </a:r>
                      <a:endParaRPr lang="en-IN" sz="22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b="1" dirty="0">
                          <a:solidFill>
                            <a:schemeClr val="tx1"/>
                          </a:solidFill>
                          <a:latin typeface="Goudy Old Style" pitchFamily="18" charset="0"/>
                        </a:rPr>
                        <a:t>@RequestMapping with headers</a:t>
                      </a:r>
                      <a:r>
                        <a:rPr lang="en-GB" sz="2200" b="0" dirty="0">
                          <a:solidFill>
                            <a:schemeClr val="tx1"/>
                          </a:solidFill>
                          <a:latin typeface="Goudy Old Style" pitchFamily="18" charset="0"/>
                        </a:rPr>
                        <a:t> –@RequestMapping(value="/method5",           headers={"name=Rohit", "id=1001"}) @ResponseBody </a:t>
                      </a:r>
                    </a:p>
                    <a:p>
                      <a:pPr marL="0" indent="0">
                        <a:buFont typeface="+mj-lt"/>
                        <a:buNone/>
                      </a:pPr>
                      <a:r>
                        <a:rPr lang="en-GB" sz="2200" b="0" dirty="0">
                          <a:solidFill>
                            <a:schemeClr val="tx1"/>
                          </a:solidFill>
                          <a:latin typeface="Goudy Old Style" pitchFamily="18" charset="0"/>
                        </a:rPr>
                        <a:t>public String method5() </a:t>
                      </a:r>
                    </a:p>
                    <a:p>
                      <a:pPr marL="0" indent="0">
                        <a:buFont typeface="+mj-lt"/>
                        <a:buNone/>
                      </a:pPr>
                      <a:r>
                        <a:rPr lang="en-GB" sz="2200" b="0" dirty="0">
                          <a:solidFill>
                            <a:schemeClr val="tx1"/>
                          </a:solidFill>
                          <a:latin typeface="Goudy Old Style" pitchFamily="18" charset="0"/>
                        </a:rPr>
                        <a:t>  { return "method5";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b="0" dirty="0">
                          <a:solidFill>
                            <a:schemeClr val="tx1"/>
                          </a:solidFill>
                          <a:latin typeface="Goudy Old Style" pitchFamily="18" charset="0"/>
                        </a:rPr>
                        <a:t>the headers that should be present to invoke the handler method can be specified.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71196"/>
                  </a:ext>
                </a:extLst>
              </a:tr>
              <a:tr h="370840">
                <a:tc>
                  <a:txBody>
                    <a:bodyPr/>
                    <a:lstStyle/>
                    <a:p>
                      <a:r>
                        <a:rPr lang="en-US" sz="2200" dirty="0">
                          <a:solidFill>
                            <a:schemeClr val="tx1"/>
                          </a:solidFill>
                          <a:latin typeface="Goudy Old Style" panose="02020502050305020303" pitchFamily="18" charset="0"/>
                        </a:rPr>
                        <a:t>6.</a:t>
                      </a:r>
                      <a:endParaRPr lang="en-IN" sz="220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b="1" dirty="0">
                          <a:latin typeface="Goudy Old Style" pitchFamily="18" charset="0"/>
                        </a:rPr>
                        <a:t>@RequestMapping </a:t>
                      </a:r>
                      <a:r>
                        <a:rPr lang="en-GB" sz="2200" dirty="0">
                          <a:latin typeface="Goudy Old Style" pitchFamily="18" charset="0"/>
                        </a:rPr>
                        <a:t>with</a:t>
                      </a:r>
                      <a:r>
                        <a:rPr lang="en-GB" sz="2200" b="1" dirty="0">
                          <a:latin typeface="Goudy Old Style" pitchFamily="18" charset="0"/>
                        </a:rPr>
                        <a:t> Produces and Consumes</a:t>
                      </a:r>
                      <a:r>
                        <a:rPr lang="en-GB" sz="2200" dirty="0">
                          <a:latin typeface="Goudy Old Style" pitchFamily="18" charset="0"/>
                        </a:rPr>
                        <a:t> –</a:t>
                      </a:r>
                    </a:p>
                    <a:p>
                      <a:pPr marL="0" indent="0">
                        <a:buFont typeface="+mj-lt"/>
                        <a:buNone/>
                      </a:pPr>
                      <a:r>
                        <a:rPr lang="en-GB" sz="2200" dirty="0">
                          <a:latin typeface="Goudy Old Style" pitchFamily="18" charset="0"/>
                        </a:rPr>
                        <a:t>@RequestMapping ( value="/method6",  </a:t>
                      </a:r>
                    </a:p>
                    <a:p>
                      <a:pPr marL="0" indent="0">
                        <a:buNone/>
                      </a:pPr>
                      <a:r>
                        <a:rPr lang="en-GB" sz="2200" dirty="0">
                          <a:latin typeface="Goudy Old Style" pitchFamily="18" charset="0"/>
                        </a:rPr>
                        <a:t>produces={"application/</a:t>
                      </a:r>
                      <a:r>
                        <a:rPr lang="en-GB" sz="2200" dirty="0" err="1">
                          <a:latin typeface="Goudy Old Style" pitchFamily="18" charset="0"/>
                        </a:rPr>
                        <a:t>json</a:t>
                      </a:r>
                      <a:r>
                        <a:rPr lang="en-GB" sz="2200" dirty="0">
                          <a:latin typeface="Goudy Old Style" pitchFamily="18" charset="0"/>
                        </a:rPr>
                        <a:t>","application/xml"}, consumes="text/html") @ResponseBody  </a:t>
                      </a:r>
                    </a:p>
                    <a:p>
                      <a:pPr marL="0" indent="0">
                        <a:buNone/>
                      </a:pPr>
                      <a:r>
                        <a:rPr lang="en-GB" sz="2200" dirty="0">
                          <a:latin typeface="Goudy Old Style" pitchFamily="18" charset="0"/>
                        </a:rPr>
                        <a:t>public String method6() { return "method6"; }</a:t>
                      </a:r>
                      <a:endParaRPr lang="en-IN" sz="2200" dirty="0">
                        <a:latin typeface="Goudy Old Style" pitchFamily="18" charset="0"/>
                      </a:endParaRPr>
                    </a:p>
                    <a:p>
                      <a:pPr marL="0" indent="0">
                        <a:buNone/>
                      </a:pPr>
                      <a:endParaRPr lang="en-GB" sz="2200" dirty="0">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dirty="0">
                          <a:latin typeface="Goudy Old Style" pitchFamily="18" charset="0"/>
                        </a:rPr>
                        <a:t>@RequestMapping provides  </a:t>
                      </a:r>
                      <a:r>
                        <a:rPr lang="en-GB" sz="2200" b="1" dirty="0">
                          <a:latin typeface="Goudy Old Style" pitchFamily="18" charset="0"/>
                        </a:rPr>
                        <a:t>produces</a:t>
                      </a:r>
                      <a:r>
                        <a:rPr lang="en-GB" sz="2200" dirty="0">
                          <a:latin typeface="Goudy Old Style" pitchFamily="18" charset="0"/>
                        </a:rPr>
                        <a:t> and </a:t>
                      </a:r>
                      <a:r>
                        <a:rPr lang="en-GB" sz="2200" b="1" dirty="0">
                          <a:latin typeface="Goudy Old Style" pitchFamily="18" charset="0"/>
                        </a:rPr>
                        <a:t>consumes</a:t>
                      </a:r>
                      <a:r>
                        <a:rPr lang="en-GB" sz="2200" dirty="0">
                          <a:latin typeface="Goudy Old Style" pitchFamily="18" charset="0"/>
                        </a:rPr>
                        <a:t> vars which can specify the request content</a:t>
                      </a:r>
                      <a:r>
                        <a:rPr lang="en-GB" sz="2200" dirty="0">
                          <a:latin typeface="+mj-lt"/>
                        </a:rPr>
                        <a:t>-</a:t>
                      </a:r>
                      <a:r>
                        <a:rPr lang="en-GB" sz="2200" dirty="0">
                          <a:latin typeface="Goudy Old Style" pitchFamily="18" charset="0"/>
                        </a:rPr>
                        <a:t>type for which method will be invoked and the response</a:t>
                      </a:r>
                      <a:r>
                        <a:rPr lang="en-GB" sz="2200" dirty="0">
                          <a:latin typeface="+mj-lt"/>
                        </a:rPr>
                        <a:t>-</a:t>
                      </a:r>
                      <a:r>
                        <a:rPr lang="en-GB" sz="2200" dirty="0">
                          <a:latin typeface="Goudy Old Style" pitchFamily="18" charset="0"/>
                        </a:rPr>
                        <a:t>content type.</a:t>
                      </a:r>
                    </a:p>
                    <a:p>
                      <a:pPr marL="0" indent="0">
                        <a:buNone/>
                      </a:pPr>
                      <a:r>
                        <a:rPr lang="en-GB" sz="2200" dirty="0">
                          <a:latin typeface="Goudy Old Style" pitchFamily="18" charset="0"/>
                        </a:rPr>
                        <a:t>The header content</a:t>
                      </a:r>
                      <a:r>
                        <a:rPr lang="en-GB" sz="2200" dirty="0">
                          <a:latin typeface="+mj-lt"/>
                        </a:rPr>
                        <a:t>-</a:t>
                      </a:r>
                      <a:r>
                        <a:rPr lang="en-GB" sz="2200" dirty="0">
                          <a:latin typeface="Goudy Old Style" pitchFamily="18" charset="0"/>
                        </a:rPr>
                        <a:t>type and accept are used to find out request contents and what is the mime message wanted in response.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208355"/>
                  </a:ext>
                </a:extLst>
              </a:tr>
            </a:tbl>
          </a:graphicData>
        </a:graphic>
      </p:graphicFrame>
    </p:spTree>
    <p:extLst>
      <p:ext uri="{BB962C8B-B14F-4D97-AF65-F5344CB8AC3E}">
        <p14:creationId xmlns:p14="http://schemas.microsoft.com/office/powerpoint/2010/main" val="7175658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sz="4000" dirty="0">
                <a:solidFill>
                  <a:srgbClr val="FF0000"/>
                </a:solidFill>
                <a:latin typeface="Baskerville Old Face" panose="02020602080505020303" pitchFamily="18" charset="0"/>
              </a:rPr>
              <a:t>contd..</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86</a:t>
            </a:fld>
            <a:endParaRPr lang="en-US"/>
          </a:p>
        </p:txBody>
      </p:sp>
      <p:sp>
        <p:nvSpPr>
          <p:cNvPr id="6" name="Footer Placeholder 1"/>
          <p:cNvSpPr txBox="1">
            <a:spLocks/>
          </p:cNvSpPr>
          <p:nvPr/>
        </p:nvSpPr>
        <p:spPr>
          <a:xfrm>
            <a:off x="20574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graphicFrame>
        <p:nvGraphicFramePr>
          <p:cNvPr id="7" name="Table 7">
            <a:extLst>
              <a:ext uri="{FF2B5EF4-FFF2-40B4-BE49-F238E27FC236}">
                <a16:creationId xmlns:a16="http://schemas.microsoft.com/office/drawing/2014/main" id="{B2837D06-E53A-3F60-36F6-45ECA57E7A27}"/>
              </a:ext>
            </a:extLst>
          </p:cNvPr>
          <p:cNvGraphicFramePr>
            <a:graphicFrameLocks noGrp="1"/>
          </p:cNvGraphicFramePr>
          <p:nvPr>
            <p:extLst>
              <p:ext uri="{D42A27DB-BD31-4B8C-83A1-F6EECF244321}">
                <p14:modId xmlns:p14="http://schemas.microsoft.com/office/powerpoint/2010/main" val="1272937194"/>
              </p:ext>
            </p:extLst>
          </p:nvPr>
        </p:nvGraphicFramePr>
        <p:xfrm>
          <a:off x="76200" y="518160"/>
          <a:ext cx="8991600" cy="47853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96183562"/>
                    </a:ext>
                  </a:extLst>
                </a:gridCol>
                <a:gridCol w="4953000">
                  <a:extLst>
                    <a:ext uri="{9D8B030D-6E8A-4147-A177-3AD203B41FA5}">
                      <a16:colId xmlns:a16="http://schemas.microsoft.com/office/drawing/2014/main" val="3568337887"/>
                    </a:ext>
                  </a:extLst>
                </a:gridCol>
                <a:gridCol w="3581400">
                  <a:extLst>
                    <a:ext uri="{9D8B030D-6E8A-4147-A177-3AD203B41FA5}">
                      <a16:colId xmlns:a16="http://schemas.microsoft.com/office/drawing/2014/main" val="2834935508"/>
                    </a:ext>
                  </a:extLst>
                </a:gridCol>
              </a:tblGrid>
              <a:tr h="0">
                <a:tc>
                  <a:txBody>
                    <a:bodyPr/>
                    <a:lstStyle/>
                    <a:p>
                      <a:r>
                        <a:rPr lang="en-US" sz="2200" b="0" dirty="0">
                          <a:solidFill>
                            <a:schemeClr val="tx1"/>
                          </a:solidFill>
                          <a:latin typeface="Goudy Old Style" panose="02020502050305020303" pitchFamily="18" charset="0"/>
                        </a:rPr>
                        <a:t>7.</a:t>
                      </a:r>
                      <a:endParaRPr lang="en-IN" sz="22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None/>
                      </a:pPr>
                      <a:r>
                        <a:rPr lang="en-GB" sz="2200" b="1" dirty="0">
                          <a:solidFill>
                            <a:schemeClr val="tx1"/>
                          </a:solidFill>
                          <a:latin typeface="Goudy Old Style" pitchFamily="18" charset="0"/>
                        </a:rPr>
                        <a:t>@RequestMapping with @PathVariable –  </a:t>
                      </a:r>
                    </a:p>
                    <a:p>
                      <a:pPr marL="0" indent="0">
                        <a:buNone/>
                      </a:pPr>
                      <a:r>
                        <a:rPr lang="en-GB" sz="2200" b="0" dirty="0">
                          <a:solidFill>
                            <a:schemeClr val="tx1"/>
                          </a:solidFill>
                          <a:latin typeface="Goudy Old Style" pitchFamily="18" charset="0"/>
                        </a:rPr>
                        <a:t>@RequestMapping(value="/method7/{id}") </a:t>
                      </a:r>
                    </a:p>
                    <a:p>
                      <a:pPr marL="0" indent="0">
                        <a:buNone/>
                      </a:pPr>
                      <a:r>
                        <a:rPr lang="en-GB" sz="2200" b="0" dirty="0">
                          <a:solidFill>
                            <a:schemeClr val="tx1"/>
                          </a:solidFill>
                          <a:latin typeface="Goudy Old Style" pitchFamily="18" charset="0"/>
                        </a:rPr>
                        <a:t>@ResponseBody </a:t>
                      </a:r>
                    </a:p>
                    <a:p>
                      <a:pPr marL="0" indent="0">
                        <a:buNone/>
                      </a:pPr>
                      <a:r>
                        <a:rPr lang="en-GB" sz="2200" b="0" dirty="0">
                          <a:solidFill>
                            <a:schemeClr val="tx1"/>
                          </a:solidFill>
                          <a:latin typeface="Goudy Old Style" pitchFamily="18" charset="0"/>
                        </a:rPr>
                        <a:t>public String method7(@PathVariable("id")  </a:t>
                      </a:r>
                    </a:p>
                    <a:p>
                      <a:pPr marL="0" indent="0">
                        <a:buNone/>
                      </a:pPr>
                      <a:r>
                        <a:rPr lang="en-GB" sz="2200" b="0" dirty="0">
                          <a:solidFill>
                            <a:schemeClr val="tx1"/>
                          </a:solidFill>
                          <a:latin typeface="Goudy Old Style" pitchFamily="18" charset="0"/>
                        </a:rPr>
                        <a:t>                                          int id)</a:t>
                      </a:r>
                    </a:p>
                    <a:p>
                      <a:pPr marL="0" indent="0">
                        <a:buNone/>
                      </a:pPr>
                      <a:r>
                        <a:rPr lang="en-GB" sz="2200" b="0" dirty="0">
                          <a:solidFill>
                            <a:schemeClr val="tx1"/>
                          </a:solidFill>
                          <a:latin typeface="Goudy Old Style" pitchFamily="18" charset="0"/>
                        </a:rPr>
                        <a:t>         { return "method7 with id="+id; }</a:t>
                      </a:r>
                    </a:p>
                    <a:p>
                      <a:pPr marL="0" indent="0">
                        <a:buNone/>
                      </a:pPr>
                      <a:r>
                        <a:rPr lang="en-GB" sz="2200" b="0" dirty="0">
                          <a:solidFill>
                            <a:schemeClr val="tx1"/>
                          </a:solidFill>
                          <a:latin typeface="Goudy Old Style" pitchFamily="18" charset="0"/>
                        </a:rPr>
                        <a:t>@RequestMapping(value="/method8/{id:[</a:t>
                      </a:r>
                    </a:p>
                    <a:p>
                      <a:pPr marL="0" indent="0">
                        <a:buNone/>
                      </a:pPr>
                      <a:r>
                        <a:rPr lang="en-GB" sz="2200" b="0" dirty="0">
                          <a:solidFill>
                            <a:schemeClr val="tx1"/>
                          </a:solidFill>
                          <a:latin typeface="Goudy Old Style" pitchFamily="18" charset="0"/>
                        </a:rPr>
                        <a:t>                                \\d]+}/{name}") </a:t>
                      </a:r>
                    </a:p>
                    <a:p>
                      <a:pPr marL="0" indent="0">
                        <a:buNone/>
                      </a:pPr>
                      <a:r>
                        <a:rPr lang="en-GB" sz="2200" b="0" dirty="0">
                          <a:solidFill>
                            <a:schemeClr val="tx1"/>
                          </a:solidFill>
                          <a:latin typeface="Goudy Old Style" pitchFamily="18" charset="0"/>
                        </a:rPr>
                        <a:t>@ResponseBody </a:t>
                      </a:r>
                    </a:p>
                    <a:p>
                      <a:pPr marL="0" indent="0">
                        <a:buNone/>
                      </a:pPr>
                      <a:r>
                        <a:rPr lang="en-GB" sz="2200" b="0" dirty="0">
                          <a:solidFill>
                            <a:schemeClr val="tx1"/>
                          </a:solidFill>
                          <a:latin typeface="Goudy Old Style" pitchFamily="18" charset="0"/>
                        </a:rPr>
                        <a:t>public String method8(@PathVariable("id") long id, @PathVariable("name") String name)</a:t>
                      </a:r>
                    </a:p>
                    <a:p>
                      <a:pPr marL="0" indent="0">
                        <a:buNone/>
                      </a:pPr>
                      <a:r>
                        <a:rPr lang="en-GB" sz="2200" b="0" dirty="0">
                          <a:solidFill>
                            <a:schemeClr val="tx1"/>
                          </a:solidFill>
                          <a:latin typeface="Goudy Old Style" pitchFamily="18" charset="0"/>
                        </a:rPr>
                        <a:t>      { return "method8 with id= "+id+" and        </a:t>
                      </a:r>
                    </a:p>
                    <a:p>
                      <a:pPr marL="0" indent="0">
                        <a:buNone/>
                      </a:pPr>
                      <a:r>
                        <a:rPr lang="en-GB" sz="2200" b="0" dirty="0">
                          <a:solidFill>
                            <a:schemeClr val="tx1"/>
                          </a:solidFill>
                          <a:latin typeface="Goudy Old Style" pitchFamily="18" charset="0"/>
                        </a:rPr>
                        <a:t>             name="+name;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b="0" dirty="0" err="1">
                          <a:solidFill>
                            <a:schemeClr val="tx1"/>
                          </a:solidFill>
                          <a:latin typeface="Goudy Old Style" pitchFamily="18" charset="0"/>
                        </a:rPr>
                        <a:t>RequestMapping</a:t>
                      </a:r>
                      <a:r>
                        <a:rPr lang="en-GB" sz="2200" b="0" dirty="0">
                          <a:solidFill>
                            <a:schemeClr val="tx1"/>
                          </a:solidFill>
                          <a:latin typeface="Goudy Old Style" pitchFamily="18" charset="0"/>
                        </a:rPr>
                        <a:t> annotation can be used to handle dynamic URIs where one or more of the URI value works as a parameter. Even regular expression can be specified for URI dynamic parameter to accept only specific type of input.</a:t>
                      </a:r>
                    </a:p>
                    <a:p>
                      <a:pPr marL="0" indent="0">
                        <a:buNone/>
                      </a:pPr>
                      <a:r>
                        <a:rPr lang="en-GB" sz="2200" b="0" dirty="0">
                          <a:solidFill>
                            <a:schemeClr val="tx1"/>
                          </a:solidFill>
                          <a:latin typeface="Goudy Old Style" pitchFamily="18" charset="0"/>
                        </a:rPr>
                        <a:t>The @PathVariable annotation maps the URI variable to one of the method arguments.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71196"/>
                  </a:ext>
                </a:extLst>
              </a:tr>
            </a:tbl>
          </a:graphicData>
        </a:graphic>
      </p:graphicFrame>
    </p:spTree>
    <p:extLst>
      <p:ext uri="{BB962C8B-B14F-4D97-AF65-F5344CB8AC3E}">
        <p14:creationId xmlns:p14="http://schemas.microsoft.com/office/powerpoint/2010/main" val="20346928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sz="4000" dirty="0">
                <a:solidFill>
                  <a:srgbClr val="FF0000"/>
                </a:solidFill>
                <a:latin typeface="Baskerville Old Face" panose="02020602080505020303" pitchFamily="18" charset="0"/>
              </a:rPr>
              <a:t>contd..</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87</a:t>
            </a:fld>
            <a:endParaRPr lang="en-US"/>
          </a:p>
        </p:txBody>
      </p:sp>
      <p:sp>
        <p:nvSpPr>
          <p:cNvPr id="6" name="Footer Placeholder 1"/>
          <p:cNvSpPr txBox="1">
            <a:spLocks/>
          </p:cNvSpPr>
          <p:nvPr/>
        </p:nvSpPr>
        <p:spPr>
          <a:xfrm>
            <a:off x="20574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graphicFrame>
        <p:nvGraphicFramePr>
          <p:cNvPr id="7" name="Table 7">
            <a:extLst>
              <a:ext uri="{FF2B5EF4-FFF2-40B4-BE49-F238E27FC236}">
                <a16:creationId xmlns:a16="http://schemas.microsoft.com/office/drawing/2014/main" id="{B2837D06-E53A-3F60-36F6-45ECA57E7A27}"/>
              </a:ext>
            </a:extLst>
          </p:cNvPr>
          <p:cNvGraphicFramePr>
            <a:graphicFrameLocks noGrp="1"/>
          </p:cNvGraphicFramePr>
          <p:nvPr>
            <p:extLst>
              <p:ext uri="{D42A27DB-BD31-4B8C-83A1-F6EECF244321}">
                <p14:modId xmlns:p14="http://schemas.microsoft.com/office/powerpoint/2010/main" val="255185460"/>
              </p:ext>
            </p:extLst>
          </p:nvPr>
        </p:nvGraphicFramePr>
        <p:xfrm>
          <a:off x="76199" y="457200"/>
          <a:ext cx="8991601" cy="52120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96183562"/>
                    </a:ext>
                  </a:extLst>
                </a:gridCol>
                <a:gridCol w="5134216">
                  <a:extLst>
                    <a:ext uri="{9D8B030D-6E8A-4147-A177-3AD203B41FA5}">
                      <a16:colId xmlns:a16="http://schemas.microsoft.com/office/drawing/2014/main" val="3568337887"/>
                    </a:ext>
                  </a:extLst>
                </a:gridCol>
                <a:gridCol w="3400185">
                  <a:extLst>
                    <a:ext uri="{9D8B030D-6E8A-4147-A177-3AD203B41FA5}">
                      <a16:colId xmlns:a16="http://schemas.microsoft.com/office/drawing/2014/main" val="2834935508"/>
                    </a:ext>
                  </a:extLst>
                </a:gridCol>
              </a:tblGrid>
              <a:tr h="0">
                <a:tc>
                  <a:txBody>
                    <a:bodyPr/>
                    <a:lstStyle/>
                    <a:p>
                      <a:r>
                        <a:rPr lang="en-US" sz="2200" b="0" dirty="0">
                          <a:solidFill>
                            <a:schemeClr val="tx1"/>
                          </a:solidFill>
                          <a:latin typeface="Goudy Old Style" panose="02020502050305020303" pitchFamily="18" charset="0"/>
                        </a:rPr>
                        <a:t>8.</a:t>
                      </a:r>
                      <a:endParaRPr lang="en-IN" sz="22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b="1" dirty="0">
                          <a:solidFill>
                            <a:schemeClr val="tx1"/>
                          </a:solidFill>
                          <a:latin typeface="Goudy Old Style" pitchFamily="18" charset="0"/>
                        </a:rPr>
                        <a:t>@RequestMapping with @RequestParam for URL parameters – </a:t>
                      </a:r>
                    </a:p>
                    <a:p>
                      <a:pPr marL="0" indent="0">
                        <a:buFont typeface="+mj-lt"/>
                        <a:buNone/>
                      </a:pPr>
                      <a:r>
                        <a:rPr lang="en-GB" sz="2200" b="0" dirty="0">
                          <a:solidFill>
                            <a:schemeClr val="tx1"/>
                          </a:solidFill>
                          <a:latin typeface="Goudy Old Style" pitchFamily="18" charset="0"/>
                        </a:rPr>
                        <a:t>@RequestMapping (value="/method9") </a:t>
                      </a:r>
                    </a:p>
                    <a:p>
                      <a:pPr marL="0" indent="0">
                        <a:buNone/>
                      </a:pPr>
                      <a:r>
                        <a:rPr lang="en-GB" sz="2200" b="0" dirty="0">
                          <a:solidFill>
                            <a:schemeClr val="tx1"/>
                          </a:solidFill>
                          <a:latin typeface="Goudy Old Style" pitchFamily="18" charset="0"/>
                        </a:rPr>
                        <a:t>@ResponseBody </a:t>
                      </a:r>
                    </a:p>
                    <a:p>
                      <a:pPr marL="0" indent="0">
                        <a:buNone/>
                      </a:pPr>
                      <a:r>
                        <a:rPr lang="en-GB" sz="2200" b="0" dirty="0">
                          <a:solidFill>
                            <a:schemeClr val="tx1"/>
                          </a:solidFill>
                          <a:latin typeface="Goudy Old Style" pitchFamily="18" charset="0"/>
                        </a:rPr>
                        <a:t>public String method9(@RequestParam(“id”)   </a:t>
                      </a:r>
                    </a:p>
                    <a:p>
                      <a:pPr marL="0" indent="0">
                        <a:buNone/>
                      </a:pPr>
                      <a:r>
                        <a:rPr lang="en-GB" sz="2200" b="0" dirty="0">
                          <a:solidFill>
                            <a:schemeClr val="tx1"/>
                          </a:solidFill>
                          <a:latin typeface="Goudy Old Style" pitchFamily="18" charset="0"/>
                        </a:rPr>
                        <a:t>                                           int id) </a:t>
                      </a:r>
                    </a:p>
                    <a:p>
                      <a:pPr marL="0" indent="0">
                        <a:buNone/>
                      </a:pPr>
                      <a:r>
                        <a:rPr lang="en-GB" sz="2200" b="0" dirty="0">
                          <a:solidFill>
                            <a:schemeClr val="tx1"/>
                          </a:solidFill>
                          <a:latin typeface="Goudy Old Style" pitchFamily="18" charset="0"/>
                        </a:rPr>
                        <a:t>      { return "method9 with id= "+id;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2200" b="0" dirty="0">
                          <a:solidFill>
                            <a:schemeClr val="tx1"/>
                          </a:solidFill>
                          <a:latin typeface="Goudy Old Style" pitchFamily="18" charset="0"/>
                        </a:rPr>
                        <a:t>@RequestParam is used  to retrieve the URL parameter and map it to the method argument.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2200" b="0" dirty="0">
                          <a:solidFill>
                            <a:schemeClr val="tx1"/>
                          </a:solidFill>
                          <a:latin typeface="Goudy Old Style" pitchFamily="18" charset="0"/>
                        </a:rPr>
                        <a:t>For the method to work, the parameter name should be “id” and it should be of type int.</a:t>
                      </a:r>
                      <a:endParaRPr lang="en-IN" sz="22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71196"/>
                  </a:ext>
                </a:extLst>
              </a:tr>
              <a:tr h="370840">
                <a:tc>
                  <a:txBody>
                    <a:bodyPr/>
                    <a:lstStyle/>
                    <a:p>
                      <a:r>
                        <a:rPr lang="en-US" sz="2200" dirty="0">
                          <a:solidFill>
                            <a:schemeClr val="tx1"/>
                          </a:solidFill>
                          <a:latin typeface="Goudy Old Style" panose="02020502050305020303"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latin typeface="Goudy Old Style" pitchFamily="18" charset="0"/>
                        </a:rPr>
                        <a:t>@RequestMapping default method</a:t>
                      </a:r>
                      <a:r>
                        <a:rPr lang="en-GB" sz="2200" dirty="0">
                          <a:latin typeface="Goudy Old Style" pitchFamily="18" charset="0"/>
                        </a:rPr>
                        <a:t> –@RequestMapping()                                                                   @ResponseBody                                                                          public String </a:t>
                      </a:r>
                      <a:r>
                        <a:rPr lang="en-GB" sz="2200" dirty="0" err="1">
                          <a:latin typeface="Goudy Old Style" pitchFamily="18" charset="0"/>
                        </a:rPr>
                        <a:t>defaultMethod</a:t>
                      </a:r>
                      <a:r>
                        <a:rPr lang="en-GB" sz="2200" dirty="0">
                          <a:latin typeface="Goudy Old Style"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Goudy Old Style" pitchFamily="18" charset="0"/>
                        </a:rPr>
                        <a:t>   { return "default method";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2200" dirty="0">
                          <a:latin typeface="Goudy Old Style" pitchFamily="18" charset="0"/>
                        </a:rPr>
                        <a:t>When value is empty for a method, it works as default method for the controller class. Here the “/home” is mapped to </a:t>
                      </a:r>
                      <a:r>
                        <a:rPr lang="en-GB" sz="2200" dirty="0" err="1">
                          <a:latin typeface="Goudy Old Style" pitchFamily="18" charset="0"/>
                        </a:rPr>
                        <a:t>HomeController</a:t>
                      </a:r>
                      <a:r>
                        <a:rPr lang="en-GB" sz="2200" dirty="0">
                          <a:latin typeface="Goudy Old Style" pitchFamily="18" charset="0"/>
                        </a:rPr>
                        <a:t> and the method will be used for the default URI requests.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208355"/>
                  </a:ext>
                </a:extLst>
              </a:tr>
            </a:tbl>
          </a:graphicData>
        </a:graphic>
      </p:graphicFrame>
    </p:spTree>
    <p:extLst>
      <p:ext uri="{BB962C8B-B14F-4D97-AF65-F5344CB8AC3E}">
        <p14:creationId xmlns:p14="http://schemas.microsoft.com/office/powerpoint/2010/main" val="35416534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sz="4000" dirty="0">
                <a:solidFill>
                  <a:srgbClr val="FF0000"/>
                </a:solidFill>
                <a:latin typeface="Baskerville Old Face" panose="02020602080505020303" pitchFamily="18" charset="0"/>
              </a:rPr>
              <a:t>contd..</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88</a:t>
            </a:fld>
            <a:endParaRPr lang="en-US"/>
          </a:p>
        </p:txBody>
      </p:sp>
      <p:sp>
        <p:nvSpPr>
          <p:cNvPr id="6" name="Footer Placeholder 1"/>
          <p:cNvSpPr txBox="1">
            <a:spLocks/>
          </p:cNvSpPr>
          <p:nvPr/>
        </p:nvSpPr>
        <p:spPr>
          <a:xfrm>
            <a:off x="20574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graphicFrame>
        <p:nvGraphicFramePr>
          <p:cNvPr id="7" name="Table 7">
            <a:extLst>
              <a:ext uri="{FF2B5EF4-FFF2-40B4-BE49-F238E27FC236}">
                <a16:creationId xmlns:a16="http://schemas.microsoft.com/office/drawing/2014/main" id="{B2837D06-E53A-3F60-36F6-45ECA57E7A27}"/>
              </a:ext>
            </a:extLst>
          </p:cNvPr>
          <p:cNvGraphicFramePr>
            <a:graphicFrameLocks noGrp="1"/>
          </p:cNvGraphicFramePr>
          <p:nvPr>
            <p:extLst>
              <p:ext uri="{D42A27DB-BD31-4B8C-83A1-F6EECF244321}">
                <p14:modId xmlns:p14="http://schemas.microsoft.com/office/powerpoint/2010/main" val="2677608822"/>
              </p:ext>
            </p:extLst>
          </p:nvPr>
        </p:nvGraphicFramePr>
        <p:xfrm>
          <a:off x="76199" y="457200"/>
          <a:ext cx="8991601" cy="2773680"/>
        </p:xfrm>
        <a:graphic>
          <a:graphicData uri="http://schemas.openxmlformats.org/drawingml/2006/table">
            <a:tbl>
              <a:tblPr firstRow="1" bandRow="1">
                <a:tableStyleId>{5C22544A-7EE6-4342-B048-85BDC9FD1C3A}</a:tableStyleId>
              </a:tblPr>
              <a:tblGrid>
                <a:gridCol w="533401">
                  <a:extLst>
                    <a:ext uri="{9D8B030D-6E8A-4147-A177-3AD203B41FA5}">
                      <a16:colId xmlns:a16="http://schemas.microsoft.com/office/drawing/2014/main" val="2096183562"/>
                    </a:ext>
                  </a:extLst>
                </a:gridCol>
                <a:gridCol w="4495800">
                  <a:extLst>
                    <a:ext uri="{9D8B030D-6E8A-4147-A177-3AD203B41FA5}">
                      <a16:colId xmlns:a16="http://schemas.microsoft.com/office/drawing/2014/main" val="3568337887"/>
                    </a:ext>
                  </a:extLst>
                </a:gridCol>
                <a:gridCol w="3962400">
                  <a:extLst>
                    <a:ext uri="{9D8B030D-6E8A-4147-A177-3AD203B41FA5}">
                      <a16:colId xmlns:a16="http://schemas.microsoft.com/office/drawing/2014/main" val="2834935508"/>
                    </a:ext>
                  </a:extLst>
                </a:gridCol>
              </a:tblGrid>
              <a:tr h="0">
                <a:tc>
                  <a:txBody>
                    <a:bodyPr/>
                    <a:lstStyle/>
                    <a:p>
                      <a:r>
                        <a:rPr lang="en-US" sz="2200" b="0" dirty="0">
                          <a:solidFill>
                            <a:schemeClr val="tx1"/>
                          </a:solidFill>
                          <a:latin typeface="Goudy Old Style" panose="02020502050305020303" pitchFamily="18" charset="0"/>
                        </a:rPr>
                        <a:t>10.</a:t>
                      </a:r>
                      <a:endParaRPr lang="en-IN" sz="2200" b="0" dirty="0">
                        <a:solidFill>
                          <a:schemeClr val="tx1"/>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GB" sz="2200" b="1" dirty="0">
                          <a:solidFill>
                            <a:schemeClr val="tx1"/>
                          </a:solidFill>
                          <a:latin typeface="Goudy Old Style" pitchFamily="18" charset="0"/>
                        </a:rPr>
                        <a:t>@RequestMapping fallback method –</a:t>
                      </a:r>
                      <a:r>
                        <a:rPr lang="en-GB" sz="2200" b="0" dirty="0">
                          <a:solidFill>
                            <a:schemeClr val="tx1"/>
                          </a:solidFill>
                          <a:latin typeface="Goudy Old Style" pitchFamily="18" charset="0"/>
                        </a:rPr>
                        <a:t>@RequestMapping("*") </a:t>
                      </a:r>
                    </a:p>
                    <a:p>
                      <a:pPr marL="0" indent="0">
                        <a:buNone/>
                      </a:pPr>
                      <a:r>
                        <a:rPr lang="en-GB" sz="2200" b="0" dirty="0">
                          <a:solidFill>
                            <a:schemeClr val="tx1"/>
                          </a:solidFill>
                          <a:latin typeface="Goudy Old Style" pitchFamily="18" charset="0"/>
                        </a:rPr>
                        <a:t>@ResponseBody  </a:t>
                      </a:r>
                    </a:p>
                    <a:p>
                      <a:pPr marL="0" indent="0">
                        <a:buNone/>
                      </a:pPr>
                      <a:r>
                        <a:rPr lang="en-GB" sz="2200" b="0" dirty="0">
                          <a:solidFill>
                            <a:schemeClr val="tx1"/>
                          </a:solidFill>
                          <a:latin typeface="Goudy Old Style" pitchFamily="18" charset="0"/>
                        </a:rPr>
                        <a:t>public String </a:t>
                      </a:r>
                      <a:r>
                        <a:rPr lang="en-GB" sz="2200" b="0" dirty="0" err="1">
                          <a:solidFill>
                            <a:schemeClr val="tx1"/>
                          </a:solidFill>
                          <a:latin typeface="Goudy Old Style" pitchFamily="18" charset="0"/>
                        </a:rPr>
                        <a:t>fallbackMethod</a:t>
                      </a:r>
                      <a:r>
                        <a:rPr lang="en-GB" sz="2200" b="0" dirty="0">
                          <a:solidFill>
                            <a:schemeClr val="tx1"/>
                          </a:solidFill>
                          <a:latin typeface="Goudy Old Style" pitchFamily="18" charset="0"/>
                        </a:rPr>
                        <a:t>()</a:t>
                      </a:r>
                    </a:p>
                    <a:p>
                      <a:pPr marL="0" indent="0">
                        <a:buNone/>
                      </a:pPr>
                      <a:r>
                        <a:rPr lang="en-GB" sz="2200" b="0" dirty="0">
                          <a:solidFill>
                            <a:schemeClr val="tx1"/>
                          </a:solidFill>
                          <a:latin typeface="Goudy Old Style" pitchFamily="18" charset="0"/>
                        </a:rPr>
                        <a:t> { return "fallback method"; }</a:t>
                      </a:r>
                      <a:endParaRPr lang="en-IN" sz="2200" b="0" dirty="0">
                        <a:solidFill>
                          <a:schemeClr val="tx1"/>
                        </a:solidFill>
                        <a:latin typeface="Goudy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2200" b="0" dirty="0">
                          <a:solidFill>
                            <a:schemeClr val="tx1"/>
                          </a:solidFill>
                          <a:latin typeface="Goudy Old Style" pitchFamily="18" charset="0"/>
                        </a:rPr>
                        <a:t>a fallback method for the controller class is created to catch all the client requests even though there are no matching handler methods. It is useful in sending custom 404 response pages to users when there are no handler methods for the 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71196"/>
                  </a:ext>
                </a:extLst>
              </a:tr>
            </a:tbl>
          </a:graphicData>
        </a:graphic>
      </p:graphicFrame>
    </p:spTree>
    <p:extLst>
      <p:ext uri="{BB962C8B-B14F-4D97-AF65-F5344CB8AC3E}">
        <p14:creationId xmlns:p14="http://schemas.microsoft.com/office/powerpoint/2010/main" val="33624811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IN" sz="4000" dirty="0">
                <a:solidFill>
                  <a:srgbClr val="FF0000"/>
                </a:solidFill>
                <a:latin typeface="Baskerville Old Face" panose="02020602080505020303" pitchFamily="18" charset="0"/>
              </a:rPr>
              <a:t>contd..</a:t>
            </a:r>
          </a:p>
        </p:txBody>
      </p:sp>
      <p:sp>
        <p:nvSpPr>
          <p:cNvPr id="3" name="Content Placeholder 2"/>
          <p:cNvSpPr>
            <a:spLocks noGrp="1"/>
          </p:cNvSpPr>
          <p:nvPr>
            <p:ph idx="1"/>
          </p:nvPr>
        </p:nvSpPr>
        <p:spPr>
          <a:xfrm>
            <a:off x="0" y="381000"/>
            <a:ext cx="9144000" cy="5975350"/>
          </a:xfrm>
        </p:spPr>
        <p:txBody>
          <a:bodyPr/>
          <a:lstStyle/>
          <a:p>
            <a:pPr marL="0" indent="0">
              <a:buFont typeface="+mj-lt"/>
              <a:buAutoNum type="arabicPeriod" startAt="9"/>
            </a:pPr>
            <a:endParaRPr lang="en-IN" sz="26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89</a:t>
            </a:fld>
            <a:endParaRPr lang="en-US"/>
          </a:p>
        </p:txBody>
      </p:sp>
      <p:sp>
        <p:nvSpPr>
          <p:cNvPr id="6" name="Footer Placeholder 1"/>
          <p:cNvSpPr txBox="1">
            <a:spLocks/>
          </p:cNvSpPr>
          <p:nvPr/>
        </p:nvSpPr>
        <p:spPr>
          <a:xfrm>
            <a:off x="1447800" y="6553200"/>
            <a:ext cx="54102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85424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411162"/>
          </a:xfrm>
        </p:spPr>
        <p:txBody>
          <a:bodyPr/>
          <a:lstStyle/>
          <a:p>
            <a:r>
              <a:rPr lang="en-US" sz="4000" dirty="0">
                <a:solidFill>
                  <a:srgbClr val="FF0000"/>
                </a:solidFill>
                <a:latin typeface="Baskerville Old Face" pitchFamily="18" charset="0"/>
                <a:cs typeface="Andalus" pitchFamily="18" charset="-78"/>
              </a:rPr>
              <a:t>Features</a:t>
            </a:r>
          </a:p>
        </p:txBody>
      </p:sp>
      <p:sp>
        <p:nvSpPr>
          <p:cNvPr id="3" name="Content Placeholder 2"/>
          <p:cNvSpPr>
            <a:spLocks noGrp="1"/>
          </p:cNvSpPr>
          <p:nvPr>
            <p:ph idx="1"/>
          </p:nvPr>
        </p:nvSpPr>
        <p:spPr>
          <a:xfrm>
            <a:off x="76200" y="503237"/>
            <a:ext cx="8991600" cy="4525963"/>
          </a:xfrm>
        </p:spPr>
        <p:txBody>
          <a:bodyPr/>
          <a:lstStyle/>
          <a:p>
            <a:pPr>
              <a:buSzPct val="70000"/>
              <a:buFont typeface="Wingdings" pitchFamily="2" charset="2"/>
              <a:buChar char="v"/>
            </a:pPr>
            <a:r>
              <a:rPr lang="en-US" sz="2800" dirty="0">
                <a:latin typeface="Goudy Old Style" pitchFamily="18" charset="0"/>
              </a:rPr>
              <a:t>Inversion of Control</a:t>
            </a:r>
          </a:p>
          <a:p>
            <a:pPr>
              <a:buSzPct val="70000"/>
              <a:buFont typeface="Wingdings" pitchFamily="2" charset="2"/>
              <a:buChar char="v"/>
            </a:pPr>
            <a:r>
              <a:rPr lang="en-US" sz="2800" dirty="0">
                <a:latin typeface="Goudy Old Style" pitchFamily="18" charset="0"/>
              </a:rPr>
              <a:t>Dependency Injection</a:t>
            </a:r>
          </a:p>
          <a:p>
            <a:pPr>
              <a:buSzPct val="70000"/>
              <a:buFont typeface="Wingdings" pitchFamily="2" charset="2"/>
              <a:buChar char="v"/>
            </a:pPr>
            <a:r>
              <a:rPr lang="en-US" sz="2800" dirty="0">
                <a:latin typeface="Goudy Old Style" pitchFamily="18" charset="0"/>
              </a:rPr>
              <a:t>Foundational support for JDBC, JPA, JMS</a:t>
            </a:r>
          </a:p>
          <a:p>
            <a:pPr>
              <a:buSzPct val="70000"/>
              <a:buFont typeface="Wingdings" pitchFamily="2" charset="2"/>
              <a:buChar char="v"/>
            </a:pPr>
            <a:r>
              <a:rPr lang="en-US" sz="2800" dirty="0">
                <a:latin typeface="Goudy Old Style" pitchFamily="18" charset="0"/>
              </a:rPr>
              <a:t>Spring MVC web application and </a:t>
            </a:r>
            <a:r>
              <a:rPr lang="en-US" sz="2800" dirty="0" err="1">
                <a:latin typeface="Goudy Old Style" pitchFamily="18" charset="0"/>
              </a:rPr>
              <a:t>RESTful</a:t>
            </a:r>
            <a:r>
              <a:rPr lang="en-US" sz="2800" dirty="0">
                <a:latin typeface="Goudy Old Style" pitchFamily="18" charset="0"/>
              </a:rPr>
              <a:t> web service framework</a:t>
            </a:r>
          </a:p>
          <a:p>
            <a:pPr>
              <a:buSzPct val="70000"/>
              <a:buFont typeface="Wingdings" pitchFamily="2" charset="2"/>
              <a:buChar char="v"/>
            </a:pPr>
            <a:r>
              <a:rPr lang="en-US" sz="2800" dirty="0">
                <a:latin typeface="Goudy Old Style" pitchFamily="18" charset="0"/>
              </a:rPr>
              <a:t>Seamless integration with other frameworks</a:t>
            </a:r>
          </a:p>
          <a:p>
            <a:pPr>
              <a:buSzPct val="70000"/>
              <a:buFont typeface="Wingdings" pitchFamily="2" charset="2"/>
              <a:buChar char="v"/>
            </a:pPr>
            <a:r>
              <a:rPr lang="en-US" sz="2800" dirty="0">
                <a:latin typeface="Goudy Old Style" pitchFamily="18" charset="0"/>
              </a:rPr>
              <a:t>Aspect</a:t>
            </a:r>
            <a:r>
              <a:rPr lang="en-US" sz="2800" dirty="0">
                <a:latin typeface="Arial" pitchFamily="34" charset="0"/>
                <a:cs typeface="Arial" pitchFamily="34" charset="0"/>
              </a:rPr>
              <a:t>-</a:t>
            </a:r>
            <a:r>
              <a:rPr lang="en-US" sz="2800" dirty="0">
                <a:latin typeface="Goudy Old Style" pitchFamily="18" charset="0"/>
              </a:rPr>
              <a:t>Oriented Programming including Spring's declarative transaction management</a:t>
            </a:r>
          </a:p>
          <a:p>
            <a:pPr>
              <a:buSzPct val="70000"/>
              <a:buFont typeface="Wingdings" pitchFamily="2" charset="2"/>
              <a:buChar char="v"/>
            </a:pPr>
            <a:r>
              <a:rPr lang="en-US" sz="2800" dirty="0">
                <a:latin typeface="Goudy Old Style" pitchFamily="18" charset="0"/>
              </a:rPr>
              <a:t>Much more…</a:t>
            </a:r>
          </a:p>
        </p:txBody>
      </p:sp>
      <p:sp>
        <p:nvSpPr>
          <p:cNvPr id="4" name="Footer Placeholder 3"/>
          <p:cNvSpPr>
            <a:spLocks noGrp="1"/>
          </p:cNvSpPr>
          <p:nvPr>
            <p:ph type="ftr" sz="quarter" idx="11"/>
          </p:nvPr>
        </p:nvSpPr>
        <p:spPr>
          <a:xfrm>
            <a:off x="838200" y="6477000"/>
            <a:ext cx="5181600" cy="365125"/>
          </a:xfrm>
        </p:spPr>
        <p:txBody>
          <a:bodyPr/>
          <a:lstStyle/>
          <a:p>
            <a:pPr>
              <a:defRPr/>
            </a:pPr>
            <a:r>
              <a:rPr lang="en-GB" sz="1600" dirty="0">
                <a:latin typeface="Ink Free" pitchFamily="66" charset="0"/>
              </a:rPr>
              <a:t>prepared by- Vijay </a:t>
            </a:r>
            <a:r>
              <a:rPr lang="en-GB" sz="1600" dirty="0" err="1">
                <a:latin typeface="Ink Free" pitchFamily="66" charset="0"/>
              </a:rPr>
              <a:t>Kulkarni</a:t>
            </a:r>
            <a:r>
              <a:rPr lang="en-GB" sz="1600" dirty="0">
                <a:latin typeface="Ink Free" pitchFamily="66" charset="0"/>
              </a:rPr>
              <a:t>, Java Spring Trainer</a:t>
            </a:r>
            <a:endParaRPr lang="en-US" sz="1600" dirty="0">
              <a:latin typeface="Ink Free" pitchFamily="66" charset="0"/>
            </a:endParaRPr>
          </a:p>
        </p:txBody>
      </p:sp>
      <p:sp>
        <p:nvSpPr>
          <p:cNvPr id="5" name="Slide Number Placeholder 4"/>
          <p:cNvSpPr>
            <a:spLocks noGrp="1"/>
          </p:cNvSpPr>
          <p:nvPr>
            <p:ph type="sldNum" sz="quarter" idx="12"/>
          </p:nvPr>
        </p:nvSpPr>
        <p:spPr>
          <a:xfrm>
            <a:off x="8382000" y="6356350"/>
            <a:ext cx="685800" cy="365125"/>
          </a:xfrm>
        </p:spPr>
        <p:txBody>
          <a:bodyPr/>
          <a:lstStyle/>
          <a:p>
            <a:pPr algn="ctr">
              <a:defRPr/>
            </a:pPr>
            <a:fld id="{06DD2C99-A7B5-4F23-BCA6-BF2213C04F21}" type="slidenum">
              <a:rPr lang="en-US" sz="1600" smtClean="0">
                <a:latin typeface="Bahnschrift Light" pitchFamily="34" charset="0"/>
              </a:rPr>
              <a:pPr algn="ctr">
                <a:defRPr/>
              </a:pPr>
              <a:t>9</a:t>
            </a:fld>
            <a:endParaRPr lang="en-US" sz="1600" dirty="0">
              <a:latin typeface="Bahnschrift Light" pitchFamily="34" charset="0"/>
            </a:endParaRPr>
          </a:p>
        </p:txBody>
      </p:sp>
    </p:spTree>
    <p:extLst>
      <p:ext uri="{BB962C8B-B14F-4D97-AF65-F5344CB8AC3E}">
        <p14:creationId xmlns:p14="http://schemas.microsoft.com/office/powerpoint/2010/main" val="18887783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anose="02020602080505020303" pitchFamily="18" charset="0"/>
                <a:cs typeface="Andalus" pitchFamily="18" charset="-78"/>
              </a:rPr>
              <a:t>Controller</a:t>
            </a:r>
          </a:p>
        </p:txBody>
      </p:sp>
      <p:sp>
        <p:nvSpPr>
          <p:cNvPr id="3" name="Content Placeholder 2"/>
          <p:cNvSpPr>
            <a:spLocks noGrp="1"/>
          </p:cNvSpPr>
          <p:nvPr>
            <p:ph idx="1"/>
          </p:nvPr>
        </p:nvSpPr>
        <p:spPr>
          <a:xfrm>
            <a:off x="0" y="381000"/>
            <a:ext cx="9144000" cy="5821363"/>
          </a:xfrm>
        </p:spPr>
        <p:txBody>
          <a:bodyPr/>
          <a:lstStyle/>
          <a:p>
            <a:pPr>
              <a:buSzPct val="70000"/>
              <a:buFont typeface="Wingdings" pitchFamily="2" charset="2"/>
              <a:buChar char="v"/>
            </a:pPr>
            <a:r>
              <a:rPr lang="en-US" sz="2800" b="1" dirty="0">
                <a:latin typeface="Goudy Old Style" pitchFamily="18" charset="0"/>
              </a:rPr>
              <a:t>Controller</a:t>
            </a:r>
          </a:p>
          <a:p>
            <a:pPr marL="565150" lvl="1" indent="-331788">
              <a:buSzPct val="70000"/>
              <a:buFont typeface="Wingdings" pitchFamily="2" charset="2"/>
              <a:buChar char="ü"/>
            </a:pPr>
            <a:r>
              <a:rPr lang="en-US" sz="2600" dirty="0">
                <a:latin typeface="Goudy Old Style" pitchFamily="18" charset="0"/>
              </a:rPr>
              <a:t>user created component for handling requests.</a:t>
            </a:r>
          </a:p>
          <a:p>
            <a:pPr marL="565150" lvl="1" indent="-331788">
              <a:buSzPct val="70000"/>
              <a:buFont typeface="Wingdings" pitchFamily="2" charset="2"/>
              <a:buChar char="ü"/>
            </a:pPr>
            <a:r>
              <a:rPr lang="en-US" sz="2600" dirty="0">
                <a:latin typeface="Goudy Old Style" pitchFamily="18" charset="0"/>
              </a:rPr>
              <a:t>they interpret user input and transform it into a model that is represented to the user</a:t>
            </a:r>
          </a:p>
          <a:p>
            <a:pPr marL="565150" lvl="1" indent="-331788">
              <a:buSzPct val="70000"/>
              <a:buFont typeface="Wingdings" pitchFamily="2" charset="2"/>
              <a:buChar char="ü"/>
            </a:pPr>
            <a:r>
              <a:rPr lang="en-US" sz="2600" dirty="0">
                <a:latin typeface="Goudy Old Style" pitchFamily="18" charset="0"/>
              </a:rPr>
              <a:t>encapsulates navigation logic and delegate to the service objects for business logic</a:t>
            </a:r>
          </a:p>
          <a:p>
            <a:pPr marL="565150" indent="-331788">
              <a:buSzPct val="70000"/>
              <a:buFont typeface="Wingdings" pitchFamily="2" charset="2"/>
              <a:buChar char="ü"/>
            </a:pPr>
            <a:r>
              <a:rPr lang="en-US" sz="2600" dirty="0">
                <a:latin typeface="Goudy Old Style" pitchFamily="18" charset="0"/>
              </a:rPr>
              <a:t>responsible for preparing a model Map with data and selecting a view name</a:t>
            </a:r>
          </a:p>
          <a:p>
            <a:pPr marL="565150" indent="-331788">
              <a:buSzPct val="70000"/>
              <a:buFont typeface="Wingdings" pitchFamily="2" charset="2"/>
              <a:buChar char="ü"/>
            </a:pPr>
            <a:r>
              <a:rPr lang="en-US" sz="2600" dirty="0">
                <a:latin typeface="Goudy Old Style" pitchFamily="18" charset="0"/>
              </a:rPr>
              <a:t>can also write directly to the response stream and complete the request.</a:t>
            </a:r>
          </a:p>
          <a:p>
            <a:pPr marL="565150" indent="-333375">
              <a:buSzPct val="70000"/>
              <a:buFont typeface="Wingdings" pitchFamily="2" charset="2"/>
              <a:buChar char="ü"/>
            </a:pPr>
            <a:r>
              <a:rPr lang="en-US" sz="2600" dirty="0">
                <a:latin typeface="Goudy Old Style" pitchFamily="18" charset="0"/>
              </a:rPr>
              <a:t>provide access to the application behavior that is defined through a service interface.</a:t>
            </a:r>
          </a:p>
          <a:p>
            <a:pPr marL="565150" indent="-333375">
              <a:buSzPct val="70000"/>
              <a:buFont typeface="Wingdings" pitchFamily="2" charset="2"/>
              <a:buChar char="ü"/>
            </a:pPr>
            <a:r>
              <a:rPr lang="en-US" sz="2600" b="1" dirty="0">
                <a:latin typeface="Goudy Old Style" pitchFamily="18" charset="0"/>
              </a:rPr>
              <a:t>@Controller</a:t>
            </a:r>
            <a:r>
              <a:rPr lang="en-US" sz="2600" dirty="0">
                <a:latin typeface="Goudy Old Style" pitchFamily="18" charset="0"/>
              </a:rPr>
              <a:t> annotation indicates that a particular class serves the role of a controller. </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90</a:t>
            </a:fld>
            <a:endParaRPr lang="en-US"/>
          </a:p>
        </p:txBody>
      </p:sp>
      <p:sp>
        <p:nvSpPr>
          <p:cNvPr id="6" name="Footer Placeholder 1"/>
          <p:cNvSpPr txBox="1">
            <a:spLocks/>
          </p:cNvSpPr>
          <p:nvPr/>
        </p:nvSpPr>
        <p:spPr>
          <a:xfrm>
            <a:off x="20574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8871162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96875"/>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3" name="Content Placeholder 2"/>
          <p:cNvSpPr>
            <a:spLocks noGrp="1"/>
          </p:cNvSpPr>
          <p:nvPr>
            <p:ph idx="1"/>
          </p:nvPr>
        </p:nvSpPr>
        <p:spPr>
          <a:xfrm>
            <a:off x="0" y="457200"/>
            <a:ext cx="9144000" cy="6324600"/>
          </a:xfrm>
        </p:spPr>
        <p:txBody>
          <a:bodyPr/>
          <a:lstStyle/>
          <a:p>
            <a:pPr marL="465138" indent="-349250">
              <a:buSzPct val="70000"/>
              <a:buFont typeface="Wingdings" pitchFamily="2" charset="2"/>
              <a:buChar char="ü"/>
            </a:pPr>
            <a:r>
              <a:rPr lang="en-US" sz="2600" dirty="0">
                <a:latin typeface="Goudy Old Style" pitchFamily="18" charset="0"/>
              </a:rPr>
              <a:t>Spring implements a controller in a very abstract way, which enables developer to create a wide variety of controllers.</a:t>
            </a:r>
          </a:p>
          <a:p>
            <a:pPr marL="465138" indent="-349250">
              <a:buSzPct val="70000"/>
              <a:buFont typeface="Wingdings" pitchFamily="2" charset="2"/>
              <a:buChar char="ü"/>
            </a:pPr>
            <a:r>
              <a:rPr lang="en-US" sz="2600" dirty="0">
                <a:latin typeface="Goudy Old Style" pitchFamily="18" charset="0"/>
              </a:rPr>
              <a:t>annotations used are @</a:t>
            </a:r>
            <a:r>
              <a:rPr lang="en-US" sz="2600" dirty="0" err="1">
                <a:latin typeface="Goudy Old Style" pitchFamily="18" charset="0"/>
              </a:rPr>
              <a:t>RequestMapping</a:t>
            </a:r>
            <a:r>
              <a:rPr lang="en-US" sz="2600" dirty="0">
                <a:latin typeface="Goudy Old Style" pitchFamily="18" charset="0"/>
              </a:rPr>
              <a:t>, @</a:t>
            </a:r>
            <a:r>
              <a:rPr lang="en-US" sz="2600" dirty="0" err="1">
                <a:latin typeface="Goudy Old Style" pitchFamily="18" charset="0"/>
              </a:rPr>
              <a:t>RequestParam</a:t>
            </a:r>
            <a:r>
              <a:rPr lang="en-US" sz="2600" dirty="0">
                <a:latin typeface="Goudy Old Style" pitchFamily="18" charset="0"/>
              </a:rPr>
              <a:t>, @</a:t>
            </a:r>
            <a:r>
              <a:rPr lang="en-US" sz="2600" dirty="0" err="1">
                <a:latin typeface="Goudy Old Style" pitchFamily="18" charset="0"/>
              </a:rPr>
              <a:t>ModelAttribute</a:t>
            </a:r>
            <a:r>
              <a:rPr lang="en-US" sz="2600" dirty="0">
                <a:latin typeface="Goudy Old Style" pitchFamily="18" charset="0"/>
              </a:rPr>
              <a:t>; </a:t>
            </a:r>
          </a:p>
          <a:p>
            <a:pPr marL="465138" indent="-349250">
              <a:buSzPct val="70000"/>
              <a:buFont typeface="Wingdings" pitchFamily="2" charset="2"/>
              <a:buChar char="ü"/>
            </a:pPr>
            <a:r>
              <a:rPr lang="en-US" sz="2600" dirty="0">
                <a:latin typeface="Goudy Old Style" pitchFamily="18" charset="0"/>
              </a:rPr>
              <a:t>Controllers implemented in this style do not have to extend specific base classes or implement specific interfaces. </a:t>
            </a:r>
          </a:p>
          <a:p>
            <a:pPr marL="465138" indent="-349250">
              <a:buSzPct val="70000"/>
              <a:buFont typeface="Wingdings" pitchFamily="2" charset="2"/>
              <a:buChar char="ü"/>
            </a:pPr>
            <a:r>
              <a:rPr lang="en-US" sz="2600" dirty="0">
                <a:latin typeface="Goudy Old Style" pitchFamily="18" charset="0"/>
              </a:rPr>
              <a:t>Controllers do not usually have direct dependencies on Servlet APIs, although can be easily configured to access Servlet facilities.</a:t>
            </a:r>
          </a:p>
          <a:p>
            <a:pPr marL="465138" indent="-349250">
              <a:buSzPct val="70000"/>
              <a:buFont typeface="Wingdings" pitchFamily="2" charset="2"/>
              <a:buChar char="ü"/>
            </a:pPr>
            <a:r>
              <a:rPr lang="en-US" sz="2600" dirty="0">
                <a:latin typeface="Goudy Old Style" pitchFamily="18" charset="0"/>
              </a:rPr>
              <a:t>The @Controller annotation acts as a stereotype for the annotated class, indicating its role. The dispatcher scans such annotated classes for mapped methods and detects @</a:t>
            </a:r>
            <a:r>
              <a:rPr lang="en-US" sz="2600" dirty="0" err="1">
                <a:latin typeface="Goudy Old Style" pitchFamily="18" charset="0"/>
              </a:rPr>
              <a:t>RequestMapping</a:t>
            </a:r>
            <a:r>
              <a:rPr lang="en-US" sz="2600" dirty="0">
                <a:latin typeface="Goudy Old Style" pitchFamily="18" charset="0"/>
              </a:rPr>
              <a:t> annotation.</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91</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5190190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lstStyle/>
          <a:p>
            <a:r>
              <a:rPr lang="en-US" sz="4000" dirty="0">
                <a:solidFill>
                  <a:srgbClr val="FF0000"/>
                </a:solidFill>
                <a:latin typeface="Baskerville Old Face" panose="02020602080505020303" pitchFamily="18" charset="0"/>
                <a:cs typeface="Andalus" pitchFamily="18" charset="-78"/>
              </a:rPr>
              <a:t>contd..</a:t>
            </a:r>
          </a:p>
        </p:txBody>
      </p:sp>
      <p:sp>
        <p:nvSpPr>
          <p:cNvPr id="3" name="Content Placeholder 2"/>
          <p:cNvSpPr>
            <a:spLocks noGrp="1"/>
          </p:cNvSpPr>
          <p:nvPr>
            <p:ph idx="1"/>
          </p:nvPr>
        </p:nvSpPr>
        <p:spPr>
          <a:xfrm>
            <a:off x="0" y="457200"/>
            <a:ext cx="9144000" cy="6019800"/>
          </a:xfrm>
        </p:spPr>
        <p:txBody>
          <a:bodyPr/>
          <a:lstStyle/>
          <a:p>
            <a:pPr marL="465138" indent="-349250">
              <a:buSzPct val="70000"/>
              <a:buFont typeface="Wingdings" pitchFamily="2" charset="2"/>
              <a:buChar char="ü"/>
            </a:pPr>
            <a:r>
              <a:rPr lang="en-US" sz="2800" dirty="0">
                <a:latin typeface="Goudy Old Style" pitchFamily="18" charset="0"/>
              </a:rPr>
              <a:t>The annotated controller beans can be defined explicitly, using a standard Spring bean definition in the dispatcher’s context. </a:t>
            </a:r>
          </a:p>
          <a:p>
            <a:pPr marL="465138" indent="-349250">
              <a:buSzPct val="70000"/>
              <a:buFont typeface="Wingdings" pitchFamily="2" charset="2"/>
              <a:buChar char="ü"/>
            </a:pPr>
            <a:r>
              <a:rPr lang="en-US" sz="2800" dirty="0">
                <a:latin typeface="Goudy Old Style" pitchFamily="18" charset="0"/>
              </a:rPr>
              <a:t>Auto–detection is also possible. The @Controller stereotype aligned with Spring general support provides for detecting component classes in the </a:t>
            </a:r>
            <a:r>
              <a:rPr lang="en-US" sz="2800" dirty="0" err="1">
                <a:latin typeface="Goudy Old Style" pitchFamily="18" charset="0"/>
              </a:rPr>
              <a:t>classpath</a:t>
            </a:r>
            <a:r>
              <a:rPr lang="en-US" sz="2800" dirty="0">
                <a:latin typeface="Goudy Old Style" pitchFamily="18" charset="0"/>
              </a:rPr>
              <a:t> and auto–registering bean definitions for them.</a:t>
            </a:r>
          </a:p>
          <a:p>
            <a:pPr marL="465138" indent="-349250">
              <a:buSzPct val="70000"/>
              <a:buFont typeface="Wingdings" pitchFamily="2" charset="2"/>
              <a:buChar char="ü"/>
            </a:pPr>
            <a:r>
              <a:rPr lang="en-US" sz="2800" dirty="0">
                <a:latin typeface="Goudy Old Style" pitchFamily="18" charset="0"/>
              </a:rPr>
              <a:t>Add component scanning to the configuration by using the </a:t>
            </a:r>
            <a:r>
              <a:rPr lang="en-US" sz="2800" i="1" dirty="0">
                <a:latin typeface="Goudy Old Style" pitchFamily="18" charset="0"/>
              </a:rPr>
              <a:t>spring-context </a:t>
            </a:r>
            <a:r>
              <a:rPr lang="en-US" sz="2800" dirty="0">
                <a:latin typeface="Goudy Old Style" pitchFamily="18" charset="0"/>
              </a:rPr>
              <a:t>schema.</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92</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26154397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US" sz="4000" dirty="0">
                <a:solidFill>
                  <a:srgbClr val="FF0000"/>
                </a:solidFill>
                <a:latin typeface="Andalus" pitchFamily="18" charset="-78"/>
                <a:cs typeface="Andalus" pitchFamily="18" charset="-78"/>
              </a:rPr>
              <a:t>Model</a:t>
            </a:r>
          </a:p>
        </p:txBody>
      </p:sp>
      <p:sp>
        <p:nvSpPr>
          <p:cNvPr id="3" name="Content Placeholder 2"/>
          <p:cNvSpPr>
            <a:spLocks noGrp="1"/>
          </p:cNvSpPr>
          <p:nvPr>
            <p:ph idx="1"/>
          </p:nvPr>
        </p:nvSpPr>
        <p:spPr>
          <a:xfrm>
            <a:off x="0" y="533400"/>
            <a:ext cx="9144000" cy="6096000"/>
          </a:xfrm>
        </p:spPr>
        <p:txBody>
          <a:bodyPr/>
          <a:lstStyle/>
          <a:p>
            <a:pPr>
              <a:buSzPct val="70000"/>
              <a:buFont typeface="Wingdings" pitchFamily="2" charset="2"/>
              <a:buChar char="Ø"/>
            </a:pPr>
            <a:r>
              <a:rPr lang="en-GB" sz="2800" b="1" dirty="0">
                <a:latin typeface="Goudy Old Style" pitchFamily="18" charset="0"/>
              </a:rPr>
              <a:t>Model</a:t>
            </a:r>
          </a:p>
          <a:p>
            <a:pPr>
              <a:buSzPct val="70000"/>
              <a:buFont typeface="Wingdings" pitchFamily="2" charset="2"/>
              <a:buChar char="Ø"/>
            </a:pPr>
            <a:r>
              <a:rPr lang="en-GB" sz="2800" dirty="0">
                <a:latin typeface="Goudy Old Style" pitchFamily="18" charset="0"/>
              </a:rPr>
              <a:t>The model can supply attributes used for rendering views.</a:t>
            </a:r>
          </a:p>
          <a:p>
            <a:pPr>
              <a:buSzPct val="70000"/>
              <a:buFont typeface="Wingdings" pitchFamily="2" charset="2"/>
              <a:buChar char="v"/>
            </a:pPr>
            <a:r>
              <a:rPr lang="en-GB" sz="2800" dirty="0">
                <a:latin typeface="Goudy Old Style" pitchFamily="18" charset="0"/>
              </a:rPr>
              <a:t>To provide a view with usable data, simply add this data to its </a:t>
            </a:r>
            <a:r>
              <a:rPr lang="en-GB" sz="2800" i="1" dirty="0">
                <a:latin typeface="Goudy Old Style" pitchFamily="18" charset="0"/>
              </a:rPr>
              <a:t>Model </a:t>
            </a:r>
            <a:r>
              <a:rPr lang="en-GB" sz="2800" dirty="0">
                <a:latin typeface="Goudy Old Style" pitchFamily="18" charset="0"/>
              </a:rPr>
              <a:t>object. </a:t>
            </a:r>
          </a:p>
          <a:p>
            <a:pPr>
              <a:buSzPct val="70000"/>
              <a:buFont typeface="Wingdings" pitchFamily="2" charset="2"/>
              <a:buChar char="v"/>
            </a:pPr>
            <a:r>
              <a:rPr lang="en-IN" sz="2800" dirty="0">
                <a:latin typeface="Goudy Old Style" pitchFamily="18" charset="0"/>
              </a:rPr>
              <a:t>The core  Spring packages for Model are – </a:t>
            </a:r>
          </a:p>
          <a:p>
            <a:pPr marL="900113" lvl="1" indent="-369888">
              <a:buSzPct val="100000"/>
              <a:buFont typeface="+mj-lt"/>
              <a:buAutoNum type="arabicPeriod"/>
            </a:pPr>
            <a:r>
              <a:rPr lang="en-IN" dirty="0" err="1">
                <a:latin typeface="Goudy Old Style" pitchFamily="18" charset="0"/>
              </a:rPr>
              <a:t>org.springframework.ui.Model</a:t>
            </a:r>
            <a:r>
              <a:rPr lang="en-IN" b="1" dirty="0">
                <a:latin typeface="Goudy Old Style" pitchFamily="18" charset="0"/>
              </a:rPr>
              <a:t>, </a:t>
            </a:r>
          </a:p>
          <a:p>
            <a:pPr marL="900113" lvl="1" indent="-369888">
              <a:buSzPct val="100000"/>
              <a:buFont typeface="+mj-lt"/>
              <a:buAutoNum type="arabicPeriod"/>
            </a:pPr>
            <a:r>
              <a:rPr lang="en-IN" dirty="0" err="1">
                <a:latin typeface="Goudy Old Style" pitchFamily="18" charset="0"/>
              </a:rPr>
              <a:t>org.springframework.ui.ModelMap</a:t>
            </a:r>
            <a:r>
              <a:rPr lang="en-IN" dirty="0">
                <a:latin typeface="Goudy Old Style" pitchFamily="18" charset="0"/>
              </a:rPr>
              <a:t> &amp;  </a:t>
            </a:r>
          </a:p>
          <a:p>
            <a:pPr marL="900113" lvl="1" indent="-369888">
              <a:buSzPct val="100000"/>
              <a:buFont typeface="+mj-lt"/>
              <a:buAutoNum type="arabicPeriod"/>
            </a:pPr>
            <a:r>
              <a:rPr lang="en-IN" dirty="0" err="1">
                <a:latin typeface="Goudy Old Style" pitchFamily="18" charset="0"/>
              </a:rPr>
              <a:t>org.springframework.web.servlet.ModelView</a:t>
            </a:r>
            <a:r>
              <a:rPr lang="en-IN" dirty="0">
                <a:latin typeface="Goudy Old Style" pitchFamily="18" charset="0"/>
              </a:rPr>
              <a:t> </a:t>
            </a:r>
          </a:p>
          <a:p>
            <a:pPr>
              <a:buSzPct val="70000"/>
              <a:buFont typeface="Wingdings" pitchFamily="2" charset="2"/>
              <a:buChar char="v"/>
            </a:pPr>
            <a:r>
              <a:rPr lang="en-GB" sz="2800" dirty="0">
                <a:latin typeface="Goudy Old Style" pitchFamily="18" charset="0"/>
              </a:rPr>
              <a:t>Additionally, maps with attributes can be merged with </a:t>
            </a:r>
            <a:r>
              <a:rPr lang="en-GB" sz="2800" i="1" dirty="0">
                <a:latin typeface="Goudy Old Style" pitchFamily="18" charset="0"/>
              </a:rPr>
              <a:t>Model</a:t>
            </a:r>
            <a:r>
              <a:rPr lang="en-GB" sz="2800" dirty="0">
                <a:latin typeface="Goudy Old Style" pitchFamily="18" charset="0"/>
              </a:rPr>
              <a:t> instances:</a:t>
            </a:r>
            <a:endParaRPr lang="en-US" sz="2800" b="1"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93</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42924151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r>
              <a:rPr lang="en-IN" sz="4000" dirty="0"/>
              <a:t>contd..</a:t>
            </a:r>
          </a:p>
        </p:txBody>
      </p:sp>
      <p:sp>
        <p:nvSpPr>
          <p:cNvPr id="3" name="Content Placeholder 2"/>
          <p:cNvSpPr>
            <a:spLocks noGrp="1"/>
          </p:cNvSpPr>
          <p:nvPr>
            <p:ph idx="1"/>
          </p:nvPr>
        </p:nvSpPr>
        <p:spPr>
          <a:xfrm>
            <a:off x="0" y="457200"/>
            <a:ext cx="9144000" cy="6400800"/>
          </a:xfrm>
        </p:spPr>
        <p:txBody>
          <a:bodyPr/>
          <a:lstStyle/>
          <a:p>
            <a:pPr marL="354013" indent="-354013">
              <a:buFont typeface="+mj-lt"/>
              <a:buAutoNum type="arabicPeriod"/>
            </a:pPr>
            <a:r>
              <a:rPr lang="en-IN" sz="2800" u="sng" dirty="0" err="1">
                <a:latin typeface="Goudy Old Style" pitchFamily="18" charset="0"/>
              </a:rPr>
              <a:t>org.springframework.ui.Model</a:t>
            </a:r>
            <a:r>
              <a:rPr lang="en-IN" sz="2800" b="1" dirty="0">
                <a:latin typeface="Goudy Old Style" pitchFamily="18" charset="0"/>
              </a:rPr>
              <a:t> – </a:t>
            </a:r>
            <a:r>
              <a:rPr lang="en-GB" sz="2800" dirty="0">
                <a:latin typeface="Goudy Old Style" pitchFamily="18" charset="0"/>
              </a:rPr>
              <a:t>the Model can supply attributes used for rendering views. </a:t>
            </a:r>
          </a:p>
          <a:p>
            <a:pPr marL="754063" lvl="1" indent="-354013">
              <a:buSzPct val="70000"/>
              <a:buFont typeface="Wingdings" pitchFamily="2" charset="2"/>
              <a:buChar char="v"/>
            </a:pPr>
            <a:r>
              <a:rPr lang="en-GB" sz="2400" dirty="0">
                <a:latin typeface="Goudy Old Style" pitchFamily="18" charset="0"/>
              </a:rPr>
              <a:t>To provide a view with usable data, simply add this data to its </a:t>
            </a:r>
            <a:r>
              <a:rPr lang="en-GB" sz="2400" i="1" dirty="0">
                <a:latin typeface="Goudy Old Style" pitchFamily="18" charset="0"/>
              </a:rPr>
              <a:t>Model </a:t>
            </a:r>
            <a:r>
              <a:rPr lang="en-GB" sz="2400" dirty="0">
                <a:latin typeface="Goudy Old Style" pitchFamily="18" charset="0"/>
              </a:rPr>
              <a:t>object. </a:t>
            </a:r>
          </a:p>
          <a:p>
            <a:pPr marL="754063" lvl="1" indent="-354013">
              <a:buSzPct val="70000"/>
              <a:buFont typeface="Wingdings" pitchFamily="2" charset="2"/>
              <a:buChar char="v"/>
            </a:pPr>
            <a:r>
              <a:rPr lang="en-GB" sz="2400" dirty="0">
                <a:latin typeface="Goudy Old Style" pitchFamily="18" charset="0"/>
              </a:rPr>
              <a:t>Additionally, maps with attributes can be merged with </a:t>
            </a:r>
            <a:r>
              <a:rPr lang="en-GB" sz="2400" i="1" dirty="0">
                <a:latin typeface="Goudy Old Style" pitchFamily="18" charset="0"/>
              </a:rPr>
              <a:t>Model</a:t>
            </a:r>
            <a:r>
              <a:rPr lang="en-GB" sz="2400" dirty="0">
                <a:latin typeface="Goudy Old Style" pitchFamily="18" charset="0"/>
              </a:rPr>
              <a:t> instances:</a:t>
            </a:r>
          </a:p>
          <a:p>
            <a:pPr marL="354013" indent="-354013">
              <a:buFont typeface="+mj-lt"/>
              <a:buAutoNum type="arabicPeriod" startAt="2"/>
            </a:pPr>
            <a:r>
              <a:rPr lang="en-IN" sz="2800" u="sng" dirty="0" err="1">
                <a:latin typeface="Goudy Old Style" pitchFamily="18" charset="0"/>
              </a:rPr>
              <a:t>org.springframework.ui.ModelMap</a:t>
            </a:r>
            <a:r>
              <a:rPr lang="en-IN" sz="2800" dirty="0">
                <a:latin typeface="Goudy Old Style" pitchFamily="18" charset="0"/>
              </a:rPr>
              <a:t> –  </a:t>
            </a:r>
            <a:r>
              <a:rPr lang="en-GB" sz="2800" i="1" dirty="0" err="1">
                <a:latin typeface="Goudy Old Style" pitchFamily="18" charset="0"/>
              </a:rPr>
              <a:t>ModelMap</a:t>
            </a:r>
            <a:r>
              <a:rPr lang="en-GB" sz="2800" dirty="0">
                <a:latin typeface="Goudy Old Style" pitchFamily="18" charset="0"/>
              </a:rPr>
              <a:t> is also used to pass values to render a view.</a:t>
            </a:r>
          </a:p>
          <a:p>
            <a:pPr lvl="1">
              <a:buSzPct val="70000"/>
              <a:buFont typeface="Wingdings" pitchFamily="2" charset="2"/>
              <a:buChar char="v"/>
            </a:pPr>
            <a:r>
              <a:rPr lang="en-GB" sz="2400" i="1" dirty="0" err="1">
                <a:latin typeface="Goudy Old Style" pitchFamily="18" charset="0"/>
              </a:rPr>
              <a:t>ModelMap</a:t>
            </a:r>
            <a:r>
              <a:rPr lang="en-GB" sz="2400" dirty="0">
                <a:latin typeface="Goudy Old Style" pitchFamily="18" charset="0"/>
              </a:rPr>
              <a:t> provides for a collection of values to be passed and treat these values as if they were within a </a:t>
            </a:r>
            <a:r>
              <a:rPr lang="en-GB" sz="2400" i="1" dirty="0">
                <a:latin typeface="Goudy Old Style" pitchFamily="18" charset="0"/>
              </a:rPr>
              <a:t>Map</a:t>
            </a:r>
            <a:r>
              <a:rPr lang="en-GB" sz="2400" dirty="0">
                <a:latin typeface="Goudy Old Style" pitchFamily="18" charset="0"/>
              </a:rPr>
              <a:t>.</a:t>
            </a:r>
            <a:endParaRPr lang="en-IN" dirty="0">
              <a:latin typeface="Goudy Old Style" pitchFamily="18" charset="0"/>
            </a:endParaRPr>
          </a:p>
          <a:p>
            <a:pPr marL="354013" lvl="1" indent="-354013">
              <a:buSzPct val="100000"/>
              <a:buFont typeface="+mj-lt"/>
              <a:buAutoNum type="arabicPeriod" startAt="3"/>
            </a:pPr>
            <a:r>
              <a:rPr lang="en-IN" u="sng" dirty="0" err="1">
                <a:latin typeface="Goudy Old Style" pitchFamily="18" charset="0"/>
              </a:rPr>
              <a:t>org.springframework.web.servlet.ModelView</a:t>
            </a:r>
            <a:r>
              <a:rPr lang="en-IN" dirty="0">
                <a:latin typeface="Goudy Old Style" pitchFamily="18" charset="0"/>
              </a:rPr>
              <a:t> – </a:t>
            </a:r>
            <a:r>
              <a:rPr lang="en-GB" sz="2600" dirty="0">
                <a:latin typeface="Goudy Old Style" pitchFamily="18" charset="0"/>
              </a:rPr>
              <a:t>The final interface to pass values to a view is the</a:t>
            </a:r>
            <a:r>
              <a:rPr lang="en-GB" sz="2600" i="1" dirty="0">
                <a:latin typeface="Goudy Old Style" pitchFamily="18" charset="0"/>
              </a:rPr>
              <a:t> </a:t>
            </a:r>
            <a:r>
              <a:rPr lang="en-GB" sz="2600" i="1" dirty="0" err="1">
                <a:latin typeface="Goudy Old Style" pitchFamily="18" charset="0"/>
              </a:rPr>
              <a:t>ModelAndView</a:t>
            </a:r>
            <a:r>
              <a:rPr lang="en-GB" sz="2600" dirty="0">
                <a:latin typeface="Goudy Old Style" pitchFamily="18" charset="0"/>
              </a:rPr>
              <a:t>. </a:t>
            </a:r>
          </a:p>
          <a:p>
            <a:pPr marL="722313" lvl="2" indent="-322263">
              <a:buSzPct val="70000"/>
              <a:buFont typeface="Wingdings" pitchFamily="2" charset="2"/>
              <a:buChar char="v"/>
            </a:pPr>
            <a:r>
              <a:rPr lang="en-GB" dirty="0">
                <a:latin typeface="Goudy Old Style" pitchFamily="18" charset="0"/>
              </a:rPr>
              <a:t>This interface allows us to pass all the information required by Spring MVC in one return.</a:t>
            </a:r>
            <a:endParaRPr lang="en-IN" b="1"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94</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5786728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IN" sz="4000" dirty="0"/>
              <a:t>contd..</a:t>
            </a:r>
          </a:p>
        </p:txBody>
      </p:sp>
      <p:sp>
        <p:nvSpPr>
          <p:cNvPr id="3" name="Content Placeholder 2"/>
          <p:cNvSpPr>
            <a:spLocks noGrp="1"/>
          </p:cNvSpPr>
          <p:nvPr>
            <p:ph idx="1"/>
          </p:nvPr>
        </p:nvSpPr>
        <p:spPr>
          <a:xfrm>
            <a:off x="0" y="457200"/>
            <a:ext cx="9144000" cy="4525963"/>
          </a:xfrm>
        </p:spPr>
        <p:txBody>
          <a:bodyPr/>
          <a:lstStyle/>
          <a:p>
            <a:pPr marL="363538" indent="-363538">
              <a:buFont typeface="+mj-lt"/>
              <a:buAutoNum type="arabicPeriod" startAt="4"/>
            </a:pPr>
            <a:r>
              <a:rPr lang="en-GB" sz="2600" b="1" u="sng" dirty="0" err="1">
                <a:latin typeface="Goudy Old Style" pitchFamily="18" charset="0"/>
              </a:rPr>
              <a:t>ModelAndView</a:t>
            </a:r>
            <a:r>
              <a:rPr lang="en-GB" sz="2600" dirty="0">
                <a:latin typeface="Goudy Old Style" pitchFamily="18" charset="0"/>
              </a:rPr>
              <a:t> – Holder for both Model and View in the web MVC framework. </a:t>
            </a:r>
          </a:p>
          <a:p>
            <a:pPr marL="711200" lvl="1" indent="-347663">
              <a:buSzPct val="70000"/>
              <a:buFont typeface="Wingdings" pitchFamily="2" charset="2"/>
              <a:buChar char="v"/>
            </a:pPr>
            <a:r>
              <a:rPr lang="en-GB" sz="2200" dirty="0">
                <a:latin typeface="Goudy Old Style" pitchFamily="18" charset="0"/>
              </a:rPr>
              <a:t>This class merely holds both to make it possible for a controller to return both model and view in a single return value. </a:t>
            </a:r>
          </a:p>
          <a:p>
            <a:pPr marL="711200" lvl="1" indent="-347663">
              <a:buSzPct val="70000"/>
              <a:buFont typeface="Wingdings" pitchFamily="2" charset="2"/>
              <a:buChar char="v"/>
            </a:pPr>
            <a:r>
              <a:rPr lang="en-GB" sz="2200" dirty="0">
                <a:latin typeface="Goudy Old Style" pitchFamily="18" charset="0"/>
              </a:rPr>
              <a:t>Represents a model and view returned by a handler, to be resolved by a </a:t>
            </a:r>
            <a:r>
              <a:rPr lang="en-GB" sz="2200" dirty="0" err="1">
                <a:latin typeface="Goudy Old Style" pitchFamily="18" charset="0"/>
              </a:rPr>
              <a:t>DispatcherServlet</a:t>
            </a:r>
            <a:r>
              <a:rPr lang="en-GB" sz="2200" dirty="0">
                <a:latin typeface="Goudy Old Style" pitchFamily="18" charset="0"/>
              </a:rPr>
              <a:t>. </a:t>
            </a:r>
          </a:p>
          <a:p>
            <a:pPr marL="711200" lvl="1" indent="-347663">
              <a:buSzPct val="70000"/>
              <a:buFont typeface="Wingdings" pitchFamily="2" charset="2"/>
              <a:buChar char="v"/>
            </a:pPr>
            <a:r>
              <a:rPr lang="en-GB" sz="2200" dirty="0">
                <a:latin typeface="Goudy Old Style" pitchFamily="18" charset="0"/>
              </a:rPr>
              <a:t>The view can take the form of a String view name which will need to be resolved by a </a:t>
            </a:r>
            <a:r>
              <a:rPr lang="en-GB" sz="2200" dirty="0" err="1">
                <a:latin typeface="Goudy Old Style" pitchFamily="18" charset="0"/>
              </a:rPr>
              <a:t>ViewResolver</a:t>
            </a:r>
            <a:r>
              <a:rPr lang="en-GB" sz="2200" dirty="0">
                <a:latin typeface="Goudy Old Style" pitchFamily="18" charset="0"/>
              </a:rPr>
              <a:t> object; </a:t>
            </a:r>
          </a:p>
          <a:p>
            <a:pPr marL="711200" lvl="1" indent="-347663">
              <a:buSzPct val="70000"/>
              <a:buFont typeface="Wingdings" pitchFamily="2" charset="2"/>
              <a:buChar char="v"/>
            </a:pPr>
            <a:r>
              <a:rPr lang="en-GB" sz="2200" dirty="0">
                <a:latin typeface="Goudy Old Style" pitchFamily="18" charset="0"/>
              </a:rPr>
              <a:t>alternatively a View object can be specified directly. The model is a Map, allowing the use of multiple objects keyed by name.</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95</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7143981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r>
              <a:rPr lang="en-IN" sz="4000" dirty="0"/>
              <a:t>contd..</a:t>
            </a:r>
          </a:p>
        </p:txBody>
      </p:sp>
      <p:sp>
        <p:nvSpPr>
          <p:cNvPr id="3" name="Content Placeholder 2"/>
          <p:cNvSpPr>
            <a:spLocks noGrp="1"/>
          </p:cNvSpPr>
          <p:nvPr>
            <p:ph idx="1"/>
          </p:nvPr>
        </p:nvSpPr>
        <p:spPr>
          <a:xfrm>
            <a:off x="0" y="533400"/>
            <a:ext cx="9144000" cy="6248400"/>
          </a:xfrm>
        </p:spPr>
        <p:txBody>
          <a:bodyPr/>
          <a:lstStyle/>
          <a:p>
            <a:pPr>
              <a:buSzPct val="70000"/>
              <a:buFont typeface="Wingdings" pitchFamily="2" charset="2"/>
              <a:buChar char="v"/>
            </a:pPr>
            <a:r>
              <a:rPr lang="en-US" sz="2800" b="1" dirty="0">
                <a:latin typeface="Goudy Old Style" pitchFamily="18" charset="0"/>
              </a:rPr>
              <a:t>The Model </a:t>
            </a:r>
            <a:r>
              <a:rPr lang="en-US" sz="2800" b="1" dirty="0" err="1">
                <a:latin typeface="Goudy Old Style" pitchFamily="18" charset="0"/>
              </a:rPr>
              <a:t>ModelMap</a:t>
            </a:r>
            <a:r>
              <a:rPr lang="en-US" sz="2800" b="1" dirty="0">
                <a:latin typeface="Goudy Old Style" pitchFamily="18" charset="0"/>
              </a:rPr>
              <a:t> (</a:t>
            </a:r>
            <a:r>
              <a:rPr lang="en-US" sz="2800" b="1" dirty="0" err="1">
                <a:latin typeface="Goudy Old Style" pitchFamily="18" charset="0"/>
              </a:rPr>
              <a:t>ModelAndView</a:t>
            </a:r>
            <a:r>
              <a:rPr lang="en-US" sz="2800" b="1" dirty="0">
                <a:latin typeface="Goudy Old Style" pitchFamily="18" charset="0"/>
              </a:rPr>
              <a:t>)</a:t>
            </a:r>
          </a:p>
          <a:p>
            <a:pPr>
              <a:buSzPct val="70000"/>
              <a:buFont typeface="Wingdings" pitchFamily="2" charset="2"/>
              <a:buChar char="v"/>
            </a:pPr>
            <a:r>
              <a:rPr lang="en-US" sz="2800" dirty="0">
                <a:latin typeface="Goudy Old Style" pitchFamily="18" charset="0"/>
              </a:rPr>
              <a:t>The </a:t>
            </a:r>
            <a:r>
              <a:rPr lang="en-US" sz="2800" dirty="0" err="1">
                <a:latin typeface="Goudy Old Style" pitchFamily="18" charset="0"/>
              </a:rPr>
              <a:t>ModelMap</a:t>
            </a:r>
            <a:r>
              <a:rPr lang="en-US" sz="2800" dirty="0">
                <a:latin typeface="Goudy Old Style" pitchFamily="18" charset="0"/>
              </a:rPr>
              <a:t> class is essentially a Map that can make adding objects that are to be displayed in (or on) a View adhere to a common naming convention. </a:t>
            </a:r>
          </a:p>
          <a:p>
            <a:pPr>
              <a:buSzPct val="70000"/>
              <a:buFont typeface="Wingdings" pitchFamily="2" charset="2"/>
              <a:buChar char="v"/>
            </a:pPr>
            <a:r>
              <a:rPr lang="en-US" sz="2800" dirty="0">
                <a:latin typeface="Goudy Old Style" pitchFamily="18" charset="0"/>
              </a:rPr>
              <a:t>The </a:t>
            </a:r>
            <a:r>
              <a:rPr lang="en-US" sz="2800" dirty="0" err="1">
                <a:latin typeface="Goudy Old Style" pitchFamily="18" charset="0"/>
              </a:rPr>
              <a:t>ModelAndView</a:t>
            </a:r>
            <a:r>
              <a:rPr lang="en-US" sz="2800" dirty="0">
                <a:latin typeface="Goudy Old Style" pitchFamily="18" charset="0"/>
              </a:rPr>
              <a:t> class uses a </a:t>
            </a:r>
            <a:r>
              <a:rPr lang="en-US" sz="2800" dirty="0" err="1">
                <a:latin typeface="Goudy Old Style" pitchFamily="18" charset="0"/>
              </a:rPr>
              <a:t>ModelMap</a:t>
            </a:r>
            <a:r>
              <a:rPr lang="en-US" sz="2800" dirty="0">
                <a:latin typeface="Goudy Old Style" pitchFamily="18" charset="0"/>
              </a:rPr>
              <a:t> class that is a custom Map implementation that automatically generates a key for an object when an object is added to it. </a:t>
            </a:r>
          </a:p>
          <a:p>
            <a:endParaRPr lang="en-IN" sz="2800" dirty="0"/>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96</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0079570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67"/>
            <a:ext cx="9144000" cy="487362"/>
          </a:xfrm>
        </p:spPr>
        <p:txBody>
          <a:bodyPr/>
          <a:lstStyle/>
          <a:p>
            <a:r>
              <a:rPr lang="en-US" sz="4000" dirty="0" err="1">
                <a:latin typeface="Andalus" pitchFamily="18" charset="-78"/>
                <a:cs typeface="Andalus" pitchFamily="18" charset="-78"/>
              </a:rPr>
              <a:t>contd</a:t>
            </a:r>
            <a:r>
              <a:rPr lang="en-US" sz="4000" dirty="0">
                <a:latin typeface="Andalus" pitchFamily="18" charset="-78"/>
                <a:cs typeface="Andalus" pitchFamily="18" charset="-78"/>
              </a:rPr>
              <a:t>…</a:t>
            </a:r>
          </a:p>
        </p:txBody>
      </p:sp>
      <p:sp>
        <p:nvSpPr>
          <p:cNvPr id="3" name="Content Placeholder 2"/>
          <p:cNvSpPr>
            <a:spLocks noGrp="1"/>
          </p:cNvSpPr>
          <p:nvPr>
            <p:ph idx="1"/>
          </p:nvPr>
        </p:nvSpPr>
        <p:spPr>
          <a:xfrm>
            <a:off x="152400" y="533400"/>
            <a:ext cx="8839200" cy="5592763"/>
          </a:xfrm>
        </p:spPr>
        <p:txBody>
          <a:bodyPr/>
          <a:lstStyle/>
          <a:p>
            <a:pPr>
              <a:buSzPct val="70000"/>
              <a:buFont typeface="Wingdings" pitchFamily="2" charset="2"/>
              <a:buChar char="v"/>
            </a:pPr>
            <a:r>
              <a:rPr lang="en-US" sz="2800" b="1" dirty="0">
                <a:latin typeface="Goudy Old Style" pitchFamily="18" charset="0"/>
              </a:rPr>
              <a:t>Validation</a:t>
            </a:r>
          </a:p>
          <a:p>
            <a:pPr>
              <a:buSzPct val="70000"/>
              <a:buFont typeface="Wingdings" pitchFamily="2" charset="2"/>
              <a:buChar char="ü"/>
            </a:pPr>
            <a:r>
              <a:rPr lang="en-US" sz="2800" dirty="0">
                <a:latin typeface="Goudy Old Style" pitchFamily="18" charset="0"/>
              </a:rPr>
              <a:t>Spring provides a </a:t>
            </a:r>
            <a:r>
              <a:rPr lang="en-US" sz="2800" b="1" dirty="0">
                <a:latin typeface="Goudy Old Style" pitchFamily="18" charset="0"/>
              </a:rPr>
              <a:t>Validator</a:t>
            </a:r>
            <a:r>
              <a:rPr lang="en-US" sz="2800" dirty="0">
                <a:latin typeface="Goudy Old Style" pitchFamily="18" charset="0"/>
              </a:rPr>
              <a:t> interface that can be used for validation in all layers of an application. </a:t>
            </a:r>
          </a:p>
          <a:p>
            <a:pPr>
              <a:buSzPct val="70000"/>
              <a:buFont typeface="Wingdings" pitchFamily="2" charset="2"/>
              <a:buChar char="ü"/>
            </a:pPr>
            <a:r>
              <a:rPr lang="en-US" sz="2800" dirty="0">
                <a:latin typeface="Goudy Old Style" pitchFamily="18" charset="0"/>
              </a:rPr>
              <a:t>In Spring MVC it can configured for use as a global Validator instance, to be used whenever an @Valid or @Validated controller method argument is encountered, and/or</a:t>
            </a:r>
          </a:p>
          <a:p>
            <a:pPr>
              <a:buSzPct val="70000"/>
              <a:buFont typeface="Wingdings" pitchFamily="2" charset="2"/>
              <a:buChar char="ü"/>
            </a:pPr>
            <a:r>
              <a:rPr lang="en-US" sz="2800" dirty="0">
                <a:latin typeface="Goudy Old Style" pitchFamily="18" charset="0"/>
              </a:rPr>
              <a:t>as a local Validator within a controller through an @</a:t>
            </a:r>
            <a:r>
              <a:rPr lang="en-US" sz="2800" dirty="0" err="1">
                <a:latin typeface="Goudy Old Style" pitchFamily="18" charset="0"/>
              </a:rPr>
              <a:t>InitBinder</a:t>
            </a:r>
            <a:r>
              <a:rPr lang="en-US" sz="2800" dirty="0">
                <a:latin typeface="Goudy Old Style" pitchFamily="18" charset="0"/>
              </a:rPr>
              <a:t> method. Global and local validator instances can be combined to provide composite validation.</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97</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12217674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lstStyle/>
          <a:p>
            <a:r>
              <a:rPr lang="en-IN" sz="4000" dirty="0">
                <a:latin typeface="Baskerville Old Face" pitchFamily="18" charset="0"/>
              </a:rPr>
              <a:t>contd..</a:t>
            </a:r>
          </a:p>
        </p:txBody>
      </p:sp>
      <p:sp>
        <p:nvSpPr>
          <p:cNvPr id="3" name="Content Placeholder 2"/>
          <p:cNvSpPr>
            <a:spLocks noGrp="1"/>
          </p:cNvSpPr>
          <p:nvPr>
            <p:ph idx="1"/>
          </p:nvPr>
        </p:nvSpPr>
        <p:spPr>
          <a:xfrm>
            <a:off x="0" y="427037"/>
            <a:ext cx="9144000" cy="4525963"/>
          </a:xfrm>
        </p:spPr>
        <p:txBody>
          <a:bodyPr/>
          <a:lstStyle/>
          <a:p>
            <a:pPr>
              <a:buSzPct val="70000"/>
              <a:buFont typeface="Wingdings" pitchFamily="2" charset="2"/>
              <a:buChar char="v"/>
            </a:pPr>
            <a:r>
              <a:rPr lang="en-GB" sz="2800" dirty="0">
                <a:latin typeface="Goudy Old Style" pitchFamily="18" charset="0"/>
              </a:rPr>
              <a:t>There are three important configurations.</a:t>
            </a:r>
          </a:p>
          <a:p>
            <a:pPr marL="514350" indent="-339725">
              <a:buSzPct val="100000"/>
              <a:buFont typeface="+mj-lt"/>
              <a:buAutoNum type="alphaLcPeriod"/>
            </a:pPr>
            <a:r>
              <a:rPr lang="en-GB" sz="2800" b="1" dirty="0">
                <a:latin typeface="Goudy Old Style" pitchFamily="18" charset="0"/>
              </a:rPr>
              <a:t>annotation-driven</a:t>
            </a:r>
            <a:r>
              <a:rPr lang="en-GB" sz="2800" dirty="0">
                <a:latin typeface="Goudy Old Style" pitchFamily="18" charset="0"/>
              </a:rPr>
              <a:t> tells </a:t>
            </a:r>
            <a:r>
              <a:rPr lang="en-GB" sz="2800" dirty="0" err="1">
                <a:latin typeface="Goudy Old Style" pitchFamily="18" charset="0"/>
              </a:rPr>
              <a:t>DispatcherServlet</a:t>
            </a:r>
            <a:r>
              <a:rPr lang="en-GB" sz="2800" dirty="0">
                <a:latin typeface="Goudy Old Style" pitchFamily="18" charset="0"/>
              </a:rPr>
              <a:t> to look for Controller classes using @Controller </a:t>
            </a:r>
            <a:r>
              <a:rPr lang="en-GB" sz="2800" dirty="0">
                <a:latin typeface="Goudy Old Style" pitchFamily="18" charset="0"/>
                <a:hlinkClick r:id="rId2"/>
              </a:rPr>
              <a:t>annotation</a:t>
            </a:r>
            <a:r>
              <a:rPr lang="en-GB" sz="2800" dirty="0">
                <a:latin typeface="Goudy Old Style" pitchFamily="18" charset="0"/>
              </a:rPr>
              <a:t>.</a:t>
            </a:r>
          </a:p>
          <a:p>
            <a:pPr marL="514350" indent="-339725">
              <a:buSzPct val="100000"/>
              <a:buFont typeface="+mj-lt"/>
              <a:buAutoNum type="alphaLcPeriod"/>
            </a:pPr>
            <a:r>
              <a:rPr lang="en-GB" sz="2800" b="1" dirty="0" err="1">
                <a:latin typeface="Goudy Old Style" pitchFamily="18" charset="0"/>
              </a:rPr>
              <a:t>context:component-scan</a:t>
            </a:r>
            <a:r>
              <a:rPr lang="en-GB" sz="2800" dirty="0">
                <a:latin typeface="Goudy Old Style" pitchFamily="18" charset="0"/>
              </a:rPr>
              <a:t> tells </a:t>
            </a:r>
            <a:r>
              <a:rPr lang="en-GB" sz="2800" dirty="0" err="1">
                <a:latin typeface="Goudy Old Style" pitchFamily="18" charset="0"/>
              </a:rPr>
              <a:t>DispatcherServlet</a:t>
            </a:r>
            <a:r>
              <a:rPr lang="en-GB" sz="2800" dirty="0">
                <a:latin typeface="Goudy Old Style" pitchFamily="18" charset="0"/>
              </a:rPr>
              <a:t> where to look for controller classes.</a:t>
            </a:r>
          </a:p>
          <a:p>
            <a:pPr marL="514350" indent="-339725">
              <a:buSzPct val="100000"/>
              <a:buFont typeface="+mj-lt"/>
              <a:buAutoNum type="alphaLcPeriod"/>
            </a:pPr>
            <a:r>
              <a:rPr lang="en-GB" sz="2800" b="1" dirty="0" err="1">
                <a:latin typeface="Goudy Old Style" pitchFamily="18" charset="0"/>
              </a:rPr>
              <a:t>InternalResourceViewResolver</a:t>
            </a:r>
            <a:r>
              <a:rPr lang="en-GB" sz="2800" dirty="0">
                <a:latin typeface="Goudy Old Style" pitchFamily="18" charset="0"/>
              </a:rPr>
              <a:t> bean configuration to specify location of view pages and suffix used. Controller class methods return name of the view page and then suffix is added to figure out the view page to use for rendering the response.</a:t>
            </a:r>
          </a:p>
          <a:p>
            <a:pPr>
              <a:buSzPct val="70000"/>
              <a:buFont typeface="Wingdings" pitchFamily="2" charset="2"/>
              <a:buChar char="v"/>
            </a:pPr>
            <a:endParaRPr lang="en-IN" sz="2800" dirty="0">
              <a:latin typeface="Goudy Old Style" pitchFamily="18" charset="0"/>
            </a:endParaRP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98</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41815534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lstStyle/>
          <a:p>
            <a:r>
              <a:rPr lang="en-US" sz="4000" dirty="0">
                <a:latin typeface="Andalus" pitchFamily="18" charset="-78"/>
                <a:cs typeface="Andalus" pitchFamily="18" charset="-78"/>
              </a:rPr>
              <a:t>Views</a:t>
            </a:r>
          </a:p>
        </p:txBody>
      </p:sp>
      <p:sp>
        <p:nvSpPr>
          <p:cNvPr id="3" name="Content Placeholder 2"/>
          <p:cNvSpPr>
            <a:spLocks noGrp="1"/>
          </p:cNvSpPr>
          <p:nvPr>
            <p:ph idx="1"/>
          </p:nvPr>
        </p:nvSpPr>
        <p:spPr>
          <a:xfrm>
            <a:off x="0" y="427037"/>
            <a:ext cx="9144000" cy="6278563"/>
          </a:xfrm>
        </p:spPr>
        <p:txBody>
          <a:bodyPr/>
          <a:lstStyle/>
          <a:p>
            <a:pPr>
              <a:buSzPct val="70000"/>
              <a:buFont typeface="Wingdings" pitchFamily="2" charset="2"/>
              <a:buChar char="v"/>
            </a:pPr>
            <a:r>
              <a:rPr lang="en-US" sz="2800" b="1" dirty="0">
                <a:latin typeface="Goudy Old Style" pitchFamily="18" charset="0"/>
                <a:cs typeface="Andalus" pitchFamily="18" charset="-78"/>
              </a:rPr>
              <a:t>Resolving views</a:t>
            </a:r>
          </a:p>
          <a:p>
            <a:pPr>
              <a:buFont typeface="Wingdings" pitchFamily="2" charset="2"/>
              <a:buChar char="ü"/>
            </a:pPr>
            <a:r>
              <a:rPr lang="en-US" sz="2800" dirty="0">
                <a:latin typeface="Goudy Old Style" pitchFamily="18" charset="0"/>
                <a:cs typeface="Andalus" pitchFamily="18" charset="-78"/>
              </a:rPr>
              <a:t>Spring provides view resolvers, which enable user to render models in a browser without tying user to a specific view technology. </a:t>
            </a:r>
          </a:p>
          <a:p>
            <a:pPr>
              <a:buFont typeface="Wingdings" pitchFamily="2" charset="2"/>
              <a:buChar char="ü"/>
            </a:pPr>
            <a:r>
              <a:rPr lang="en-US" sz="2800" dirty="0">
                <a:latin typeface="Goudy Old Style" pitchFamily="18" charset="0"/>
                <a:cs typeface="Andalus" pitchFamily="18" charset="-78"/>
              </a:rPr>
              <a:t>Out of the box, Spring enables you to use JSPs, Velocity templates and XSLT views.</a:t>
            </a:r>
          </a:p>
          <a:p>
            <a:pPr>
              <a:buFont typeface="Wingdings" pitchFamily="2" charset="2"/>
              <a:buChar char="ü"/>
            </a:pPr>
            <a:r>
              <a:rPr lang="en-US" sz="2800" dirty="0">
                <a:latin typeface="Goudy Old Style" pitchFamily="18" charset="0"/>
                <a:cs typeface="Andalus" pitchFamily="18" charset="-78"/>
              </a:rPr>
              <a:t>The two interfaces that are important to the way Spring handles views are </a:t>
            </a:r>
            <a:r>
              <a:rPr lang="en-US" sz="2800" dirty="0" err="1">
                <a:latin typeface="Goudy Old Style" pitchFamily="18" charset="0"/>
                <a:cs typeface="Andalus" pitchFamily="18" charset="-78"/>
              </a:rPr>
              <a:t>ViewResolver</a:t>
            </a:r>
            <a:r>
              <a:rPr lang="en-US" sz="2800" dirty="0">
                <a:latin typeface="Goudy Old Style" pitchFamily="18" charset="0"/>
                <a:cs typeface="Andalus" pitchFamily="18" charset="-78"/>
              </a:rPr>
              <a:t> and View.</a:t>
            </a:r>
          </a:p>
          <a:p>
            <a:pPr>
              <a:buFont typeface="Wingdings" pitchFamily="2" charset="2"/>
              <a:buChar char="ü"/>
            </a:pPr>
            <a:r>
              <a:rPr lang="en-US" sz="2800" dirty="0">
                <a:latin typeface="Goudy Old Style" pitchFamily="18" charset="0"/>
                <a:cs typeface="Andalus" pitchFamily="18" charset="-78"/>
              </a:rPr>
              <a:t>The </a:t>
            </a:r>
            <a:r>
              <a:rPr lang="en-US" sz="2800" dirty="0" err="1">
                <a:latin typeface="Goudy Old Style" pitchFamily="18" charset="0"/>
                <a:cs typeface="Andalus" pitchFamily="18" charset="-78"/>
              </a:rPr>
              <a:t>ViewResolver</a:t>
            </a:r>
            <a:r>
              <a:rPr lang="en-US" sz="2800" dirty="0">
                <a:latin typeface="Goudy Old Style" pitchFamily="18" charset="0"/>
                <a:cs typeface="Andalus" pitchFamily="18" charset="-78"/>
              </a:rPr>
              <a:t> provides a mapping between view names and actual views. </a:t>
            </a:r>
          </a:p>
          <a:p>
            <a:pPr>
              <a:buFont typeface="Wingdings" pitchFamily="2" charset="2"/>
              <a:buChar char="ü"/>
            </a:pPr>
            <a:r>
              <a:rPr lang="en-US" sz="2800" dirty="0">
                <a:latin typeface="Goudy Old Style" pitchFamily="18" charset="0"/>
                <a:cs typeface="Andalus" pitchFamily="18" charset="-78"/>
              </a:rPr>
              <a:t>The View interface addresses the preparation of the request and hands the request over to one of the view technologies.</a:t>
            </a:r>
          </a:p>
        </p:txBody>
      </p:sp>
      <p:sp>
        <p:nvSpPr>
          <p:cNvPr id="5" name="Slide Number Placeholder 4"/>
          <p:cNvSpPr>
            <a:spLocks noGrp="1"/>
          </p:cNvSpPr>
          <p:nvPr>
            <p:ph type="sldNum" sz="quarter" idx="12"/>
          </p:nvPr>
        </p:nvSpPr>
        <p:spPr/>
        <p:txBody>
          <a:bodyPr/>
          <a:lstStyle/>
          <a:p>
            <a:pPr>
              <a:defRPr/>
            </a:pPr>
            <a:fld id="{06DD2C99-A7B5-4F23-BCA6-BF2213C04F21}" type="slidenum">
              <a:rPr lang="en-US" smtClean="0"/>
              <a:pPr>
                <a:defRPr/>
              </a:pPr>
              <a:t>99</a:t>
            </a:fld>
            <a:endParaRPr lang="en-US"/>
          </a:p>
        </p:txBody>
      </p:sp>
      <p:sp>
        <p:nvSpPr>
          <p:cNvPr id="6" name="Footer Placeholder 1"/>
          <p:cNvSpPr txBox="1">
            <a:spLocks/>
          </p:cNvSpPr>
          <p:nvPr/>
        </p:nvSpPr>
        <p:spPr>
          <a:xfrm>
            <a:off x="1371600" y="6553200"/>
            <a:ext cx="5486400" cy="304800"/>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1600" dirty="0">
                <a:latin typeface="Ink Free" pitchFamily="66" charset="0"/>
              </a:rPr>
              <a:t>prepared by- Vijay Kulkarni, Java Spring Trainer</a:t>
            </a:r>
            <a:endParaRPr lang="en-US" sz="1600" dirty="0">
              <a:latin typeface="Ink Free" pitchFamily="66" charset="0"/>
            </a:endParaRPr>
          </a:p>
        </p:txBody>
      </p:sp>
    </p:spTree>
    <p:extLst>
      <p:ext uri="{BB962C8B-B14F-4D97-AF65-F5344CB8AC3E}">
        <p14:creationId xmlns:p14="http://schemas.microsoft.com/office/powerpoint/2010/main" val="339476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43963</TotalTime>
  <Words>11385</Words>
  <Application>Microsoft Office PowerPoint</Application>
  <PresentationFormat>On-screen Show (4:3)</PresentationFormat>
  <Paragraphs>1159</Paragraphs>
  <Slides>120</Slides>
  <Notes>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120</vt:i4>
      </vt:variant>
    </vt:vector>
  </HeadingPairs>
  <TitlesOfParts>
    <vt:vector size="136" baseType="lpstr">
      <vt:lpstr>Andalus</vt:lpstr>
      <vt:lpstr>Arial</vt:lpstr>
      <vt:lpstr>Bahnschrift Light</vt:lpstr>
      <vt:lpstr>Baskerville Old Face</vt:lpstr>
      <vt:lpstr>Bell MT</vt:lpstr>
      <vt:lpstr>Blackadder ITC</vt:lpstr>
      <vt:lpstr>Bradley Hand ITC</vt:lpstr>
      <vt:lpstr>Calibri</vt:lpstr>
      <vt:lpstr>Centaur</vt:lpstr>
      <vt:lpstr>Comic Sans MS</vt:lpstr>
      <vt:lpstr>Gill Sans MT</vt:lpstr>
      <vt:lpstr>Goudy Old Style</vt:lpstr>
      <vt:lpstr>High Tower Text</vt:lpstr>
      <vt:lpstr>Ink Free</vt:lpstr>
      <vt:lpstr>Wingdings</vt:lpstr>
      <vt:lpstr>Office Theme</vt:lpstr>
      <vt:lpstr>Spring -v 5.0</vt:lpstr>
      <vt:lpstr>Topics</vt:lpstr>
      <vt:lpstr>Background</vt:lpstr>
      <vt:lpstr>contd..</vt:lpstr>
      <vt:lpstr>contd..</vt:lpstr>
      <vt:lpstr>contd..</vt:lpstr>
      <vt:lpstr>contd..</vt:lpstr>
      <vt:lpstr>Spring Introduction</vt:lpstr>
      <vt:lpstr>Features</vt:lpstr>
      <vt:lpstr>Spring Modules</vt:lpstr>
      <vt:lpstr>Spring Core</vt:lpstr>
      <vt:lpstr>Inversion of Control</vt:lpstr>
      <vt:lpstr>contd..</vt:lpstr>
      <vt:lpstr>Dependency  Injection</vt:lpstr>
      <vt:lpstr>Sample Application</vt:lpstr>
      <vt:lpstr>contd..</vt:lpstr>
      <vt:lpstr>contd..</vt:lpstr>
      <vt:lpstr>Dependency Injection</vt:lpstr>
      <vt:lpstr>contd..</vt:lpstr>
      <vt:lpstr>contd..</vt:lpstr>
      <vt:lpstr>contd..</vt:lpstr>
      <vt:lpstr>contd..</vt:lpstr>
      <vt:lpstr>contd..</vt:lpstr>
      <vt:lpstr>contd..</vt:lpstr>
      <vt:lpstr>contd..</vt:lpstr>
      <vt:lpstr>Dependency Injection</vt:lpstr>
      <vt:lpstr>contd..</vt:lpstr>
      <vt:lpstr>contd..</vt:lpstr>
      <vt:lpstr>Constructor based DI</vt:lpstr>
      <vt:lpstr>Setter-method based DI</vt:lpstr>
      <vt:lpstr>XML -based DI</vt:lpstr>
      <vt:lpstr>contd..</vt:lpstr>
      <vt:lpstr>Annotation based DI</vt:lpstr>
      <vt:lpstr>contd..</vt:lpstr>
      <vt:lpstr>contd..</vt:lpstr>
      <vt:lpstr>Spring Container</vt:lpstr>
      <vt:lpstr>contd..</vt:lpstr>
      <vt:lpstr>contd..</vt:lpstr>
      <vt:lpstr>contd..</vt:lpstr>
      <vt:lpstr>contd..</vt:lpstr>
      <vt:lpstr>Spring Bean</vt:lpstr>
      <vt:lpstr>Bean Life Cycle</vt:lpstr>
      <vt:lpstr>contd..</vt:lpstr>
      <vt:lpstr>contd..</vt:lpstr>
      <vt:lpstr>contd..</vt:lpstr>
      <vt:lpstr>Bean Scopes</vt:lpstr>
      <vt:lpstr>Inheritance in Spring Code</vt:lpstr>
      <vt:lpstr>contd..</vt:lpstr>
      <vt:lpstr>AutoWiring</vt:lpstr>
      <vt:lpstr>contd..</vt:lpstr>
      <vt:lpstr>contd..</vt:lpstr>
      <vt:lpstr>Spring Expression Language</vt:lpstr>
      <vt:lpstr>contd..</vt:lpstr>
      <vt:lpstr>Spring DAO</vt:lpstr>
      <vt:lpstr>Data Access</vt:lpstr>
      <vt:lpstr>contd..</vt:lpstr>
      <vt:lpstr>contd..</vt:lpstr>
      <vt:lpstr>contd..</vt:lpstr>
      <vt:lpstr>contd..</vt:lpstr>
      <vt:lpstr>contd..</vt:lpstr>
      <vt:lpstr>contd..</vt:lpstr>
      <vt:lpstr>contd..</vt:lpstr>
      <vt:lpstr>Spring Jdbc API</vt:lpstr>
      <vt:lpstr>contd..</vt:lpstr>
      <vt:lpstr>contd..</vt:lpstr>
      <vt:lpstr>Spring       Web-MVC </vt:lpstr>
      <vt:lpstr>Front Controller Pattern</vt:lpstr>
      <vt:lpstr>contd..</vt:lpstr>
      <vt:lpstr>contd..</vt:lpstr>
      <vt:lpstr>SpringMVC</vt:lpstr>
      <vt:lpstr>contd..</vt:lpstr>
      <vt:lpstr>contd..</vt:lpstr>
      <vt:lpstr>contd..</vt:lpstr>
      <vt:lpstr>contd..</vt:lpstr>
      <vt:lpstr>Spring Web MVC flow</vt:lpstr>
      <vt:lpstr>contd..</vt:lpstr>
      <vt:lpstr>contd..</vt:lpstr>
      <vt:lpstr>PowerPoint Presentation</vt:lpstr>
      <vt:lpstr>contd..</vt:lpstr>
      <vt:lpstr>contd..</vt:lpstr>
      <vt:lpstr>contd..</vt:lpstr>
      <vt:lpstr>HandlerMapping</vt:lpstr>
      <vt:lpstr>@RequestMapping</vt:lpstr>
      <vt:lpstr>contd..</vt:lpstr>
      <vt:lpstr>contd..</vt:lpstr>
      <vt:lpstr>contd..</vt:lpstr>
      <vt:lpstr>contd..</vt:lpstr>
      <vt:lpstr>contd..</vt:lpstr>
      <vt:lpstr>contd..</vt:lpstr>
      <vt:lpstr>Controller</vt:lpstr>
      <vt:lpstr>contd..</vt:lpstr>
      <vt:lpstr>contd..</vt:lpstr>
      <vt:lpstr>Model</vt:lpstr>
      <vt:lpstr>contd..</vt:lpstr>
      <vt:lpstr>contd..</vt:lpstr>
      <vt:lpstr>contd..</vt:lpstr>
      <vt:lpstr>contd…</vt:lpstr>
      <vt:lpstr>contd..</vt:lpstr>
      <vt:lpstr>Views</vt:lpstr>
      <vt:lpstr>contd..</vt:lpstr>
      <vt:lpstr>contd..</vt:lpstr>
      <vt:lpstr>PowerPoint Presentation</vt:lpstr>
      <vt:lpstr>PowerPoint Presentation</vt:lpstr>
      <vt:lpstr>Spring AOP</vt:lpstr>
      <vt:lpstr>Aspect Oriented Programming</vt:lpstr>
      <vt:lpstr>contd..</vt:lpstr>
      <vt:lpstr>contd..</vt:lpstr>
      <vt:lpstr>contd..</vt:lpstr>
      <vt:lpstr>contd..</vt:lpstr>
      <vt:lpstr>contd..</vt:lpstr>
      <vt:lpstr>contd..</vt:lpstr>
      <vt:lpstr>contd..</vt:lpstr>
      <vt:lpstr>interface JointPoint </vt:lpstr>
      <vt:lpstr>contd..</vt:lpstr>
      <vt:lpstr>Thank You</vt:lpstr>
      <vt:lpstr>contd..</vt:lpstr>
      <vt:lpstr>contd..</vt:lpstr>
      <vt:lpstr>contd..</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VIJAY KULKARNI</cp:lastModifiedBy>
  <cp:revision>785</cp:revision>
  <dcterms:created xsi:type="dcterms:W3CDTF">2010-12-20T15:12:18Z</dcterms:created>
  <dcterms:modified xsi:type="dcterms:W3CDTF">2023-02-13T04:44:21Z</dcterms:modified>
</cp:coreProperties>
</file>