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7" r:id="rId2"/>
    <p:sldId id="314" r:id="rId3"/>
    <p:sldId id="315" r:id="rId4"/>
    <p:sldId id="316" r:id="rId5"/>
    <p:sldId id="317" r:id="rId6"/>
    <p:sldId id="318" r:id="rId7"/>
    <p:sldId id="312" r:id="rId8"/>
    <p:sldId id="307" r:id="rId9"/>
    <p:sldId id="308" r:id="rId10"/>
    <p:sldId id="313" r:id="rId11"/>
    <p:sldId id="319" r:id="rId12"/>
    <p:sldId id="311" r:id="rId13"/>
    <p:sldId id="258" r:id="rId14"/>
    <p:sldId id="320" r:id="rId15"/>
    <p:sldId id="321" r:id="rId16"/>
    <p:sldId id="322" r:id="rId17"/>
    <p:sldId id="259" r:id="rId18"/>
    <p:sldId id="323" r:id="rId19"/>
    <p:sldId id="324" r:id="rId20"/>
    <p:sldId id="325" r:id="rId21"/>
    <p:sldId id="326" r:id="rId22"/>
    <p:sldId id="329" r:id="rId23"/>
    <p:sldId id="327" r:id="rId24"/>
    <p:sldId id="328" r:id="rId25"/>
    <p:sldId id="260" r:id="rId26"/>
    <p:sldId id="261" r:id="rId27"/>
    <p:sldId id="332" r:id="rId28"/>
    <p:sldId id="330" r:id="rId29"/>
    <p:sldId id="331" r:id="rId30"/>
    <p:sldId id="333" r:id="rId31"/>
    <p:sldId id="334" r:id="rId32"/>
    <p:sldId id="335" r:id="rId33"/>
    <p:sldId id="336" r:id="rId34"/>
    <p:sldId id="337" r:id="rId35"/>
    <p:sldId id="30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2" autoAdjust="0"/>
    <p:restoredTop sz="94660"/>
  </p:normalViewPr>
  <p:slideViewPr>
    <p:cSldViewPr snapToGrid="0">
      <p:cViewPr varScale="1">
        <p:scale>
          <a:sx n="58" d="100"/>
          <a:sy n="58" d="100"/>
        </p:scale>
        <p:origin x="12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0E47-13D9-4B07-BA7E-63E0033CFD55}" type="datetimeFigureOut">
              <a:rPr lang="en-IN" smtClean="0"/>
              <a:t>16-02-2023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F345F-C8AF-4FC9-9B71-8049652C5B78}" type="slidenum">
              <a:rPr lang="en-IN" smtClean="0"/>
              <a:t>‹#›</a:t>
            </a:fld>
            <a:endParaRPr lang="en-IN"/>
          </a:p>
        </p:txBody>
      </p:sp>
    </p:spTree>
    <p:extLst>
      <p:ext uri="{BB962C8B-B14F-4D97-AF65-F5344CB8AC3E}">
        <p14:creationId xmlns:p14="http://schemas.microsoft.com/office/powerpoint/2010/main" val="381386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26008A3-BDB2-4B9D-A6D1-4059A41097E6}"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45651F-E13B-4221-89D8-FE42F82CEB5F}" type="datetime1">
              <a:rPr kumimoji="0" lang="en-IN"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16-02-2023</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54382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D91518A-43F0-4775-8F7C-68DF5AF8A0A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2A56F08-1C35-4079-BC02-EF6D675A68BB}"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0862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67DED7F-425A-4A9C-AC36-E6FCD55AAE1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6B98E3E-AF9E-48CF-949B-44FE80AA843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3691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F8F8702-73E6-4A01-A4D1-E46CF069F06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A08BB1-C146-49B6-BF0A-BDEA36F4534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30630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9F863CE-6503-49B3-9FAE-3AF74D55DF05}" type="slidenum">
              <a:rPr kumimoji="0" lang="en-US" sz="1000" b="1" i="0" u="none" strike="noStrike" kern="1200" cap="none" spc="0" normalizeH="0" baseline="0" noProof="0" smtClean="0">
                <a:ln>
                  <a:noFill/>
                </a:ln>
                <a:solidFill>
                  <a:prstClr val="black"/>
                </a:solidFill>
                <a:effectLst/>
                <a:uLnTx/>
                <a:uFillTx/>
                <a:latin typeface="Gill Sans MT"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800" b="1" i="0" u="none" strike="noStrike" kern="1200" cap="none" spc="0" normalizeH="0" baseline="0" noProof="0" dirty="0">
              <a:ln>
                <a:noFill/>
              </a:ln>
              <a:solidFill>
                <a:prstClr val="black"/>
              </a:solidFill>
              <a:effectLst/>
              <a:uLnTx/>
              <a:uFillTx/>
              <a:latin typeface="Gill Sans MT" pitchFamily="34" charset="0"/>
              <a:ea typeface="+mn-ea"/>
              <a:cs typeface="+mn-cs"/>
            </a:endParaRPr>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C:\Users\BRENDA\Desktop\Work\NIIT\image001.pn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5725" y="5562600"/>
            <a:ext cx="1438275" cy="1076325"/>
          </a:xfrm>
          <a:prstGeom prst="rect">
            <a:avLst/>
          </a:prstGeom>
          <a:noFill/>
          <a:ln>
            <a:noFill/>
          </a:ln>
        </p:spPr>
      </p:pic>
    </p:spTree>
    <p:extLst>
      <p:ext uri="{BB962C8B-B14F-4D97-AF65-F5344CB8AC3E}">
        <p14:creationId xmlns:p14="http://schemas.microsoft.com/office/powerpoint/2010/main" val="395351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ABA70FF-D7B3-448C-9A81-FC01AA35977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17150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A123BDB-F2EF-49E0-BA97-BF3391872AC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56738A1-5EC0-4E89-892D-B82E500CF22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0916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74A7A-108E-4AFC-9708-803DB5B1D7A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8624F86-CA2F-43E8-B9E1-9A3E834A2A6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4199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12E7C9-8387-4263-8D02-685F21A4865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265BFEF-4361-4698-AD40-C4B65A8E9CA1}"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0241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6876726-2E68-4574-BEA5-0DE7BC9F8E1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8AF73F-81C2-483C-909B-4F2DE6DDC4D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9135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B397127-0E5D-4452-9D9F-39EEE5DFCB8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7702890-330F-4BB6-82B8-5311760A728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9929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16CADA8-2A27-40C8-A603-1F6300B2DEF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FBFC191-7008-47B4-AC12-2348AECD604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5428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6E75BC0-0161-4AB9-A0CB-282B1C17422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0D7AA7E-3392-4604-AB65-387E6A67C0B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8683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4AC82C8-B3F0-467C-AB13-49BBA8F634D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4DEF6FD-6D1C-4A38-9111-2D19F852C95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79434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rfc-editor.org/info/rfc674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spring.io/spring-security/site/docs/current/api/org/springframework/security/authentication/UsernamePasswordAuthenticationToken.html" TargetMode="External"/><Relationship Id="rId2" Type="http://schemas.openxmlformats.org/officeDocument/2006/relationships/hyperlink" Target="https://docs.spring.io/spring-security/site/docs/current/reference/htmlsingle/#tech-userdetailsservice" TargetMode="External"/><Relationship Id="rId1" Type="http://schemas.openxmlformats.org/officeDocument/2006/relationships/slideLayout" Target="../slideLayouts/slideLayout2.xml"/><Relationship Id="rId4" Type="http://schemas.openxmlformats.org/officeDocument/2006/relationships/hyperlink" Target="https://docs.spring.io/spring-security/site/docs/current/reference/htmlsingle/#core-services-authentication-manager"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ocs.spring.io/spring-security/site/docs/current/api/org/springframework/security/web/AuthenticationEntryPoint.html" TargetMode="External"/><Relationship Id="rId2" Type="http://schemas.openxmlformats.org/officeDocument/2006/relationships/hyperlink" Target="https://docs.spring.io/spring-framework/docs/current/javadoc-api/org/springframework/web/filter/OncePerRequestFilter.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20825"/>
            <a:ext cx="7772400" cy="2822575"/>
          </a:xfrm>
        </p:spPr>
        <p:txBody>
          <a:bodyPr/>
          <a:lstStyle/>
          <a:p>
            <a:r>
              <a:rPr lang="en-IN" sz="8800" dirty="0">
                <a:latin typeface="Comic Sans MS" pitchFamily="66" charset="0"/>
              </a:rPr>
              <a:t>Spring       Security</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A56F08-1C35-4079-BC02-EF6D675A68B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spTree>
    <p:extLst>
      <p:ext uri="{BB962C8B-B14F-4D97-AF65-F5344CB8AC3E}">
        <p14:creationId xmlns:p14="http://schemas.microsoft.com/office/powerpoint/2010/main" val="396556568"/>
      </p:ext>
    </p:extLst>
  </p:cSld>
  <p:clrMapOvr>
    <a:masterClrMapping/>
  </p:clrMapOvr>
  <mc:AlternateContent xmlns:mc="http://schemas.openxmlformats.org/markup-compatibility/2006" xmlns:p14="http://schemas.microsoft.com/office/powerpoint/2010/main">
    <mc:Choice Requires="p14">
      <p:transition spd="slow" p14:dur="2000" advTm="5559"/>
    </mc:Choice>
    <mc:Fallback xmlns="">
      <p:transition spd="slow" advTm="55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48"/>
            <a:ext cx="9144000" cy="584352"/>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14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1" y="587364"/>
            <a:ext cx="8977747" cy="563331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
          <p:cNvSpPr txBox="1">
            <a:spLocks/>
          </p:cNvSpPr>
          <p:nvPr/>
        </p:nvSpPr>
        <p:spPr>
          <a:xfrm>
            <a:off x="2173707" y="6551226"/>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spTree>
    <p:extLst>
      <p:ext uri="{BB962C8B-B14F-4D97-AF65-F5344CB8AC3E}">
        <p14:creationId xmlns:p14="http://schemas.microsoft.com/office/powerpoint/2010/main" val="380412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1"/>
            <a:ext cx="9144000" cy="541289"/>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74783"/>
            <a:ext cx="9144000" cy="5867499"/>
          </a:xfrm>
        </p:spPr>
        <p:txBody>
          <a:bodyPr/>
          <a:lstStyle/>
          <a:p>
            <a:pPr>
              <a:buSzPct val="70000"/>
              <a:buFont typeface="Wingdings" panose="05000000000000000000" pitchFamily="2" charset="2"/>
              <a:buChar char="v"/>
            </a:pPr>
            <a:r>
              <a:rPr lang="en-US" sz="2600" dirty="0">
                <a:latin typeface="Goudy Old Style" panose="02020502050305020303" pitchFamily="18" charset="0"/>
              </a:rPr>
              <a:t>Application security boils down to two more or less independent problems: </a:t>
            </a:r>
          </a:p>
          <a:p>
            <a:pPr marL="452438" indent="-360363">
              <a:buSzPct val="70000"/>
              <a:buFont typeface="Wingdings" panose="05000000000000000000" pitchFamily="2" charset="2"/>
              <a:buChar char="ü"/>
            </a:pPr>
            <a:r>
              <a:rPr lang="en-US" sz="2600" dirty="0">
                <a:latin typeface="Goudy Old Style" panose="02020502050305020303" pitchFamily="18" charset="0"/>
              </a:rPr>
              <a:t>authentication (who are you?) and </a:t>
            </a:r>
          </a:p>
          <a:p>
            <a:pPr marL="452438" indent="-360363">
              <a:buSzPct val="70000"/>
              <a:buFont typeface="Wingdings" panose="05000000000000000000" pitchFamily="2" charset="2"/>
              <a:buChar char="ü"/>
            </a:pPr>
            <a:r>
              <a:rPr lang="en-US" sz="2600" dirty="0">
                <a:latin typeface="Goudy Old Style" panose="02020502050305020303" pitchFamily="18" charset="0"/>
              </a:rPr>
              <a:t>authorization (what are you allowed to do?). </a:t>
            </a:r>
          </a:p>
          <a:p>
            <a:pPr marL="452438" indent="-360363">
              <a:buSzPct val="70000"/>
              <a:buFont typeface="Wingdings" panose="05000000000000000000" pitchFamily="2" charset="2"/>
              <a:buChar char="ü"/>
            </a:pPr>
            <a:r>
              <a:rPr lang="en-US" sz="2600" dirty="0">
                <a:latin typeface="Goudy Old Style" panose="02020502050305020303" pitchFamily="18" charset="0"/>
              </a:rPr>
              <a:t>These are sometimes referred as “access control”. </a:t>
            </a:r>
          </a:p>
          <a:p>
            <a:pPr marL="452438" indent="-360363">
              <a:buSzPct val="70000"/>
              <a:buFont typeface="Wingdings" panose="05000000000000000000" pitchFamily="2" charset="2"/>
              <a:buChar char="ü"/>
            </a:pPr>
            <a:r>
              <a:rPr lang="en-US" sz="2600" dirty="0">
                <a:latin typeface="Goudy Old Style" panose="02020502050305020303" pitchFamily="18" charset="0"/>
              </a:rPr>
              <a:t>Spring Security has an architecture that is designed to separate authentication from authorization and has strategies and extension points for both.</a:t>
            </a:r>
          </a:p>
          <a:p>
            <a:pPr marL="452438" indent="-360363">
              <a:buSzPct val="70000"/>
              <a:buFont typeface="Wingdings" panose="05000000000000000000" pitchFamily="2" charset="2"/>
              <a:buChar char="ü"/>
            </a:pPr>
            <a:r>
              <a:rPr lang="en-US" sz="2600" b="1" dirty="0">
                <a:latin typeface="Goudy Old Style" panose="02020502050305020303" pitchFamily="18" charset="0"/>
              </a:rPr>
              <a:t>Authorization</a:t>
            </a:r>
            <a:r>
              <a:rPr lang="en-US" sz="2600" dirty="0">
                <a:latin typeface="Goudy Old Style" panose="02020502050305020303" pitchFamily="18" charset="0"/>
              </a:rPr>
              <a:t> is the process to allow authority to perform actions in the application viz.. to authorize web request, methods and access to individual domain.</a:t>
            </a:r>
          </a:p>
        </p:txBody>
      </p:sp>
      <p:sp>
        <p:nvSpPr>
          <p:cNvPr id="4" name="Footer Placeholder 3"/>
          <p:cNvSpPr>
            <a:spLocks noGrp="1"/>
          </p:cNvSpPr>
          <p:nvPr>
            <p:ph type="ftr" sz="quarter" idx="11"/>
          </p:nvPr>
        </p:nvSpPr>
        <p:spPr>
          <a:xfrm>
            <a:off x="787791" y="6485206"/>
            <a:ext cx="5232009" cy="34881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a:xfrm>
            <a:off x="8243668" y="6412622"/>
            <a:ext cx="44313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3408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0"/>
            <a:ext cx="9144000" cy="551843"/>
          </a:xfrm>
        </p:spPr>
        <p:txBody>
          <a:bodyPr/>
          <a:lstStyle/>
          <a:p>
            <a:r>
              <a:rPr lang="en-US" sz="4000" dirty="0">
                <a:solidFill>
                  <a:srgbClr val="FF0000"/>
                </a:solidFill>
                <a:latin typeface="Baskerville Old Face" panose="02020602080505020303" pitchFamily="18" charset="0"/>
              </a:rPr>
              <a:t>Introduction</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90953"/>
            <a:ext cx="9144000" cy="5797157"/>
          </a:xfrm>
        </p:spPr>
        <p:txBody>
          <a:bodyPr/>
          <a:lstStyle/>
          <a:p>
            <a:pPr>
              <a:buSzPct val="70000"/>
              <a:buFont typeface="Wingdings" panose="05000000000000000000" pitchFamily="2" charset="2"/>
              <a:buChar char="v"/>
            </a:pPr>
            <a:r>
              <a:rPr lang="en-US" sz="2600" dirty="0">
                <a:latin typeface="Goudy Old Style" panose="02020502050305020303" pitchFamily="18" charset="0"/>
              </a:rPr>
              <a:t>At its core, Spring Security is really just a bunch of servlet filters that help developer add  to web application, authentication and authorization.</a:t>
            </a:r>
          </a:p>
          <a:p>
            <a:pPr>
              <a:buSzPct val="70000"/>
              <a:buFont typeface="Wingdings" panose="05000000000000000000" pitchFamily="2" charset="2"/>
              <a:buChar char="v"/>
            </a:pPr>
            <a:r>
              <a:rPr lang="en-US" sz="2600" dirty="0">
                <a:latin typeface="Goudy Old Style" panose="02020502050305020303" pitchFamily="18" charset="0"/>
              </a:rPr>
              <a:t>Any Spring web application is </a:t>
            </a:r>
            <a:r>
              <a:rPr lang="en-US" sz="2600" i="1" dirty="0">
                <a:latin typeface="Goudy Old Style" panose="02020502050305020303" pitchFamily="18" charset="0"/>
              </a:rPr>
              <a:t>just</a:t>
            </a:r>
            <a:r>
              <a:rPr lang="en-US" sz="2600" dirty="0">
                <a:latin typeface="Goudy Old Style" panose="02020502050305020303" pitchFamily="18" charset="0"/>
              </a:rPr>
              <a:t> one servlet: Spring’s  </a:t>
            </a:r>
            <a:r>
              <a:rPr lang="en-US" sz="2600" dirty="0" err="1">
                <a:latin typeface="Goudy Old Style" panose="02020502050305020303" pitchFamily="18" charset="0"/>
              </a:rPr>
              <a:t>DispatcherServlet</a:t>
            </a:r>
            <a:r>
              <a:rPr lang="en-US" sz="2600" dirty="0">
                <a:latin typeface="Goudy Old Style" panose="02020502050305020303" pitchFamily="18" charset="0"/>
              </a:rPr>
              <a:t> that redirects incoming HTTP requests (e.g. from a browser) to  @Controllers or @</a:t>
            </a:r>
            <a:r>
              <a:rPr lang="en-US" sz="2600" dirty="0" err="1">
                <a:latin typeface="Goudy Old Style" panose="02020502050305020303" pitchFamily="18" charset="0"/>
              </a:rPr>
              <a:t>RestControllers</a:t>
            </a:r>
            <a:r>
              <a:rPr lang="en-US" sz="2600" dirty="0">
                <a:latin typeface="Goudy Old Style" panose="02020502050305020303" pitchFamily="18" charset="0"/>
              </a:rPr>
              <a:t>.</a:t>
            </a:r>
          </a:p>
          <a:p>
            <a:pPr>
              <a:buSzPct val="70000"/>
              <a:buFont typeface="Wingdings" panose="05000000000000000000" pitchFamily="2" charset="2"/>
              <a:buChar char="v"/>
            </a:pPr>
            <a:r>
              <a:rPr lang="en-US" sz="2600" dirty="0">
                <a:latin typeface="Goudy Old Style" panose="02020502050305020303" pitchFamily="18" charset="0"/>
              </a:rPr>
              <a:t>There is no security hardcoded into that </a:t>
            </a:r>
            <a:r>
              <a:rPr lang="en-US" sz="2600" dirty="0" err="1">
                <a:latin typeface="Goudy Old Style" panose="02020502050305020303" pitchFamily="18" charset="0"/>
              </a:rPr>
              <a:t>DispatcherServlet</a:t>
            </a:r>
            <a:r>
              <a:rPr lang="en-US" sz="2600" dirty="0">
                <a:latin typeface="Goudy Old Style" panose="02020502050305020303" pitchFamily="18" charset="0"/>
              </a:rPr>
              <a:t>, its a raw HTTP Basic </a:t>
            </a:r>
            <a:r>
              <a:rPr lang="en-US" sz="2600" dirty="0" err="1">
                <a:latin typeface="Goudy Old Style" panose="02020502050305020303" pitchFamily="18" charset="0"/>
              </a:rPr>
              <a:t>Auth</a:t>
            </a:r>
            <a:r>
              <a:rPr lang="en-US" sz="2600" dirty="0">
                <a:latin typeface="Goudy Old Style" panose="02020502050305020303" pitchFamily="18" charset="0"/>
              </a:rPr>
              <a:t> header in @Controllers. </a:t>
            </a:r>
          </a:p>
          <a:p>
            <a:pPr>
              <a:buSzPct val="70000"/>
              <a:buFont typeface="Wingdings" panose="05000000000000000000" pitchFamily="2" charset="2"/>
              <a:buChar char="v"/>
            </a:pPr>
            <a:r>
              <a:rPr lang="en-US" sz="2600" dirty="0">
                <a:latin typeface="Goudy Old Style" panose="02020502050305020303" pitchFamily="18" charset="0"/>
              </a:rPr>
              <a:t>The authentication and authorization should be done </a:t>
            </a:r>
            <a:r>
              <a:rPr lang="en-US" sz="2600" i="1" dirty="0">
                <a:latin typeface="Goudy Old Style" panose="02020502050305020303" pitchFamily="18" charset="0"/>
              </a:rPr>
              <a:t>before</a:t>
            </a:r>
            <a:r>
              <a:rPr lang="en-US" sz="2600" dirty="0">
                <a:latin typeface="Goudy Old Style" panose="02020502050305020303" pitchFamily="18" charset="0"/>
              </a:rPr>
              <a:t> a request hits @Controllers.</a:t>
            </a:r>
            <a:endParaRPr lang="en-IN" sz="2600" dirty="0">
              <a:latin typeface="Goudy Old Style" panose="02020502050305020303"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spTree>
    <p:extLst>
      <p:ext uri="{BB962C8B-B14F-4D97-AF65-F5344CB8AC3E}">
        <p14:creationId xmlns:p14="http://schemas.microsoft.com/office/powerpoint/2010/main" val="234739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US" sz="4000" dirty="0">
                <a:solidFill>
                  <a:srgbClr val="FF0000"/>
                </a:solidFill>
                <a:latin typeface="Baskerville Old Face" panose="02020602080505020303" pitchFamily="18" charset="0"/>
              </a:rPr>
              <a:t>Diagrammatic Representation</a:t>
            </a:r>
            <a:endParaRPr lang="en-IN" sz="4000" dirty="0">
              <a:solidFill>
                <a:srgbClr val="FF0000"/>
              </a:solidFill>
              <a:latin typeface="Baskerville Old Face" panose="02020602080505020303"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pic>
        <p:nvPicPr>
          <p:cNvPr id="1026" name="Picture 2" descr="http://4.bp.blogspot.com/-LBKnkYjzW7g/VpHkpvvJ4tI/AAAAAAAABg8/mHUfGyVXjYc/s1600/SpringSecurityEntryPointAndRoleBasedUr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30" y="513473"/>
            <a:ext cx="9056670" cy="609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02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46"/>
            <a:ext cx="9144000" cy="513159"/>
          </a:xfrm>
        </p:spPr>
        <p:txBody>
          <a:bodyPr/>
          <a:lstStyle/>
          <a:p>
            <a:pPr lvl="0"/>
            <a:r>
              <a:rPr lang="en-US" sz="4000" dirty="0">
                <a:solidFill>
                  <a:srgbClr val="FF0000"/>
                </a:solidFill>
                <a:latin typeface="Baskerville Old Face" panose="02020602080505020303" pitchFamily="18" charset="0"/>
              </a:rPr>
              <a:t>Spring Security features</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14069" y="545127"/>
            <a:ext cx="9144001" cy="4525963"/>
          </a:xfrm>
        </p:spPr>
        <p:txBody>
          <a:bodyPr/>
          <a:lstStyle/>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LDAP (Lightweight Directory Access Protocol) – It is an open application protocol for maintaining and accessing distributed directory information services over an Internet Protocol.</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Single sign-on – This feature allows a user to access multiple applications with the help of single account(user name and password).</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JAAS (Java Authentication and Authorization Service) </a:t>
            </a:r>
            <a:r>
              <a:rPr lang="en-US" altLang="en-US" sz="2600" dirty="0" err="1">
                <a:latin typeface="Goudy Old Style" panose="02020502050305020303" pitchFamily="18" charset="0"/>
              </a:rPr>
              <a:t>LoginModule</a:t>
            </a:r>
            <a:r>
              <a:rPr lang="en-US" altLang="en-US" sz="2600" dirty="0">
                <a:latin typeface="Goudy Old Style" panose="02020502050305020303" pitchFamily="18" charset="0"/>
              </a:rPr>
              <a:t> – It is a Pluggable Authentication Module implemented in Java. Spring Security supports it for its authentication process.</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Basic Access Authentication – Spring Security supports Basic Access Authentication that is used to provide user name and password while making request over the network.</a:t>
            </a:r>
          </a:p>
        </p:txBody>
      </p:sp>
      <p:sp>
        <p:nvSpPr>
          <p:cNvPr id="4" name="Footer Placeholder 3"/>
          <p:cNvSpPr>
            <a:spLocks noGrp="1"/>
          </p:cNvSpPr>
          <p:nvPr>
            <p:ph type="ftr" sz="quarter" idx="11"/>
          </p:nvPr>
        </p:nvSpPr>
        <p:spPr>
          <a:xfrm>
            <a:off x="407963" y="6356350"/>
            <a:ext cx="561183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6104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46"/>
            <a:ext cx="9144000" cy="456888"/>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64234"/>
            <a:ext cx="9144000" cy="5661930"/>
          </a:xfrm>
        </p:spPr>
        <p:txBody>
          <a:bodyPr/>
          <a:lstStyle/>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Digest Access Authentication – This feature asks browser to confirm user–identity before sending sensitive data on network. </a:t>
            </a:r>
          </a:p>
          <a:p>
            <a:pPr>
              <a:spcBef>
                <a:spcPct val="0"/>
              </a:spcBef>
              <a:buSzPct val="70000"/>
              <a:buFont typeface="Wingdings" panose="05000000000000000000" pitchFamily="2" charset="2"/>
              <a:buChar char="v"/>
            </a:pPr>
            <a:r>
              <a:rPr lang="en-US" altLang="en-US" sz="2600" dirty="0">
                <a:latin typeface="Goudy Old Style" panose="02020502050305020303" pitchFamily="18" charset="0"/>
              </a:rPr>
              <a:t>Remember-me – Spring Security remembers to the user and avoid login again from the same machine until the user </a:t>
            </a:r>
            <a:r>
              <a:rPr lang="en-US" altLang="en-US" sz="2600" dirty="0" err="1">
                <a:latin typeface="Goudy Old Style" panose="02020502050305020303" pitchFamily="18" charset="0"/>
              </a:rPr>
              <a:t>logsout</a:t>
            </a:r>
            <a:r>
              <a:rPr lang="en-US" altLang="en-US" sz="2600" dirty="0">
                <a:latin typeface="Goudy Old Style" panose="02020502050305020303" pitchFamily="18" charset="0"/>
              </a:rPr>
              <a:t>.</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Authorization–Spring Security provides this feature to authorize the user before accessing resources. </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Software Localization – This feature allows us to make application user interface in any language.</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HTTP Authorization – Spring provides this feature for HTTP authorization of web request URLs using Apache Ant paths or regular expressions</a:t>
            </a:r>
          </a:p>
          <a:p>
            <a:endParaRPr lang="en-IN" sz="2600" dirty="0"/>
          </a:p>
        </p:txBody>
      </p:sp>
      <p:sp>
        <p:nvSpPr>
          <p:cNvPr id="4" name="Footer Placeholder 3"/>
          <p:cNvSpPr>
            <a:spLocks noGrp="1"/>
          </p:cNvSpPr>
          <p:nvPr>
            <p:ph type="ftr" sz="quarter" idx="11"/>
          </p:nvPr>
        </p:nvSpPr>
        <p:spPr>
          <a:xfrm>
            <a:off x="759655" y="6356350"/>
            <a:ext cx="526014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6465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46"/>
            <a:ext cx="9144000" cy="442820"/>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32579"/>
            <a:ext cx="9144000" cy="4525963"/>
          </a:xfrm>
        </p:spPr>
        <p:txBody>
          <a:bodyPr/>
          <a:lstStyle/>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OAuth 2.0 Login – This feature from </a:t>
            </a:r>
            <a:r>
              <a:rPr lang="en-US" altLang="en-US" sz="2600" dirty="0" err="1">
                <a:latin typeface="Goudy Old Style" panose="02020502050305020303" pitchFamily="18" charset="0"/>
              </a:rPr>
              <a:t>ver</a:t>
            </a:r>
            <a:r>
              <a:rPr lang="en-US" altLang="en-US" sz="2600" dirty="0">
                <a:latin typeface="Goudy Old Style" panose="02020502050305020303" pitchFamily="18" charset="0"/>
              </a:rPr>
              <a:t> 5.0 provides the facility to the user to login into the application by using their existing account at GitHub or Google. </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Reactive Support – Version 5.0 onwards, it provides reactive programming and reactive web runtime support and can be integrated with Spring </a:t>
            </a:r>
            <a:r>
              <a:rPr lang="en-US" altLang="en-US" sz="2600" dirty="0" err="1">
                <a:latin typeface="Goudy Old Style" panose="02020502050305020303" pitchFamily="18" charset="0"/>
              </a:rPr>
              <a:t>WebFlux</a:t>
            </a:r>
            <a:r>
              <a:rPr lang="en-US" altLang="en-US" sz="2600" dirty="0">
                <a:latin typeface="Goudy Old Style" panose="02020502050305020303" pitchFamily="18" charset="0"/>
              </a:rPr>
              <a:t>.</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Modernized Password Encoding – A new Password encoder was introduced  </a:t>
            </a:r>
            <a:r>
              <a:rPr lang="en-US" altLang="en-US" sz="2600" b="1" dirty="0" err="1">
                <a:latin typeface="Goudy Old Style" panose="02020502050305020303" pitchFamily="18" charset="0"/>
              </a:rPr>
              <a:t>DelegatingPasswordEncoder</a:t>
            </a:r>
            <a:r>
              <a:rPr lang="en-US" altLang="en-US" sz="2600" dirty="0">
                <a:latin typeface="Goudy Old Style" panose="02020502050305020303" pitchFamily="18" charset="0"/>
              </a:rPr>
              <a:t> which is more modernize and solve all the problems of previous encoder </a:t>
            </a:r>
            <a:r>
              <a:rPr lang="en-US" altLang="en-US" sz="2600" b="1" dirty="0" err="1">
                <a:latin typeface="Goudy Old Style" panose="02020502050305020303" pitchFamily="18" charset="0"/>
              </a:rPr>
              <a:t>NoOpPasswordEncoder</a:t>
            </a:r>
            <a:endParaRPr lang="en-IN" sz="2600" dirty="0"/>
          </a:p>
        </p:txBody>
      </p:sp>
      <p:sp>
        <p:nvSpPr>
          <p:cNvPr id="4" name="Footer Placeholder 3"/>
          <p:cNvSpPr>
            <a:spLocks noGrp="1"/>
          </p:cNvSpPr>
          <p:nvPr>
            <p:ph type="ftr" sz="quarter" idx="11"/>
          </p:nvPr>
        </p:nvSpPr>
        <p:spPr>
          <a:xfrm>
            <a:off x="478302" y="6426690"/>
            <a:ext cx="554149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0744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20708"/>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0"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6" y="439795"/>
            <a:ext cx="8993877" cy="601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07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46"/>
            <a:ext cx="9144000" cy="513159"/>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4" name="Footer Placeholder 3"/>
          <p:cNvSpPr>
            <a:spLocks noGrp="1"/>
          </p:cNvSpPr>
          <p:nvPr>
            <p:ph type="ftr" sz="quarter" idx="11"/>
          </p:nvPr>
        </p:nvSpPr>
        <p:spPr>
          <a:xfrm>
            <a:off x="734291" y="6525491"/>
            <a:ext cx="5285509" cy="32067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Content Placeholder 6"/>
          <p:cNvSpPr>
            <a:spLocks noGrp="1"/>
          </p:cNvSpPr>
          <p:nvPr>
            <p:ph idx="1"/>
          </p:nvPr>
        </p:nvSpPr>
        <p:spPr>
          <a:xfrm>
            <a:off x="0" y="356750"/>
            <a:ext cx="9144000" cy="5861050"/>
          </a:xfrm>
        </p:spPr>
        <p:txBody>
          <a:bodyPr/>
          <a:lstStyle/>
          <a:p>
            <a:pPr marL="263525" lvl="0" indent="-263525">
              <a:spcBef>
                <a:spcPct val="0"/>
              </a:spcBef>
              <a:buSzPct val="70000"/>
              <a:buFont typeface="Wingdings" panose="05000000000000000000" pitchFamily="2" charset="2"/>
              <a:buChar char="v"/>
            </a:pPr>
            <a:r>
              <a:rPr lang="en-US" altLang="en-US" sz="2400" dirty="0">
                <a:solidFill>
                  <a:srgbClr val="000000"/>
                </a:solidFill>
                <a:latin typeface="Goudy Old Style" panose="02020502050305020303" pitchFamily="18" charset="0"/>
              </a:rPr>
              <a:t>The Security module is divided into separate jar files. The purpose was to divide jar files based on their functionalities. This helps to set required dependency into pom.xml file of maven project.</a:t>
            </a:r>
            <a:endParaRPr lang="en-US" altLang="en-US" sz="2400" dirty="0">
              <a:latin typeface="Goudy Old Style" panose="02020502050305020303" pitchFamily="18" charset="0"/>
            </a:endParaRPr>
          </a:p>
          <a:p>
            <a:pPr marL="263525" lvl="0" indent="-263525">
              <a:spcBef>
                <a:spcPct val="0"/>
              </a:spcBef>
              <a:buSzPct val="70000"/>
              <a:buFont typeface="Wingdings" panose="05000000000000000000" pitchFamily="2" charset="2"/>
              <a:buChar char="v"/>
            </a:pPr>
            <a:r>
              <a:rPr lang="en-US" altLang="en-US" sz="2400" dirty="0">
                <a:solidFill>
                  <a:srgbClr val="000000"/>
                </a:solidFill>
                <a:latin typeface="Goudy Old Style" panose="02020502050305020303" pitchFamily="18" charset="0"/>
              </a:rPr>
              <a:t>The following are the jar files that are included into Spring Security module.</a:t>
            </a:r>
            <a:endParaRPr lang="en-US" altLang="en-US" sz="2400" dirty="0">
              <a:latin typeface="Goudy Old Style" panose="02020502050305020303" pitchFamily="18" charset="0"/>
            </a:endParaRP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spring-security-core.jar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spring-security-remoting.jar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spring-security-web.jar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spring-security-config.jar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spring-security-ldap.jar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spring-security-oauth2-core.jar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spring-security-oauth2-client.jar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spring-security-oauth2-jose.jar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spring-security-acl.jar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spring-security-cas.jar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spring-security-openid.jar</a:t>
            </a:r>
          </a:p>
          <a:p>
            <a:pPr marL="1260475" lvl="1" indent="-360363">
              <a:spcBef>
                <a:spcPct val="0"/>
              </a:spcBef>
              <a:buFont typeface="Wingdings" panose="05000000000000000000" pitchFamily="2" charset="2"/>
              <a:buChar char="ü"/>
            </a:pPr>
            <a:r>
              <a:rPr lang="en-US" altLang="en-US" sz="2400" dirty="0">
                <a:solidFill>
                  <a:srgbClr val="000000"/>
                </a:solidFill>
                <a:latin typeface="Goudy Old Style" panose="02020502050305020303" pitchFamily="18" charset="0"/>
              </a:rPr>
              <a:t>spring-security-test.jar</a:t>
            </a:r>
            <a:endParaRPr lang="en-IN" sz="2400" dirty="0">
              <a:latin typeface="Goudy Old Style" panose="02020502050305020303" pitchFamily="18" charset="0"/>
            </a:endParaRPr>
          </a:p>
        </p:txBody>
      </p:sp>
    </p:spTree>
    <p:extLst>
      <p:ext uri="{BB962C8B-B14F-4D97-AF65-F5344CB8AC3E}">
        <p14:creationId xmlns:p14="http://schemas.microsoft.com/office/powerpoint/2010/main" val="322966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48"/>
            <a:ext cx="9144000" cy="485021"/>
          </a:xfrm>
        </p:spPr>
        <p:txBody>
          <a:bodyPr/>
          <a:lstStyle/>
          <a:p>
            <a:r>
              <a:rPr lang="en-US" sz="4000" dirty="0">
                <a:solidFill>
                  <a:srgbClr val="FF0000"/>
                </a:solidFill>
                <a:latin typeface="Baskerville Old Face" panose="02020602080505020303" pitchFamily="18" charset="0"/>
              </a:rPr>
              <a:t>Spring  Security Components</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234371"/>
            <a:ext cx="9144000" cy="2276727"/>
          </a:xfrm>
        </p:spPr>
        <p:txBody>
          <a:bodyPr/>
          <a:lstStyle/>
          <a:p>
            <a:pPr>
              <a:buSzPct val="70000"/>
              <a:buFont typeface="Wingdings" panose="05000000000000000000" pitchFamily="2" charset="2"/>
              <a:buChar char="v"/>
            </a:pPr>
            <a:r>
              <a:rPr lang="en-US" sz="2600" b="1" dirty="0">
                <a:latin typeface="Goudy Old Style" panose="02020502050305020303" pitchFamily="18" charset="0"/>
              </a:rPr>
              <a:t>Authentication filter:</a:t>
            </a:r>
            <a:r>
              <a:rPr lang="en-US" sz="2600" dirty="0">
                <a:latin typeface="Goudy Old Style" panose="02020502050305020303" pitchFamily="18" charset="0"/>
              </a:rPr>
              <a:t> The authentication filter receives user requests and forwards them to the authentication manager for authentication.</a:t>
            </a:r>
          </a:p>
          <a:p>
            <a:pPr>
              <a:buSzPct val="70000"/>
              <a:buFont typeface="Wingdings" panose="05000000000000000000" pitchFamily="2" charset="2"/>
              <a:buChar char="v"/>
            </a:pPr>
            <a:r>
              <a:rPr lang="en-US" sz="2600" b="1" dirty="0">
                <a:latin typeface="Goudy Old Style" panose="02020502050305020303" pitchFamily="18" charset="0"/>
              </a:rPr>
              <a:t>Authentication Manager: </a:t>
            </a:r>
            <a:r>
              <a:rPr lang="en-US" sz="2600" dirty="0">
                <a:latin typeface="Goudy Old Style" panose="02020502050305020303" pitchFamily="18" charset="0"/>
              </a:rPr>
              <a:t>The authentication manager uses the authentication provider to perform the authentication process.</a:t>
            </a: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4" name="Footer Placeholder 3"/>
          <p:cNvSpPr>
            <a:spLocks noGrp="1"/>
          </p:cNvSpPr>
          <p:nvPr>
            <p:ph type="ftr" sz="quarter" idx="11"/>
          </p:nvPr>
        </p:nvSpPr>
        <p:spPr>
          <a:xfrm>
            <a:off x="1181686" y="6412622"/>
            <a:ext cx="4838114"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026" name="Picture 2" descr="spring security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576777"/>
            <a:ext cx="8877300" cy="339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44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47"/>
            <a:ext cx="9144000" cy="499090"/>
          </a:xfrm>
        </p:spPr>
        <p:txBody>
          <a:bodyPr/>
          <a:lstStyle/>
          <a:p>
            <a:r>
              <a:rPr lang="en-US" sz="4000" dirty="0">
                <a:solidFill>
                  <a:srgbClr val="FF0000"/>
                </a:solidFill>
                <a:latin typeface="Baskerville Old Face" panose="02020602080505020303" pitchFamily="18" charset="0"/>
              </a:rPr>
              <a:t>Java Security Overview</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29455"/>
            <a:ext cx="9144000" cy="4525963"/>
          </a:xfrm>
        </p:spPr>
        <p:txBody>
          <a:bodyPr/>
          <a:lstStyle/>
          <a:p>
            <a:pPr>
              <a:buSzPct val="70000"/>
              <a:buFont typeface="Wingdings" panose="05000000000000000000" pitchFamily="2" charset="2"/>
              <a:buChar char="v"/>
            </a:pPr>
            <a:r>
              <a:rPr lang="en-US" sz="2600" dirty="0">
                <a:latin typeface="Goudy Old Style" panose="02020502050305020303" pitchFamily="18" charset="0"/>
              </a:rPr>
              <a:t>One of the primary reasons Java technology is a "good fit" for networks is that it has a comprehensive security model designed into its architecture. </a:t>
            </a:r>
          </a:p>
          <a:p>
            <a:pPr>
              <a:buSzPct val="70000"/>
              <a:buFont typeface="Wingdings" panose="05000000000000000000" pitchFamily="2" charset="2"/>
              <a:buChar char="v"/>
            </a:pPr>
            <a:r>
              <a:rPr lang="en-US" sz="2600" dirty="0">
                <a:latin typeface="Goudy Old Style" panose="02020502050305020303" pitchFamily="18" charset="0"/>
              </a:rPr>
              <a:t>The safety features are built into the Java virtual machine.</a:t>
            </a:r>
          </a:p>
          <a:p>
            <a:pPr>
              <a:buSzPct val="70000"/>
              <a:buFont typeface="Wingdings" panose="05000000000000000000" pitchFamily="2" charset="2"/>
              <a:buChar char="v"/>
            </a:pPr>
            <a:r>
              <a:rPr lang="en-US" sz="2600" dirty="0">
                <a:latin typeface="Goudy Old Style" panose="02020502050305020303" pitchFamily="18" charset="0"/>
              </a:rPr>
              <a:t>Java security includes a large set of APIs, tools, and implementations of commonly-used security algorithms, mechanisms, and protocols. </a:t>
            </a:r>
          </a:p>
          <a:p>
            <a:pPr>
              <a:buSzPct val="70000"/>
              <a:buFont typeface="Wingdings" panose="05000000000000000000" pitchFamily="2" charset="2"/>
              <a:buChar char="v"/>
            </a:pPr>
            <a:r>
              <a:rPr lang="en-US" sz="2600" dirty="0">
                <a:latin typeface="Goudy Old Style" panose="02020502050305020303" pitchFamily="18" charset="0"/>
              </a:rPr>
              <a:t>The Java security APIs span a wide range of areas, including cryptography, public key infrastructure, secure communication, authentication, and access control.</a:t>
            </a:r>
          </a:p>
          <a:p>
            <a:pPr>
              <a:buSzPct val="70000"/>
              <a:buFont typeface="Wingdings" panose="05000000000000000000" pitchFamily="2" charset="2"/>
              <a:buChar char="v"/>
            </a:pPr>
            <a:r>
              <a:rPr lang="en-US" sz="2600" dirty="0">
                <a:latin typeface="Goudy Old Style" panose="02020502050305020303" pitchFamily="18" charset="0"/>
              </a:rPr>
              <a:t>Java's security mechanisms help make Java suitable for networks because they establish a needed trust in the safety of network-mobile code.</a:t>
            </a:r>
            <a:endParaRPr lang="en-IN" sz="2600" dirty="0">
              <a:latin typeface="Goudy Old Style" panose="02020502050305020303" pitchFamily="18" charset="0"/>
            </a:endParaRPr>
          </a:p>
        </p:txBody>
      </p:sp>
      <p:sp>
        <p:nvSpPr>
          <p:cNvPr id="4" name="Footer Placeholder 3"/>
          <p:cNvSpPr>
            <a:spLocks noGrp="1"/>
          </p:cNvSpPr>
          <p:nvPr>
            <p:ph type="ftr" sz="quarter" idx="11"/>
          </p:nvPr>
        </p:nvSpPr>
        <p:spPr>
          <a:xfrm>
            <a:off x="1069145" y="6497030"/>
            <a:ext cx="495065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14040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1"/>
            <a:ext cx="9144000" cy="485016"/>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64231"/>
            <a:ext cx="9144000" cy="5835847"/>
          </a:xfrm>
        </p:spPr>
        <p:txBody>
          <a:bodyPr/>
          <a:lstStyle/>
          <a:p>
            <a:pPr>
              <a:buSzPct val="70000"/>
              <a:buFont typeface="Wingdings" panose="05000000000000000000" pitchFamily="2" charset="2"/>
              <a:buChar char="v"/>
            </a:pPr>
            <a:r>
              <a:rPr lang="en-US" sz="2600" b="1" dirty="0">
                <a:latin typeface="Goudy Old Style" panose="02020502050305020303" pitchFamily="18" charset="0"/>
              </a:rPr>
              <a:t>Authentication Provider:</a:t>
            </a:r>
            <a:r>
              <a:rPr lang="en-US" sz="2600" dirty="0">
                <a:latin typeface="Goudy Old Style" panose="02020502050305020303" pitchFamily="18" charset="0"/>
              </a:rPr>
              <a:t> The authentication provider validates if the user exists in the system using the User details service and validates the password using the password encoder.</a:t>
            </a:r>
          </a:p>
          <a:p>
            <a:pPr>
              <a:buSzPct val="70000"/>
              <a:buFont typeface="Wingdings" panose="05000000000000000000" pitchFamily="2" charset="2"/>
              <a:buChar char="v"/>
            </a:pPr>
            <a:r>
              <a:rPr lang="en-US" sz="2600" b="1" dirty="0">
                <a:latin typeface="Goudy Old Style" panose="02020502050305020303" pitchFamily="18" charset="0"/>
              </a:rPr>
              <a:t>User details service:</a:t>
            </a:r>
            <a:r>
              <a:rPr lang="en-US" sz="2600" dirty="0">
                <a:latin typeface="Goudy Old Style" panose="02020502050305020303" pitchFamily="18" charset="0"/>
              </a:rPr>
              <a:t> Implements user management responsibility. It searches for the existing user, which is used in the authentication of the user by the provider.</a:t>
            </a:r>
          </a:p>
          <a:p>
            <a:pPr>
              <a:buSzPct val="70000"/>
              <a:buFont typeface="Wingdings" panose="05000000000000000000" pitchFamily="2" charset="2"/>
              <a:buChar char="v"/>
            </a:pPr>
            <a:r>
              <a:rPr lang="en-US" sz="2600" b="1" dirty="0">
                <a:latin typeface="Goudy Old Style" panose="02020502050305020303" pitchFamily="18" charset="0"/>
              </a:rPr>
              <a:t>Password Encoder:</a:t>
            </a:r>
            <a:r>
              <a:rPr lang="en-US" sz="2600" dirty="0">
                <a:latin typeface="Goudy Old Style" panose="02020502050305020303" pitchFamily="18" charset="0"/>
              </a:rPr>
              <a:t> Encodes the password before saving and matches the encoded password against a encode type.</a:t>
            </a:r>
          </a:p>
          <a:p>
            <a:pPr>
              <a:buSzPct val="70000"/>
              <a:buFont typeface="Wingdings" panose="05000000000000000000" pitchFamily="2" charset="2"/>
              <a:buChar char="v"/>
            </a:pPr>
            <a:r>
              <a:rPr lang="en-US" sz="2600" b="1" dirty="0">
                <a:latin typeface="Goudy Old Style" panose="02020502050305020303" pitchFamily="18" charset="0"/>
              </a:rPr>
              <a:t>Security Context: </a:t>
            </a:r>
            <a:r>
              <a:rPr lang="en-US" sz="2600" dirty="0">
                <a:latin typeface="Goudy Old Style" panose="02020502050305020303" pitchFamily="18" charset="0"/>
              </a:rPr>
              <a:t>The security context holds the user details after the successful authentication and authorization process.</a:t>
            </a:r>
          </a:p>
          <a:p>
            <a:pPr>
              <a:buSzPct val="70000"/>
              <a:buFont typeface="Wingdings" panose="05000000000000000000" pitchFamily="2" charset="2"/>
              <a:buChar char="v"/>
            </a:pPr>
            <a:r>
              <a:rPr lang="en-US" sz="2600" dirty="0">
                <a:latin typeface="Goudy Old Style" panose="02020502050305020303" pitchFamily="18" charset="0"/>
              </a:rPr>
              <a:t>Spring security is a highly customizable framework. Any part of the framework can be customized. The framework configuration, such as authentication logic, custom representation of the user details, etc.</a:t>
            </a:r>
            <a:endParaRPr lang="en-IN" sz="2600" dirty="0"/>
          </a:p>
        </p:txBody>
      </p:sp>
      <p:sp>
        <p:nvSpPr>
          <p:cNvPr id="4" name="Footer Placeholder 3"/>
          <p:cNvSpPr>
            <a:spLocks noGrp="1"/>
          </p:cNvSpPr>
          <p:nvPr>
            <p:ph type="ftr" sz="quarter" idx="11"/>
          </p:nvPr>
        </p:nvSpPr>
        <p:spPr>
          <a:xfrm>
            <a:off x="1337603" y="6384486"/>
            <a:ext cx="5766582"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5628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3"/>
            <a:ext cx="9143999" cy="456882"/>
          </a:xfrm>
        </p:spPr>
        <p:txBody>
          <a:bodyPr/>
          <a:lstStyle/>
          <a:p>
            <a:r>
              <a:rPr lang="en-US" sz="4000" dirty="0">
                <a:solidFill>
                  <a:srgbClr val="FF0000"/>
                </a:solidFill>
                <a:latin typeface="Baskerville Old Face" panose="02020602080505020303" pitchFamily="18" charset="0"/>
              </a:rPr>
              <a:t>Annotations</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29385"/>
            <a:ext cx="9129930" cy="5926966"/>
          </a:xfrm>
        </p:spPr>
        <p:txBody>
          <a:bodyPr/>
          <a:lstStyle/>
          <a:p>
            <a:pPr>
              <a:buSzPct val="70000"/>
              <a:buFont typeface="Wingdings" panose="05000000000000000000" pitchFamily="2" charset="2"/>
              <a:buChar char="v"/>
            </a:pPr>
            <a:r>
              <a:rPr lang="en-US" sz="2600" dirty="0">
                <a:latin typeface="Goudy Old Style" panose="02020502050305020303" pitchFamily="18" charset="0"/>
              </a:rPr>
              <a:t>@</a:t>
            </a:r>
            <a:r>
              <a:rPr lang="en-US" sz="2600" dirty="0" err="1">
                <a:latin typeface="Goudy Old Style" panose="02020502050305020303" pitchFamily="18" charset="0"/>
              </a:rPr>
              <a:t>EnableWebMvc</a:t>
            </a:r>
            <a:r>
              <a:rPr lang="en-US" sz="2600" dirty="0">
                <a:latin typeface="Goudy Old Style" panose="02020502050305020303" pitchFamily="18" charset="0"/>
              </a:rPr>
              <a:t> – </a:t>
            </a:r>
            <a:r>
              <a:rPr lang="en-US" altLang="en-US" sz="2600" dirty="0">
                <a:solidFill>
                  <a:srgbClr val="242729"/>
                </a:solidFill>
                <a:latin typeface="Goudy Old Style" panose="02020502050305020303" pitchFamily="18" charset="0"/>
              </a:rPr>
              <a:t>@</a:t>
            </a:r>
            <a:r>
              <a:rPr lang="en-US" altLang="en-US" sz="2600" dirty="0" err="1">
                <a:solidFill>
                  <a:srgbClr val="242729"/>
                </a:solidFill>
                <a:latin typeface="Goudy Old Style" panose="02020502050305020303" pitchFamily="18" charset="0"/>
              </a:rPr>
              <a:t>EnableWebMvc</a:t>
            </a:r>
            <a:r>
              <a:rPr lang="en-US" altLang="en-US" sz="2600" dirty="0">
                <a:solidFill>
                  <a:srgbClr val="242729"/>
                </a:solidFill>
                <a:latin typeface="Goudy Old Style" panose="02020502050305020303" pitchFamily="18" charset="0"/>
                <a:cs typeface="Arial" panose="020B0604020202020204" pitchFamily="34" charset="0"/>
              </a:rPr>
              <a:t> is used to enable Spring MVC</a:t>
            </a:r>
            <a:r>
              <a:rPr lang="en-US" altLang="en-US" sz="2600" dirty="0">
                <a:latin typeface="Goudy Old Style" panose="02020502050305020303" pitchFamily="18" charset="0"/>
              </a:rPr>
              <a:t> </a:t>
            </a:r>
            <a:r>
              <a:rPr lang="en-US" altLang="en-US" sz="2600" dirty="0">
                <a:solidFill>
                  <a:srgbClr val="242729"/>
                </a:solidFill>
                <a:latin typeface="Goudy Old Style" panose="02020502050305020303" pitchFamily="18" charset="0"/>
                <a:cs typeface="Arial" panose="020B0604020202020204" pitchFamily="34" charset="0"/>
              </a:rPr>
              <a:t> is equivalent to </a:t>
            </a:r>
            <a:r>
              <a:rPr lang="en-US" altLang="en-US" sz="2600" dirty="0">
                <a:solidFill>
                  <a:srgbClr val="242729"/>
                </a:solidFill>
                <a:latin typeface="Goudy Old Style" panose="02020502050305020303" pitchFamily="18" charset="0"/>
              </a:rPr>
              <a:t>&lt;</a:t>
            </a:r>
            <a:r>
              <a:rPr lang="en-US" altLang="en-US" sz="2600" dirty="0" err="1">
                <a:solidFill>
                  <a:srgbClr val="242729"/>
                </a:solidFill>
                <a:latin typeface="Goudy Old Style" panose="02020502050305020303" pitchFamily="18" charset="0"/>
              </a:rPr>
              <a:t>mvc:annotation-driven</a:t>
            </a:r>
            <a:r>
              <a:rPr lang="en-US" altLang="en-US" sz="2600" dirty="0">
                <a:solidFill>
                  <a:srgbClr val="242729"/>
                </a:solidFill>
                <a:latin typeface="Goudy Old Style" panose="02020502050305020303" pitchFamily="18" charset="0"/>
              </a:rPr>
              <a:t> /&gt;</a:t>
            </a:r>
            <a:r>
              <a:rPr lang="en-US" altLang="en-US" sz="2600" dirty="0">
                <a:solidFill>
                  <a:srgbClr val="242729"/>
                </a:solidFill>
                <a:latin typeface="Goudy Old Style" panose="02020502050305020303" pitchFamily="18" charset="0"/>
                <a:cs typeface="Arial" panose="020B0604020202020204" pitchFamily="34" charset="0"/>
              </a:rPr>
              <a:t> in XML. It enables support for </a:t>
            </a:r>
            <a:r>
              <a:rPr lang="en-US" altLang="en-US" sz="2600" dirty="0">
                <a:solidFill>
                  <a:srgbClr val="242729"/>
                </a:solidFill>
                <a:latin typeface="Goudy Old Style" panose="02020502050305020303" pitchFamily="18" charset="0"/>
              </a:rPr>
              <a:t>@Controller</a:t>
            </a:r>
            <a:r>
              <a:rPr lang="en-US" altLang="en-US" sz="2600" dirty="0">
                <a:solidFill>
                  <a:srgbClr val="242729"/>
                </a:solidFill>
                <a:latin typeface="Goudy Old Style" panose="02020502050305020303" pitchFamily="18" charset="0"/>
                <a:cs typeface="Arial" panose="020B0604020202020204" pitchFamily="34" charset="0"/>
              </a:rPr>
              <a:t>-annotated classes that use </a:t>
            </a:r>
            <a:r>
              <a:rPr lang="en-US" altLang="en-US" sz="2600" dirty="0">
                <a:solidFill>
                  <a:srgbClr val="242729"/>
                </a:solidFill>
                <a:latin typeface="Goudy Old Style" panose="02020502050305020303" pitchFamily="18" charset="0"/>
              </a:rPr>
              <a:t>@</a:t>
            </a:r>
            <a:r>
              <a:rPr lang="en-US" altLang="en-US" sz="2600" dirty="0" err="1">
                <a:solidFill>
                  <a:srgbClr val="242729"/>
                </a:solidFill>
                <a:latin typeface="Goudy Old Style" panose="02020502050305020303" pitchFamily="18" charset="0"/>
              </a:rPr>
              <a:t>RequestMapping</a:t>
            </a:r>
            <a:r>
              <a:rPr lang="en-US" altLang="en-US" sz="2600" dirty="0">
                <a:solidFill>
                  <a:srgbClr val="242729"/>
                </a:solidFill>
                <a:latin typeface="Goudy Old Style" panose="02020502050305020303" pitchFamily="18" charset="0"/>
                <a:cs typeface="Arial" panose="020B0604020202020204" pitchFamily="34" charset="0"/>
              </a:rPr>
              <a:t> to map incoming requests to a certain method.</a:t>
            </a:r>
            <a:r>
              <a:rPr lang="en-US" altLang="en-US" sz="2600" dirty="0">
                <a:latin typeface="Goudy Old Style" panose="02020502050305020303" pitchFamily="18" charset="0"/>
              </a:rPr>
              <a:t> </a:t>
            </a:r>
          </a:p>
          <a:p>
            <a:pPr lvl="0">
              <a:buSzPct val="70000"/>
              <a:buFont typeface="Wingdings" panose="05000000000000000000" pitchFamily="2" charset="2"/>
              <a:buChar char="v"/>
            </a:pPr>
            <a:r>
              <a:rPr lang="en-US" sz="2600" dirty="0">
                <a:latin typeface="Goudy Old Style" panose="02020502050305020303" pitchFamily="18" charset="0"/>
              </a:rPr>
              <a:t>@EnableWebSecurity –  </a:t>
            </a:r>
            <a:r>
              <a:rPr lang="en-US" altLang="en-US" sz="2600" dirty="0">
                <a:solidFill>
                  <a:srgbClr val="242729"/>
                </a:solidFill>
                <a:latin typeface="Goudy Old Style" panose="02020502050305020303" pitchFamily="18" charset="0"/>
                <a:cs typeface="Arial" panose="020B0604020202020204" pitchFamily="34" charset="0"/>
              </a:rPr>
              <a:t>The </a:t>
            </a:r>
            <a:r>
              <a:rPr lang="en-US" altLang="en-US" sz="2600" dirty="0">
                <a:solidFill>
                  <a:srgbClr val="242729"/>
                </a:solidFill>
                <a:latin typeface="Goudy Old Style" panose="02020502050305020303" pitchFamily="18" charset="0"/>
              </a:rPr>
              <a:t>@EnableWebSecurity</a:t>
            </a:r>
            <a:r>
              <a:rPr lang="en-US" altLang="en-US" sz="2600" dirty="0">
                <a:solidFill>
                  <a:srgbClr val="242729"/>
                </a:solidFill>
                <a:latin typeface="Goudy Old Style" panose="02020502050305020303" pitchFamily="18" charset="0"/>
                <a:cs typeface="Arial" panose="020B0604020202020204" pitchFamily="34" charset="0"/>
              </a:rPr>
              <a:t> is a marker annotation. It allows Spring to find (it's a </a:t>
            </a:r>
            <a:r>
              <a:rPr lang="en-US" altLang="en-US" sz="2600" dirty="0">
                <a:solidFill>
                  <a:srgbClr val="242729"/>
                </a:solidFill>
                <a:latin typeface="Goudy Old Style" panose="02020502050305020303" pitchFamily="18" charset="0"/>
              </a:rPr>
              <a:t>@Configuration</a:t>
            </a:r>
            <a:r>
              <a:rPr lang="en-US" altLang="en-US" sz="2600" dirty="0">
                <a:solidFill>
                  <a:srgbClr val="242729"/>
                </a:solidFill>
                <a:latin typeface="Goudy Old Style" panose="02020502050305020303" pitchFamily="18" charset="0"/>
                <a:cs typeface="Arial" panose="020B0604020202020204" pitchFamily="34" charset="0"/>
              </a:rPr>
              <a:t> and, therefore, </a:t>
            </a:r>
            <a:r>
              <a:rPr lang="en-US" altLang="en-US" sz="2600" dirty="0">
                <a:solidFill>
                  <a:srgbClr val="242729"/>
                </a:solidFill>
                <a:latin typeface="Goudy Old Style" panose="02020502050305020303" pitchFamily="18" charset="0"/>
              </a:rPr>
              <a:t>@Component</a:t>
            </a:r>
            <a:r>
              <a:rPr lang="en-US" altLang="en-US" sz="2600" dirty="0">
                <a:solidFill>
                  <a:srgbClr val="242729"/>
                </a:solidFill>
                <a:latin typeface="Goudy Old Style" panose="02020502050305020303" pitchFamily="18" charset="0"/>
                <a:cs typeface="Arial" panose="020B0604020202020204" pitchFamily="34" charset="0"/>
              </a:rPr>
              <a:t>) and automatically apply the class to the global </a:t>
            </a:r>
            <a:r>
              <a:rPr lang="en-US" altLang="en-US" sz="2600" dirty="0" err="1">
                <a:solidFill>
                  <a:srgbClr val="242729"/>
                </a:solidFill>
                <a:latin typeface="Goudy Old Style" panose="02020502050305020303" pitchFamily="18" charset="0"/>
              </a:rPr>
              <a:t>WebSecurity</a:t>
            </a:r>
            <a:r>
              <a:rPr lang="en-US" altLang="en-US" sz="2600" dirty="0">
                <a:solidFill>
                  <a:srgbClr val="242729"/>
                </a:solidFill>
                <a:latin typeface="Goudy Old Style" panose="02020502050305020303" pitchFamily="18" charset="0"/>
                <a:cs typeface="Arial" panose="020B0604020202020204" pitchFamily="34" charset="0"/>
              </a:rPr>
              <a:t>.</a:t>
            </a:r>
            <a:r>
              <a:rPr lang="en-US" altLang="en-US" sz="2600" dirty="0">
                <a:latin typeface="Goudy Old Style" panose="02020502050305020303" pitchFamily="18" charset="0"/>
              </a:rPr>
              <a:t>  </a:t>
            </a:r>
            <a:r>
              <a:rPr lang="en-US" altLang="en-US" sz="2600" dirty="0">
                <a:solidFill>
                  <a:srgbClr val="242729"/>
                </a:solidFill>
                <a:latin typeface="Goudy Old Style" panose="02020502050305020303" pitchFamily="18" charset="0"/>
              </a:rPr>
              <a:t>@</a:t>
            </a:r>
            <a:r>
              <a:rPr lang="en-US" altLang="en-US" sz="2600" dirty="0" err="1">
                <a:solidFill>
                  <a:srgbClr val="242729"/>
                </a:solidFill>
                <a:latin typeface="Goudy Old Style" panose="02020502050305020303" pitchFamily="18" charset="0"/>
              </a:rPr>
              <a:t>EnableWebSecurity</a:t>
            </a:r>
            <a:r>
              <a:rPr lang="en-US" altLang="en-US" sz="2600" dirty="0">
                <a:solidFill>
                  <a:srgbClr val="242729"/>
                </a:solidFill>
                <a:latin typeface="Goudy Old Style" panose="02020502050305020303" pitchFamily="18" charset="0"/>
                <a:cs typeface="Arial" panose="020B0604020202020204" pitchFamily="34" charset="0"/>
              </a:rPr>
              <a:t> is used for spring security java configuration. Usage of this annotation is to add with </a:t>
            </a:r>
            <a:r>
              <a:rPr lang="en-US" altLang="en-US" sz="2600" dirty="0">
                <a:solidFill>
                  <a:srgbClr val="242729"/>
                </a:solidFill>
                <a:latin typeface="Goudy Old Style" panose="02020502050305020303" pitchFamily="18" charset="0"/>
              </a:rPr>
              <a:t>@Configuration</a:t>
            </a:r>
            <a:r>
              <a:rPr lang="en-US" altLang="en-US" sz="2600" dirty="0">
                <a:solidFill>
                  <a:srgbClr val="242729"/>
                </a:solidFill>
                <a:latin typeface="Goudy Old Style" panose="02020502050305020303" pitchFamily="18" charset="0"/>
                <a:cs typeface="Arial" panose="020B0604020202020204" pitchFamily="34" charset="0"/>
              </a:rPr>
              <a:t> on top of the security java class that extends </a:t>
            </a:r>
            <a:r>
              <a:rPr lang="en-US" altLang="en-US" sz="2600" dirty="0" err="1">
                <a:solidFill>
                  <a:srgbClr val="242729"/>
                </a:solidFill>
                <a:latin typeface="Goudy Old Style" panose="02020502050305020303" pitchFamily="18" charset="0"/>
              </a:rPr>
              <a:t>WebSecurityConfigurerAdapter</a:t>
            </a:r>
            <a:r>
              <a:rPr lang="en-US" altLang="en-US" sz="2600" dirty="0">
                <a:solidFill>
                  <a:srgbClr val="242729"/>
                </a:solidFill>
                <a:latin typeface="Goudy Old Style" panose="02020502050305020303" pitchFamily="18" charset="0"/>
                <a:cs typeface="Arial" panose="020B0604020202020204" pitchFamily="34" charset="0"/>
              </a:rPr>
              <a:t>.</a:t>
            </a:r>
            <a:r>
              <a:rPr lang="en-US" altLang="en-US" sz="2600" dirty="0">
                <a:latin typeface="Goudy Old Style" panose="02020502050305020303" pitchFamily="18" charset="0"/>
              </a:rPr>
              <a:t> </a:t>
            </a:r>
          </a:p>
          <a:p>
            <a:pPr lvl="0">
              <a:buSzPct val="70000"/>
              <a:buFont typeface="Wingdings" panose="05000000000000000000" pitchFamily="2" charset="2"/>
              <a:buChar char="v"/>
            </a:pPr>
            <a:endParaRPr lang="en-US" altLang="en-US" sz="2600" dirty="0">
              <a:latin typeface="Goudy Old Style" panose="02020502050305020303" pitchFamily="18" charset="0"/>
            </a:endParaRP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4" name="Footer Placeholder 3"/>
          <p:cNvSpPr>
            <a:spLocks noGrp="1"/>
          </p:cNvSpPr>
          <p:nvPr>
            <p:ph type="ftr" sz="quarter" idx="11"/>
          </p:nvPr>
        </p:nvSpPr>
        <p:spPr>
          <a:xfrm>
            <a:off x="844062" y="6513339"/>
            <a:ext cx="5175738" cy="27847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a:xfrm>
            <a:off x="8102990" y="6356350"/>
            <a:ext cx="58380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2450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48"/>
            <a:ext cx="9144000" cy="456886"/>
          </a:xfrm>
        </p:spPr>
        <p:txBody>
          <a:bodyPr/>
          <a:lstStyle/>
          <a:p>
            <a:r>
              <a:rPr lang="en-US" sz="4000" dirty="0">
                <a:solidFill>
                  <a:srgbClr val="FF0000"/>
                </a:solidFill>
                <a:latin typeface="Goudy Old Style" panose="02020502050305020303" pitchFamily="18" charset="0"/>
              </a:rPr>
              <a:t>Interfaces</a:t>
            </a:r>
            <a:endParaRPr lang="en-IN" sz="4000" dirty="0">
              <a:solidFill>
                <a:srgbClr val="FF0000"/>
              </a:solidFill>
              <a:latin typeface="Goudy Old Style" panose="02020502050305020303" pitchFamily="18" charset="0"/>
            </a:endParaRPr>
          </a:p>
        </p:txBody>
      </p:sp>
      <p:sp>
        <p:nvSpPr>
          <p:cNvPr id="3" name="Content Placeholder 2"/>
          <p:cNvSpPr>
            <a:spLocks noGrp="1"/>
          </p:cNvSpPr>
          <p:nvPr>
            <p:ph idx="1"/>
          </p:nvPr>
        </p:nvSpPr>
        <p:spPr>
          <a:xfrm>
            <a:off x="0" y="446653"/>
            <a:ext cx="9144000" cy="6108898"/>
          </a:xfrm>
        </p:spPr>
        <p:txBody>
          <a:bodyPr/>
          <a:lstStyle/>
          <a:p>
            <a:pPr lvl="0">
              <a:spcBef>
                <a:spcPct val="0"/>
              </a:spcBef>
              <a:buSzPct val="70000"/>
              <a:buFont typeface="Wingdings" panose="05000000000000000000" pitchFamily="2" charset="2"/>
              <a:buChar char="v"/>
            </a:pPr>
            <a:r>
              <a:rPr lang="en-IN" sz="2600" dirty="0" err="1">
                <a:latin typeface="Goudy Old Style" panose="02020502050305020303" pitchFamily="18" charset="0"/>
              </a:rPr>
              <a:t>WebMvcConfigurer</a:t>
            </a:r>
            <a:r>
              <a:rPr lang="en-IN" sz="2600" dirty="0">
                <a:latin typeface="Goudy Old Style" panose="02020502050305020303" pitchFamily="18" charset="0"/>
              </a:rPr>
              <a:t> – </a:t>
            </a:r>
            <a:r>
              <a:rPr lang="en-US" sz="2600" dirty="0">
                <a:latin typeface="Goudy Old Style" panose="02020502050305020303" pitchFamily="18" charset="0"/>
              </a:rPr>
              <a:t>Defines callback methods to customize the Java-based configuration for Spring MVC enabled via @</a:t>
            </a:r>
            <a:r>
              <a:rPr lang="en-US" sz="2600" dirty="0" err="1">
                <a:latin typeface="Goudy Old Style" panose="02020502050305020303" pitchFamily="18" charset="0"/>
              </a:rPr>
              <a:t>EnableWebMvc</a:t>
            </a:r>
            <a:r>
              <a:rPr lang="en-US" sz="2600" dirty="0">
                <a:latin typeface="Goudy Old Style" panose="02020502050305020303" pitchFamily="18" charset="0"/>
              </a:rPr>
              <a:t> .</a:t>
            </a:r>
            <a:r>
              <a:rPr lang="en-IN" sz="2600" dirty="0">
                <a:latin typeface="Goudy Old Style" panose="02020502050305020303" pitchFamily="18" charset="0"/>
              </a:rPr>
              <a:t> </a:t>
            </a:r>
            <a:r>
              <a:rPr lang="en-US" altLang="en-US" sz="2600" dirty="0">
                <a:latin typeface="Goudy Old Style" panose="02020502050305020303" pitchFamily="18" charset="0"/>
              </a:rPr>
              <a:t>@</a:t>
            </a:r>
            <a:r>
              <a:rPr lang="en-US" altLang="en-US" sz="2600" dirty="0" err="1">
                <a:latin typeface="Goudy Old Style" panose="02020502050305020303" pitchFamily="18" charset="0"/>
              </a:rPr>
              <a:t>EnableWebMvc</a:t>
            </a:r>
            <a:r>
              <a:rPr lang="en-US" altLang="en-US" sz="2600" dirty="0">
                <a:latin typeface="Goudy Old Style" panose="02020502050305020303" pitchFamily="18" charset="0"/>
              </a:rPr>
              <a:t> – annotated configuration classes may implement this interface to be called back and given a chance to customize the default configuration.</a:t>
            </a:r>
          </a:p>
          <a:p>
            <a:pPr lvl="0">
              <a:spcBef>
                <a:spcPct val="0"/>
              </a:spcBef>
              <a:buSzPct val="70000"/>
              <a:buFont typeface="Wingdings" panose="05000000000000000000" pitchFamily="2" charset="2"/>
              <a:buChar char="v"/>
            </a:pPr>
            <a:r>
              <a:rPr lang="en-US" sz="2600" dirty="0">
                <a:latin typeface="Goudy Old Style" panose="02020502050305020303" pitchFamily="18" charset="0"/>
              </a:rPr>
              <a:t>The </a:t>
            </a:r>
            <a:r>
              <a:rPr lang="en-US" sz="2600" i="1" dirty="0" err="1">
                <a:latin typeface="Goudy Old Style" panose="02020502050305020303" pitchFamily="18" charset="0"/>
              </a:rPr>
              <a:t>UserDetailsService</a:t>
            </a:r>
            <a:r>
              <a:rPr lang="en-US" sz="2600" dirty="0">
                <a:latin typeface="Goudy Old Style" panose="02020502050305020303" pitchFamily="18" charset="0"/>
              </a:rPr>
              <a:t> interface is used to retrieve user-related data. It has one method named </a:t>
            </a:r>
            <a:r>
              <a:rPr lang="en-US" sz="2600" i="1" dirty="0" err="1">
                <a:latin typeface="Goudy Old Style" panose="02020502050305020303" pitchFamily="18" charset="0"/>
              </a:rPr>
              <a:t>loadUserByUsername</a:t>
            </a:r>
            <a:r>
              <a:rPr lang="en-US" sz="2600" i="1" dirty="0">
                <a:latin typeface="Goudy Old Style" panose="02020502050305020303" pitchFamily="18" charset="0"/>
              </a:rPr>
              <a:t>()</a:t>
            </a:r>
            <a:r>
              <a:rPr lang="en-US" sz="2600" dirty="0">
                <a:latin typeface="Goudy Old Style" panose="02020502050305020303" pitchFamily="18" charset="0"/>
              </a:rPr>
              <a:t> which can be overridden to customize the process of finding the user.</a:t>
            </a:r>
            <a:endParaRPr lang="en-US" altLang="en-US" sz="2600" dirty="0">
              <a:latin typeface="Goudy Old Style" panose="02020502050305020303" pitchFamily="18" charset="0"/>
            </a:endParaRPr>
          </a:p>
          <a:p>
            <a:pPr marL="0" lvl="0" indent="0">
              <a:spcBef>
                <a:spcPct val="0"/>
              </a:spcBef>
              <a:buNone/>
            </a:pPr>
            <a:br>
              <a:rPr lang="en-US" altLang="en-US" sz="2600" dirty="0">
                <a:latin typeface="Goudy Old Style" panose="02020502050305020303" pitchFamily="18" charset="0"/>
              </a:rPr>
            </a:br>
            <a:endParaRPr lang="en-US" altLang="en-US" sz="2600" dirty="0">
              <a:latin typeface="Goudy Old Style" panose="02020502050305020303" pitchFamily="18" charset="0"/>
            </a:endParaRPr>
          </a:p>
          <a:p>
            <a:pPr marL="0" lvl="0" indent="0">
              <a:spcBef>
                <a:spcPct val="0"/>
              </a:spcBef>
              <a:buNone/>
            </a:pPr>
            <a:endParaRPr lang="en-US" altLang="en-US" sz="2600" dirty="0">
              <a:latin typeface="Goudy Old Style" panose="02020502050305020303" pitchFamily="18" charset="0"/>
            </a:endParaRPr>
          </a:p>
          <a:p>
            <a:endParaRPr lang="en-US" sz="2600" dirty="0">
              <a:latin typeface="Goudy Old Style" panose="02020502050305020303" pitchFamily="18" charset="0"/>
            </a:endParaRPr>
          </a:p>
        </p:txBody>
      </p:sp>
      <p:sp>
        <p:nvSpPr>
          <p:cNvPr id="4" name="Footer Placeholder 3"/>
          <p:cNvSpPr>
            <a:spLocks noGrp="1"/>
          </p:cNvSpPr>
          <p:nvPr>
            <p:ph type="ftr" sz="quarter" idx="11"/>
          </p:nvPr>
        </p:nvSpPr>
        <p:spPr>
          <a:xfrm>
            <a:off x="520505" y="6555545"/>
            <a:ext cx="5499295" cy="29254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1"/>
          <p:cNvSpPr>
            <a:spLocks noChangeArrowheads="1"/>
          </p:cNvSpPr>
          <p:nvPr/>
        </p:nvSpPr>
        <p:spPr bwMode="auto">
          <a:xfrm>
            <a:off x="152400" y="155432"/>
            <a:ext cx="67370"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1415" rIns="66654"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867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48"/>
            <a:ext cx="9144000" cy="513157"/>
          </a:xfrm>
        </p:spPr>
        <p:txBody>
          <a:bodyPr/>
          <a:lstStyle/>
          <a:p>
            <a:r>
              <a:rPr lang="en-US" sz="4000" dirty="0">
                <a:solidFill>
                  <a:srgbClr val="FF0000"/>
                </a:solidFill>
                <a:latin typeface="Baskerville Old Face" panose="02020602080505020303" pitchFamily="18" charset="0"/>
              </a:rPr>
              <a:t>Classes</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46647"/>
            <a:ext cx="9144000" cy="5802464"/>
          </a:xfrm>
        </p:spPr>
        <p:txBody>
          <a:bodyPr/>
          <a:lstStyle/>
          <a:p>
            <a:pPr lvl="0">
              <a:spcBef>
                <a:spcPct val="0"/>
              </a:spcBef>
              <a:buSzPct val="70000"/>
              <a:buFont typeface="Wingdings" panose="05000000000000000000" pitchFamily="2" charset="2"/>
              <a:buChar char="v"/>
            </a:pPr>
            <a:r>
              <a:rPr lang="en-US" sz="2600" dirty="0">
                <a:latin typeface="Goudy Old Style" panose="02020502050305020303" pitchFamily="18" charset="0"/>
              </a:rPr>
              <a:t>Background – </a:t>
            </a:r>
            <a:r>
              <a:rPr lang="en-US" altLang="en-US" sz="2600" dirty="0" err="1">
                <a:solidFill>
                  <a:srgbClr val="000000"/>
                </a:solidFill>
                <a:latin typeface="Goudy Old Style" panose="02020502050305020303" pitchFamily="18" charset="0"/>
              </a:rPr>
              <a:t>WebApplicationInitializer</a:t>
            </a:r>
            <a:r>
              <a:rPr lang="en-US" altLang="en-US" sz="2600" dirty="0">
                <a:solidFill>
                  <a:srgbClr val="000000"/>
                </a:solidFill>
                <a:latin typeface="Goudy Old Style" panose="02020502050305020303" pitchFamily="18" charset="0"/>
              </a:rPr>
              <a:t> is used for booting Spring web applications. </a:t>
            </a:r>
            <a:r>
              <a:rPr lang="en-US" altLang="en-US" sz="2600" dirty="0" err="1">
                <a:solidFill>
                  <a:srgbClr val="000000"/>
                </a:solidFill>
                <a:latin typeface="Goudy Old Style" panose="02020502050305020303" pitchFamily="18" charset="0"/>
              </a:rPr>
              <a:t>WebApplicationInitializer</a:t>
            </a:r>
            <a:r>
              <a:rPr lang="en-US" altLang="en-US" sz="2600" dirty="0">
                <a:solidFill>
                  <a:srgbClr val="000000"/>
                </a:solidFill>
                <a:latin typeface="Goudy Old Style" panose="02020502050305020303" pitchFamily="18" charset="0"/>
              </a:rPr>
              <a:t> registers a Spring </a:t>
            </a:r>
            <a:r>
              <a:rPr lang="en-US" altLang="en-US" sz="2600" dirty="0" err="1">
                <a:solidFill>
                  <a:srgbClr val="000000"/>
                </a:solidFill>
                <a:latin typeface="Goudy Old Style" panose="02020502050305020303" pitchFamily="18" charset="0"/>
              </a:rPr>
              <a:t>DispatcherServlet</a:t>
            </a:r>
            <a:r>
              <a:rPr lang="en-US" altLang="en-US" sz="2600" dirty="0">
                <a:solidFill>
                  <a:srgbClr val="000000"/>
                </a:solidFill>
                <a:latin typeface="Goudy Old Style" panose="02020502050305020303" pitchFamily="18" charset="0"/>
              </a:rPr>
              <a:t> and creates a Spring web application context. </a:t>
            </a:r>
          </a:p>
          <a:p>
            <a:pPr lvl="0">
              <a:spcBef>
                <a:spcPct val="0"/>
              </a:spcBef>
              <a:buSzPct val="70000"/>
              <a:buFont typeface="Wingdings" panose="05000000000000000000" pitchFamily="2" charset="2"/>
              <a:buChar char="v"/>
            </a:pPr>
            <a:r>
              <a:rPr lang="en-US" altLang="en-US" sz="2600" dirty="0" err="1">
                <a:solidFill>
                  <a:srgbClr val="000000"/>
                </a:solidFill>
                <a:latin typeface="Goudy Old Style" panose="02020502050305020303" pitchFamily="18" charset="0"/>
              </a:rPr>
              <a:t>AbstractAnnotationConfigDispatcherServletInitializer</a:t>
            </a:r>
            <a:r>
              <a:rPr lang="en-US" altLang="en-US" sz="2600" dirty="0">
                <a:solidFill>
                  <a:srgbClr val="000000"/>
                </a:solidFill>
                <a:latin typeface="Goudy Old Style" panose="02020502050305020303" pitchFamily="18" charset="0"/>
              </a:rPr>
              <a:t>, which is an implementation of the </a:t>
            </a:r>
            <a:r>
              <a:rPr lang="en-US" altLang="en-US" sz="2600" dirty="0" err="1">
                <a:solidFill>
                  <a:srgbClr val="000000"/>
                </a:solidFill>
                <a:latin typeface="Goudy Old Style" panose="02020502050305020303" pitchFamily="18" charset="0"/>
              </a:rPr>
              <a:t>WebApplicationInitializer</a:t>
            </a:r>
            <a:r>
              <a:rPr lang="en-US" altLang="en-US" sz="2600" dirty="0">
                <a:solidFill>
                  <a:srgbClr val="000000"/>
                </a:solidFill>
                <a:latin typeface="Goudy Old Style" panose="02020502050305020303" pitchFamily="18" charset="0"/>
              </a:rPr>
              <a:t>, to create Spring web applications.</a:t>
            </a:r>
            <a:endParaRPr lang="en-US" altLang="en-US" sz="2600" dirty="0">
              <a:latin typeface="Goudy Old Style" panose="02020502050305020303" pitchFamily="18" charset="0"/>
            </a:endParaRPr>
          </a:p>
          <a:p>
            <a:pPr lvl="0">
              <a:spcBef>
                <a:spcPct val="0"/>
              </a:spcBef>
              <a:buSzPct val="70000"/>
              <a:buFont typeface="Wingdings" panose="05000000000000000000" pitchFamily="2" charset="2"/>
              <a:buChar char="v"/>
            </a:pPr>
            <a:r>
              <a:rPr lang="en-US" altLang="en-US" sz="2600" dirty="0">
                <a:solidFill>
                  <a:srgbClr val="000000"/>
                </a:solidFill>
                <a:latin typeface="Goudy Old Style" panose="02020502050305020303" pitchFamily="18" charset="0"/>
              </a:rPr>
              <a:t>Traditionally, Java web applications based on Servlets were using web.xml file to configure a Java web application. Since Servlet 3.0, created </a:t>
            </a:r>
            <a:r>
              <a:rPr lang="en-US" altLang="en-US" sz="2600" dirty="0" err="1">
                <a:solidFill>
                  <a:srgbClr val="000000"/>
                </a:solidFill>
                <a:latin typeface="Goudy Old Style" panose="02020502050305020303" pitchFamily="18" charset="0"/>
              </a:rPr>
              <a:t>programatically</a:t>
            </a:r>
            <a:r>
              <a:rPr lang="en-US" altLang="en-US" sz="2600" dirty="0">
                <a:solidFill>
                  <a:srgbClr val="000000"/>
                </a:solidFill>
                <a:latin typeface="Goudy Old Style" panose="02020502050305020303" pitchFamily="18" charset="0"/>
              </a:rPr>
              <a:t> via Servlet context listeners.</a:t>
            </a:r>
          </a:p>
          <a:p>
            <a:pPr>
              <a:spcBef>
                <a:spcPct val="0"/>
              </a:spcBef>
              <a:buSzPct val="70000"/>
              <a:buFont typeface="Wingdings" panose="05000000000000000000" pitchFamily="2" charset="2"/>
              <a:buChar char="v"/>
            </a:pPr>
            <a:r>
              <a:rPr lang="en-IN" sz="2600" dirty="0" err="1">
                <a:latin typeface="Goudy Old Style" panose="02020502050305020303" pitchFamily="18" charset="0"/>
              </a:rPr>
              <a:t>InMemoryUserDetailsManager</a:t>
            </a:r>
            <a:r>
              <a:rPr lang="en-IN" sz="2600" dirty="0">
                <a:latin typeface="Goudy Old Style" panose="02020502050305020303" pitchFamily="18" charset="0"/>
              </a:rPr>
              <a:t> – </a:t>
            </a:r>
            <a:r>
              <a:rPr lang="en-US" altLang="en-US" sz="2600" dirty="0">
                <a:latin typeface="Goudy Old Style" panose="02020502050305020303" pitchFamily="18" charset="0"/>
              </a:rPr>
              <a:t>Non-persistent implementation of </a:t>
            </a:r>
            <a:r>
              <a:rPr lang="en-US" altLang="en-US" sz="2600" dirty="0" err="1">
                <a:latin typeface="Goudy Old Style" panose="02020502050305020303" pitchFamily="18" charset="0"/>
              </a:rPr>
              <a:t>UserDetailsManager</a:t>
            </a:r>
            <a:r>
              <a:rPr lang="en-US" altLang="en-US" sz="2600" dirty="0">
                <a:latin typeface="Goudy Old Style" panose="02020502050305020303" pitchFamily="18" charset="0"/>
              </a:rPr>
              <a:t> which is backed by an in-memory map. Mainly intended for testing and demonstration purposes, where a full blown persistent system isn't required.</a:t>
            </a:r>
          </a:p>
          <a:p>
            <a:pPr lvl="0">
              <a:spcBef>
                <a:spcPct val="0"/>
              </a:spcBef>
              <a:buSzPct val="70000"/>
              <a:buFont typeface="Wingdings" panose="05000000000000000000" pitchFamily="2" charset="2"/>
              <a:buChar char="v"/>
            </a:pPr>
            <a:endParaRPr lang="en-US" altLang="en-US" sz="2600" dirty="0">
              <a:latin typeface="Goudy Old Style" panose="02020502050305020303" pitchFamily="18" charset="0"/>
            </a:endParaRPr>
          </a:p>
        </p:txBody>
      </p:sp>
      <p:sp>
        <p:nvSpPr>
          <p:cNvPr id="4" name="Footer Placeholder 3"/>
          <p:cNvSpPr>
            <a:spLocks noGrp="1"/>
          </p:cNvSpPr>
          <p:nvPr>
            <p:ph type="ftr" sz="quarter" idx="11"/>
          </p:nvPr>
        </p:nvSpPr>
        <p:spPr>
          <a:xfrm>
            <a:off x="309489" y="6468894"/>
            <a:ext cx="571031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209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70"/>
            <a:ext cx="9144000" cy="480444"/>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73722"/>
            <a:ext cx="9144000" cy="5898261"/>
          </a:xfrm>
        </p:spPr>
        <p:txBody>
          <a:bodyPr/>
          <a:lstStyle/>
          <a:p>
            <a:pPr>
              <a:buSzPct val="70000"/>
              <a:buFont typeface="Wingdings" panose="05000000000000000000" pitchFamily="2" charset="2"/>
              <a:buChar char="v"/>
            </a:pPr>
            <a:r>
              <a:rPr lang="en-IN" sz="2600" dirty="0" err="1">
                <a:latin typeface="Goudy Old Style" panose="02020502050305020303" pitchFamily="18" charset="0"/>
              </a:rPr>
              <a:t>AbstractAnnotationConfigDispatcherServletInitializer</a:t>
            </a:r>
            <a:r>
              <a:rPr lang="en-IN" sz="2600" dirty="0">
                <a:latin typeface="Goudy Old Style" panose="02020502050305020303" pitchFamily="18" charset="0"/>
              </a:rPr>
              <a:t> – </a:t>
            </a:r>
            <a:r>
              <a:rPr lang="en-US" sz="2600" dirty="0">
                <a:latin typeface="Goudy Old Style" panose="02020502050305020303" pitchFamily="18" charset="0"/>
              </a:rPr>
              <a:t>a base class to initialize Spring application in Servlet container environment. It's an extension of </a:t>
            </a:r>
            <a:r>
              <a:rPr lang="en-US" sz="2600" dirty="0" err="1">
                <a:latin typeface="Goudy Old Style" panose="02020502050305020303" pitchFamily="18" charset="0"/>
              </a:rPr>
              <a:t>WebApplicationInitializer</a:t>
            </a:r>
            <a:r>
              <a:rPr lang="en-US" sz="2600" dirty="0">
                <a:latin typeface="Goudy Old Style" panose="02020502050305020303" pitchFamily="18" charset="0"/>
              </a:rPr>
              <a:t>. The subclasses are supposed to provide the classes annotated with @Configuration, Servlet </a:t>
            </a:r>
            <a:r>
              <a:rPr lang="en-US" sz="2600" dirty="0" err="1">
                <a:latin typeface="Goudy Old Style" panose="02020502050305020303" pitchFamily="18" charset="0"/>
              </a:rPr>
              <a:t>config</a:t>
            </a:r>
            <a:r>
              <a:rPr lang="en-US" sz="2600" dirty="0">
                <a:latin typeface="Goudy Old Style" panose="02020502050305020303" pitchFamily="18" charset="0"/>
              </a:rPr>
              <a:t> classes and </a:t>
            </a:r>
            <a:r>
              <a:rPr lang="en-US" sz="2600" dirty="0" err="1">
                <a:latin typeface="Goudy Old Style" panose="02020502050305020303" pitchFamily="18" charset="0"/>
              </a:rPr>
              <a:t>DispatcherServlet</a:t>
            </a:r>
            <a:r>
              <a:rPr lang="en-US" sz="2600" dirty="0">
                <a:latin typeface="Goudy Old Style" panose="02020502050305020303" pitchFamily="18" charset="0"/>
              </a:rPr>
              <a:t> mapping pattern.</a:t>
            </a:r>
          </a:p>
          <a:p>
            <a:pPr>
              <a:buSzPct val="70000"/>
              <a:buFont typeface="Wingdings" panose="05000000000000000000" pitchFamily="2" charset="2"/>
              <a:buChar char="v"/>
            </a:pPr>
            <a:r>
              <a:rPr lang="en-US" sz="2600" dirty="0">
                <a:latin typeface="Goudy Old Style" panose="02020502050305020303" pitchFamily="18" charset="0"/>
              </a:rPr>
              <a:t>It is a newly(3.2+ versions of Spring) introduced Template method based, base class that makes Spring pure java based web application Configuration(@Configuration) without using a web.xml.</a:t>
            </a:r>
          </a:p>
          <a:p>
            <a:pPr lvl="0">
              <a:buSzPct val="70000"/>
              <a:buFont typeface="Wingdings" panose="05000000000000000000" pitchFamily="2" charset="2"/>
              <a:buChar char="v"/>
            </a:pPr>
            <a:r>
              <a:rPr lang="en-US" altLang="en-US" sz="2600" dirty="0" err="1">
                <a:latin typeface="Goudy Old Style" panose="02020502050305020303" pitchFamily="18" charset="0"/>
              </a:rPr>
              <a:t>HttpSecurity</a:t>
            </a:r>
            <a:r>
              <a:rPr lang="en-US" altLang="en-US" sz="2600" dirty="0">
                <a:latin typeface="Goudy Old Style" panose="02020502050305020303" pitchFamily="18" charset="0"/>
              </a:rPr>
              <a:t> –</a:t>
            </a:r>
            <a:r>
              <a:rPr lang="en-US" altLang="en-US" sz="2600" dirty="0">
                <a:solidFill>
                  <a:srgbClr val="474747"/>
                </a:solidFill>
                <a:latin typeface="Goudy Old Style" panose="02020502050305020303" pitchFamily="18" charset="0"/>
              </a:rPr>
              <a:t> </a:t>
            </a:r>
            <a:r>
              <a:rPr lang="en-US" altLang="en-US" sz="2600" dirty="0">
                <a:latin typeface="Goudy Old Style" panose="02020502050305020303" pitchFamily="18" charset="0"/>
              </a:rPr>
              <a:t>It allows configuring web based security for specific http requests. By default it will be applied to all requests, but can be restricted using </a:t>
            </a:r>
            <a:r>
              <a:rPr lang="en-US" altLang="en-US" sz="2600" dirty="0" err="1">
                <a:latin typeface="Goudy Old Style" panose="02020502050305020303" pitchFamily="18" charset="0"/>
              </a:rPr>
              <a:t>requestMatcher</a:t>
            </a:r>
            <a:r>
              <a:rPr lang="en-US" altLang="en-US" sz="2600" dirty="0">
                <a:latin typeface="Goudy Old Style" panose="02020502050305020303" pitchFamily="18" charset="0"/>
              </a:rPr>
              <a:t>(Request Matcher) or other similar methods. Similar to Spring Security's XML &lt;http&gt; element.</a:t>
            </a:r>
          </a:p>
        </p:txBody>
      </p:sp>
      <p:sp>
        <p:nvSpPr>
          <p:cNvPr id="4" name="Footer Placeholder 3"/>
          <p:cNvSpPr>
            <a:spLocks noGrp="1"/>
          </p:cNvSpPr>
          <p:nvPr>
            <p:ph type="ftr" sz="quarter" idx="11"/>
          </p:nvPr>
        </p:nvSpPr>
        <p:spPr>
          <a:xfrm>
            <a:off x="1012874" y="6541477"/>
            <a:ext cx="5006926" cy="3206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2882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1650"/>
          </a:xfrm>
        </p:spPr>
        <p:txBody>
          <a:bodyPr>
            <a:normAutofit fontScale="90000"/>
          </a:bodyPr>
          <a:lstStyle/>
          <a:p>
            <a:pPr algn="ctr"/>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pic>
        <p:nvPicPr>
          <p:cNvPr id="3074"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443340"/>
            <a:ext cx="8988425" cy="591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967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pic>
        <p:nvPicPr>
          <p:cNvPr id="5122"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5" y="842664"/>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247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82D1-710B-DF5E-FCD3-15DF050B41FA}"/>
              </a:ext>
            </a:extLst>
          </p:cNvPr>
          <p:cNvSpPr>
            <a:spLocks noGrp="1"/>
          </p:cNvSpPr>
          <p:nvPr>
            <p:ph type="title"/>
          </p:nvPr>
        </p:nvSpPr>
        <p:spPr>
          <a:xfrm>
            <a:off x="0" y="1"/>
            <a:ext cx="9144000" cy="561860"/>
          </a:xfrm>
        </p:spPr>
        <p:txBody>
          <a:bodyPr/>
          <a:lstStyle/>
          <a:p>
            <a:r>
              <a:rPr lang="en-US" sz="4000" dirty="0" err="1">
                <a:solidFill>
                  <a:srgbClr val="FF0000"/>
                </a:solidFill>
                <a:latin typeface="Baskerville Old Face" panose="02020602080505020303" pitchFamily="18" charset="0"/>
              </a:rPr>
              <a:t>Oauth</a:t>
            </a:r>
            <a:endParaRPr lang="en-IN" sz="4000" dirty="0">
              <a:solidFill>
                <a:srgbClr val="FF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9E025405-3AF6-DB9D-CC4A-7EE8884F3372}"/>
              </a:ext>
            </a:extLst>
          </p:cNvPr>
          <p:cNvSpPr>
            <a:spLocks noGrp="1"/>
          </p:cNvSpPr>
          <p:nvPr>
            <p:ph idx="1"/>
          </p:nvPr>
        </p:nvSpPr>
        <p:spPr>
          <a:xfrm>
            <a:off x="-1" y="462707"/>
            <a:ext cx="9143999" cy="6036863"/>
          </a:xfrm>
        </p:spPr>
        <p:txBody>
          <a:bodyPr/>
          <a:lstStyle/>
          <a:p>
            <a:pPr>
              <a:buSzPct val="70000"/>
              <a:buFont typeface="Wingdings" panose="05000000000000000000" pitchFamily="2" charset="2"/>
              <a:buChar char="v"/>
            </a:pPr>
            <a:r>
              <a:rPr lang="en-US" sz="2600" b="0" i="0" dirty="0">
                <a:solidFill>
                  <a:srgbClr val="3D4A4C"/>
                </a:solidFill>
                <a:effectLst/>
                <a:latin typeface="Goudy Old Style" panose="02020502050305020303" pitchFamily="18" charset="0"/>
              </a:rPr>
              <a:t>Scenario – A web service exists where an user has registered. To access any resources on that service, the user must authenticate.</a:t>
            </a:r>
          </a:p>
          <a:p>
            <a:pPr algn="l">
              <a:buSzPct val="70000"/>
              <a:buFont typeface="Wingdings" panose="05000000000000000000" pitchFamily="2" charset="2"/>
              <a:buChar char="v"/>
            </a:pPr>
            <a:r>
              <a:rPr lang="en-US" sz="2600" b="0" i="0" dirty="0">
                <a:solidFill>
                  <a:srgbClr val="3D4A4C"/>
                </a:solidFill>
                <a:effectLst/>
                <a:latin typeface="Goudy Old Style" panose="02020502050305020303" pitchFamily="18" charset="0"/>
              </a:rPr>
              <a:t>Now, a third–party application wants to integrate with that service and present data to the user. </a:t>
            </a:r>
          </a:p>
          <a:p>
            <a:pPr algn="l">
              <a:buSzPct val="70000"/>
              <a:buFont typeface="Wingdings" panose="05000000000000000000" pitchFamily="2" charset="2"/>
              <a:buChar char="v"/>
            </a:pPr>
            <a:r>
              <a:rPr lang="en-US" sz="2600" b="0" i="0" dirty="0">
                <a:solidFill>
                  <a:srgbClr val="3D4A4C"/>
                </a:solidFill>
                <a:effectLst/>
                <a:latin typeface="Goudy Old Style" panose="02020502050305020303" pitchFamily="18" charset="0"/>
              </a:rPr>
              <a:t>The user could simply share his personal credentials with the third–party application. Results in user granting the third–party application unrestricted access to all their resources. </a:t>
            </a:r>
          </a:p>
          <a:p>
            <a:pPr algn="l">
              <a:buSzPct val="70000"/>
              <a:buFont typeface="Wingdings" panose="05000000000000000000" pitchFamily="2" charset="2"/>
              <a:buChar char="v"/>
            </a:pPr>
            <a:r>
              <a:rPr lang="en-US" sz="2600" b="0" i="0" dirty="0">
                <a:solidFill>
                  <a:srgbClr val="3D4A4C"/>
                </a:solidFill>
                <a:effectLst/>
                <a:latin typeface="Goudy Old Style" panose="02020502050305020303" pitchFamily="18" charset="0"/>
              </a:rPr>
              <a:t>There is also no way for the user (or the service) to control or revoke the third–party application’s access. </a:t>
            </a:r>
          </a:p>
          <a:p>
            <a:pPr algn="l">
              <a:buSzPct val="70000"/>
              <a:buFont typeface="Wingdings" panose="05000000000000000000" pitchFamily="2" charset="2"/>
              <a:buChar char="v"/>
            </a:pPr>
            <a:r>
              <a:rPr lang="en-US" sz="2600" b="1" i="0" u="none" strike="noStrike" dirty="0">
                <a:solidFill>
                  <a:srgbClr val="FF0000"/>
                </a:solidFill>
                <a:effectLst/>
                <a:latin typeface="Goudy Old Style" panose="02020502050305020303" pitchFamily="18" charset="0"/>
                <a:hlinkClick r:id="rId2">
                  <a:extLst>
                    <a:ext uri="{A12FA001-AC4F-418D-AE19-62706E023703}">
                      <ahyp:hlinkClr xmlns:ahyp="http://schemas.microsoft.com/office/drawing/2018/hyperlinkcolor" val="tx"/>
                    </a:ext>
                  </a:extLst>
                </a:hlinkClick>
              </a:rPr>
              <a:t>OAuth</a:t>
            </a:r>
            <a:r>
              <a:rPr lang="en-US" sz="2600" b="0" i="0" dirty="0">
                <a:solidFill>
                  <a:srgbClr val="3D4A4C"/>
                </a:solidFill>
                <a:effectLst/>
                <a:latin typeface="Goudy Old Style" panose="02020502050305020303" pitchFamily="18" charset="0"/>
              </a:rPr>
              <a:t> addresses this problem by separating the application’s credentials from the user’s credentials. Its designed to give a user control over what resources an application may or may not access on behalf of the user without having to share credentials. </a:t>
            </a: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E549F385-0A00-E807-FD4A-7405D4D16DE5}"/>
              </a:ext>
            </a:extLst>
          </p:cNvPr>
          <p:cNvSpPr>
            <a:spLocks noGrp="1"/>
          </p:cNvSpPr>
          <p:nvPr>
            <p:ph type="ftr" sz="quarter" idx="11"/>
          </p:nvPr>
        </p:nvSpPr>
        <p:spPr>
          <a:xfrm>
            <a:off x="2590801" y="6499571"/>
            <a:ext cx="3428999"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580ADECA-C0D5-388C-2634-A151D32BB4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61227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F9DE-2A1E-11E6-40F0-0E107235D0B9}"/>
              </a:ext>
            </a:extLst>
          </p:cNvPr>
          <p:cNvSpPr>
            <a:spLocks noGrp="1"/>
          </p:cNvSpPr>
          <p:nvPr>
            <p:ph type="title"/>
          </p:nvPr>
        </p:nvSpPr>
        <p:spPr>
          <a:xfrm>
            <a:off x="0" y="10233"/>
            <a:ext cx="9144000" cy="485526"/>
          </a:xfrm>
        </p:spPr>
        <p:txBody>
          <a:bodyPr/>
          <a:lstStyle/>
          <a:p>
            <a:r>
              <a:rPr lang="en-US" sz="4000" b="0" i="0" dirty="0">
                <a:solidFill>
                  <a:srgbClr val="FF0000"/>
                </a:solidFill>
                <a:effectLst/>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6F144F9B-36B4-DC98-C683-41B557039C09}"/>
              </a:ext>
            </a:extLst>
          </p:cNvPr>
          <p:cNvSpPr>
            <a:spLocks noGrp="1"/>
          </p:cNvSpPr>
          <p:nvPr>
            <p:ph idx="1"/>
          </p:nvPr>
        </p:nvSpPr>
        <p:spPr>
          <a:xfrm>
            <a:off x="0" y="495759"/>
            <a:ext cx="9144000" cy="5630405"/>
          </a:xfrm>
        </p:spPr>
        <p:txBody>
          <a:bodyPr/>
          <a:lstStyle/>
          <a:p>
            <a:pPr>
              <a:buSzPct val="70000"/>
              <a:buFont typeface="Wingdings" panose="05000000000000000000" pitchFamily="2" charset="2"/>
              <a:buChar char="v"/>
            </a:pPr>
            <a:r>
              <a:rPr lang="en-US" sz="2600" b="0" i="0" dirty="0">
                <a:solidFill>
                  <a:srgbClr val="202124"/>
                </a:solidFill>
                <a:effectLst/>
                <a:latin typeface="Goudy Old Style" panose="02020502050305020303" pitchFamily="18" charset="0"/>
              </a:rPr>
              <a:t>OAuth is an authentication protocol that allows user to approve one application interacting with another on </a:t>
            </a:r>
            <a:r>
              <a:rPr lang="en-US" sz="2600" dirty="0">
                <a:solidFill>
                  <a:srgbClr val="202124"/>
                </a:solidFill>
                <a:latin typeface="Goudy Old Style" panose="02020502050305020303" pitchFamily="18" charset="0"/>
              </a:rPr>
              <a:t>user’s </a:t>
            </a:r>
            <a:r>
              <a:rPr lang="en-US" sz="2600" b="0" i="0" dirty="0">
                <a:solidFill>
                  <a:srgbClr val="202124"/>
                </a:solidFill>
                <a:effectLst/>
                <a:latin typeface="Goudy Old Style" panose="02020502050305020303" pitchFamily="18" charset="0"/>
              </a:rPr>
              <a:t>behalf without giving away </a:t>
            </a:r>
            <a:r>
              <a:rPr lang="en-US" sz="2600" dirty="0">
                <a:solidFill>
                  <a:srgbClr val="202124"/>
                </a:solidFill>
                <a:latin typeface="Goudy Old Style" panose="02020502050305020303" pitchFamily="18" charset="0"/>
              </a:rPr>
              <a:t>user’s </a:t>
            </a:r>
            <a:r>
              <a:rPr lang="en-US" sz="2600" b="0" i="0" dirty="0">
                <a:solidFill>
                  <a:srgbClr val="202124"/>
                </a:solidFill>
                <a:effectLst/>
                <a:latin typeface="Goudy Old Style" panose="02020502050305020303" pitchFamily="18" charset="0"/>
              </a:rPr>
              <a:t>password.</a:t>
            </a:r>
          </a:p>
          <a:p>
            <a:pPr>
              <a:buSzPct val="70000"/>
              <a:buFont typeface="Wingdings" panose="05000000000000000000" pitchFamily="2" charset="2"/>
              <a:buChar char="v"/>
            </a:pPr>
            <a:r>
              <a:rPr lang="en-US" sz="2600" b="0" i="0" dirty="0">
                <a:solidFill>
                  <a:srgbClr val="202124"/>
                </a:solidFill>
                <a:effectLst/>
                <a:latin typeface="Goudy Old Style" panose="02020502050305020303" pitchFamily="18" charset="0"/>
              </a:rPr>
              <a:t>OAuth </a:t>
            </a:r>
            <a:r>
              <a:rPr lang="en-US" sz="2600" b="1" i="0" dirty="0">
                <a:solidFill>
                  <a:srgbClr val="202124"/>
                </a:solidFill>
                <a:effectLst/>
                <a:latin typeface="Goudy Old Style" panose="02020502050305020303" pitchFamily="18" charset="0"/>
              </a:rPr>
              <a:t>uses Access Tokens</a:t>
            </a:r>
            <a:r>
              <a:rPr lang="en-US" sz="2600" b="0" i="0" dirty="0">
                <a:solidFill>
                  <a:srgbClr val="202124"/>
                </a:solidFill>
                <a:effectLst/>
                <a:latin typeface="Goudy Old Style" panose="02020502050305020303" pitchFamily="18" charset="0"/>
              </a:rPr>
              <a:t>. – An Access Token is a piece of data that represents the authorization to access resources on behalf of the end-user. </a:t>
            </a:r>
          </a:p>
          <a:p>
            <a:pPr>
              <a:buSzPct val="70000"/>
              <a:buFont typeface="Wingdings" panose="05000000000000000000" pitchFamily="2" charset="2"/>
              <a:buChar char="v"/>
            </a:pPr>
            <a:r>
              <a:rPr lang="en-US" sz="2600" b="0" i="0" dirty="0">
                <a:solidFill>
                  <a:srgbClr val="202124"/>
                </a:solidFill>
                <a:effectLst/>
                <a:latin typeface="Goudy Old Style" panose="02020502050305020303" pitchFamily="18" charset="0"/>
              </a:rPr>
              <a:t>OAuth doesn't define a specific format for Access Tokens. However, in some contexts, the JSON Web Token (JWT) format is often used.</a:t>
            </a:r>
          </a:p>
          <a:p>
            <a:pPr>
              <a:buSzPct val="70000"/>
              <a:buFont typeface="Wingdings" panose="05000000000000000000" pitchFamily="2" charset="2"/>
              <a:buChar char="v"/>
            </a:pPr>
            <a:r>
              <a:rPr lang="en-US" sz="2600" b="0" i="0" dirty="0">
                <a:solidFill>
                  <a:srgbClr val="202124"/>
                </a:solidFill>
                <a:effectLst/>
                <a:latin typeface="Goudy Old Style" panose="02020502050305020303" pitchFamily="18" charset="0"/>
              </a:rPr>
              <a:t>OAuth doesn't share password data but instead </a:t>
            </a:r>
            <a:r>
              <a:rPr lang="en-US" sz="2600" b="1" i="0" dirty="0">
                <a:solidFill>
                  <a:srgbClr val="202124"/>
                </a:solidFill>
                <a:effectLst/>
                <a:latin typeface="Goudy Old Style" panose="02020502050305020303" pitchFamily="18" charset="0"/>
              </a:rPr>
              <a:t>uses authorization tokens to prove an identity between consumers and service providers</a:t>
            </a:r>
            <a:r>
              <a:rPr lang="en-US" sz="2600" b="0" i="0" dirty="0">
                <a:solidFill>
                  <a:srgbClr val="202124"/>
                </a:solidFill>
                <a:effectLst/>
                <a:latin typeface="Goudy Old Style" panose="02020502050305020303" pitchFamily="18" charset="0"/>
              </a:rPr>
              <a:t>. </a:t>
            </a:r>
          </a:p>
        </p:txBody>
      </p:sp>
      <p:sp>
        <p:nvSpPr>
          <p:cNvPr id="4" name="Footer Placeholder 3">
            <a:extLst>
              <a:ext uri="{FF2B5EF4-FFF2-40B4-BE49-F238E27FC236}">
                <a16:creationId xmlns:a16="http://schemas.microsoft.com/office/drawing/2014/main" id="{E0DC6B39-30AF-A601-93EB-93C8372D618F}"/>
              </a:ext>
            </a:extLst>
          </p:cNvPr>
          <p:cNvSpPr>
            <a:spLocks noGrp="1"/>
          </p:cNvSpPr>
          <p:nvPr>
            <p:ph type="ftr" sz="quarter" idx="11"/>
          </p:nvPr>
        </p:nvSpPr>
        <p:spPr>
          <a:xfrm>
            <a:off x="2390660" y="6488554"/>
            <a:ext cx="362914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FE27E78-B8CE-36BB-791A-5D97C87808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89193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0370-FE0D-3D8F-47EC-0087A1A6F3BD}"/>
              </a:ext>
            </a:extLst>
          </p:cNvPr>
          <p:cNvSpPr>
            <a:spLocks noGrp="1"/>
          </p:cNvSpPr>
          <p:nvPr>
            <p:ph type="title"/>
          </p:nvPr>
        </p:nvSpPr>
        <p:spPr>
          <a:xfrm>
            <a:off x="16525" y="21248"/>
            <a:ext cx="9127475" cy="827051"/>
          </a:xfrm>
        </p:spPr>
        <p:txBody>
          <a:bodyPr/>
          <a:lstStyle/>
          <a:p>
            <a:r>
              <a:rPr lang="en-US" dirty="0"/>
              <a:t>contd..</a:t>
            </a:r>
            <a:endParaRPr lang="en-IN" dirty="0"/>
          </a:p>
        </p:txBody>
      </p:sp>
      <p:sp>
        <p:nvSpPr>
          <p:cNvPr id="4" name="Footer Placeholder 3">
            <a:extLst>
              <a:ext uri="{FF2B5EF4-FFF2-40B4-BE49-F238E27FC236}">
                <a16:creationId xmlns:a16="http://schemas.microsoft.com/office/drawing/2014/main" id="{7BCD97BE-62E3-0B5D-247C-D9F479ACECA0}"/>
              </a:ext>
            </a:extLst>
          </p:cNvPr>
          <p:cNvSpPr>
            <a:spLocks noGrp="1"/>
          </p:cNvSpPr>
          <p:nvPr>
            <p:ph type="ftr" sz="quarter" idx="11"/>
          </p:nvPr>
        </p:nvSpPr>
        <p:spPr>
          <a:xfrm>
            <a:off x="2192357" y="6356351"/>
            <a:ext cx="3827443" cy="22701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1F5FB31-ACDE-1C7B-DF43-4FB738C365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026" name="Picture 2" descr="Abstract Protocol Flow">
            <a:extLst>
              <a:ext uri="{FF2B5EF4-FFF2-40B4-BE49-F238E27FC236}">
                <a16:creationId xmlns:a16="http://schemas.microsoft.com/office/drawing/2014/main" id="{055FAC7C-0215-C9FD-A959-9D945EA7E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71" y="925417"/>
            <a:ext cx="8670275" cy="470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968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84"/>
            <a:ext cx="9144000" cy="509130"/>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68089"/>
            <a:ext cx="9144000" cy="4525963"/>
          </a:xfrm>
        </p:spPr>
        <p:txBody>
          <a:bodyPr/>
          <a:lstStyle/>
          <a:p>
            <a:pPr>
              <a:buSzPct val="70000"/>
              <a:buFont typeface="Wingdings" panose="05000000000000000000" pitchFamily="2" charset="2"/>
              <a:buChar char="v"/>
            </a:pPr>
            <a:r>
              <a:rPr lang="en-US" sz="2600" dirty="0">
                <a:latin typeface="Goudy Old Style" panose="02020502050305020303" pitchFamily="18" charset="0"/>
              </a:rPr>
              <a:t>Java's security model is focused on protecting users from hostile programs downloaded from untrusted sources across a network. </a:t>
            </a:r>
          </a:p>
          <a:p>
            <a:pPr>
              <a:buSzPct val="70000"/>
              <a:buFont typeface="Wingdings" panose="05000000000000000000" pitchFamily="2" charset="2"/>
              <a:buChar char="v"/>
            </a:pPr>
            <a:r>
              <a:rPr lang="en-US" sz="2600" dirty="0">
                <a:latin typeface="Goudy Old Style" panose="02020502050305020303" pitchFamily="18" charset="0"/>
              </a:rPr>
              <a:t>Java provides a customizable "sandbox" in which Java programs run, mandatorily only inside its sandbox. </a:t>
            </a:r>
          </a:p>
          <a:p>
            <a:pPr>
              <a:buSzPct val="70000"/>
              <a:buFont typeface="Wingdings" panose="05000000000000000000" pitchFamily="2" charset="2"/>
              <a:buChar char="v"/>
            </a:pPr>
            <a:r>
              <a:rPr lang="en-US" sz="2600" dirty="0">
                <a:latin typeface="Goudy Old Style" panose="02020502050305020303" pitchFamily="18" charset="0"/>
              </a:rPr>
              <a:t>Java prohibits any action outside those boundaries. The sandbox for untrusted Java applets, for example, prohibits many activities, including:</a:t>
            </a:r>
          </a:p>
          <a:p>
            <a:pPr lvl="1">
              <a:buSzPct val="70000"/>
              <a:buFont typeface="Wingdings" panose="05000000000000000000" pitchFamily="2" charset="2"/>
              <a:buChar char="ü"/>
            </a:pPr>
            <a:r>
              <a:rPr lang="en-US" sz="2600" dirty="0">
                <a:latin typeface="Goudy Old Style" panose="02020502050305020303" pitchFamily="18" charset="0"/>
              </a:rPr>
              <a:t>Reading or writing to the local disk</a:t>
            </a:r>
          </a:p>
          <a:p>
            <a:pPr lvl="1">
              <a:buSzPct val="70000"/>
              <a:buFont typeface="Wingdings" panose="05000000000000000000" pitchFamily="2" charset="2"/>
              <a:buChar char="ü"/>
            </a:pPr>
            <a:r>
              <a:rPr lang="en-US" sz="2600" dirty="0">
                <a:latin typeface="Goudy Old Style" panose="02020502050305020303" pitchFamily="18" charset="0"/>
              </a:rPr>
              <a:t>Making a network connection to any host, except the host from which the applet came</a:t>
            </a:r>
          </a:p>
          <a:p>
            <a:pPr lvl="1">
              <a:buSzPct val="70000"/>
              <a:buFont typeface="Wingdings" panose="05000000000000000000" pitchFamily="2" charset="2"/>
              <a:buChar char="ü"/>
            </a:pPr>
            <a:r>
              <a:rPr lang="en-US" sz="2600" dirty="0">
                <a:latin typeface="Goudy Old Style" panose="02020502050305020303" pitchFamily="18" charset="0"/>
              </a:rPr>
              <a:t>Creating a new process</a:t>
            </a:r>
          </a:p>
          <a:p>
            <a:pPr lvl="1">
              <a:buSzPct val="70000"/>
              <a:buFont typeface="Wingdings" panose="05000000000000000000" pitchFamily="2" charset="2"/>
              <a:buChar char="ü"/>
            </a:pPr>
            <a:r>
              <a:rPr lang="en-US" sz="2600" dirty="0">
                <a:latin typeface="Goudy Old Style" panose="02020502050305020303" pitchFamily="18" charset="0"/>
              </a:rPr>
              <a:t>Loading a new dynamic library and directly calling a native method</a:t>
            </a:r>
          </a:p>
        </p:txBody>
      </p:sp>
      <p:sp>
        <p:nvSpPr>
          <p:cNvPr id="4" name="Footer Placeholder 3"/>
          <p:cNvSpPr>
            <a:spLocks noGrp="1"/>
          </p:cNvSpPr>
          <p:nvPr>
            <p:ph type="ftr" sz="quarter" idx="11"/>
          </p:nvPr>
        </p:nvSpPr>
        <p:spPr>
          <a:xfrm>
            <a:off x="731520" y="6482962"/>
            <a:ext cx="528828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21544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6B11-F1DD-C3DA-B64D-087C0AD08CAB}"/>
              </a:ext>
            </a:extLst>
          </p:cNvPr>
          <p:cNvSpPr>
            <a:spLocks noGrp="1"/>
          </p:cNvSpPr>
          <p:nvPr>
            <p:ph type="title"/>
          </p:nvPr>
        </p:nvSpPr>
        <p:spPr>
          <a:xfrm>
            <a:off x="0" y="-779"/>
            <a:ext cx="9144000" cy="529590"/>
          </a:xfrm>
        </p:spPr>
        <p:txBody>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9674C0DC-06AE-6AFC-F4D6-61CD37672FE3}"/>
              </a:ext>
            </a:extLst>
          </p:cNvPr>
          <p:cNvSpPr>
            <a:spLocks noGrp="1"/>
          </p:cNvSpPr>
          <p:nvPr>
            <p:ph idx="1"/>
          </p:nvPr>
        </p:nvSpPr>
        <p:spPr>
          <a:xfrm>
            <a:off x="-1" y="440676"/>
            <a:ext cx="9143999" cy="5685488"/>
          </a:xfrm>
        </p:spPr>
        <p:txBody>
          <a:bodyPr/>
          <a:lstStyle/>
          <a:p>
            <a:pPr algn="l">
              <a:buSzPct val="70000"/>
              <a:buFont typeface="Wingdings" panose="05000000000000000000" pitchFamily="2" charset="2"/>
              <a:buChar char="v"/>
            </a:pPr>
            <a:r>
              <a:rPr lang="en-US" sz="2600" b="0" i="0" dirty="0">
                <a:solidFill>
                  <a:srgbClr val="3D4A4C"/>
                </a:solidFill>
                <a:effectLst/>
                <a:latin typeface="Goudy Old Style" panose="02020502050305020303" pitchFamily="18" charset="0"/>
              </a:rPr>
              <a:t>The formal roles within OAuth are:</a:t>
            </a:r>
          </a:p>
          <a:p>
            <a:pPr marL="628650" indent="-365125" algn="l">
              <a:buSzPct val="85000"/>
              <a:buFont typeface="+mj-lt"/>
              <a:buAutoNum type="arabicPeriod"/>
            </a:pPr>
            <a:r>
              <a:rPr lang="en-US" sz="2600" b="1" i="0" dirty="0">
                <a:solidFill>
                  <a:srgbClr val="3D4A4C"/>
                </a:solidFill>
                <a:effectLst/>
                <a:latin typeface="Goudy Old Style" panose="02020502050305020303" pitchFamily="18" charset="0"/>
              </a:rPr>
              <a:t>The resource owner</a:t>
            </a:r>
            <a:r>
              <a:rPr lang="en-US" sz="2600" b="0" i="0" dirty="0">
                <a:solidFill>
                  <a:srgbClr val="3D4A4C"/>
                </a:solidFill>
                <a:effectLst/>
                <a:latin typeface="Goudy Old Style" panose="02020502050305020303" pitchFamily="18" charset="0"/>
              </a:rPr>
              <a:t>: The entity granting access to some resources, often the end-user.</a:t>
            </a:r>
          </a:p>
          <a:p>
            <a:pPr marL="628650" indent="-365125" algn="l">
              <a:buSzPct val="85000"/>
              <a:buFont typeface="+mj-lt"/>
              <a:buAutoNum type="arabicPeriod"/>
            </a:pPr>
            <a:r>
              <a:rPr lang="en-US" sz="2600" b="1" i="0" dirty="0">
                <a:solidFill>
                  <a:srgbClr val="3D4A4C"/>
                </a:solidFill>
                <a:effectLst/>
                <a:latin typeface="Goudy Old Style" panose="02020502050305020303" pitchFamily="18" charset="0"/>
              </a:rPr>
              <a:t>The resource server</a:t>
            </a:r>
            <a:r>
              <a:rPr lang="en-US" sz="2600" b="0" i="0" dirty="0">
                <a:solidFill>
                  <a:srgbClr val="3D4A4C"/>
                </a:solidFill>
                <a:effectLst/>
                <a:latin typeface="Goudy Old Style" panose="02020502050305020303" pitchFamily="18" charset="0"/>
              </a:rPr>
              <a:t>: The entity hosting the protected resources, such as an API. The resource server requires and validates access tokens as part of processing requests.</a:t>
            </a:r>
          </a:p>
          <a:p>
            <a:pPr marL="628650" indent="-365125" algn="l">
              <a:buSzPct val="85000"/>
              <a:buFont typeface="+mj-lt"/>
              <a:buAutoNum type="arabicPeriod"/>
            </a:pPr>
            <a:r>
              <a:rPr lang="en-US" sz="2600" b="1" i="0" dirty="0">
                <a:solidFill>
                  <a:srgbClr val="3D4A4C"/>
                </a:solidFill>
                <a:effectLst/>
                <a:latin typeface="Goudy Old Style" panose="02020502050305020303" pitchFamily="18" charset="0"/>
              </a:rPr>
              <a:t>The (OAuth) client</a:t>
            </a:r>
            <a:r>
              <a:rPr lang="en-US" sz="2600" b="0" i="0" dirty="0">
                <a:solidFill>
                  <a:srgbClr val="3D4A4C"/>
                </a:solidFill>
                <a:effectLst/>
                <a:latin typeface="Goudy Old Style" panose="02020502050305020303" pitchFamily="18" charset="0"/>
              </a:rPr>
              <a:t>: The application that requests access to protected resources on behalf of the resource owner. It uses the access token to prove authorization.</a:t>
            </a:r>
          </a:p>
          <a:p>
            <a:pPr marL="628650" indent="-365125" algn="l">
              <a:buSzPct val="85000"/>
              <a:buFont typeface="+mj-lt"/>
              <a:buAutoNum type="arabicPeriod"/>
            </a:pPr>
            <a:r>
              <a:rPr lang="en-US" sz="2600" b="1" i="0" dirty="0">
                <a:solidFill>
                  <a:srgbClr val="3D4A4C"/>
                </a:solidFill>
                <a:effectLst/>
                <a:latin typeface="Goudy Old Style" panose="02020502050305020303" pitchFamily="18" charset="0"/>
              </a:rPr>
              <a:t>The authorization server</a:t>
            </a:r>
            <a:r>
              <a:rPr lang="en-US" sz="2600" b="0" i="0" dirty="0">
                <a:solidFill>
                  <a:srgbClr val="3D4A4C"/>
                </a:solidFill>
                <a:effectLst/>
                <a:latin typeface="Goudy Old Style" panose="02020502050305020303" pitchFamily="18" charset="0"/>
              </a:rPr>
              <a:t>: The entity that authenticates the resource owner, obtains authorization, and issues access tokens to the client.</a:t>
            </a: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649AD7D7-F4E2-5AC7-7933-1E23F6E3A81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458CD599-F202-AA6F-98F5-CCD6304E1B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85337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C183-5515-17E6-D783-1167CDF6E904}"/>
              </a:ext>
            </a:extLst>
          </p:cNvPr>
          <p:cNvSpPr>
            <a:spLocks noGrp="1"/>
          </p:cNvSpPr>
          <p:nvPr>
            <p:ph type="title"/>
          </p:nvPr>
        </p:nvSpPr>
        <p:spPr>
          <a:xfrm>
            <a:off x="0" y="10231"/>
            <a:ext cx="9144000" cy="485528"/>
          </a:xfrm>
        </p:spPr>
        <p:txBody>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2505302A-2057-1D01-0BDA-F6A75463553E}"/>
              </a:ext>
            </a:extLst>
          </p:cNvPr>
          <p:cNvSpPr>
            <a:spLocks noGrp="1"/>
          </p:cNvSpPr>
          <p:nvPr>
            <p:ph type="ftr" sz="quarter" idx="11"/>
          </p:nvPr>
        </p:nvSpPr>
        <p:spPr>
          <a:xfrm>
            <a:off x="1410159" y="6609742"/>
            <a:ext cx="4609641" cy="22701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EEBCA6CA-56EE-9018-5523-1EFF104156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026" name="Picture 2" descr="spring-boot-mongodb-jwt-authentication-spring-security-flow">
            <a:extLst>
              <a:ext uri="{FF2B5EF4-FFF2-40B4-BE49-F238E27FC236}">
                <a16:creationId xmlns:a16="http://schemas.microsoft.com/office/drawing/2014/main" id="{593B99D9-5405-4236-9150-B3D2BE1D7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759"/>
            <a:ext cx="9144000" cy="60513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DE55A9A9-D434-241C-A9C6-297A21C4780C}"/>
              </a:ext>
            </a:extLst>
          </p:cNvPr>
          <p:cNvSpPr/>
          <p:nvPr/>
        </p:nvSpPr>
        <p:spPr>
          <a:xfrm>
            <a:off x="4164377" y="594912"/>
            <a:ext cx="1476260" cy="64999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676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848A-EF06-F203-6396-203CC6A5B7F2}"/>
              </a:ext>
            </a:extLst>
          </p:cNvPr>
          <p:cNvSpPr>
            <a:spLocks noGrp="1"/>
          </p:cNvSpPr>
          <p:nvPr>
            <p:ph type="title"/>
          </p:nvPr>
        </p:nvSpPr>
        <p:spPr>
          <a:xfrm>
            <a:off x="0" y="10231"/>
            <a:ext cx="9144000" cy="491419"/>
          </a:xfrm>
        </p:spPr>
        <p:txBody>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D50B126D-3A79-1442-3178-BEDE1C127F05}"/>
              </a:ext>
            </a:extLst>
          </p:cNvPr>
          <p:cNvSpPr>
            <a:spLocks noGrp="1"/>
          </p:cNvSpPr>
          <p:nvPr>
            <p:ph type="ftr" sz="quarter" idx="11"/>
          </p:nvPr>
        </p:nvSpPr>
        <p:spPr>
          <a:xfrm>
            <a:off x="1961002" y="6488554"/>
            <a:ext cx="405879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16022406-FB60-C7DB-972D-A568FBC455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BD00E9AA-E391-B522-E219-0FE5F12FA015}"/>
              </a:ext>
            </a:extLst>
          </p:cNvPr>
          <p:cNvPicPr>
            <a:picLocks noChangeAspect="1"/>
          </p:cNvPicPr>
          <p:nvPr/>
        </p:nvPicPr>
        <p:blipFill>
          <a:blip r:embed="rId2"/>
          <a:stretch>
            <a:fillRect/>
          </a:stretch>
        </p:blipFill>
        <p:spPr>
          <a:xfrm>
            <a:off x="77119" y="501650"/>
            <a:ext cx="9066881" cy="5213350"/>
          </a:xfrm>
          <a:prstGeom prst="rect">
            <a:avLst/>
          </a:prstGeom>
        </p:spPr>
      </p:pic>
      <p:sp>
        <p:nvSpPr>
          <p:cNvPr id="8" name="Rectangle 7">
            <a:extLst>
              <a:ext uri="{FF2B5EF4-FFF2-40B4-BE49-F238E27FC236}">
                <a16:creationId xmlns:a16="http://schemas.microsoft.com/office/drawing/2014/main" id="{966BB049-A3D5-C09C-6EE2-FF5896BB3CC5}"/>
              </a:ext>
            </a:extLst>
          </p:cNvPr>
          <p:cNvSpPr/>
          <p:nvPr/>
        </p:nvSpPr>
        <p:spPr>
          <a:xfrm>
            <a:off x="6984694" y="3712684"/>
            <a:ext cx="2082187" cy="341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0358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138C84-B281-FC0E-EEE0-4C524ABABF43}"/>
              </a:ext>
            </a:extLst>
          </p:cNvPr>
          <p:cNvSpPr>
            <a:spLocks noGrp="1"/>
          </p:cNvSpPr>
          <p:nvPr>
            <p:ph type="title"/>
          </p:nvPr>
        </p:nvSpPr>
        <p:spPr>
          <a:xfrm>
            <a:off x="0" y="-787"/>
            <a:ext cx="9144000" cy="463495"/>
          </a:xfrm>
        </p:spPr>
        <p:txBody>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8" name="Content Placeholder 7">
            <a:extLst>
              <a:ext uri="{FF2B5EF4-FFF2-40B4-BE49-F238E27FC236}">
                <a16:creationId xmlns:a16="http://schemas.microsoft.com/office/drawing/2014/main" id="{050F8CDB-DDBA-31DC-11E5-BFCB319AB1FD}"/>
              </a:ext>
            </a:extLst>
          </p:cNvPr>
          <p:cNvSpPr>
            <a:spLocks noGrp="1"/>
          </p:cNvSpPr>
          <p:nvPr>
            <p:ph idx="1"/>
          </p:nvPr>
        </p:nvSpPr>
        <p:spPr>
          <a:xfrm>
            <a:off x="33050" y="440674"/>
            <a:ext cx="9110949" cy="6082095"/>
          </a:xfrm>
        </p:spPr>
        <p:txBody>
          <a:bodyPr/>
          <a:lstStyle/>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500" b="1" i="0" u="none" strike="noStrike" cap="none" normalizeH="0" baseline="0" dirty="0" err="1">
                <a:ln>
                  <a:noFill/>
                </a:ln>
                <a:effectLst/>
                <a:latin typeface="Goudy Old Style" panose="02020502050305020303" pitchFamily="18" charset="0"/>
              </a:rPr>
              <a:t>WebSecurityConfig</a:t>
            </a:r>
            <a:r>
              <a:rPr lang="en-US" altLang="en-US" sz="2500" dirty="0">
                <a:latin typeface="Goudy Old Style" panose="02020502050305020303" pitchFamily="18" charset="0"/>
              </a:rPr>
              <a:t> – </a:t>
            </a:r>
            <a:r>
              <a:rPr kumimoji="0" lang="en-US" altLang="en-US" sz="2500" b="0" i="0" u="none" strike="noStrike" cap="none" normalizeH="0" baseline="0" dirty="0">
                <a:ln>
                  <a:noFill/>
                </a:ln>
                <a:effectLst/>
                <a:latin typeface="Goudy Old Style" panose="02020502050305020303" pitchFamily="18" charset="0"/>
              </a:rPr>
              <a:t>is the crux of our security implementation. It configures </a:t>
            </a:r>
            <a:r>
              <a:rPr kumimoji="0" lang="en-US" altLang="en-US" sz="2500" b="0" i="0" u="none" strike="noStrike" cap="none" normalizeH="0" baseline="0" dirty="0" err="1">
                <a:ln>
                  <a:noFill/>
                </a:ln>
                <a:effectLst/>
                <a:latin typeface="Goudy Old Style" panose="02020502050305020303" pitchFamily="18" charset="0"/>
              </a:rPr>
              <a:t>cors</a:t>
            </a:r>
            <a:r>
              <a:rPr kumimoji="0" lang="en-US" altLang="en-US" sz="2500" b="0" i="0" u="none" strike="noStrike" cap="none" normalizeH="0" baseline="0" dirty="0">
                <a:ln>
                  <a:noFill/>
                </a:ln>
                <a:effectLst/>
                <a:latin typeface="Goudy Old Style" panose="02020502050305020303" pitchFamily="18" charset="0"/>
              </a:rPr>
              <a:t>, </a:t>
            </a:r>
            <a:r>
              <a:rPr kumimoji="0" lang="en-US" altLang="en-US" sz="2500" b="0" i="0" u="none" strike="noStrike" cap="none" normalizeH="0" baseline="0" dirty="0" err="1">
                <a:ln>
                  <a:noFill/>
                </a:ln>
                <a:effectLst/>
                <a:latin typeface="Goudy Old Style" panose="02020502050305020303" pitchFamily="18" charset="0"/>
              </a:rPr>
              <a:t>csrf</a:t>
            </a:r>
            <a:r>
              <a:rPr kumimoji="0" lang="en-US" altLang="en-US" sz="2500" b="0" i="0" u="none" strike="noStrike" cap="none" normalizeH="0" baseline="0" dirty="0">
                <a:ln>
                  <a:noFill/>
                </a:ln>
                <a:effectLst/>
                <a:latin typeface="Goudy Old Style" panose="02020502050305020303" pitchFamily="18" charset="0"/>
              </a:rPr>
              <a:t>, session management, rules for protected resources. Can also extended and customized.</a:t>
            </a: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500" b="0" i="0" u="none" strike="noStrike" cap="none" normalizeH="0" baseline="0" dirty="0" err="1">
                <a:ln>
                  <a:noFill/>
                </a:ln>
                <a:effectLst/>
                <a:latin typeface="Goudy Old Style" panose="02020502050305020303" pitchFamily="18" charset="0"/>
                <a:hlinkClick r:id="rId2">
                  <a:extLst>
                    <a:ext uri="{A12FA001-AC4F-418D-AE19-62706E023703}">
                      <ahyp:hlinkClr xmlns:ahyp="http://schemas.microsoft.com/office/drawing/2018/hyperlinkcolor" val="tx"/>
                    </a:ext>
                  </a:extLst>
                </a:hlinkClick>
              </a:rPr>
              <a:t>UserDetailsService</a:t>
            </a:r>
            <a:r>
              <a:rPr kumimoji="0" lang="en-US" altLang="en-US" sz="2500" b="0" i="0" u="none" strike="noStrike" cap="none" normalizeH="0" baseline="0" dirty="0">
                <a:ln>
                  <a:noFill/>
                </a:ln>
                <a:effectLst/>
                <a:latin typeface="Goudy Old Style" panose="02020502050305020303" pitchFamily="18" charset="0"/>
              </a:rPr>
              <a:t> interface has a method to load User by </a:t>
            </a:r>
            <a:r>
              <a:rPr kumimoji="0" lang="en-US" altLang="en-US" sz="2500" b="0" i="1" u="none" strike="noStrike" cap="none" normalizeH="0" baseline="0" dirty="0">
                <a:ln>
                  <a:noFill/>
                </a:ln>
                <a:effectLst/>
                <a:latin typeface="Goudy Old Style" panose="02020502050305020303" pitchFamily="18" charset="0"/>
              </a:rPr>
              <a:t>username</a:t>
            </a:r>
            <a:r>
              <a:rPr kumimoji="0" lang="en-US" altLang="en-US" sz="2500" b="0" i="0" u="none" strike="noStrike" cap="none" normalizeH="0" baseline="0" dirty="0">
                <a:ln>
                  <a:noFill/>
                </a:ln>
                <a:effectLst/>
                <a:latin typeface="Goudy Old Style" panose="02020502050305020303" pitchFamily="18" charset="0"/>
              </a:rPr>
              <a:t> and returns a </a:t>
            </a:r>
            <a:r>
              <a:rPr kumimoji="0" lang="en-US" altLang="en-US" sz="2500" b="0" i="0" u="none" strike="noStrike" cap="none" normalizeH="0" baseline="0" dirty="0" err="1">
                <a:ln>
                  <a:noFill/>
                </a:ln>
                <a:effectLst/>
                <a:latin typeface="Goudy Old Style" panose="02020502050305020303" pitchFamily="18" charset="0"/>
              </a:rPr>
              <a:t>UserDetails</a:t>
            </a:r>
            <a:r>
              <a:rPr kumimoji="0" lang="en-US" altLang="en-US" sz="2500" b="0" i="0" u="none" strike="noStrike" cap="none" normalizeH="0" baseline="0" dirty="0">
                <a:ln>
                  <a:noFill/>
                </a:ln>
                <a:effectLst/>
                <a:latin typeface="Goudy Old Style" panose="02020502050305020303" pitchFamily="18" charset="0"/>
              </a:rPr>
              <a:t> object that Spring Security can use for authentication and validation.</a:t>
            </a: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500" b="0" i="0" u="none" strike="noStrike" cap="none" normalizeH="0" baseline="0" dirty="0" err="1">
                <a:ln>
                  <a:noFill/>
                </a:ln>
                <a:effectLst/>
                <a:latin typeface="Goudy Old Style" panose="02020502050305020303" pitchFamily="18" charset="0"/>
              </a:rPr>
              <a:t>UserDetails</a:t>
            </a:r>
            <a:r>
              <a:rPr kumimoji="0" lang="en-US" altLang="en-US" sz="2500" b="0" i="0" u="none" strike="noStrike" cap="none" normalizeH="0" baseline="0" dirty="0">
                <a:ln>
                  <a:noFill/>
                </a:ln>
                <a:effectLst/>
                <a:latin typeface="Goudy Old Style" panose="02020502050305020303" pitchFamily="18" charset="0"/>
              </a:rPr>
              <a:t> contains necessary information (such as: username, password, authorities) to build an Authentication object.</a:t>
            </a: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500" b="0" i="0" u="none" strike="noStrike" cap="none" normalizeH="0" baseline="0" dirty="0" err="1">
                <a:ln>
                  <a:noFill/>
                </a:ln>
                <a:effectLst/>
                <a:latin typeface="Goudy Old Style" panose="02020502050305020303" pitchFamily="18" charset="0"/>
                <a:hlinkClick r:id="rId3">
                  <a:extLst>
                    <a:ext uri="{A12FA001-AC4F-418D-AE19-62706E023703}">
                      <ahyp:hlinkClr xmlns:ahyp="http://schemas.microsoft.com/office/drawing/2018/hyperlinkcolor" val="tx"/>
                    </a:ext>
                  </a:extLst>
                </a:hlinkClick>
              </a:rPr>
              <a:t>UsernamePasswordAuthenticationToken</a:t>
            </a:r>
            <a:r>
              <a:rPr kumimoji="0" lang="en-US" altLang="en-US" sz="2500" b="0" i="0" u="none" strike="noStrike" cap="none" normalizeH="0" baseline="0" dirty="0">
                <a:ln>
                  <a:noFill/>
                </a:ln>
                <a:effectLst/>
                <a:latin typeface="Goudy Old Style" panose="02020502050305020303" pitchFamily="18" charset="0"/>
              </a:rPr>
              <a:t> gets {username, password} from login request</a:t>
            </a:r>
            <a:r>
              <a:rPr lang="en-US" altLang="en-US" sz="2500" dirty="0">
                <a:latin typeface="Goudy Old Style" panose="02020502050305020303" pitchFamily="18" charset="0"/>
              </a:rPr>
              <a:t>.</a:t>
            </a:r>
            <a:r>
              <a:rPr kumimoji="0" lang="en-US" altLang="en-US" sz="2500" b="0" i="0" u="none" strike="noStrike" cap="none" normalizeH="0" baseline="0" dirty="0">
                <a:ln>
                  <a:noFill/>
                </a:ln>
                <a:effectLst/>
                <a:latin typeface="Goudy Old Style" panose="02020502050305020303" pitchFamily="18" charset="0"/>
              </a:rPr>
              <a:t> </a:t>
            </a:r>
            <a:r>
              <a:rPr kumimoji="0" lang="en-US" altLang="en-US" sz="2500" b="0" i="0" u="none" strike="noStrike" cap="none" normalizeH="0" baseline="0" dirty="0" err="1">
                <a:ln>
                  <a:noFill/>
                </a:ln>
                <a:effectLst/>
                <a:latin typeface="Goudy Old Style" panose="02020502050305020303" pitchFamily="18" charset="0"/>
              </a:rPr>
              <a:t>AuthenticationManager</a:t>
            </a:r>
            <a:r>
              <a:rPr kumimoji="0" lang="en-US" altLang="en-US" sz="2500" b="0" i="0" u="none" strike="noStrike" cap="none" normalizeH="0" baseline="0" dirty="0">
                <a:ln>
                  <a:noFill/>
                </a:ln>
                <a:effectLst/>
                <a:latin typeface="Goudy Old Style" panose="02020502050305020303" pitchFamily="18" charset="0"/>
              </a:rPr>
              <a:t> will use it to authenticate a login account.</a:t>
            </a:r>
          </a:p>
          <a:p>
            <a:pPr>
              <a:spcBef>
                <a:spcPct val="0"/>
              </a:spcBef>
              <a:buSzPct val="70000"/>
              <a:buFont typeface="Wingdings" panose="05000000000000000000" pitchFamily="2" charset="2"/>
              <a:buChar char="v"/>
            </a:pPr>
            <a:r>
              <a:rPr kumimoji="0" lang="en-US" altLang="en-US" sz="2500" b="0" i="0" u="none" strike="noStrike" cap="none" normalizeH="0" baseline="0" dirty="0" err="1">
                <a:ln>
                  <a:noFill/>
                </a:ln>
                <a:effectLst/>
                <a:latin typeface="Goudy Old Style" panose="02020502050305020303" pitchFamily="18" charset="0"/>
                <a:hlinkClick r:id="rId4">
                  <a:extLst>
                    <a:ext uri="{A12FA001-AC4F-418D-AE19-62706E023703}">
                      <ahyp:hlinkClr xmlns:ahyp="http://schemas.microsoft.com/office/drawing/2018/hyperlinkcolor" val="tx"/>
                    </a:ext>
                  </a:extLst>
                </a:hlinkClick>
              </a:rPr>
              <a:t>AuthenticationManager</a:t>
            </a:r>
            <a:r>
              <a:rPr kumimoji="0" lang="en-US" altLang="en-US" sz="2500" b="0" i="0" u="none" strike="noStrike" cap="none" normalizeH="0" baseline="0" dirty="0">
                <a:ln>
                  <a:noFill/>
                </a:ln>
                <a:effectLst/>
                <a:latin typeface="Goudy Old Style" panose="02020502050305020303" pitchFamily="18" charset="0"/>
              </a:rPr>
              <a:t> has a </a:t>
            </a:r>
            <a:r>
              <a:rPr kumimoji="0" lang="en-US" altLang="en-US" sz="2500" b="0" i="0" u="none" strike="noStrike" cap="none" normalizeH="0" baseline="0" dirty="0" err="1">
                <a:ln>
                  <a:noFill/>
                </a:ln>
                <a:effectLst/>
                <a:latin typeface="Goudy Old Style" panose="02020502050305020303" pitchFamily="18" charset="0"/>
              </a:rPr>
              <a:t>DaoAuthenticationProvider</a:t>
            </a:r>
            <a:r>
              <a:rPr kumimoji="0" lang="en-US" altLang="en-US" sz="2500" b="0" i="0" u="none" strike="noStrike" cap="none" normalizeH="0" baseline="0" dirty="0">
                <a:ln>
                  <a:noFill/>
                </a:ln>
                <a:effectLst/>
                <a:latin typeface="Goudy Old Style" panose="02020502050305020303" pitchFamily="18" charset="0"/>
              </a:rPr>
              <a:t> (with help of </a:t>
            </a:r>
            <a:r>
              <a:rPr kumimoji="0" lang="en-US" altLang="en-US" sz="2500" b="0" i="0" u="none" strike="noStrike" cap="none" normalizeH="0" baseline="0" dirty="0" err="1">
                <a:ln>
                  <a:noFill/>
                </a:ln>
                <a:effectLst/>
                <a:latin typeface="Goudy Old Style" panose="02020502050305020303" pitchFamily="18" charset="0"/>
              </a:rPr>
              <a:t>UserDetailsService</a:t>
            </a:r>
            <a:r>
              <a:rPr kumimoji="0" lang="en-US" altLang="en-US" sz="2500" b="0" i="0" u="none" strike="noStrike" cap="none" normalizeH="0" baseline="0" dirty="0">
                <a:ln>
                  <a:noFill/>
                </a:ln>
                <a:effectLst/>
                <a:latin typeface="Goudy Old Style" panose="02020502050305020303" pitchFamily="18" charset="0"/>
              </a:rPr>
              <a:t> &amp; </a:t>
            </a:r>
            <a:r>
              <a:rPr kumimoji="0" lang="en-US" altLang="en-US" sz="2500" b="0" i="0" u="none" strike="noStrike" cap="none" normalizeH="0" baseline="0" dirty="0" err="1">
                <a:ln>
                  <a:noFill/>
                </a:ln>
                <a:effectLst/>
                <a:latin typeface="Goudy Old Style" panose="02020502050305020303" pitchFamily="18" charset="0"/>
              </a:rPr>
              <a:t>PasswordEncoder</a:t>
            </a:r>
            <a:r>
              <a:rPr kumimoji="0" lang="en-US" altLang="en-US" sz="2500" b="0" i="0" u="none" strike="noStrike" cap="none" normalizeH="0" baseline="0" dirty="0">
                <a:ln>
                  <a:noFill/>
                </a:ln>
                <a:effectLst/>
                <a:latin typeface="Goudy Old Style" panose="02020502050305020303" pitchFamily="18" charset="0"/>
              </a:rPr>
              <a:t>) to validate </a:t>
            </a:r>
            <a:r>
              <a:rPr kumimoji="0" lang="en-US" altLang="en-US" sz="2500" b="0" i="0" u="none" strike="noStrike" cap="none" normalizeH="0" baseline="0" dirty="0" err="1">
                <a:ln>
                  <a:noFill/>
                </a:ln>
                <a:effectLst/>
                <a:latin typeface="Goudy Old Style" panose="02020502050305020303" pitchFamily="18" charset="0"/>
              </a:rPr>
              <a:t>UsernamePasswordAuthenticationToken</a:t>
            </a:r>
            <a:r>
              <a:rPr kumimoji="0" lang="en-US" altLang="en-US" sz="2500" b="0" i="0" u="none" strike="noStrike" cap="none" normalizeH="0" baseline="0" dirty="0">
                <a:ln>
                  <a:noFill/>
                </a:ln>
                <a:effectLst/>
                <a:latin typeface="Goudy Old Style" panose="02020502050305020303" pitchFamily="18" charset="0"/>
              </a:rPr>
              <a:t> object. If successful, </a:t>
            </a:r>
            <a:r>
              <a:rPr kumimoji="0" lang="en-US" altLang="en-US" sz="2500" b="0" i="0" u="none" strike="noStrike" cap="none" normalizeH="0" baseline="0" dirty="0" err="1">
                <a:ln>
                  <a:noFill/>
                </a:ln>
                <a:effectLst/>
                <a:latin typeface="Goudy Old Style" panose="02020502050305020303" pitchFamily="18" charset="0"/>
              </a:rPr>
              <a:t>AuthenticationManager</a:t>
            </a:r>
            <a:r>
              <a:rPr kumimoji="0" lang="en-US" altLang="en-US" sz="2500" b="0" i="0" u="none" strike="noStrike" cap="none" normalizeH="0" baseline="0" dirty="0">
                <a:ln>
                  <a:noFill/>
                </a:ln>
                <a:effectLst/>
                <a:latin typeface="Goudy Old Style" panose="02020502050305020303" pitchFamily="18" charset="0"/>
              </a:rPr>
              <a:t> returns a fully populated Authentication object (including granted authorities).</a:t>
            </a:r>
          </a:p>
          <a:p>
            <a:pPr marL="0" marR="0" lvl="0" indent="0" algn="l" defTabSz="914400" rtl="0" eaLnBrk="0" fontAlgn="base" latinLnBrk="0" hangingPunct="0">
              <a:lnSpc>
                <a:spcPct val="100000"/>
              </a:lnSpc>
              <a:spcBef>
                <a:spcPct val="0"/>
              </a:spcBef>
              <a:spcAft>
                <a:spcPct val="0"/>
              </a:spcAft>
              <a:buClrTx/>
              <a:buSzPct val="70000"/>
              <a:buNone/>
              <a:tabLst/>
            </a:pPr>
            <a:endParaRPr lang="en-IN" sz="25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E28971F6-0528-0A4B-C4DE-A92956752F0D}"/>
              </a:ext>
            </a:extLst>
          </p:cNvPr>
          <p:cNvSpPr>
            <a:spLocks noGrp="1"/>
          </p:cNvSpPr>
          <p:nvPr>
            <p:ph type="ftr" sz="quarter" idx="11"/>
          </p:nvPr>
        </p:nvSpPr>
        <p:spPr>
          <a:xfrm>
            <a:off x="2590801" y="6621922"/>
            <a:ext cx="3428999" cy="23254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FED52811-2263-8929-4A12-5E4E5E66B14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41980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E1CF-C24B-F309-EA7F-DBA5E8E7FE2C}"/>
              </a:ext>
            </a:extLst>
          </p:cNvPr>
          <p:cNvSpPr>
            <a:spLocks noGrp="1"/>
          </p:cNvSpPr>
          <p:nvPr>
            <p:ph type="title"/>
          </p:nvPr>
        </p:nvSpPr>
        <p:spPr>
          <a:xfrm>
            <a:off x="0" y="-784"/>
            <a:ext cx="9144000" cy="540612"/>
          </a:xfrm>
        </p:spPr>
        <p:txBody>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9025EA5B-4100-3E8D-4BB2-D38BD90CC81D}"/>
              </a:ext>
            </a:extLst>
          </p:cNvPr>
          <p:cNvSpPr>
            <a:spLocks noGrp="1"/>
          </p:cNvSpPr>
          <p:nvPr>
            <p:ph idx="1"/>
          </p:nvPr>
        </p:nvSpPr>
        <p:spPr>
          <a:xfrm>
            <a:off x="-1" y="495760"/>
            <a:ext cx="9143999" cy="5586335"/>
          </a:xfrm>
        </p:spPr>
        <p:txBody>
          <a:bodyPr/>
          <a:lstStyle/>
          <a:p>
            <a:pPr marL="363538" marR="0" lvl="0" indent="-36353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err="1">
                <a:ln>
                  <a:noFill/>
                </a:ln>
                <a:effectLst/>
                <a:latin typeface="Goudy Old Style" panose="02020502050305020303" pitchFamily="18" charset="0"/>
                <a:hlinkClick r:id="rId2">
                  <a:extLst>
                    <a:ext uri="{A12FA001-AC4F-418D-AE19-62706E023703}">
                      <ahyp:hlinkClr xmlns:ahyp="http://schemas.microsoft.com/office/drawing/2018/hyperlinkcolor" val="tx"/>
                    </a:ext>
                  </a:extLst>
                </a:hlinkClick>
              </a:rPr>
              <a:t>OncePerRequestFilter</a:t>
            </a:r>
            <a:r>
              <a:rPr kumimoji="0" lang="en-US" altLang="en-US" sz="2600" b="0" i="0" u="none" strike="noStrike" cap="none" normalizeH="0" baseline="0" dirty="0">
                <a:ln>
                  <a:noFill/>
                </a:ln>
                <a:effectLst/>
                <a:latin typeface="Goudy Old Style" panose="02020502050305020303" pitchFamily="18" charset="0"/>
              </a:rPr>
              <a:t> makes a single execution for each request to the API. It provides a </a:t>
            </a:r>
            <a:r>
              <a:rPr kumimoji="0" lang="en-US" altLang="en-US" sz="2600" b="0" i="0" u="none" strike="noStrike" cap="none" normalizeH="0" baseline="0" dirty="0" err="1">
                <a:ln>
                  <a:noFill/>
                </a:ln>
                <a:effectLst/>
                <a:latin typeface="Goudy Old Style" panose="02020502050305020303" pitchFamily="18" charset="0"/>
              </a:rPr>
              <a:t>doFilterInternal</a:t>
            </a:r>
            <a:r>
              <a:rPr kumimoji="0" lang="en-US" altLang="en-US" sz="2600" b="0" i="0" u="none" strike="noStrike" cap="none" normalizeH="0" baseline="0" dirty="0">
                <a:ln>
                  <a:noFill/>
                </a:ln>
                <a:effectLst/>
                <a:latin typeface="Goudy Old Style" panose="02020502050305020303" pitchFamily="18" charset="0"/>
              </a:rPr>
              <a:t>() method that will implement parsing &amp; validating JWT, loading User details (using </a:t>
            </a:r>
            <a:r>
              <a:rPr kumimoji="0" lang="en-US" altLang="en-US" sz="2600" b="0" i="0" u="none" strike="noStrike" cap="none" normalizeH="0" baseline="0" dirty="0" err="1">
                <a:ln>
                  <a:noFill/>
                </a:ln>
                <a:effectLst/>
                <a:latin typeface="Goudy Old Style" panose="02020502050305020303" pitchFamily="18" charset="0"/>
              </a:rPr>
              <a:t>UserDetailsService</a:t>
            </a:r>
            <a:r>
              <a:rPr kumimoji="0" lang="en-US" altLang="en-US" sz="2600" b="0" i="0" u="none" strike="noStrike" cap="none" normalizeH="0" baseline="0" dirty="0">
                <a:ln>
                  <a:noFill/>
                </a:ln>
                <a:effectLst/>
                <a:latin typeface="Goudy Old Style" panose="02020502050305020303" pitchFamily="18" charset="0"/>
              </a:rPr>
              <a:t>), checking </a:t>
            </a:r>
            <a:r>
              <a:rPr kumimoji="0" lang="en-US" altLang="en-US" sz="2600" b="0" i="0" u="none" strike="noStrike" cap="none" normalizeH="0" baseline="0" dirty="0" err="1">
                <a:ln>
                  <a:noFill/>
                </a:ln>
                <a:effectLst/>
                <a:latin typeface="Goudy Old Style" panose="02020502050305020303" pitchFamily="18" charset="0"/>
              </a:rPr>
              <a:t>Authorizaion</a:t>
            </a:r>
            <a:r>
              <a:rPr kumimoji="0" lang="en-US" altLang="en-US" sz="2600" b="0" i="0" u="none" strike="noStrike" cap="none" normalizeH="0" baseline="0" dirty="0">
                <a:ln>
                  <a:noFill/>
                </a:ln>
                <a:effectLst/>
                <a:latin typeface="Goudy Old Style" panose="02020502050305020303" pitchFamily="18" charset="0"/>
              </a:rPr>
              <a:t> (using </a:t>
            </a:r>
            <a:r>
              <a:rPr kumimoji="0" lang="en-US" altLang="en-US" sz="2600" b="0" i="0" u="none" strike="noStrike" cap="none" normalizeH="0" baseline="0" dirty="0" err="1">
                <a:ln>
                  <a:noFill/>
                </a:ln>
                <a:effectLst/>
                <a:latin typeface="Goudy Old Style" panose="02020502050305020303" pitchFamily="18" charset="0"/>
              </a:rPr>
              <a:t>UsernamePasswordAuthenticationToken</a:t>
            </a:r>
            <a:r>
              <a:rPr kumimoji="0" lang="en-US" altLang="en-US" sz="2600" b="0" i="0" u="none" strike="noStrike" cap="none" normalizeH="0" baseline="0" dirty="0">
                <a:ln>
                  <a:noFill/>
                </a:ln>
                <a:effectLst/>
                <a:latin typeface="Goudy Old Style" panose="02020502050305020303" pitchFamily="18" charset="0"/>
              </a:rPr>
              <a:t>).</a:t>
            </a:r>
          </a:p>
          <a:p>
            <a:pPr marL="363538" marR="0" lvl="0" indent="-36353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err="1">
                <a:ln>
                  <a:noFill/>
                </a:ln>
                <a:effectLst/>
                <a:latin typeface="Goudy Old Style" panose="02020502050305020303" pitchFamily="18" charset="0"/>
                <a:hlinkClick r:id="rId3">
                  <a:extLst>
                    <a:ext uri="{A12FA001-AC4F-418D-AE19-62706E023703}">
                      <ahyp:hlinkClr xmlns:ahyp="http://schemas.microsoft.com/office/drawing/2018/hyperlinkcolor" val="tx"/>
                    </a:ext>
                  </a:extLst>
                </a:hlinkClick>
              </a:rPr>
              <a:t>AuthenticationEntryPoint</a:t>
            </a:r>
            <a:r>
              <a:rPr kumimoji="0" lang="en-US" altLang="en-US" sz="2600" b="0" i="0" u="none" strike="noStrike" cap="none" normalizeH="0" baseline="0" dirty="0">
                <a:ln>
                  <a:noFill/>
                </a:ln>
                <a:effectLst/>
                <a:latin typeface="Goudy Old Style" panose="02020502050305020303" pitchFamily="18" charset="0"/>
              </a:rPr>
              <a:t> will catch authentication error.</a:t>
            </a:r>
          </a:p>
          <a:p>
            <a:pPr marL="363538" marR="0" lvl="0" indent="-36353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1" i="0" u="none" strike="noStrike" cap="none" normalizeH="0" baseline="0" dirty="0">
                <a:ln>
                  <a:noFill/>
                </a:ln>
                <a:effectLst/>
                <a:latin typeface="Goudy Old Style" panose="02020502050305020303" pitchFamily="18" charset="0"/>
              </a:rPr>
              <a:t>Repository</a:t>
            </a:r>
            <a:r>
              <a:rPr kumimoji="0" lang="en-US" altLang="en-US" sz="2600" b="0" i="0" u="none" strike="noStrike" cap="none" normalizeH="0" baseline="0" dirty="0">
                <a:ln>
                  <a:noFill/>
                </a:ln>
                <a:effectLst/>
                <a:latin typeface="Goudy Old Style" panose="02020502050305020303" pitchFamily="18" charset="0"/>
              </a:rPr>
              <a:t> contains </a:t>
            </a:r>
            <a:r>
              <a:rPr kumimoji="0" lang="en-US" altLang="en-US" sz="2600" b="0" i="0" u="none" strike="noStrike" cap="none" normalizeH="0" baseline="0" dirty="0" err="1">
                <a:ln>
                  <a:noFill/>
                </a:ln>
                <a:effectLst/>
                <a:latin typeface="Goudy Old Style" panose="02020502050305020303" pitchFamily="18" charset="0"/>
              </a:rPr>
              <a:t>UserRepository</a:t>
            </a:r>
            <a:r>
              <a:rPr kumimoji="0" lang="en-US" altLang="en-US" sz="2600" b="0" i="0" u="none" strike="noStrike" cap="none" normalizeH="0" baseline="0" dirty="0">
                <a:ln>
                  <a:noFill/>
                </a:ln>
                <a:effectLst/>
                <a:latin typeface="Goudy Old Style" panose="02020502050305020303" pitchFamily="18" charset="0"/>
              </a:rPr>
              <a:t> &amp; </a:t>
            </a:r>
            <a:r>
              <a:rPr kumimoji="0" lang="en-US" altLang="en-US" sz="2600" b="0" i="0" u="none" strike="noStrike" cap="none" normalizeH="0" baseline="0" dirty="0" err="1">
                <a:ln>
                  <a:noFill/>
                </a:ln>
                <a:effectLst/>
                <a:latin typeface="Goudy Old Style" panose="02020502050305020303" pitchFamily="18" charset="0"/>
              </a:rPr>
              <a:t>RoleRepository</a:t>
            </a:r>
            <a:r>
              <a:rPr kumimoji="0" lang="en-US" altLang="en-US" sz="2600" b="0" i="0" u="none" strike="noStrike" cap="none" normalizeH="0" baseline="0" dirty="0">
                <a:ln>
                  <a:noFill/>
                </a:ln>
                <a:effectLst/>
                <a:latin typeface="Goudy Old Style" panose="02020502050305020303" pitchFamily="18" charset="0"/>
              </a:rPr>
              <a:t> to work with Database, will be imported into </a:t>
            </a:r>
            <a:r>
              <a:rPr kumimoji="0" lang="en-US" altLang="en-US" sz="2600" b="1" i="0" u="none" strike="noStrike" cap="none" normalizeH="0" baseline="0" dirty="0">
                <a:ln>
                  <a:noFill/>
                </a:ln>
                <a:effectLst/>
                <a:latin typeface="Goudy Old Style" panose="02020502050305020303" pitchFamily="18" charset="0"/>
              </a:rPr>
              <a:t>Controller</a:t>
            </a:r>
            <a:r>
              <a:rPr kumimoji="0" lang="en-US" altLang="en-US" sz="2600" b="0" i="0" u="none" strike="noStrike" cap="none" normalizeH="0" baseline="0" dirty="0">
                <a:ln>
                  <a:noFill/>
                </a:ln>
                <a:effectLst/>
                <a:latin typeface="Goudy Old Style" panose="02020502050305020303" pitchFamily="18" charset="0"/>
              </a:rPr>
              <a:t>.</a:t>
            </a:r>
          </a:p>
          <a:p>
            <a:pPr marL="363538" marR="0" lvl="0" indent="-36353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1" i="0" u="none" strike="noStrike" cap="none" normalizeH="0" baseline="0" dirty="0">
                <a:ln>
                  <a:noFill/>
                </a:ln>
                <a:effectLst/>
                <a:latin typeface="Goudy Old Style" panose="02020502050305020303" pitchFamily="18" charset="0"/>
              </a:rPr>
              <a:t>Controller</a:t>
            </a:r>
            <a:r>
              <a:rPr kumimoji="0" lang="en-US" altLang="en-US" sz="2600" b="0" i="0" u="none" strike="noStrike" cap="none" normalizeH="0" baseline="0" dirty="0">
                <a:ln>
                  <a:noFill/>
                </a:ln>
                <a:effectLst/>
                <a:latin typeface="Goudy Old Style" panose="02020502050305020303" pitchFamily="18" charset="0"/>
              </a:rPr>
              <a:t> receives and handles request after it was filtered by </a:t>
            </a:r>
            <a:r>
              <a:rPr kumimoji="0" lang="en-US" altLang="en-US" sz="2600" b="0" i="0" u="none" strike="noStrike" cap="none" normalizeH="0" baseline="0" dirty="0" err="1">
                <a:ln>
                  <a:noFill/>
                </a:ln>
                <a:effectLst/>
                <a:latin typeface="Goudy Old Style" panose="02020502050305020303" pitchFamily="18" charset="0"/>
              </a:rPr>
              <a:t>OncePerRequestFilter</a:t>
            </a:r>
            <a:r>
              <a:rPr kumimoji="0" lang="en-US" altLang="en-US" sz="2600" b="0" i="0" u="none" strike="noStrike" cap="none" normalizeH="0" baseline="0" dirty="0">
                <a:ln>
                  <a:noFill/>
                </a:ln>
                <a:effectLst/>
                <a:latin typeface="Goudy Old Style" panose="02020502050305020303" pitchFamily="18" charset="0"/>
              </a:rPr>
              <a:t>.</a:t>
            </a:r>
          </a:p>
          <a:p>
            <a:pPr marL="363538" marR="0" lvl="0" indent="-36353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err="1">
                <a:ln>
                  <a:noFill/>
                </a:ln>
                <a:effectLst/>
                <a:latin typeface="Goudy Old Style" panose="02020502050305020303" pitchFamily="18" charset="0"/>
              </a:rPr>
              <a:t>AuthController</a:t>
            </a:r>
            <a:r>
              <a:rPr kumimoji="0" lang="en-US" altLang="en-US" sz="2600" b="0" i="0" u="none" strike="noStrike" cap="none" normalizeH="0" baseline="0" dirty="0">
                <a:ln>
                  <a:noFill/>
                </a:ln>
                <a:effectLst/>
                <a:latin typeface="Goudy Old Style" panose="02020502050305020303" pitchFamily="18" charset="0"/>
              </a:rPr>
              <a:t> handles signup/login requests</a:t>
            </a:r>
          </a:p>
          <a:p>
            <a:pPr marL="363538" marR="0" lvl="0" indent="-36353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err="1">
                <a:ln>
                  <a:noFill/>
                </a:ln>
                <a:effectLst/>
                <a:latin typeface="Goudy Old Style" panose="02020502050305020303" pitchFamily="18" charset="0"/>
              </a:rPr>
              <a:t>TestController</a:t>
            </a:r>
            <a:r>
              <a:rPr kumimoji="0" lang="en-US" altLang="en-US" sz="2600" b="0" i="0" u="none" strike="noStrike" cap="none" normalizeH="0" baseline="0" dirty="0">
                <a:ln>
                  <a:noFill/>
                </a:ln>
                <a:effectLst/>
                <a:latin typeface="Goudy Old Style" panose="02020502050305020303" pitchFamily="18" charset="0"/>
              </a:rPr>
              <a:t> has accessing protected resource methods with role based validations.</a:t>
            </a: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endParaRPr kumimoji="0" lang="en-US" altLang="en-US" sz="2600" b="0" i="0" u="none" strike="noStrike" cap="none" normalizeH="0" baseline="0" dirty="0">
              <a:ln>
                <a:noFill/>
              </a:ln>
              <a:effectLst/>
              <a:latin typeface="Goudy Old Style" panose="02020502050305020303" pitchFamily="18" charset="0"/>
            </a:endParaRP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endParaRPr kumimoji="0" lang="en-US" altLang="en-US" sz="2600" b="0" i="0" u="none" strike="noStrike" cap="none" normalizeH="0" baseline="0" dirty="0">
              <a:ln>
                <a:noFill/>
              </a:ln>
              <a:effectLst/>
              <a:latin typeface="Goudy Old Style" panose="02020502050305020303" pitchFamily="18" charset="0"/>
            </a:endParaRPr>
          </a:p>
          <a:p>
            <a:pPr>
              <a:buSzPct val="70000"/>
              <a:buFont typeface="Wingdings" panose="05000000000000000000" pitchFamily="2" charset="2"/>
              <a:buChar char="v"/>
            </a:pPr>
            <a:endParaRPr lang="en-IN" sz="2600" dirty="0"/>
          </a:p>
        </p:txBody>
      </p:sp>
      <p:sp>
        <p:nvSpPr>
          <p:cNvPr id="4" name="Footer Placeholder 3">
            <a:extLst>
              <a:ext uri="{FF2B5EF4-FFF2-40B4-BE49-F238E27FC236}">
                <a16:creationId xmlns:a16="http://schemas.microsoft.com/office/drawing/2014/main" id="{A2877ECA-329B-D138-BB8D-8B6FC9EF2FEC}"/>
              </a:ext>
            </a:extLst>
          </p:cNvPr>
          <p:cNvSpPr>
            <a:spLocks noGrp="1"/>
          </p:cNvSpPr>
          <p:nvPr>
            <p:ph type="ftr" sz="quarter" idx="11"/>
          </p:nvPr>
        </p:nvSpPr>
        <p:spPr>
          <a:xfrm>
            <a:off x="3238958" y="6578639"/>
            <a:ext cx="3717275" cy="27504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Spring Trainer</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D9A0F49-7C1C-3998-0292-9A5188828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71004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000" dirty="0">
                <a:latin typeface="Blackadder ITC" pitchFamily="82" charset="0"/>
              </a:rPr>
              <a:t>Thank You</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A56F08-1C35-4079-BC02-EF6D675A68B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spTree>
    <p:extLst>
      <p:ext uri="{BB962C8B-B14F-4D97-AF65-F5344CB8AC3E}">
        <p14:creationId xmlns:p14="http://schemas.microsoft.com/office/powerpoint/2010/main" val="285787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895"/>
            <a:ext cx="9144000" cy="538162"/>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3955" y="508002"/>
            <a:ext cx="9147955" cy="5978974"/>
          </a:xfrm>
        </p:spPr>
        <p:txBody>
          <a:bodyPr/>
          <a:lstStyle/>
          <a:p>
            <a:pPr>
              <a:buSzPct val="70000"/>
              <a:buFont typeface="Wingdings" panose="05000000000000000000" pitchFamily="2" charset="2"/>
              <a:buChar char="v"/>
            </a:pPr>
            <a:r>
              <a:rPr lang="en-US" sz="2600" dirty="0">
                <a:latin typeface="Goudy Old Style" panose="02020502050305020303" pitchFamily="18" charset="0"/>
              </a:rPr>
              <a:t>The fundamental components responsible for Java's sandbox are:</a:t>
            </a:r>
          </a:p>
          <a:p>
            <a:pPr lvl="1">
              <a:buSzPct val="70000"/>
              <a:buFont typeface="Wingdings" panose="05000000000000000000" pitchFamily="2" charset="2"/>
              <a:buChar char="ü"/>
            </a:pPr>
            <a:r>
              <a:rPr lang="en-US" sz="2600" dirty="0">
                <a:latin typeface="Goudy Old Style" panose="02020502050305020303" pitchFamily="18" charset="0"/>
              </a:rPr>
              <a:t>Safety features built into the Java virtual machine  and the</a:t>
            </a:r>
          </a:p>
          <a:p>
            <a:pPr marL="400050" lvl="1" indent="0">
              <a:buSzPct val="70000"/>
              <a:buNone/>
            </a:pPr>
            <a:r>
              <a:rPr lang="en-US" sz="2600" dirty="0">
                <a:latin typeface="Goudy Old Style" panose="02020502050305020303" pitchFamily="18" charset="0"/>
              </a:rPr>
              <a:t>    language class loader architecture</a:t>
            </a:r>
          </a:p>
          <a:p>
            <a:pPr lvl="1">
              <a:buSzPct val="70000"/>
              <a:buFont typeface="Wingdings" panose="05000000000000000000" pitchFamily="2" charset="2"/>
              <a:buChar char="ü"/>
            </a:pPr>
            <a:r>
              <a:rPr lang="en-US" sz="2600" dirty="0">
                <a:latin typeface="Goudy Old Style" panose="02020502050305020303" pitchFamily="18" charset="0"/>
              </a:rPr>
              <a:t>The class file verifier</a:t>
            </a:r>
          </a:p>
          <a:p>
            <a:pPr lvl="1">
              <a:buSzPct val="70000"/>
              <a:buFont typeface="Wingdings" panose="05000000000000000000" pitchFamily="2" charset="2"/>
              <a:buChar char="ü"/>
            </a:pPr>
            <a:r>
              <a:rPr lang="en-US" sz="2600" dirty="0">
                <a:latin typeface="Goudy Old Style" panose="02020502050305020303" pitchFamily="18" charset="0"/>
              </a:rPr>
              <a:t>The security manager and the Java API</a:t>
            </a:r>
          </a:p>
          <a:p>
            <a:pPr lvl="0">
              <a:spcBef>
                <a:spcPct val="0"/>
              </a:spcBef>
              <a:buSzPct val="70000"/>
              <a:buFont typeface="Wingdings" panose="05000000000000000000" pitchFamily="2" charset="2"/>
              <a:buChar char="v"/>
            </a:pPr>
            <a:r>
              <a:rPr lang="en-US" altLang="en-US" sz="2600" dirty="0">
                <a:solidFill>
                  <a:srgbClr val="212324"/>
                </a:solidFill>
                <a:latin typeface="Goudy Old Style" panose="02020502050305020303" pitchFamily="18" charset="0"/>
                <a:cs typeface="Arial" panose="020B0604020202020204" pitchFamily="34" charset="0"/>
              </a:rPr>
              <a:t>Several built-in security mechanisms are operating as Java virtual machine bytecodes. The mechanisms are:</a:t>
            </a:r>
            <a:endParaRPr lang="en-US" altLang="en-US" sz="2600" dirty="0">
              <a:latin typeface="Goudy Old Style" panose="02020502050305020303" pitchFamily="18" charset="0"/>
            </a:endParaRPr>
          </a:p>
          <a:p>
            <a:pPr marL="801688" lvl="2" indent="-349250">
              <a:spcBef>
                <a:spcPct val="0"/>
              </a:spcBef>
              <a:buSzPct val="70000"/>
              <a:buFont typeface="Wingdings" panose="05000000000000000000" pitchFamily="2" charset="2"/>
              <a:buChar char="ü"/>
            </a:pPr>
            <a:r>
              <a:rPr lang="en-US" altLang="en-US" sz="2600" dirty="0">
                <a:solidFill>
                  <a:srgbClr val="212324"/>
                </a:solidFill>
                <a:latin typeface="Goudy Old Style" panose="02020502050305020303" pitchFamily="18" charset="0"/>
                <a:cs typeface="Arial" panose="020B0604020202020204" pitchFamily="34" charset="0"/>
              </a:rPr>
              <a:t>Type–safe reference casting</a:t>
            </a:r>
          </a:p>
          <a:p>
            <a:pPr marL="801688" lvl="2" indent="-349250">
              <a:spcBef>
                <a:spcPct val="0"/>
              </a:spcBef>
              <a:buSzPct val="70000"/>
              <a:buFont typeface="Wingdings" panose="05000000000000000000" pitchFamily="2" charset="2"/>
              <a:buChar char="ü"/>
            </a:pPr>
            <a:r>
              <a:rPr lang="en-US" altLang="en-US" sz="2600" dirty="0">
                <a:solidFill>
                  <a:srgbClr val="212324"/>
                </a:solidFill>
                <a:latin typeface="Goudy Old Style" panose="02020502050305020303" pitchFamily="18" charset="0"/>
                <a:cs typeface="Arial" panose="020B0604020202020204" pitchFamily="34" charset="0"/>
              </a:rPr>
              <a:t>Structured memory access (no pointer arithmetic)</a:t>
            </a:r>
          </a:p>
          <a:p>
            <a:pPr marL="801688" lvl="2" indent="-349250">
              <a:spcBef>
                <a:spcPct val="0"/>
              </a:spcBef>
              <a:buSzPct val="70000"/>
              <a:buFont typeface="Wingdings" panose="05000000000000000000" pitchFamily="2" charset="2"/>
              <a:buChar char="ü"/>
            </a:pPr>
            <a:r>
              <a:rPr lang="en-US" altLang="en-US" sz="2600" dirty="0">
                <a:solidFill>
                  <a:srgbClr val="212324"/>
                </a:solidFill>
                <a:latin typeface="Goudy Old Style" panose="02020502050305020303" pitchFamily="18" charset="0"/>
                <a:cs typeface="Arial" panose="020B0604020202020204" pitchFamily="34" charset="0"/>
              </a:rPr>
              <a:t>Automatic garbage collection (can't explicitly free allocated memory)</a:t>
            </a:r>
          </a:p>
          <a:p>
            <a:pPr marL="801688" lvl="2" indent="-349250">
              <a:spcBef>
                <a:spcPct val="0"/>
              </a:spcBef>
              <a:buSzPct val="70000"/>
              <a:buFont typeface="Wingdings" panose="05000000000000000000" pitchFamily="2" charset="2"/>
              <a:buChar char="ü"/>
            </a:pPr>
            <a:r>
              <a:rPr lang="en-US" altLang="en-US" sz="2600" dirty="0">
                <a:solidFill>
                  <a:srgbClr val="212324"/>
                </a:solidFill>
                <a:latin typeface="Goudy Old Style" panose="02020502050305020303" pitchFamily="18" charset="0"/>
                <a:cs typeface="Arial" panose="020B0604020202020204" pitchFamily="34" charset="0"/>
              </a:rPr>
              <a:t>Array bounds checking</a:t>
            </a:r>
          </a:p>
          <a:p>
            <a:pPr marL="801688" lvl="2" indent="-349250">
              <a:spcBef>
                <a:spcPct val="0"/>
              </a:spcBef>
              <a:buSzPct val="70000"/>
              <a:buFont typeface="Wingdings" panose="05000000000000000000" pitchFamily="2" charset="2"/>
              <a:buChar char="ü"/>
            </a:pPr>
            <a:r>
              <a:rPr lang="en-US" altLang="en-US" sz="2600" dirty="0">
                <a:solidFill>
                  <a:srgbClr val="212324"/>
                </a:solidFill>
                <a:latin typeface="Goudy Old Style" panose="02020502050305020303" pitchFamily="18" charset="0"/>
                <a:cs typeface="Arial" panose="020B0604020202020204" pitchFamily="34" charset="0"/>
              </a:rPr>
              <a:t>Checking references for null</a:t>
            </a:r>
          </a:p>
          <a:p>
            <a:pPr>
              <a:buSzPct val="70000"/>
              <a:buFont typeface="Wingdings" panose="05000000000000000000" pitchFamily="2" charset="2"/>
              <a:buChar char="ü"/>
            </a:pPr>
            <a:endParaRPr lang="en-US" sz="2600" dirty="0">
              <a:latin typeface="Goudy Old Style" panose="02020502050305020303" pitchFamily="18" charset="0"/>
            </a:endParaRPr>
          </a:p>
          <a:p>
            <a:pPr>
              <a:buSzPct val="70000"/>
              <a:buFont typeface="Wingdings" panose="05000000000000000000" pitchFamily="2" charset="2"/>
              <a:buChar char="ü"/>
            </a:pPr>
            <a:endParaRPr lang="en-US" sz="2600" dirty="0">
              <a:latin typeface="Goudy Old Style" panose="02020502050305020303" pitchFamily="18" charset="0"/>
            </a:endParaRP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4" name="Footer Placeholder 3"/>
          <p:cNvSpPr>
            <a:spLocks noGrp="1"/>
          </p:cNvSpPr>
          <p:nvPr>
            <p:ph type="ftr" sz="quarter" idx="11"/>
          </p:nvPr>
        </p:nvSpPr>
        <p:spPr>
          <a:xfrm>
            <a:off x="769257" y="6486976"/>
            <a:ext cx="5250543"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a:ln>
                  <a:noFill/>
                </a:ln>
                <a:solidFill>
                  <a:prstClr val="black">
                    <a:tint val="75000"/>
                  </a:prstClr>
                </a:solidFill>
                <a:effectLst/>
                <a:uLnTx/>
                <a:uFillTx/>
                <a:latin typeface="Ink Free" panose="03080402000500000000" pitchFamily="66" charset="0"/>
              </a:rPr>
              <a:t>prepared by- Vijay Kulkarni, Java Spring Trainer</a:t>
            </a:r>
            <a:endParaRPr kumimoji="0" lang="en-US" sz="1700" b="0" i="0" u="none" strike="noStrike" kern="1200" cap="none" spc="0" normalizeH="0" baseline="0" noProof="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3774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56770"/>
          </a:xfrm>
        </p:spPr>
        <p:txBody>
          <a:bodyPr/>
          <a:lstStyle/>
          <a:p>
            <a:r>
              <a:rPr lang="en-IN" sz="4000" dirty="0">
                <a:solidFill>
                  <a:srgbClr val="FF0000"/>
                </a:solidFill>
                <a:latin typeface="Baskerville Old Face" panose="02020602080505020303" pitchFamily="18" charset="0"/>
              </a:rPr>
              <a:t>Java EE Security Model</a:t>
            </a:r>
          </a:p>
        </p:txBody>
      </p:sp>
      <p:sp>
        <p:nvSpPr>
          <p:cNvPr id="3" name="Content Placeholder 2"/>
          <p:cNvSpPr>
            <a:spLocks noGrp="1"/>
          </p:cNvSpPr>
          <p:nvPr>
            <p:ph idx="1"/>
          </p:nvPr>
        </p:nvSpPr>
        <p:spPr>
          <a:xfrm>
            <a:off x="0" y="656770"/>
            <a:ext cx="9144000" cy="4525963"/>
          </a:xfrm>
        </p:spPr>
        <p:txBody>
          <a:bodyPr/>
          <a:lstStyle/>
          <a:p>
            <a:pPr>
              <a:buSzPct val="70000"/>
              <a:buFont typeface="Wingdings" panose="05000000000000000000" pitchFamily="2" charset="2"/>
              <a:buChar char="v"/>
            </a:pPr>
            <a:r>
              <a:rPr lang="en-US" sz="2600" dirty="0">
                <a:latin typeface="Goudy Old Style" panose="02020502050305020303" pitchFamily="18" charset="0"/>
              </a:rPr>
              <a:t>The </a:t>
            </a:r>
            <a:r>
              <a:rPr lang="en-US" sz="2600" dirty="0" err="1">
                <a:latin typeface="Goudy Old Style" panose="02020502050305020303" pitchFamily="18" charset="0"/>
              </a:rPr>
              <a:t>JavaEE</a:t>
            </a:r>
            <a:r>
              <a:rPr lang="en-US" sz="2600" dirty="0">
                <a:latin typeface="Goudy Old Style" panose="02020502050305020303" pitchFamily="18" charset="0"/>
              </a:rPr>
              <a:t> security model is a role–based, declarative model based on container–managed security, where resources are protected by roles that are assigned to users. </a:t>
            </a:r>
          </a:p>
          <a:p>
            <a:pPr>
              <a:buSzPct val="70000"/>
              <a:buFont typeface="Wingdings" panose="05000000000000000000" pitchFamily="2" charset="2"/>
              <a:buChar char="v"/>
            </a:pPr>
            <a:r>
              <a:rPr lang="en-US" sz="2600" dirty="0">
                <a:latin typeface="Goudy Old Style" panose="02020502050305020303" pitchFamily="18" charset="0"/>
              </a:rPr>
              <a:t>This model allows decoupling an application from its underlying security infrastructure since security can be specified separate from the application logic in an application deployment descriptor. </a:t>
            </a:r>
          </a:p>
          <a:p>
            <a:pPr>
              <a:buSzPct val="70000"/>
              <a:buFont typeface="Wingdings" panose="05000000000000000000" pitchFamily="2" charset="2"/>
              <a:buChar char="v"/>
            </a:pPr>
            <a:r>
              <a:rPr lang="en-US" sz="2600" dirty="0">
                <a:latin typeface="Goudy Old Style" panose="02020502050305020303" pitchFamily="18" charset="0"/>
              </a:rPr>
              <a:t>The container, where an application runs, provides security for the application according to a specifications in the deployment descriptor. </a:t>
            </a:r>
          </a:p>
          <a:p>
            <a:pPr>
              <a:buSzPct val="70000"/>
              <a:buFont typeface="Wingdings" panose="05000000000000000000" pitchFamily="2" charset="2"/>
              <a:buChar char="v"/>
            </a:pPr>
            <a:r>
              <a:rPr lang="en-US" sz="2600" dirty="0">
                <a:latin typeface="Goudy Old Style" panose="02020502050305020303" pitchFamily="18" charset="0"/>
              </a:rPr>
              <a:t>This model also allows embedding security data (annotations) in the application code that can be referenced in deployment descriptors.</a:t>
            </a:r>
            <a:endParaRPr lang="en-IN" sz="2600" dirty="0">
              <a:latin typeface="Goudy Old Style" panose="02020502050305020303" pitchFamily="18" charset="0"/>
            </a:endParaRPr>
          </a:p>
        </p:txBody>
      </p:sp>
      <p:sp>
        <p:nvSpPr>
          <p:cNvPr id="4" name="Footer Placeholder 3"/>
          <p:cNvSpPr>
            <a:spLocks noGrp="1"/>
          </p:cNvSpPr>
          <p:nvPr>
            <p:ph type="ftr" sz="quarter" idx="11"/>
          </p:nvPr>
        </p:nvSpPr>
        <p:spPr>
          <a:xfrm>
            <a:off x="899886" y="6486069"/>
            <a:ext cx="5119914"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7970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83"/>
            <a:ext cx="9144000" cy="538160"/>
          </a:xfrm>
        </p:spPr>
        <p:txBody>
          <a:bodyPr/>
          <a:lstStyle/>
          <a:p>
            <a:r>
              <a:rPr lang="en-US" sz="4000" dirty="0">
                <a:solidFill>
                  <a:srgbClr val="FF0000"/>
                </a:solidFill>
                <a:latin typeface="Baskerville Old Face" panose="02020602080505020303" pitchFamily="18" charset="0"/>
              </a:rPr>
              <a:t>Authorization and Authentication</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526144"/>
            <a:ext cx="9144000" cy="4525963"/>
          </a:xfrm>
        </p:spPr>
        <p:txBody>
          <a:bodyPr/>
          <a:lstStyle/>
          <a:p>
            <a:pPr>
              <a:buSzPct val="70000"/>
              <a:buFont typeface="Wingdings" panose="05000000000000000000" pitchFamily="2" charset="2"/>
              <a:buChar char="v"/>
            </a:pPr>
            <a:r>
              <a:rPr lang="en-US" sz="2600" dirty="0">
                <a:latin typeface="Goudy Old Style" panose="02020502050305020303" pitchFamily="18" charset="0"/>
              </a:rPr>
              <a:t>A server authenticates the end-user of a Web application in the following ways: basic, form, or client-cert. </a:t>
            </a:r>
          </a:p>
          <a:p>
            <a:pPr>
              <a:buSzPct val="70000"/>
              <a:buFont typeface="Wingdings" panose="05000000000000000000" pitchFamily="2" charset="2"/>
              <a:buChar char="v"/>
            </a:pPr>
            <a:r>
              <a:rPr lang="en-US" sz="2600" dirty="0">
                <a:latin typeface="Goudy Old Style" panose="02020502050305020303" pitchFamily="18" charset="0"/>
              </a:rPr>
              <a:t>Data is obtained from the user, such as account name and password, that is processed by the server to create a credential or to deny access. The server authentication is specified in the D.D.</a:t>
            </a:r>
          </a:p>
          <a:p>
            <a:pPr>
              <a:buSzPct val="70000"/>
              <a:buFont typeface="Wingdings" panose="05000000000000000000" pitchFamily="2" charset="2"/>
              <a:buChar char="v"/>
            </a:pPr>
            <a:r>
              <a:rPr lang="en-US" sz="2600" dirty="0">
                <a:latin typeface="Goudy Old Style" panose="02020502050305020303" pitchFamily="18" charset="0"/>
              </a:rPr>
              <a:t>A </a:t>
            </a:r>
            <a:r>
              <a:rPr lang="en-US" sz="2600" i="1" dirty="0">
                <a:latin typeface="Goudy Old Style" panose="02020502050305020303" pitchFamily="18" charset="0"/>
              </a:rPr>
              <a:t>security role</a:t>
            </a:r>
            <a:r>
              <a:rPr lang="en-US" sz="2600" dirty="0">
                <a:latin typeface="Goudy Old Style" panose="02020502050305020303" pitchFamily="18" charset="0"/>
              </a:rPr>
              <a:t> is a set of users that can be specified in the application deployment descriptor or in the application code.</a:t>
            </a:r>
          </a:p>
          <a:p>
            <a:pPr>
              <a:buSzPct val="70000"/>
              <a:buFont typeface="Wingdings" panose="05000000000000000000" pitchFamily="2" charset="2"/>
              <a:buChar char="v"/>
            </a:pPr>
            <a:r>
              <a:rPr lang="en-US" sz="2600" dirty="0">
                <a:latin typeface="Goudy Old Style" panose="02020502050305020303" pitchFamily="18" charset="0"/>
              </a:rPr>
              <a:t>An application controls access to its resources (such as a Web module URL or a bean method) by specifying the roles that are allowed to perform a given operation on a resource.</a:t>
            </a:r>
          </a:p>
          <a:p>
            <a:pPr>
              <a:buSzPct val="70000"/>
              <a:buFont typeface="Wingdings" panose="05000000000000000000" pitchFamily="2" charset="2"/>
              <a:buChar char="v"/>
            </a:pPr>
            <a:r>
              <a:rPr lang="en-US" sz="2600" dirty="0">
                <a:latin typeface="Goudy Old Style" panose="02020502050305020303" pitchFamily="18" charset="0"/>
              </a:rPr>
              <a:t>During deployment, application-scoped roles are mapped to security entities in the running environment, such as users, a group of users, or principals. This mapping is specified in a different configuration file</a:t>
            </a:r>
          </a:p>
        </p:txBody>
      </p:sp>
      <p:sp>
        <p:nvSpPr>
          <p:cNvPr id="4" name="Footer Placeholder 3"/>
          <p:cNvSpPr>
            <a:spLocks noGrp="1"/>
          </p:cNvSpPr>
          <p:nvPr>
            <p:ph type="ftr" sz="quarter" idx="11"/>
          </p:nvPr>
        </p:nvSpPr>
        <p:spPr>
          <a:xfrm>
            <a:off x="928914" y="6457948"/>
            <a:ext cx="5090886"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anose="03080402000500000000" pitchFamily="66" charset="0"/>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anose="03080402000500000000" pitchFamily="66"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3167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97"/>
            <a:ext cx="9144000" cy="556639"/>
          </a:xfrm>
        </p:spPr>
        <p:txBody>
          <a:bodyPr/>
          <a:lstStyle/>
          <a:p>
            <a:r>
              <a:rPr lang="en-US" sz="4000" dirty="0">
                <a:solidFill>
                  <a:srgbClr val="FF0000"/>
                </a:solidFill>
                <a:latin typeface="Baskerville Old Face" panose="02020602080505020303" pitchFamily="18" charset="0"/>
              </a:rPr>
              <a:t>Diagrammatic Representation</a:t>
            </a:r>
            <a:endParaRPr lang="en-IN" sz="4000" dirty="0">
              <a:solidFill>
                <a:srgbClr val="FF0000"/>
              </a:solidFill>
              <a:latin typeface="Baskerville Old Face" panose="02020602080505020303"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098"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73" y="716967"/>
            <a:ext cx="8686801" cy="535132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
          <p:cNvSpPr txBox="1">
            <a:spLocks/>
          </p:cNvSpPr>
          <p:nvPr/>
        </p:nvSpPr>
        <p:spPr>
          <a:xfrm>
            <a:off x="2173707" y="6509661"/>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spTree>
    <p:extLst>
      <p:ext uri="{BB962C8B-B14F-4D97-AF65-F5344CB8AC3E}">
        <p14:creationId xmlns:p14="http://schemas.microsoft.com/office/powerpoint/2010/main" val="323981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22"/>
            <a:ext cx="9144000" cy="485024"/>
          </a:xfrm>
        </p:spPr>
        <p:txBody>
          <a:bodyPr/>
          <a:lstStyle/>
          <a:p>
            <a:r>
              <a:rPr lang="en-US" dirty="0">
                <a:solidFill>
                  <a:srgbClr val="FF0000"/>
                </a:solidFill>
                <a:latin typeface="Baskerville Old Face" panose="02020602080505020303" pitchFamily="18" charset="0"/>
              </a:rPr>
              <a:t>Spring Security</a:t>
            </a:r>
            <a:endParaRPr lang="en-IN"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78301"/>
            <a:ext cx="9144000" cy="5727455"/>
          </a:xfrm>
        </p:spPr>
        <p:txBody>
          <a:bodyPr/>
          <a:lstStyle/>
          <a:p>
            <a:pPr>
              <a:buSzPct val="70000"/>
              <a:buFont typeface="Wingdings" panose="05000000000000000000" pitchFamily="2" charset="2"/>
              <a:buChar char="v"/>
            </a:pPr>
            <a:r>
              <a:rPr lang="en-US" sz="2600" dirty="0">
                <a:latin typeface="Goudy Old Style" panose="02020502050305020303" pitchFamily="18" charset="0"/>
              </a:rPr>
              <a:t>Spring Security is a framework that </a:t>
            </a:r>
          </a:p>
          <a:p>
            <a:pPr lvl="1">
              <a:buSzPct val="70000"/>
              <a:buFont typeface="Wingdings" panose="05000000000000000000" pitchFamily="2" charset="2"/>
              <a:buChar char="ü"/>
            </a:pPr>
            <a:r>
              <a:rPr lang="en-US" sz="2600" dirty="0">
                <a:latin typeface="Goudy Old Style" panose="02020502050305020303" pitchFamily="18" charset="0"/>
              </a:rPr>
              <a:t>is powerful, customizable for authentication &amp; access-control .</a:t>
            </a:r>
          </a:p>
          <a:p>
            <a:pPr lvl="1">
              <a:buSzPct val="70000"/>
              <a:buFont typeface="Wingdings" panose="05000000000000000000" pitchFamily="2" charset="2"/>
              <a:buChar char="ü"/>
            </a:pPr>
            <a:r>
              <a:rPr lang="en-US" sz="2600" dirty="0">
                <a:latin typeface="Goudy Old Style" panose="02020502050305020303" pitchFamily="18" charset="0"/>
              </a:rPr>
              <a:t>provides ways to perform authentication and authorization.</a:t>
            </a:r>
          </a:p>
          <a:p>
            <a:pPr lvl="1">
              <a:buSzPct val="70000"/>
              <a:buFont typeface="Wingdings" panose="05000000000000000000" pitchFamily="2" charset="2"/>
              <a:buChar char="ü"/>
            </a:pPr>
            <a:r>
              <a:rPr lang="en-US" sz="2600" dirty="0">
                <a:latin typeface="Goudy Old Style" panose="02020502050305020303" pitchFamily="18" charset="0"/>
              </a:rPr>
              <a:t>is the de–facto standard for securing Spring–based applications.</a:t>
            </a:r>
          </a:p>
          <a:p>
            <a:pPr lvl="1">
              <a:buSzPct val="70000"/>
              <a:buFont typeface="Wingdings" panose="05000000000000000000" pitchFamily="2" charset="2"/>
              <a:buChar char="ü"/>
            </a:pPr>
            <a:r>
              <a:rPr lang="en-US" sz="2600" dirty="0">
                <a:latin typeface="Goudy Old Style" panose="02020502050305020303" pitchFamily="18" charset="0"/>
              </a:rPr>
              <a:t>integrates well with Spring MVC and comes bundled with popular security algorithm implementations. </a:t>
            </a:r>
          </a:p>
          <a:p>
            <a:pPr lvl="1">
              <a:buSzPct val="70000"/>
              <a:buFont typeface="Wingdings" panose="05000000000000000000" pitchFamily="2" charset="2"/>
              <a:buChar char="ü"/>
            </a:pPr>
            <a:r>
              <a:rPr lang="en-US" sz="2600" dirty="0">
                <a:latin typeface="Goudy Old Style" panose="02020502050305020303" pitchFamily="18" charset="0"/>
              </a:rPr>
              <a:t>is proven technology, better to use than reinvent the wheel. </a:t>
            </a:r>
          </a:p>
          <a:p>
            <a:pPr>
              <a:buSzPct val="70000"/>
              <a:buFont typeface="Wingdings" panose="05000000000000000000" pitchFamily="2" charset="2"/>
              <a:buChar char="v"/>
            </a:pPr>
            <a:r>
              <a:rPr lang="en-US" sz="2600" dirty="0">
                <a:latin typeface="Goudy Old Style" panose="02020502050305020303" pitchFamily="18" charset="0"/>
              </a:rPr>
              <a:t>Security is something where its needed to take extra care, else the application will be vulnerable for attackers.</a:t>
            </a:r>
          </a:p>
          <a:p>
            <a:pPr>
              <a:buSzPct val="70000"/>
              <a:buFont typeface="Wingdings" panose="05000000000000000000" pitchFamily="2" charset="2"/>
              <a:buChar char="v"/>
            </a:pPr>
            <a:endParaRPr lang="en-US" sz="2600" dirty="0">
              <a:latin typeface="Goudy Old Style" panose="02020502050305020303" pitchFamily="18" charset="0"/>
            </a:endParaRPr>
          </a:p>
          <a:p>
            <a:pPr>
              <a:buSzPct val="70000"/>
              <a:buFont typeface="Wingdings" panose="05000000000000000000" pitchFamily="2" charset="2"/>
              <a:buChar char="v"/>
            </a:pPr>
            <a:endParaRPr lang="en-US" sz="2600" dirty="0">
              <a:latin typeface="Goudy Old Style" panose="02020502050305020303" pitchFamily="18" charset="0"/>
            </a:endParaRPr>
          </a:p>
          <a:p>
            <a:pPr>
              <a:buSzPct val="70000"/>
              <a:buFont typeface="Wingdings" panose="05000000000000000000" pitchFamily="2" charset="2"/>
              <a:buChar char="v"/>
            </a:pPr>
            <a:endParaRPr lang="en-US" sz="2600" dirty="0">
              <a:latin typeface="Goudy Old Style" panose="02020502050305020303" pitchFamily="18" charset="0"/>
            </a:endParaRP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1"/>
          <p:cNvSpPr txBox="1">
            <a:spLocks/>
          </p:cNvSpPr>
          <p:nvPr/>
        </p:nvSpPr>
        <p:spPr>
          <a:xfrm>
            <a:off x="2173707" y="6551226"/>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spTree>
    <p:extLst>
      <p:ext uri="{BB962C8B-B14F-4D97-AF65-F5344CB8AC3E}">
        <p14:creationId xmlns:p14="http://schemas.microsoft.com/office/powerpoint/2010/main" val="370250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16"/>
            <a:ext cx="9144000" cy="456886"/>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8" name="Content Placeholder 7"/>
          <p:cNvSpPr>
            <a:spLocks noGrp="1"/>
          </p:cNvSpPr>
          <p:nvPr>
            <p:ph idx="1"/>
          </p:nvPr>
        </p:nvSpPr>
        <p:spPr>
          <a:xfrm>
            <a:off x="0" y="422906"/>
            <a:ext cx="9144000" cy="6074898"/>
          </a:xfrm>
        </p:spPr>
        <p:txBody>
          <a:bodyPr/>
          <a:lstStyle/>
          <a:p>
            <a:pPr>
              <a:buSzPct val="70000"/>
              <a:buFont typeface="Wingdings" panose="05000000000000000000" pitchFamily="2" charset="2"/>
              <a:buChar char="v"/>
            </a:pPr>
            <a:r>
              <a:rPr lang="en-US" sz="2600" dirty="0">
                <a:latin typeface="Goudy Old Style" panose="02020502050305020303" pitchFamily="18" charset="0"/>
              </a:rPr>
              <a:t>Features – </a:t>
            </a:r>
          </a:p>
          <a:p>
            <a:pPr>
              <a:buSzPct val="70000"/>
              <a:buFont typeface="Wingdings" panose="05000000000000000000" pitchFamily="2" charset="2"/>
              <a:buChar char="ü"/>
            </a:pPr>
            <a:r>
              <a:rPr lang="en-US" sz="2600" dirty="0">
                <a:latin typeface="Goudy Old Style" panose="02020502050305020303" pitchFamily="18" charset="0"/>
              </a:rPr>
              <a:t>Comprehensive and extensible support for both Authentication and Authorization, support for groups and roles.</a:t>
            </a:r>
          </a:p>
          <a:p>
            <a:pPr>
              <a:buSzPct val="70000"/>
              <a:buFont typeface="Wingdings" panose="05000000000000000000" pitchFamily="2" charset="2"/>
              <a:buChar char="ü"/>
            </a:pPr>
            <a:r>
              <a:rPr lang="en-US" sz="2600" dirty="0">
                <a:latin typeface="Goudy Old Style" panose="02020502050305020303" pitchFamily="18" charset="0"/>
              </a:rPr>
              <a:t>Protection against attacks like session fixation, clickjacking, cross site request forgery, </a:t>
            </a:r>
            <a:r>
              <a:rPr lang="en-US" sz="2600" dirty="0" err="1">
                <a:latin typeface="Goudy Old Style" panose="02020502050305020303" pitchFamily="18" charset="0"/>
              </a:rPr>
              <a:t>etc</a:t>
            </a:r>
            <a:endParaRPr lang="en-US" sz="2600" dirty="0">
              <a:latin typeface="Goudy Old Style" panose="02020502050305020303" pitchFamily="18" charset="0"/>
            </a:endParaRPr>
          </a:p>
          <a:p>
            <a:pPr>
              <a:buSzPct val="70000"/>
              <a:buFont typeface="Wingdings" panose="05000000000000000000" pitchFamily="2" charset="2"/>
              <a:buChar char="ü"/>
            </a:pPr>
            <a:r>
              <a:rPr lang="en-US" sz="2600" dirty="0">
                <a:latin typeface="Goudy Old Style" panose="02020502050305020303" pitchFamily="18" charset="0"/>
              </a:rPr>
              <a:t>Easy to integrate in any web application. No need to modify web application configurations, spring automatically injects security filters to the web application.</a:t>
            </a:r>
          </a:p>
          <a:p>
            <a:pPr>
              <a:buSzPct val="70000"/>
              <a:buFont typeface="Wingdings" panose="05000000000000000000" pitchFamily="2" charset="2"/>
              <a:buChar char="ü"/>
            </a:pPr>
            <a:r>
              <a:rPr lang="en-US" sz="2600" dirty="0">
                <a:latin typeface="Goudy Old Style" panose="02020502050305020303" pitchFamily="18" charset="0"/>
              </a:rPr>
              <a:t>Prevents some of the common attacks such as CSRF, session fixation attacks.</a:t>
            </a:r>
          </a:p>
          <a:p>
            <a:pPr>
              <a:buSzPct val="70000"/>
              <a:buFont typeface="Wingdings" panose="05000000000000000000" pitchFamily="2" charset="2"/>
              <a:buChar char="ü"/>
            </a:pPr>
            <a:r>
              <a:rPr lang="en-US" sz="2600" dirty="0">
                <a:latin typeface="Goudy Old Style" panose="02020502050305020303" pitchFamily="18" charset="0"/>
              </a:rPr>
              <a:t>Provides support for authentication by different ways – </a:t>
            </a:r>
          </a:p>
          <a:p>
            <a:pPr marL="0" indent="0">
              <a:buSzPct val="70000"/>
              <a:buNone/>
            </a:pPr>
            <a:r>
              <a:rPr lang="en-US" sz="2600" dirty="0">
                <a:latin typeface="Goudy Old Style" panose="02020502050305020303" pitchFamily="18" charset="0"/>
              </a:rPr>
              <a:t>     in–memory, DAO, JDBC, LDAP and many more.</a:t>
            </a:r>
          </a:p>
          <a:p>
            <a:pPr>
              <a:buSzPct val="70000"/>
              <a:buFont typeface="Wingdings" panose="05000000000000000000" pitchFamily="2" charset="2"/>
              <a:buChar char="ü"/>
            </a:pPr>
            <a:r>
              <a:rPr lang="en-US" sz="2600" dirty="0">
                <a:latin typeface="Goudy Old Style" panose="02020502050305020303" pitchFamily="18" charset="0"/>
              </a:rPr>
              <a:t>Provides option to ignore specific URL patterns, good for serving static HTML, image files.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D2C99-A7B5-4F23-BCA6-BF2213C04F2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rPr>
              <a:t>prepared by- Vijay Kulkarni, Java Spring Trainer</a:t>
            </a:r>
            <a:endParaRPr kumimoji="0" lang="en-US" sz="1600" b="0" i="0" u="none" strike="noStrike" kern="1200" cap="none" spc="0" normalizeH="0" baseline="0" noProof="0" dirty="0">
              <a:ln>
                <a:noFill/>
              </a:ln>
              <a:solidFill>
                <a:prstClr val="black">
                  <a:tint val="75000"/>
                </a:prstClr>
              </a:solidFill>
              <a:effectLst/>
              <a:uLnTx/>
              <a:uFillTx/>
              <a:latin typeface="Ink Free" pitchFamily="66" charset="0"/>
              <a:ea typeface="+mn-ea"/>
              <a:cs typeface="+mn-cs"/>
            </a:endParaRPr>
          </a:p>
        </p:txBody>
      </p:sp>
    </p:spTree>
    <p:extLst>
      <p:ext uri="{BB962C8B-B14F-4D97-AF65-F5344CB8AC3E}">
        <p14:creationId xmlns:p14="http://schemas.microsoft.com/office/powerpoint/2010/main" val="12138300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5570</TotalTime>
  <Words>2814</Words>
  <Application>Microsoft Office PowerPoint</Application>
  <PresentationFormat>On-screen Show (4:3)</PresentationFormat>
  <Paragraphs>238</Paragraphs>
  <Slides>35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Baskerville Old Face</vt:lpstr>
      <vt:lpstr>Blackadder ITC</vt:lpstr>
      <vt:lpstr>Calibri</vt:lpstr>
      <vt:lpstr>Centaur</vt:lpstr>
      <vt:lpstr>Comic Sans MS</vt:lpstr>
      <vt:lpstr>Gill Sans MT</vt:lpstr>
      <vt:lpstr>Goudy Old Style</vt:lpstr>
      <vt:lpstr>Ink Free</vt:lpstr>
      <vt:lpstr>Wingdings</vt:lpstr>
      <vt:lpstr>1_Office Theme</vt:lpstr>
      <vt:lpstr>Spring       Security</vt:lpstr>
      <vt:lpstr>Java Security Overview</vt:lpstr>
      <vt:lpstr>contd..</vt:lpstr>
      <vt:lpstr>contd..</vt:lpstr>
      <vt:lpstr>Java EE Security Model</vt:lpstr>
      <vt:lpstr>Authorization and Authentication</vt:lpstr>
      <vt:lpstr>Diagrammatic Representation</vt:lpstr>
      <vt:lpstr>Spring Security</vt:lpstr>
      <vt:lpstr>contd..</vt:lpstr>
      <vt:lpstr>contd..</vt:lpstr>
      <vt:lpstr>contd..</vt:lpstr>
      <vt:lpstr>Introduction</vt:lpstr>
      <vt:lpstr>Diagrammatic Representation</vt:lpstr>
      <vt:lpstr>Spring Security features</vt:lpstr>
      <vt:lpstr>contd..</vt:lpstr>
      <vt:lpstr>contd..</vt:lpstr>
      <vt:lpstr>contd..</vt:lpstr>
      <vt:lpstr>contd..</vt:lpstr>
      <vt:lpstr>Spring  Security Components</vt:lpstr>
      <vt:lpstr>contd..</vt:lpstr>
      <vt:lpstr>Annotations</vt:lpstr>
      <vt:lpstr>Interfaces</vt:lpstr>
      <vt:lpstr>Classes</vt:lpstr>
      <vt:lpstr>contd..</vt:lpstr>
      <vt:lpstr>contd..</vt:lpstr>
      <vt:lpstr>contd..</vt:lpstr>
      <vt:lpstr>Oauth</vt:lpstr>
      <vt:lpstr>contd..</vt:lpstr>
      <vt:lpstr>contd..</vt:lpstr>
      <vt:lpstr>contd..</vt:lpstr>
      <vt:lpstr>contd..</vt:lpstr>
      <vt:lpstr>contd..</vt:lpstr>
      <vt:lpstr>contd..</vt:lpstr>
      <vt:lpstr>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VIJAY KULKARNI</cp:lastModifiedBy>
  <cp:revision>123</cp:revision>
  <dcterms:created xsi:type="dcterms:W3CDTF">2020-12-19T17:15:36Z</dcterms:created>
  <dcterms:modified xsi:type="dcterms:W3CDTF">2023-02-16T18:42:27Z</dcterms:modified>
</cp:coreProperties>
</file>