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349" r:id="rId2"/>
    <p:sldId id="266" r:id="rId3"/>
    <p:sldId id="258" r:id="rId4"/>
    <p:sldId id="259" r:id="rId5"/>
    <p:sldId id="293" r:id="rId6"/>
    <p:sldId id="317" r:id="rId7"/>
    <p:sldId id="300" r:id="rId8"/>
    <p:sldId id="301" r:id="rId9"/>
    <p:sldId id="294" r:id="rId10"/>
    <p:sldId id="365" r:id="rId11"/>
    <p:sldId id="366" r:id="rId12"/>
    <p:sldId id="305" r:id="rId13"/>
    <p:sldId id="335" r:id="rId14"/>
    <p:sldId id="355" r:id="rId15"/>
    <p:sldId id="369" r:id="rId16"/>
    <p:sldId id="306" r:id="rId17"/>
    <p:sldId id="358" r:id="rId18"/>
    <p:sldId id="367" r:id="rId19"/>
    <p:sldId id="260" r:id="rId20"/>
    <p:sldId id="350" r:id="rId21"/>
    <p:sldId id="262" r:id="rId22"/>
    <p:sldId id="264" r:id="rId23"/>
    <p:sldId id="269" r:id="rId24"/>
    <p:sldId id="274" r:id="rId25"/>
    <p:sldId id="275" r:id="rId26"/>
    <p:sldId id="271" r:id="rId27"/>
    <p:sldId id="272" r:id="rId28"/>
    <p:sldId id="309" r:id="rId29"/>
    <p:sldId id="310" r:id="rId30"/>
    <p:sldId id="263" r:id="rId31"/>
    <p:sldId id="273" r:id="rId32"/>
    <p:sldId id="370" r:id="rId33"/>
    <p:sldId id="371" r:id="rId34"/>
    <p:sldId id="372" r:id="rId35"/>
    <p:sldId id="356" r:id="rId36"/>
    <p:sldId id="357" r:id="rId37"/>
    <p:sldId id="373" r:id="rId38"/>
    <p:sldId id="286" r:id="rId39"/>
    <p:sldId id="287" r:id="rId40"/>
    <p:sldId id="295" r:id="rId41"/>
    <p:sldId id="318" r:id="rId42"/>
    <p:sldId id="319" r:id="rId43"/>
    <p:sldId id="320" r:id="rId44"/>
    <p:sldId id="322" r:id="rId45"/>
    <p:sldId id="323" r:id="rId46"/>
    <p:sldId id="359" r:id="rId47"/>
    <p:sldId id="360" r:id="rId48"/>
    <p:sldId id="361" r:id="rId49"/>
    <p:sldId id="362" r:id="rId50"/>
    <p:sldId id="363" r:id="rId51"/>
    <p:sldId id="265" r:id="rId52"/>
    <p:sldId id="267" r:id="rId53"/>
    <p:sldId id="351" r:id="rId54"/>
    <p:sldId id="299" r:id="rId55"/>
    <p:sldId id="311" r:id="rId56"/>
    <p:sldId id="312" r:id="rId57"/>
    <p:sldId id="313" r:id="rId58"/>
    <p:sldId id="314" r:id="rId59"/>
    <p:sldId id="337" r:id="rId60"/>
    <p:sldId id="325" r:id="rId61"/>
    <p:sldId id="326" r:id="rId62"/>
    <p:sldId id="315" r:id="rId63"/>
    <p:sldId id="316" r:id="rId64"/>
    <p:sldId id="283" r:id="rId65"/>
    <p:sldId id="285" r:id="rId66"/>
    <p:sldId id="324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3333FF"/>
    <a:srgbClr val="CC99FF"/>
    <a:srgbClr val="FF7C8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87" autoAdjust="0"/>
    <p:restoredTop sz="93664" autoAdjust="0"/>
  </p:normalViewPr>
  <p:slideViewPr>
    <p:cSldViewPr>
      <p:cViewPr varScale="1">
        <p:scale>
          <a:sx n="62" d="100"/>
          <a:sy n="62" d="100"/>
        </p:scale>
        <p:origin x="68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36270-4752-4CA0-A950-0E16AB987FB7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ACA84-A571-431C-A25D-D5FC08592B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mongodb.org/manual/reference/method/db.collection.save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E97F6-9109-4E11-A825-574981C5108C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E97F6-9109-4E11-A825-574981C5108C}" type="slidenum">
              <a:rPr lang="en-IN" smtClean="0"/>
              <a:pPr/>
              <a:t>28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E97F6-9109-4E11-A825-574981C5108C}" type="slidenum">
              <a:rPr lang="en-IN" smtClean="0"/>
              <a:pPr/>
              <a:t>29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ACA84-A571-431C-A25D-D5FC08592BC2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ACA84-A571-431C-A25D-D5FC08592BC2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>
                <a:latin typeface="Arial" pitchFamily="34" charset="0"/>
              </a:rPr>
              <a:t>Create</a:t>
            </a:r>
          </a:p>
          <a:p>
            <a:pPr lvl="1">
              <a:buFontTx/>
              <a:buChar char="•"/>
            </a:pPr>
            <a:r>
              <a:rPr lang="hu-HU" dirty="0">
                <a:latin typeface="Arial" pitchFamily="34" charset="0"/>
              </a:rPr>
              <a:t>The field name _id is reserved for use as a primary key; its value must be unique in the collection, is immutable, and may be of any type other than an array. </a:t>
            </a:r>
          </a:p>
          <a:p>
            <a:pPr lvl="1">
              <a:buFontTx/>
              <a:buChar char="•"/>
            </a:pPr>
            <a:r>
              <a:rPr lang="hu-HU" dirty="0">
                <a:latin typeface="Arial" pitchFamily="34" charset="0"/>
              </a:rPr>
              <a:t>The field names </a:t>
            </a:r>
            <a:r>
              <a:rPr lang="hu-HU" b="1" dirty="0">
                <a:latin typeface="Arial" pitchFamily="34" charset="0"/>
              </a:rPr>
              <a:t>cannot</a:t>
            </a:r>
            <a:r>
              <a:rPr lang="hu-HU" dirty="0">
                <a:latin typeface="Arial" pitchFamily="34" charset="0"/>
              </a:rPr>
              <a:t> start with the $ character. </a:t>
            </a:r>
          </a:p>
          <a:p>
            <a:pPr lvl="1">
              <a:buFontTx/>
              <a:buChar char="•"/>
            </a:pPr>
            <a:r>
              <a:rPr lang="hu-HU" dirty="0">
                <a:latin typeface="Arial" pitchFamily="34" charset="0"/>
              </a:rPr>
              <a:t>The field names </a:t>
            </a:r>
            <a:r>
              <a:rPr lang="hu-HU" b="1" dirty="0">
                <a:latin typeface="Arial" pitchFamily="34" charset="0"/>
              </a:rPr>
              <a:t>cannot</a:t>
            </a:r>
            <a:r>
              <a:rPr lang="hu-HU" dirty="0">
                <a:latin typeface="Arial" pitchFamily="34" charset="0"/>
              </a:rPr>
              <a:t> contain the . character. </a:t>
            </a:r>
          </a:p>
          <a:p>
            <a:r>
              <a:rPr lang="hu-HU" dirty="0">
                <a:latin typeface="Arial" pitchFamily="34" charset="0"/>
              </a:rPr>
              <a:t>   Create with save</a:t>
            </a:r>
          </a:p>
          <a:p>
            <a:pPr lvl="2">
              <a:buFontTx/>
              <a:buChar char="•"/>
            </a:pPr>
            <a:r>
              <a:rPr lang="hu-HU" dirty="0">
                <a:latin typeface="Arial" pitchFamily="34" charset="0"/>
              </a:rPr>
              <a:t>If the &lt;document&gt; argument does not contain the _id field or contains an _id field with a value not in the collection, the </a:t>
            </a:r>
            <a:r>
              <a:rPr lang="hu-HU" dirty="0">
                <a:latin typeface="Arial" pitchFamily="34" charset="0"/>
                <a:hlinkClick r:id="rId3" tooltip="db.collection.save"/>
              </a:rPr>
              <a:t>save()</a:t>
            </a:r>
            <a:r>
              <a:rPr lang="hu-HU" dirty="0">
                <a:latin typeface="Arial" pitchFamily="34" charset="0"/>
              </a:rPr>
              <a:t> method performs an insert of the document. </a:t>
            </a:r>
          </a:p>
          <a:p>
            <a:pPr lvl="2">
              <a:buFontTx/>
              <a:buChar char="•"/>
            </a:pPr>
            <a:r>
              <a:rPr lang="hu-HU" dirty="0">
                <a:latin typeface="Arial" pitchFamily="34" charset="0"/>
              </a:rPr>
              <a:t>Otherwise, the </a:t>
            </a:r>
            <a:r>
              <a:rPr lang="hu-HU" dirty="0">
                <a:latin typeface="Arial" pitchFamily="34" charset="0"/>
                <a:hlinkClick r:id="rId3" tooltip="db.collection.save"/>
              </a:rPr>
              <a:t>save()</a:t>
            </a:r>
            <a:r>
              <a:rPr lang="hu-HU" dirty="0">
                <a:latin typeface="Arial" pitchFamily="34" charset="0"/>
              </a:rPr>
              <a:t> method performs an update. </a:t>
            </a:r>
          </a:p>
          <a:p>
            <a:r>
              <a:rPr lang="hu-HU" dirty="0">
                <a:latin typeface="Arial" pitchFamily="34" charset="0"/>
              </a:rPr>
              <a:t>sds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4187AF-5957-4CED-B3EE-7EAD521D4059}" type="slidenum">
              <a:rPr lang="en-US" smtClean="0">
                <a:latin typeface="Arial" charset="0"/>
              </a:rPr>
              <a:pPr/>
              <a:t>17</a:t>
            </a:fld>
            <a:endParaRPr lang="en-US">
              <a:latin typeface="Arial" charset="0"/>
            </a:endParaRPr>
          </a:p>
        </p:txBody>
      </p:sp>
      <p:sp>
        <p:nvSpPr>
          <p:cNvPr id="64515" name="Rectangle 2"/>
          <p:cNvSpPr>
            <a:spLocks noChangeArrowheads="1"/>
          </p:cNvSpPr>
          <p:nvPr/>
        </p:nvSpPr>
        <p:spPr bwMode="auto">
          <a:xfrm>
            <a:off x="3883025" y="-1588"/>
            <a:ext cx="2976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6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73613"/>
            <a:ext cx="6029325" cy="3756025"/>
          </a:xfrm>
          <a:noFill/>
          <a:ln/>
        </p:spPr>
        <p:txBody>
          <a:bodyPr lIns="91316" tIns="45658" rIns="91316" bIns="45658"/>
          <a:lstStyle/>
          <a:p>
            <a:pPr defTabSz="427038" eaLnBrk="1" hangingPunct="1"/>
            <a:endParaRPr lang="en-US" b="1" dirty="0">
              <a:latin typeface="Times New Roman" pitchFamily="18" charset="0"/>
            </a:endParaRPr>
          </a:p>
        </p:txBody>
      </p:sp>
      <p:sp>
        <p:nvSpPr>
          <p:cNvPr id="64518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0538" y="161925"/>
            <a:ext cx="5873750" cy="44053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E97F6-9109-4E11-A825-574981C5108C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E97F6-9109-4E11-A825-574981C5108C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E97F6-9109-4E11-A825-574981C5108C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E97F6-9109-4E11-A825-574981C5108C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E97F6-9109-4E11-A825-574981C5108C}" type="slidenum">
              <a:rPr lang="en-IN" smtClean="0"/>
              <a:pPr/>
              <a:t>25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E97F6-9109-4E11-A825-574981C5108C}" type="slidenum">
              <a:rPr lang="en-IN" smtClean="0"/>
              <a:pPr/>
              <a:t>26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E97F6-9109-4E11-A825-574981C5108C}" type="slidenum">
              <a:rPr lang="en-IN" smtClean="0"/>
              <a:pPr/>
              <a:t>27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CF34-E953-4558-970D-C54E9323800A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DD37-94D6-4EF8-8421-1200DF4F8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CF34-E953-4558-970D-C54E9323800A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DD37-94D6-4EF8-8421-1200DF4F8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CF34-E953-4558-970D-C54E9323800A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DD37-94D6-4EF8-8421-1200DF4F8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04762-BC61-4A97-AF92-AACE15573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CF34-E953-4558-970D-C54E9323800A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DD37-94D6-4EF8-8421-1200DF4F8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CF34-E953-4558-970D-C54E9323800A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DD37-94D6-4EF8-8421-1200DF4F8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CF34-E953-4558-970D-C54E9323800A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DD37-94D6-4EF8-8421-1200DF4F8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CF34-E953-4558-970D-C54E9323800A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DD37-94D6-4EF8-8421-1200DF4F8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CF34-E953-4558-970D-C54E9323800A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DD37-94D6-4EF8-8421-1200DF4F8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CF34-E953-4558-970D-C54E9323800A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DD37-94D6-4EF8-8421-1200DF4F8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CF34-E953-4558-970D-C54E9323800A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DD37-94D6-4EF8-8421-1200DF4F8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CF34-E953-4558-970D-C54E9323800A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DD37-94D6-4EF8-8421-1200DF4F8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5CF34-E953-4558-970D-C54E9323800A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ADD37-94D6-4EF8-8421-1200DF4F8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operator/aggregation/mod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operator/update/inc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2590800"/>
            <a:ext cx="9144000" cy="167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AR BLANCA" pitchFamily="2" charset="0"/>
              </a:rPr>
              <a:t>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00CC66"/>
          </a:solidFill>
        </p:spPr>
        <p:txBody>
          <a:bodyPr lIns="92075" tIns="46038" rIns="92075" bIns="46038" anchor="t"/>
          <a:lstStyle/>
          <a:p>
            <a:pPr eaLnBrk="1" hangingPunct="1"/>
            <a:r>
              <a:rPr lang="en-US" sz="4000" dirty="0">
                <a:solidFill>
                  <a:schemeClr val="bg1"/>
                </a:solidFill>
              </a:rPr>
              <a:t>MONGODB-CONNECT</a:t>
            </a:r>
          </a:p>
        </p:txBody>
      </p:sp>
      <p:pic>
        <p:nvPicPr>
          <p:cNvPr id="142341" name="Picture 5"/>
          <p:cNvPicPr>
            <a:picLocks noChangeAspect="1" noChangeArrowheads="1"/>
          </p:cNvPicPr>
          <p:nvPr/>
        </p:nvPicPr>
        <p:blipFill>
          <a:blip r:embed="rId2"/>
          <a:srcRect b="7229"/>
          <a:stretch>
            <a:fillRect/>
          </a:stretch>
        </p:blipFill>
        <p:spPr bwMode="auto">
          <a:xfrm>
            <a:off x="304800" y="1143000"/>
            <a:ext cx="8686800" cy="509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00CC66"/>
          </a:solidFill>
        </p:spPr>
        <p:txBody>
          <a:bodyPr lIns="92075" tIns="46038" rIns="92075" bIns="46038" anchor="t"/>
          <a:lstStyle/>
          <a:p>
            <a:pPr eaLnBrk="1" hangingPunct="1"/>
            <a:r>
              <a:rPr lang="en-US" sz="4000" dirty="0">
                <a:solidFill>
                  <a:schemeClr val="bg1"/>
                </a:solidFill>
              </a:rPr>
              <a:t>MONGODB-CONNECT</a:t>
            </a:r>
          </a:p>
        </p:txBody>
      </p:sp>
      <p:pic>
        <p:nvPicPr>
          <p:cNvPr id="142340" name="Picture 4"/>
          <p:cNvPicPr>
            <a:picLocks noChangeAspect="1" noChangeArrowheads="1"/>
          </p:cNvPicPr>
          <p:nvPr/>
        </p:nvPicPr>
        <p:blipFill>
          <a:blip r:embed="rId2"/>
          <a:srcRect r="822" b="7353"/>
          <a:stretch>
            <a:fillRect/>
          </a:stretch>
        </p:blipFill>
        <p:spPr bwMode="auto">
          <a:xfrm>
            <a:off x="609600" y="990600"/>
            <a:ext cx="8077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FABEA1-2DC1-40B9-8778-61F87922A690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4"/>
            <a:ext cx="9144000" cy="838224"/>
          </a:xfrm>
          <a:solidFill>
            <a:srgbClr val="00CC66"/>
          </a:solidFill>
          <a:ln w="9525">
            <a:solidFill>
              <a:srgbClr val="00CC66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r>
              <a:rPr 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Database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772400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To get started on your own database, first check which databases currently exist.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Use the SHOW statement to find out which databases currently exist on the server: 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7800" y="3289280"/>
            <a:ext cx="4572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 </a:t>
            </a:r>
            <a:r>
              <a:rPr lang="en-US" sz="2400" b="1" dirty="0"/>
              <a:t>show </a:t>
            </a:r>
            <a:r>
              <a:rPr lang="en-US" sz="2400" b="1" dirty="0" err="1"/>
              <a:t>dbs</a:t>
            </a:r>
            <a:endParaRPr lang="en-US" sz="2400" b="1" dirty="0"/>
          </a:p>
          <a:p>
            <a:r>
              <a:rPr lang="en-US" dirty="0"/>
              <a:t>admin    0.000GB</a:t>
            </a:r>
          </a:p>
          <a:p>
            <a:r>
              <a:rPr lang="en-US" dirty="0" err="1"/>
              <a:t>comviva</a:t>
            </a:r>
            <a:r>
              <a:rPr lang="en-US" dirty="0"/>
              <a:t>  0.000GB</a:t>
            </a:r>
          </a:p>
          <a:p>
            <a:r>
              <a:rPr lang="en-US" dirty="0" err="1"/>
              <a:t>config</a:t>
            </a:r>
            <a:r>
              <a:rPr lang="en-US" dirty="0"/>
              <a:t>   0.000GB</a:t>
            </a:r>
          </a:p>
          <a:p>
            <a:r>
              <a:rPr lang="en-US" dirty="0"/>
              <a:t>local    0.000GB</a:t>
            </a:r>
          </a:p>
          <a:p>
            <a:r>
              <a:rPr lang="en-US" dirty="0" err="1"/>
              <a:t>ramu</a:t>
            </a:r>
            <a:r>
              <a:rPr lang="en-US" dirty="0"/>
              <a:t>     0.000GB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981200"/>
            <a:ext cx="534505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rgbClr val="3333FF"/>
                </a:solidFill>
              </a:rPr>
              <a:t>https://youtu.be/FwMwO8pXfq0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4"/>
            <a:ext cx="9144000" cy="914424"/>
          </a:xfrm>
          <a:solidFill>
            <a:srgbClr val="00CC66"/>
          </a:solidFill>
          <a:ln w="9525">
            <a:solidFill>
              <a:srgbClr val="00CC66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r>
              <a:rPr 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MONGODB DOWNLOAD INSTALLATION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1371600" y="1600200"/>
            <a:ext cx="838200" cy="1600200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5" name="Frame 4"/>
          <p:cNvSpPr/>
          <p:nvPr/>
        </p:nvSpPr>
        <p:spPr>
          <a:xfrm>
            <a:off x="3657600" y="3657600"/>
            <a:ext cx="1600200" cy="914400"/>
          </a:xfrm>
          <a:prstGeom prst="fram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6200" y="3886200"/>
            <a:ext cx="109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collection</a:t>
            </a:r>
          </a:p>
        </p:txBody>
      </p:sp>
      <p:sp>
        <p:nvSpPr>
          <p:cNvPr id="7" name="Flowchart: Multidocument 6"/>
          <p:cNvSpPr/>
          <p:nvPr/>
        </p:nvSpPr>
        <p:spPr>
          <a:xfrm>
            <a:off x="6324600" y="5108448"/>
            <a:ext cx="1752600" cy="758952"/>
          </a:xfrm>
          <a:prstGeom prst="flowChartMultidocumen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4"/>
            <a:ext cx="9144000" cy="762024"/>
          </a:xfrm>
          <a:solidFill>
            <a:srgbClr val="00CC66"/>
          </a:solidFill>
          <a:ln w="9525">
            <a:solidFill>
              <a:srgbClr val="00CC66"/>
            </a:solidFill>
            <a:miter lim="800000"/>
            <a:headEnd/>
            <a:tailEnd/>
          </a:ln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MONGODB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096000"/>
            <a:ext cx="9111335" cy="769441"/>
          </a:xfrm>
          <a:prstGeom prst="rect">
            <a:avLst/>
          </a:prstGeom>
          <a:solidFill>
            <a:srgbClr val="CC9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Stored in </a:t>
            </a:r>
            <a:r>
              <a:rPr lang="en-US" sz="4400" dirty="0" err="1">
                <a:solidFill>
                  <a:schemeClr val="bg1"/>
                </a:solidFill>
              </a:rPr>
              <a:t>Json</a:t>
            </a:r>
            <a:r>
              <a:rPr lang="en-US" sz="4400" dirty="0">
                <a:solidFill>
                  <a:schemeClr val="bg1"/>
                </a:solidFill>
              </a:rPr>
              <a:t>(</a:t>
            </a:r>
            <a:r>
              <a:rPr lang="en-US" sz="4400" dirty="0" err="1">
                <a:solidFill>
                  <a:schemeClr val="bg1"/>
                </a:solidFill>
              </a:rPr>
              <a:t>Bson</a:t>
            </a:r>
            <a:r>
              <a:rPr lang="en-US" sz="4400" dirty="0">
                <a:solidFill>
                  <a:schemeClr val="bg1"/>
                </a:solidFill>
              </a:rPr>
              <a:t>) format</a:t>
            </a:r>
          </a:p>
        </p:txBody>
      </p:sp>
      <p:sp>
        <p:nvSpPr>
          <p:cNvPr id="13" name="Right Arrow 12"/>
          <p:cNvSpPr/>
          <p:nvPr/>
        </p:nvSpPr>
        <p:spPr>
          <a:xfrm rot="3098901">
            <a:off x="2047664" y="2305427"/>
            <a:ext cx="687496" cy="11354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3098901">
            <a:off x="5037238" y="4286626"/>
            <a:ext cx="687496" cy="11354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16666 0.2555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0" y="12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33333E-6 L 0.1033 0.1333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0" y="6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12" grpId="0" animBg="1"/>
      <p:bldP spid="13" grpId="0" animBg="1"/>
      <p:bldP spid="13" grpId="1" animBg="1"/>
      <p:bldP spid="14" grpId="0" animBg="1"/>
      <p:bldP spid="1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4"/>
            <a:ext cx="9144000" cy="762024"/>
          </a:xfrm>
          <a:solidFill>
            <a:srgbClr val="00CC66"/>
          </a:solidFill>
          <a:ln w="9525">
            <a:solidFill>
              <a:srgbClr val="00CC66"/>
            </a:solidFill>
            <a:miter lim="800000"/>
            <a:headEnd/>
            <a:tailEnd/>
          </a:ln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MONGODB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1219200"/>
            <a:ext cx="1600200" cy="914400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33600" y="1219200"/>
            <a:ext cx="6553200" cy="914400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" y="2209800"/>
            <a:ext cx="1600200" cy="91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133600" y="2209800"/>
            <a:ext cx="6553200" cy="91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               </a:t>
            </a:r>
            <a:r>
              <a:rPr lang="en-US" dirty="0">
                <a:solidFill>
                  <a:schemeClr val="tx1"/>
                </a:solidFill>
              </a:rPr>
              <a:t>EMP                           </a:t>
            </a:r>
            <a:r>
              <a:rPr lang="en-US" dirty="0"/>
              <a:t>       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DEPT</a:t>
            </a:r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4648200" y="2667000"/>
            <a:ext cx="914400" cy="1588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57200" y="3200400"/>
            <a:ext cx="16002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133600" y="3200400"/>
            <a:ext cx="65532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en-US" dirty="0" err="1">
                <a:solidFill>
                  <a:schemeClr val="tx1"/>
                </a:solidFill>
              </a:rPr>
              <a:t>ename</a:t>
            </a:r>
            <a:r>
              <a:rPr lang="en-US" dirty="0">
                <a:solidFill>
                  <a:schemeClr val="tx1"/>
                </a:solidFill>
              </a:rPr>
              <a:t>:”</a:t>
            </a:r>
            <a:r>
              <a:rPr lang="en-US" dirty="0" err="1">
                <a:solidFill>
                  <a:schemeClr val="tx1"/>
                </a:solidFill>
              </a:rPr>
              <a:t>smith”,”job</a:t>
            </a:r>
            <a:r>
              <a:rPr lang="en-US" dirty="0">
                <a:solidFill>
                  <a:schemeClr val="tx1"/>
                </a:solidFill>
              </a:rPr>
              <a:t>:”clerk”)        {</a:t>
            </a:r>
            <a:r>
              <a:rPr lang="en-US" dirty="0" err="1">
                <a:solidFill>
                  <a:schemeClr val="tx1"/>
                </a:solidFill>
              </a:rPr>
              <a:t>dname</a:t>
            </a:r>
            <a:r>
              <a:rPr lang="en-US" dirty="0">
                <a:solidFill>
                  <a:schemeClr val="tx1"/>
                </a:solidFill>
              </a:rPr>
              <a:t>:”</a:t>
            </a:r>
            <a:r>
              <a:rPr lang="en-US" dirty="0" err="1">
                <a:solidFill>
                  <a:schemeClr val="tx1"/>
                </a:solidFill>
              </a:rPr>
              <a:t>operations”,loc</a:t>
            </a:r>
            <a:r>
              <a:rPr lang="en-US" dirty="0">
                <a:solidFill>
                  <a:schemeClr val="tx1"/>
                </a:solidFill>
              </a:rPr>
              <a:t>:”</a:t>
            </a:r>
            <a:r>
              <a:rPr lang="en-US" dirty="0" err="1">
                <a:solidFill>
                  <a:schemeClr val="tx1"/>
                </a:solidFill>
              </a:rPr>
              <a:t>boston</a:t>
            </a:r>
            <a:r>
              <a:rPr lang="en-US" dirty="0">
                <a:solidFill>
                  <a:schemeClr val="tx1"/>
                </a:solidFill>
              </a:rPr>
              <a:t>”}</a:t>
            </a:r>
          </a:p>
          <a:p>
            <a:r>
              <a:rPr lang="en-US" dirty="0">
                <a:solidFill>
                  <a:schemeClr val="tx1"/>
                </a:solidFill>
              </a:rPr>
              <a:t> {</a:t>
            </a:r>
            <a:r>
              <a:rPr lang="en-US" dirty="0" err="1">
                <a:solidFill>
                  <a:schemeClr val="tx1"/>
                </a:solidFill>
              </a:rPr>
              <a:t>ename</a:t>
            </a:r>
            <a:r>
              <a:rPr lang="en-US" dirty="0">
                <a:solidFill>
                  <a:schemeClr val="tx1"/>
                </a:solidFill>
              </a:rPr>
              <a:t>:”</a:t>
            </a:r>
            <a:r>
              <a:rPr lang="en-US" dirty="0" err="1">
                <a:solidFill>
                  <a:schemeClr val="tx1"/>
                </a:solidFill>
              </a:rPr>
              <a:t>james”,”job</a:t>
            </a:r>
            <a:r>
              <a:rPr lang="en-US" dirty="0">
                <a:solidFill>
                  <a:schemeClr val="tx1"/>
                </a:solidFill>
              </a:rPr>
              <a:t>:”clerk”)        {</a:t>
            </a:r>
            <a:r>
              <a:rPr lang="en-US" dirty="0" err="1">
                <a:solidFill>
                  <a:schemeClr val="tx1"/>
                </a:solidFill>
              </a:rPr>
              <a:t>dname</a:t>
            </a:r>
            <a:r>
              <a:rPr lang="en-US" dirty="0">
                <a:solidFill>
                  <a:schemeClr val="tx1"/>
                </a:solidFill>
              </a:rPr>
              <a:t>:”</a:t>
            </a:r>
            <a:r>
              <a:rPr lang="en-US" dirty="0" err="1">
                <a:solidFill>
                  <a:schemeClr val="tx1"/>
                </a:solidFill>
              </a:rPr>
              <a:t>research”,loc</a:t>
            </a:r>
            <a:r>
              <a:rPr lang="en-US" dirty="0">
                <a:solidFill>
                  <a:schemeClr val="tx1"/>
                </a:solidFill>
              </a:rPr>
              <a:t>:”</a:t>
            </a:r>
            <a:r>
              <a:rPr lang="en-US" dirty="0" err="1">
                <a:solidFill>
                  <a:schemeClr val="tx1"/>
                </a:solidFill>
              </a:rPr>
              <a:t>dallas</a:t>
            </a:r>
            <a:r>
              <a:rPr lang="en-US" dirty="0">
                <a:solidFill>
                  <a:schemeClr val="tx1"/>
                </a:solidFill>
              </a:rPr>
              <a:t>”}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4648200" y="3615068"/>
            <a:ext cx="914400" cy="1588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0800000" flipV="1">
            <a:off x="3733800" y="1905000"/>
            <a:ext cx="1371600" cy="68580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257800" y="1905000"/>
            <a:ext cx="762000" cy="68580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2971800" y="3048000"/>
            <a:ext cx="762000" cy="1588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6200000" flipH="1">
            <a:off x="5676900" y="3086100"/>
            <a:ext cx="609600" cy="7620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0800000" flipV="1">
            <a:off x="3657600" y="1752600"/>
            <a:ext cx="14478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3086100" y="30861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5752306" y="3085306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  <p:bldP spid="17" grpId="0" animBg="1"/>
      <p:bldP spid="20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73AF9E-98FD-43A0-9871-C776382AB485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4"/>
            <a:ext cx="9144000" cy="1143000"/>
          </a:xfrm>
          <a:solidFill>
            <a:srgbClr val="00CC66"/>
          </a:solidFill>
          <a:ln w="9525">
            <a:solidFill>
              <a:srgbClr val="00CC66"/>
            </a:solidFill>
            <a:miter lim="800000"/>
            <a:headEnd/>
            <a:tailEnd/>
          </a:ln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Creating and Using a Database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4422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/>
              <a:t>To create and  select a database, issue the "use" command:</a:t>
            </a:r>
          </a:p>
          <a:p>
            <a:pPr lvl="1" eaLnBrk="1" hangingPunct="1">
              <a:buNone/>
            </a:pPr>
            <a:r>
              <a:rPr lang="en-US" sz="2400" b="1" dirty="0">
                <a:solidFill>
                  <a:srgbClr val="FF7C80"/>
                </a:solidFill>
                <a:latin typeface="Courier New" pitchFamily="49" charset="0"/>
              </a:rPr>
              <a:t>&gt;</a:t>
            </a:r>
            <a:r>
              <a:rPr lang="en-US" sz="3200" b="1" dirty="0">
                <a:solidFill>
                  <a:srgbClr val="FF7C80"/>
                </a:solidFill>
                <a:latin typeface="Courier New" pitchFamily="49" charset="0"/>
              </a:rPr>
              <a:t>use new;</a:t>
            </a:r>
          </a:p>
          <a:p>
            <a:pPr lvl="1" eaLnBrk="1" hangingPunct="1">
              <a:buNone/>
            </a:pPr>
            <a:endParaRPr lang="en-US" sz="3200" b="1" dirty="0">
              <a:latin typeface="Courier New" pitchFamily="49" charset="0"/>
            </a:endParaRPr>
          </a:p>
          <a:p>
            <a:pPr lvl="1" eaLnBrk="1" hangingPunct="1">
              <a:buNone/>
            </a:pPr>
            <a:r>
              <a:rPr lang="en-US" sz="3200" b="1" u="sng" dirty="0">
                <a:solidFill>
                  <a:srgbClr val="3333FF"/>
                </a:solidFill>
                <a:latin typeface="Courier New" pitchFamily="49" charset="0"/>
              </a:rPr>
              <a:t>TO DISPLAY CURRENT DATABASE</a:t>
            </a:r>
          </a:p>
          <a:p>
            <a:pPr lvl="1" eaLnBrk="1" hangingPunct="1">
              <a:buNone/>
            </a:pP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</a:rPr>
              <a:t>&gt;db</a:t>
            </a:r>
          </a:p>
          <a:p>
            <a:pPr lvl="1" eaLnBrk="1" hangingPunct="1">
              <a:buNone/>
            </a:pPr>
            <a:r>
              <a:rPr lang="en-US" sz="3200" b="1" dirty="0">
                <a:latin typeface="Courier New" pitchFamily="49" charset="0"/>
              </a:rPr>
              <a:t>&gt;</a:t>
            </a:r>
            <a:r>
              <a:rPr lang="en-US" sz="3200" b="1" dirty="0" err="1">
                <a:latin typeface="Courier New" pitchFamily="49" charset="0"/>
              </a:rPr>
              <a:t>db.getName</a:t>
            </a:r>
            <a:r>
              <a:rPr lang="en-US" sz="3200" b="1" dirty="0">
                <a:latin typeface="Courier New" pitchFamily="49" charset="0"/>
              </a:rPr>
              <a:t>()</a:t>
            </a:r>
          </a:p>
          <a:p>
            <a:pPr lvl="1" eaLnBrk="1" hangingPunct="1">
              <a:buFont typeface="Wingdings"/>
              <a:buChar char="Ø"/>
            </a:pPr>
            <a:endParaRPr lang="en-US" sz="3200" b="1" dirty="0">
              <a:latin typeface="Courier New" pitchFamily="49" charset="0"/>
            </a:endParaRPr>
          </a:p>
          <a:p>
            <a:pPr lvl="1" eaLnBrk="1" hangingPunct="1"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rgbClr val="00CC66"/>
          </a:solidFill>
        </p:spPr>
        <p:txBody>
          <a:bodyPr lIns="92075" tIns="46038" rIns="92075" bIns="46038" anchor="t">
            <a:normAutofit fontScale="90000"/>
          </a:bodyPr>
          <a:lstStyle/>
          <a:p>
            <a:pPr eaLnBrk="1" hangingPunct="1"/>
            <a:r>
              <a:rPr lang="en-US" sz="4000" dirty="0">
                <a:solidFill>
                  <a:schemeClr val="bg1"/>
                </a:solidFill>
              </a:rPr>
              <a:t>MONGO HELP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762001"/>
          <a:ext cx="8915400" cy="571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000">
                <a:tc>
                  <a:txBody>
                    <a:bodyPr/>
                    <a:lstStyle/>
                    <a:p>
                      <a:r>
                        <a:rPr lang="en-US" sz="1600" dirty="0"/>
                        <a:t>&gt; help</a:t>
                      </a:r>
                    </a:p>
                    <a:p>
                      <a:r>
                        <a:rPr lang="en-US" sz="1600" dirty="0"/>
                        <a:t>        </a:t>
                      </a:r>
                      <a:r>
                        <a:rPr lang="en-US" sz="1600" dirty="0" err="1"/>
                        <a:t>db.help</a:t>
                      </a:r>
                      <a:r>
                        <a:rPr lang="en-US" sz="1600" dirty="0"/>
                        <a:t>()</a:t>
                      </a:r>
                    </a:p>
                    <a:p>
                      <a:r>
                        <a:rPr lang="en-US" sz="1600" dirty="0"/>
                        <a:t>        </a:t>
                      </a:r>
                      <a:r>
                        <a:rPr lang="en-US" sz="1600" dirty="0" err="1"/>
                        <a:t>db.mycoll.help</a:t>
                      </a:r>
                      <a:r>
                        <a:rPr lang="en-US" sz="1600" dirty="0"/>
                        <a:t>()</a:t>
                      </a:r>
                    </a:p>
                    <a:p>
                      <a:r>
                        <a:rPr lang="en-US" sz="1600" dirty="0"/>
                        <a:t>        </a:t>
                      </a:r>
                      <a:r>
                        <a:rPr lang="en-US" sz="1600" dirty="0" err="1"/>
                        <a:t>sh.help</a:t>
                      </a:r>
                      <a:r>
                        <a:rPr lang="en-US" sz="1600" dirty="0"/>
                        <a:t>()</a:t>
                      </a:r>
                    </a:p>
                    <a:p>
                      <a:r>
                        <a:rPr lang="en-US" sz="1600" dirty="0"/>
                        <a:t>        </a:t>
                      </a:r>
                      <a:r>
                        <a:rPr lang="en-US" sz="1600" dirty="0" err="1"/>
                        <a:t>rs.help</a:t>
                      </a:r>
                      <a:r>
                        <a:rPr lang="en-US" sz="1600" dirty="0"/>
                        <a:t>()</a:t>
                      </a:r>
                    </a:p>
                    <a:p>
                      <a:r>
                        <a:rPr lang="en-US" sz="1600" dirty="0"/>
                        <a:t>        help admin</a:t>
                      </a:r>
                    </a:p>
                    <a:p>
                      <a:r>
                        <a:rPr lang="en-US" sz="1600" dirty="0"/>
                        <a:t>        help connect</a:t>
                      </a:r>
                    </a:p>
                    <a:p>
                      <a:r>
                        <a:rPr lang="en-US" sz="1600" dirty="0"/>
                        <a:t>        help keys</a:t>
                      </a:r>
                    </a:p>
                    <a:p>
                      <a:r>
                        <a:rPr lang="en-US" sz="1600" dirty="0"/>
                        <a:t>        help misc</a:t>
                      </a:r>
                    </a:p>
                    <a:p>
                      <a:r>
                        <a:rPr lang="en-US" sz="1600" dirty="0"/>
                        <a:t>        help </a:t>
                      </a:r>
                      <a:r>
                        <a:rPr lang="en-US" sz="1600" dirty="0" err="1"/>
                        <a:t>mr</a:t>
                      </a:r>
                      <a:endParaRPr lang="en-US" sz="1600" dirty="0"/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        show </a:t>
                      </a:r>
                      <a:r>
                        <a:rPr lang="en-US" sz="1600" dirty="0" err="1"/>
                        <a:t>dbs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        show collections</a:t>
                      </a:r>
                    </a:p>
                    <a:p>
                      <a:r>
                        <a:rPr lang="en-US" sz="1600" dirty="0"/>
                        <a:t>        show users</a:t>
                      </a:r>
                    </a:p>
                    <a:p>
                      <a:r>
                        <a:rPr lang="en-US" sz="1600" dirty="0"/>
                        <a:t>        show profile</a:t>
                      </a:r>
                    </a:p>
                    <a:p>
                      <a:r>
                        <a:rPr lang="en-US" sz="1600" dirty="0"/>
                        <a:t>        show logs</a:t>
                      </a:r>
                    </a:p>
                    <a:p>
                      <a:r>
                        <a:rPr lang="en-US" sz="1600" dirty="0"/>
                        <a:t>        show log [name]</a:t>
                      </a:r>
                    </a:p>
                    <a:p>
                      <a:r>
                        <a:rPr lang="en-US" sz="1600" dirty="0"/>
                        <a:t>        use &lt;</a:t>
                      </a:r>
                      <a:r>
                        <a:rPr lang="en-US" sz="1600" dirty="0" err="1"/>
                        <a:t>db_name</a:t>
                      </a:r>
                      <a:r>
                        <a:rPr lang="en-US" sz="1600" dirty="0"/>
                        <a:t>&gt;</a:t>
                      </a:r>
                    </a:p>
                    <a:p>
                      <a:r>
                        <a:rPr lang="en-US" sz="1600" dirty="0"/>
                        <a:t>        </a:t>
                      </a:r>
                      <a:r>
                        <a:rPr lang="en-US" sz="1600" dirty="0" err="1"/>
                        <a:t>db.foo.find</a:t>
                      </a:r>
                      <a:r>
                        <a:rPr lang="en-US" sz="1600" dirty="0"/>
                        <a:t>()</a:t>
                      </a:r>
                    </a:p>
                    <a:p>
                      <a:r>
                        <a:rPr lang="en-US" sz="1600" dirty="0"/>
                        <a:t>        </a:t>
                      </a:r>
                      <a:r>
                        <a:rPr lang="en-US" sz="1600" dirty="0" err="1"/>
                        <a:t>db.foo.find</a:t>
                      </a:r>
                      <a:r>
                        <a:rPr lang="en-US" sz="1600" dirty="0"/>
                        <a:t>( { a : 1 } )</a:t>
                      </a:r>
                    </a:p>
                    <a:p>
                      <a:r>
                        <a:rPr lang="en-US" sz="1600" dirty="0"/>
                        <a:t>        it</a:t>
                      </a:r>
                    </a:p>
                    <a:p>
                      <a:r>
                        <a:rPr lang="en-US" sz="1600" dirty="0"/>
                        <a:t>        </a:t>
                      </a:r>
                      <a:r>
                        <a:rPr lang="en-US" sz="1600" dirty="0" err="1"/>
                        <a:t>DBQuery.shellBatchSize</a:t>
                      </a:r>
                      <a:r>
                        <a:rPr lang="en-US" sz="1600" dirty="0"/>
                        <a:t> = x</a:t>
                      </a:r>
                    </a:p>
                    <a:p>
                      <a:r>
                        <a:rPr lang="en-US" sz="1600" dirty="0"/>
                        <a:t>        exit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help on db methods</a:t>
                      </a:r>
                    </a:p>
                    <a:p>
                      <a:r>
                        <a:rPr lang="en-US" sz="1600" dirty="0"/>
                        <a:t>help on collection methods</a:t>
                      </a:r>
                    </a:p>
                    <a:p>
                      <a:r>
                        <a:rPr lang="en-US" sz="1600" dirty="0" err="1"/>
                        <a:t>sharding</a:t>
                      </a:r>
                      <a:r>
                        <a:rPr lang="en-US" sz="1600" dirty="0"/>
                        <a:t> helpers</a:t>
                      </a:r>
                    </a:p>
                    <a:p>
                      <a:r>
                        <a:rPr lang="en-US" sz="1600" dirty="0"/>
                        <a:t>replica set helpers</a:t>
                      </a:r>
                    </a:p>
                    <a:p>
                      <a:r>
                        <a:rPr lang="en-US" sz="1600" dirty="0"/>
                        <a:t>administrative help</a:t>
                      </a:r>
                    </a:p>
                    <a:p>
                      <a:r>
                        <a:rPr lang="en-US" sz="1600" dirty="0"/>
                        <a:t>connecting to a db help</a:t>
                      </a:r>
                    </a:p>
                    <a:p>
                      <a:r>
                        <a:rPr lang="en-US" sz="1600" dirty="0"/>
                        <a:t>key shortcuts</a:t>
                      </a:r>
                    </a:p>
                    <a:p>
                      <a:r>
                        <a:rPr lang="en-US" sz="1600" dirty="0"/>
                        <a:t>misc things to know</a:t>
                      </a:r>
                    </a:p>
                    <a:p>
                      <a:r>
                        <a:rPr lang="en-US" sz="1600" dirty="0" err="1"/>
                        <a:t>mapreduce</a:t>
                      </a:r>
                      <a:endParaRPr lang="en-US" sz="1600" dirty="0"/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show database names</a:t>
                      </a:r>
                    </a:p>
                    <a:p>
                      <a:r>
                        <a:rPr lang="en-US" sz="1600" dirty="0"/>
                        <a:t>show collections in current database</a:t>
                      </a:r>
                    </a:p>
                    <a:p>
                      <a:r>
                        <a:rPr lang="en-US" sz="1600" dirty="0"/>
                        <a:t>show users in current database</a:t>
                      </a:r>
                    </a:p>
                    <a:p>
                      <a:r>
                        <a:rPr lang="en-US" sz="1600" dirty="0"/>
                        <a:t>show most recent </a:t>
                      </a:r>
                      <a:r>
                        <a:rPr lang="en-US" sz="1600" dirty="0" err="1"/>
                        <a:t>system.profile</a:t>
                      </a:r>
                      <a:r>
                        <a:rPr lang="en-US" sz="1600" dirty="0"/>
                        <a:t> entries with time &gt;= 1ms</a:t>
                      </a:r>
                    </a:p>
                    <a:p>
                      <a:r>
                        <a:rPr lang="en-US" sz="1600" dirty="0"/>
                        <a:t>show the accessible logger names</a:t>
                      </a:r>
                    </a:p>
                    <a:p>
                      <a:r>
                        <a:rPr lang="en-US" sz="1600" dirty="0"/>
                        <a:t>prints out the last segment of log in memory, 'global' is default</a:t>
                      </a:r>
                    </a:p>
                    <a:p>
                      <a:r>
                        <a:rPr lang="en-US" sz="1600" dirty="0"/>
                        <a:t>set current database</a:t>
                      </a:r>
                    </a:p>
                    <a:p>
                      <a:r>
                        <a:rPr lang="en-US" sz="1600" dirty="0"/>
                        <a:t>list objects in collection </a:t>
                      </a:r>
                      <a:r>
                        <a:rPr lang="en-US" sz="1600" dirty="0" err="1"/>
                        <a:t>foo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list objects in </a:t>
                      </a:r>
                      <a:r>
                        <a:rPr lang="en-US" sz="1600" dirty="0" err="1"/>
                        <a:t>foo</a:t>
                      </a:r>
                      <a:r>
                        <a:rPr lang="en-US" sz="1600" dirty="0"/>
                        <a:t> where a == 1</a:t>
                      </a:r>
                    </a:p>
                    <a:p>
                      <a:r>
                        <a:rPr lang="en-US" sz="1600" dirty="0"/>
                        <a:t>result of the last line evaluated; use to further iterate</a:t>
                      </a:r>
                    </a:p>
                    <a:p>
                      <a:r>
                        <a:rPr lang="en-US" sz="1600" dirty="0"/>
                        <a:t>set default number of items to display on shell</a:t>
                      </a:r>
                    </a:p>
                    <a:p>
                      <a:r>
                        <a:rPr lang="en-US" sz="1600" dirty="0"/>
                        <a:t>quit the mongo shell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73AF9E-98FD-43A0-9871-C776382AB485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4"/>
            <a:ext cx="9144000" cy="1143000"/>
          </a:xfrm>
          <a:solidFill>
            <a:srgbClr val="00CC66"/>
          </a:solidFill>
          <a:ln w="9525">
            <a:solidFill>
              <a:srgbClr val="00CC66"/>
            </a:solidFill>
            <a:miter lim="800000"/>
            <a:headEnd/>
            <a:tailEnd/>
          </a:ln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DROP DATABASE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4422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/>
              <a:t>To drop database</a:t>
            </a:r>
          </a:p>
          <a:p>
            <a:pPr>
              <a:buNone/>
            </a:pP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&gt; db</a:t>
            </a:r>
          </a:p>
          <a:p>
            <a:pPr>
              <a:buNone/>
            </a:pPr>
            <a:r>
              <a:rPr lang="en-US" sz="2400" b="1" dirty="0">
                <a:solidFill>
                  <a:srgbClr val="FF7C80"/>
                </a:solidFill>
                <a:latin typeface="Courier New" pitchFamily="49" charset="0"/>
              </a:rPr>
              <a:t>    </a:t>
            </a:r>
            <a:r>
              <a:rPr lang="en-US" sz="2400" b="1" dirty="0">
                <a:latin typeface="Courier New" pitchFamily="49" charset="0"/>
              </a:rPr>
              <a:t>tv1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db.dropDatabase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{ "dropped" : "tv1", "ok" : 1 }</a:t>
            </a:r>
            <a:endParaRPr lang="en-US" sz="3200" b="1" dirty="0">
              <a:solidFill>
                <a:srgbClr val="FF0000"/>
              </a:solidFill>
              <a:latin typeface="Courier New" pitchFamily="49" charset="0"/>
            </a:endParaRPr>
          </a:p>
          <a:p>
            <a:pPr lvl="1" eaLnBrk="1" hangingPunct="1"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0034" y="785794"/>
          <a:ext cx="8286808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7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9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baseline="0" dirty="0"/>
                        <a:t>    ORACLE/POSTGRE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/>
                        <a:t>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SELECT TNAME FROM TAB;</a:t>
                      </a:r>
                    </a:p>
                    <a:p>
                      <a:r>
                        <a:rPr lang="en-IN" b="1" dirty="0" err="1">
                          <a:solidFill>
                            <a:srgbClr val="FF0000"/>
                          </a:solidFill>
                        </a:rPr>
                        <a:t>emp</a:t>
                      </a:r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     </a:t>
                      </a:r>
                    </a:p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dept      </a:t>
                      </a:r>
                    </a:p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IN" b="1" dirty="0" err="1">
                          <a:solidFill>
                            <a:srgbClr val="FF0000"/>
                          </a:solidFill>
                        </a:rPr>
                        <a:t>salgrade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show collections;</a:t>
                      </a:r>
                    </a:p>
                    <a:p>
                      <a:r>
                        <a:rPr lang="en-IN" b="1" dirty="0" err="1">
                          <a:solidFill>
                            <a:srgbClr val="FF0000"/>
                          </a:solidFill>
                        </a:rPr>
                        <a:t>shiv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IN" b="1" dirty="0" err="1">
                          <a:solidFill>
                            <a:srgbClr val="FF0000"/>
                          </a:solidFill>
                        </a:rPr>
                        <a:t>kich</a:t>
                      </a:r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      </a:t>
                      </a:r>
                    </a:p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IN" b="1" dirty="0" err="1">
                          <a:solidFill>
                            <a:srgbClr val="FF0000"/>
                          </a:solidFill>
                        </a:rPr>
                        <a:t>ved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/>
                        <a:t>Select name from </a:t>
                      </a:r>
                      <a:r>
                        <a:rPr lang="en-IN" sz="1600" b="1" dirty="0" err="1"/>
                        <a:t>v$database</a:t>
                      </a:r>
                      <a:endParaRPr lang="en-IN" sz="1600" b="1" dirty="0"/>
                    </a:p>
                    <a:p>
                      <a:r>
                        <a:rPr lang="en-IN" sz="1600" b="1" dirty="0" err="1">
                          <a:solidFill>
                            <a:srgbClr val="FF0000"/>
                          </a:solidFill>
                        </a:rPr>
                        <a:t>orcl</a:t>
                      </a:r>
                      <a:endParaRPr lang="en-IN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db</a:t>
                      </a:r>
                    </a:p>
                    <a:p>
                      <a:r>
                        <a:rPr lang="en-IN" sz="1600" b="1" dirty="0" err="1">
                          <a:solidFill>
                            <a:srgbClr val="FF0000"/>
                          </a:solidFill>
                        </a:rPr>
                        <a:t>Ramu</a:t>
                      </a:r>
                      <a:endParaRPr lang="en-IN" sz="1600" b="1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IN" sz="1600" b="1" dirty="0" err="1">
                          <a:solidFill>
                            <a:schemeClr val="tx1"/>
                          </a:solidFill>
                        </a:rPr>
                        <a:t>db.getName</a:t>
                      </a:r>
                      <a:r>
                        <a:rPr lang="en-IN" sz="1600" b="1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rgbClr val="FF0000"/>
                          </a:solidFill>
                        </a:rPr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rgbClr val="FF0000"/>
                          </a:solidFill>
                        </a:rPr>
                        <a:t>Collection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rgbClr val="FF0000"/>
                          </a:solidFill>
                        </a:rPr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rgbClr val="FF0000"/>
                          </a:solidFill>
                        </a:rPr>
                        <a:t>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rgbClr val="FF0000"/>
                          </a:solidFill>
                        </a:rPr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rgbClr val="FF0000"/>
                          </a:solidFill>
                        </a:rPr>
                        <a:t>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 err="1">
                          <a:solidFill>
                            <a:srgbClr val="FF0000"/>
                          </a:solidFill>
                        </a:rPr>
                        <a:t>Sql</a:t>
                      </a:r>
                      <a:endParaRPr lang="en-IN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err="1">
                          <a:solidFill>
                            <a:srgbClr val="FF0000"/>
                          </a:solidFill>
                        </a:rPr>
                        <a:t>Jason,Bason</a:t>
                      </a:r>
                      <a:endParaRPr lang="en-IN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102"/>
          <p:cNvSpPr>
            <a:spLocks noChangeArrowheads="1"/>
          </p:cNvSpPr>
          <p:nvPr/>
        </p:nvSpPr>
        <p:spPr bwMode="auto">
          <a:xfrm>
            <a:off x="0" y="-24"/>
            <a:ext cx="9144000" cy="647680"/>
          </a:xfrm>
          <a:prstGeom prst="rect">
            <a:avLst/>
          </a:prstGeom>
          <a:solidFill>
            <a:srgbClr val="00CC66"/>
          </a:solidFill>
          <a:ln w="9525">
            <a:solidFill>
              <a:srgbClr val="00CC66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BASIC  COMPARISONS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4350" y="1531938"/>
            <a:ext cx="8401050" cy="5021262"/>
          </a:xfrm>
        </p:spPr>
        <p:txBody>
          <a:bodyPr>
            <a:normAutofit/>
          </a:bodyPr>
          <a:lstStyle/>
          <a:p>
            <a:pPr marL="609600" indent="-609600" eaLnBrk="1" hangingPunct="1">
              <a:buNone/>
            </a:pPr>
            <a:r>
              <a:rPr lang="en-US" sz="2800" dirty="0">
                <a:solidFill>
                  <a:srgbClr val="FF3300"/>
                </a:solidFill>
              </a:rPr>
              <a:t>NOT ONLY SQL</a:t>
            </a:r>
          </a:p>
          <a:p>
            <a:pPr marL="609600" indent="-609600" eaLnBrk="1" hangingPunct="1">
              <a:buNone/>
            </a:pPr>
            <a:endParaRPr lang="en-US" sz="2800" dirty="0">
              <a:solidFill>
                <a:srgbClr val="0066FF"/>
              </a:solidFill>
            </a:endParaRPr>
          </a:p>
          <a:p>
            <a:pPr marL="609600" indent="-609600" eaLnBrk="1" hangingPunct="1">
              <a:buNone/>
            </a:pPr>
            <a:r>
              <a:rPr lang="en-US" sz="2800" dirty="0">
                <a:solidFill>
                  <a:srgbClr val="0066FF"/>
                </a:solidFill>
              </a:rPr>
              <a:t>OPEN SOURCE</a:t>
            </a:r>
          </a:p>
          <a:p>
            <a:pPr marL="609600" indent="-609600" eaLnBrk="1" hangingPunct="1">
              <a:buNone/>
            </a:pPr>
            <a:endParaRPr lang="en-US" sz="2800" dirty="0"/>
          </a:p>
          <a:p>
            <a:pPr marL="609600" indent="-609600" eaLnBrk="1" hangingPunct="1">
              <a:buNone/>
            </a:pPr>
            <a:r>
              <a:rPr lang="en-US" sz="2800" dirty="0"/>
              <a:t>DONOT REQUIRE SCHEMA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825500"/>
          </a:xfrm>
          <a:prstGeom prst="rect">
            <a:avLst/>
          </a:prstGeom>
          <a:solidFill>
            <a:srgbClr val="00CC6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 SQL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2590800"/>
            <a:ext cx="9144000" cy="1676400"/>
          </a:xfrm>
          <a:prstGeom prst="round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AR BLANCA" pitchFamily="2" charset="0"/>
              </a:rPr>
              <a:t>QUERY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0034" y="785794"/>
          <a:ext cx="6662766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2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db.createCollection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mycollection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db.collection_name.drop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&gt;db.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collection_name.insert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(document)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&gt;db.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collection_name.find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().pretty()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&gt;db.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collection_name.remove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(DELETION_CRITERIA)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db.collection_name.update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Update_criteria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02"/>
          <p:cNvSpPr>
            <a:spLocks noChangeArrowheads="1"/>
          </p:cNvSpPr>
          <p:nvPr/>
        </p:nvSpPr>
        <p:spPr bwMode="auto">
          <a:xfrm>
            <a:off x="0" y="-24"/>
            <a:ext cx="9144000" cy="647680"/>
          </a:xfrm>
          <a:prstGeom prst="rect">
            <a:avLst/>
          </a:prstGeom>
          <a:solidFill>
            <a:srgbClr val="00CC66"/>
          </a:solidFill>
          <a:ln w="9525">
            <a:solidFill>
              <a:srgbClr val="00CC66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SOME COMMANDS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109651"/>
          <a:ext cx="8458200" cy="1081476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tx1"/>
                  </a:outerShdw>
                </a:effectLst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42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MongoDB</a:t>
                      </a:r>
                      <a:endParaRPr lang="en-US" sz="2000" dirty="0"/>
                    </a:p>
                  </a:txBody>
                  <a:tcPr marL="22578" marR="22578" marT="11289" marB="11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L="22578" marR="22578" marT="11289" marB="11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RDBMS</a:t>
                      </a:r>
                      <a:endParaRPr lang="en-US" sz="2000" dirty="0"/>
                    </a:p>
                  </a:txBody>
                  <a:tcPr marL="22578" marR="22578" marT="11289" marB="11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 </a:t>
                      </a:r>
                    </a:p>
                  </a:txBody>
                  <a:tcPr marL="22578" marR="22578" marT="11289" marB="11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171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" pitchFamily="34" charset="0"/>
                          <a:cs typeface="Arial" pitchFamily="34" charset="0"/>
                        </a:rPr>
                        <a:t>db.emp.find</a:t>
                      </a:r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</a:p>
                    <a:p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{deptno:10},</a:t>
                      </a:r>
                    </a:p>
                    <a:p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{_id:0,ename:1,sal:1,deptno:1})</a:t>
                      </a:r>
                    </a:p>
                  </a:txBody>
                  <a:tcPr marL="22578" marR="22578" marT="11289" marB="11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Collection</a:t>
                      </a:r>
                    </a:p>
                    <a:p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Where</a:t>
                      </a:r>
                    </a:p>
                    <a:p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projection</a:t>
                      </a:r>
                    </a:p>
                  </a:txBody>
                  <a:tcPr marL="22578" marR="22578" marT="11289" marB="11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Select  </a:t>
                      </a:r>
                      <a:r>
                        <a:rPr lang="en-US" sz="1600" dirty="0" err="1">
                          <a:latin typeface="Arial" pitchFamily="34" charset="0"/>
                          <a:cs typeface="Arial" pitchFamily="34" charset="0"/>
                        </a:rPr>
                        <a:t>ename,sal,deptno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From    </a:t>
                      </a:r>
                      <a:r>
                        <a:rPr lang="en-US" sz="1600" dirty="0" err="1">
                          <a:latin typeface="Arial" pitchFamily="34" charset="0"/>
                          <a:cs typeface="Arial" pitchFamily="34" charset="0"/>
                        </a:rPr>
                        <a:t>emp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Where  </a:t>
                      </a:r>
                      <a:r>
                        <a:rPr lang="en-US" sz="1600" dirty="0" err="1">
                          <a:latin typeface="Arial" pitchFamily="34" charset="0"/>
                          <a:cs typeface="Arial" pitchFamily="34" charset="0"/>
                        </a:rPr>
                        <a:t>deptno</a:t>
                      </a:r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=10</a:t>
                      </a:r>
                    </a:p>
                  </a:txBody>
                  <a:tcPr marL="22578" marR="22578" marT="11289" marB="11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Projection</a:t>
                      </a:r>
                    </a:p>
                    <a:p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Table</a:t>
                      </a:r>
                    </a:p>
                    <a:p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where</a:t>
                      </a:r>
                    </a:p>
                  </a:txBody>
                  <a:tcPr marL="22578" marR="22578" marT="11289" marB="11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0034" y="785794"/>
          <a:ext cx="828680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7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9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aseline="0" dirty="0"/>
                        <a:t>    ORACLE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SELECT JOB</a:t>
                      </a:r>
                      <a:r>
                        <a:rPr lang="en-IN" baseline="0" dirty="0"/>
                        <a:t> FROM EMP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db.emp.find</a:t>
                      </a:r>
                      <a:r>
                        <a:rPr lang="en-IN" dirty="0"/>
                        <a:t>({},{job:1,_id:0})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err="1"/>
                        <a:t>db.emp.find</a:t>
                      </a:r>
                      <a:r>
                        <a:rPr lang="en-IN" sz="1800" dirty="0"/>
                        <a:t>({},{job:1,_id:1})</a:t>
                      </a:r>
                      <a:endParaRPr lang="en-IN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Select  job from </a:t>
                      </a:r>
                      <a:r>
                        <a:rPr lang="en-IN" sz="1600" dirty="0" err="1"/>
                        <a:t>emp</a:t>
                      </a:r>
                      <a:r>
                        <a:rPr lang="en-IN" sz="1600" dirty="0"/>
                        <a:t> where </a:t>
                      </a:r>
                      <a:r>
                        <a:rPr lang="en-IN" sz="1600" dirty="0" err="1"/>
                        <a:t>deptno</a:t>
                      </a:r>
                      <a:r>
                        <a:rPr lang="en-IN" sz="1600" dirty="0"/>
                        <a:t>=20</a:t>
                      </a:r>
                      <a:endParaRPr lang="en-IN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>
                          <a:solidFill>
                            <a:srgbClr val="FF0000"/>
                          </a:solidFill>
                        </a:rPr>
                        <a:t>db.emp.find</a:t>
                      </a:r>
                      <a:r>
                        <a:rPr lang="en-IN" sz="1600" dirty="0">
                          <a:solidFill>
                            <a:srgbClr val="FF0000"/>
                          </a:solidFill>
                        </a:rPr>
                        <a:t>({deptno:20},{job:1,_id:0})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FF0000"/>
                          </a:solidFill>
                        </a:rPr>
                        <a:t>Select </a:t>
                      </a:r>
                      <a:r>
                        <a:rPr lang="en-IN" sz="1600" dirty="0" err="1">
                          <a:solidFill>
                            <a:srgbClr val="FF0000"/>
                          </a:solidFill>
                        </a:rPr>
                        <a:t>job,deptno</a:t>
                      </a:r>
                      <a:r>
                        <a:rPr lang="en-IN" sz="1600" baseline="0" dirty="0">
                          <a:solidFill>
                            <a:srgbClr val="FF0000"/>
                          </a:solidFill>
                        </a:rPr>
                        <a:t> from </a:t>
                      </a:r>
                      <a:r>
                        <a:rPr lang="en-IN" sz="1600" baseline="0" dirty="0" err="1">
                          <a:solidFill>
                            <a:srgbClr val="FF0000"/>
                          </a:solidFill>
                        </a:rPr>
                        <a:t>emp</a:t>
                      </a:r>
                      <a:r>
                        <a:rPr lang="en-IN" sz="1600" baseline="0" dirty="0">
                          <a:solidFill>
                            <a:srgbClr val="FF0000"/>
                          </a:solidFill>
                        </a:rPr>
                        <a:t> where </a:t>
                      </a:r>
                      <a:r>
                        <a:rPr lang="en-IN" sz="1600" baseline="0" dirty="0" err="1">
                          <a:solidFill>
                            <a:srgbClr val="FF0000"/>
                          </a:solidFill>
                        </a:rPr>
                        <a:t>deptno</a:t>
                      </a:r>
                      <a:r>
                        <a:rPr lang="en-IN" sz="1600" baseline="0" dirty="0">
                          <a:solidFill>
                            <a:srgbClr val="FF0000"/>
                          </a:solidFill>
                        </a:rPr>
                        <a:t>=20</a:t>
                      </a:r>
                      <a:endParaRPr lang="en-IN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>
                          <a:solidFill>
                            <a:srgbClr val="FF0000"/>
                          </a:solidFill>
                        </a:rPr>
                        <a:t>db.emp.find</a:t>
                      </a:r>
                      <a:r>
                        <a:rPr lang="en-IN" sz="1600" dirty="0">
                          <a:solidFill>
                            <a:srgbClr val="FF0000"/>
                          </a:solidFill>
                        </a:rPr>
                        <a:t>({deptno:20},{job:1,deptno:1,_id:0})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02"/>
          <p:cNvSpPr>
            <a:spLocks noChangeArrowheads="1"/>
          </p:cNvSpPr>
          <p:nvPr/>
        </p:nvSpPr>
        <p:spPr bwMode="auto">
          <a:xfrm>
            <a:off x="0" y="-24"/>
            <a:ext cx="9144000" cy="647680"/>
          </a:xfrm>
          <a:prstGeom prst="rect">
            <a:avLst/>
          </a:prstGeom>
          <a:solidFill>
            <a:srgbClr val="00CC66"/>
          </a:solidFill>
          <a:ln w="9525">
            <a:solidFill>
              <a:srgbClr val="00CC66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BASIC COMMAND COMPARISONS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352800"/>
            <a:ext cx="906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0066FF"/>
                </a:solidFill>
              </a:rPr>
              <a:t>&gt; </a:t>
            </a:r>
            <a:r>
              <a:rPr lang="en-US" sz="2000" b="1" i="1" dirty="0" err="1">
                <a:solidFill>
                  <a:srgbClr val="0066FF"/>
                </a:solidFill>
              </a:rPr>
              <a:t>db.emp.find</a:t>
            </a:r>
            <a:r>
              <a:rPr lang="en-US" sz="2000" b="1" i="1" dirty="0">
                <a:solidFill>
                  <a:srgbClr val="0066FF"/>
                </a:solidFill>
              </a:rPr>
              <a:t>({</a:t>
            </a:r>
            <a:r>
              <a:rPr lang="en-US" sz="2000" b="1" i="1" dirty="0" err="1">
                <a:solidFill>
                  <a:srgbClr val="0066FF"/>
                </a:solidFill>
              </a:rPr>
              <a:t>ename</a:t>
            </a:r>
            <a:r>
              <a:rPr lang="en-US" sz="2000" b="1" i="1" dirty="0">
                <a:solidFill>
                  <a:srgbClr val="0066FF"/>
                </a:solidFill>
              </a:rPr>
              <a:t>:{$</a:t>
            </a:r>
            <a:r>
              <a:rPr lang="en-US" sz="2000" b="1" i="1" dirty="0" err="1">
                <a:solidFill>
                  <a:srgbClr val="0066FF"/>
                </a:solidFill>
              </a:rPr>
              <a:t>eq</a:t>
            </a:r>
            <a:r>
              <a:rPr lang="en-US" sz="2000" b="1" i="1" dirty="0">
                <a:solidFill>
                  <a:srgbClr val="0066FF"/>
                </a:solidFill>
              </a:rPr>
              <a:t>:"smith"}},{_id:0});</a:t>
            </a:r>
          </a:p>
          <a:p>
            <a:r>
              <a:rPr lang="en-US" sz="1200" dirty="0"/>
              <a:t>{ "</a:t>
            </a:r>
            <a:r>
              <a:rPr lang="en-US" sz="1200" dirty="0" err="1"/>
              <a:t>empno</a:t>
            </a:r>
            <a:r>
              <a:rPr lang="en-US" sz="1200" dirty="0"/>
              <a:t>" : 7369, "</a:t>
            </a:r>
            <a:r>
              <a:rPr lang="en-US" sz="1200" dirty="0" err="1"/>
              <a:t>ename</a:t>
            </a:r>
            <a:r>
              <a:rPr lang="en-US" sz="1200" dirty="0"/>
              <a:t>" : "smith", "job" : "clerk", "mgr" : 7902, "</a:t>
            </a:r>
            <a:r>
              <a:rPr lang="en-US" sz="1200" dirty="0" err="1"/>
              <a:t>hiredate</a:t>
            </a:r>
            <a:r>
              <a:rPr lang="en-US" sz="1200" dirty="0"/>
              <a:t>" : "17-dec-1980", "</a:t>
            </a:r>
            <a:r>
              <a:rPr lang="en-US" sz="1200" dirty="0" err="1"/>
              <a:t>sal</a:t>
            </a:r>
            <a:r>
              <a:rPr lang="en-US" sz="1200" dirty="0"/>
              <a:t>" : 800, "</a:t>
            </a:r>
            <a:r>
              <a:rPr lang="en-US" sz="1200" dirty="0" err="1"/>
              <a:t>comm</a:t>
            </a:r>
            <a:r>
              <a:rPr lang="en-US" sz="1200" dirty="0"/>
              <a:t>" : null, "</a:t>
            </a:r>
            <a:r>
              <a:rPr lang="en-US" sz="1200" dirty="0" err="1"/>
              <a:t>deptno</a:t>
            </a:r>
            <a:r>
              <a:rPr lang="en-US" sz="1200" dirty="0"/>
              <a:t>" :20 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" y="4038599"/>
          <a:ext cx="5003800" cy="73152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288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SQL&gt; select * from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emp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where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ename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='SMITH';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EMPNO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ENAME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JOB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MGR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HIREDATE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COMM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DEPTNO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7369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SMITH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CLERK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7902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17-Dec-80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6200" y="5105400"/>
            <a:ext cx="678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66FF"/>
                </a:solidFill>
              </a:rPr>
              <a:t>&gt; </a:t>
            </a:r>
            <a:r>
              <a:rPr lang="en-US" b="1" i="1" dirty="0" err="1">
                <a:solidFill>
                  <a:srgbClr val="0066FF"/>
                </a:solidFill>
              </a:rPr>
              <a:t>db.emp.find</a:t>
            </a:r>
            <a:r>
              <a:rPr lang="en-US" b="1" i="1" dirty="0">
                <a:solidFill>
                  <a:srgbClr val="0066FF"/>
                </a:solidFill>
              </a:rPr>
              <a:t>({</a:t>
            </a:r>
            <a:r>
              <a:rPr lang="en-US" b="1" i="1" dirty="0" err="1">
                <a:solidFill>
                  <a:srgbClr val="0066FF"/>
                </a:solidFill>
              </a:rPr>
              <a:t>ename</a:t>
            </a:r>
            <a:r>
              <a:rPr lang="en-US" b="1" i="1" dirty="0">
                <a:solidFill>
                  <a:srgbClr val="0066FF"/>
                </a:solidFill>
              </a:rPr>
              <a:t>:{$</a:t>
            </a:r>
            <a:r>
              <a:rPr lang="en-US" b="1" i="1" dirty="0" err="1">
                <a:solidFill>
                  <a:srgbClr val="0066FF"/>
                </a:solidFill>
              </a:rPr>
              <a:t>eq</a:t>
            </a:r>
            <a:r>
              <a:rPr lang="en-US" b="1" i="1" dirty="0">
                <a:solidFill>
                  <a:srgbClr val="0066FF"/>
                </a:solidFill>
              </a:rPr>
              <a:t>:"smith"}},{_id:0,ename:1,sal:1});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"smith", "</a:t>
            </a:r>
            <a:r>
              <a:rPr lang="en-US" dirty="0" err="1"/>
              <a:t>sal</a:t>
            </a:r>
            <a:r>
              <a:rPr lang="en-US" dirty="0"/>
              <a:t>" : 800 }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81000" y="5897880"/>
          <a:ext cx="3759199" cy="731520"/>
        </p:xfrm>
        <a:graphic>
          <a:graphicData uri="http://schemas.openxmlformats.org/drawingml/2006/table">
            <a:tbl>
              <a:tblPr/>
              <a:tblGrid>
                <a:gridCol w="1108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7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3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2880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SQL&gt; select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ename,sal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from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emp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where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ename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='SMITH';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ENAME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SMITH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26988"/>
            <a:ext cx="9144000" cy="646113"/>
          </a:xfrm>
          <a:prstGeom prst="rect">
            <a:avLst/>
          </a:prstGeom>
          <a:solidFill>
            <a:srgbClr val="00CC66"/>
          </a:solidFill>
        </p:spPr>
        <p:txBody>
          <a:bodyPr lIns="92075" tIns="46038" rIns="92075" bIns="46038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</a:t>
            </a:r>
            <a:endParaRPr lang="en-IN" sz="3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1219200"/>
            <a:ext cx="4800600" cy="26776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i="1" dirty="0" err="1">
                <a:solidFill>
                  <a:srgbClr val="FF0000"/>
                </a:solidFill>
                <a:latin typeface="+mn-lt"/>
                <a:cs typeface="+mn-cs"/>
              </a:rPr>
              <a:t>findOne</a:t>
            </a:r>
            <a:r>
              <a:rPr lang="en-US" sz="3200" i="1" dirty="0">
                <a:solidFill>
                  <a:srgbClr val="FF0000"/>
                </a:solidFill>
                <a:latin typeface="+mn-lt"/>
                <a:cs typeface="+mn-cs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i="1" dirty="0">
                <a:solidFill>
                  <a:srgbClr val="00B050"/>
                </a:solidFill>
              </a:rPr>
              <a:t>find()</a:t>
            </a:r>
            <a:endParaRPr lang="en-US" sz="3200" i="1" dirty="0">
              <a:solidFill>
                <a:srgbClr val="00B050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i="1" dirty="0">
              <a:solidFill>
                <a:srgbClr val="468E42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i="1" dirty="0">
                <a:solidFill>
                  <a:srgbClr val="5319F5"/>
                </a:solidFill>
              </a:rPr>
              <a:t>find().p</a:t>
            </a:r>
            <a:r>
              <a:rPr lang="en-US" sz="3200" i="1" dirty="0">
                <a:solidFill>
                  <a:srgbClr val="5319F5"/>
                </a:solidFill>
                <a:latin typeface="+mn-lt"/>
                <a:cs typeface="+mn-cs"/>
              </a:rPr>
              <a:t>retty()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i="1" dirty="0">
              <a:solidFill>
                <a:srgbClr val="5319F5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find().</a:t>
            </a:r>
            <a:r>
              <a:rPr lang="en-US" sz="32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</a:t>
            </a:r>
            <a:r>
              <a:rPr lang="en-US" sz="32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rPr>
              <a:t>orEach</a:t>
            </a:r>
            <a:r>
              <a:rPr lang="en-US" sz="3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rPr>
              <a:t>(</a:t>
            </a:r>
            <a:r>
              <a:rPr lang="en-US" sz="32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rPr>
              <a:t>printjson</a:t>
            </a:r>
            <a:r>
              <a:rPr lang="en-US" sz="3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i="1" dirty="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"/>
          <p:cNvSpPr>
            <a:spLocks noChangeArrowheads="1"/>
          </p:cNvSpPr>
          <p:nvPr/>
        </p:nvSpPr>
        <p:spPr bwMode="auto">
          <a:xfrm>
            <a:off x="0" y="-24"/>
            <a:ext cx="9144000" cy="647680"/>
          </a:xfrm>
          <a:prstGeom prst="rect">
            <a:avLst/>
          </a:prstGeom>
          <a:solidFill>
            <a:srgbClr val="00CC66"/>
          </a:solidFill>
          <a:ln w="9525">
            <a:solidFill>
              <a:srgbClr val="00CC66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SOME COMMANDS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" y="762000"/>
            <a:ext cx="8839200" cy="138499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&gt; </a:t>
            </a:r>
            <a:r>
              <a:rPr lang="en-US" sz="2400" b="1" i="1" dirty="0" err="1"/>
              <a:t>db.emp.find</a:t>
            </a:r>
            <a:r>
              <a:rPr lang="en-US" sz="2400" b="1" i="1" dirty="0"/>
              <a:t>()</a:t>
            </a:r>
          </a:p>
          <a:p>
            <a:r>
              <a:rPr lang="en-US" sz="1200" b="1" dirty="0"/>
              <a:t>{ "_id" : </a:t>
            </a:r>
            <a:r>
              <a:rPr lang="en-US" sz="1200" b="1" dirty="0" err="1"/>
              <a:t>ObjectId</a:t>
            </a:r>
            <a:r>
              <a:rPr lang="en-US" sz="1200" b="1" dirty="0"/>
              <a:t>("5cd5a2c903cee530f60e0b81"), "</a:t>
            </a:r>
            <a:r>
              <a:rPr lang="en-US" sz="1200" b="1" dirty="0" err="1"/>
              <a:t>empno</a:t>
            </a:r>
            <a:r>
              <a:rPr lang="en-US" sz="1200" b="1" dirty="0"/>
              <a:t>" : 7369, "</a:t>
            </a:r>
            <a:r>
              <a:rPr lang="en-US" sz="1200" b="1" dirty="0" err="1"/>
              <a:t>ename</a:t>
            </a:r>
            <a:r>
              <a:rPr lang="en-US" sz="1200" b="1" dirty="0"/>
              <a:t>" : "smith", "</a:t>
            </a:r>
            <a:r>
              <a:rPr lang="en-US" sz="1200" b="1" dirty="0" err="1"/>
              <a:t>deptno</a:t>
            </a:r>
            <a:r>
              <a:rPr lang="en-US" sz="1200" b="1" dirty="0"/>
              <a:t>" : 20, "</a:t>
            </a:r>
            <a:r>
              <a:rPr lang="en-US" sz="1200" b="1" dirty="0" err="1"/>
              <a:t>sal</a:t>
            </a:r>
            <a:r>
              <a:rPr lang="en-US" sz="1200" b="1" dirty="0"/>
              <a:t>" : 800, "job" : "clerk" }</a:t>
            </a:r>
          </a:p>
          <a:p>
            <a:r>
              <a:rPr lang="en-US" sz="1200" b="1" dirty="0"/>
              <a:t>{ "_id" : </a:t>
            </a:r>
            <a:r>
              <a:rPr lang="en-US" sz="1200" b="1" dirty="0" err="1"/>
              <a:t>ObjectId</a:t>
            </a:r>
            <a:r>
              <a:rPr lang="en-US" sz="1200" b="1" dirty="0"/>
              <a:t>("5cd5a2c903cee530f60e0b82"), "</a:t>
            </a:r>
            <a:r>
              <a:rPr lang="en-US" sz="1200" b="1" dirty="0" err="1"/>
              <a:t>empno</a:t>
            </a:r>
            <a:r>
              <a:rPr lang="en-US" sz="1200" b="1" dirty="0"/>
              <a:t>" : 7839, "</a:t>
            </a:r>
            <a:r>
              <a:rPr lang="en-US" sz="1200" b="1" dirty="0" err="1"/>
              <a:t>ename</a:t>
            </a:r>
            <a:r>
              <a:rPr lang="en-US" sz="1200" b="1" dirty="0"/>
              <a:t>" : "king", "</a:t>
            </a:r>
            <a:r>
              <a:rPr lang="en-US" sz="1200" b="1" dirty="0" err="1"/>
              <a:t>deptno</a:t>
            </a:r>
            <a:r>
              <a:rPr lang="en-US" sz="1200" b="1" dirty="0"/>
              <a:t>" : 10, "</a:t>
            </a:r>
            <a:r>
              <a:rPr lang="en-US" sz="1200" b="1" dirty="0" err="1"/>
              <a:t>sal</a:t>
            </a:r>
            <a:r>
              <a:rPr lang="en-US" sz="1200" b="1" dirty="0"/>
              <a:t>" : 5000, "job" : "president" }</a:t>
            </a:r>
          </a:p>
          <a:p>
            <a:r>
              <a:rPr lang="en-US" sz="1200" b="1" dirty="0"/>
              <a:t>{ "_id" : </a:t>
            </a:r>
            <a:r>
              <a:rPr lang="en-US" sz="1200" b="1" dirty="0" err="1"/>
              <a:t>ObjectId</a:t>
            </a:r>
            <a:r>
              <a:rPr lang="en-US" sz="1200" b="1" dirty="0"/>
              <a:t>("5cd5a2c903cee530f60e0b83"), "</a:t>
            </a:r>
            <a:r>
              <a:rPr lang="en-US" sz="1200" b="1" dirty="0" err="1"/>
              <a:t>empno</a:t>
            </a:r>
            <a:r>
              <a:rPr lang="en-US" sz="1200" b="1" dirty="0"/>
              <a:t>" : 7698, "</a:t>
            </a:r>
            <a:r>
              <a:rPr lang="en-US" sz="1200" b="1" dirty="0" err="1"/>
              <a:t>ename</a:t>
            </a:r>
            <a:r>
              <a:rPr lang="en-US" sz="1200" b="1" dirty="0"/>
              <a:t>" : "</a:t>
            </a:r>
            <a:r>
              <a:rPr lang="en-US" sz="1200" b="1" dirty="0" err="1"/>
              <a:t>blake</a:t>
            </a:r>
            <a:r>
              <a:rPr lang="en-US" sz="1200" b="1" dirty="0"/>
              <a:t>", "</a:t>
            </a:r>
            <a:r>
              <a:rPr lang="en-US" sz="1200" b="1" dirty="0" err="1"/>
              <a:t>deptno</a:t>
            </a:r>
            <a:r>
              <a:rPr lang="en-US" sz="1200" b="1" dirty="0"/>
              <a:t>" : 30, "</a:t>
            </a:r>
            <a:r>
              <a:rPr lang="en-US" sz="1200" b="1" dirty="0" err="1"/>
              <a:t>sal</a:t>
            </a:r>
            <a:r>
              <a:rPr lang="en-US" sz="1200" b="1" dirty="0"/>
              <a:t>" : 2850, "job" : "manager" }</a:t>
            </a:r>
          </a:p>
          <a:p>
            <a:r>
              <a:rPr lang="en-US" sz="1200" b="1" dirty="0"/>
              <a:t>{ "_id" : </a:t>
            </a:r>
            <a:r>
              <a:rPr lang="en-US" sz="1200" b="1" dirty="0" err="1"/>
              <a:t>ObjectId</a:t>
            </a:r>
            <a:r>
              <a:rPr lang="en-US" sz="1200" b="1" dirty="0"/>
              <a:t>("5cd5a2c903cee530f60e0b84"), "</a:t>
            </a:r>
            <a:r>
              <a:rPr lang="en-US" sz="1200" b="1" dirty="0" err="1"/>
              <a:t>empno</a:t>
            </a:r>
            <a:r>
              <a:rPr lang="en-US" sz="1200" b="1" dirty="0"/>
              <a:t>" : 7900, "</a:t>
            </a:r>
            <a:r>
              <a:rPr lang="en-US" sz="1200" b="1" dirty="0" err="1"/>
              <a:t>ename</a:t>
            </a:r>
            <a:r>
              <a:rPr lang="en-US" sz="1200" b="1" dirty="0"/>
              <a:t>" : "</a:t>
            </a:r>
            <a:r>
              <a:rPr lang="en-US" sz="1200" b="1" dirty="0" err="1"/>
              <a:t>james</a:t>
            </a:r>
            <a:r>
              <a:rPr lang="en-US" sz="1200" b="1" dirty="0"/>
              <a:t>", "</a:t>
            </a:r>
            <a:r>
              <a:rPr lang="en-US" sz="1200" b="1" dirty="0" err="1"/>
              <a:t>deptno</a:t>
            </a:r>
            <a:r>
              <a:rPr lang="en-US" sz="1200" b="1" dirty="0"/>
              <a:t>" : 30, "</a:t>
            </a:r>
            <a:r>
              <a:rPr lang="en-US" sz="1200" b="1" dirty="0" err="1"/>
              <a:t>sal</a:t>
            </a:r>
            <a:r>
              <a:rPr lang="en-US" sz="1200" b="1" dirty="0"/>
              <a:t>" : 950, "job" : "clerk" }</a:t>
            </a:r>
          </a:p>
          <a:p>
            <a:r>
              <a:rPr lang="en-US" sz="1200" b="1" dirty="0"/>
              <a:t>{ "_id" : </a:t>
            </a:r>
            <a:r>
              <a:rPr lang="en-US" sz="1200" b="1" dirty="0" err="1"/>
              <a:t>ObjectId</a:t>
            </a:r>
            <a:r>
              <a:rPr lang="en-US" sz="1200" b="1" dirty="0"/>
              <a:t>("5cd5a2c903cee530f60e0b85"), "</a:t>
            </a:r>
            <a:r>
              <a:rPr lang="en-US" sz="1200" b="1" dirty="0" err="1"/>
              <a:t>empno</a:t>
            </a:r>
            <a:r>
              <a:rPr lang="en-US" sz="1200" b="1" dirty="0"/>
              <a:t>" : 7654, "</a:t>
            </a:r>
            <a:r>
              <a:rPr lang="en-US" sz="1200" b="1" dirty="0" err="1"/>
              <a:t>ename</a:t>
            </a:r>
            <a:r>
              <a:rPr lang="en-US" sz="1200" b="1" dirty="0"/>
              <a:t>" : "martin", "</a:t>
            </a:r>
            <a:r>
              <a:rPr lang="en-US" sz="1200" b="1" dirty="0" err="1"/>
              <a:t>deptno</a:t>
            </a:r>
            <a:r>
              <a:rPr lang="en-US" sz="1200" b="1" dirty="0"/>
              <a:t>" : 30, "</a:t>
            </a:r>
            <a:r>
              <a:rPr lang="en-US" sz="1200" b="1" dirty="0" err="1"/>
              <a:t>sal</a:t>
            </a:r>
            <a:r>
              <a:rPr lang="en-US" sz="1200" b="1" dirty="0"/>
              <a:t>" : 1250, "job" : "salesman" }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3071098"/>
            <a:ext cx="5638800" cy="26161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i="1" dirty="0"/>
              <a:t>&gt; </a:t>
            </a:r>
            <a:r>
              <a:rPr lang="en-US" sz="2000" b="1" i="1" dirty="0" err="1"/>
              <a:t>db.emp.findOne</a:t>
            </a:r>
            <a:r>
              <a:rPr lang="en-US" sz="2000" b="1" i="1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"_id" : </a:t>
            </a:r>
            <a:r>
              <a:rPr lang="en-US" dirty="0" err="1"/>
              <a:t>ObjectId</a:t>
            </a:r>
            <a:r>
              <a:rPr lang="en-US" dirty="0"/>
              <a:t>("5cd5a2c903cee530f60e0b81")</a:t>
            </a:r>
          </a:p>
          <a:p>
            <a:r>
              <a:rPr lang="en-US" dirty="0"/>
              <a:t>        "</a:t>
            </a:r>
            <a:r>
              <a:rPr lang="en-US" dirty="0" err="1"/>
              <a:t>empno</a:t>
            </a:r>
            <a:r>
              <a:rPr lang="en-US" dirty="0"/>
              <a:t>" : 7369,</a:t>
            </a:r>
          </a:p>
          <a:p>
            <a:r>
              <a:rPr lang="en-US" dirty="0"/>
              <a:t>        "</a:t>
            </a:r>
            <a:r>
              <a:rPr lang="en-US" dirty="0" err="1"/>
              <a:t>ename</a:t>
            </a:r>
            <a:r>
              <a:rPr lang="en-US" dirty="0"/>
              <a:t>" : "smith",</a:t>
            </a:r>
          </a:p>
          <a:p>
            <a:r>
              <a:rPr lang="en-US" dirty="0"/>
              <a:t>        "</a:t>
            </a:r>
            <a:r>
              <a:rPr lang="en-US" dirty="0" err="1"/>
              <a:t>deptno</a:t>
            </a:r>
            <a:r>
              <a:rPr lang="en-US" dirty="0"/>
              <a:t>" : 20,</a:t>
            </a:r>
          </a:p>
          <a:p>
            <a:r>
              <a:rPr lang="en-US" dirty="0"/>
              <a:t>        "</a:t>
            </a:r>
            <a:r>
              <a:rPr lang="en-US" dirty="0" err="1"/>
              <a:t>sal</a:t>
            </a:r>
            <a:r>
              <a:rPr lang="en-US" dirty="0"/>
              <a:t>" : 800,</a:t>
            </a:r>
          </a:p>
          <a:p>
            <a:r>
              <a:rPr lang="en-US" dirty="0"/>
              <a:t>        "job" : "clerk"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"/>
          <p:cNvSpPr>
            <a:spLocks noChangeArrowheads="1"/>
          </p:cNvSpPr>
          <p:nvPr/>
        </p:nvSpPr>
        <p:spPr bwMode="auto">
          <a:xfrm>
            <a:off x="0" y="-24"/>
            <a:ext cx="9144000" cy="647680"/>
          </a:xfrm>
          <a:prstGeom prst="rect">
            <a:avLst/>
          </a:prstGeom>
          <a:solidFill>
            <a:srgbClr val="00CC66"/>
          </a:solidFill>
          <a:ln w="9525">
            <a:solidFill>
              <a:srgbClr val="00CC66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SOME COMMANDS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838200"/>
            <a:ext cx="3352800" cy="57246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&gt; </a:t>
            </a:r>
            <a:r>
              <a:rPr lang="en-US" b="1" i="1" dirty="0" err="1"/>
              <a:t>db.emp.find</a:t>
            </a:r>
            <a:r>
              <a:rPr lang="en-US" b="1" i="1" dirty="0"/>
              <a:t>({},{_id:0}).pretty()</a:t>
            </a:r>
          </a:p>
          <a:p>
            <a:r>
              <a:rPr lang="en-US" sz="1000" b="1" dirty="0"/>
              <a:t>{</a:t>
            </a:r>
          </a:p>
          <a:p>
            <a:r>
              <a:rPr lang="en-US" sz="1000" b="1" dirty="0"/>
              <a:t>        "</a:t>
            </a:r>
            <a:r>
              <a:rPr lang="en-US" sz="1000" b="1" dirty="0" err="1"/>
              <a:t>empno</a:t>
            </a:r>
            <a:r>
              <a:rPr lang="en-US" sz="1000" b="1" dirty="0"/>
              <a:t>" : 7369,</a:t>
            </a:r>
          </a:p>
          <a:p>
            <a:r>
              <a:rPr lang="en-US" sz="1000" b="1" dirty="0"/>
              <a:t>        "</a:t>
            </a:r>
            <a:r>
              <a:rPr lang="en-US" sz="1000" b="1" dirty="0" err="1"/>
              <a:t>ename</a:t>
            </a:r>
            <a:r>
              <a:rPr lang="en-US" sz="1000" b="1" dirty="0"/>
              <a:t>" : "smith",</a:t>
            </a:r>
          </a:p>
          <a:p>
            <a:r>
              <a:rPr lang="en-US" sz="1000" b="1" dirty="0"/>
              <a:t>        "</a:t>
            </a:r>
            <a:r>
              <a:rPr lang="en-US" sz="1000" b="1" dirty="0" err="1"/>
              <a:t>deptno</a:t>
            </a:r>
            <a:r>
              <a:rPr lang="en-US" sz="1000" b="1" dirty="0"/>
              <a:t>" : 20,</a:t>
            </a:r>
          </a:p>
          <a:p>
            <a:r>
              <a:rPr lang="en-US" sz="1000" b="1" dirty="0"/>
              <a:t>        "</a:t>
            </a:r>
            <a:r>
              <a:rPr lang="en-US" sz="1000" b="1" dirty="0" err="1"/>
              <a:t>sal</a:t>
            </a:r>
            <a:r>
              <a:rPr lang="en-US" sz="1000" b="1" dirty="0"/>
              <a:t>" : 800,</a:t>
            </a:r>
          </a:p>
          <a:p>
            <a:r>
              <a:rPr lang="en-US" sz="1000" b="1" dirty="0"/>
              <a:t>        "job" : "clerk"</a:t>
            </a:r>
          </a:p>
          <a:p>
            <a:r>
              <a:rPr lang="en-US" sz="1000" b="1" dirty="0"/>
              <a:t>}</a:t>
            </a:r>
          </a:p>
          <a:p>
            <a:r>
              <a:rPr lang="en-US" sz="1000" b="1" dirty="0"/>
              <a:t>{</a:t>
            </a:r>
          </a:p>
          <a:p>
            <a:r>
              <a:rPr lang="en-US" sz="1000" b="1" dirty="0"/>
              <a:t>        "</a:t>
            </a:r>
            <a:r>
              <a:rPr lang="en-US" sz="1000" b="1" dirty="0" err="1"/>
              <a:t>empno</a:t>
            </a:r>
            <a:r>
              <a:rPr lang="en-US" sz="1000" b="1" dirty="0"/>
              <a:t>" : 7839,</a:t>
            </a:r>
          </a:p>
          <a:p>
            <a:r>
              <a:rPr lang="en-US" sz="1000" b="1" dirty="0"/>
              <a:t>        "</a:t>
            </a:r>
            <a:r>
              <a:rPr lang="en-US" sz="1000" b="1" dirty="0" err="1"/>
              <a:t>ename</a:t>
            </a:r>
            <a:r>
              <a:rPr lang="en-US" sz="1000" b="1" dirty="0"/>
              <a:t>" : "king",</a:t>
            </a:r>
          </a:p>
          <a:p>
            <a:r>
              <a:rPr lang="en-US" sz="1000" b="1" dirty="0"/>
              <a:t>        "</a:t>
            </a:r>
            <a:r>
              <a:rPr lang="en-US" sz="1000" b="1" dirty="0" err="1"/>
              <a:t>deptno</a:t>
            </a:r>
            <a:r>
              <a:rPr lang="en-US" sz="1000" b="1" dirty="0"/>
              <a:t>" : 10,</a:t>
            </a:r>
          </a:p>
          <a:p>
            <a:r>
              <a:rPr lang="en-US" sz="1000" b="1" dirty="0"/>
              <a:t>        "</a:t>
            </a:r>
            <a:r>
              <a:rPr lang="en-US" sz="1000" b="1" dirty="0" err="1"/>
              <a:t>sal</a:t>
            </a:r>
            <a:r>
              <a:rPr lang="en-US" sz="1000" b="1" dirty="0"/>
              <a:t>" : 5000,</a:t>
            </a:r>
          </a:p>
          <a:p>
            <a:r>
              <a:rPr lang="en-US" sz="1000" b="1" dirty="0"/>
              <a:t>        "job" : "president"</a:t>
            </a:r>
          </a:p>
          <a:p>
            <a:r>
              <a:rPr lang="en-US" sz="1000" b="1" dirty="0"/>
              <a:t>}</a:t>
            </a:r>
          </a:p>
          <a:p>
            <a:r>
              <a:rPr lang="en-US" sz="1000" b="1" dirty="0"/>
              <a:t>{</a:t>
            </a:r>
          </a:p>
          <a:p>
            <a:r>
              <a:rPr lang="en-US" sz="1000" b="1" dirty="0"/>
              <a:t>        "</a:t>
            </a:r>
            <a:r>
              <a:rPr lang="en-US" sz="1000" b="1" dirty="0" err="1"/>
              <a:t>empno</a:t>
            </a:r>
            <a:r>
              <a:rPr lang="en-US" sz="1000" b="1" dirty="0"/>
              <a:t>" : 7698,</a:t>
            </a:r>
          </a:p>
          <a:p>
            <a:r>
              <a:rPr lang="en-US" sz="1000" b="1" dirty="0"/>
              <a:t>        "</a:t>
            </a:r>
            <a:r>
              <a:rPr lang="en-US" sz="1000" b="1" dirty="0" err="1"/>
              <a:t>ename</a:t>
            </a:r>
            <a:r>
              <a:rPr lang="en-US" sz="1000" b="1" dirty="0"/>
              <a:t>" : "</a:t>
            </a:r>
            <a:r>
              <a:rPr lang="en-US" sz="1000" b="1" dirty="0" err="1"/>
              <a:t>blake</a:t>
            </a:r>
            <a:r>
              <a:rPr lang="en-US" sz="1000" b="1" dirty="0"/>
              <a:t>",</a:t>
            </a:r>
          </a:p>
          <a:p>
            <a:r>
              <a:rPr lang="en-US" sz="1000" b="1" dirty="0"/>
              <a:t>        "</a:t>
            </a:r>
            <a:r>
              <a:rPr lang="en-US" sz="1000" b="1" dirty="0" err="1"/>
              <a:t>deptno</a:t>
            </a:r>
            <a:r>
              <a:rPr lang="en-US" sz="1000" b="1" dirty="0"/>
              <a:t>" : 30,</a:t>
            </a:r>
          </a:p>
          <a:p>
            <a:r>
              <a:rPr lang="en-US" sz="1000" b="1" dirty="0"/>
              <a:t>        "</a:t>
            </a:r>
            <a:r>
              <a:rPr lang="en-US" sz="1000" b="1" dirty="0" err="1"/>
              <a:t>sal</a:t>
            </a:r>
            <a:r>
              <a:rPr lang="en-US" sz="1000" b="1" dirty="0"/>
              <a:t>" : 2850,</a:t>
            </a:r>
          </a:p>
          <a:p>
            <a:r>
              <a:rPr lang="en-US" sz="1000" b="1" dirty="0"/>
              <a:t>        "job" : "manager"</a:t>
            </a:r>
          </a:p>
          <a:p>
            <a:r>
              <a:rPr lang="en-US" sz="1000" b="1" dirty="0"/>
              <a:t>}</a:t>
            </a:r>
          </a:p>
          <a:p>
            <a:r>
              <a:rPr lang="en-US" sz="1000" b="1" dirty="0"/>
              <a:t>{</a:t>
            </a:r>
          </a:p>
          <a:p>
            <a:r>
              <a:rPr lang="en-US" sz="1000" b="1" dirty="0"/>
              <a:t>        "</a:t>
            </a:r>
            <a:r>
              <a:rPr lang="en-US" sz="1000" b="1" dirty="0" err="1"/>
              <a:t>empno</a:t>
            </a:r>
            <a:r>
              <a:rPr lang="en-US" sz="1000" b="1" dirty="0"/>
              <a:t>" : 7900,</a:t>
            </a:r>
          </a:p>
          <a:p>
            <a:r>
              <a:rPr lang="en-US" sz="1000" b="1" dirty="0"/>
              <a:t>        "</a:t>
            </a:r>
            <a:r>
              <a:rPr lang="en-US" sz="1000" b="1" dirty="0" err="1"/>
              <a:t>ename</a:t>
            </a:r>
            <a:r>
              <a:rPr lang="en-US" sz="1000" b="1" dirty="0"/>
              <a:t>" : "</a:t>
            </a:r>
            <a:r>
              <a:rPr lang="en-US" sz="1000" b="1" dirty="0" err="1"/>
              <a:t>james</a:t>
            </a:r>
            <a:r>
              <a:rPr lang="en-US" sz="1000" b="1" dirty="0"/>
              <a:t>",</a:t>
            </a:r>
          </a:p>
          <a:p>
            <a:r>
              <a:rPr lang="en-US" sz="1000" b="1" dirty="0"/>
              <a:t>        "</a:t>
            </a:r>
            <a:r>
              <a:rPr lang="en-US" sz="1000" b="1" dirty="0" err="1"/>
              <a:t>deptno</a:t>
            </a:r>
            <a:r>
              <a:rPr lang="en-US" sz="1000" b="1" dirty="0"/>
              <a:t>" : 30,</a:t>
            </a:r>
          </a:p>
          <a:p>
            <a:r>
              <a:rPr lang="en-US" sz="1000" b="1" dirty="0"/>
              <a:t>        "</a:t>
            </a:r>
            <a:r>
              <a:rPr lang="en-US" sz="1000" b="1" dirty="0" err="1"/>
              <a:t>sal</a:t>
            </a:r>
            <a:r>
              <a:rPr lang="en-US" sz="1000" b="1" dirty="0"/>
              <a:t>" : 950,</a:t>
            </a:r>
          </a:p>
          <a:p>
            <a:r>
              <a:rPr lang="en-US" sz="1000" b="1" dirty="0"/>
              <a:t>        "job" : "clerk"</a:t>
            </a:r>
          </a:p>
          <a:p>
            <a:r>
              <a:rPr lang="en-US" sz="1000" b="1" dirty="0"/>
              <a:t>}</a:t>
            </a:r>
          </a:p>
          <a:p>
            <a:r>
              <a:rPr lang="en-US" sz="1000" b="1" dirty="0"/>
              <a:t>{</a:t>
            </a:r>
          </a:p>
          <a:p>
            <a:r>
              <a:rPr lang="en-US" sz="1000" b="1" dirty="0"/>
              <a:t>        "</a:t>
            </a:r>
            <a:r>
              <a:rPr lang="en-US" sz="1000" b="1" dirty="0" err="1"/>
              <a:t>empno</a:t>
            </a:r>
            <a:r>
              <a:rPr lang="en-US" sz="1000" b="1" dirty="0"/>
              <a:t>" : 7654,</a:t>
            </a:r>
          </a:p>
          <a:p>
            <a:r>
              <a:rPr lang="en-US" sz="1000" b="1" dirty="0"/>
              <a:t>        "</a:t>
            </a:r>
            <a:r>
              <a:rPr lang="en-US" sz="1000" b="1" dirty="0" err="1"/>
              <a:t>ename</a:t>
            </a:r>
            <a:r>
              <a:rPr lang="en-US" sz="1000" b="1" dirty="0"/>
              <a:t>" : "martin",</a:t>
            </a:r>
          </a:p>
          <a:p>
            <a:r>
              <a:rPr lang="en-US" sz="1000" b="1" dirty="0"/>
              <a:t>        "</a:t>
            </a:r>
            <a:r>
              <a:rPr lang="en-US" sz="1000" b="1" dirty="0" err="1"/>
              <a:t>deptno</a:t>
            </a:r>
            <a:r>
              <a:rPr lang="en-US" sz="1000" b="1" dirty="0"/>
              <a:t>" : 30,</a:t>
            </a:r>
          </a:p>
          <a:p>
            <a:r>
              <a:rPr lang="en-US" sz="1000" b="1" dirty="0"/>
              <a:t>        "</a:t>
            </a:r>
            <a:r>
              <a:rPr lang="en-US" sz="1000" b="1" dirty="0" err="1"/>
              <a:t>sal</a:t>
            </a:r>
            <a:r>
              <a:rPr lang="en-US" sz="1000" b="1" dirty="0"/>
              <a:t>" : 1250,</a:t>
            </a:r>
          </a:p>
          <a:p>
            <a:r>
              <a:rPr lang="en-US" sz="1000" b="1" dirty="0"/>
              <a:t>        "job" : "salesman"</a:t>
            </a:r>
          </a:p>
          <a:p>
            <a:r>
              <a:rPr lang="en-US" sz="1000" b="1" dirty="0"/>
              <a:t>}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4038600" y="762000"/>
            <a:ext cx="4572000" cy="607858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>
            <a:spAutoFit/>
          </a:bodyPr>
          <a:lstStyle/>
          <a:p>
            <a:r>
              <a:rPr lang="en-US" sz="2000" b="1" i="1" dirty="0"/>
              <a:t>&gt; </a:t>
            </a:r>
            <a:r>
              <a:rPr lang="en-US" sz="2000" b="1" i="1" dirty="0" err="1"/>
              <a:t>db.emp.find</a:t>
            </a:r>
            <a:r>
              <a:rPr lang="en-US" sz="2000" b="1" i="1" dirty="0"/>
              <a:t>().</a:t>
            </a:r>
            <a:r>
              <a:rPr lang="en-US" sz="2000" b="1" i="1" dirty="0" err="1"/>
              <a:t>forEach</a:t>
            </a:r>
            <a:r>
              <a:rPr lang="en-US" sz="2000" b="1" i="1" dirty="0"/>
              <a:t>(</a:t>
            </a:r>
            <a:r>
              <a:rPr lang="en-US" sz="2000" b="1" i="1" dirty="0" err="1"/>
              <a:t>printjson</a:t>
            </a:r>
            <a:r>
              <a:rPr lang="en-US" sz="2000" b="1" i="1" dirty="0"/>
              <a:t>)</a:t>
            </a:r>
          </a:p>
          <a:p>
            <a:r>
              <a:rPr lang="en-US" sz="900" dirty="0"/>
              <a:t>{</a:t>
            </a:r>
          </a:p>
          <a:p>
            <a:r>
              <a:rPr lang="en-US" sz="900" dirty="0"/>
              <a:t>        "_id" : </a:t>
            </a:r>
            <a:r>
              <a:rPr lang="en-US" sz="900" dirty="0" err="1"/>
              <a:t>ObjectId</a:t>
            </a:r>
            <a:r>
              <a:rPr lang="en-US" sz="900" dirty="0"/>
              <a:t>("5cd5a2c903cee530f60e0b81"),</a:t>
            </a:r>
          </a:p>
          <a:p>
            <a:r>
              <a:rPr lang="en-US" sz="900" dirty="0"/>
              <a:t>        "</a:t>
            </a:r>
            <a:r>
              <a:rPr lang="en-US" sz="900" dirty="0" err="1"/>
              <a:t>empno</a:t>
            </a:r>
            <a:r>
              <a:rPr lang="en-US" sz="900" dirty="0"/>
              <a:t>" : 7369,</a:t>
            </a:r>
          </a:p>
          <a:p>
            <a:r>
              <a:rPr lang="en-US" sz="900" dirty="0"/>
              <a:t>        "</a:t>
            </a:r>
            <a:r>
              <a:rPr lang="en-US" sz="900" dirty="0" err="1"/>
              <a:t>ename</a:t>
            </a:r>
            <a:r>
              <a:rPr lang="en-US" sz="900" dirty="0"/>
              <a:t>" : "smith",</a:t>
            </a:r>
          </a:p>
          <a:p>
            <a:r>
              <a:rPr lang="en-US" sz="900" dirty="0"/>
              <a:t>        "</a:t>
            </a:r>
            <a:r>
              <a:rPr lang="en-US" sz="900" dirty="0" err="1"/>
              <a:t>deptno</a:t>
            </a:r>
            <a:r>
              <a:rPr lang="en-US" sz="900" dirty="0"/>
              <a:t>" : 20,</a:t>
            </a:r>
          </a:p>
          <a:p>
            <a:r>
              <a:rPr lang="en-US" sz="900" dirty="0"/>
              <a:t>        "</a:t>
            </a:r>
            <a:r>
              <a:rPr lang="en-US" sz="900" dirty="0" err="1"/>
              <a:t>sal</a:t>
            </a:r>
            <a:r>
              <a:rPr lang="en-US" sz="900" dirty="0"/>
              <a:t>" : 800,</a:t>
            </a:r>
          </a:p>
          <a:p>
            <a:r>
              <a:rPr lang="en-US" sz="900" dirty="0"/>
              <a:t>        "job" : "clerk"</a:t>
            </a:r>
          </a:p>
          <a:p>
            <a:r>
              <a:rPr lang="en-US" sz="900" dirty="0"/>
              <a:t>}</a:t>
            </a:r>
          </a:p>
          <a:p>
            <a:r>
              <a:rPr lang="en-US" sz="900" dirty="0"/>
              <a:t>{</a:t>
            </a:r>
          </a:p>
          <a:p>
            <a:r>
              <a:rPr lang="en-US" sz="900" dirty="0"/>
              <a:t>        "_id" : </a:t>
            </a:r>
            <a:r>
              <a:rPr lang="en-US" sz="900" dirty="0" err="1"/>
              <a:t>ObjectId</a:t>
            </a:r>
            <a:r>
              <a:rPr lang="en-US" sz="900" dirty="0"/>
              <a:t>("5cd5a2c903cee530f60e0b82"),</a:t>
            </a:r>
          </a:p>
          <a:p>
            <a:r>
              <a:rPr lang="en-US" sz="900" dirty="0"/>
              <a:t>        "</a:t>
            </a:r>
            <a:r>
              <a:rPr lang="en-US" sz="900" dirty="0" err="1"/>
              <a:t>empno</a:t>
            </a:r>
            <a:r>
              <a:rPr lang="en-US" sz="900" dirty="0"/>
              <a:t>" : 7839,</a:t>
            </a:r>
          </a:p>
          <a:p>
            <a:r>
              <a:rPr lang="en-US" sz="900" dirty="0"/>
              <a:t>        "</a:t>
            </a:r>
            <a:r>
              <a:rPr lang="en-US" sz="900" dirty="0" err="1"/>
              <a:t>ename</a:t>
            </a:r>
            <a:r>
              <a:rPr lang="en-US" sz="900" dirty="0"/>
              <a:t>" : "king",</a:t>
            </a:r>
          </a:p>
          <a:p>
            <a:r>
              <a:rPr lang="en-US" sz="900" dirty="0"/>
              <a:t>        "</a:t>
            </a:r>
            <a:r>
              <a:rPr lang="en-US" sz="900" dirty="0" err="1"/>
              <a:t>deptno</a:t>
            </a:r>
            <a:r>
              <a:rPr lang="en-US" sz="900" dirty="0"/>
              <a:t>" : 10,</a:t>
            </a:r>
          </a:p>
          <a:p>
            <a:r>
              <a:rPr lang="en-US" sz="900" dirty="0"/>
              <a:t>        "</a:t>
            </a:r>
            <a:r>
              <a:rPr lang="en-US" sz="900" dirty="0" err="1"/>
              <a:t>sal</a:t>
            </a:r>
            <a:r>
              <a:rPr lang="en-US" sz="900" dirty="0"/>
              <a:t>" : 5000,</a:t>
            </a:r>
          </a:p>
          <a:p>
            <a:r>
              <a:rPr lang="en-US" sz="900" dirty="0"/>
              <a:t>        "job" : "president"</a:t>
            </a:r>
          </a:p>
          <a:p>
            <a:r>
              <a:rPr lang="en-US" sz="900" dirty="0"/>
              <a:t>}</a:t>
            </a:r>
          </a:p>
          <a:p>
            <a:r>
              <a:rPr lang="en-US" sz="900" dirty="0"/>
              <a:t>{</a:t>
            </a:r>
          </a:p>
          <a:p>
            <a:r>
              <a:rPr lang="en-US" sz="900" dirty="0"/>
              <a:t>        "_id" : </a:t>
            </a:r>
            <a:r>
              <a:rPr lang="en-US" sz="900" dirty="0" err="1"/>
              <a:t>ObjectId</a:t>
            </a:r>
            <a:r>
              <a:rPr lang="en-US" sz="900" dirty="0"/>
              <a:t>("5cd5a2c903cee530f60e0b83"),</a:t>
            </a:r>
          </a:p>
          <a:p>
            <a:r>
              <a:rPr lang="en-US" sz="900" dirty="0"/>
              <a:t>        "</a:t>
            </a:r>
            <a:r>
              <a:rPr lang="en-US" sz="900" dirty="0" err="1"/>
              <a:t>empno</a:t>
            </a:r>
            <a:r>
              <a:rPr lang="en-US" sz="900" dirty="0"/>
              <a:t>" : 7698,</a:t>
            </a:r>
          </a:p>
          <a:p>
            <a:r>
              <a:rPr lang="en-US" sz="900" dirty="0"/>
              <a:t>        "</a:t>
            </a:r>
            <a:r>
              <a:rPr lang="en-US" sz="900" dirty="0" err="1"/>
              <a:t>ename</a:t>
            </a:r>
            <a:r>
              <a:rPr lang="en-US" sz="900" dirty="0"/>
              <a:t>" : "</a:t>
            </a:r>
            <a:r>
              <a:rPr lang="en-US" sz="900" dirty="0" err="1"/>
              <a:t>blake</a:t>
            </a:r>
            <a:r>
              <a:rPr lang="en-US" sz="900" dirty="0"/>
              <a:t>",</a:t>
            </a:r>
          </a:p>
          <a:p>
            <a:r>
              <a:rPr lang="en-US" sz="900" dirty="0"/>
              <a:t>        "</a:t>
            </a:r>
            <a:r>
              <a:rPr lang="en-US" sz="900" dirty="0" err="1"/>
              <a:t>deptno</a:t>
            </a:r>
            <a:r>
              <a:rPr lang="en-US" sz="900" dirty="0"/>
              <a:t>" : 30,</a:t>
            </a:r>
          </a:p>
          <a:p>
            <a:r>
              <a:rPr lang="en-US" sz="900" dirty="0"/>
              <a:t>        "</a:t>
            </a:r>
            <a:r>
              <a:rPr lang="en-US" sz="900" dirty="0" err="1"/>
              <a:t>sal</a:t>
            </a:r>
            <a:r>
              <a:rPr lang="en-US" sz="900" dirty="0"/>
              <a:t>" : 2850,</a:t>
            </a:r>
          </a:p>
          <a:p>
            <a:r>
              <a:rPr lang="en-US" sz="900" dirty="0"/>
              <a:t>        "job" : "manager"</a:t>
            </a:r>
          </a:p>
          <a:p>
            <a:r>
              <a:rPr lang="en-US" sz="900" dirty="0"/>
              <a:t>}</a:t>
            </a:r>
          </a:p>
          <a:p>
            <a:r>
              <a:rPr lang="en-US" sz="900" dirty="0"/>
              <a:t>{</a:t>
            </a:r>
          </a:p>
          <a:p>
            <a:r>
              <a:rPr lang="en-US" sz="900" dirty="0"/>
              <a:t>        "_id" : </a:t>
            </a:r>
            <a:r>
              <a:rPr lang="en-US" sz="900" dirty="0" err="1"/>
              <a:t>ObjectId</a:t>
            </a:r>
            <a:r>
              <a:rPr lang="en-US" sz="900" dirty="0"/>
              <a:t>("5cd5a2c903cee530f60e0b84"),</a:t>
            </a:r>
          </a:p>
          <a:p>
            <a:r>
              <a:rPr lang="en-US" sz="900" dirty="0"/>
              <a:t>        "</a:t>
            </a:r>
            <a:r>
              <a:rPr lang="en-US" sz="900" dirty="0" err="1"/>
              <a:t>empno</a:t>
            </a:r>
            <a:r>
              <a:rPr lang="en-US" sz="900" dirty="0"/>
              <a:t>" : 7900,</a:t>
            </a:r>
          </a:p>
          <a:p>
            <a:r>
              <a:rPr lang="en-US" sz="900" dirty="0"/>
              <a:t>        "</a:t>
            </a:r>
            <a:r>
              <a:rPr lang="en-US" sz="900" dirty="0" err="1"/>
              <a:t>ename</a:t>
            </a:r>
            <a:r>
              <a:rPr lang="en-US" sz="900" dirty="0"/>
              <a:t>" : "</a:t>
            </a:r>
            <a:r>
              <a:rPr lang="en-US" sz="900" dirty="0" err="1"/>
              <a:t>james</a:t>
            </a:r>
            <a:r>
              <a:rPr lang="en-US" sz="900" dirty="0"/>
              <a:t>",</a:t>
            </a:r>
          </a:p>
          <a:p>
            <a:r>
              <a:rPr lang="en-US" sz="900" dirty="0"/>
              <a:t>        "</a:t>
            </a:r>
            <a:r>
              <a:rPr lang="en-US" sz="900" dirty="0" err="1"/>
              <a:t>deptno</a:t>
            </a:r>
            <a:r>
              <a:rPr lang="en-US" sz="900" dirty="0"/>
              <a:t>" : 30,</a:t>
            </a:r>
          </a:p>
          <a:p>
            <a:r>
              <a:rPr lang="en-US" sz="900" dirty="0"/>
              <a:t>        "</a:t>
            </a:r>
            <a:r>
              <a:rPr lang="en-US" sz="900" dirty="0" err="1"/>
              <a:t>sal</a:t>
            </a:r>
            <a:r>
              <a:rPr lang="en-US" sz="900" dirty="0"/>
              <a:t>" : 950,</a:t>
            </a:r>
          </a:p>
          <a:p>
            <a:r>
              <a:rPr lang="en-US" sz="900" dirty="0"/>
              <a:t>        "job" : "clerk"</a:t>
            </a:r>
          </a:p>
          <a:p>
            <a:r>
              <a:rPr lang="en-US" sz="900" dirty="0"/>
              <a:t>}</a:t>
            </a:r>
          </a:p>
          <a:p>
            <a:r>
              <a:rPr lang="en-US" sz="900" dirty="0"/>
              <a:t>{</a:t>
            </a:r>
          </a:p>
          <a:p>
            <a:r>
              <a:rPr lang="en-US" sz="900" dirty="0"/>
              <a:t>        "_id" : </a:t>
            </a:r>
            <a:r>
              <a:rPr lang="en-US" sz="900" dirty="0" err="1"/>
              <a:t>ObjectId</a:t>
            </a:r>
            <a:r>
              <a:rPr lang="en-US" sz="900" dirty="0"/>
              <a:t>("5cd5a2c903cee530f60e0b85"),</a:t>
            </a:r>
          </a:p>
          <a:p>
            <a:r>
              <a:rPr lang="en-US" sz="900" dirty="0"/>
              <a:t>        "</a:t>
            </a:r>
            <a:r>
              <a:rPr lang="en-US" sz="900" dirty="0" err="1"/>
              <a:t>empno</a:t>
            </a:r>
            <a:r>
              <a:rPr lang="en-US" sz="900" dirty="0"/>
              <a:t>" : 7654,</a:t>
            </a:r>
          </a:p>
          <a:p>
            <a:r>
              <a:rPr lang="en-US" sz="900" dirty="0"/>
              <a:t>        "</a:t>
            </a:r>
            <a:r>
              <a:rPr lang="en-US" sz="900" dirty="0" err="1"/>
              <a:t>ename</a:t>
            </a:r>
            <a:r>
              <a:rPr lang="en-US" sz="900" dirty="0"/>
              <a:t>" : "martin",</a:t>
            </a:r>
          </a:p>
          <a:p>
            <a:r>
              <a:rPr lang="en-US" sz="900" dirty="0"/>
              <a:t>        "</a:t>
            </a:r>
            <a:r>
              <a:rPr lang="en-US" sz="900" dirty="0" err="1"/>
              <a:t>deptno</a:t>
            </a:r>
            <a:r>
              <a:rPr lang="en-US" sz="900" dirty="0"/>
              <a:t>" : 30,</a:t>
            </a:r>
          </a:p>
          <a:p>
            <a:r>
              <a:rPr lang="en-US" sz="900" dirty="0"/>
              <a:t>        "</a:t>
            </a:r>
            <a:r>
              <a:rPr lang="en-US" sz="900" dirty="0" err="1"/>
              <a:t>sal</a:t>
            </a:r>
            <a:r>
              <a:rPr lang="en-US" sz="900" dirty="0"/>
              <a:t>" : 1250,</a:t>
            </a:r>
          </a:p>
          <a:p>
            <a:r>
              <a:rPr lang="en-US" sz="900" dirty="0"/>
              <a:t>        "job" : "salesman"</a:t>
            </a:r>
          </a:p>
          <a:p>
            <a:r>
              <a:rPr lang="en-US" sz="900" dirty="0"/>
              <a:t>}</a:t>
            </a:r>
          </a:p>
          <a:p>
            <a:endParaRPr lang="en-US" sz="9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"/>
          <p:cNvSpPr>
            <a:spLocks noChangeArrowheads="1"/>
          </p:cNvSpPr>
          <p:nvPr/>
        </p:nvSpPr>
        <p:spPr bwMode="auto">
          <a:xfrm>
            <a:off x="0" y="-24"/>
            <a:ext cx="9144000" cy="647680"/>
          </a:xfrm>
          <a:prstGeom prst="rect">
            <a:avLst/>
          </a:prstGeom>
          <a:solidFill>
            <a:srgbClr val="00CC66"/>
          </a:solidFill>
          <a:ln w="9525">
            <a:solidFill>
              <a:srgbClr val="00CC66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SOME COMMANDS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" y="990600"/>
            <a:ext cx="9067800" cy="138499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&gt; </a:t>
            </a:r>
            <a:r>
              <a:rPr lang="en-US" sz="2400" b="1" i="1" dirty="0" err="1"/>
              <a:t>db.emp.find</a:t>
            </a:r>
            <a:r>
              <a:rPr lang="en-US" sz="2400" b="1" i="1" dirty="0"/>
              <a:t>()</a:t>
            </a:r>
          </a:p>
          <a:p>
            <a:r>
              <a:rPr lang="en-US" sz="1200" dirty="0"/>
              <a:t>{ "_id" : </a:t>
            </a:r>
            <a:r>
              <a:rPr lang="en-US" sz="1200" dirty="0" err="1"/>
              <a:t>ObjectId</a:t>
            </a:r>
            <a:r>
              <a:rPr lang="en-US" sz="1200" dirty="0"/>
              <a:t>("5cd5a2c903cee530f60e0b81"), "</a:t>
            </a:r>
            <a:r>
              <a:rPr lang="en-US" sz="1200" dirty="0" err="1"/>
              <a:t>empno</a:t>
            </a:r>
            <a:r>
              <a:rPr lang="en-US" sz="1200" dirty="0"/>
              <a:t>" : 7369, "</a:t>
            </a:r>
            <a:r>
              <a:rPr lang="en-US" sz="1200" dirty="0" err="1"/>
              <a:t>ename</a:t>
            </a:r>
            <a:r>
              <a:rPr lang="en-US" sz="1200" dirty="0"/>
              <a:t>" : "smith", "</a:t>
            </a:r>
            <a:r>
              <a:rPr lang="en-US" sz="1200" dirty="0" err="1"/>
              <a:t>deptno</a:t>
            </a:r>
            <a:r>
              <a:rPr lang="en-US" sz="1200" dirty="0"/>
              <a:t>" : 20, "</a:t>
            </a:r>
            <a:r>
              <a:rPr lang="en-US" sz="1200" dirty="0" err="1"/>
              <a:t>sal</a:t>
            </a:r>
            <a:r>
              <a:rPr lang="en-US" sz="1200" dirty="0"/>
              <a:t>" : 800, "job" : "clerk" }</a:t>
            </a:r>
          </a:p>
          <a:p>
            <a:r>
              <a:rPr lang="en-US" sz="1200" dirty="0"/>
              <a:t>{ "_id" : </a:t>
            </a:r>
            <a:r>
              <a:rPr lang="en-US" sz="1200" dirty="0" err="1"/>
              <a:t>ObjectId</a:t>
            </a:r>
            <a:r>
              <a:rPr lang="en-US" sz="1200" dirty="0"/>
              <a:t>("5cd5a2c903cee530f60e0b82"), "</a:t>
            </a:r>
            <a:r>
              <a:rPr lang="en-US" sz="1200" dirty="0" err="1"/>
              <a:t>empno</a:t>
            </a:r>
            <a:r>
              <a:rPr lang="en-US" sz="1200" dirty="0"/>
              <a:t>" : 7839, "</a:t>
            </a:r>
            <a:r>
              <a:rPr lang="en-US" sz="1200" dirty="0" err="1"/>
              <a:t>ename</a:t>
            </a:r>
            <a:r>
              <a:rPr lang="en-US" sz="1200" dirty="0"/>
              <a:t>" : "king", "</a:t>
            </a:r>
            <a:r>
              <a:rPr lang="en-US" sz="1200" dirty="0" err="1"/>
              <a:t>deptno</a:t>
            </a:r>
            <a:r>
              <a:rPr lang="en-US" sz="1200" dirty="0"/>
              <a:t>" : 10, "</a:t>
            </a:r>
            <a:r>
              <a:rPr lang="en-US" sz="1200" dirty="0" err="1"/>
              <a:t>sal</a:t>
            </a:r>
            <a:r>
              <a:rPr lang="en-US" sz="1200" dirty="0"/>
              <a:t>" : 5000, "job" : "president" }</a:t>
            </a:r>
          </a:p>
          <a:p>
            <a:r>
              <a:rPr lang="en-US" sz="1200" dirty="0"/>
              <a:t>{ "_id" : </a:t>
            </a:r>
            <a:r>
              <a:rPr lang="en-US" sz="1200" dirty="0" err="1"/>
              <a:t>ObjectId</a:t>
            </a:r>
            <a:r>
              <a:rPr lang="en-US" sz="1200" dirty="0"/>
              <a:t>("5cd5a2c903cee530f60e0b83"), "</a:t>
            </a:r>
            <a:r>
              <a:rPr lang="en-US" sz="1200" dirty="0" err="1"/>
              <a:t>empno</a:t>
            </a:r>
            <a:r>
              <a:rPr lang="en-US" sz="1200" dirty="0"/>
              <a:t>" : 7698, "</a:t>
            </a:r>
            <a:r>
              <a:rPr lang="en-US" sz="1200" dirty="0" err="1"/>
              <a:t>ename</a:t>
            </a:r>
            <a:r>
              <a:rPr lang="en-US" sz="1200" dirty="0"/>
              <a:t>" : "</a:t>
            </a:r>
            <a:r>
              <a:rPr lang="en-US" sz="1200" dirty="0" err="1"/>
              <a:t>blake</a:t>
            </a:r>
            <a:r>
              <a:rPr lang="en-US" sz="1200" dirty="0"/>
              <a:t>", "</a:t>
            </a:r>
            <a:r>
              <a:rPr lang="en-US" sz="1200" dirty="0" err="1"/>
              <a:t>deptno</a:t>
            </a:r>
            <a:r>
              <a:rPr lang="en-US" sz="1200" dirty="0"/>
              <a:t>" : 30, "</a:t>
            </a:r>
            <a:r>
              <a:rPr lang="en-US" sz="1200" dirty="0" err="1"/>
              <a:t>sal</a:t>
            </a:r>
            <a:r>
              <a:rPr lang="en-US" sz="1200" dirty="0"/>
              <a:t>" : 2850, "job" : "manager" }</a:t>
            </a:r>
          </a:p>
          <a:p>
            <a:r>
              <a:rPr lang="en-US" sz="1200" dirty="0"/>
              <a:t>{ "_id" : </a:t>
            </a:r>
            <a:r>
              <a:rPr lang="en-US" sz="1200" dirty="0" err="1"/>
              <a:t>ObjectId</a:t>
            </a:r>
            <a:r>
              <a:rPr lang="en-US" sz="1200" dirty="0"/>
              <a:t>("5cd5a2c903cee530f60e0b84"), "</a:t>
            </a:r>
            <a:r>
              <a:rPr lang="en-US" sz="1200" dirty="0" err="1"/>
              <a:t>empno</a:t>
            </a:r>
            <a:r>
              <a:rPr lang="en-US" sz="1200" dirty="0"/>
              <a:t>" : 7900, "</a:t>
            </a:r>
            <a:r>
              <a:rPr lang="en-US" sz="1200" dirty="0" err="1"/>
              <a:t>ename</a:t>
            </a:r>
            <a:r>
              <a:rPr lang="en-US" sz="1200" dirty="0"/>
              <a:t>" : "</a:t>
            </a:r>
            <a:r>
              <a:rPr lang="en-US" sz="1200" dirty="0" err="1"/>
              <a:t>james</a:t>
            </a:r>
            <a:r>
              <a:rPr lang="en-US" sz="1200" dirty="0"/>
              <a:t>", "</a:t>
            </a:r>
            <a:r>
              <a:rPr lang="en-US" sz="1200" dirty="0" err="1"/>
              <a:t>deptno</a:t>
            </a:r>
            <a:r>
              <a:rPr lang="en-US" sz="1200" dirty="0"/>
              <a:t>" : 30, "</a:t>
            </a:r>
            <a:r>
              <a:rPr lang="en-US" sz="1200" dirty="0" err="1"/>
              <a:t>sal</a:t>
            </a:r>
            <a:r>
              <a:rPr lang="en-US" sz="1200" dirty="0"/>
              <a:t>" : 950, "job" : "clerk" }</a:t>
            </a:r>
          </a:p>
          <a:p>
            <a:r>
              <a:rPr lang="en-US" sz="1200" dirty="0"/>
              <a:t>{ "_id" : </a:t>
            </a:r>
            <a:r>
              <a:rPr lang="en-US" sz="1200" dirty="0" err="1"/>
              <a:t>ObjectId</a:t>
            </a:r>
            <a:r>
              <a:rPr lang="en-US" sz="1200" dirty="0"/>
              <a:t>("5cd5a2c903cee530f60e0b85"), "</a:t>
            </a:r>
            <a:r>
              <a:rPr lang="en-US" sz="1200" dirty="0" err="1"/>
              <a:t>empno</a:t>
            </a:r>
            <a:r>
              <a:rPr lang="en-US" sz="1200" dirty="0"/>
              <a:t>" : 7654, "</a:t>
            </a:r>
            <a:r>
              <a:rPr lang="en-US" sz="1200" dirty="0" err="1"/>
              <a:t>ename</a:t>
            </a:r>
            <a:r>
              <a:rPr lang="en-US" sz="1200" dirty="0"/>
              <a:t>" : "martin", "</a:t>
            </a:r>
            <a:r>
              <a:rPr lang="en-US" sz="1200" dirty="0" err="1"/>
              <a:t>deptno</a:t>
            </a:r>
            <a:r>
              <a:rPr lang="en-US" sz="1200" dirty="0"/>
              <a:t>" : 30, "</a:t>
            </a:r>
            <a:r>
              <a:rPr lang="en-US" sz="1200" dirty="0" err="1"/>
              <a:t>sal</a:t>
            </a:r>
            <a:r>
              <a:rPr lang="en-US" sz="1200" dirty="0"/>
              <a:t>" : 1250, "job" : "salesman" }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2741474"/>
            <a:ext cx="8458200" cy="19082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/>
              <a:t>&gt; </a:t>
            </a:r>
            <a:r>
              <a:rPr lang="en-US" sz="2800" b="1" dirty="0" err="1"/>
              <a:t>db.emp.find</a:t>
            </a:r>
            <a:r>
              <a:rPr lang="en-US" sz="2800" b="1" dirty="0"/>
              <a:t>({},{_id:0})</a:t>
            </a:r>
          </a:p>
          <a:p>
            <a:r>
              <a:rPr lang="en-US" dirty="0"/>
              <a:t>{ "</a:t>
            </a:r>
            <a:r>
              <a:rPr lang="en-US" dirty="0" err="1"/>
              <a:t>empno</a:t>
            </a:r>
            <a:r>
              <a:rPr lang="en-US" dirty="0"/>
              <a:t>" : 7369, "</a:t>
            </a:r>
            <a:r>
              <a:rPr lang="en-US" dirty="0" err="1"/>
              <a:t>ename</a:t>
            </a:r>
            <a:r>
              <a:rPr lang="en-US" dirty="0"/>
              <a:t>" : "smith", "</a:t>
            </a:r>
            <a:r>
              <a:rPr lang="en-US" dirty="0" err="1"/>
              <a:t>deptno</a:t>
            </a:r>
            <a:r>
              <a:rPr lang="en-US" dirty="0"/>
              <a:t>" : 20, "</a:t>
            </a:r>
            <a:r>
              <a:rPr lang="en-US" dirty="0" err="1"/>
              <a:t>sal</a:t>
            </a:r>
            <a:r>
              <a:rPr lang="en-US" dirty="0"/>
              <a:t>" : 800, "job" : "clerk" }</a:t>
            </a:r>
          </a:p>
          <a:p>
            <a:r>
              <a:rPr lang="en-US" dirty="0"/>
              <a:t>{ "</a:t>
            </a:r>
            <a:r>
              <a:rPr lang="en-US" dirty="0" err="1"/>
              <a:t>empno</a:t>
            </a:r>
            <a:r>
              <a:rPr lang="en-US" dirty="0"/>
              <a:t>" : 7839, "</a:t>
            </a:r>
            <a:r>
              <a:rPr lang="en-US" dirty="0" err="1"/>
              <a:t>ename</a:t>
            </a:r>
            <a:r>
              <a:rPr lang="en-US" dirty="0"/>
              <a:t>" : "king", "</a:t>
            </a:r>
            <a:r>
              <a:rPr lang="en-US" dirty="0" err="1"/>
              <a:t>deptno</a:t>
            </a:r>
            <a:r>
              <a:rPr lang="en-US" dirty="0"/>
              <a:t>" : 10, "</a:t>
            </a:r>
            <a:r>
              <a:rPr lang="en-US" dirty="0" err="1"/>
              <a:t>sal</a:t>
            </a:r>
            <a:r>
              <a:rPr lang="en-US" dirty="0"/>
              <a:t>" : 5000, "job" : "president" }</a:t>
            </a:r>
          </a:p>
          <a:p>
            <a:r>
              <a:rPr lang="en-US" dirty="0"/>
              <a:t>{ "</a:t>
            </a:r>
            <a:r>
              <a:rPr lang="en-US" dirty="0" err="1"/>
              <a:t>empno</a:t>
            </a:r>
            <a:r>
              <a:rPr lang="en-US" dirty="0"/>
              <a:t>" : 7698, "</a:t>
            </a:r>
            <a:r>
              <a:rPr lang="en-US" dirty="0" err="1"/>
              <a:t>ename</a:t>
            </a:r>
            <a:r>
              <a:rPr lang="en-US" dirty="0"/>
              <a:t>" : "</a:t>
            </a:r>
            <a:r>
              <a:rPr lang="en-US" dirty="0" err="1"/>
              <a:t>blake</a:t>
            </a:r>
            <a:r>
              <a:rPr lang="en-US" dirty="0"/>
              <a:t>", "</a:t>
            </a:r>
            <a:r>
              <a:rPr lang="en-US" dirty="0" err="1"/>
              <a:t>deptno</a:t>
            </a:r>
            <a:r>
              <a:rPr lang="en-US" dirty="0"/>
              <a:t>" : 30, "</a:t>
            </a:r>
            <a:r>
              <a:rPr lang="en-US" dirty="0" err="1"/>
              <a:t>sal</a:t>
            </a:r>
            <a:r>
              <a:rPr lang="en-US" dirty="0"/>
              <a:t>" : 2850, "job" : "manager" }</a:t>
            </a:r>
          </a:p>
          <a:p>
            <a:r>
              <a:rPr lang="en-US" dirty="0"/>
              <a:t>{ "</a:t>
            </a:r>
            <a:r>
              <a:rPr lang="en-US" dirty="0" err="1"/>
              <a:t>empno</a:t>
            </a:r>
            <a:r>
              <a:rPr lang="en-US" dirty="0"/>
              <a:t>" : 7900, "</a:t>
            </a:r>
            <a:r>
              <a:rPr lang="en-US" dirty="0" err="1"/>
              <a:t>ename</a:t>
            </a:r>
            <a:r>
              <a:rPr lang="en-US" dirty="0"/>
              <a:t>" : "</a:t>
            </a:r>
            <a:r>
              <a:rPr lang="en-US" dirty="0" err="1"/>
              <a:t>james</a:t>
            </a:r>
            <a:r>
              <a:rPr lang="en-US" dirty="0"/>
              <a:t>", "</a:t>
            </a:r>
            <a:r>
              <a:rPr lang="en-US" dirty="0" err="1"/>
              <a:t>deptno</a:t>
            </a:r>
            <a:r>
              <a:rPr lang="en-US" dirty="0"/>
              <a:t>" : 30, "</a:t>
            </a:r>
            <a:r>
              <a:rPr lang="en-US" dirty="0" err="1"/>
              <a:t>sal</a:t>
            </a:r>
            <a:r>
              <a:rPr lang="en-US" dirty="0"/>
              <a:t>" : 950, "job" : "clerk" }</a:t>
            </a:r>
          </a:p>
          <a:p>
            <a:r>
              <a:rPr lang="en-US" dirty="0"/>
              <a:t>{ "</a:t>
            </a:r>
            <a:r>
              <a:rPr lang="en-US" dirty="0" err="1"/>
              <a:t>empno</a:t>
            </a:r>
            <a:r>
              <a:rPr lang="en-US" dirty="0"/>
              <a:t>" : 7654, "</a:t>
            </a:r>
            <a:r>
              <a:rPr lang="en-US" dirty="0" err="1"/>
              <a:t>ename</a:t>
            </a:r>
            <a:r>
              <a:rPr lang="en-US" dirty="0"/>
              <a:t>" : "martin", "</a:t>
            </a:r>
            <a:r>
              <a:rPr lang="en-US" dirty="0" err="1"/>
              <a:t>deptno</a:t>
            </a:r>
            <a:r>
              <a:rPr lang="en-US" dirty="0"/>
              <a:t>" : 30, "</a:t>
            </a:r>
            <a:r>
              <a:rPr lang="en-US" dirty="0" err="1"/>
              <a:t>sal</a:t>
            </a:r>
            <a:r>
              <a:rPr lang="en-US" dirty="0"/>
              <a:t>" : 1250, "job" : "salesman" }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" y="4785479"/>
            <a:ext cx="8305800" cy="18466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i="1" dirty="0"/>
              <a:t>&gt; </a:t>
            </a:r>
            <a:r>
              <a:rPr lang="en-US" sz="2400" b="1" i="1" dirty="0" err="1"/>
              <a:t>db.emp.find</a:t>
            </a:r>
            <a:r>
              <a:rPr lang="en-US" sz="2400" b="1" i="1" dirty="0"/>
              <a:t>({},{_id:1})</a:t>
            </a:r>
          </a:p>
          <a:p>
            <a:r>
              <a:rPr lang="en-US" dirty="0"/>
              <a:t>{ "_id" : </a:t>
            </a:r>
            <a:r>
              <a:rPr lang="en-US" dirty="0" err="1"/>
              <a:t>ObjectId</a:t>
            </a:r>
            <a:r>
              <a:rPr lang="en-US" dirty="0"/>
              <a:t>("5cd5a2c903cee530f60e0b81") }</a:t>
            </a:r>
          </a:p>
          <a:p>
            <a:r>
              <a:rPr lang="en-US" dirty="0"/>
              <a:t>{ "_id" : </a:t>
            </a:r>
            <a:r>
              <a:rPr lang="en-US" dirty="0" err="1"/>
              <a:t>ObjectId</a:t>
            </a:r>
            <a:r>
              <a:rPr lang="en-US" dirty="0"/>
              <a:t>("5cd5a2c903cee530f60e0b82") }</a:t>
            </a:r>
          </a:p>
          <a:p>
            <a:r>
              <a:rPr lang="en-US" dirty="0"/>
              <a:t>{ "_id" : </a:t>
            </a:r>
            <a:r>
              <a:rPr lang="en-US" dirty="0" err="1"/>
              <a:t>ObjectId</a:t>
            </a:r>
            <a:r>
              <a:rPr lang="en-US" dirty="0"/>
              <a:t>("5cd5a2c903cee530f60e0b83") }</a:t>
            </a:r>
          </a:p>
          <a:p>
            <a:r>
              <a:rPr lang="en-US" dirty="0"/>
              <a:t>{ "_id" : </a:t>
            </a:r>
            <a:r>
              <a:rPr lang="en-US" dirty="0" err="1"/>
              <a:t>ObjectId</a:t>
            </a:r>
            <a:r>
              <a:rPr lang="en-US" dirty="0"/>
              <a:t>("5cd5a2c903cee530f60e0b84") }</a:t>
            </a:r>
          </a:p>
          <a:p>
            <a:r>
              <a:rPr lang="en-US" dirty="0"/>
              <a:t>{ "_id" : </a:t>
            </a:r>
            <a:r>
              <a:rPr lang="en-US" dirty="0" err="1"/>
              <a:t>ObjectId</a:t>
            </a:r>
            <a:r>
              <a:rPr lang="en-US" dirty="0"/>
              <a:t>("5cd5a2c903cee530f60e0b85") 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"/>
          <p:cNvSpPr>
            <a:spLocks noChangeArrowheads="1"/>
          </p:cNvSpPr>
          <p:nvPr/>
        </p:nvSpPr>
        <p:spPr bwMode="auto">
          <a:xfrm>
            <a:off x="0" y="-24"/>
            <a:ext cx="9144000" cy="647680"/>
          </a:xfrm>
          <a:prstGeom prst="rect">
            <a:avLst/>
          </a:prstGeom>
          <a:solidFill>
            <a:srgbClr val="00CC66"/>
          </a:solidFill>
          <a:ln w="9525">
            <a:solidFill>
              <a:srgbClr val="00CC66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SOME COMMANDS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" y="2801541"/>
            <a:ext cx="4724400" cy="184665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2400" b="1" i="1" dirty="0"/>
              <a:t>&gt; </a:t>
            </a:r>
            <a:r>
              <a:rPr lang="en-US" sz="2400" b="1" i="1" dirty="0" err="1"/>
              <a:t>db.emp.find</a:t>
            </a:r>
            <a:r>
              <a:rPr lang="en-US" sz="2400" b="1" i="1" dirty="0"/>
              <a:t>({},{</a:t>
            </a:r>
            <a:r>
              <a:rPr lang="en-US" sz="2400" b="1" i="1" dirty="0" err="1"/>
              <a:t>ename</a:t>
            </a:r>
            <a:r>
              <a:rPr lang="en-US" sz="2400" b="1" i="1" dirty="0"/>
              <a:t>:"",_id:0})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"smith"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"king"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</a:t>
            </a:r>
            <a:r>
              <a:rPr lang="en-US" dirty="0" err="1"/>
              <a:t>blake</a:t>
            </a:r>
            <a:r>
              <a:rPr lang="en-US" dirty="0"/>
              <a:t>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</a:t>
            </a:r>
            <a:r>
              <a:rPr lang="en-US" dirty="0" err="1"/>
              <a:t>james</a:t>
            </a:r>
            <a:r>
              <a:rPr lang="en-US" dirty="0"/>
              <a:t>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"martin" }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762000"/>
            <a:ext cx="8458200" cy="19082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i="1" dirty="0"/>
              <a:t>&gt; </a:t>
            </a:r>
            <a:r>
              <a:rPr lang="en-US" sz="2800" b="1" i="1" dirty="0" err="1"/>
              <a:t>db.emp.find</a:t>
            </a:r>
            <a:r>
              <a:rPr lang="en-US" sz="2800" b="1" i="1" dirty="0"/>
              <a:t>({},{_id:0})</a:t>
            </a:r>
          </a:p>
          <a:p>
            <a:r>
              <a:rPr lang="en-US" dirty="0"/>
              <a:t>{ "</a:t>
            </a:r>
            <a:r>
              <a:rPr lang="en-US" dirty="0" err="1"/>
              <a:t>empno</a:t>
            </a:r>
            <a:r>
              <a:rPr lang="en-US" dirty="0"/>
              <a:t>" : 7369, "</a:t>
            </a:r>
            <a:r>
              <a:rPr lang="en-US" dirty="0" err="1"/>
              <a:t>ename</a:t>
            </a:r>
            <a:r>
              <a:rPr lang="en-US" dirty="0"/>
              <a:t>" : "smith", "</a:t>
            </a:r>
            <a:r>
              <a:rPr lang="en-US" dirty="0" err="1"/>
              <a:t>deptno</a:t>
            </a:r>
            <a:r>
              <a:rPr lang="en-US" dirty="0"/>
              <a:t>" : 20, "</a:t>
            </a:r>
            <a:r>
              <a:rPr lang="en-US" dirty="0" err="1"/>
              <a:t>sal</a:t>
            </a:r>
            <a:r>
              <a:rPr lang="en-US" dirty="0"/>
              <a:t>" : 800, "job" : "clerk" }</a:t>
            </a:r>
          </a:p>
          <a:p>
            <a:r>
              <a:rPr lang="en-US" dirty="0"/>
              <a:t>{ "</a:t>
            </a:r>
            <a:r>
              <a:rPr lang="en-US" dirty="0" err="1"/>
              <a:t>empno</a:t>
            </a:r>
            <a:r>
              <a:rPr lang="en-US" dirty="0"/>
              <a:t>" : 7839, "</a:t>
            </a:r>
            <a:r>
              <a:rPr lang="en-US" dirty="0" err="1"/>
              <a:t>ename</a:t>
            </a:r>
            <a:r>
              <a:rPr lang="en-US" dirty="0"/>
              <a:t>" : "king", "</a:t>
            </a:r>
            <a:r>
              <a:rPr lang="en-US" dirty="0" err="1"/>
              <a:t>deptno</a:t>
            </a:r>
            <a:r>
              <a:rPr lang="en-US" dirty="0"/>
              <a:t>" : 10, "</a:t>
            </a:r>
            <a:r>
              <a:rPr lang="en-US" dirty="0" err="1"/>
              <a:t>sal</a:t>
            </a:r>
            <a:r>
              <a:rPr lang="en-US" dirty="0"/>
              <a:t>" : 5000, "job" : "president" }</a:t>
            </a:r>
          </a:p>
          <a:p>
            <a:r>
              <a:rPr lang="en-US" dirty="0"/>
              <a:t>{ "</a:t>
            </a:r>
            <a:r>
              <a:rPr lang="en-US" dirty="0" err="1"/>
              <a:t>empno</a:t>
            </a:r>
            <a:r>
              <a:rPr lang="en-US" dirty="0"/>
              <a:t>" : 7698, "</a:t>
            </a:r>
            <a:r>
              <a:rPr lang="en-US" dirty="0" err="1"/>
              <a:t>ename</a:t>
            </a:r>
            <a:r>
              <a:rPr lang="en-US" dirty="0"/>
              <a:t>" : "</a:t>
            </a:r>
            <a:r>
              <a:rPr lang="en-US" dirty="0" err="1"/>
              <a:t>blake</a:t>
            </a:r>
            <a:r>
              <a:rPr lang="en-US" dirty="0"/>
              <a:t>", "</a:t>
            </a:r>
            <a:r>
              <a:rPr lang="en-US" dirty="0" err="1"/>
              <a:t>deptno</a:t>
            </a:r>
            <a:r>
              <a:rPr lang="en-US" dirty="0"/>
              <a:t>" : 30, "</a:t>
            </a:r>
            <a:r>
              <a:rPr lang="en-US" dirty="0" err="1"/>
              <a:t>sal</a:t>
            </a:r>
            <a:r>
              <a:rPr lang="en-US" dirty="0"/>
              <a:t>" : 2850, "job" : "manager" }</a:t>
            </a:r>
          </a:p>
          <a:p>
            <a:r>
              <a:rPr lang="en-US" dirty="0"/>
              <a:t>{ "</a:t>
            </a:r>
            <a:r>
              <a:rPr lang="en-US" dirty="0" err="1"/>
              <a:t>empno</a:t>
            </a:r>
            <a:r>
              <a:rPr lang="en-US" dirty="0"/>
              <a:t>" : 7900, "</a:t>
            </a:r>
            <a:r>
              <a:rPr lang="en-US" dirty="0" err="1"/>
              <a:t>ename</a:t>
            </a:r>
            <a:r>
              <a:rPr lang="en-US" dirty="0"/>
              <a:t>" : "</a:t>
            </a:r>
            <a:r>
              <a:rPr lang="en-US" dirty="0" err="1"/>
              <a:t>james</a:t>
            </a:r>
            <a:r>
              <a:rPr lang="en-US" dirty="0"/>
              <a:t>", "</a:t>
            </a:r>
            <a:r>
              <a:rPr lang="en-US" dirty="0" err="1"/>
              <a:t>deptno</a:t>
            </a:r>
            <a:r>
              <a:rPr lang="en-US" dirty="0"/>
              <a:t>" : 30, "</a:t>
            </a:r>
            <a:r>
              <a:rPr lang="en-US" dirty="0" err="1"/>
              <a:t>sal</a:t>
            </a:r>
            <a:r>
              <a:rPr lang="en-US" dirty="0"/>
              <a:t>" : 950, "job" : "clerk" }</a:t>
            </a:r>
          </a:p>
          <a:p>
            <a:r>
              <a:rPr lang="en-US" dirty="0"/>
              <a:t>{ "</a:t>
            </a:r>
            <a:r>
              <a:rPr lang="en-US" dirty="0" err="1"/>
              <a:t>empno</a:t>
            </a:r>
            <a:r>
              <a:rPr lang="en-US" dirty="0"/>
              <a:t>" : 7654, "</a:t>
            </a:r>
            <a:r>
              <a:rPr lang="en-US" dirty="0" err="1"/>
              <a:t>ename</a:t>
            </a:r>
            <a:r>
              <a:rPr lang="en-US" dirty="0"/>
              <a:t>" : "martin", "</a:t>
            </a:r>
            <a:r>
              <a:rPr lang="en-US" dirty="0" err="1"/>
              <a:t>deptno</a:t>
            </a:r>
            <a:r>
              <a:rPr lang="en-US" dirty="0"/>
              <a:t>" : 30, "</a:t>
            </a:r>
            <a:r>
              <a:rPr lang="en-US" dirty="0" err="1"/>
              <a:t>sal</a:t>
            </a:r>
            <a:r>
              <a:rPr lang="en-US" dirty="0"/>
              <a:t>" : 1250, "job" : "salesman" }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" y="4782741"/>
            <a:ext cx="8305800" cy="18466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i="1" dirty="0"/>
              <a:t>&gt; </a:t>
            </a:r>
            <a:r>
              <a:rPr lang="en-US" sz="2400" b="1" i="1" dirty="0" err="1"/>
              <a:t>db.emp.find</a:t>
            </a:r>
            <a:r>
              <a:rPr lang="en-US" sz="2400" b="1" i="1" dirty="0"/>
              <a:t>({},{</a:t>
            </a:r>
            <a:r>
              <a:rPr lang="en-US" sz="2400" b="1" i="1" dirty="0" err="1"/>
              <a:t>ename</a:t>
            </a:r>
            <a:r>
              <a:rPr lang="en-US" sz="2400" b="1" i="1" dirty="0"/>
              <a:t>:"",</a:t>
            </a:r>
            <a:r>
              <a:rPr lang="en-US" sz="2400" b="1" i="1" dirty="0" err="1"/>
              <a:t>sal</a:t>
            </a:r>
            <a:r>
              <a:rPr lang="en-US" sz="2400" b="1" i="1" dirty="0"/>
              <a:t>:"",_id:0})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"smith", "</a:t>
            </a:r>
            <a:r>
              <a:rPr lang="en-US" dirty="0" err="1"/>
              <a:t>sal</a:t>
            </a:r>
            <a:r>
              <a:rPr lang="en-US" dirty="0"/>
              <a:t>" : 800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"king", "</a:t>
            </a:r>
            <a:r>
              <a:rPr lang="en-US" dirty="0" err="1"/>
              <a:t>sal</a:t>
            </a:r>
            <a:r>
              <a:rPr lang="en-US" dirty="0"/>
              <a:t>" : 5000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</a:t>
            </a:r>
            <a:r>
              <a:rPr lang="en-US" dirty="0" err="1"/>
              <a:t>blake</a:t>
            </a:r>
            <a:r>
              <a:rPr lang="en-US" dirty="0"/>
              <a:t>", "</a:t>
            </a:r>
            <a:r>
              <a:rPr lang="en-US" dirty="0" err="1"/>
              <a:t>sal</a:t>
            </a:r>
            <a:r>
              <a:rPr lang="en-US" dirty="0"/>
              <a:t>" : 2850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</a:t>
            </a:r>
            <a:r>
              <a:rPr lang="en-US" dirty="0" err="1"/>
              <a:t>james</a:t>
            </a:r>
            <a:r>
              <a:rPr lang="en-US" dirty="0"/>
              <a:t>", "</a:t>
            </a:r>
            <a:r>
              <a:rPr lang="en-US" dirty="0" err="1"/>
              <a:t>sal</a:t>
            </a:r>
            <a:r>
              <a:rPr lang="en-US" dirty="0"/>
              <a:t>" : 950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"martin", "</a:t>
            </a:r>
            <a:r>
              <a:rPr lang="en-US" dirty="0" err="1"/>
              <a:t>sal</a:t>
            </a:r>
            <a:r>
              <a:rPr lang="en-US" dirty="0"/>
              <a:t>" : 1250 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"/>
          <p:cNvSpPr>
            <a:spLocks noChangeArrowheads="1"/>
          </p:cNvSpPr>
          <p:nvPr/>
        </p:nvSpPr>
        <p:spPr bwMode="auto">
          <a:xfrm>
            <a:off x="0" y="0"/>
            <a:ext cx="9144000" cy="647680"/>
          </a:xfrm>
          <a:prstGeom prst="rect">
            <a:avLst/>
          </a:prstGeom>
          <a:solidFill>
            <a:srgbClr val="00CC66"/>
          </a:solidFill>
          <a:ln w="9525">
            <a:solidFill>
              <a:srgbClr val="00CC66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TO FIND FIELDS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762000"/>
            <a:ext cx="8991600" cy="21852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i="1" dirty="0"/>
              <a:t>&gt; </a:t>
            </a:r>
            <a:r>
              <a:rPr lang="en-US" sz="2800" dirty="0" err="1"/>
              <a:t>mr</a:t>
            </a:r>
            <a:r>
              <a:rPr lang="en-US" sz="2800" dirty="0"/>
              <a:t> = </a:t>
            </a:r>
            <a:r>
              <a:rPr lang="en-US" sz="2800" dirty="0" err="1"/>
              <a:t>db.runCommand</a:t>
            </a:r>
            <a:r>
              <a:rPr lang="en-US" sz="2800" dirty="0"/>
              <a:t>({ "</a:t>
            </a:r>
            <a:r>
              <a:rPr lang="en-US" sz="2800" dirty="0" err="1"/>
              <a:t>mapreduce</a:t>
            </a:r>
            <a:r>
              <a:rPr lang="en-US" sz="2800" dirty="0"/>
              <a:t>" : "</a:t>
            </a:r>
            <a:r>
              <a:rPr lang="en-US" sz="4000" dirty="0" err="1">
                <a:solidFill>
                  <a:srgbClr val="FF0000"/>
                </a:solidFill>
              </a:rPr>
              <a:t>emp</a:t>
            </a:r>
            <a:r>
              <a:rPr lang="en-US" sz="2800" dirty="0"/>
              <a:t>", "map" : function() { for (</a:t>
            </a:r>
            <a:r>
              <a:rPr lang="en-US" sz="2800" dirty="0" err="1"/>
              <a:t>var</a:t>
            </a:r>
            <a:r>
              <a:rPr lang="en-US" sz="2800" dirty="0"/>
              <a:t> key in this) { emit(key, null); } }, "reduce" : function(key, stuff) { return null; }, "out": "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emp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" + "_keys" })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" y="3124200"/>
            <a:ext cx="8305800" cy="36317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b="1" i="1" dirty="0"/>
              <a:t>&gt; </a:t>
            </a:r>
            <a:r>
              <a:rPr lang="en-US" sz="3200" i="1" dirty="0">
                <a:solidFill>
                  <a:srgbClr val="3333FF"/>
                </a:solidFill>
              </a:rPr>
              <a:t> </a:t>
            </a:r>
            <a:r>
              <a:rPr lang="en-US" sz="3200" i="1" dirty="0" err="1">
                <a:solidFill>
                  <a:srgbClr val="3333FF"/>
                </a:solidFill>
              </a:rPr>
              <a:t>db.emp_keys.distinct</a:t>
            </a:r>
            <a:r>
              <a:rPr lang="en-US" sz="3200" i="1" dirty="0">
                <a:solidFill>
                  <a:srgbClr val="3333FF"/>
                </a:solidFill>
              </a:rPr>
              <a:t>("_id")</a:t>
            </a:r>
          </a:p>
          <a:p>
            <a:r>
              <a:rPr lang="en-US" b="1" i="1" dirty="0"/>
              <a:t>[</a:t>
            </a:r>
          </a:p>
          <a:p>
            <a:r>
              <a:rPr lang="en-US" b="1" i="1" dirty="0"/>
              <a:t>        "_id",</a:t>
            </a:r>
          </a:p>
          <a:p>
            <a:r>
              <a:rPr lang="en-US" b="1" i="1" dirty="0"/>
              <a:t>        "</a:t>
            </a:r>
            <a:r>
              <a:rPr lang="en-US" b="1" i="1" dirty="0" err="1"/>
              <a:t>comm</a:t>
            </a:r>
            <a:r>
              <a:rPr lang="en-US" b="1" i="1" dirty="0"/>
              <a:t>",</a:t>
            </a:r>
          </a:p>
          <a:p>
            <a:r>
              <a:rPr lang="en-US" b="1" i="1" dirty="0"/>
              <a:t>        "</a:t>
            </a:r>
            <a:r>
              <a:rPr lang="en-US" b="1" i="1" dirty="0" err="1"/>
              <a:t>deptno</a:t>
            </a:r>
            <a:r>
              <a:rPr lang="en-US" b="1" i="1" dirty="0"/>
              <a:t>",</a:t>
            </a:r>
          </a:p>
          <a:p>
            <a:r>
              <a:rPr lang="en-US" b="1" i="1" dirty="0"/>
              <a:t>        "</a:t>
            </a:r>
            <a:r>
              <a:rPr lang="en-US" b="1" i="1" dirty="0" err="1"/>
              <a:t>empno</a:t>
            </a:r>
            <a:r>
              <a:rPr lang="en-US" b="1" i="1" dirty="0"/>
              <a:t>",</a:t>
            </a:r>
          </a:p>
          <a:p>
            <a:r>
              <a:rPr lang="en-US" b="1" i="1" dirty="0"/>
              <a:t>        "</a:t>
            </a:r>
            <a:r>
              <a:rPr lang="en-US" b="1" i="1" dirty="0" err="1"/>
              <a:t>ename</a:t>
            </a:r>
            <a:r>
              <a:rPr lang="en-US" b="1" i="1" dirty="0"/>
              <a:t>",</a:t>
            </a:r>
          </a:p>
          <a:p>
            <a:r>
              <a:rPr lang="en-US" b="1" i="1" dirty="0"/>
              <a:t>        "</a:t>
            </a:r>
            <a:r>
              <a:rPr lang="en-US" b="1" i="1" dirty="0" err="1"/>
              <a:t>hiredate</a:t>
            </a:r>
            <a:r>
              <a:rPr lang="en-US" b="1" i="1" dirty="0"/>
              <a:t>",</a:t>
            </a:r>
          </a:p>
          <a:p>
            <a:r>
              <a:rPr lang="en-US" b="1" i="1" dirty="0"/>
              <a:t>        "job",</a:t>
            </a:r>
          </a:p>
          <a:p>
            <a:r>
              <a:rPr lang="en-US" b="1" i="1" dirty="0"/>
              <a:t>        "mgr",</a:t>
            </a:r>
          </a:p>
          <a:p>
            <a:r>
              <a:rPr lang="en-US" b="1" i="1" dirty="0"/>
              <a:t>        "</a:t>
            </a:r>
            <a:r>
              <a:rPr lang="en-US" b="1" i="1" dirty="0" err="1"/>
              <a:t>sal</a:t>
            </a:r>
            <a:r>
              <a:rPr lang="en-US" b="1" i="1" dirty="0"/>
              <a:t>"</a:t>
            </a:r>
          </a:p>
          <a:p>
            <a:r>
              <a:rPr lang="en-US" b="1" i="1" dirty="0"/>
              <a:t>]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6200" y="973991"/>
            <a:ext cx="8839200" cy="3369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b="1" i="1" dirty="0"/>
              <a:t>&gt; </a:t>
            </a:r>
            <a:r>
              <a:rPr lang="en-US" sz="3200" i="1" dirty="0">
                <a:solidFill>
                  <a:srgbClr val="3333FF"/>
                </a:solidFill>
              </a:rPr>
              <a:t> </a:t>
            </a:r>
            <a:r>
              <a:rPr lang="en-US" sz="3200" dirty="0" err="1">
                <a:solidFill>
                  <a:srgbClr val="3333FF"/>
                </a:solidFill>
              </a:rPr>
              <a:t>db.fruit.aggregate</a:t>
            </a:r>
            <a:r>
              <a:rPr lang="en-US" sz="3200" dirty="0">
                <a:solidFill>
                  <a:srgbClr val="3333FF"/>
                </a:solidFill>
              </a:rPr>
              <a:t>([ {"$project":{"</a:t>
            </a:r>
            <a:r>
              <a:rPr lang="en-US" sz="3200" dirty="0" err="1">
                <a:solidFill>
                  <a:srgbClr val="3333FF"/>
                </a:solidFill>
              </a:rPr>
              <a:t>arrayofkeyvalue</a:t>
            </a:r>
            <a:r>
              <a:rPr lang="en-US" sz="3200" dirty="0">
                <a:solidFill>
                  <a:srgbClr val="3333FF"/>
                </a:solidFill>
              </a:rPr>
              <a:t>":{"$</a:t>
            </a:r>
            <a:r>
              <a:rPr lang="en-US" sz="3200" dirty="0" err="1">
                <a:solidFill>
                  <a:srgbClr val="3333FF"/>
                </a:solidFill>
              </a:rPr>
              <a:t>objectToArray</a:t>
            </a:r>
            <a:r>
              <a:rPr lang="en-US" sz="3200" dirty="0">
                <a:solidFill>
                  <a:srgbClr val="3333FF"/>
                </a:solidFill>
              </a:rPr>
              <a:t>":"$$ROOT"}}}, {"$project":{"keys":"$</a:t>
            </a:r>
            <a:r>
              <a:rPr lang="en-US" sz="3200" dirty="0" err="1">
                <a:solidFill>
                  <a:srgbClr val="3333FF"/>
                </a:solidFill>
              </a:rPr>
              <a:t>arrayofkeyvalue.k</a:t>
            </a:r>
            <a:r>
              <a:rPr lang="en-US" sz="3200" dirty="0">
                <a:solidFill>
                  <a:srgbClr val="3333FF"/>
                </a:solidFill>
              </a:rPr>
              <a:t>"}} ])</a:t>
            </a:r>
          </a:p>
          <a:p>
            <a:endParaRPr lang="en-US" sz="3200" dirty="0"/>
          </a:p>
          <a:p>
            <a:r>
              <a:rPr lang="en-US" sz="1600" dirty="0"/>
              <a:t>{ "_id" : </a:t>
            </a:r>
            <a:r>
              <a:rPr lang="en-US" sz="1600" dirty="0" err="1"/>
              <a:t>ObjectId</a:t>
            </a:r>
            <a:r>
              <a:rPr lang="en-US" sz="1600" dirty="0"/>
              <a:t>("5daa84d67aff41381f39d7b4"), "keys" : [ "_id", "</a:t>
            </a:r>
            <a:r>
              <a:rPr lang="en-US" sz="1600" dirty="0" err="1"/>
              <a:t>slno</a:t>
            </a:r>
            <a:r>
              <a:rPr lang="en-US" sz="1600" dirty="0"/>
              <a:t>", "name", "qty", "price" ] }</a:t>
            </a:r>
          </a:p>
          <a:p>
            <a:r>
              <a:rPr lang="en-US" sz="1600" dirty="0"/>
              <a:t>{ "_id" : </a:t>
            </a:r>
            <a:r>
              <a:rPr lang="en-US" sz="1600" dirty="0" err="1"/>
              <a:t>ObjectId</a:t>
            </a:r>
            <a:r>
              <a:rPr lang="en-US" sz="1600" dirty="0"/>
              <a:t>("5daa84d67aff41381f39d7b5"), "keys" : [ "_id", "</a:t>
            </a:r>
            <a:r>
              <a:rPr lang="en-US" sz="1600" dirty="0" err="1"/>
              <a:t>slno</a:t>
            </a:r>
            <a:r>
              <a:rPr lang="en-US" sz="1600" dirty="0"/>
              <a:t>", "name", "qty", "price" ] }</a:t>
            </a:r>
          </a:p>
          <a:p>
            <a:r>
              <a:rPr lang="en-US" sz="1600" dirty="0"/>
              <a:t>{ "_id" : </a:t>
            </a:r>
            <a:r>
              <a:rPr lang="en-US" sz="1600" dirty="0" err="1"/>
              <a:t>ObjectId</a:t>
            </a:r>
            <a:r>
              <a:rPr lang="en-US" sz="1600" dirty="0"/>
              <a:t>("5daa84d67aff41381f39d7b6"), "keys" : [ "_id", "</a:t>
            </a:r>
            <a:r>
              <a:rPr lang="en-US" sz="1600" dirty="0" err="1"/>
              <a:t>slno</a:t>
            </a:r>
            <a:r>
              <a:rPr lang="en-US" sz="1600" dirty="0"/>
              <a:t>", "name", "qty", "price" ] }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4724400"/>
            <a:ext cx="7315200" cy="18466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sz="2400" b="1" dirty="0">
                <a:solidFill>
                  <a:srgbClr val="3333FF"/>
                </a:solidFill>
              </a:rPr>
              <a:t>doc=</a:t>
            </a:r>
            <a:r>
              <a:rPr lang="en-US" sz="2400" b="1" dirty="0" err="1">
                <a:solidFill>
                  <a:srgbClr val="3333FF"/>
                </a:solidFill>
              </a:rPr>
              <a:t>db.fruit.findOne</a:t>
            </a:r>
            <a:r>
              <a:rPr lang="en-US" sz="2400" b="1" dirty="0">
                <a:solidFill>
                  <a:srgbClr val="3333FF"/>
                </a:solidFill>
              </a:rPr>
              <a:t>(); for (key in doc) print(key);</a:t>
            </a:r>
          </a:p>
          <a:p>
            <a:r>
              <a:rPr lang="en-US" dirty="0"/>
              <a:t>_id</a:t>
            </a:r>
          </a:p>
          <a:p>
            <a:r>
              <a:rPr lang="en-US" dirty="0" err="1"/>
              <a:t>slno</a:t>
            </a:r>
            <a:endParaRPr lang="en-US" dirty="0"/>
          </a:p>
          <a:p>
            <a:r>
              <a:rPr lang="en-US" dirty="0"/>
              <a:t>name</a:t>
            </a:r>
          </a:p>
          <a:p>
            <a:r>
              <a:rPr lang="en-US" dirty="0"/>
              <a:t>qty</a:t>
            </a:r>
          </a:p>
          <a:p>
            <a:r>
              <a:rPr lang="en-US" dirty="0"/>
              <a:t>price</a:t>
            </a:r>
          </a:p>
        </p:txBody>
      </p:sp>
      <p:sp>
        <p:nvSpPr>
          <p:cNvPr id="11" name="Rectangle 102"/>
          <p:cNvSpPr>
            <a:spLocks noChangeArrowheads="1"/>
          </p:cNvSpPr>
          <p:nvPr/>
        </p:nvSpPr>
        <p:spPr bwMode="auto">
          <a:xfrm>
            <a:off x="0" y="-24"/>
            <a:ext cx="9144000" cy="647680"/>
          </a:xfrm>
          <a:prstGeom prst="rect">
            <a:avLst/>
          </a:prstGeom>
          <a:solidFill>
            <a:srgbClr val="00CC66"/>
          </a:solidFill>
          <a:ln w="9525">
            <a:solidFill>
              <a:srgbClr val="00CC66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TO FIND FIELDS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26988"/>
            <a:ext cx="9144000" cy="646113"/>
          </a:xfrm>
          <a:prstGeom prst="rect">
            <a:avLst/>
          </a:prstGeom>
          <a:solidFill>
            <a:srgbClr val="00CC66"/>
          </a:solidFill>
        </p:spPr>
        <p:txBody>
          <a:bodyPr lIns="92075" tIns="46038" rIns="92075" bIns="46038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RELATIONAL DATABASES </a:t>
            </a:r>
            <a:r>
              <a:rPr lang="en-US" sz="36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vs</a:t>
            </a: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NOSQL</a:t>
            </a:r>
            <a:endParaRPr lang="en-IN" sz="3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556792"/>
            <a:ext cx="1018376" cy="1039986"/>
          </a:xfrm>
          <a:prstGeom prst="rect">
            <a:avLst/>
          </a:prstGeom>
          <a:noFill/>
        </p:spPr>
      </p:pic>
      <p:sp>
        <p:nvSpPr>
          <p:cNvPr id="6" name="Can 5"/>
          <p:cNvSpPr/>
          <p:nvPr/>
        </p:nvSpPr>
        <p:spPr>
          <a:xfrm>
            <a:off x="4953000" y="1219200"/>
            <a:ext cx="1981200" cy="2514600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8" name="Cloud 7"/>
          <p:cNvSpPr/>
          <p:nvPr/>
        </p:nvSpPr>
        <p:spPr>
          <a:xfrm rot="2769799">
            <a:off x="1842498" y="972528"/>
            <a:ext cx="2698294" cy="19327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0" y="1143000"/>
          <a:ext cx="1600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Picture 8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4000" y="5437014"/>
            <a:ext cx="1018376" cy="1039986"/>
          </a:xfrm>
          <a:prstGeom prst="rect">
            <a:avLst/>
          </a:prstGeom>
          <a:noFill/>
        </p:spPr>
      </p:pic>
      <p:sp>
        <p:nvSpPr>
          <p:cNvPr id="10" name="Can 9"/>
          <p:cNvSpPr/>
          <p:nvPr/>
        </p:nvSpPr>
        <p:spPr>
          <a:xfrm>
            <a:off x="5105400" y="4191000"/>
            <a:ext cx="1981200" cy="2514600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286000" y="5486400"/>
            <a:ext cx="2743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27384"/>
            <a:ext cx="9144000" cy="941784"/>
          </a:xfrm>
          <a:prstGeom prst="rect">
            <a:avLst/>
          </a:prstGeom>
          <a:solidFill>
            <a:srgbClr val="00CC66"/>
          </a:solidFill>
        </p:spPr>
        <p:txBody>
          <a:bodyPr vert="horz" lIns="92075" tIns="46038" rIns="92075" bIns="46038" rtlCol="0" anchor="t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OPERATORS USED </a:t>
            </a:r>
            <a:endParaRPr lang="en-IN" sz="4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55576" y="1268760"/>
          <a:ext cx="7920880" cy="3952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15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OPERATOR</a:t>
                      </a:r>
                      <a:r>
                        <a:rPr lang="en-US" sz="3600" baseline="0" dirty="0">
                          <a:solidFill>
                            <a:srgbClr val="FF0000"/>
                          </a:solidFill>
                        </a:rPr>
                        <a:t> TYPE</a:t>
                      </a:r>
                      <a:endParaRPr lang="en-IN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OPERATOR</a:t>
                      </a:r>
                      <a:endParaRPr lang="en-IN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502">
                <a:tc>
                  <a:txBody>
                    <a:bodyPr/>
                    <a:lstStyle/>
                    <a:p>
                      <a:r>
                        <a:rPr lang="en-US" sz="3200" dirty="0"/>
                        <a:t>COMPARISON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eq,lt,lte,gt,gte,ne,in,nin</a:t>
                      </a:r>
                      <a:r>
                        <a:rPr lang="en-US" sz="3200" dirty="0"/>
                        <a:t>,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502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00FF"/>
                          </a:solidFill>
                        </a:rPr>
                        <a:t>LOGICAL</a:t>
                      </a:r>
                      <a:endParaRPr lang="en-IN" sz="32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>
                          <a:solidFill>
                            <a:srgbClr val="0000FF"/>
                          </a:solidFill>
                        </a:rPr>
                        <a:t>and,or,not,nor</a:t>
                      </a:r>
                      <a:endParaRPr lang="en-IN" sz="32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8080"/>
                          </a:solidFill>
                        </a:rPr>
                        <a:t>PATTERN</a:t>
                      </a:r>
                      <a:r>
                        <a:rPr lang="en-US" sz="3200" baseline="0" dirty="0">
                          <a:solidFill>
                            <a:srgbClr val="008080"/>
                          </a:solidFill>
                        </a:rPr>
                        <a:t> MATCHING</a:t>
                      </a:r>
                      <a:endParaRPr lang="en-IN" sz="3200" dirty="0">
                        <a:solidFill>
                          <a:srgbClr val="00808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>
                          <a:solidFill>
                            <a:srgbClr val="008080"/>
                          </a:solidFill>
                        </a:rPr>
                        <a:t>ename</a:t>
                      </a:r>
                      <a:r>
                        <a:rPr lang="en-US" sz="3200" dirty="0">
                          <a:solidFill>
                            <a:srgbClr val="008080"/>
                          </a:solidFill>
                        </a:rPr>
                        <a:t>:/a/</a:t>
                      </a:r>
                    </a:p>
                    <a:p>
                      <a:r>
                        <a:rPr lang="en-US" sz="3200" dirty="0" err="1">
                          <a:solidFill>
                            <a:srgbClr val="008080"/>
                          </a:solidFill>
                        </a:rPr>
                        <a:t>ename</a:t>
                      </a:r>
                      <a:r>
                        <a:rPr lang="en-US" sz="3200" dirty="0">
                          <a:solidFill>
                            <a:srgbClr val="008080"/>
                          </a:solidFill>
                        </a:rPr>
                        <a:t>:{$not:/a/}</a:t>
                      </a:r>
                      <a:endParaRPr lang="en-IN" sz="3200" dirty="0">
                        <a:solidFill>
                          <a:srgbClr val="00808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6714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CC6600"/>
                          </a:solidFill>
                        </a:rPr>
                        <a:t>NULL</a:t>
                      </a:r>
                      <a:endParaRPr lang="en-IN" sz="3200" dirty="0">
                        <a:solidFill>
                          <a:srgbClr val="CC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>
                          <a:solidFill>
                            <a:srgbClr val="CC6600"/>
                          </a:solidFill>
                        </a:rPr>
                        <a:t>eq:null</a:t>
                      </a:r>
                      <a:endParaRPr lang="en-US" sz="3200" dirty="0">
                        <a:solidFill>
                          <a:srgbClr val="CC6600"/>
                        </a:solidFill>
                      </a:endParaRPr>
                    </a:p>
                    <a:p>
                      <a:r>
                        <a:rPr lang="en-US" sz="3200" dirty="0" err="1">
                          <a:solidFill>
                            <a:srgbClr val="CC6600"/>
                          </a:solidFill>
                        </a:rPr>
                        <a:t>ne:null</a:t>
                      </a:r>
                      <a:endParaRPr lang="en-IN" sz="3200" dirty="0">
                        <a:solidFill>
                          <a:srgbClr val="CC66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096000"/>
            <a:ext cx="9111335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$ should be prefixed for operators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26988"/>
            <a:ext cx="9144000" cy="646113"/>
          </a:xfrm>
          <a:prstGeom prst="rect">
            <a:avLst/>
          </a:prstGeom>
          <a:solidFill>
            <a:srgbClr val="00CC66"/>
          </a:solidFill>
        </p:spPr>
        <p:txBody>
          <a:bodyPr lIns="92075" tIns="46038" rIns="92075" bIns="46038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FIND-RESTRICTION</a:t>
            </a:r>
            <a:endParaRPr lang="en-IN" sz="3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1085671"/>
            <a:ext cx="8991600" cy="1292662"/>
          </a:xfrm>
          <a:prstGeom prst="rect">
            <a:avLst/>
          </a:prstGeom>
          <a:solidFill>
            <a:srgbClr val="CC99FF"/>
          </a:solidFill>
        </p:spPr>
        <p:txBody>
          <a:bodyPr wrap="square">
            <a:spAutoFit/>
          </a:bodyPr>
          <a:lstStyle/>
          <a:p>
            <a:r>
              <a:rPr lang="en-US" sz="2400" b="1" i="1" dirty="0"/>
              <a:t>&gt; </a:t>
            </a:r>
            <a:r>
              <a:rPr lang="en-US" sz="2400" b="1" i="1" dirty="0" err="1"/>
              <a:t>db.emp.find</a:t>
            </a:r>
            <a:r>
              <a:rPr lang="en-US" sz="2400" b="1" i="1" dirty="0"/>
              <a:t>({deptno:30},{_id:0})</a:t>
            </a:r>
          </a:p>
          <a:p>
            <a:r>
              <a:rPr lang="en-US" dirty="0"/>
              <a:t>{ "</a:t>
            </a:r>
            <a:r>
              <a:rPr lang="en-US" dirty="0" err="1"/>
              <a:t>empno</a:t>
            </a:r>
            <a:r>
              <a:rPr lang="en-US" dirty="0"/>
              <a:t>" : 7698, "</a:t>
            </a:r>
            <a:r>
              <a:rPr lang="en-US" dirty="0" err="1"/>
              <a:t>ename</a:t>
            </a:r>
            <a:r>
              <a:rPr lang="en-US" dirty="0"/>
              <a:t>" : "</a:t>
            </a:r>
            <a:r>
              <a:rPr lang="en-US" dirty="0" err="1"/>
              <a:t>blake</a:t>
            </a:r>
            <a:r>
              <a:rPr lang="en-US" dirty="0"/>
              <a:t>", "</a:t>
            </a:r>
            <a:r>
              <a:rPr lang="en-US" dirty="0" err="1"/>
              <a:t>deptno</a:t>
            </a:r>
            <a:r>
              <a:rPr lang="en-US" dirty="0"/>
              <a:t>" : 30, "</a:t>
            </a:r>
            <a:r>
              <a:rPr lang="en-US" dirty="0" err="1"/>
              <a:t>sal</a:t>
            </a:r>
            <a:r>
              <a:rPr lang="en-US" dirty="0"/>
              <a:t>" : 2850, "job" : "manager" }</a:t>
            </a:r>
          </a:p>
          <a:p>
            <a:r>
              <a:rPr lang="en-US" dirty="0"/>
              <a:t>{ "</a:t>
            </a:r>
            <a:r>
              <a:rPr lang="en-US" dirty="0" err="1"/>
              <a:t>empno</a:t>
            </a:r>
            <a:r>
              <a:rPr lang="en-US" dirty="0"/>
              <a:t>" : 7900, "</a:t>
            </a:r>
            <a:r>
              <a:rPr lang="en-US" dirty="0" err="1"/>
              <a:t>ename</a:t>
            </a:r>
            <a:r>
              <a:rPr lang="en-US" dirty="0"/>
              <a:t>" : "</a:t>
            </a:r>
            <a:r>
              <a:rPr lang="en-US" dirty="0" err="1"/>
              <a:t>james</a:t>
            </a:r>
            <a:r>
              <a:rPr lang="en-US" dirty="0"/>
              <a:t>", "</a:t>
            </a:r>
            <a:r>
              <a:rPr lang="en-US" dirty="0" err="1"/>
              <a:t>deptno</a:t>
            </a:r>
            <a:r>
              <a:rPr lang="en-US" dirty="0"/>
              <a:t>" : 30, "</a:t>
            </a:r>
            <a:r>
              <a:rPr lang="en-US" dirty="0" err="1"/>
              <a:t>sal</a:t>
            </a:r>
            <a:r>
              <a:rPr lang="en-US" dirty="0"/>
              <a:t>" : 950, "job" : "clerk" }</a:t>
            </a:r>
          </a:p>
          <a:p>
            <a:r>
              <a:rPr lang="en-US" dirty="0"/>
              <a:t>{ "</a:t>
            </a:r>
            <a:r>
              <a:rPr lang="en-US" dirty="0" err="1"/>
              <a:t>empno</a:t>
            </a:r>
            <a:r>
              <a:rPr lang="en-US" dirty="0"/>
              <a:t>" : 7654, "</a:t>
            </a:r>
            <a:r>
              <a:rPr lang="en-US" dirty="0" err="1"/>
              <a:t>ename</a:t>
            </a:r>
            <a:r>
              <a:rPr lang="en-US" dirty="0"/>
              <a:t>" : "martin", "</a:t>
            </a:r>
            <a:r>
              <a:rPr lang="en-US" dirty="0" err="1"/>
              <a:t>deptno</a:t>
            </a:r>
            <a:r>
              <a:rPr lang="en-US" dirty="0"/>
              <a:t>" : 30, "</a:t>
            </a:r>
            <a:r>
              <a:rPr lang="en-US" dirty="0" err="1"/>
              <a:t>sal</a:t>
            </a:r>
            <a:r>
              <a:rPr lang="en-US" dirty="0"/>
              <a:t>" : 1250, "job" : "salesman"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685800"/>
            <a:ext cx="467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 details of employees working in </a:t>
            </a:r>
            <a:r>
              <a:rPr lang="en-US" dirty="0" err="1"/>
              <a:t>deptno</a:t>
            </a:r>
            <a:r>
              <a:rPr lang="en-US" dirty="0"/>
              <a:t> 30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2745938"/>
            <a:ext cx="7391400" cy="129266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i="1" dirty="0"/>
              <a:t>&gt; </a:t>
            </a:r>
            <a:r>
              <a:rPr lang="en-US" sz="2400" b="1" i="1" dirty="0" err="1"/>
              <a:t>db.emp.find</a:t>
            </a:r>
            <a:r>
              <a:rPr lang="en-US" sz="2400" b="1" i="1" dirty="0"/>
              <a:t>({deptno:30},{</a:t>
            </a:r>
            <a:r>
              <a:rPr lang="en-US" sz="2400" b="1" i="1" dirty="0" err="1"/>
              <a:t>ename</a:t>
            </a:r>
            <a:r>
              <a:rPr lang="en-US" sz="2400" b="1" i="1" dirty="0"/>
              <a:t>:"",</a:t>
            </a:r>
            <a:r>
              <a:rPr lang="en-US" sz="2400" b="1" i="1" dirty="0" err="1"/>
              <a:t>deptno</a:t>
            </a:r>
            <a:r>
              <a:rPr lang="en-US" sz="2400" b="1" i="1" dirty="0"/>
              <a:t>:"",_id:0})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</a:t>
            </a:r>
            <a:r>
              <a:rPr lang="en-US" dirty="0" err="1"/>
              <a:t>blake</a:t>
            </a:r>
            <a:r>
              <a:rPr lang="en-US" dirty="0"/>
              <a:t>", "</a:t>
            </a:r>
            <a:r>
              <a:rPr lang="en-US" dirty="0" err="1"/>
              <a:t>deptno</a:t>
            </a:r>
            <a:r>
              <a:rPr lang="en-US" dirty="0"/>
              <a:t>" : 30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</a:t>
            </a:r>
            <a:r>
              <a:rPr lang="en-US" dirty="0" err="1"/>
              <a:t>james</a:t>
            </a:r>
            <a:r>
              <a:rPr lang="en-US" dirty="0"/>
              <a:t>", "</a:t>
            </a:r>
            <a:r>
              <a:rPr lang="en-US" dirty="0" err="1"/>
              <a:t>deptno</a:t>
            </a:r>
            <a:r>
              <a:rPr lang="en-US" dirty="0"/>
              <a:t>" : 30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"martin", "</a:t>
            </a:r>
            <a:r>
              <a:rPr lang="en-US" dirty="0" err="1"/>
              <a:t>deptno</a:t>
            </a:r>
            <a:r>
              <a:rPr lang="en-US" dirty="0"/>
              <a:t>" : 30 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26988"/>
            <a:ext cx="9144000" cy="646113"/>
          </a:xfrm>
          <a:prstGeom prst="rect">
            <a:avLst/>
          </a:prstGeom>
          <a:solidFill>
            <a:srgbClr val="00CC66"/>
          </a:solidFill>
        </p:spPr>
        <p:txBody>
          <a:bodyPr lIns="92075" tIns="46038" rIns="92075" bIns="46038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FIND-RESTRICTION</a:t>
            </a:r>
            <a:endParaRPr lang="en-IN" sz="3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1085671"/>
            <a:ext cx="8991600" cy="1015663"/>
          </a:xfrm>
          <a:prstGeom prst="rect">
            <a:avLst/>
          </a:prstGeom>
          <a:solidFill>
            <a:srgbClr val="CC99FF"/>
          </a:solidFill>
        </p:spPr>
        <p:txBody>
          <a:bodyPr wrap="square">
            <a:spAutoFit/>
          </a:bodyPr>
          <a:lstStyle/>
          <a:p>
            <a:r>
              <a:rPr lang="en-US" sz="2400" b="1" i="1" dirty="0"/>
              <a:t>&gt; </a:t>
            </a:r>
            <a:r>
              <a:rPr lang="en-US" sz="2400" b="1" i="1" dirty="0" err="1"/>
              <a:t>db.emp.find</a:t>
            </a:r>
            <a:r>
              <a:rPr lang="en-US" sz="2400" b="1" i="1" dirty="0"/>
              <a:t>({sal:3000},{_id:0,ename:1,sal:1})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</a:t>
            </a:r>
            <a:r>
              <a:rPr lang="en-US" dirty="0" err="1"/>
              <a:t>scott</a:t>
            </a:r>
            <a:r>
              <a:rPr lang="en-US" dirty="0"/>
              <a:t>", "</a:t>
            </a:r>
            <a:r>
              <a:rPr lang="en-US" dirty="0" err="1"/>
              <a:t>sal</a:t>
            </a:r>
            <a:r>
              <a:rPr lang="en-US" dirty="0"/>
              <a:t>" : 3000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"ford", "</a:t>
            </a:r>
            <a:r>
              <a:rPr lang="en-US" dirty="0" err="1"/>
              <a:t>sal</a:t>
            </a:r>
            <a:r>
              <a:rPr lang="en-US" dirty="0"/>
              <a:t>" : 3000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685800"/>
            <a:ext cx="386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 employees taking a salary of 3000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2745938"/>
            <a:ext cx="8991600" cy="10156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i="1" dirty="0"/>
              <a:t>&gt; </a:t>
            </a:r>
            <a:r>
              <a:rPr lang="en-US" sz="2400" b="1" i="1" dirty="0" err="1"/>
              <a:t>db.emp.find</a:t>
            </a:r>
            <a:r>
              <a:rPr lang="en-US" sz="2400" b="1" i="1" dirty="0"/>
              <a:t>({hiredate:’3-dec-1981’}, {</a:t>
            </a:r>
            <a:r>
              <a:rPr lang="en-US" sz="2400" b="1" i="1" dirty="0" err="1"/>
              <a:t>ename</a:t>
            </a:r>
            <a:r>
              <a:rPr lang="en-US" sz="2400" b="1" i="1" dirty="0"/>
              <a:t>:"",</a:t>
            </a:r>
            <a:r>
              <a:rPr lang="en-US" sz="2400" b="1" i="1" dirty="0" err="1"/>
              <a:t>hiredate</a:t>
            </a:r>
            <a:r>
              <a:rPr lang="en-US" sz="2400" b="1" i="1" dirty="0"/>
              <a:t>:"",_id:0})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</a:t>
            </a:r>
            <a:r>
              <a:rPr lang="en-US" dirty="0" err="1"/>
              <a:t>james</a:t>
            </a:r>
            <a:r>
              <a:rPr lang="en-US" dirty="0"/>
              <a:t>", "</a:t>
            </a:r>
            <a:r>
              <a:rPr lang="en-US" dirty="0" err="1"/>
              <a:t>hiredate</a:t>
            </a:r>
            <a:r>
              <a:rPr lang="en-US" dirty="0"/>
              <a:t>" : "3-dec-1981"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"ford", "</a:t>
            </a:r>
            <a:r>
              <a:rPr lang="en-US" dirty="0" err="1"/>
              <a:t>hiredate</a:t>
            </a:r>
            <a:r>
              <a:rPr lang="en-US" dirty="0"/>
              <a:t>" : "3-dec-1981" }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2297668"/>
            <a:ext cx="3870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Find  employees joined on ‘3-dec-1981’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26988"/>
            <a:ext cx="9144000" cy="646113"/>
          </a:xfrm>
          <a:prstGeom prst="rect">
            <a:avLst/>
          </a:prstGeom>
          <a:solidFill>
            <a:srgbClr val="00CC66"/>
          </a:solidFill>
        </p:spPr>
        <p:txBody>
          <a:bodyPr lIns="92075" tIns="46038" rIns="92075" bIns="46038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FIND-RESTRICTION</a:t>
            </a:r>
            <a:endParaRPr lang="en-IN" sz="3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1085671"/>
            <a:ext cx="8991600" cy="984885"/>
          </a:xfrm>
          <a:prstGeom prst="rect">
            <a:avLst/>
          </a:prstGeom>
          <a:solidFill>
            <a:srgbClr val="CC99FF"/>
          </a:solidFill>
        </p:spPr>
        <p:txBody>
          <a:bodyPr wrap="square">
            <a:spAutoFit/>
          </a:bodyPr>
          <a:lstStyle/>
          <a:p>
            <a:r>
              <a:rPr lang="en-US" sz="2000" b="1" i="1" dirty="0"/>
              <a:t>&gt;</a:t>
            </a:r>
            <a:r>
              <a:rPr lang="en-US" sz="2000" b="1" i="1" dirty="0" err="1"/>
              <a:t>db.emp.find</a:t>
            </a:r>
            <a:r>
              <a:rPr lang="en-US" sz="2000" b="1" i="1" dirty="0"/>
              <a:t>({$and:[{deptno:20},{job:"clerk"}]},{_id:0,ename:1,job:1,deptno:1}) </a:t>
            </a:r>
          </a:p>
          <a:p>
            <a:r>
              <a:rPr lang="en-US" sz="2000" b="1" i="1" dirty="0"/>
              <a:t> </a:t>
            </a:r>
            <a:r>
              <a:rPr lang="en-US" dirty="0">
                <a:solidFill>
                  <a:srgbClr val="0000FF"/>
                </a:solidFill>
              </a:rPr>
              <a:t>{ "</a:t>
            </a:r>
            <a:r>
              <a:rPr lang="en-US" dirty="0" err="1">
                <a:solidFill>
                  <a:srgbClr val="0000FF"/>
                </a:solidFill>
              </a:rPr>
              <a:t>ename</a:t>
            </a:r>
            <a:r>
              <a:rPr lang="en-US" dirty="0">
                <a:solidFill>
                  <a:srgbClr val="0000FF"/>
                </a:solidFill>
              </a:rPr>
              <a:t>" : "smith", "job" : "clerk", "</a:t>
            </a:r>
            <a:r>
              <a:rPr lang="en-US" dirty="0" err="1">
                <a:solidFill>
                  <a:srgbClr val="0000FF"/>
                </a:solidFill>
              </a:rPr>
              <a:t>deptno</a:t>
            </a:r>
            <a:r>
              <a:rPr lang="en-US" dirty="0">
                <a:solidFill>
                  <a:srgbClr val="0000FF"/>
                </a:solidFill>
              </a:rPr>
              <a:t>" : 20 }</a:t>
            </a:r>
          </a:p>
          <a:p>
            <a:r>
              <a:rPr lang="en-US" dirty="0">
                <a:solidFill>
                  <a:srgbClr val="0000FF"/>
                </a:solidFill>
              </a:rPr>
              <a:t>{ "</a:t>
            </a:r>
            <a:r>
              <a:rPr lang="en-US" dirty="0" err="1">
                <a:solidFill>
                  <a:srgbClr val="0000FF"/>
                </a:solidFill>
              </a:rPr>
              <a:t>ename</a:t>
            </a:r>
            <a:r>
              <a:rPr lang="en-US" dirty="0">
                <a:solidFill>
                  <a:srgbClr val="0000FF"/>
                </a:solidFill>
              </a:rPr>
              <a:t>" : "</a:t>
            </a:r>
            <a:r>
              <a:rPr lang="en-US" dirty="0" err="1">
                <a:solidFill>
                  <a:srgbClr val="0000FF"/>
                </a:solidFill>
              </a:rPr>
              <a:t>adams</a:t>
            </a:r>
            <a:r>
              <a:rPr lang="en-US" dirty="0">
                <a:solidFill>
                  <a:srgbClr val="0000FF"/>
                </a:solidFill>
              </a:rPr>
              <a:t>", "job" : "clerk", "</a:t>
            </a:r>
            <a:r>
              <a:rPr lang="en-US" dirty="0" err="1">
                <a:solidFill>
                  <a:srgbClr val="0000FF"/>
                </a:solidFill>
              </a:rPr>
              <a:t>deptno</a:t>
            </a:r>
            <a:r>
              <a:rPr lang="en-US" dirty="0">
                <a:solidFill>
                  <a:srgbClr val="0000FF"/>
                </a:solidFill>
              </a:rPr>
              <a:t>" : 20 }</a:t>
            </a:r>
            <a:endParaRPr lang="en-US" sz="23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685800"/>
            <a:ext cx="457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 employees  working in </a:t>
            </a:r>
            <a:r>
              <a:rPr lang="en-US" dirty="0" err="1"/>
              <a:t>deptno</a:t>
            </a:r>
            <a:r>
              <a:rPr lang="en-US" dirty="0"/>
              <a:t> 20 as clerk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2514600"/>
            <a:ext cx="8991600" cy="249299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i="1" dirty="0"/>
              <a:t>&gt; </a:t>
            </a:r>
            <a:r>
              <a:rPr lang="en-US" sz="2000" b="1" i="1" dirty="0" err="1"/>
              <a:t>db.emp.find</a:t>
            </a:r>
            <a:r>
              <a:rPr lang="en-US" sz="2000" b="1" i="1" dirty="0"/>
              <a:t>({$or:[{deptno:20},{job:"clerk"}]},{_id:0,ename:1,job:1,deptno:1}) </a:t>
            </a:r>
          </a:p>
          <a:p>
            <a:r>
              <a:rPr lang="en-US" sz="2400" b="1" i="1" dirty="0"/>
              <a:t> </a:t>
            </a:r>
            <a:r>
              <a:rPr lang="en-US" dirty="0">
                <a:solidFill>
                  <a:srgbClr val="0000FF"/>
                </a:solidFill>
              </a:rPr>
              <a:t>{ "</a:t>
            </a:r>
            <a:r>
              <a:rPr lang="en-US" dirty="0" err="1">
                <a:solidFill>
                  <a:srgbClr val="0000FF"/>
                </a:solidFill>
              </a:rPr>
              <a:t>ename</a:t>
            </a:r>
            <a:r>
              <a:rPr lang="en-US" dirty="0">
                <a:solidFill>
                  <a:srgbClr val="0000FF"/>
                </a:solidFill>
              </a:rPr>
              <a:t>" : "smith", "job" : "clerk", "</a:t>
            </a:r>
            <a:r>
              <a:rPr lang="en-US" dirty="0" err="1">
                <a:solidFill>
                  <a:srgbClr val="0000FF"/>
                </a:solidFill>
              </a:rPr>
              <a:t>deptno</a:t>
            </a:r>
            <a:r>
              <a:rPr lang="en-US" dirty="0">
                <a:solidFill>
                  <a:srgbClr val="0000FF"/>
                </a:solidFill>
              </a:rPr>
              <a:t>" : 20 }</a:t>
            </a:r>
          </a:p>
          <a:p>
            <a:r>
              <a:rPr lang="en-US" dirty="0">
                <a:solidFill>
                  <a:srgbClr val="0000FF"/>
                </a:solidFill>
              </a:rPr>
              <a:t>{ "</a:t>
            </a:r>
            <a:r>
              <a:rPr lang="en-US" dirty="0" err="1">
                <a:solidFill>
                  <a:srgbClr val="0000FF"/>
                </a:solidFill>
              </a:rPr>
              <a:t>ename</a:t>
            </a:r>
            <a:r>
              <a:rPr lang="en-US" dirty="0">
                <a:solidFill>
                  <a:srgbClr val="0000FF"/>
                </a:solidFill>
              </a:rPr>
              <a:t>" : "</a:t>
            </a:r>
            <a:r>
              <a:rPr lang="en-US" dirty="0" err="1">
                <a:solidFill>
                  <a:srgbClr val="0000FF"/>
                </a:solidFill>
              </a:rPr>
              <a:t>jones</a:t>
            </a:r>
            <a:r>
              <a:rPr lang="en-US" dirty="0">
                <a:solidFill>
                  <a:srgbClr val="0000FF"/>
                </a:solidFill>
              </a:rPr>
              <a:t>", "job" : "manager", "</a:t>
            </a:r>
            <a:r>
              <a:rPr lang="en-US" dirty="0" err="1">
                <a:solidFill>
                  <a:srgbClr val="0000FF"/>
                </a:solidFill>
              </a:rPr>
              <a:t>deptno</a:t>
            </a:r>
            <a:r>
              <a:rPr lang="en-US" dirty="0">
                <a:solidFill>
                  <a:srgbClr val="0000FF"/>
                </a:solidFill>
              </a:rPr>
              <a:t>" : 20 }</a:t>
            </a:r>
          </a:p>
          <a:p>
            <a:r>
              <a:rPr lang="en-US" dirty="0">
                <a:solidFill>
                  <a:srgbClr val="0000FF"/>
                </a:solidFill>
              </a:rPr>
              <a:t>{ "</a:t>
            </a:r>
            <a:r>
              <a:rPr lang="en-US" dirty="0" err="1">
                <a:solidFill>
                  <a:srgbClr val="0000FF"/>
                </a:solidFill>
              </a:rPr>
              <a:t>ename</a:t>
            </a:r>
            <a:r>
              <a:rPr lang="en-US" dirty="0">
                <a:solidFill>
                  <a:srgbClr val="0000FF"/>
                </a:solidFill>
              </a:rPr>
              <a:t>" : "</a:t>
            </a:r>
            <a:r>
              <a:rPr lang="en-US" dirty="0" err="1">
                <a:solidFill>
                  <a:srgbClr val="0000FF"/>
                </a:solidFill>
              </a:rPr>
              <a:t>scott</a:t>
            </a:r>
            <a:r>
              <a:rPr lang="en-US" dirty="0">
                <a:solidFill>
                  <a:srgbClr val="0000FF"/>
                </a:solidFill>
              </a:rPr>
              <a:t>", "job" : "analyst", "</a:t>
            </a:r>
            <a:r>
              <a:rPr lang="en-US" dirty="0" err="1">
                <a:solidFill>
                  <a:srgbClr val="0000FF"/>
                </a:solidFill>
              </a:rPr>
              <a:t>deptno</a:t>
            </a:r>
            <a:r>
              <a:rPr lang="en-US" dirty="0">
                <a:solidFill>
                  <a:srgbClr val="0000FF"/>
                </a:solidFill>
              </a:rPr>
              <a:t>" : 20 }</a:t>
            </a:r>
          </a:p>
          <a:p>
            <a:r>
              <a:rPr lang="en-US" dirty="0">
                <a:solidFill>
                  <a:srgbClr val="0000FF"/>
                </a:solidFill>
              </a:rPr>
              <a:t>{ "</a:t>
            </a:r>
            <a:r>
              <a:rPr lang="en-US" dirty="0" err="1">
                <a:solidFill>
                  <a:srgbClr val="0000FF"/>
                </a:solidFill>
              </a:rPr>
              <a:t>ename</a:t>
            </a:r>
            <a:r>
              <a:rPr lang="en-US" dirty="0">
                <a:solidFill>
                  <a:srgbClr val="0000FF"/>
                </a:solidFill>
              </a:rPr>
              <a:t>" : "</a:t>
            </a:r>
            <a:r>
              <a:rPr lang="en-US" dirty="0" err="1">
                <a:solidFill>
                  <a:srgbClr val="0000FF"/>
                </a:solidFill>
              </a:rPr>
              <a:t>adams</a:t>
            </a:r>
            <a:r>
              <a:rPr lang="en-US" dirty="0">
                <a:solidFill>
                  <a:srgbClr val="0000FF"/>
                </a:solidFill>
              </a:rPr>
              <a:t>", "job" : "clerk", "</a:t>
            </a:r>
            <a:r>
              <a:rPr lang="en-US" dirty="0" err="1">
                <a:solidFill>
                  <a:srgbClr val="0000FF"/>
                </a:solidFill>
              </a:rPr>
              <a:t>deptno</a:t>
            </a:r>
            <a:r>
              <a:rPr lang="en-US" dirty="0">
                <a:solidFill>
                  <a:srgbClr val="0000FF"/>
                </a:solidFill>
              </a:rPr>
              <a:t>" : 20 }</a:t>
            </a:r>
          </a:p>
          <a:p>
            <a:r>
              <a:rPr lang="en-US" dirty="0">
                <a:solidFill>
                  <a:srgbClr val="0000FF"/>
                </a:solidFill>
              </a:rPr>
              <a:t>{ "</a:t>
            </a:r>
            <a:r>
              <a:rPr lang="en-US" dirty="0" err="1">
                <a:solidFill>
                  <a:srgbClr val="0000FF"/>
                </a:solidFill>
              </a:rPr>
              <a:t>ename</a:t>
            </a:r>
            <a:r>
              <a:rPr lang="en-US" dirty="0">
                <a:solidFill>
                  <a:srgbClr val="0000FF"/>
                </a:solidFill>
              </a:rPr>
              <a:t>" : "</a:t>
            </a:r>
            <a:r>
              <a:rPr lang="en-US" dirty="0" err="1">
                <a:solidFill>
                  <a:srgbClr val="0000FF"/>
                </a:solidFill>
              </a:rPr>
              <a:t>james</a:t>
            </a:r>
            <a:r>
              <a:rPr lang="en-US" dirty="0">
                <a:solidFill>
                  <a:srgbClr val="0000FF"/>
                </a:solidFill>
              </a:rPr>
              <a:t>", "job" : "clerk", "</a:t>
            </a:r>
            <a:r>
              <a:rPr lang="en-US" dirty="0" err="1">
                <a:solidFill>
                  <a:srgbClr val="0000FF"/>
                </a:solidFill>
              </a:rPr>
              <a:t>deptno</a:t>
            </a:r>
            <a:r>
              <a:rPr lang="en-US" dirty="0">
                <a:solidFill>
                  <a:srgbClr val="0000FF"/>
                </a:solidFill>
              </a:rPr>
              <a:t>" : 30 }</a:t>
            </a:r>
          </a:p>
          <a:p>
            <a:r>
              <a:rPr lang="en-US" dirty="0">
                <a:solidFill>
                  <a:srgbClr val="0000FF"/>
                </a:solidFill>
              </a:rPr>
              <a:t>{ "</a:t>
            </a:r>
            <a:r>
              <a:rPr lang="en-US" dirty="0" err="1">
                <a:solidFill>
                  <a:srgbClr val="0000FF"/>
                </a:solidFill>
              </a:rPr>
              <a:t>ename</a:t>
            </a:r>
            <a:r>
              <a:rPr lang="en-US" dirty="0">
                <a:solidFill>
                  <a:srgbClr val="0000FF"/>
                </a:solidFill>
              </a:rPr>
              <a:t>" : "ford", "job" : "analyst", "</a:t>
            </a:r>
            <a:r>
              <a:rPr lang="en-US" dirty="0" err="1">
                <a:solidFill>
                  <a:srgbClr val="0000FF"/>
                </a:solidFill>
              </a:rPr>
              <a:t>deptno</a:t>
            </a:r>
            <a:r>
              <a:rPr lang="en-US" dirty="0">
                <a:solidFill>
                  <a:srgbClr val="0000FF"/>
                </a:solidFill>
              </a:rPr>
              <a:t>" : 20 }</a:t>
            </a:r>
          </a:p>
          <a:p>
            <a:r>
              <a:rPr lang="en-US" dirty="0">
                <a:solidFill>
                  <a:srgbClr val="0000FF"/>
                </a:solidFill>
              </a:rPr>
              <a:t>{ "</a:t>
            </a:r>
            <a:r>
              <a:rPr lang="en-US" dirty="0" err="1">
                <a:solidFill>
                  <a:srgbClr val="0000FF"/>
                </a:solidFill>
              </a:rPr>
              <a:t>ename</a:t>
            </a:r>
            <a:r>
              <a:rPr lang="en-US" dirty="0">
                <a:solidFill>
                  <a:srgbClr val="0000FF"/>
                </a:solidFill>
              </a:rPr>
              <a:t>" : "miller", "job" : "clerk", "</a:t>
            </a:r>
            <a:r>
              <a:rPr lang="en-US" dirty="0" err="1">
                <a:solidFill>
                  <a:srgbClr val="0000FF"/>
                </a:solidFill>
              </a:rPr>
              <a:t>deptno</a:t>
            </a:r>
            <a:r>
              <a:rPr lang="en-US" dirty="0">
                <a:solidFill>
                  <a:srgbClr val="0000FF"/>
                </a:solidFill>
              </a:rPr>
              <a:t>" : 10 }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2133600"/>
            <a:ext cx="1976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Using OR operator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26988"/>
            <a:ext cx="9144000" cy="646113"/>
          </a:xfrm>
          <a:prstGeom prst="rect">
            <a:avLst/>
          </a:prstGeom>
          <a:solidFill>
            <a:srgbClr val="00CC66"/>
          </a:solidFill>
        </p:spPr>
        <p:txBody>
          <a:bodyPr lIns="92075" tIns="46038" rIns="92075" bIns="46038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FIND-RESTRICTION</a:t>
            </a:r>
            <a:endParaRPr lang="en-IN" sz="3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1085671"/>
            <a:ext cx="8991600" cy="984885"/>
          </a:xfrm>
          <a:prstGeom prst="rect">
            <a:avLst/>
          </a:prstGeom>
          <a:solidFill>
            <a:srgbClr val="CC99FF"/>
          </a:solidFill>
        </p:spPr>
        <p:txBody>
          <a:bodyPr wrap="square">
            <a:spAutoFit/>
          </a:bodyPr>
          <a:lstStyle/>
          <a:p>
            <a:r>
              <a:rPr lang="en-US" sz="2000" b="1" i="1" dirty="0"/>
              <a:t>&gt;</a:t>
            </a:r>
            <a:r>
              <a:rPr lang="en-US" sz="2000" b="1" i="1" dirty="0" err="1"/>
              <a:t>db.emp.find</a:t>
            </a:r>
            <a:r>
              <a:rPr lang="en-US" sz="2000" b="1" i="1" dirty="0"/>
              <a:t>({$and:[{deptno:20},{job:"clerk"}]},{_id:0,ename:1,job:1,deptno:1}) </a:t>
            </a:r>
          </a:p>
          <a:p>
            <a:r>
              <a:rPr lang="en-US" sz="2000" b="1" i="1" dirty="0"/>
              <a:t> </a:t>
            </a:r>
            <a:r>
              <a:rPr lang="en-US" dirty="0">
                <a:solidFill>
                  <a:srgbClr val="0000FF"/>
                </a:solidFill>
              </a:rPr>
              <a:t>{ "</a:t>
            </a:r>
            <a:r>
              <a:rPr lang="en-US" dirty="0" err="1">
                <a:solidFill>
                  <a:srgbClr val="0000FF"/>
                </a:solidFill>
              </a:rPr>
              <a:t>ename</a:t>
            </a:r>
            <a:r>
              <a:rPr lang="en-US" dirty="0">
                <a:solidFill>
                  <a:srgbClr val="0000FF"/>
                </a:solidFill>
              </a:rPr>
              <a:t>" : "smith", "job" : "clerk" }</a:t>
            </a:r>
          </a:p>
          <a:p>
            <a:r>
              <a:rPr lang="en-US" dirty="0">
                <a:solidFill>
                  <a:srgbClr val="0000FF"/>
                </a:solidFill>
              </a:rPr>
              <a:t> { "</a:t>
            </a:r>
            <a:r>
              <a:rPr lang="en-US" dirty="0" err="1">
                <a:solidFill>
                  <a:srgbClr val="0000FF"/>
                </a:solidFill>
              </a:rPr>
              <a:t>ename</a:t>
            </a:r>
            <a:r>
              <a:rPr lang="en-US" dirty="0">
                <a:solidFill>
                  <a:srgbClr val="0000FF"/>
                </a:solidFill>
              </a:rPr>
              <a:t>" : "</a:t>
            </a:r>
            <a:r>
              <a:rPr lang="en-US" dirty="0" err="1">
                <a:solidFill>
                  <a:srgbClr val="0000FF"/>
                </a:solidFill>
              </a:rPr>
              <a:t>adams</a:t>
            </a:r>
            <a:r>
              <a:rPr lang="en-US" dirty="0">
                <a:solidFill>
                  <a:srgbClr val="0000FF"/>
                </a:solidFill>
              </a:rPr>
              <a:t>", "job" : "clerk" }</a:t>
            </a:r>
            <a:endParaRPr lang="en-US" sz="23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685800"/>
            <a:ext cx="457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 employees  working in </a:t>
            </a:r>
            <a:r>
              <a:rPr lang="en-US" dirty="0" err="1"/>
              <a:t>deptno</a:t>
            </a:r>
            <a:r>
              <a:rPr lang="en-US" dirty="0"/>
              <a:t> 20 as clerk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2514600"/>
            <a:ext cx="8991600" cy="249299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i="1" dirty="0"/>
              <a:t>&gt; </a:t>
            </a:r>
            <a:r>
              <a:rPr lang="en-US" sz="2000" b="1" i="1" dirty="0" err="1"/>
              <a:t>db.emp.find</a:t>
            </a:r>
            <a:r>
              <a:rPr lang="en-US" sz="2000" b="1" i="1" dirty="0"/>
              <a:t>({$nor:[{deptno:20},{job:"clerk"}]},{_id:0,ename:1,job:1,deptno:1}) </a:t>
            </a:r>
          </a:p>
          <a:p>
            <a:r>
              <a:rPr lang="en-US" sz="2400" b="1" i="1" dirty="0"/>
              <a:t> </a:t>
            </a:r>
            <a:r>
              <a:rPr lang="en-US" dirty="0">
                <a:solidFill>
                  <a:srgbClr val="0000FF"/>
                </a:solidFill>
              </a:rPr>
              <a:t>{ "</a:t>
            </a:r>
            <a:r>
              <a:rPr lang="en-US" dirty="0" err="1">
                <a:solidFill>
                  <a:srgbClr val="0000FF"/>
                </a:solidFill>
              </a:rPr>
              <a:t>ename</a:t>
            </a:r>
            <a:r>
              <a:rPr lang="en-US" dirty="0">
                <a:solidFill>
                  <a:srgbClr val="0000FF"/>
                </a:solidFill>
              </a:rPr>
              <a:t>" : "</a:t>
            </a:r>
            <a:r>
              <a:rPr lang="en-US" dirty="0" err="1">
                <a:solidFill>
                  <a:srgbClr val="0000FF"/>
                </a:solidFill>
              </a:rPr>
              <a:t>allen</a:t>
            </a:r>
            <a:r>
              <a:rPr lang="en-US" dirty="0">
                <a:solidFill>
                  <a:srgbClr val="0000FF"/>
                </a:solidFill>
              </a:rPr>
              <a:t>", "job" : "salesman", "</a:t>
            </a:r>
            <a:r>
              <a:rPr lang="en-US" dirty="0" err="1">
                <a:solidFill>
                  <a:srgbClr val="0000FF"/>
                </a:solidFill>
              </a:rPr>
              <a:t>deptno</a:t>
            </a:r>
            <a:r>
              <a:rPr lang="en-US" dirty="0">
                <a:solidFill>
                  <a:srgbClr val="0000FF"/>
                </a:solidFill>
              </a:rPr>
              <a:t>" : 30 }</a:t>
            </a:r>
          </a:p>
          <a:p>
            <a:r>
              <a:rPr lang="en-US" dirty="0">
                <a:solidFill>
                  <a:srgbClr val="0000FF"/>
                </a:solidFill>
              </a:rPr>
              <a:t>{ "</a:t>
            </a:r>
            <a:r>
              <a:rPr lang="en-US" dirty="0" err="1">
                <a:solidFill>
                  <a:srgbClr val="0000FF"/>
                </a:solidFill>
              </a:rPr>
              <a:t>ename</a:t>
            </a:r>
            <a:r>
              <a:rPr lang="en-US" dirty="0">
                <a:solidFill>
                  <a:srgbClr val="0000FF"/>
                </a:solidFill>
              </a:rPr>
              <a:t>" : "ward", "job" : "salesman", "</a:t>
            </a:r>
            <a:r>
              <a:rPr lang="en-US" dirty="0" err="1">
                <a:solidFill>
                  <a:srgbClr val="0000FF"/>
                </a:solidFill>
              </a:rPr>
              <a:t>deptno</a:t>
            </a:r>
            <a:r>
              <a:rPr lang="en-US" dirty="0">
                <a:solidFill>
                  <a:srgbClr val="0000FF"/>
                </a:solidFill>
              </a:rPr>
              <a:t>" : 30 }</a:t>
            </a:r>
          </a:p>
          <a:p>
            <a:r>
              <a:rPr lang="en-US" dirty="0">
                <a:solidFill>
                  <a:srgbClr val="0000FF"/>
                </a:solidFill>
              </a:rPr>
              <a:t>{ "</a:t>
            </a:r>
            <a:r>
              <a:rPr lang="en-US" dirty="0" err="1">
                <a:solidFill>
                  <a:srgbClr val="0000FF"/>
                </a:solidFill>
              </a:rPr>
              <a:t>ename</a:t>
            </a:r>
            <a:r>
              <a:rPr lang="en-US" dirty="0">
                <a:solidFill>
                  <a:srgbClr val="0000FF"/>
                </a:solidFill>
              </a:rPr>
              <a:t>" : "martin", "job" : "salesman", "</a:t>
            </a:r>
            <a:r>
              <a:rPr lang="en-US" dirty="0" err="1">
                <a:solidFill>
                  <a:srgbClr val="0000FF"/>
                </a:solidFill>
              </a:rPr>
              <a:t>deptno</a:t>
            </a:r>
            <a:r>
              <a:rPr lang="en-US" dirty="0">
                <a:solidFill>
                  <a:srgbClr val="0000FF"/>
                </a:solidFill>
              </a:rPr>
              <a:t>" : 30 }</a:t>
            </a:r>
          </a:p>
          <a:p>
            <a:r>
              <a:rPr lang="en-US" dirty="0">
                <a:solidFill>
                  <a:srgbClr val="0000FF"/>
                </a:solidFill>
              </a:rPr>
              <a:t>{ "</a:t>
            </a:r>
            <a:r>
              <a:rPr lang="en-US" dirty="0" err="1">
                <a:solidFill>
                  <a:srgbClr val="0000FF"/>
                </a:solidFill>
              </a:rPr>
              <a:t>ename</a:t>
            </a:r>
            <a:r>
              <a:rPr lang="en-US" dirty="0">
                <a:solidFill>
                  <a:srgbClr val="0000FF"/>
                </a:solidFill>
              </a:rPr>
              <a:t>" : "</a:t>
            </a:r>
            <a:r>
              <a:rPr lang="en-US" dirty="0" err="1">
                <a:solidFill>
                  <a:srgbClr val="0000FF"/>
                </a:solidFill>
              </a:rPr>
              <a:t>blake</a:t>
            </a:r>
            <a:r>
              <a:rPr lang="en-US" dirty="0">
                <a:solidFill>
                  <a:srgbClr val="0000FF"/>
                </a:solidFill>
              </a:rPr>
              <a:t>", "job" : "manager", "</a:t>
            </a:r>
            <a:r>
              <a:rPr lang="en-US" dirty="0" err="1">
                <a:solidFill>
                  <a:srgbClr val="0000FF"/>
                </a:solidFill>
              </a:rPr>
              <a:t>deptno</a:t>
            </a:r>
            <a:r>
              <a:rPr lang="en-US" dirty="0">
                <a:solidFill>
                  <a:srgbClr val="0000FF"/>
                </a:solidFill>
              </a:rPr>
              <a:t>" : 30 }</a:t>
            </a:r>
          </a:p>
          <a:p>
            <a:r>
              <a:rPr lang="en-US" dirty="0">
                <a:solidFill>
                  <a:srgbClr val="0000FF"/>
                </a:solidFill>
              </a:rPr>
              <a:t>{ "</a:t>
            </a:r>
            <a:r>
              <a:rPr lang="en-US" dirty="0" err="1">
                <a:solidFill>
                  <a:srgbClr val="0000FF"/>
                </a:solidFill>
              </a:rPr>
              <a:t>ename</a:t>
            </a:r>
            <a:r>
              <a:rPr lang="en-US" dirty="0">
                <a:solidFill>
                  <a:srgbClr val="0000FF"/>
                </a:solidFill>
              </a:rPr>
              <a:t>" : "</a:t>
            </a:r>
            <a:r>
              <a:rPr lang="en-US" dirty="0" err="1">
                <a:solidFill>
                  <a:srgbClr val="0000FF"/>
                </a:solidFill>
              </a:rPr>
              <a:t>clark</a:t>
            </a:r>
            <a:r>
              <a:rPr lang="en-US" dirty="0">
                <a:solidFill>
                  <a:srgbClr val="0000FF"/>
                </a:solidFill>
              </a:rPr>
              <a:t>", "job" : "manager", "</a:t>
            </a:r>
            <a:r>
              <a:rPr lang="en-US" dirty="0" err="1">
                <a:solidFill>
                  <a:srgbClr val="0000FF"/>
                </a:solidFill>
              </a:rPr>
              <a:t>deptno</a:t>
            </a:r>
            <a:r>
              <a:rPr lang="en-US" dirty="0">
                <a:solidFill>
                  <a:srgbClr val="0000FF"/>
                </a:solidFill>
              </a:rPr>
              <a:t>" : 10 }</a:t>
            </a:r>
          </a:p>
          <a:p>
            <a:r>
              <a:rPr lang="en-US" dirty="0">
                <a:solidFill>
                  <a:srgbClr val="0000FF"/>
                </a:solidFill>
              </a:rPr>
              <a:t>{ "</a:t>
            </a:r>
            <a:r>
              <a:rPr lang="en-US" dirty="0" err="1">
                <a:solidFill>
                  <a:srgbClr val="0000FF"/>
                </a:solidFill>
              </a:rPr>
              <a:t>ename</a:t>
            </a:r>
            <a:r>
              <a:rPr lang="en-US" dirty="0">
                <a:solidFill>
                  <a:srgbClr val="0000FF"/>
                </a:solidFill>
              </a:rPr>
              <a:t>" : "king", "job" : "president", "</a:t>
            </a:r>
            <a:r>
              <a:rPr lang="en-US" dirty="0" err="1">
                <a:solidFill>
                  <a:srgbClr val="0000FF"/>
                </a:solidFill>
              </a:rPr>
              <a:t>deptno</a:t>
            </a:r>
            <a:r>
              <a:rPr lang="en-US" dirty="0">
                <a:solidFill>
                  <a:srgbClr val="0000FF"/>
                </a:solidFill>
              </a:rPr>
              <a:t>" : 10 }</a:t>
            </a:r>
          </a:p>
          <a:p>
            <a:r>
              <a:rPr lang="en-US" dirty="0">
                <a:solidFill>
                  <a:srgbClr val="0000FF"/>
                </a:solidFill>
              </a:rPr>
              <a:t>{ "</a:t>
            </a:r>
            <a:r>
              <a:rPr lang="en-US" dirty="0" err="1">
                <a:solidFill>
                  <a:srgbClr val="0000FF"/>
                </a:solidFill>
              </a:rPr>
              <a:t>ename</a:t>
            </a:r>
            <a:r>
              <a:rPr lang="en-US" dirty="0">
                <a:solidFill>
                  <a:srgbClr val="0000FF"/>
                </a:solidFill>
              </a:rPr>
              <a:t>" : "turner", "job" : "salesman", "</a:t>
            </a:r>
            <a:r>
              <a:rPr lang="en-US" dirty="0" err="1">
                <a:solidFill>
                  <a:srgbClr val="0000FF"/>
                </a:solidFill>
              </a:rPr>
              <a:t>deptno</a:t>
            </a:r>
            <a:r>
              <a:rPr lang="en-US" dirty="0">
                <a:solidFill>
                  <a:srgbClr val="0000FF"/>
                </a:solidFill>
              </a:rPr>
              <a:t>" : 30 }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2133600"/>
            <a:ext cx="2163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Using  NOR operator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26988"/>
            <a:ext cx="9144000" cy="646113"/>
          </a:xfrm>
          <a:prstGeom prst="rect">
            <a:avLst/>
          </a:prstGeom>
          <a:solidFill>
            <a:srgbClr val="00CC66"/>
          </a:solidFill>
        </p:spPr>
        <p:txBody>
          <a:bodyPr lIns="92075" tIns="46038" rIns="92075" bIns="46038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FIND-RESTRICTION</a:t>
            </a:r>
            <a:endParaRPr lang="en-IN" sz="3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1085671"/>
            <a:ext cx="8991600" cy="21236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/>
              <a:buChar char="Ø"/>
            </a:pPr>
            <a:r>
              <a:rPr lang="en-US" sz="2400" b="1" i="1" dirty="0" err="1"/>
              <a:t>db.emp.find</a:t>
            </a:r>
            <a:r>
              <a:rPr lang="en-US" sz="2400" b="1" i="1" dirty="0"/>
              <a:t>({job:{$in:['</a:t>
            </a:r>
            <a:r>
              <a:rPr lang="en-US" sz="2400" b="1" i="1" dirty="0" err="1"/>
              <a:t>clerk','analyst</a:t>
            </a:r>
            <a:r>
              <a:rPr lang="en-US" sz="2400" b="1" i="1" dirty="0"/>
              <a:t>']}},{ename:1,_id:0,job:1}) </a:t>
            </a:r>
          </a:p>
          <a:p>
            <a:r>
              <a:rPr lang="en-US" dirty="0">
                <a:solidFill>
                  <a:srgbClr val="3333FF"/>
                </a:solidFill>
              </a:rPr>
              <a:t>{ "</a:t>
            </a:r>
            <a:r>
              <a:rPr lang="en-US" dirty="0" err="1">
                <a:solidFill>
                  <a:srgbClr val="3333FF"/>
                </a:solidFill>
              </a:rPr>
              <a:t>ename</a:t>
            </a:r>
            <a:r>
              <a:rPr lang="en-US" dirty="0">
                <a:solidFill>
                  <a:srgbClr val="3333FF"/>
                </a:solidFill>
              </a:rPr>
              <a:t>" : "</a:t>
            </a:r>
            <a:r>
              <a:rPr lang="en-US" dirty="0" err="1">
                <a:solidFill>
                  <a:srgbClr val="3333FF"/>
                </a:solidFill>
              </a:rPr>
              <a:t>scott</a:t>
            </a:r>
            <a:r>
              <a:rPr lang="en-US" dirty="0">
                <a:solidFill>
                  <a:srgbClr val="3333FF"/>
                </a:solidFill>
              </a:rPr>
              <a:t>", "job" : "analyst" }</a:t>
            </a:r>
          </a:p>
          <a:p>
            <a:r>
              <a:rPr lang="en-US" dirty="0">
                <a:solidFill>
                  <a:srgbClr val="3333FF"/>
                </a:solidFill>
              </a:rPr>
              <a:t>{ "</a:t>
            </a:r>
            <a:r>
              <a:rPr lang="en-US" dirty="0" err="1">
                <a:solidFill>
                  <a:srgbClr val="3333FF"/>
                </a:solidFill>
              </a:rPr>
              <a:t>ename</a:t>
            </a:r>
            <a:r>
              <a:rPr lang="en-US" dirty="0">
                <a:solidFill>
                  <a:srgbClr val="3333FF"/>
                </a:solidFill>
              </a:rPr>
              <a:t>" : "ford", "job" : "analyst" }</a:t>
            </a:r>
          </a:p>
          <a:p>
            <a:r>
              <a:rPr lang="en-US" dirty="0">
                <a:solidFill>
                  <a:srgbClr val="3333FF"/>
                </a:solidFill>
              </a:rPr>
              <a:t>{ "</a:t>
            </a:r>
            <a:r>
              <a:rPr lang="en-US" dirty="0" err="1">
                <a:solidFill>
                  <a:srgbClr val="3333FF"/>
                </a:solidFill>
              </a:rPr>
              <a:t>ename</a:t>
            </a:r>
            <a:r>
              <a:rPr lang="en-US" dirty="0">
                <a:solidFill>
                  <a:srgbClr val="3333FF"/>
                </a:solidFill>
              </a:rPr>
              <a:t>" : "smith", "job" : "clerk" }</a:t>
            </a:r>
          </a:p>
          <a:p>
            <a:r>
              <a:rPr lang="en-US" dirty="0">
                <a:solidFill>
                  <a:srgbClr val="3333FF"/>
                </a:solidFill>
              </a:rPr>
              <a:t>{ "</a:t>
            </a:r>
            <a:r>
              <a:rPr lang="en-US" dirty="0" err="1">
                <a:solidFill>
                  <a:srgbClr val="3333FF"/>
                </a:solidFill>
              </a:rPr>
              <a:t>ename</a:t>
            </a:r>
            <a:r>
              <a:rPr lang="en-US" dirty="0">
                <a:solidFill>
                  <a:srgbClr val="3333FF"/>
                </a:solidFill>
              </a:rPr>
              <a:t>" : "</a:t>
            </a:r>
            <a:r>
              <a:rPr lang="en-US" dirty="0" err="1">
                <a:solidFill>
                  <a:srgbClr val="3333FF"/>
                </a:solidFill>
              </a:rPr>
              <a:t>adams</a:t>
            </a:r>
            <a:r>
              <a:rPr lang="en-US" dirty="0">
                <a:solidFill>
                  <a:srgbClr val="3333FF"/>
                </a:solidFill>
              </a:rPr>
              <a:t>", "job" : "clerk" }</a:t>
            </a:r>
          </a:p>
          <a:p>
            <a:r>
              <a:rPr lang="en-US" dirty="0">
                <a:solidFill>
                  <a:srgbClr val="3333FF"/>
                </a:solidFill>
              </a:rPr>
              <a:t>{ "</a:t>
            </a:r>
            <a:r>
              <a:rPr lang="en-US" dirty="0" err="1">
                <a:solidFill>
                  <a:srgbClr val="3333FF"/>
                </a:solidFill>
              </a:rPr>
              <a:t>ename</a:t>
            </a:r>
            <a:r>
              <a:rPr lang="en-US" dirty="0">
                <a:solidFill>
                  <a:srgbClr val="3333FF"/>
                </a:solidFill>
              </a:rPr>
              <a:t>" : "</a:t>
            </a:r>
            <a:r>
              <a:rPr lang="en-US" dirty="0" err="1">
                <a:solidFill>
                  <a:srgbClr val="3333FF"/>
                </a:solidFill>
              </a:rPr>
              <a:t>james</a:t>
            </a:r>
            <a:r>
              <a:rPr lang="en-US" dirty="0">
                <a:solidFill>
                  <a:srgbClr val="3333FF"/>
                </a:solidFill>
              </a:rPr>
              <a:t>", "job" : "clerk" }</a:t>
            </a:r>
          </a:p>
          <a:p>
            <a:r>
              <a:rPr lang="en-US" dirty="0">
                <a:solidFill>
                  <a:srgbClr val="3333FF"/>
                </a:solidFill>
              </a:rPr>
              <a:t>{ "</a:t>
            </a:r>
            <a:r>
              <a:rPr lang="en-US" dirty="0" err="1">
                <a:solidFill>
                  <a:srgbClr val="3333FF"/>
                </a:solidFill>
              </a:rPr>
              <a:t>ename</a:t>
            </a:r>
            <a:r>
              <a:rPr lang="en-US" dirty="0">
                <a:solidFill>
                  <a:srgbClr val="3333FF"/>
                </a:solidFill>
              </a:rPr>
              <a:t>" : "miller", "job" : "clerk"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685800"/>
            <a:ext cx="5023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 details of employees working as </a:t>
            </a:r>
            <a:r>
              <a:rPr lang="en-US" dirty="0" err="1"/>
              <a:t>analyst,clerk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3670280"/>
            <a:ext cx="8686800" cy="276998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/>
              <a:buChar char="Ø"/>
            </a:pPr>
            <a:r>
              <a:rPr lang="en-US" sz="2400" b="1" i="1" dirty="0" err="1"/>
              <a:t>db.emp.find</a:t>
            </a:r>
            <a:r>
              <a:rPr lang="en-US" sz="2400" b="1" i="1" dirty="0"/>
              <a:t>({job:{$</a:t>
            </a:r>
            <a:r>
              <a:rPr lang="en-US" sz="2400" b="1" i="1" dirty="0" err="1"/>
              <a:t>nin</a:t>
            </a:r>
            <a:r>
              <a:rPr lang="en-US" sz="2400" b="1" i="1" dirty="0"/>
              <a:t>:['</a:t>
            </a:r>
            <a:r>
              <a:rPr lang="en-US" sz="2400" b="1" i="1" dirty="0" err="1"/>
              <a:t>clerk','analyst</a:t>
            </a:r>
            <a:r>
              <a:rPr lang="en-US" sz="2400" b="1" i="1" dirty="0"/>
              <a:t>']}},{ename:1,_id:0,job:1})</a:t>
            </a:r>
          </a:p>
          <a:p>
            <a:r>
              <a:rPr lang="en-US" dirty="0">
                <a:solidFill>
                  <a:srgbClr val="3333FF"/>
                </a:solidFill>
              </a:rPr>
              <a:t>{ "</a:t>
            </a:r>
            <a:r>
              <a:rPr lang="en-US" dirty="0" err="1">
                <a:solidFill>
                  <a:srgbClr val="3333FF"/>
                </a:solidFill>
              </a:rPr>
              <a:t>ename</a:t>
            </a:r>
            <a:r>
              <a:rPr lang="en-US" dirty="0">
                <a:solidFill>
                  <a:srgbClr val="3333FF"/>
                </a:solidFill>
              </a:rPr>
              <a:t>" : "</a:t>
            </a:r>
            <a:r>
              <a:rPr lang="en-US" dirty="0" err="1">
                <a:solidFill>
                  <a:srgbClr val="3333FF"/>
                </a:solidFill>
              </a:rPr>
              <a:t>allen</a:t>
            </a:r>
            <a:r>
              <a:rPr lang="en-US" dirty="0">
                <a:solidFill>
                  <a:srgbClr val="3333FF"/>
                </a:solidFill>
              </a:rPr>
              <a:t>", "job" : "salesman" }</a:t>
            </a:r>
          </a:p>
          <a:p>
            <a:r>
              <a:rPr lang="en-US" dirty="0">
                <a:solidFill>
                  <a:srgbClr val="3333FF"/>
                </a:solidFill>
              </a:rPr>
              <a:t>{ "</a:t>
            </a:r>
            <a:r>
              <a:rPr lang="en-US" dirty="0" err="1">
                <a:solidFill>
                  <a:srgbClr val="3333FF"/>
                </a:solidFill>
              </a:rPr>
              <a:t>ename</a:t>
            </a:r>
            <a:r>
              <a:rPr lang="en-US" dirty="0">
                <a:solidFill>
                  <a:srgbClr val="3333FF"/>
                </a:solidFill>
              </a:rPr>
              <a:t>" : "ward", "job" : "salesman" }</a:t>
            </a:r>
          </a:p>
          <a:p>
            <a:r>
              <a:rPr lang="en-US" dirty="0">
                <a:solidFill>
                  <a:srgbClr val="3333FF"/>
                </a:solidFill>
              </a:rPr>
              <a:t>{ "</a:t>
            </a:r>
            <a:r>
              <a:rPr lang="en-US" dirty="0" err="1">
                <a:solidFill>
                  <a:srgbClr val="3333FF"/>
                </a:solidFill>
              </a:rPr>
              <a:t>ename</a:t>
            </a:r>
            <a:r>
              <a:rPr lang="en-US" dirty="0">
                <a:solidFill>
                  <a:srgbClr val="3333FF"/>
                </a:solidFill>
              </a:rPr>
              <a:t>" : "</a:t>
            </a:r>
            <a:r>
              <a:rPr lang="en-US" dirty="0" err="1">
                <a:solidFill>
                  <a:srgbClr val="3333FF"/>
                </a:solidFill>
              </a:rPr>
              <a:t>jones</a:t>
            </a:r>
            <a:r>
              <a:rPr lang="en-US" dirty="0">
                <a:solidFill>
                  <a:srgbClr val="3333FF"/>
                </a:solidFill>
              </a:rPr>
              <a:t>", "job" : "manager" }</a:t>
            </a:r>
          </a:p>
          <a:p>
            <a:r>
              <a:rPr lang="en-US" dirty="0">
                <a:solidFill>
                  <a:srgbClr val="3333FF"/>
                </a:solidFill>
              </a:rPr>
              <a:t>{ "</a:t>
            </a:r>
            <a:r>
              <a:rPr lang="en-US" dirty="0" err="1">
                <a:solidFill>
                  <a:srgbClr val="3333FF"/>
                </a:solidFill>
              </a:rPr>
              <a:t>ename</a:t>
            </a:r>
            <a:r>
              <a:rPr lang="en-US" dirty="0">
                <a:solidFill>
                  <a:srgbClr val="3333FF"/>
                </a:solidFill>
              </a:rPr>
              <a:t>" : "martin", "job" : "salesman" }</a:t>
            </a:r>
          </a:p>
          <a:p>
            <a:r>
              <a:rPr lang="en-US" dirty="0">
                <a:solidFill>
                  <a:srgbClr val="3333FF"/>
                </a:solidFill>
              </a:rPr>
              <a:t>{ "</a:t>
            </a:r>
            <a:r>
              <a:rPr lang="en-US" dirty="0" err="1">
                <a:solidFill>
                  <a:srgbClr val="3333FF"/>
                </a:solidFill>
              </a:rPr>
              <a:t>ename</a:t>
            </a:r>
            <a:r>
              <a:rPr lang="en-US" dirty="0">
                <a:solidFill>
                  <a:srgbClr val="3333FF"/>
                </a:solidFill>
              </a:rPr>
              <a:t>" : "</a:t>
            </a:r>
            <a:r>
              <a:rPr lang="en-US" dirty="0" err="1">
                <a:solidFill>
                  <a:srgbClr val="3333FF"/>
                </a:solidFill>
              </a:rPr>
              <a:t>blake</a:t>
            </a:r>
            <a:r>
              <a:rPr lang="en-US" dirty="0">
                <a:solidFill>
                  <a:srgbClr val="3333FF"/>
                </a:solidFill>
              </a:rPr>
              <a:t>", "job" : "manager" }</a:t>
            </a:r>
          </a:p>
          <a:p>
            <a:r>
              <a:rPr lang="en-US" dirty="0">
                <a:solidFill>
                  <a:srgbClr val="3333FF"/>
                </a:solidFill>
              </a:rPr>
              <a:t>{ "</a:t>
            </a:r>
            <a:r>
              <a:rPr lang="en-US" dirty="0" err="1">
                <a:solidFill>
                  <a:srgbClr val="3333FF"/>
                </a:solidFill>
              </a:rPr>
              <a:t>ename</a:t>
            </a:r>
            <a:r>
              <a:rPr lang="en-US" dirty="0">
                <a:solidFill>
                  <a:srgbClr val="3333FF"/>
                </a:solidFill>
              </a:rPr>
              <a:t>" : "</a:t>
            </a:r>
            <a:r>
              <a:rPr lang="en-US" dirty="0" err="1">
                <a:solidFill>
                  <a:srgbClr val="3333FF"/>
                </a:solidFill>
              </a:rPr>
              <a:t>clark</a:t>
            </a:r>
            <a:r>
              <a:rPr lang="en-US" dirty="0">
                <a:solidFill>
                  <a:srgbClr val="3333FF"/>
                </a:solidFill>
              </a:rPr>
              <a:t>", "job" : "manager" }</a:t>
            </a:r>
          </a:p>
          <a:p>
            <a:r>
              <a:rPr lang="en-US" dirty="0">
                <a:solidFill>
                  <a:srgbClr val="3333FF"/>
                </a:solidFill>
              </a:rPr>
              <a:t>{ "</a:t>
            </a:r>
            <a:r>
              <a:rPr lang="en-US" dirty="0" err="1">
                <a:solidFill>
                  <a:srgbClr val="3333FF"/>
                </a:solidFill>
              </a:rPr>
              <a:t>ename</a:t>
            </a:r>
            <a:r>
              <a:rPr lang="en-US" dirty="0">
                <a:solidFill>
                  <a:srgbClr val="3333FF"/>
                </a:solidFill>
              </a:rPr>
              <a:t>" : "king", "job" : "president" }</a:t>
            </a:r>
          </a:p>
          <a:p>
            <a:r>
              <a:rPr lang="en-US" dirty="0">
                <a:solidFill>
                  <a:srgbClr val="3333FF"/>
                </a:solidFill>
              </a:rPr>
              <a:t>{ "</a:t>
            </a:r>
            <a:r>
              <a:rPr lang="en-US" dirty="0" err="1">
                <a:solidFill>
                  <a:srgbClr val="3333FF"/>
                </a:solidFill>
              </a:rPr>
              <a:t>ename</a:t>
            </a:r>
            <a:r>
              <a:rPr lang="en-US" dirty="0">
                <a:solidFill>
                  <a:srgbClr val="3333FF"/>
                </a:solidFill>
              </a:rPr>
              <a:t>" : "turner", "job" : "salesman" }</a:t>
            </a:r>
            <a:r>
              <a:rPr lang="en-US" sz="2400" b="1" i="1" dirty="0"/>
              <a:t> 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3352800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Find  details of employees not working as </a:t>
            </a:r>
            <a:r>
              <a:rPr lang="en-US" dirty="0" err="1"/>
              <a:t>analyst,clerk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26988"/>
            <a:ext cx="9144000" cy="646113"/>
          </a:xfrm>
          <a:prstGeom prst="rect">
            <a:avLst/>
          </a:prstGeom>
          <a:solidFill>
            <a:srgbClr val="00CC66"/>
          </a:solidFill>
        </p:spPr>
        <p:txBody>
          <a:bodyPr lIns="92075" tIns="46038" rIns="92075" bIns="46038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FIND-RESTRICTION</a:t>
            </a:r>
            <a:endParaRPr lang="en-IN" sz="3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1085671"/>
            <a:ext cx="6172200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/>
              <a:buChar char="Ø"/>
            </a:pPr>
            <a:r>
              <a:rPr lang="en-US" sz="2400" b="1" i="1" dirty="0" err="1"/>
              <a:t>db.emp.find</a:t>
            </a:r>
            <a:r>
              <a:rPr lang="en-US" sz="2400" b="1" i="1" dirty="0"/>
              <a:t>({</a:t>
            </a:r>
            <a:r>
              <a:rPr lang="en-US" sz="2400" b="1" i="1" dirty="0" err="1"/>
              <a:t>ename</a:t>
            </a:r>
            <a:r>
              <a:rPr lang="en-US" sz="2400" b="1" i="1" dirty="0"/>
              <a:t>:/^a/},{ename:1,_id:0})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</a:t>
            </a:r>
            <a:r>
              <a:rPr lang="en-US" dirty="0" err="1"/>
              <a:t>allen</a:t>
            </a:r>
            <a:r>
              <a:rPr lang="en-US" dirty="0"/>
              <a:t>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</a:t>
            </a:r>
            <a:r>
              <a:rPr lang="en-US" dirty="0" err="1"/>
              <a:t>adams</a:t>
            </a:r>
            <a:r>
              <a:rPr lang="en-US" dirty="0"/>
              <a:t>"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685800"/>
            <a:ext cx="2849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 </a:t>
            </a:r>
            <a:r>
              <a:rPr lang="en-US" dirty="0" err="1"/>
              <a:t>ename</a:t>
            </a:r>
            <a:r>
              <a:rPr lang="en-US" dirty="0"/>
              <a:t> starting with ‘a’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2667000"/>
            <a:ext cx="6324600" cy="129266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/>
              <a:buChar char="Ø"/>
            </a:pPr>
            <a:r>
              <a:rPr lang="en-US" sz="2400" b="1" i="1" dirty="0" err="1"/>
              <a:t>db.emp.find</a:t>
            </a:r>
            <a:r>
              <a:rPr lang="en-US" sz="2400" b="1" i="1" dirty="0"/>
              <a:t>({</a:t>
            </a:r>
            <a:r>
              <a:rPr lang="en-US" sz="2400" b="1" i="1" dirty="0" err="1"/>
              <a:t>ename</a:t>
            </a:r>
            <a:r>
              <a:rPr lang="en-US" sz="2400" b="1" i="1" dirty="0"/>
              <a:t>:/s$/},{ename:1,_id:0})</a:t>
            </a:r>
          </a:p>
          <a:p>
            <a:r>
              <a:rPr lang="en-US" dirty="0">
                <a:solidFill>
                  <a:srgbClr val="3333FF"/>
                </a:solidFill>
              </a:rPr>
              <a:t>{ "</a:t>
            </a:r>
            <a:r>
              <a:rPr lang="en-US" dirty="0" err="1">
                <a:solidFill>
                  <a:srgbClr val="3333FF"/>
                </a:solidFill>
              </a:rPr>
              <a:t>ename</a:t>
            </a:r>
            <a:r>
              <a:rPr lang="en-US" dirty="0">
                <a:solidFill>
                  <a:srgbClr val="3333FF"/>
                </a:solidFill>
              </a:rPr>
              <a:t>" : "</a:t>
            </a:r>
            <a:r>
              <a:rPr lang="en-US" dirty="0" err="1">
                <a:solidFill>
                  <a:srgbClr val="3333FF"/>
                </a:solidFill>
              </a:rPr>
              <a:t>jones</a:t>
            </a:r>
            <a:r>
              <a:rPr lang="en-US" dirty="0">
                <a:solidFill>
                  <a:srgbClr val="3333FF"/>
                </a:solidFill>
              </a:rPr>
              <a:t>" }</a:t>
            </a:r>
          </a:p>
          <a:p>
            <a:r>
              <a:rPr lang="en-US" dirty="0">
                <a:solidFill>
                  <a:srgbClr val="3333FF"/>
                </a:solidFill>
              </a:rPr>
              <a:t>{ "</a:t>
            </a:r>
            <a:r>
              <a:rPr lang="en-US" dirty="0" err="1">
                <a:solidFill>
                  <a:srgbClr val="3333FF"/>
                </a:solidFill>
              </a:rPr>
              <a:t>ename</a:t>
            </a:r>
            <a:r>
              <a:rPr lang="en-US" dirty="0">
                <a:solidFill>
                  <a:srgbClr val="3333FF"/>
                </a:solidFill>
              </a:rPr>
              <a:t>" : "</a:t>
            </a:r>
            <a:r>
              <a:rPr lang="en-US" dirty="0" err="1">
                <a:solidFill>
                  <a:srgbClr val="3333FF"/>
                </a:solidFill>
              </a:rPr>
              <a:t>adams</a:t>
            </a:r>
            <a:r>
              <a:rPr lang="en-US" dirty="0">
                <a:solidFill>
                  <a:srgbClr val="3333FF"/>
                </a:solidFill>
              </a:rPr>
              <a:t>" }</a:t>
            </a:r>
          </a:p>
          <a:p>
            <a:r>
              <a:rPr lang="en-US" dirty="0">
                <a:solidFill>
                  <a:srgbClr val="3333FF"/>
                </a:solidFill>
              </a:rPr>
              <a:t>{ "</a:t>
            </a:r>
            <a:r>
              <a:rPr lang="en-US" dirty="0" err="1">
                <a:solidFill>
                  <a:srgbClr val="3333FF"/>
                </a:solidFill>
              </a:rPr>
              <a:t>ename</a:t>
            </a:r>
            <a:r>
              <a:rPr lang="en-US" dirty="0">
                <a:solidFill>
                  <a:srgbClr val="3333FF"/>
                </a:solidFill>
              </a:rPr>
              <a:t>" : "</a:t>
            </a:r>
            <a:r>
              <a:rPr lang="en-US" dirty="0" err="1">
                <a:solidFill>
                  <a:srgbClr val="3333FF"/>
                </a:solidFill>
              </a:rPr>
              <a:t>james</a:t>
            </a:r>
            <a:r>
              <a:rPr lang="en-US" dirty="0">
                <a:solidFill>
                  <a:srgbClr val="3333FF"/>
                </a:solidFill>
              </a:rPr>
              <a:t>"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2286000"/>
            <a:ext cx="2758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 </a:t>
            </a:r>
            <a:r>
              <a:rPr lang="en-US" dirty="0" err="1"/>
              <a:t>ename</a:t>
            </a:r>
            <a:r>
              <a:rPr lang="en-US" dirty="0"/>
              <a:t> ending with ‘s’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26988"/>
            <a:ext cx="9144000" cy="646113"/>
          </a:xfrm>
          <a:prstGeom prst="rect">
            <a:avLst/>
          </a:prstGeom>
          <a:solidFill>
            <a:srgbClr val="00CC66"/>
          </a:solidFill>
        </p:spPr>
        <p:txBody>
          <a:bodyPr lIns="92075" tIns="46038" rIns="92075" bIns="46038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FIND-RESTRICTION</a:t>
            </a:r>
            <a:endParaRPr lang="en-IN" sz="3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1203335"/>
            <a:ext cx="8991600" cy="32162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300" b="1" i="1" dirty="0"/>
              <a:t>&gt;</a:t>
            </a:r>
            <a:r>
              <a:rPr lang="en-US" sz="2200" b="1" i="1" dirty="0" err="1"/>
              <a:t>db.emp.find</a:t>
            </a:r>
            <a:r>
              <a:rPr lang="en-US" sz="2200" b="1" i="1" dirty="0"/>
              <a:t>({</a:t>
            </a:r>
            <a:r>
              <a:rPr lang="en-US" sz="2200" b="1" i="1" dirty="0" err="1"/>
              <a:t>comm:null</a:t>
            </a:r>
            <a:r>
              <a:rPr lang="en-US" sz="2200" b="1" i="1" dirty="0"/>
              <a:t>},{_id:0,ename:1,job:1,deptno:1,comm:1,sal:1})</a:t>
            </a:r>
          </a:p>
          <a:p>
            <a:r>
              <a:rPr lang="en-US" dirty="0">
                <a:solidFill>
                  <a:srgbClr val="3333FF"/>
                </a:solidFill>
              </a:rPr>
              <a:t>{ "</a:t>
            </a:r>
            <a:r>
              <a:rPr lang="en-US" dirty="0" err="1">
                <a:solidFill>
                  <a:srgbClr val="3333FF"/>
                </a:solidFill>
              </a:rPr>
              <a:t>ename</a:t>
            </a:r>
            <a:r>
              <a:rPr lang="en-US" dirty="0">
                <a:solidFill>
                  <a:srgbClr val="3333FF"/>
                </a:solidFill>
              </a:rPr>
              <a:t>" : "smith", "job" : "clerk", "</a:t>
            </a:r>
            <a:r>
              <a:rPr lang="en-US" dirty="0" err="1">
                <a:solidFill>
                  <a:srgbClr val="3333FF"/>
                </a:solidFill>
              </a:rPr>
              <a:t>sal</a:t>
            </a:r>
            <a:r>
              <a:rPr lang="en-US" dirty="0">
                <a:solidFill>
                  <a:srgbClr val="3333FF"/>
                </a:solidFill>
              </a:rPr>
              <a:t>" : 800, "</a:t>
            </a:r>
            <a:r>
              <a:rPr lang="en-US" dirty="0" err="1">
                <a:solidFill>
                  <a:srgbClr val="3333FF"/>
                </a:solidFill>
              </a:rPr>
              <a:t>comm</a:t>
            </a:r>
            <a:r>
              <a:rPr lang="en-US" dirty="0">
                <a:solidFill>
                  <a:srgbClr val="3333FF"/>
                </a:solidFill>
              </a:rPr>
              <a:t>" : null, "</a:t>
            </a:r>
            <a:r>
              <a:rPr lang="en-US" dirty="0" err="1">
                <a:solidFill>
                  <a:srgbClr val="3333FF"/>
                </a:solidFill>
              </a:rPr>
              <a:t>deptno</a:t>
            </a:r>
            <a:r>
              <a:rPr lang="en-US" dirty="0">
                <a:solidFill>
                  <a:srgbClr val="3333FF"/>
                </a:solidFill>
              </a:rPr>
              <a:t>" : 20 }</a:t>
            </a:r>
          </a:p>
          <a:p>
            <a:r>
              <a:rPr lang="en-US" dirty="0">
                <a:solidFill>
                  <a:srgbClr val="3333FF"/>
                </a:solidFill>
              </a:rPr>
              <a:t>{ "</a:t>
            </a:r>
            <a:r>
              <a:rPr lang="en-US" dirty="0" err="1">
                <a:solidFill>
                  <a:srgbClr val="3333FF"/>
                </a:solidFill>
              </a:rPr>
              <a:t>ename</a:t>
            </a:r>
            <a:r>
              <a:rPr lang="en-US" dirty="0">
                <a:solidFill>
                  <a:srgbClr val="3333FF"/>
                </a:solidFill>
              </a:rPr>
              <a:t>" : "</a:t>
            </a:r>
            <a:r>
              <a:rPr lang="en-US" dirty="0" err="1">
                <a:solidFill>
                  <a:srgbClr val="3333FF"/>
                </a:solidFill>
              </a:rPr>
              <a:t>jones</a:t>
            </a:r>
            <a:r>
              <a:rPr lang="en-US" dirty="0">
                <a:solidFill>
                  <a:srgbClr val="3333FF"/>
                </a:solidFill>
              </a:rPr>
              <a:t>", "job" : "manager", "</a:t>
            </a:r>
            <a:r>
              <a:rPr lang="en-US" dirty="0" err="1">
                <a:solidFill>
                  <a:srgbClr val="3333FF"/>
                </a:solidFill>
              </a:rPr>
              <a:t>sal</a:t>
            </a:r>
            <a:r>
              <a:rPr lang="en-US" dirty="0">
                <a:solidFill>
                  <a:srgbClr val="3333FF"/>
                </a:solidFill>
              </a:rPr>
              <a:t>" : 2975, "</a:t>
            </a:r>
            <a:r>
              <a:rPr lang="en-US" dirty="0" err="1">
                <a:solidFill>
                  <a:srgbClr val="3333FF"/>
                </a:solidFill>
              </a:rPr>
              <a:t>comm</a:t>
            </a:r>
            <a:r>
              <a:rPr lang="en-US" dirty="0">
                <a:solidFill>
                  <a:srgbClr val="3333FF"/>
                </a:solidFill>
              </a:rPr>
              <a:t>" : null, "</a:t>
            </a:r>
            <a:r>
              <a:rPr lang="en-US" dirty="0" err="1">
                <a:solidFill>
                  <a:srgbClr val="3333FF"/>
                </a:solidFill>
              </a:rPr>
              <a:t>deptno</a:t>
            </a:r>
            <a:r>
              <a:rPr lang="en-US" dirty="0">
                <a:solidFill>
                  <a:srgbClr val="3333FF"/>
                </a:solidFill>
              </a:rPr>
              <a:t>" : 20 }</a:t>
            </a:r>
          </a:p>
          <a:p>
            <a:r>
              <a:rPr lang="en-US" dirty="0">
                <a:solidFill>
                  <a:srgbClr val="3333FF"/>
                </a:solidFill>
              </a:rPr>
              <a:t>{ "</a:t>
            </a:r>
            <a:r>
              <a:rPr lang="en-US" dirty="0" err="1">
                <a:solidFill>
                  <a:srgbClr val="3333FF"/>
                </a:solidFill>
              </a:rPr>
              <a:t>ename</a:t>
            </a:r>
            <a:r>
              <a:rPr lang="en-US" dirty="0">
                <a:solidFill>
                  <a:srgbClr val="3333FF"/>
                </a:solidFill>
              </a:rPr>
              <a:t>" : "</a:t>
            </a:r>
            <a:r>
              <a:rPr lang="en-US" dirty="0" err="1">
                <a:solidFill>
                  <a:srgbClr val="3333FF"/>
                </a:solidFill>
              </a:rPr>
              <a:t>blake</a:t>
            </a:r>
            <a:r>
              <a:rPr lang="en-US" dirty="0">
                <a:solidFill>
                  <a:srgbClr val="3333FF"/>
                </a:solidFill>
              </a:rPr>
              <a:t>", "job" : "manager", "</a:t>
            </a:r>
            <a:r>
              <a:rPr lang="en-US" dirty="0" err="1">
                <a:solidFill>
                  <a:srgbClr val="3333FF"/>
                </a:solidFill>
              </a:rPr>
              <a:t>sal</a:t>
            </a:r>
            <a:r>
              <a:rPr lang="en-US" dirty="0">
                <a:solidFill>
                  <a:srgbClr val="3333FF"/>
                </a:solidFill>
              </a:rPr>
              <a:t>" : 2850, "</a:t>
            </a:r>
            <a:r>
              <a:rPr lang="en-US" dirty="0" err="1">
                <a:solidFill>
                  <a:srgbClr val="3333FF"/>
                </a:solidFill>
              </a:rPr>
              <a:t>comm</a:t>
            </a:r>
            <a:r>
              <a:rPr lang="en-US" dirty="0">
                <a:solidFill>
                  <a:srgbClr val="3333FF"/>
                </a:solidFill>
              </a:rPr>
              <a:t>" : null, "</a:t>
            </a:r>
            <a:r>
              <a:rPr lang="en-US" dirty="0" err="1">
                <a:solidFill>
                  <a:srgbClr val="3333FF"/>
                </a:solidFill>
              </a:rPr>
              <a:t>deptno</a:t>
            </a:r>
            <a:r>
              <a:rPr lang="en-US" dirty="0">
                <a:solidFill>
                  <a:srgbClr val="3333FF"/>
                </a:solidFill>
              </a:rPr>
              <a:t>" : 30 }</a:t>
            </a:r>
          </a:p>
          <a:p>
            <a:r>
              <a:rPr lang="en-US" dirty="0">
                <a:solidFill>
                  <a:srgbClr val="3333FF"/>
                </a:solidFill>
              </a:rPr>
              <a:t>{ "</a:t>
            </a:r>
            <a:r>
              <a:rPr lang="en-US" dirty="0" err="1">
                <a:solidFill>
                  <a:srgbClr val="3333FF"/>
                </a:solidFill>
              </a:rPr>
              <a:t>ename</a:t>
            </a:r>
            <a:r>
              <a:rPr lang="en-US" dirty="0">
                <a:solidFill>
                  <a:srgbClr val="3333FF"/>
                </a:solidFill>
              </a:rPr>
              <a:t>" : "</a:t>
            </a:r>
            <a:r>
              <a:rPr lang="en-US" dirty="0" err="1">
                <a:solidFill>
                  <a:srgbClr val="3333FF"/>
                </a:solidFill>
              </a:rPr>
              <a:t>clark</a:t>
            </a:r>
            <a:r>
              <a:rPr lang="en-US" dirty="0">
                <a:solidFill>
                  <a:srgbClr val="3333FF"/>
                </a:solidFill>
              </a:rPr>
              <a:t>", "job" : "manager", "</a:t>
            </a:r>
            <a:r>
              <a:rPr lang="en-US" dirty="0" err="1">
                <a:solidFill>
                  <a:srgbClr val="3333FF"/>
                </a:solidFill>
              </a:rPr>
              <a:t>sal</a:t>
            </a:r>
            <a:r>
              <a:rPr lang="en-US" dirty="0">
                <a:solidFill>
                  <a:srgbClr val="3333FF"/>
                </a:solidFill>
              </a:rPr>
              <a:t>" : 2450, "</a:t>
            </a:r>
            <a:r>
              <a:rPr lang="en-US" dirty="0" err="1">
                <a:solidFill>
                  <a:srgbClr val="3333FF"/>
                </a:solidFill>
              </a:rPr>
              <a:t>comm</a:t>
            </a:r>
            <a:r>
              <a:rPr lang="en-US" dirty="0">
                <a:solidFill>
                  <a:srgbClr val="3333FF"/>
                </a:solidFill>
              </a:rPr>
              <a:t>" : null, "</a:t>
            </a:r>
            <a:r>
              <a:rPr lang="en-US" dirty="0" err="1">
                <a:solidFill>
                  <a:srgbClr val="3333FF"/>
                </a:solidFill>
              </a:rPr>
              <a:t>deptno</a:t>
            </a:r>
            <a:r>
              <a:rPr lang="en-US" dirty="0">
                <a:solidFill>
                  <a:srgbClr val="3333FF"/>
                </a:solidFill>
              </a:rPr>
              <a:t>" : 10 }</a:t>
            </a:r>
          </a:p>
          <a:p>
            <a:r>
              <a:rPr lang="en-US" dirty="0">
                <a:solidFill>
                  <a:srgbClr val="3333FF"/>
                </a:solidFill>
              </a:rPr>
              <a:t>{ "</a:t>
            </a:r>
            <a:r>
              <a:rPr lang="en-US" dirty="0" err="1">
                <a:solidFill>
                  <a:srgbClr val="3333FF"/>
                </a:solidFill>
              </a:rPr>
              <a:t>ename</a:t>
            </a:r>
            <a:r>
              <a:rPr lang="en-US" dirty="0">
                <a:solidFill>
                  <a:srgbClr val="3333FF"/>
                </a:solidFill>
              </a:rPr>
              <a:t>" : "</a:t>
            </a:r>
            <a:r>
              <a:rPr lang="en-US" dirty="0" err="1">
                <a:solidFill>
                  <a:srgbClr val="3333FF"/>
                </a:solidFill>
              </a:rPr>
              <a:t>scott</a:t>
            </a:r>
            <a:r>
              <a:rPr lang="en-US" dirty="0">
                <a:solidFill>
                  <a:srgbClr val="3333FF"/>
                </a:solidFill>
              </a:rPr>
              <a:t>", "job" : "analyst", "</a:t>
            </a:r>
            <a:r>
              <a:rPr lang="en-US" dirty="0" err="1">
                <a:solidFill>
                  <a:srgbClr val="3333FF"/>
                </a:solidFill>
              </a:rPr>
              <a:t>sal</a:t>
            </a:r>
            <a:r>
              <a:rPr lang="en-US" dirty="0">
                <a:solidFill>
                  <a:srgbClr val="3333FF"/>
                </a:solidFill>
              </a:rPr>
              <a:t>" : 3000, "</a:t>
            </a:r>
            <a:r>
              <a:rPr lang="en-US" dirty="0" err="1">
                <a:solidFill>
                  <a:srgbClr val="3333FF"/>
                </a:solidFill>
              </a:rPr>
              <a:t>comm</a:t>
            </a:r>
            <a:r>
              <a:rPr lang="en-US" dirty="0">
                <a:solidFill>
                  <a:srgbClr val="3333FF"/>
                </a:solidFill>
              </a:rPr>
              <a:t>" : null, "</a:t>
            </a:r>
            <a:r>
              <a:rPr lang="en-US" dirty="0" err="1">
                <a:solidFill>
                  <a:srgbClr val="3333FF"/>
                </a:solidFill>
              </a:rPr>
              <a:t>deptno</a:t>
            </a:r>
            <a:r>
              <a:rPr lang="en-US" dirty="0">
                <a:solidFill>
                  <a:srgbClr val="3333FF"/>
                </a:solidFill>
              </a:rPr>
              <a:t>" : 20 }</a:t>
            </a:r>
          </a:p>
          <a:p>
            <a:r>
              <a:rPr lang="en-US" dirty="0">
                <a:solidFill>
                  <a:srgbClr val="3333FF"/>
                </a:solidFill>
              </a:rPr>
              <a:t>{ "</a:t>
            </a:r>
            <a:r>
              <a:rPr lang="en-US" dirty="0" err="1">
                <a:solidFill>
                  <a:srgbClr val="3333FF"/>
                </a:solidFill>
              </a:rPr>
              <a:t>ename</a:t>
            </a:r>
            <a:r>
              <a:rPr lang="en-US" dirty="0">
                <a:solidFill>
                  <a:srgbClr val="3333FF"/>
                </a:solidFill>
              </a:rPr>
              <a:t>" : "king", "job" : "president", "</a:t>
            </a:r>
            <a:r>
              <a:rPr lang="en-US" dirty="0" err="1">
                <a:solidFill>
                  <a:srgbClr val="3333FF"/>
                </a:solidFill>
              </a:rPr>
              <a:t>sal</a:t>
            </a:r>
            <a:r>
              <a:rPr lang="en-US" dirty="0">
                <a:solidFill>
                  <a:srgbClr val="3333FF"/>
                </a:solidFill>
              </a:rPr>
              <a:t>" : 5000, "</a:t>
            </a:r>
            <a:r>
              <a:rPr lang="en-US" dirty="0" err="1">
                <a:solidFill>
                  <a:srgbClr val="3333FF"/>
                </a:solidFill>
              </a:rPr>
              <a:t>comm</a:t>
            </a:r>
            <a:r>
              <a:rPr lang="en-US" dirty="0">
                <a:solidFill>
                  <a:srgbClr val="3333FF"/>
                </a:solidFill>
              </a:rPr>
              <a:t>" : null, "</a:t>
            </a:r>
            <a:r>
              <a:rPr lang="en-US" dirty="0" err="1">
                <a:solidFill>
                  <a:srgbClr val="3333FF"/>
                </a:solidFill>
              </a:rPr>
              <a:t>deptno</a:t>
            </a:r>
            <a:r>
              <a:rPr lang="en-US" dirty="0">
                <a:solidFill>
                  <a:srgbClr val="3333FF"/>
                </a:solidFill>
              </a:rPr>
              <a:t>" : 10 }</a:t>
            </a:r>
          </a:p>
          <a:p>
            <a:r>
              <a:rPr lang="en-US" dirty="0">
                <a:solidFill>
                  <a:srgbClr val="3333FF"/>
                </a:solidFill>
              </a:rPr>
              <a:t>{ "</a:t>
            </a:r>
            <a:r>
              <a:rPr lang="en-US" dirty="0" err="1">
                <a:solidFill>
                  <a:srgbClr val="3333FF"/>
                </a:solidFill>
              </a:rPr>
              <a:t>ename</a:t>
            </a:r>
            <a:r>
              <a:rPr lang="en-US" dirty="0">
                <a:solidFill>
                  <a:srgbClr val="3333FF"/>
                </a:solidFill>
              </a:rPr>
              <a:t>" : "</a:t>
            </a:r>
            <a:r>
              <a:rPr lang="en-US" dirty="0" err="1">
                <a:solidFill>
                  <a:srgbClr val="3333FF"/>
                </a:solidFill>
              </a:rPr>
              <a:t>adams</a:t>
            </a:r>
            <a:r>
              <a:rPr lang="en-US" dirty="0">
                <a:solidFill>
                  <a:srgbClr val="3333FF"/>
                </a:solidFill>
              </a:rPr>
              <a:t>", "job" : "clerk", "</a:t>
            </a:r>
            <a:r>
              <a:rPr lang="en-US" dirty="0" err="1">
                <a:solidFill>
                  <a:srgbClr val="3333FF"/>
                </a:solidFill>
              </a:rPr>
              <a:t>sal</a:t>
            </a:r>
            <a:r>
              <a:rPr lang="en-US" dirty="0">
                <a:solidFill>
                  <a:srgbClr val="3333FF"/>
                </a:solidFill>
              </a:rPr>
              <a:t>" : 1100, "</a:t>
            </a:r>
            <a:r>
              <a:rPr lang="en-US" dirty="0" err="1">
                <a:solidFill>
                  <a:srgbClr val="3333FF"/>
                </a:solidFill>
              </a:rPr>
              <a:t>comm</a:t>
            </a:r>
            <a:r>
              <a:rPr lang="en-US" dirty="0">
                <a:solidFill>
                  <a:srgbClr val="3333FF"/>
                </a:solidFill>
              </a:rPr>
              <a:t>" : null, "</a:t>
            </a:r>
            <a:r>
              <a:rPr lang="en-US" dirty="0" err="1">
                <a:solidFill>
                  <a:srgbClr val="3333FF"/>
                </a:solidFill>
              </a:rPr>
              <a:t>deptno</a:t>
            </a:r>
            <a:r>
              <a:rPr lang="en-US" dirty="0">
                <a:solidFill>
                  <a:srgbClr val="3333FF"/>
                </a:solidFill>
              </a:rPr>
              <a:t>" : 20 }</a:t>
            </a:r>
          </a:p>
          <a:p>
            <a:r>
              <a:rPr lang="en-US" dirty="0">
                <a:solidFill>
                  <a:srgbClr val="3333FF"/>
                </a:solidFill>
              </a:rPr>
              <a:t>{ "</a:t>
            </a:r>
            <a:r>
              <a:rPr lang="en-US" dirty="0" err="1">
                <a:solidFill>
                  <a:srgbClr val="3333FF"/>
                </a:solidFill>
              </a:rPr>
              <a:t>ename</a:t>
            </a:r>
            <a:r>
              <a:rPr lang="en-US" dirty="0">
                <a:solidFill>
                  <a:srgbClr val="3333FF"/>
                </a:solidFill>
              </a:rPr>
              <a:t>" : "</a:t>
            </a:r>
            <a:r>
              <a:rPr lang="en-US" dirty="0" err="1">
                <a:solidFill>
                  <a:srgbClr val="3333FF"/>
                </a:solidFill>
              </a:rPr>
              <a:t>james</a:t>
            </a:r>
            <a:r>
              <a:rPr lang="en-US" dirty="0">
                <a:solidFill>
                  <a:srgbClr val="3333FF"/>
                </a:solidFill>
              </a:rPr>
              <a:t>", "job" : "clerk", "</a:t>
            </a:r>
            <a:r>
              <a:rPr lang="en-US" dirty="0" err="1">
                <a:solidFill>
                  <a:srgbClr val="3333FF"/>
                </a:solidFill>
              </a:rPr>
              <a:t>sal</a:t>
            </a:r>
            <a:r>
              <a:rPr lang="en-US" dirty="0">
                <a:solidFill>
                  <a:srgbClr val="3333FF"/>
                </a:solidFill>
              </a:rPr>
              <a:t>" : 950, "</a:t>
            </a:r>
            <a:r>
              <a:rPr lang="en-US" dirty="0" err="1">
                <a:solidFill>
                  <a:srgbClr val="3333FF"/>
                </a:solidFill>
              </a:rPr>
              <a:t>comm</a:t>
            </a:r>
            <a:r>
              <a:rPr lang="en-US" dirty="0">
                <a:solidFill>
                  <a:srgbClr val="3333FF"/>
                </a:solidFill>
              </a:rPr>
              <a:t>" : null, "</a:t>
            </a:r>
            <a:r>
              <a:rPr lang="en-US" dirty="0" err="1">
                <a:solidFill>
                  <a:srgbClr val="3333FF"/>
                </a:solidFill>
              </a:rPr>
              <a:t>deptno</a:t>
            </a:r>
            <a:r>
              <a:rPr lang="en-US" dirty="0">
                <a:solidFill>
                  <a:srgbClr val="3333FF"/>
                </a:solidFill>
              </a:rPr>
              <a:t>" : 30 }</a:t>
            </a:r>
          </a:p>
          <a:p>
            <a:r>
              <a:rPr lang="en-US" dirty="0">
                <a:solidFill>
                  <a:srgbClr val="3333FF"/>
                </a:solidFill>
              </a:rPr>
              <a:t>{ "</a:t>
            </a:r>
            <a:r>
              <a:rPr lang="en-US" dirty="0" err="1">
                <a:solidFill>
                  <a:srgbClr val="3333FF"/>
                </a:solidFill>
              </a:rPr>
              <a:t>ename</a:t>
            </a:r>
            <a:r>
              <a:rPr lang="en-US" dirty="0">
                <a:solidFill>
                  <a:srgbClr val="3333FF"/>
                </a:solidFill>
              </a:rPr>
              <a:t>" : "ford", "job" : "analyst", "</a:t>
            </a:r>
            <a:r>
              <a:rPr lang="en-US" dirty="0" err="1">
                <a:solidFill>
                  <a:srgbClr val="3333FF"/>
                </a:solidFill>
              </a:rPr>
              <a:t>sal</a:t>
            </a:r>
            <a:r>
              <a:rPr lang="en-US" dirty="0">
                <a:solidFill>
                  <a:srgbClr val="3333FF"/>
                </a:solidFill>
              </a:rPr>
              <a:t>" : 3000, "</a:t>
            </a:r>
            <a:r>
              <a:rPr lang="en-US" dirty="0" err="1">
                <a:solidFill>
                  <a:srgbClr val="3333FF"/>
                </a:solidFill>
              </a:rPr>
              <a:t>comm</a:t>
            </a:r>
            <a:r>
              <a:rPr lang="en-US" dirty="0">
                <a:solidFill>
                  <a:srgbClr val="3333FF"/>
                </a:solidFill>
              </a:rPr>
              <a:t>" : null, "</a:t>
            </a:r>
            <a:r>
              <a:rPr lang="en-US" dirty="0" err="1">
                <a:solidFill>
                  <a:srgbClr val="3333FF"/>
                </a:solidFill>
              </a:rPr>
              <a:t>deptno</a:t>
            </a:r>
            <a:r>
              <a:rPr lang="en-US" dirty="0">
                <a:solidFill>
                  <a:srgbClr val="3333FF"/>
                </a:solidFill>
              </a:rPr>
              <a:t>" : 20 }</a:t>
            </a:r>
          </a:p>
          <a:p>
            <a:r>
              <a:rPr lang="en-US" dirty="0">
                <a:solidFill>
                  <a:srgbClr val="3333FF"/>
                </a:solidFill>
              </a:rPr>
              <a:t>{ "</a:t>
            </a:r>
            <a:r>
              <a:rPr lang="en-US" dirty="0" err="1">
                <a:solidFill>
                  <a:srgbClr val="3333FF"/>
                </a:solidFill>
              </a:rPr>
              <a:t>ename</a:t>
            </a:r>
            <a:r>
              <a:rPr lang="en-US" dirty="0">
                <a:solidFill>
                  <a:srgbClr val="3333FF"/>
                </a:solidFill>
              </a:rPr>
              <a:t>" : "miller", "job" : "clerk", "</a:t>
            </a:r>
            <a:r>
              <a:rPr lang="en-US" dirty="0" err="1">
                <a:solidFill>
                  <a:srgbClr val="3333FF"/>
                </a:solidFill>
              </a:rPr>
              <a:t>sal</a:t>
            </a:r>
            <a:r>
              <a:rPr lang="en-US" dirty="0">
                <a:solidFill>
                  <a:srgbClr val="3333FF"/>
                </a:solidFill>
              </a:rPr>
              <a:t>" : 1300, "</a:t>
            </a:r>
            <a:r>
              <a:rPr lang="en-US" dirty="0" err="1">
                <a:solidFill>
                  <a:srgbClr val="3333FF"/>
                </a:solidFill>
              </a:rPr>
              <a:t>comm</a:t>
            </a:r>
            <a:r>
              <a:rPr lang="en-US" dirty="0">
                <a:solidFill>
                  <a:srgbClr val="3333FF"/>
                </a:solidFill>
              </a:rPr>
              <a:t>" : null, "</a:t>
            </a:r>
            <a:r>
              <a:rPr lang="en-US" dirty="0" err="1">
                <a:solidFill>
                  <a:srgbClr val="3333FF"/>
                </a:solidFill>
              </a:rPr>
              <a:t>deptno</a:t>
            </a:r>
            <a:r>
              <a:rPr lang="en-US" dirty="0">
                <a:solidFill>
                  <a:srgbClr val="3333FF"/>
                </a:solidFill>
              </a:rPr>
              <a:t>" : 10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685800"/>
            <a:ext cx="469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 employees who are not taking commission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5166717"/>
            <a:ext cx="8686800" cy="153888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/>
              <a:buChar char="Ø"/>
            </a:pPr>
            <a:r>
              <a:rPr lang="en-US" sz="2000" b="1" i="1" dirty="0" err="1"/>
              <a:t>db.emp.find</a:t>
            </a:r>
            <a:r>
              <a:rPr lang="en-US" sz="2000" b="1" i="1" dirty="0"/>
              <a:t>({</a:t>
            </a:r>
            <a:r>
              <a:rPr lang="en-US" sz="2000" b="1" i="1" dirty="0" err="1"/>
              <a:t>comm</a:t>
            </a:r>
            <a:r>
              <a:rPr lang="en-US" sz="2000" b="1" i="1" dirty="0"/>
              <a:t>:{$</a:t>
            </a:r>
            <a:r>
              <a:rPr lang="en-US" sz="2000" b="1" i="1" dirty="0" err="1"/>
              <a:t>ne:null</a:t>
            </a:r>
            <a:r>
              <a:rPr lang="en-US" sz="2000" b="1" i="1" dirty="0"/>
              <a:t>}},{_id:0,ename:1,job:1,deptno:1,comm:1,sal:1})</a:t>
            </a:r>
          </a:p>
          <a:p>
            <a:r>
              <a:rPr lang="en-US" dirty="0">
                <a:solidFill>
                  <a:srgbClr val="3333FF"/>
                </a:solidFill>
              </a:rPr>
              <a:t>{ "</a:t>
            </a:r>
            <a:r>
              <a:rPr lang="en-US" dirty="0" err="1">
                <a:solidFill>
                  <a:srgbClr val="3333FF"/>
                </a:solidFill>
              </a:rPr>
              <a:t>ename</a:t>
            </a:r>
            <a:r>
              <a:rPr lang="en-US" dirty="0">
                <a:solidFill>
                  <a:srgbClr val="3333FF"/>
                </a:solidFill>
              </a:rPr>
              <a:t>" : "</a:t>
            </a:r>
            <a:r>
              <a:rPr lang="en-US" dirty="0" err="1">
                <a:solidFill>
                  <a:srgbClr val="3333FF"/>
                </a:solidFill>
              </a:rPr>
              <a:t>allen</a:t>
            </a:r>
            <a:r>
              <a:rPr lang="en-US" dirty="0">
                <a:solidFill>
                  <a:srgbClr val="3333FF"/>
                </a:solidFill>
              </a:rPr>
              <a:t>", "job" : "salesman", "</a:t>
            </a:r>
            <a:r>
              <a:rPr lang="en-US" dirty="0" err="1">
                <a:solidFill>
                  <a:srgbClr val="3333FF"/>
                </a:solidFill>
              </a:rPr>
              <a:t>sal</a:t>
            </a:r>
            <a:r>
              <a:rPr lang="en-US" dirty="0">
                <a:solidFill>
                  <a:srgbClr val="3333FF"/>
                </a:solidFill>
              </a:rPr>
              <a:t>" : 1600, "</a:t>
            </a:r>
            <a:r>
              <a:rPr lang="en-US" dirty="0" err="1">
                <a:solidFill>
                  <a:srgbClr val="3333FF"/>
                </a:solidFill>
              </a:rPr>
              <a:t>comm</a:t>
            </a:r>
            <a:r>
              <a:rPr lang="en-US" dirty="0">
                <a:solidFill>
                  <a:srgbClr val="3333FF"/>
                </a:solidFill>
              </a:rPr>
              <a:t>" : 300, "</a:t>
            </a:r>
            <a:r>
              <a:rPr lang="en-US" dirty="0" err="1">
                <a:solidFill>
                  <a:srgbClr val="3333FF"/>
                </a:solidFill>
              </a:rPr>
              <a:t>deptno</a:t>
            </a:r>
            <a:r>
              <a:rPr lang="en-US" dirty="0">
                <a:solidFill>
                  <a:srgbClr val="3333FF"/>
                </a:solidFill>
              </a:rPr>
              <a:t>" : 30 }</a:t>
            </a:r>
          </a:p>
          <a:p>
            <a:r>
              <a:rPr lang="en-US" dirty="0">
                <a:solidFill>
                  <a:srgbClr val="3333FF"/>
                </a:solidFill>
              </a:rPr>
              <a:t>{ "</a:t>
            </a:r>
            <a:r>
              <a:rPr lang="en-US" dirty="0" err="1">
                <a:solidFill>
                  <a:srgbClr val="3333FF"/>
                </a:solidFill>
              </a:rPr>
              <a:t>ename</a:t>
            </a:r>
            <a:r>
              <a:rPr lang="en-US" dirty="0">
                <a:solidFill>
                  <a:srgbClr val="3333FF"/>
                </a:solidFill>
              </a:rPr>
              <a:t>" : "ward", "job" : "salesman", "</a:t>
            </a:r>
            <a:r>
              <a:rPr lang="en-US" dirty="0" err="1">
                <a:solidFill>
                  <a:srgbClr val="3333FF"/>
                </a:solidFill>
              </a:rPr>
              <a:t>sal</a:t>
            </a:r>
            <a:r>
              <a:rPr lang="en-US" dirty="0">
                <a:solidFill>
                  <a:srgbClr val="3333FF"/>
                </a:solidFill>
              </a:rPr>
              <a:t>" : 1250, "</a:t>
            </a:r>
            <a:r>
              <a:rPr lang="en-US" dirty="0" err="1">
                <a:solidFill>
                  <a:srgbClr val="3333FF"/>
                </a:solidFill>
              </a:rPr>
              <a:t>comm</a:t>
            </a:r>
            <a:r>
              <a:rPr lang="en-US" dirty="0">
                <a:solidFill>
                  <a:srgbClr val="3333FF"/>
                </a:solidFill>
              </a:rPr>
              <a:t>" : 500, "</a:t>
            </a:r>
            <a:r>
              <a:rPr lang="en-US" dirty="0" err="1">
                <a:solidFill>
                  <a:srgbClr val="3333FF"/>
                </a:solidFill>
              </a:rPr>
              <a:t>deptno</a:t>
            </a:r>
            <a:r>
              <a:rPr lang="en-US" dirty="0">
                <a:solidFill>
                  <a:srgbClr val="3333FF"/>
                </a:solidFill>
              </a:rPr>
              <a:t>" : 30 }</a:t>
            </a:r>
          </a:p>
          <a:p>
            <a:r>
              <a:rPr lang="en-US" dirty="0">
                <a:solidFill>
                  <a:srgbClr val="3333FF"/>
                </a:solidFill>
              </a:rPr>
              <a:t>{ "</a:t>
            </a:r>
            <a:r>
              <a:rPr lang="en-US" dirty="0" err="1">
                <a:solidFill>
                  <a:srgbClr val="3333FF"/>
                </a:solidFill>
              </a:rPr>
              <a:t>ename</a:t>
            </a:r>
            <a:r>
              <a:rPr lang="en-US" dirty="0">
                <a:solidFill>
                  <a:srgbClr val="3333FF"/>
                </a:solidFill>
              </a:rPr>
              <a:t>" : "martin", "job" : "salesman", "</a:t>
            </a:r>
            <a:r>
              <a:rPr lang="en-US" dirty="0" err="1">
                <a:solidFill>
                  <a:srgbClr val="3333FF"/>
                </a:solidFill>
              </a:rPr>
              <a:t>sal</a:t>
            </a:r>
            <a:r>
              <a:rPr lang="en-US" dirty="0">
                <a:solidFill>
                  <a:srgbClr val="3333FF"/>
                </a:solidFill>
              </a:rPr>
              <a:t>" : 1250, "</a:t>
            </a:r>
            <a:r>
              <a:rPr lang="en-US" dirty="0" err="1">
                <a:solidFill>
                  <a:srgbClr val="3333FF"/>
                </a:solidFill>
              </a:rPr>
              <a:t>comm</a:t>
            </a:r>
            <a:r>
              <a:rPr lang="en-US" dirty="0">
                <a:solidFill>
                  <a:srgbClr val="3333FF"/>
                </a:solidFill>
              </a:rPr>
              <a:t>" : 1400, "</a:t>
            </a:r>
            <a:r>
              <a:rPr lang="en-US" dirty="0" err="1">
                <a:solidFill>
                  <a:srgbClr val="3333FF"/>
                </a:solidFill>
              </a:rPr>
              <a:t>deptno</a:t>
            </a:r>
            <a:r>
              <a:rPr lang="en-US" dirty="0">
                <a:solidFill>
                  <a:srgbClr val="3333FF"/>
                </a:solidFill>
              </a:rPr>
              <a:t>" : 30 }</a:t>
            </a:r>
          </a:p>
          <a:p>
            <a:r>
              <a:rPr lang="en-US" dirty="0">
                <a:solidFill>
                  <a:srgbClr val="3333FF"/>
                </a:solidFill>
              </a:rPr>
              <a:t>{ "</a:t>
            </a:r>
            <a:r>
              <a:rPr lang="en-US" dirty="0" err="1">
                <a:solidFill>
                  <a:srgbClr val="3333FF"/>
                </a:solidFill>
              </a:rPr>
              <a:t>ename</a:t>
            </a:r>
            <a:r>
              <a:rPr lang="en-US" dirty="0">
                <a:solidFill>
                  <a:srgbClr val="3333FF"/>
                </a:solidFill>
              </a:rPr>
              <a:t>" : "turner", "job" : "salesman", "</a:t>
            </a:r>
            <a:r>
              <a:rPr lang="en-US" dirty="0" err="1">
                <a:solidFill>
                  <a:srgbClr val="3333FF"/>
                </a:solidFill>
              </a:rPr>
              <a:t>sal</a:t>
            </a:r>
            <a:r>
              <a:rPr lang="en-US" dirty="0">
                <a:solidFill>
                  <a:srgbClr val="3333FF"/>
                </a:solidFill>
              </a:rPr>
              <a:t>" : 1500, "</a:t>
            </a:r>
            <a:r>
              <a:rPr lang="en-US" dirty="0" err="1">
                <a:solidFill>
                  <a:srgbClr val="3333FF"/>
                </a:solidFill>
              </a:rPr>
              <a:t>comm</a:t>
            </a:r>
            <a:r>
              <a:rPr lang="en-US" dirty="0">
                <a:solidFill>
                  <a:srgbClr val="3333FF"/>
                </a:solidFill>
              </a:rPr>
              <a:t>" : 0, "</a:t>
            </a:r>
            <a:r>
              <a:rPr lang="en-US" dirty="0" err="1">
                <a:solidFill>
                  <a:srgbClr val="3333FF"/>
                </a:solidFill>
              </a:rPr>
              <a:t>deptno</a:t>
            </a:r>
            <a:r>
              <a:rPr lang="en-US" dirty="0">
                <a:solidFill>
                  <a:srgbClr val="3333FF"/>
                </a:solidFill>
              </a:rPr>
              <a:t>" : 30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4659868"/>
            <a:ext cx="445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 employees who are  taking commission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5002213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600" dirty="0">
                <a:solidFill>
                  <a:srgbClr val="FF3300"/>
                </a:solidFill>
              </a:rPr>
              <a:t>List the employees belonging to the department 20:   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600" dirty="0">
                <a:solidFill>
                  <a:srgbClr val="FF3300"/>
                </a:solidFill>
              </a:rPr>
              <a:t>List the name and salary of the employees whose salary is   more than 1000:          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600" dirty="0">
                <a:solidFill>
                  <a:srgbClr val="FF3300"/>
                </a:solidFill>
              </a:rPr>
              <a:t>List the employee number and name of managers:  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600" dirty="0">
                <a:solidFill>
                  <a:srgbClr val="FF3300"/>
                </a:solidFill>
              </a:rPr>
              <a:t>List the names of the clerks working in the department 20:       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600" dirty="0">
                <a:solidFill>
                  <a:srgbClr val="FF3300"/>
                </a:solidFill>
              </a:rPr>
              <a:t>List the names of analysts and salesmen 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600" dirty="0">
                <a:solidFill>
                  <a:srgbClr val="FF3300"/>
                </a:solidFill>
              </a:rPr>
              <a:t>List the details of the employees who have joined before the end of September- 81:                                                                                                           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600" dirty="0">
                <a:solidFill>
                  <a:srgbClr val="FF3300"/>
                </a:solidFill>
              </a:rPr>
              <a:t>List the names of employees who are not managers:                                                                                   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600" dirty="0">
                <a:solidFill>
                  <a:srgbClr val="FF3300"/>
                </a:solidFill>
              </a:rPr>
              <a:t>List the name of the employees whose employee numbers are  7369, 7521, 7839, 7934, 7788: 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600" dirty="0">
                <a:solidFill>
                  <a:srgbClr val="FF3300"/>
                </a:solidFill>
              </a:rPr>
              <a:t>List the department number of Sales and Research departments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25500"/>
          </a:xfrm>
          <a:solidFill>
            <a:srgbClr val="00CC66"/>
          </a:solidFill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bg1"/>
                </a:solidFill>
              </a:rPr>
              <a:t>PRACTICE SESSIONS-1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5562600"/>
          </a:xfrm>
        </p:spPr>
        <p:txBody>
          <a:bodyPr>
            <a:normAutofit lnSpcReduction="10000"/>
          </a:bodyPr>
          <a:lstStyle/>
          <a:p>
            <a:pPr marL="609600" indent="-609600" algn="just" eaLnBrk="1" hangingPunct="1">
              <a:buFontTx/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List the employee details not belonging to the department 20 and 30:    </a:t>
            </a:r>
          </a:p>
          <a:p>
            <a:pPr marL="609600" indent="-609600" algn="just" eaLnBrk="1" hangingPunct="1">
              <a:buFontTx/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List the employee name and salary, whose salary is between 1000 and 2000: </a:t>
            </a:r>
          </a:p>
          <a:p>
            <a:pPr marL="609600" indent="-609600" algn="just" eaLnBrk="1" hangingPunct="1">
              <a:buFontTx/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List employee names, who have joined AFTER 30th June-81  and BEFORE   December-81:</a:t>
            </a:r>
          </a:p>
          <a:p>
            <a:pPr marL="609600" indent="-609600" algn="just" eaLnBrk="1" hangingPunct="1">
              <a:buFontTx/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Display the  name, job, and salary for all employees whose jobs are either salesman or clerk and whose salaries are not equal to 1,500,2,000 , 3,000.  </a:t>
            </a:r>
          </a:p>
          <a:p>
            <a:pPr marL="609600" indent="-609600" algn="just" eaLnBrk="1" hangingPunct="1">
              <a:buFontTx/>
              <a:buAutoNum type="arabicPeriod"/>
            </a:pPr>
            <a:r>
              <a:rPr lang="en-US" sz="2000" b="1" dirty="0">
                <a:solidFill>
                  <a:srgbClr val="FF3300"/>
                </a:solidFill>
              </a:rPr>
              <a:t>Find the employees who have joined in February</a:t>
            </a:r>
          </a:p>
          <a:p>
            <a:pPr marL="609600" indent="-609600" algn="just" eaLnBrk="1" hangingPunct="1">
              <a:buAutoNum type="arabicPeriod" startAt="6"/>
            </a:pPr>
            <a:r>
              <a:rPr lang="en-US" sz="2000" b="1" dirty="0">
                <a:solidFill>
                  <a:srgbClr val="FF0000"/>
                </a:solidFill>
              </a:rPr>
              <a:t>Find the employees who have joined in 1981 and </a:t>
            </a:r>
            <a:r>
              <a:rPr lang="en-US" sz="2000" b="1" dirty="0" err="1">
                <a:solidFill>
                  <a:srgbClr val="FF0000"/>
                </a:solidFill>
              </a:rPr>
              <a:t>enames</a:t>
            </a:r>
            <a:r>
              <a:rPr lang="en-US" sz="2000" b="1" dirty="0">
                <a:solidFill>
                  <a:srgbClr val="FF0000"/>
                </a:solidFill>
              </a:rPr>
              <a:t>  does not have ‘S’        </a:t>
            </a:r>
          </a:p>
          <a:p>
            <a:pPr marL="609600" indent="-609600" algn="just" eaLnBrk="1" hangingPunct="1">
              <a:buAutoNum type="arabicPeriod" startAt="6"/>
            </a:pPr>
            <a:r>
              <a:rPr lang="en-US" sz="2000" b="1" dirty="0">
                <a:solidFill>
                  <a:srgbClr val="FF0000"/>
                </a:solidFill>
              </a:rPr>
              <a:t>Find </a:t>
            </a:r>
            <a:r>
              <a:rPr lang="en-US" sz="2000" b="1" dirty="0" err="1">
                <a:solidFill>
                  <a:srgbClr val="FF0000"/>
                </a:solidFill>
              </a:rPr>
              <a:t>enames</a:t>
            </a:r>
            <a:r>
              <a:rPr lang="en-US" sz="2000" b="1" dirty="0">
                <a:solidFill>
                  <a:srgbClr val="FF0000"/>
                </a:solidFill>
              </a:rPr>
              <a:t> who have not joined in </a:t>
            </a:r>
            <a:r>
              <a:rPr lang="en-US" sz="2000" b="1" dirty="0" err="1">
                <a:solidFill>
                  <a:srgbClr val="FF0000"/>
                </a:solidFill>
              </a:rPr>
              <a:t>december</a:t>
            </a:r>
            <a:r>
              <a:rPr lang="en-US" sz="2000" b="1" dirty="0">
                <a:solidFill>
                  <a:srgbClr val="FF0000"/>
                </a:solidFill>
              </a:rPr>
              <a:t> or </a:t>
            </a:r>
            <a:r>
              <a:rPr lang="en-US" sz="2000" b="1" dirty="0" err="1">
                <a:solidFill>
                  <a:srgbClr val="FF0000"/>
                </a:solidFill>
              </a:rPr>
              <a:t>february</a:t>
            </a:r>
            <a:r>
              <a:rPr lang="en-US" sz="2000" b="1" dirty="0">
                <a:solidFill>
                  <a:srgbClr val="FF0000"/>
                </a:solidFill>
              </a:rPr>
              <a:t>            </a:t>
            </a:r>
          </a:p>
          <a:p>
            <a:pPr marL="609600" indent="-609600" algn="just" eaLnBrk="1" hangingPunct="1">
              <a:buAutoNum type="arabicPeriod" startAt="6"/>
            </a:pPr>
            <a:r>
              <a:rPr lang="en-US" sz="2000" b="1" dirty="0">
                <a:solidFill>
                  <a:srgbClr val="FF0000"/>
                </a:solidFill>
              </a:rPr>
              <a:t>Find employees who have  ‘A’ as starting character and ‘S’ as end character.     </a:t>
            </a:r>
          </a:p>
          <a:p>
            <a:pPr marL="609600" indent="-609600" algn="just" eaLnBrk="1" hangingPunct="1">
              <a:buAutoNum type="arabicPeriod" startAt="9"/>
            </a:pPr>
            <a:r>
              <a:rPr lang="en-US" sz="2000" b="1" dirty="0">
                <a:solidFill>
                  <a:srgbClr val="FF0000"/>
                </a:solidFill>
              </a:rPr>
              <a:t>Find employees who have ‘S’ in their name and job is other than ‘CLERK’</a:t>
            </a:r>
          </a:p>
          <a:p>
            <a:pPr marL="609600" indent="-609600" algn="just" eaLnBrk="1" hangingPunct="1">
              <a:buNone/>
            </a:pPr>
            <a:r>
              <a:rPr lang="en-US" sz="1800" dirty="0">
                <a:solidFill>
                  <a:srgbClr val="FF0000"/>
                </a:solidFill>
              </a:rPr>
              <a:t>                                     </a:t>
            </a:r>
          </a:p>
          <a:p>
            <a:pPr marL="609600" indent="-609600" algn="just" eaLnBrk="1" hangingPunct="1">
              <a:buFontTx/>
              <a:buNone/>
            </a:pP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25500"/>
          </a:xfrm>
          <a:solidFill>
            <a:srgbClr val="00CC66"/>
          </a:solidFill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bg1"/>
                </a:solidFill>
              </a:rPr>
              <a:t>PRACTICE SESSIONS-2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26988"/>
            <a:ext cx="9144000" cy="646113"/>
          </a:xfrm>
          <a:prstGeom prst="rect">
            <a:avLst/>
          </a:prstGeom>
          <a:solidFill>
            <a:srgbClr val="00CC66"/>
          </a:solidFill>
        </p:spPr>
        <p:txBody>
          <a:bodyPr lIns="92075" tIns="46038" rIns="92075" bIns="46038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 SQL DATABASES</a:t>
            </a:r>
            <a:endParaRPr lang="en-IN" sz="3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2971800"/>
            <a:ext cx="2895600" cy="990600"/>
          </a:xfrm>
          <a:prstGeom prst="rect">
            <a:avLst/>
          </a:prstGeom>
          <a:solidFill>
            <a:srgbClr val="FF33CC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roadway" pitchFamily="82" charset="0"/>
              </a:rPr>
              <a:t>NO SQL DATABASES</a:t>
            </a:r>
          </a:p>
        </p:txBody>
      </p:sp>
      <p:sp>
        <p:nvSpPr>
          <p:cNvPr id="7" name="Flowchart: Terminator 6"/>
          <p:cNvSpPr/>
          <p:nvPr/>
        </p:nvSpPr>
        <p:spPr>
          <a:xfrm>
            <a:off x="7010400" y="1447800"/>
            <a:ext cx="1905000" cy="685800"/>
          </a:xfrm>
          <a:prstGeom prst="flowChartTerminator">
            <a:avLst/>
          </a:prstGeom>
          <a:solidFill>
            <a:schemeClr val="accent4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GRAPH STORES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(neo-4j)</a:t>
            </a:r>
          </a:p>
        </p:txBody>
      </p:sp>
      <p:sp>
        <p:nvSpPr>
          <p:cNvPr id="8" name="Flowchart: Preparation 7"/>
          <p:cNvSpPr/>
          <p:nvPr/>
        </p:nvSpPr>
        <p:spPr>
          <a:xfrm>
            <a:off x="6096000" y="4953000"/>
            <a:ext cx="2971800" cy="1295400"/>
          </a:xfrm>
          <a:prstGeom prst="flowChartPreparation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WIDE COLUMN STORES (</a:t>
            </a:r>
            <a:r>
              <a:rPr lang="en-US" b="1" dirty="0" err="1">
                <a:solidFill>
                  <a:schemeClr val="tx1"/>
                </a:solidFill>
              </a:rPr>
              <a:t>cassandra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304800" y="1219200"/>
            <a:ext cx="1676400" cy="1066800"/>
          </a:xfrm>
          <a:prstGeom prst="wedgeRectCallou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DOCUMENT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mongodb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304800" y="4876800"/>
            <a:ext cx="1752600" cy="990600"/>
          </a:xfrm>
          <a:prstGeom prst="wedgeRoundRectCallou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 VALUE STORES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redis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Down Arrow 11"/>
          <p:cNvSpPr/>
          <p:nvPr/>
        </p:nvSpPr>
        <p:spPr>
          <a:xfrm rot="3778597">
            <a:off x="2107199" y="4109870"/>
            <a:ext cx="533400" cy="609600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Down Arrow 12"/>
          <p:cNvSpPr/>
          <p:nvPr/>
        </p:nvSpPr>
        <p:spPr>
          <a:xfrm rot="18507749">
            <a:off x="6629400" y="4173583"/>
            <a:ext cx="533400" cy="609600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" name="Down Arrow 13"/>
          <p:cNvSpPr/>
          <p:nvPr/>
        </p:nvSpPr>
        <p:spPr>
          <a:xfrm rot="6994903">
            <a:off x="2259599" y="2204870"/>
            <a:ext cx="533400" cy="609600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" name="Down Arrow 14"/>
          <p:cNvSpPr/>
          <p:nvPr/>
        </p:nvSpPr>
        <p:spPr>
          <a:xfrm rot="12636128">
            <a:off x="6358979" y="2116481"/>
            <a:ext cx="533400" cy="609600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ChangeArrowheads="1"/>
          </p:cNvSpPr>
          <p:nvPr/>
        </p:nvSpPr>
        <p:spPr bwMode="auto">
          <a:xfrm>
            <a:off x="0" y="1"/>
            <a:ext cx="9144000" cy="584775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SORT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400" y="609600"/>
            <a:ext cx="27431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&gt; </a:t>
            </a:r>
            <a:r>
              <a:rPr lang="en-US" sz="1400" b="1" dirty="0" err="1">
                <a:solidFill>
                  <a:srgbClr val="FF0000"/>
                </a:solidFill>
              </a:rPr>
              <a:t>db.emp.find</a:t>
            </a:r>
            <a:r>
              <a:rPr lang="en-US" sz="1400" b="1" dirty="0">
                <a:solidFill>
                  <a:srgbClr val="FF0000"/>
                </a:solidFill>
              </a:rPr>
              <a:t>({},{ename:1,job:1, deptno:1, _id:0}).sort({ename:1})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15000" y="619780"/>
            <a:ext cx="2971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66FF"/>
                </a:solidFill>
              </a:rPr>
              <a:t>db.emp.find</a:t>
            </a:r>
            <a:r>
              <a:rPr lang="en-US" sz="1400" b="1" dirty="0">
                <a:solidFill>
                  <a:srgbClr val="0066FF"/>
                </a:solidFill>
              </a:rPr>
              <a:t>({},{ename:1,job:1, deptno:1, _id:0}).sort({</a:t>
            </a:r>
            <a:r>
              <a:rPr lang="en-US" sz="1400" b="1" dirty="0" err="1">
                <a:solidFill>
                  <a:srgbClr val="0066FF"/>
                </a:solidFill>
              </a:rPr>
              <a:t>ename</a:t>
            </a:r>
            <a:r>
              <a:rPr lang="en-US" sz="1400" b="1" dirty="0">
                <a:solidFill>
                  <a:srgbClr val="0066FF"/>
                </a:solidFill>
              </a:rPr>
              <a:t>:-1})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4976336"/>
            <a:ext cx="3200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FF0066"/>
                </a:solidFill>
                <a:latin typeface="Calibri" pitchFamily="34" charset="0"/>
              </a:rPr>
              <a:t>&gt;</a:t>
            </a:r>
            <a:r>
              <a:rPr lang="en-IN" sz="1400" b="1" dirty="0" err="1">
                <a:solidFill>
                  <a:srgbClr val="FF0066"/>
                </a:solidFill>
                <a:latin typeface="Calibri" pitchFamily="34" charset="0"/>
              </a:rPr>
              <a:t>db.emp.find</a:t>
            </a:r>
            <a:r>
              <a:rPr lang="en-IN" sz="1400" b="1" dirty="0">
                <a:solidFill>
                  <a:srgbClr val="FF0066"/>
                </a:solidFill>
                <a:latin typeface="Calibri" pitchFamily="34" charset="0"/>
              </a:rPr>
              <a:t>({},{ename:1,job:1, deptno:1,_id:0})</a:t>
            </a:r>
          </a:p>
          <a:p>
            <a:r>
              <a:rPr lang="en-IN" sz="1400" b="1" dirty="0">
                <a:solidFill>
                  <a:srgbClr val="FF0066"/>
                </a:solidFill>
                <a:latin typeface="Calibri" pitchFamily="34" charset="0"/>
              </a:rPr>
              <a:t>.sort({deptno:1,job:-1})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7696200" y="2362200"/>
            <a:ext cx="533400" cy="609600"/>
          </a:xfrm>
          <a:prstGeom prst="downArrow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Down Arrow 19"/>
          <p:cNvSpPr/>
          <p:nvPr/>
        </p:nvSpPr>
        <p:spPr>
          <a:xfrm>
            <a:off x="6629400" y="1219200"/>
            <a:ext cx="533400" cy="381000"/>
          </a:xfrm>
          <a:prstGeom prst="downArrow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Down Arrow 20"/>
          <p:cNvSpPr/>
          <p:nvPr/>
        </p:nvSpPr>
        <p:spPr>
          <a:xfrm>
            <a:off x="1219200" y="1143000"/>
            <a:ext cx="533400" cy="381000"/>
          </a:xfrm>
          <a:prstGeom prst="downArrow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76200" y="1576387"/>
            <a:ext cx="3505200" cy="2462213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1100" b="1" dirty="0"/>
              <a:t>{ "</a:t>
            </a:r>
            <a:r>
              <a:rPr lang="en-US" sz="1100" b="1" dirty="0" err="1"/>
              <a:t>ename</a:t>
            </a:r>
            <a:r>
              <a:rPr lang="en-US" sz="1100" b="1" dirty="0"/>
              <a:t>" : "</a:t>
            </a:r>
            <a:r>
              <a:rPr lang="en-US" sz="1100" b="1" dirty="0" err="1"/>
              <a:t>adams</a:t>
            </a:r>
            <a:r>
              <a:rPr lang="en-US" sz="1100" b="1" dirty="0"/>
              <a:t>", "job" : "clerk", "</a:t>
            </a:r>
            <a:r>
              <a:rPr lang="en-US" sz="1100" b="1" dirty="0" err="1"/>
              <a:t>deptno</a:t>
            </a:r>
            <a:r>
              <a:rPr lang="en-US" sz="1100" b="1" dirty="0"/>
              <a:t>" : 20 }</a:t>
            </a:r>
          </a:p>
          <a:p>
            <a:r>
              <a:rPr lang="en-US" sz="1100" b="1" dirty="0"/>
              <a:t>{ "</a:t>
            </a:r>
            <a:r>
              <a:rPr lang="en-US" sz="1100" b="1" dirty="0" err="1"/>
              <a:t>ename</a:t>
            </a:r>
            <a:r>
              <a:rPr lang="en-US" sz="1100" b="1" dirty="0"/>
              <a:t>" : "</a:t>
            </a:r>
            <a:r>
              <a:rPr lang="en-US" sz="1100" b="1" dirty="0" err="1"/>
              <a:t>allen</a:t>
            </a:r>
            <a:r>
              <a:rPr lang="en-US" sz="1100" b="1" dirty="0"/>
              <a:t>", "job" : "salesman", "</a:t>
            </a:r>
            <a:r>
              <a:rPr lang="en-US" sz="1100" b="1" dirty="0" err="1"/>
              <a:t>deptno</a:t>
            </a:r>
            <a:r>
              <a:rPr lang="en-US" sz="1100" b="1" dirty="0"/>
              <a:t>" : 30 }</a:t>
            </a:r>
          </a:p>
          <a:p>
            <a:r>
              <a:rPr lang="en-US" sz="1100" b="1" dirty="0"/>
              <a:t>{ "</a:t>
            </a:r>
            <a:r>
              <a:rPr lang="en-US" sz="1100" b="1" dirty="0" err="1"/>
              <a:t>ename</a:t>
            </a:r>
            <a:r>
              <a:rPr lang="en-US" sz="1100" b="1" dirty="0"/>
              <a:t>" : "</a:t>
            </a:r>
            <a:r>
              <a:rPr lang="en-US" sz="1100" b="1" dirty="0" err="1"/>
              <a:t>blake</a:t>
            </a:r>
            <a:r>
              <a:rPr lang="en-US" sz="1100" b="1" dirty="0"/>
              <a:t>", "job" : "manager", "</a:t>
            </a:r>
            <a:r>
              <a:rPr lang="en-US" sz="1100" b="1" dirty="0" err="1"/>
              <a:t>deptno</a:t>
            </a:r>
            <a:r>
              <a:rPr lang="en-US" sz="1100" b="1" dirty="0"/>
              <a:t>" : 30 }</a:t>
            </a:r>
          </a:p>
          <a:p>
            <a:r>
              <a:rPr lang="en-US" sz="1100" b="1" dirty="0"/>
              <a:t>{ "</a:t>
            </a:r>
            <a:r>
              <a:rPr lang="en-US" sz="1100" b="1" dirty="0" err="1"/>
              <a:t>ename</a:t>
            </a:r>
            <a:r>
              <a:rPr lang="en-US" sz="1100" b="1" dirty="0"/>
              <a:t>" : "</a:t>
            </a:r>
            <a:r>
              <a:rPr lang="en-US" sz="1100" b="1" dirty="0" err="1"/>
              <a:t>clark</a:t>
            </a:r>
            <a:r>
              <a:rPr lang="en-US" sz="1100" b="1" dirty="0"/>
              <a:t>", "job" : "manager", "</a:t>
            </a:r>
            <a:r>
              <a:rPr lang="en-US" sz="1100" b="1" dirty="0" err="1"/>
              <a:t>deptno</a:t>
            </a:r>
            <a:r>
              <a:rPr lang="en-US" sz="1100" b="1" dirty="0"/>
              <a:t>" : 10 }</a:t>
            </a:r>
          </a:p>
          <a:p>
            <a:r>
              <a:rPr lang="en-US" sz="1100" b="1" dirty="0"/>
              <a:t>{ "</a:t>
            </a:r>
            <a:r>
              <a:rPr lang="en-US" sz="1100" b="1" dirty="0" err="1"/>
              <a:t>ename</a:t>
            </a:r>
            <a:r>
              <a:rPr lang="en-US" sz="1100" b="1" dirty="0"/>
              <a:t>" : "ford", "job" : "analyst", "</a:t>
            </a:r>
            <a:r>
              <a:rPr lang="en-US" sz="1100" b="1" dirty="0" err="1"/>
              <a:t>deptno</a:t>
            </a:r>
            <a:r>
              <a:rPr lang="en-US" sz="1100" b="1" dirty="0"/>
              <a:t>" : 20 }</a:t>
            </a:r>
          </a:p>
          <a:p>
            <a:r>
              <a:rPr lang="en-US" sz="1100" b="1" dirty="0"/>
              <a:t>{ "</a:t>
            </a:r>
            <a:r>
              <a:rPr lang="en-US" sz="1100" b="1" dirty="0" err="1"/>
              <a:t>ename</a:t>
            </a:r>
            <a:r>
              <a:rPr lang="en-US" sz="1100" b="1" dirty="0"/>
              <a:t>" : "</a:t>
            </a:r>
            <a:r>
              <a:rPr lang="en-US" sz="1100" b="1" dirty="0" err="1"/>
              <a:t>james</a:t>
            </a:r>
            <a:r>
              <a:rPr lang="en-US" sz="1100" b="1" dirty="0"/>
              <a:t>", "job" : "clerk", "</a:t>
            </a:r>
            <a:r>
              <a:rPr lang="en-US" sz="1100" b="1" dirty="0" err="1"/>
              <a:t>deptno</a:t>
            </a:r>
            <a:r>
              <a:rPr lang="en-US" sz="1100" b="1" dirty="0"/>
              <a:t>" : 30 }</a:t>
            </a:r>
          </a:p>
          <a:p>
            <a:r>
              <a:rPr lang="en-US" sz="1100" b="1" dirty="0"/>
              <a:t>{ "</a:t>
            </a:r>
            <a:r>
              <a:rPr lang="en-US" sz="1100" b="1" dirty="0" err="1"/>
              <a:t>ename</a:t>
            </a:r>
            <a:r>
              <a:rPr lang="en-US" sz="1100" b="1" dirty="0"/>
              <a:t>" : "</a:t>
            </a:r>
            <a:r>
              <a:rPr lang="en-US" sz="1100" b="1" dirty="0" err="1"/>
              <a:t>jones</a:t>
            </a:r>
            <a:r>
              <a:rPr lang="en-US" sz="1100" b="1" dirty="0"/>
              <a:t>", "job" : "manager", "</a:t>
            </a:r>
            <a:r>
              <a:rPr lang="en-US" sz="1100" b="1" dirty="0" err="1"/>
              <a:t>deptno</a:t>
            </a:r>
            <a:r>
              <a:rPr lang="en-US" sz="1100" b="1" dirty="0"/>
              <a:t>" : 20 }</a:t>
            </a:r>
          </a:p>
          <a:p>
            <a:r>
              <a:rPr lang="en-US" sz="1100" b="1" dirty="0"/>
              <a:t>{ "</a:t>
            </a:r>
            <a:r>
              <a:rPr lang="en-US" sz="1100" b="1" dirty="0" err="1"/>
              <a:t>ename</a:t>
            </a:r>
            <a:r>
              <a:rPr lang="en-US" sz="1100" b="1" dirty="0"/>
              <a:t>" : "king", "job" : "president", "</a:t>
            </a:r>
            <a:r>
              <a:rPr lang="en-US" sz="1100" b="1" dirty="0" err="1"/>
              <a:t>deptno</a:t>
            </a:r>
            <a:r>
              <a:rPr lang="en-US" sz="1100" b="1" dirty="0"/>
              <a:t>" : 10 }</a:t>
            </a:r>
          </a:p>
          <a:p>
            <a:r>
              <a:rPr lang="en-US" sz="1100" b="1" dirty="0"/>
              <a:t>{ "</a:t>
            </a:r>
            <a:r>
              <a:rPr lang="en-US" sz="1100" b="1" dirty="0" err="1"/>
              <a:t>ename</a:t>
            </a:r>
            <a:r>
              <a:rPr lang="en-US" sz="1100" b="1" dirty="0"/>
              <a:t>" : "martin", "job" : "salesman", "</a:t>
            </a:r>
            <a:r>
              <a:rPr lang="en-US" sz="1100" b="1" dirty="0" err="1"/>
              <a:t>deptno</a:t>
            </a:r>
            <a:r>
              <a:rPr lang="en-US" sz="1100" b="1" dirty="0"/>
              <a:t>" : 30 }</a:t>
            </a:r>
          </a:p>
          <a:p>
            <a:r>
              <a:rPr lang="en-US" sz="1100" b="1" dirty="0"/>
              <a:t>{ "</a:t>
            </a:r>
            <a:r>
              <a:rPr lang="en-US" sz="1100" b="1" dirty="0" err="1"/>
              <a:t>ename</a:t>
            </a:r>
            <a:r>
              <a:rPr lang="en-US" sz="1100" b="1" dirty="0"/>
              <a:t>" : "miller", "job" : "clerk", "</a:t>
            </a:r>
            <a:r>
              <a:rPr lang="en-US" sz="1100" b="1" dirty="0" err="1"/>
              <a:t>deptno</a:t>
            </a:r>
            <a:r>
              <a:rPr lang="en-US" sz="1100" b="1" dirty="0"/>
              <a:t>" : 10 }</a:t>
            </a:r>
          </a:p>
          <a:p>
            <a:r>
              <a:rPr lang="en-US" sz="1100" b="1" dirty="0"/>
              <a:t>{ "</a:t>
            </a:r>
            <a:r>
              <a:rPr lang="en-US" sz="1100" b="1" dirty="0" err="1"/>
              <a:t>ename</a:t>
            </a:r>
            <a:r>
              <a:rPr lang="en-US" sz="1100" b="1" dirty="0"/>
              <a:t>" : "</a:t>
            </a:r>
            <a:r>
              <a:rPr lang="en-US" sz="1100" b="1" dirty="0" err="1"/>
              <a:t>scott</a:t>
            </a:r>
            <a:r>
              <a:rPr lang="en-US" sz="1100" b="1" dirty="0"/>
              <a:t>", "job" : "analyst", "</a:t>
            </a:r>
            <a:r>
              <a:rPr lang="en-US" sz="1100" b="1" dirty="0" err="1"/>
              <a:t>deptno</a:t>
            </a:r>
            <a:r>
              <a:rPr lang="en-US" sz="1100" b="1" dirty="0"/>
              <a:t>" : 20 }</a:t>
            </a:r>
          </a:p>
          <a:p>
            <a:r>
              <a:rPr lang="en-US" sz="1100" b="1" dirty="0"/>
              <a:t>{ "</a:t>
            </a:r>
            <a:r>
              <a:rPr lang="en-US" sz="1100" b="1" dirty="0" err="1"/>
              <a:t>ename</a:t>
            </a:r>
            <a:r>
              <a:rPr lang="en-US" sz="1100" b="1" dirty="0"/>
              <a:t>" : "smith", "job" : "clerk", "</a:t>
            </a:r>
            <a:r>
              <a:rPr lang="en-US" sz="1100" b="1" dirty="0" err="1"/>
              <a:t>deptno</a:t>
            </a:r>
            <a:r>
              <a:rPr lang="en-US" sz="1100" b="1" dirty="0"/>
              <a:t>" : 20 }</a:t>
            </a:r>
          </a:p>
          <a:p>
            <a:r>
              <a:rPr lang="en-US" sz="1100" b="1" dirty="0"/>
              <a:t>{ "</a:t>
            </a:r>
            <a:r>
              <a:rPr lang="en-US" sz="1100" b="1" dirty="0" err="1"/>
              <a:t>ename</a:t>
            </a:r>
            <a:r>
              <a:rPr lang="en-US" sz="1100" b="1" dirty="0"/>
              <a:t>" : "turner", "job" : "salesman", "</a:t>
            </a:r>
            <a:r>
              <a:rPr lang="en-US" sz="1100" b="1" dirty="0" err="1"/>
              <a:t>deptno</a:t>
            </a:r>
            <a:r>
              <a:rPr lang="en-US" sz="1100" b="1" dirty="0"/>
              <a:t>" : 30 }</a:t>
            </a:r>
          </a:p>
          <a:p>
            <a:r>
              <a:rPr lang="en-US" sz="1100" b="1" dirty="0"/>
              <a:t>{ "</a:t>
            </a:r>
            <a:r>
              <a:rPr lang="en-US" sz="1100" b="1" dirty="0" err="1"/>
              <a:t>ename</a:t>
            </a:r>
            <a:r>
              <a:rPr lang="en-US" sz="1100" b="1" dirty="0"/>
              <a:t>" : "ward", "job" : "salesman", "</a:t>
            </a:r>
            <a:r>
              <a:rPr lang="en-US" sz="1100" b="1" dirty="0" err="1"/>
              <a:t>deptno</a:t>
            </a:r>
            <a:r>
              <a:rPr lang="en-US" sz="1100" b="1" dirty="0"/>
              <a:t>" : 30 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57800" y="1676400"/>
            <a:ext cx="3733800" cy="24622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/>
              <a:t>{ "</a:t>
            </a:r>
            <a:r>
              <a:rPr lang="en-US" sz="1100" b="1" dirty="0" err="1"/>
              <a:t>ename</a:t>
            </a:r>
            <a:r>
              <a:rPr lang="en-US" sz="1100" b="1" dirty="0"/>
              <a:t>" : "ward", "job" : "salesman", "</a:t>
            </a:r>
            <a:r>
              <a:rPr lang="en-US" sz="1100" b="1" dirty="0" err="1"/>
              <a:t>deptno</a:t>
            </a:r>
            <a:r>
              <a:rPr lang="en-US" sz="1100" b="1" dirty="0"/>
              <a:t>" : 30 }</a:t>
            </a:r>
          </a:p>
          <a:p>
            <a:r>
              <a:rPr lang="en-US" sz="1100" b="1" dirty="0"/>
              <a:t>{ "</a:t>
            </a:r>
            <a:r>
              <a:rPr lang="en-US" sz="1100" b="1" dirty="0" err="1"/>
              <a:t>ename</a:t>
            </a:r>
            <a:r>
              <a:rPr lang="en-US" sz="1100" b="1" dirty="0"/>
              <a:t>" : "turner", "job" : "salesman", "</a:t>
            </a:r>
            <a:r>
              <a:rPr lang="en-US" sz="1100" b="1" dirty="0" err="1"/>
              <a:t>deptno</a:t>
            </a:r>
            <a:r>
              <a:rPr lang="en-US" sz="1100" b="1" dirty="0"/>
              <a:t>" : 30 }</a:t>
            </a:r>
          </a:p>
          <a:p>
            <a:r>
              <a:rPr lang="en-US" sz="1100" b="1" dirty="0"/>
              <a:t>{ "</a:t>
            </a:r>
            <a:r>
              <a:rPr lang="en-US" sz="1100" b="1" dirty="0" err="1"/>
              <a:t>ename</a:t>
            </a:r>
            <a:r>
              <a:rPr lang="en-US" sz="1100" b="1" dirty="0"/>
              <a:t>" : "smith", "job" : "clerk", "</a:t>
            </a:r>
            <a:r>
              <a:rPr lang="en-US" sz="1100" b="1" dirty="0" err="1"/>
              <a:t>deptno</a:t>
            </a:r>
            <a:r>
              <a:rPr lang="en-US" sz="1100" b="1" dirty="0"/>
              <a:t>" : 20 }</a:t>
            </a:r>
          </a:p>
          <a:p>
            <a:r>
              <a:rPr lang="en-US" sz="1100" b="1" dirty="0"/>
              <a:t>{ "</a:t>
            </a:r>
            <a:r>
              <a:rPr lang="en-US" sz="1100" b="1" dirty="0" err="1"/>
              <a:t>ename</a:t>
            </a:r>
            <a:r>
              <a:rPr lang="en-US" sz="1100" b="1" dirty="0"/>
              <a:t>" : "</a:t>
            </a:r>
            <a:r>
              <a:rPr lang="en-US" sz="1100" b="1" dirty="0" err="1"/>
              <a:t>scott</a:t>
            </a:r>
            <a:r>
              <a:rPr lang="en-US" sz="1100" b="1" dirty="0"/>
              <a:t>", "job" : "analyst", "</a:t>
            </a:r>
            <a:r>
              <a:rPr lang="en-US" sz="1100" b="1" dirty="0" err="1"/>
              <a:t>deptno</a:t>
            </a:r>
            <a:r>
              <a:rPr lang="en-US" sz="1100" b="1" dirty="0"/>
              <a:t>" : 20 }</a:t>
            </a:r>
          </a:p>
          <a:p>
            <a:r>
              <a:rPr lang="en-US" sz="1100" b="1" dirty="0"/>
              <a:t>{ "</a:t>
            </a:r>
            <a:r>
              <a:rPr lang="en-US" sz="1100" b="1" dirty="0" err="1"/>
              <a:t>ename</a:t>
            </a:r>
            <a:r>
              <a:rPr lang="en-US" sz="1100" b="1" dirty="0"/>
              <a:t>" : "miller", "job" : "clerk", "</a:t>
            </a:r>
            <a:r>
              <a:rPr lang="en-US" sz="1100" b="1" dirty="0" err="1"/>
              <a:t>deptno</a:t>
            </a:r>
            <a:r>
              <a:rPr lang="en-US" sz="1100" b="1" dirty="0"/>
              <a:t>" : 10 }</a:t>
            </a:r>
          </a:p>
          <a:p>
            <a:r>
              <a:rPr lang="en-US" sz="1100" b="1" dirty="0"/>
              <a:t>{ "</a:t>
            </a:r>
            <a:r>
              <a:rPr lang="en-US" sz="1100" b="1" dirty="0" err="1"/>
              <a:t>ename</a:t>
            </a:r>
            <a:r>
              <a:rPr lang="en-US" sz="1100" b="1" dirty="0"/>
              <a:t>" : "martin", "job" : "salesman", "</a:t>
            </a:r>
            <a:r>
              <a:rPr lang="en-US" sz="1100" b="1" dirty="0" err="1"/>
              <a:t>deptno</a:t>
            </a:r>
            <a:r>
              <a:rPr lang="en-US" sz="1100" b="1" dirty="0"/>
              <a:t>" : 30 }</a:t>
            </a:r>
          </a:p>
          <a:p>
            <a:r>
              <a:rPr lang="en-US" sz="1100" b="1" dirty="0"/>
              <a:t>{ "</a:t>
            </a:r>
            <a:r>
              <a:rPr lang="en-US" sz="1100" b="1" dirty="0" err="1"/>
              <a:t>ename</a:t>
            </a:r>
            <a:r>
              <a:rPr lang="en-US" sz="1100" b="1" dirty="0"/>
              <a:t>" : "king", "job" : "president", "</a:t>
            </a:r>
            <a:r>
              <a:rPr lang="en-US" sz="1100" b="1" dirty="0" err="1"/>
              <a:t>deptno</a:t>
            </a:r>
            <a:r>
              <a:rPr lang="en-US" sz="1100" b="1" dirty="0"/>
              <a:t>" : 10 }</a:t>
            </a:r>
          </a:p>
          <a:p>
            <a:r>
              <a:rPr lang="en-US" sz="1100" b="1" dirty="0"/>
              <a:t>{ "</a:t>
            </a:r>
            <a:r>
              <a:rPr lang="en-US" sz="1100" b="1" dirty="0" err="1"/>
              <a:t>ename</a:t>
            </a:r>
            <a:r>
              <a:rPr lang="en-US" sz="1100" b="1" dirty="0"/>
              <a:t>" : "</a:t>
            </a:r>
            <a:r>
              <a:rPr lang="en-US" sz="1100" b="1" dirty="0" err="1"/>
              <a:t>jones</a:t>
            </a:r>
            <a:r>
              <a:rPr lang="en-US" sz="1100" b="1" dirty="0"/>
              <a:t>", "job" : "manager", "</a:t>
            </a:r>
            <a:r>
              <a:rPr lang="en-US" sz="1100" b="1" dirty="0" err="1"/>
              <a:t>deptno</a:t>
            </a:r>
            <a:r>
              <a:rPr lang="en-US" sz="1100" b="1" dirty="0"/>
              <a:t>" : 20 }</a:t>
            </a:r>
          </a:p>
          <a:p>
            <a:r>
              <a:rPr lang="en-US" sz="1100" b="1" dirty="0"/>
              <a:t>{ "</a:t>
            </a:r>
            <a:r>
              <a:rPr lang="en-US" sz="1100" b="1" dirty="0" err="1"/>
              <a:t>ename</a:t>
            </a:r>
            <a:r>
              <a:rPr lang="en-US" sz="1100" b="1" dirty="0"/>
              <a:t>" : "</a:t>
            </a:r>
            <a:r>
              <a:rPr lang="en-US" sz="1100" b="1" dirty="0" err="1"/>
              <a:t>james</a:t>
            </a:r>
            <a:r>
              <a:rPr lang="en-US" sz="1100" b="1" dirty="0"/>
              <a:t>", "job" : "clerk", "</a:t>
            </a:r>
            <a:r>
              <a:rPr lang="en-US" sz="1100" b="1" dirty="0" err="1"/>
              <a:t>deptno</a:t>
            </a:r>
            <a:r>
              <a:rPr lang="en-US" sz="1100" b="1" dirty="0"/>
              <a:t>" : 30 }</a:t>
            </a:r>
          </a:p>
          <a:p>
            <a:r>
              <a:rPr lang="en-US" sz="1100" b="1" dirty="0"/>
              <a:t>{ "</a:t>
            </a:r>
            <a:r>
              <a:rPr lang="en-US" sz="1100" b="1" dirty="0" err="1"/>
              <a:t>ename</a:t>
            </a:r>
            <a:r>
              <a:rPr lang="en-US" sz="1100" b="1" dirty="0"/>
              <a:t>" : "ford", "job" : "analyst", "</a:t>
            </a:r>
            <a:r>
              <a:rPr lang="en-US" sz="1100" b="1" dirty="0" err="1"/>
              <a:t>deptno</a:t>
            </a:r>
            <a:r>
              <a:rPr lang="en-US" sz="1100" b="1" dirty="0"/>
              <a:t>" : 20 }</a:t>
            </a:r>
          </a:p>
          <a:p>
            <a:r>
              <a:rPr lang="en-US" sz="1100" b="1" dirty="0"/>
              <a:t>{ "</a:t>
            </a:r>
            <a:r>
              <a:rPr lang="en-US" sz="1100" b="1" dirty="0" err="1"/>
              <a:t>ename</a:t>
            </a:r>
            <a:r>
              <a:rPr lang="en-US" sz="1100" b="1" dirty="0"/>
              <a:t>" : "</a:t>
            </a:r>
            <a:r>
              <a:rPr lang="en-US" sz="1100" b="1" dirty="0" err="1"/>
              <a:t>clark</a:t>
            </a:r>
            <a:r>
              <a:rPr lang="en-US" sz="1100" b="1" dirty="0"/>
              <a:t>", "job" : "manager", "</a:t>
            </a:r>
            <a:r>
              <a:rPr lang="en-US" sz="1100" b="1" dirty="0" err="1"/>
              <a:t>deptno</a:t>
            </a:r>
            <a:r>
              <a:rPr lang="en-US" sz="1100" b="1" dirty="0"/>
              <a:t>" : 10 }</a:t>
            </a:r>
          </a:p>
          <a:p>
            <a:r>
              <a:rPr lang="en-US" sz="1100" b="1" dirty="0"/>
              <a:t>{ "</a:t>
            </a:r>
            <a:r>
              <a:rPr lang="en-US" sz="1100" b="1" dirty="0" err="1"/>
              <a:t>ename</a:t>
            </a:r>
            <a:r>
              <a:rPr lang="en-US" sz="1100" b="1" dirty="0"/>
              <a:t>" : "</a:t>
            </a:r>
            <a:r>
              <a:rPr lang="en-US" sz="1100" b="1" dirty="0" err="1"/>
              <a:t>blake</a:t>
            </a:r>
            <a:r>
              <a:rPr lang="en-US" sz="1100" b="1" dirty="0"/>
              <a:t>", "job" : "manager", "</a:t>
            </a:r>
            <a:r>
              <a:rPr lang="en-US" sz="1100" b="1" dirty="0" err="1"/>
              <a:t>deptno</a:t>
            </a:r>
            <a:r>
              <a:rPr lang="en-US" sz="1100" b="1" dirty="0"/>
              <a:t>" : 30 }</a:t>
            </a:r>
          </a:p>
          <a:p>
            <a:r>
              <a:rPr lang="en-US" sz="1100" b="1" dirty="0"/>
              <a:t>{ "</a:t>
            </a:r>
            <a:r>
              <a:rPr lang="en-US" sz="1100" b="1" dirty="0" err="1"/>
              <a:t>ename</a:t>
            </a:r>
            <a:r>
              <a:rPr lang="en-US" sz="1100" b="1" dirty="0"/>
              <a:t>" : "</a:t>
            </a:r>
            <a:r>
              <a:rPr lang="en-US" sz="1100" b="1" dirty="0" err="1"/>
              <a:t>allen</a:t>
            </a:r>
            <a:r>
              <a:rPr lang="en-US" sz="1100" b="1" dirty="0"/>
              <a:t>", "job" : "salesman", "</a:t>
            </a:r>
            <a:r>
              <a:rPr lang="en-US" sz="1100" b="1" dirty="0" err="1"/>
              <a:t>deptno</a:t>
            </a:r>
            <a:r>
              <a:rPr lang="en-US" sz="1100" b="1" dirty="0"/>
              <a:t>" : 30 }</a:t>
            </a:r>
          </a:p>
          <a:p>
            <a:r>
              <a:rPr lang="en-US" sz="1100" b="1" dirty="0"/>
              <a:t>{ "</a:t>
            </a:r>
            <a:r>
              <a:rPr lang="en-US" sz="1100" b="1" dirty="0" err="1"/>
              <a:t>ename</a:t>
            </a:r>
            <a:r>
              <a:rPr lang="en-US" sz="1100" b="1" dirty="0"/>
              <a:t>" : "</a:t>
            </a:r>
            <a:r>
              <a:rPr lang="en-US" sz="1100" b="1" dirty="0" err="1"/>
              <a:t>adams</a:t>
            </a:r>
            <a:r>
              <a:rPr lang="en-US" sz="1100" b="1" dirty="0"/>
              <a:t>", "job" : "clerk", "</a:t>
            </a:r>
            <a:r>
              <a:rPr lang="en-US" sz="1100" b="1" dirty="0" err="1"/>
              <a:t>deptno</a:t>
            </a:r>
            <a:r>
              <a:rPr lang="en-US" sz="1100" b="1" dirty="0"/>
              <a:t>" : 20 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05200" y="4343400"/>
            <a:ext cx="3581400" cy="246221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sz="1100" b="1" dirty="0"/>
              <a:t>{ "</a:t>
            </a:r>
            <a:r>
              <a:rPr lang="en-US" sz="1100" b="1" dirty="0" err="1"/>
              <a:t>ename</a:t>
            </a:r>
            <a:r>
              <a:rPr lang="en-US" sz="1100" b="1" dirty="0"/>
              <a:t>" : "king", "job" : "president", "</a:t>
            </a:r>
            <a:r>
              <a:rPr lang="en-US" sz="1100" b="1" dirty="0" err="1"/>
              <a:t>deptno</a:t>
            </a:r>
            <a:r>
              <a:rPr lang="en-US" sz="1100" b="1" dirty="0"/>
              <a:t>" : 10 }</a:t>
            </a:r>
          </a:p>
          <a:p>
            <a:r>
              <a:rPr lang="en-US" sz="1100" b="1" dirty="0"/>
              <a:t>{ "</a:t>
            </a:r>
            <a:r>
              <a:rPr lang="en-US" sz="1100" b="1" dirty="0" err="1"/>
              <a:t>ename</a:t>
            </a:r>
            <a:r>
              <a:rPr lang="en-US" sz="1100" b="1" dirty="0"/>
              <a:t>" : "</a:t>
            </a:r>
            <a:r>
              <a:rPr lang="en-US" sz="1100" b="1" dirty="0" err="1"/>
              <a:t>clark</a:t>
            </a:r>
            <a:r>
              <a:rPr lang="en-US" sz="1100" b="1" dirty="0"/>
              <a:t>", "job" : "manager", "</a:t>
            </a:r>
            <a:r>
              <a:rPr lang="en-US" sz="1100" b="1" dirty="0" err="1"/>
              <a:t>deptno</a:t>
            </a:r>
            <a:r>
              <a:rPr lang="en-US" sz="1100" b="1" dirty="0"/>
              <a:t>" : 10 }</a:t>
            </a:r>
          </a:p>
          <a:p>
            <a:r>
              <a:rPr lang="en-US" sz="1100" b="1" dirty="0"/>
              <a:t>{ "</a:t>
            </a:r>
            <a:r>
              <a:rPr lang="en-US" sz="1100" b="1" dirty="0" err="1"/>
              <a:t>ename</a:t>
            </a:r>
            <a:r>
              <a:rPr lang="en-US" sz="1100" b="1" dirty="0"/>
              <a:t>" : "miller", "job" : "clerk", "</a:t>
            </a:r>
            <a:r>
              <a:rPr lang="en-US" sz="1100" b="1" dirty="0" err="1"/>
              <a:t>deptno</a:t>
            </a:r>
            <a:r>
              <a:rPr lang="en-US" sz="1100" b="1" dirty="0"/>
              <a:t>" : 10 }</a:t>
            </a:r>
          </a:p>
          <a:p>
            <a:r>
              <a:rPr lang="en-US" sz="1100" b="1" dirty="0"/>
              <a:t>{ "</a:t>
            </a:r>
            <a:r>
              <a:rPr lang="en-US" sz="1100" b="1" dirty="0" err="1"/>
              <a:t>ename</a:t>
            </a:r>
            <a:r>
              <a:rPr lang="en-US" sz="1100" b="1" dirty="0"/>
              <a:t>" : "</a:t>
            </a:r>
            <a:r>
              <a:rPr lang="en-US" sz="1100" b="1" dirty="0" err="1"/>
              <a:t>jones</a:t>
            </a:r>
            <a:r>
              <a:rPr lang="en-US" sz="1100" b="1" dirty="0"/>
              <a:t>", "job" : "manager", "</a:t>
            </a:r>
            <a:r>
              <a:rPr lang="en-US" sz="1100" b="1" dirty="0" err="1"/>
              <a:t>deptno</a:t>
            </a:r>
            <a:r>
              <a:rPr lang="en-US" sz="1100" b="1" dirty="0"/>
              <a:t>" : 20 }</a:t>
            </a:r>
          </a:p>
          <a:p>
            <a:r>
              <a:rPr lang="en-US" sz="1100" b="1" dirty="0"/>
              <a:t>{ "</a:t>
            </a:r>
            <a:r>
              <a:rPr lang="en-US" sz="1100" b="1" dirty="0" err="1"/>
              <a:t>ename</a:t>
            </a:r>
            <a:r>
              <a:rPr lang="en-US" sz="1100" b="1" dirty="0"/>
              <a:t>" : "smith", "job" : "clerk", "</a:t>
            </a:r>
            <a:r>
              <a:rPr lang="en-US" sz="1100" b="1" dirty="0" err="1"/>
              <a:t>deptno</a:t>
            </a:r>
            <a:r>
              <a:rPr lang="en-US" sz="1100" b="1" dirty="0"/>
              <a:t>" : 20 }</a:t>
            </a:r>
          </a:p>
          <a:p>
            <a:r>
              <a:rPr lang="en-US" sz="1100" b="1" dirty="0"/>
              <a:t>{ "</a:t>
            </a:r>
            <a:r>
              <a:rPr lang="en-US" sz="1100" b="1" dirty="0" err="1"/>
              <a:t>ename</a:t>
            </a:r>
            <a:r>
              <a:rPr lang="en-US" sz="1100" b="1" dirty="0"/>
              <a:t>" : "</a:t>
            </a:r>
            <a:r>
              <a:rPr lang="en-US" sz="1100" b="1" dirty="0" err="1"/>
              <a:t>adams</a:t>
            </a:r>
            <a:r>
              <a:rPr lang="en-US" sz="1100" b="1" dirty="0"/>
              <a:t>", "job" : "clerk", "</a:t>
            </a:r>
            <a:r>
              <a:rPr lang="en-US" sz="1100" b="1" dirty="0" err="1"/>
              <a:t>deptno</a:t>
            </a:r>
            <a:r>
              <a:rPr lang="en-US" sz="1100" b="1" dirty="0"/>
              <a:t>" : 20 }</a:t>
            </a:r>
          </a:p>
          <a:p>
            <a:r>
              <a:rPr lang="en-US" sz="1100" b="1" dirty="0"/>
              <a:t>{ "</a:t>
            </a:r>
            <a:r>
              <a:rPr lang="en-US" sz="1100" b="1" dirty="0" err="1"/>
              <a:t>ename</a:t>
            </a:r>
            <a:r>
              <a:rPr lang="en-US" sz="1100" b="1" dirty="0"/>
              <a:t>" : "</a:t>
            </a:r>
            <a:r>
              <a:rPr lang="en-US" sz="1100" b="1" dirty="0" err="1"/>
              <a:t>scott</a:t>
            </a:r>
            <a:r>
              <a:rPr lang="en-US" sz="1100" b="1" dirty="0"/>
              <a:t>", "job" : "analyst", "</a:t>
            </a:r>
            <a:r>
              <a:rPr lang="en-US" sz="1100" b="1" dirty="0" err="1"/>
              <a:t>deptno</a:t>
            </a:r>
            <a:r>
              <a:rPr lang="en-US" sz="1100" b="1" dirty="0"/>
              <a:t>" : 20 }</a:t>
            </a:r>
          </a:p>
          <a:p>
            <a:r>
              <a:rPr lang="en-US" sz="1100" b="1" dirty="0"/>
              <a:t>{ "</a:t>
            </a:r>
            <a:r>
              <a:rPr lang="en-US" sz="1100" b="1" dirty="0" err="1"/>
              <a:t>ename</a:t>
            </a:r>
            <a:r>
              <a:rPr lang="en-US" sz="1100" b="1" dirty="0"/>
              <a:t>" : "ford", "job" : "analyst", "</a:t>
            </a:r>
            <a:r>
              <a:rPr lang="en-US" sz="1100" b="1" dirty="0" err="1"/>
              <a:t>deptno</a:t>
            </a:r>
            <a:r>
              <a:rPr lang="en-US" sz="1100" b="1" dirty="0"/>
              <a:t>" : 20 }</a:t>
            </a:r>
          </a:p>
          <a:p>
            <a:r>
              <a:rPr lang="en-US" sz="1100" b="1" dirty="0"/>
              <a:t>{ "</a:t>
            </a:r>
            <a:r>
              <a:rPr lang="en-US" sz="1100" b="1" dirty="0" err="1"/>
              <a:t>ename</a:t>
            </a:r>
            <a:r>
              <a:rPr lang="en-US" sz="1100" b="1" dirty="0"/>
              <a:t>" : "</a:t>
            </a:r>
            <a:r>
              <a:rPr lang="en-US" sz="1100" b="1" dirty="0" err="1"/>
              <a:t>allen</a:t>
            </a:r>
            <a:r>
              <a:rPr lang="en-US" sz="1100" b="1" dirty="0"/>
              <a:t>", "job" : "salesman", "</a:t>
            </a:r>
            <a:r>
              <a:rPr lang="en-US" sz="1100" b="1" dirty="0" err="1"/>
              <a:t>deptno</a:t>
            </a:r>
            <a:r>
              <a:rPr lang="en-US" sz="1100" b="1" dirty="0"/>
              <a:t>" : 30 }</a:t>
            </a:r>
          </a:p>
          <a:p>
            <a:r>
              <a:rPr lang="en-US" sz="1100" b="1" dirty="0"/>
              <a:t>{ "</a:t>
            </a:r>
            <a:r>
              <a:rPr lang="en-US" sz="1100" b="1" dirty="0" err="1"/>
              <a:t>ename</a:t>
            </a:r>
            <a:r>
              <a:rPr lang="en-US" sz="1100" b="1" dirty="0"/>
              <a:t>" : "ward", "job" : "salesman", "</a:t>
            </a:r>
            <a:r>
              <a:rPr lang="en-US" sz="1100" b="1" dirty="0" err="1"/>
              <a:t>deptno</a:t>
            </a:r>
            <a:r>
              <a:rPr lang="en-US" sz="1100" b="1" dirty="0"/>
              <a:t>" : 30 }</a:t>
            </a:r>
          </a:p>
          <a:p>
            <a:r>
              <a:rPr lang="en-US" sz="1100" b="1" dirty="0"/>
              <a:t>{ "</a:t>
            </a:r>
            <a:r>
              <a:rPr lang="en-US" sz="1100" b="1" dirty="0" err="1"/>
              <a:t>ename</a:t>
            </a:r>
            <a:r>
              <a:rPr lang="en-US" sz="1100" b="1" dirty="0"/>
              <a:t>" : "martin", "job" : "salesman", "</a:t>
            </a:r>
            <a:r>
              <a:rPr lang="en-US" sz="1100" b="1" dirty="0" err="1"/>
              <a:t>deptno</a:t>
            </a:r>
            <a:r>
              <a:rPr lang="en-US" sz="1100" b="1" dirty="0"/>
              <a:t>" : 30 }</a:t>
            </a:r>
          </a:p>
          <a:p>
            <a:r>
              <a:rPr lang="en-US" sz="1100" b="1" dirty="0"/>
              <a:t>{ "</a:t>
            </a:r>
            <a:r>
              <a:rPr lang="en-US" sz="1100" b="1" dirty="0" err="1"/>
              <a:t>ename</a:t>
            </a:r>
            <a:r>
              <a:rPr lang="en-US" sz="1100" b="1" dirty="0"/>
              <a:t>" : "turner", "job" : "salesman", "</a:t>
            </a:r>
            <a:r>
              <a:rPr lang="en-US" sz="1100" b="1" dirty="0" err="1"/>
              <a:t>deptno</a:t>
            </a:r>
            <a:r>
              <a:rPr lang="en-US" sz="1100" b="1" dirty="0"/>
              <a:t>" : 30 }</a:t>
            </a:r>
          </a:p>
          <a:p>
            <a:r>
              <a:rPr lang="en-US" sz="1100" b="1" dirty="0"/>
              <a:t>{ "</a:t>
            </a:r>
            <a:r>
              <a:rPr lang="en-US" sz="1100" b="1" dirty="0" err="1"/>
              <a:t>ename</a:t>
            </a:r>
            <a:r>
              <a:rPr lang="en-US" sz="1100" b="1" dirty="0"/>
              <a:t>" : "</a:t>
            </a:r>
            <a:r>
              <a:rPr lang="en-US" sz="1100" b="1" dirty="0" err="1"/>
              <a:t>blake</a:t>
            </a:r>
            <a:r>
              <a:rPr lang="en-US" sz="1100" b="1" dirty="0"/>
              <a:t>", "job" : "manager", "</a:t>
            </a:r>
            <a:r>
              <a:rPr lang="en-US" sz="1100" b="1" dirty="0" err="1"/>
              <a:t>deptno</a:t>
            </a:r>
            <a:r>
              <a:rPr lang="en-US" sz="1100" b="1" dirty="0"/>
              <a:t>" : 30 }</a:t>
            </a:r>
          </a:p>
          <a:p>
            <a:r>
              <a:rPr lang="en-US" sz="1100" b="1" dirty="0"/>
              <a:t>{ "</a:t>
            </a:r>
            <a:r>
              <a:rPr lang="en-US" sz="1100" b="1" dirty="0" err="1"/>
              <a:t>ename</a:t>
            </a:r>
            <a:r>
              <a:rPr lang="en-US" sz="1100" b="1" dirty="0"/>
              <a:t>" : "</a:t>
            </a:r>
            <a:r>
              <a:rPr lang="en-US" sz="1100" b="1" dirty="0" err="1"/>
              <a:t>james</a:t>
            </a:r>
            <a:r>
              <a:rPr lang="en-US" sz="1100" b="1" dirty="0"/>
              <a:t>", "job" : "clerk", "</a:t>
            </a:r>
            <a:r>
              <a:rPr lang="en-US" sz="1100" b="1" dirty="0" err="1"/>
              <a:t>deptno</a:t>
            </a:r>
            <a:r>
              <a:rPr lang="en-US" sz="1100" b="1" dirty="0"/>
              <a:t>" : 30 }</a:t>
            </a:r>
          </a:p>
        </p:txBody>
      </p:sp>
      <p:sp>
        <p:nvSpPr>
          <p:cNvPr id="18" name="Down Arrow 17"/>
          <p:cNvSpPr/>
          <p:nvPr/>
        </p:nvSpPr>
        <p:spPr>
          <a:xfrm rot="16033033">
            <a:off x="2882876" y="5325065"/>
            <a:ext cx="533400" cy="381000"/>
          </a:xfrm>
          <a:prstGeom prst="downArrow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27384"/>
            <a:ext cx="9144000" cy="941784"/>
          </a:xfrm>
          <a:prstGeom prst="rect">
            <a:avLst/>
          </a:prstGeom>
          <a:solidFill>
            <a:srgbClr val="00CC66"/>
          </a:solidFill>
        </p:spPr>
        <p:txBody>
          <a:bodyPr vert="horz" lIns="92075" tIns="46038" rIns="92075" bIns="46038" rtlCol="0" anchor="t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LIMIT </a:t>
            </a:r>
            <a:endParaRPr lang="en-IN" sz="4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79400" y="1371600"/>
            <a:ext cx="8750300" cy="585418"/>
          </a:xfrm>
          <a:prstGeom prst="rect">
            <a:avLst/>
          </a:prstGeom>
          <a:noFill/>
        </p:spPr>
        <p:txBody>
          <a:bodyPr lIns="92075" tIns="46038" rIns="92075" bIns="46038">
            <a:spAutoFit/>
          </a:bodyPr>
          <a:lstStyle/>
          <a:p>
            <a:pPr marL="404813" marR="0" lvl="0" indent="-404813" algn="l" defTabSz="3460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en-US" sz="3200" dirty="0">
                <a:solidFill>
                  <a:srgbClr val="FF3300"/>
                </a:solidFill>
              </a:rPr>
              <a:t> To restrict the number of documents returned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66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42844" y="2057400"/>
            <a:ext cx="6029356" cy="152349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IN" sz="2400" b="1" dirty="0">
                <a:solidFill>
                  <a:srgbClr val="3333FF"/>
                </a:solidFill>
              </a:rPr>
              <a:t>&gt; </a:t>
            </a:r>
            <a:r>
              <a:rPr lang="en-IN" sz="2400" b="1" dirty="0" err="1">
                <a:solidFill>
                  <a:srgbClr val="3333FF"/>
                </a:solidFill>
              </a:rPr>
              <a:t>db.emp.find</a:t>
            </a:r>
            <a:r>
              <a:rPr lang="en-IN" sz="2400" b="1" dirty="0">
                <a:solidFill>
                  <a:srgbClr val="3333FF"/>
                </a:solidFill>
              </a:rPr>
              <a:t>({},{_id:0,ename:1}).limit(3);</a:t>
            </a:r>
          </a:p>
          <a:p>
            <a:pPr>
              <a:spcBef>
                <a:spcPts val="1800"/>
              </a:spcBef>
            </a:pPr>
            <a:r>
              <a:rPr lang="en-IN" b="1" dirty="0"/>
              <a:t>{ "</a:t>
            </a:r>
            <a:r>
              <a:rPr lang="en-IN" b="1" dirty="0" err="1"/>
              <a:t>ename</a:t>
            </a:r>
            <a:r>
              <a:rPr lang="en-IN" b="1" dirty="0"/>
              <a:t>" : "smith" }                                                                                                                      { "</a:t>
            </a:r>
            <a:r>
              <a:rPr lang="en-IN" b="1" dirty="0" err="1"/>
              <a:t>ename</a:t>
            </a:r>
            <a:r>
              <a:rPr lang="en-IN" b="1" dirty="0"/>
              <a:t>" : "</a:t>
            </a:r>
            <a:r>
              <a:rPr lang="en-IN" b="1" dirty="0" err="1"/>
              <a:t>allen</a:t>
            </a:r>
            <a:r>
              <a:rPr lang="en-IN" b="1" dirty="0"/>
              <a:t>" }                                                                                                                   { "</a:t>
            </a:r>
            <a:r>
              <a:rPr lang="en-IN" b="1" dirty="0" err="1"/>
              <a:t>ename</a:t>
            </a:r>
            <a:r>
              <a:rPr lang="en-IN" b="1" dirty="0"/>
              <a:t>" : "ward" }</a:t>
            </a:r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6705600" y="2053441"/>
            <a:ext cx="2362200" cy="396635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"smith"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</a:t>
            </a:r>
            <a:r>
              <a:rPr lang="en-US" dirty="0" err="1"/>
              <a:t>allen</a:t>
            </a:r>
            <a:r>
              <a:rPr lang="en-US" dirty="0"/>
              <a:t>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"ward"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</a:t>
            </a:r>
            <a:r>
              <a:rPr lang="en-US" dirty="0" err="1"/>
              <a:t>jones</a:t>
            </a:r>
            <a:r>
              <a:rPr lang="en-US" dirty="0"/>
              <a:t>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"martin"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</a:t>
            </a:r>
            <a:r>
              <a:rPr lang="en-US" dirty="0" err="1"/>
              <a:t>blake</a:t>
            </a:r>
            <a:r>
              <a:rPr lang="en-US" dirty="0"/>
              <a:t>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</a:t>
            </a:r>
            <a:r>
              <a:rPr lang="en-US" dirty="0" err="1"/>
              <a:t>clark</a:t>
            </a:r>
            <a:r>
              <a:rPr lang="en-US" dirty="0"/>
              <a:t>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</a:t>
            </a:r>
            <a:r>
              <a:rPr lang="en-US" dirty="0" err="1"/>
              <a:t>scott</a:t>
            </a:r>
            <a:r>
              <a:rPr lang="en-US" dirty="0"/>
              <a:t>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"king"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"turner"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</a:t>
            </a:r>
            <a:r>
              <a:rPr lang="en-US" dirty="0" err="1"/>
              <a:t>adams</a:t>
            </a:r>
            <a:r>
              <a:rPr lang="en-US" dirty="0"/>
              <a:t>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</a:t>
            </a:r>
            <a:r>
              <a:rPr lang="en-US" dirty="0" err="1"/>
              <a:t>james</a:t>
            </a:r>
            <a:r>
              <a:rPr lang="en-US" dirty="0"/>
              <a:t>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"ford"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"miller" 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27384"/>
            <a:ext cx="9144000" cy="941784"/>
          </a:xfrm>
          <a:prstGeom prst="rect">
            <a:avLst/>
          </a:prstGeom>
          <a:solidFill>
            <a:srgbClr val="00CC66"/>
          </a:solidFill>
        </p:spPr>
        <p:txBody>
          <a:bodyPr vert="horz" lIns="92075" tIns="46038" rIns="92075" bIns="46038" rtlCol="0" anchor="t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SKIP</a:t>
            </a:r>
            <a:endParaRPr lang="en-IN" sz="4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79400" y="1371600"/>
            <a:ext cx="8750300" cy="585418"/>
          </a:xfrm>
          <a:prstGeom prst="rect">
            <a:avLst/>
          </a:prstGeom>
          <a:noFill/>
        </p:spPr>
        <p:txBody>
          <a:bodyPr lIns="92075" tIns="46038" rIns="92075" bIns="46038">
            <a:spAutoFit/>
          </a:bodyPr>
          <a:lstStyle/>
          <a:p>
            <a:pPr marL="404813" marR="0" lvl="0" indent="-404813" algn="l" defTabSz="3460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en-US" sz="3200" dirty="0">
                <a:solidFill>
                  <a:srgbClr val="FF3300"/>
                </a:solidFill>
              </a:rPr>
              <a:t> To omit the number of documents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66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42844" y="2057400"/>
            <a:ext cx="6029356" cy="3739485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IN" sz="2400" b="1" dirty="0">
                <a:solidFill>
                  <a:srgbClr val="3333FF"/>
                </a:solidFill>
              </a:rPr>
              <a:t>&gt; </a:t>
            </a:r>
            <a:r>
              <a:rPr lang="en-IN" sz="2400" b="1" dirty="0" err="1">
                <a:solidFill>
                  <a:srgbClr val="3333FF"/>
                </a:solidFill>
              </a:rPr>
              <a:t>db.emp.find</a:t>
            </a:r>
            <a:r>
              <a:rPr lang="en-IN" sz="2400" b="1" dirty="0">
                <a:solidFill>
                  <a:srgbClr val="3333FF"/>
                </a:solidFill>
              </a:rPr>
              <a:t>({},{_id:0,ename:1}).skip(3);</a:t>
            </a:r>
          </a:p>
          <a:p>
            <a:pPr>
              <a:spcBef>
                <a:spcPts val="1800"/>
              </a:spcBef>
            </a:pPr>
            <a:r>
              <a:rPr lang="en-IN" b="1" dirty="0"/>
              <a:t>{ "</a:t>
            </a:r>
            <a:r>
              <a:rPr lang="en-IN" b="1" dirty="0" err="1"/>
              <a:t>ename</a:t>
            </a:r>
            <a:r>
              <a:rPr lang="en-IN" b="1" dirty="0"/>
              <a:t>" : "</a:t>
            </a:r>
            <a:r>
              <a:rPr lang="en-IN" b="1" dirty="0" err="1"/>
              <a:t>jones</a:t>
            </a:r>
            <a:r>
              <a:rPr lang="en-IN" b="1" dirty="0"/>
              <a:t>" }                                                                             { "</a:t>
            </a:r>
            <a:r>
              <a:rPr lang="en-IN" b="1" dirty="0" err="1"/>
              <a:t>ename</a:t>
            </a:r>
            <a:r>
              <a:rPr lang="en-IN" b="1" dirty="0"/>
              <a:t>" : "martin" }                                                                             { "</a:t>
            </a:r>
            <a:r>
              <a:rPr lang="en-IN" b="1" dirty="0" err="1"/>
              <a:t>ename</a:t>
            </a:r>
            <a:r>
              <a:rPr lang="en-IN" b="1" dirty="0"/>
              <a:t>" : "</a:t>
            </a:r>
            <a:r>
              <a:rPr lang="en-IN" b="1" dirty="0" err="1"/>
              <a:t>blake</a:t>
            </a:r>
            <a:r>
              <a:rPr lang="en-IN" b="1" dirty="0"/>
              <a:t>" }                                                                                              { "</a:t>
            </a:r>
            <a:r>
              <a:rPr lang="en-IN" b="1" dirty="0" err="1"/>
              <a:t>ename</a:t>
            </a:r>
            <a:r>
              <a:rPr lang="en-IN" b="1" dirty="0"/>
              <a:t>" : "</a:t>
            </a:r>
            <a:r>
              <a:rPr lang="en-IN" b="1" dirty="0" err="1"/>
              <a:t>clark</a:t>
            </a:r>
            <a:r>
              <a:rPr lang="en-IN" b="1" dirty="0"/>
              <a:t>" }                                                                                                   { "</a:t>
            </a:r>
            <a:r>
              <a:rPr lang="en-IN" b="1" dirty="0" err="1"/>
              <a:t>ename</a:t>
            </a:r>
            <a:r>
              <a:rPr lang="en-IN" b="1" dirty="0"/>
              <a:t>" : "</a:t>
            </a:r>
            <a:r>
              <a:rPr lang="en-IN" b="1" dirty="0" err="1"/>
              <a:t>scott</a:t>
            </a:r>
            <a:r>
              <a:rPr lang="en-IN" b="1" dirty="0"/>
              <a:t>" }                                                                                             { "</a:t>
            </a:r>
            <a:r>
              <a:rPr lang="en-IN" b="1" dirty="0" err="1"/>
              <a:t>ename</a:t>
            </a:r>
            <a:r>
              <a:rPr lang="en-IN" b="1" dirty="0"/>
              <a:t>" : "king" }                                                                                                 { "</a:t>
            </a:r>
            <a:r>
              <a:rPr lang="en-IN" b="1" dirty="0" err="1"/>
              <a:t>ename</a:t>
            </a:r>
            <a:r>
              <a:rPr lang="en-IN" b="1" dirty="0"/>
              <a:t>" : "turner" }                                                                                               { "</a:t>
            </a:r>
            <a:r>
              <a:rPr lang="en-IN" b="1" dirty="0" err="1"/>
              <a:t>ename</a:t>
            </a:r>
            <a:r>
              <a:rPr lang="en-IN" b="1" dirty="0"/>
              <a:t>" : "</a:t>
            </a:r>
            <a:r>
              <a:rPr lang="en-IN" b="1" dirty="0" err="1"/>
              <a:t>adams</a:t>
            </a:r>
            <a:r>
              <a:rPr lang="en-IN" b="1" dirty="0"/>
              <a:t>" }                                                                                              { "</a:t>
            </a:r>
            <a:r>
              <a:rPr lang="en-IN" b="1" dirty="0" err="1"/>
              <a:t>ename</a:t>
            </a:r>
            <a:r>
              <a:rPr lang="en-IN" b="1" dirty="0"/>
              <a:t>" : "</a:t>
            </a:r>
            <a:r>
              <a:rPr lang="en-IN" b="1" dirty="0" err="1"/>
              <a:t>james</a:t>
            </a:r>
            <a:r>
              <a:rPr lang="en-IN" b="1" dirty="0"/>
              <a:t>" }                                                                                                  { "</a:t>
            </a:r>
            <a:r>
              <a:rPr lang="en-IN" b="1" dirty="0" err="1"/>
              <a:t>ename</a:t>
            </a:r>
            <a:r>
              <a:rPr lang="en-IN" b="1" dirty="0"/>
              <a:t>" : "ford" }                                                                                                       { "</a:t>
            </a:r>
            <a:r>
              <a:rPr lang="en-IN" b="1" dirty="0" err="1"/>
              <a:t>ename</a:t>
            </a:r>
            <a:r>
              <a:rPr lang="en-IN" b="1" dirty="0"/>
              <a:t>" : "miller" }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6705600" y="1447799"/>
            <a:ext cx="2362200" cy="396635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"smith"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</a:t>
            </a:r>
            <a:r>
              <a:rPr lang="en-US" dirty="0" err="1"/>
              <a:t>allen</a:t>
            </a:r>
            <a:r>
              <a:rPr lang="en-US" dirty="0"/>
              <a:t>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"ward"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</a:t>
            </a:r>
            <a:r>
              <a:rPr lang="en-US" dirty="0" err="1"/>
              <a:t>jones</a:t>
            </a:r>
            <a:r>
              <a:rPr lang="en-US" dirty="0"/>
              <a:t>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"martin"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</a:t>
            </a:r>
            <a:r>
              <a:rPr lang="en-US" dirty="0" err="1"/>
              <a:t>blake</a:t>
            </a:r>
            <a:r>
              <a:rPr lang="en-US" dirty="0"/>
              <a:t>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</a:t>
            </a:r>
            <a:r>
              <a:rPr lang="en-US" dirty="0" err="1"/>
              <a:t>clark</a:t>
            </a:r>
            <a:r>
              <a:rPr lang="en-US" dirty="0"/>
              <a:t>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</a:t>
            </a:r>
            <a:r>
              <a:rPr lang="en-US" dirty="0" err="1"/>
              <a:t>scott</a:t>
            </a:r>
            <a:r>
              <a:rPr lang="en-US" dirty="0"/>
              <a:t>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"king"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"turner"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</a:t>
            </a:r>
            <a:r>
              <a:rPr lang="en-US" dirty="0" err="1"/>
              <a:t>adams</a:t>
            </a:r>
            <a:r>
              <a:rPr lang="en-US" dirty="0"/>
              <a:t>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</a:t>
            </a:r>
            <a:r>
              <a:rPr lang="en-US" dirty="0" err="1"/>
              <a:t>james</a:t>
            </a:r>
            <a:r>
              <a:rPr lang="en-US" dirty="0"/>
              <a:t>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"ford"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"miller" 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27384"/>
            <a:ext cx="9144000" cy="941784"/>
          </a:xfrm>
          <a:prstGeom prst="rect">
            <a:avLst/>
          </a:prstGeom>
          <a:solidFill>
            <a:srgbClr val="00CC66"/>
          </a:solidFill>
        </p:spPr>
        <p:txBody>
          <a:bodyPr vert="horz" lIns="92075" tIns="46038" rIns="92075" bIns="46038" rtlCol="0" anchor="t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LIMIT,SKIP </a:t>
            </a:r>
            <a:endParaRPr lang="en-IN" sz="4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79400" y="914400"/>
            <a:ext cx="8750300" cy="585418"/>
          </a:xfrm>
          <a:prstGeom prst="rect">
            <a:avLst/>
          </a:prstGeom>
          <a:noFill/>
        </p:spPr>
        <p:txBody>
          <a:bodyPr lIns="92075" tIns="46038" rIns="92075" bIns="46038">
            <a:spAutoFit/>
          </a:bodyPr>
          <a:lstStyle/>
          <a:p>
            <a:pPr marL="404813" marR="0" lvl="0" indent="-404813" algn="l" defTabSz="3460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en-US" sz="3200" dirty="0">
                <a:solidFill>
                  <a:srgbClr val="FF3300"/>
                </a:solidFill>
              </a:rPr>
              <a:t> To restrict the number of documents returned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66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42844" y="1447800"/>
            <a:ext cx="6029356" cy="152349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IN" sz="2400" b="1" dirty="0">
                <a:solidFill>
                  <a:srgbClr val="3333FF"/>
                </a:solidFill>
              </a:rPr>
              <a:t>&gt; </a:t>
            </a:r>
            <a:r>
              <a:rPr lang="en-IN" sz="2400" b="1" dirty="0" err="1">
                <a:solidFill>
                  <a:srgbClr val="3333FF"/>
                </a:solidFill>
              </a:rPr>
              <a:t>db.emp.find</a:t>
            </a:r>
            <a:r>
              <a:rPr lang="en-IN" sz="2400" b="1" dirty="0">
                <a:solidFill>
                  <a:srgbClr val="3333FF"/>
                </a:solidFill>
              </a:rPr>
              <a:t>({},{_id:0,ename:1}).limit(3);</a:t>
            </a:r>
          </a:p>
          <a:p>
            <a:pPr>
              <a:spcBef>
                <a:spcPts val="1800"/>
              </a:spcBef>
            </a:pPr>
            <a:r>
              <a:rPr lang="en-IN" b="1" dirty="0"/>
              <a:t>{ "</a:t>
            </a:r>
            <a:r>
              <a:rPr lang="en-IN" b="1" dirty="0" err="1"/>
              <a:t>ename</a:t>
            </a:r>
            <a:r>
              <a:rPr lang="en-IN" b="1" dirty="0"/>
              <a:t>" : "smith" }                                                                                                                      { "</a:t>
            </a:r>
            <a:r>
              <a:rPr lang="en-IN" b="1" dirty="0" err="1"/>
              <a:t>ename</a:t>
            </a:r>
            <a:r>
              <a:rPr lang="en-IN" b="1" dirty="0"/>
              <a:t>" : "</a:t>
            </a:r>
            <a:r>
              <a:rPr lang="en-IN" b="1" dirty="0" err="1"/>
              <a:t>allen</a:t>
            </a:r>
            <a:r>
              <a:rPr lang="en-IN" b="1" dirty="0"/>
              <a:t>" }                                                                                                                   { "</a:t>
            </a:r>
            <a:r>
              <a:rPr lang="en-IN" b="1" dirty="0" err="1"/>
              <a:t>ename</a:t>
            </a:r>
            <a:r>
              <a:rPr lang="en-IN" b="1" dirty="0"/>
              <a:t>" : "ward" }</a:t>
            </a:r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6705600" y="2053441"/>
            <a:ext cx="2362200" cy="396635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"smith"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</a:t>
            </a:r>
            <a:r>
              <a:rPr lang="en-US" dirty="0" err="1"/>
              <a:t>allen</a:t>
            </a:r>
            <a:r>
              <a:rPr lang="en-US" dirty="0"/>
              <a:t>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"ward"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</a:t>
            </a:r>
            <a:r>
              <a:rPr lang="en-US" dirty="0" err="1"/>
              <a:t>jones</a:t>
            </a:r>
            <a:r>
              <a:rPr lang="en-US" dirty="0"/>
              <a:t>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"martin"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</a:t>
            </a:r>
            <a:r>
              <a:rPr lang="en-US" dirty="0" err="1"/>
              <a:t>blake</a:t>
            </a:r>
            <a:r>
              <a:rPr lang="en-US" dirty="0"/>
              <a:t>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</a:t>
            </a:r>
            <a:r>
              <a:rPr lang="en-US" dirty="0" err="1"/>
              <a:t>clark</a:t>
            </a:r>
            <a:r>
              <a:rPr lang="en-US" dirty="0"/>
              <a:t>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</a:t>
            </a:r>
            <a:r>
              <a:rPr lang="en-US" dirty="0" err="1"/>
              <a:t>scott</a:t>
            </a:r>
            <a:r>
              <a:rPr lang="en-US" dirty="0"/>
              <a:t>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"king"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"turner"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</a:t>
            </a:r>
            <a:r>
              <a:rPr lang="en-US" dirty="0" err="1"/>
              <a:t>adams</a:t>
            </a:r>
            <a:r>
              <a:rPr lang="en-US" dirty="0"/>
              <a:t>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</a:t>
            </a:r>
            <a:r>
              <a:rPr lang="en-US" dirty="0" err="1"/>
              <a:t>james</a:t>
            </a:r>
            <a:r>
              <a:rPr lang="en-US" dirty="0"/>
              <a:t>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"ford"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"miller" }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42844" y="3048000"/>
            <a:ext cx="6029356" cy="37394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IN" sz="2400" b="1" dirty="0">
                <a:solidFill>
                  <a:srgbClr val="3333FF"/>
                </a:solidFill>
              </a:rPr>
              <a:t>&gt; </a:t>
            </a:r>
            <a:r>
              <a:rPr lang="en-IN" sz="2400" b="1" dirty="0" err="1">
                <a:solidFill>
                  <a:srgbClr val="3333FF"/>
                </a:solidFill>
              </a:rPr>
              <a:t>db.emp.find</a:t>
            </a:r>
            <a:r>
              <a:rPr lang="en-IN" sz="2400" b="1" dirty="0">
                <a:solidFill>
                  <a:srgbClr val="3333FF"/>
                </a:solidFill>
              </a:rPr>
              <a:t>({},{_id:0,ename:1}).skip(3);</a:t>
            </a:r>
          </a:p>
          <a:p>
            <a:pPr>
              <a:spcBef>
                <a:spcPts val="1800"/>
              </a:spcBef>
            </a:pPr>
            <a:r>
              <a:rPr lang="en-IN" b="1" dirty="0"/>
              <a:t>{ "</a:t>
            </a:r>
            <a:r>
              <a:rPr lang="en-IN" b="1" dirty="0" err="1"/>
              <a:t>ename</a:t>
            </a:r>
            <a:r>
              <a:rPr lang="en-IN" b="1" dirty="0"/>
              <a:t>" : "</a:t>
            </a:r>
            <a:r>
              <a:rPr lang="en-IN" b="1" dirty="0" err="1"/>
              <a:t>jones</a:t>
            </a:r>
            <a:r>
              <a:rPr lang="en-IN" b="1" dirty="0"/>
              <a:t>" }                                                                             { "</a:t>
            </a:r>
            <a:r>
              <a:rPr lang="en-IN" b="1" dirty="0" err="1"/>
              <a:t>ename</a:t>
            </a:r>
            <a:r>
              <a:rPr lang="en-IN" b="1" dirty="0"/>
              <a:t>" : "martin" }                                                                             { "</a:t>
            </a:r>
            <a:r>
              <a:rPr lang="en-IN" b="1" dirty="0" err="1"/>
              <a:t>ename</a:t>
            </a:r>
            <a:r>
              <a:rPr lang="en-IN" b="1" dirty="0"/>
              <a:t>" : "</a:t>
            </a:r>
            <a:r>
              <a:rPr lang="en-IN" b="1" dirty="0" err="1"/>
              <a:t>blake</a:t>
            </a:r>
            <a:r>
              <a:rPr lang="en-IN" b="1" dirty="0"/>
              <a:t>" }                                                                                              { "</a:t>
            </a:r>
            <a:r>
              <a:rPr lang="en-IN" b="1" dirty="0" err="1"/>
              <a:t>ename</a:t>
            </a:r>
            <a:r>
              <a:rPr lang="en-IN" b="1" dirty="0"/>
              <a:t>" : "</a:t>
            </a:r>
            <a:r>
              <a:rPr lang="en-IN" b="1" dirty="0" err="1"/>
              <a:t>clark</a:t>
            </a:r>
            <a:r>
              <a:rPr lang="en-IN" b="1" dirty="0"/>
              <a:t>" }                                                                                                   { "</a:t>
            </a:r>
            <a:r>
              <a:rPr lang="en-IN" b="1" dirty="0" err="1"/>
              <a:t>ename</a:t>
            </a:r>
            <a:r>
              <a:rPr lang="en-IN" b="1" dirty="0"/>
              <a:t>" : "</a:t>
            </a:r>
            <a:r>
              <a:rPr lang="en-IN" b="1" dirty="0" err="1"/>
              <a:t>scott</a:t>
            </a:r>
            <a:r>
              <a:rPr lang="en-IN" b="1" dirty="0"/>
              <a:t>" }                                                                                             { "</a:t>
            </a:r>
            <a:r>
              <a:rPr lang="en-IN" b="1" dirty="0" err="1"/>
              <a:t>ename</a:t>
            </a:r>
            <a:r>
              <a:rPr lang="en-IN" b="1" dirty="0"/>
              <a:t>" : "king" }                                                                                                 { "</a:t>
            </a:r>
            <a:r>
              <a:rPr lang="en-IN" b="1" dirty="0" err="1"/>
              <a:t>ename</a:t>
            </a:r>
            <a:r>
              <a:rPr lang="en-IN" b="1" dirty="0"/>
              <a:t>" : "turner" }                                                                                               { "</a:t>
            </a:r>
            <a:r>
              <a:rPr lang="en-IN" b="1" dirty="0" err="1"/>
              <a:t>ename</a:t>
            </a:r>
            <a:r>
              <a:rPr lang="en-IN" b="1" dirty="0"/>
              <a:t>" : "</a:t>
            </a:r>
            <a:r>
              <a:rPr lang="en-IN" b="1" dirty="0" err="1"/>
              <a:t>adams</a:t>
            </a:r>
            <a:r>
              <a:rPr lang="en-IN" b="1" dirty="0"/>
              <a:t>" }                                                                                              { "</a:t>
            </a:r>
            <a:r>
              <a:rPr lang="en-IN" b="1" dirty="0" err="1"/>
              <a:t>ename</a:t>
            </a:r>
            <a:r>
              <a:rPr lang="en-IN" b="1" dirty="0"/>
              <a:t>" : "</a:t>
            </a:r>
            <a:r>
              <a:rPr lang="en-IN" b="1" dirty="0" err="1"/>
              <a:t>james</a:t>
            </a:r>
            <a:r>
              <a:rPr lang="en-IN" b="1" dirty="0"/>
              <a:t>" }                                                                                                  { "</a:t>
            </a:r>
            <a:r>
              <a:rPr lang="en-IN" b="1" dirty="0" err="1"/>
              <a:t>ename</a:t>
            </a:r>
            <a:r>
              <a:rPr lang="en-IN" b="1" dirty="0"/>
              <a:t>" : "ford" }                                                                                                       { "</a:t>
            </a:r>
            <a:r>
              <a:rPr lang="en-IN" b="1" dirty="0" err="1"/>
              <a:t>ename</a:t>
            </a:r>
            <a:r>
              <a:rPr lang="en-IN" b="1" dirty="0"/>
              <a:t>" : "miller" }</a:t>
            </a:r>
            <a:endParaRPr lang="en-US" sz="2000" b="1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27384"/>
            <a:ext cx="9144000" cy="941784"/>
          </a:xfrm>
          <a:prstGeom prst="rect">
            <a:avLst/>
          </a:prstGeom>
          <a:solidFill>
            <a:srgbClr val="00CC66"/>
          </a:solidFill>
        </p:spPr>
        <p:txBody>
          <a:bodyPr vert="horz" lIns="92075" tIns="46038" rIns="92075" bIns="46038" rtlCol="0" anchor="t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LIMIT,SKIP </a:t>
            </a:r>
            <a:endParaRPr lang="en-IN" sz="4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42844" y="1014442"/>
            <a:ext cx="6486556" cy="1800493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IN" sz="2400" b="1" dirty="0">
                <a:solidFill>
                  <a:srgbClr val="3333FF"/>
                </a:solidFill>
              </a:rPr>
              <a:t>&gt; </a:t>
            </a:r>
            <a:r>
              <a:rPr lang="en-IN" sz="2400" b="1" dirty="0" err="1">
                <a:solidFill>
                  <a:srgbClr val="3333FF"/>
                </a:solidFill>
              </a:rPr>
              <a:t>db.emp.find</a:t>
            </a:r>
            <a:r>
              <a:rPr lang="en-IN" sz="2400" b="1" dirty="0">
                <a:solidFill>
                  <a:srgbClr val="3333FF"/>
                </a:solidFill>
              </a:rPr>
              <a:t>({},{_id:0,ename:1}).skip(3).limit(3);</a:t>
            </a:r>
          </a:p>
          <a:p>
            <a:pPr>
              <a:spcBef>
                <a:spcPts val="1800"/>
              </a:spcBef>
            </a:pPr>
            <a:r>
              <a:rPr lang="en-IN" sz="2400" b="1" dirty="0"/>
              <a:t>{ "</a:t>
            </a:r>
            <a:r>
              <a:rPr lang="en-IN" sz="2400" b="1" dirty="0" err="1"/>
              <a:t>ename</a:t>
            </a:r>
            <a:r>
              <a:rPr lang="en-IN" sz="2400" b="1" dirty="0"/>
              <a:t>" : "</a:t>
            </a:r>
            <a:r>
              <a:rPr lang="en-IN" sz="2400" b="1" dirty="0" err="1"/>
              <a:t>jones</a:t>
            </a:r>
            <a:r>
              <a:rPr lang="en-IN" sz="2400" b="1" dirty="0"/>
              <a:t>" }                                                      { "</a:t>
            </a:r>
            <a:r>
              <a:rPr lang="en-IN" sz="2400" b="1" dirty="0" err="1"/>
              <a:t>ename</a:t>
            </a:r>
            <a:r>
              <a:rPr lang="en-IN" sz="2400" b="1" dirty="0"/>
              <a:t>" : "martin" }                                                                     { "</a:t>
            </a:r>
            <a:r>
              <a:rPr lang="en-IN" sz="2400" b="1" dirty="0" err="1"/>
              <a:t>ename</a:t>
            </a:r>
            <a:r>
              <a:rPr lang="en-IN" sz="2400" b="1" dirty="0"/>
              <a:t>" : "</a:t>
            </a:r>
            <a:r>
              <a:rPr lang="en-IN" sz="2400" b="1" dirty="0" err="1"/>
              <a:t>blake</a:t>
            </a:r>
            <a:r>
              <a:rPr lang="en-IN" sz="2400" b="1" dirty="0"/>
              <a:t>" }</a:t>
            </a:r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6705600" y="2053441"/>
            <a:ext cx="2362200" cy="396635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"smith"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</a:t>
            </a:r>
            <a:r>
              <a:rPr lang="en-US" dirty="0" err="1"/>
              <a:t>allen</a:t>
            </a:r>
            <a:r>
              <a:rPr lang="en-US" dirty="0"/>
              <a:t>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"ward"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</a:t>
            </a:r>
            <a:r>
              <a:rPr lang="en-US" dirty="0" err="1"/>
              <a:t>jones</a:t>
            </a:r>
            <a:r>
              <a:rPr lang="en-US" dirty="0"/>
              <a:t>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"martin"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</a:t>
            </a:r>
            <a:r>
              <a:rPr lang="en-US" dirty="0" err="1"/>
              <a:t>blake</a:t>
            </a:r>
            <a:r>
              <a:rPr lang="en-US" dirty="0"/>
              <a:t>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</a:t>
            </a:r>
            <a:r>
              <a:rPr lang="en-US" dirty="0" err="1"/>
              <a:t>clark</a:t>
            </a:r>
            <a:r>
              <a:rPr lang="en-US" dirty="0"/>
              <a:t>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</a:t>
            </a:r>
            <a:r>
              <a:rPr lang="en-US" dirty="0" err="1"/>
              <a:t>scott</a:t>
            </a:r>
            <a:r>
              <a:rPr lang="en-US" dirty="0"/>
              <a:t>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"king"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"turner"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</a:t>
            </a:r>
            <a:r>
              <a:rPr lang="en-US" dirty="0" err="1"/>
              <a:t>adams</a:t>
            </a:r>
            <a:r>
              <a:rPr lang="en-US" dirty="0"/>
              <a:t>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</a:t>
            </a:r>
            <a:r>
              <a:rPr lang="en-US" dirty="0" err="1"/>
              <a:t>james</a:t>
            </a:r>
            <a:r>
              <a:rPr lang="en-US" dirty="0"/>
              <a:t>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"ford"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"miller" 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27384"/>
            <a:ext cx="9144000" cy="941784"/>
          </a:xfrm>
          <a:prstGeom prst="rect">
            <a:avLst/>
          </a:prstGeom>
          <a:solidFill>
            <a:srgbClr val="00CC66"/>
          </a:solidFill>
        </p:spPr>
        <p:txBody>
          <a:bodyPr vert="horz" lIns="92075" tIns="46038" rIns="92075" bIns="46038" rtlCol="0" anchor="t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SORT,LIMIT,SKIP </a:t>
            </a:r>
            <a:endParaRPr lang="en-IN" sz="4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42844" y="954375"/>
            <a:ext cx="4581556" cy="83099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IN" sz="2400" b="1" dirty="0">
                <a:solidFill>
                  <a:srgbClr val="3333FF"/>
                </a:solidFill>
              </a:rPr>
              <a:t>&gt; </a:t>
            </a:r>
            <a:r>
              <a:rPr lang="en-IN" sz="2400" b="1" dirty="0" err="1">
                <a:solidFill>
                  <a:srgbClr val="3333FF"/>
                </a:solidFill>
              </a:rPr>
              <a:t>db.emp.find</a:t>
            </a:r>
            <a:r>
              <a:rPr lang="en-IN" sz="2400" b="1" dirty="0">
                <a:solidFill>
                  <a:srgbClr val="3333FF"/>
                </a:solidFill>
              </a:rPr>
              <a:t>({},{_id:0,ename:1})                              .sort({</a:t>
            </a:r>
            <a:r>
              <a:rPr lang="en-IN" sz="2400" b="1" dirty="0" err="1">
                <a:solidFill>
                  <a:srgbClr val="3333FF"/>
                </a:solidFill>
              </a:rPr>
              <a:t>ename</a:t>
            </a:r>
            <a:r>
              <a:rPr lang="en-IN" sz="2400" b="1" dirty="0">
                <a:solidFill>
                  <a:srgbClr val="3333FF"/>
                </a:solidFill>
              </a:rPr>
              <a:t>:-1}).skip(3).limit(3);</a:t>
            </a:r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6705600" y="1443841"/>
            <a:ext cx="2362200" cy="39663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"ward"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"turner"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"smith"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</a:t>
            </a:r>
            <a:r>
              <a:rPr lang="en-US" dirty="0" err="1"/>
              <a:t>scott</a:t>
            </a:r>
            <a:r>
              <a:rPr lang="en-US" dirty="0"/>
              <a:t>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"miller"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"martin"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"king"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</a:t>
            </a:r>
            <a:r>
              <a:rPr lang="en-US" dirty="0" err="1"/>
              <a:t>jones</a:t>
            </a:r>
            <a:r>
              <a:rPr lang="en-US" dirty="0"/>
              <a:t>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</a:t>
            </a:r>
            <a:r>
              <a:rPr lang="en-US" dirty="0" err="1"/>
              <a:t>james</a:t>
            </a:r>
            <a:r>
              <a:rPr lang="en-US" dirty="0"/>
              <a:t>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"ford"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</a:t>
            </a:r>
            <a:r>
              <a:rPr lang="en-US" dirty="0" err="1"/>
              <a:t>clark</a:t>
            </a:r>
            <a:r>
              <a:rPr lang="en-US" dirty="0"/>
              <a:t>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</a:t>
            </a:r>
            <a:r>
              <a:rPr lang="en-US" dirty="0" err="1"/>
              <a:t>blake</a:t>
            </a:r>
            <a:r>
              <a:rPr lang="en-US" dirty="0"/>
              <a:t>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</a:t>
            </a:r>
            <a:r>
              <a:rPr lang="en-US" dirty="0" err="1"/>
              <a:t>allen</a:t>
            </a:r>
            <a:r>
              <a:rPr lang="en-US" dirty="0"/>
              <a:t>" }</a:t>
            </a:r>
          </a:p>
          <a:p>
            <a:r>
              <a:rPr lang="en-US" dirty="0"/>
              <a:t>{ "</a:t>
            </a:r>
            <a:r>
              <a:rPr lang="en-US" dirty="0" err="1"/>
              <a:t>ename</a:t>
            </a:r>
            <a:r>
              <a:rPr lang="en-US" dirty="0"/>
              <a:t>" : "</a:t>
            </a:r>
            <a:r>
              <a:rPr lang="en-US" dirty="0" err="1"/>
              <a:t>adams</a:t>
            </a:r>
            <a:r>
              <a:rPr lang="en-US" dirty="0"/>
              <a:t>" }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0" y="3276600"/>
            <a:ext cx="2362200" cy="35394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{ "</a:t>
            </a:r>
            <a:r>
              <a:rPr lang="en-US" sz="1600" dirty="0" err="1"/>
              <a:t>ename</a:t>
            </a:r>
            <a:r>
              <a:rPr lang="en-US" sz="1600" dirty="0"/>
              <a:t>" : "smith" }</a:t>
            </a:r>
          </a:p>
          <a:p>
            <a:r>
              <a:rPr lang="en-US" sz="1600" dirty="0"/>
              <a:t>{ "</a:t>
            </a:r>
            <a:r>
              <a:rPr lang="en-US" sz="1600" dirty="0" err="1"/>
              <a:t>ename</a:t>
            </a:r>
            <a:r>
              <a:rPr lang="en-US" sz="1600" dirty="0"/>
              <a:t>" : "</a:t>
            </a:r>
            <a:r>
              <a:rPr lang="en-US" sz="1600" dirty="0" err="1"/>
              <a:t>allen</a:t>
            </a:r>
            <a:r>
              <a:rPr lang="en-US" sz="1600" dirty="0"/>
              <a:t>" }</a:t>
            </a:r>
          </a:p>
          <a:p>
            <a:r>
              <a:rPr lang="en-US" sz="1600" dirty="0"/>
              <a:t>{ "</a:t>
            </a:r>
            <a:r>
              <a:rPr lang="en-US" sz="1600" dirty="0" err="1"/>
              <a:t>ename</a:t>
            </a:r>
            <a:r>
              <a:rPr lang="en-US" sz="1600" dirty="0"/>
              <a:t>" : "ward" }</a:t>
            </a:r>
          </a:p>
          <a:p>
            <a:r>
              <a:rPr lang="en-US" sz="1600" dirty="0"/>
              <a:t>{ "</a:t>
            </a:r>
            <a:r>
              <a:rPr lang="en-US" sz="1600" dirty="0" err="1"/>
              <a:t>ename</a:t>
            </a:r>
            <a:r>
              <a:rPr lang="en-US" sz="1600" dirty="0"/>
              <a:t>" : "</a:t>
            </a:r>
            <a:r>
              <a:rPr lang="en-US" sz="1600" dirty="0" err="1"/>
              <a:t>jones</a:t>
            </a:r>
            <a:r>
              <a:rPr lang="en-US" sz="1600" dirty="0"/>
              <a:t>" }</a:t>
            </a:r>
          </a:p>
          <a:p>
            <a:r>
              <a:rPr lang="en-US" sz="1600" dirty="0"/>
              <a:t>{ "</a:t>
            </a:r>
            <a:r>
              <a:rPr lang="en-US" sz="1600" dirty="0" err="1"/>
              <a:t>ename</a:t>
            </a:r>
            <a:r>
              <a:rPr lang="en-US" sz="1600" dirty="0"/>
              <a:t>" : "martin" }</a:t>
            </a:r>
          </a:p>
          <a:p>
            <a:r>
              <a:rPr lang="en-US" sz="1600" dirty="0"/>
              <a:t>{ "</a:t>
            </a:r>
            <a:r>
              <a:rPr lang="en-US" sz="1600" dirty="0" err="1"/>
              <a:t>ename</a:t>
            </a:r>
            <a:r>
              <a:rPr lang="en-US" sz="1600" dirty="0"/>
              <a:t>" : "</a:t>
            </a:r>
            <a:r>
              <a:rPr lang="en-US" sz="1600" dirty="0" err="1"/>
              <a:t>blake</a:t>
            </a:r>
            <a:r>
              <a:rPr lang="en-US" sz="1600" dirty="0"/>
              <a:t>" }</a:t>
            </a:r>
          </a:p>
          <a:p>
            <a:r>
              <a:rPr lang="en-US" sz="1600" dirty="0"/>
              <a:t>{ "</a:t>
            </a:r>
            <a:r>
              <a:rPr lang="en-US" sz="1600" dirty="0" err="1"/>
              <a:t>ename</a:t>
            </a:r>
            <a:r>
              <a:rPr lang="en-US" sz="1600" dirty="0"/>
              <a:t>" : "</a:t>
            </a:r>
            <a:r>
              <a:rPr lang="en-US" sz="1600" dirty="0" err="1"/>
              <a:t>clark</a:t>
            </a:r>
            <a:r>
              <a:rPr lang="en-US" sz="1600" dirty="0"/>
              <a:t>" }</a:t>
            </a:r>
          </a:p>
          <a:p>
            <a:r>
              <a:rPr lang="en-US" sz="1600" dirty="0"/>
              <a:t>{ "</a:t>
            </a:r>
            <a:r>
              <a:rPr lang="en-US" sz="1600" dirty="0" err="1"/>
              <a:t>ename</a:t>
            </a:r>
            <a:r>
              <a:rPr lang="en-US" sz="1600" dirty="0"/>
              <a:t>" : "</a:t>
            </a:r>
            <a:r>
              <a:rPr lang="en-US" sz="1600" dirty="0" err="1"/>
              <a:t>scott</a:t>
            </a:r>
            <a:r>
              <a:rPr lang="en-US" sz="1600" dirty="0"/>
              <a:t>" }</a:t>
            </a:r>
          </a:p>
          <a:p>
            <a:r>
              <a:rPr lang="en-US" sz="1600" dirty="0"/>
              <a:t>{ "</a:t>
            </a:r>
            <a:r>
              <a:rPr lang="en-US" sz="1600" dirty="0" err="1"/>
              <a:t>ename</a:t>
            </a:r>
            <a:r>
              <a:rPr lang="en-US" sz="1600" dirty="0"/>
              <a:t>" : "king" }</a:t>
            </a:r>
          </a:p>
          <a:p>
            <a:r>
              <a:rPr lang="en-US" sz="1600" dirty="0"/>
              <a:t>{ "</a:t>
            </a:r>
            <a:r>
              <a:rPr lang="en-US" sz="1600" dirty="0" err="1"/>
              <a:t>ename</a:t>
            </a:r>
            <a:r>
              <a:rPr lang="en-US" sz="1600" dirty="0"/>
              <a:t>" : "turner" }</a:t>
            </a:r>
          </a:p>
          <a:p>
            <a:r>
              <a:rPr lang="en-US" sz="1600" dirty="0"/>
              <a:t>{ "</a:t>
            </a:r>
            <a:r>
              <a:rPr lang="en-US" sz="1600" dirty="0" err="1"/>
              <a:t>ename</a:t>
            </a:r>
            <a:r>
              <a:rPr lang="en-US" sz="1600" dirty="0"/>
              <a:t>" : "</a:t>
            </a:r>
            <a:r>
              <a:rPr lang="en-US" sz="1600" dirty="0" err="1"/>
              <a:t>adams</a:t>
            </a:r>
            <a:r>
              <a:rPr lang="en-US" sz="1600" dirty="0"/>
              <a:t>" }</a:t>
            </a:r>
          </a:p>
          <a:p>
            <a:r>
              <a:rPr lang="en-US" sz="1600" dirty="0"/>
              <a:t>{ "</a:t>
            </a:r>
            <a:r>
              <a:rPr lang="en-US" sz="1600" dirty="0" err="1"/>
              <a:t>ename</a:t>
            </a:r>
            <a:r>
              <a:rPr lang="en-US" sz="1600" dirty="0"/>
              <a:t>" : "</a:t>
            </a:r>
            <a:r>
              <a:rPr lang="en-US" sz="1600" dirty="0" err="1"/>
              <a:t>james</a:t>
            </a:r>
            <a:r>
              <a:rPr lang="en-US" sz="1600" dirty="0"/>
              <a:t>" }</a:t>
            </a:r>
          </a:p>
          <a:p>
            <a:r>
              <a:rPr lang="en-US" sz="1600" dirty="0"/>
              <a:t>{ "</a:t>
            </a:r>
            <a:r>
              <a:rPr lang="en-US" sz="1600" dirty="0" err="1"/>
              <a:t>ename</a:t>
            </a:r>
            <a:r>
              <a:rPr lang="en-US" sz="1600" dirty="0"/>
              <a:t>" : "ford" }</a:t>
            </a:r>
          </a:p>
          <a:p>
            <a:r>
              <a:rPr lang="en-US" sz="1600" dirty="0"/>
              <a:t>{ "</a:t>
            </a:r>
            <a:r>
              <a:rPr lang="en-US" sz="1600" dirty="0" err="1"/>
              <a:t>ename</a:t>
            </a:r>
            <a:r>
              <a:rPr lang="en-US" sz="1600" dirty="0"/>
              <a:t>" : "miller" 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495800" y="2907268"/>
            <a:ext cx="1385187" cy="36933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Original data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033720" y="1002268"/>
            <a:ext cx="1272080" cy="369332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Sorted data</a:t>
            </a:r>
          </a:p>
        </p:txBody>
      </p:sp>
      <p:sp>
        <p:nvSpPr>
          <p:cNvPr id="9" name="Left Brace 8"/>
          <p:cNvSpPr/>
          <p:nvPr/>
        </p:nvSpPr>
        <p:spPr>
          <a:xfrm>
            <a:off x="6324600" y="1600200"/>
            <a:ext cx="304800" cy="609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4" name="Left Brace 13"/>
          <p:cNvSpPr/>
          <p:nvPr/>
        </p:nvSpPr>
        <p:spPr>
          <a:xfrm>
            <a:off x="6400800" y="2514600"/>
            <a:ext cx="304800" cy="609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6" name="Rectangle 15"/>
          <p:cNvSpPr/>
          <p:nvPr/>
        </p:nvSpPr>
        <p:spPr>
          <a:xfrm>
            <a:off x="533400" y="2286000"/>
            <a:ext cx="25146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3333FF"/>
                </a:solidFill>
              </a:rPr>
              <a:t> </a:t>
            </a:r>
            <a:r>
              <a:rPr lang="en-IN" b="1" dirty="0"/>
              <a:t>{ "</a:t>
            </a:r>
            <a:r>
              <a:rPr lang="en-IN" b="1" dirty="0" err="1"/>
              <a:t>ename</a:t>
            </a:r>
            <a:r>
              <a:rPr lang="en-IN" b="1" dirty="0"/>
              <a:t>" : "</a:t>
            </a:r>
            <a:r>
              <a:rPr lang="en-IN" b="1" dirty="0" err="1"/>
              <a:t>scott</a:t>
            </a:r>
            <a:r>
              <a:rPr lang="en-IN" b="1" dirty="0"/>
              <a:t>" }                                                                        { "</a:t>
            </a:r>
            <a:r>
              <a:rPr lang="en-IN" b="1" dirty="0" err="1"/>
              <a:t>ename</a:t>
            </a:r>
            <a:r>
              <a:rPr lang="en-IN" b="1" dirty="0"/>
              <a:t>" : "miller" }                                                                         { "</a:t>
            </a:r>
            <a:r>
              <a:rPr lang="en-IN" b="1" dirty="0" err="1"/>
              <a:t>ename</a:t>
            </a:r>
            <a:r>
              <a:rPr lang="en-IN" b="1" dirty="0"/>
              <a:t>" : "martin" }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636380">
            <a:off x="2823977" y="1718933"/>
            <a:ext cx="687496" cy="11354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610328">
            <a:off x="3949724" y="1731477"/>
            <a:ext cx="706281" cy="45719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5867400" y="2858254"/>
            <a:ext cx="687496" cy="11354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54 0.00486 L 0.32987 0.0192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00" y="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96296E-6 L 0.20399 0.1365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00" y="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11111E-6 L -0.3717 -0.0298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00" y="-1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12" grpId="0" animBg="1"/>
      <p:bldP spid="5" grpId="1" animBg="1"/>
      <p:bldP spid="7" grpId="1" animBg="1"/>
      <p:bldP spid="8" grpId="0" animBg="1"/>
      <p:bldP spid="9" grpId="0" animBg="1"/>
      <p:bldP spid="14" grpId="0" animBg="1"/>
      <p:bldP spid="16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1447800"/>
          </a:xfrm>
        </p:spPr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sz="4000" dirty="0">
                <a:solidFill>
                  <a:srgbClr val="FF0000"/>
                </a:solidFill>
                <a:latin typeface="Agency FB" pitchFamily="34" charset="0"/>
              </a:rPr>
              <a:t>Finds the distinct values for a specified field across a</a:t>
            </a:r>
          </a:p>
          <a:p>
            <a:pPr marL="609600" indent="-609600">
              <a:buNone/>
            </a:pPr>
            <a:r>
              <a:rPr lang="en-US" sz="4000" dirty="0">
                <a:solidFill>
                  <a:srgbClr val="FF0000"/>
                </a:solidFill>
                <a:latin typeface="Agency FB" pitchFamily="34" charset="0"/>
              </a:rPr>
              <a:t>single collection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825500"/>
          </a:xfrm>
          <a:prstGeom prst="rect">
            <a:avLst/>
          </a:prstGeom>
          <a:solidFill>
            <a:srgbClr val="00CC6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DISTINCT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4715470"/>
            <a:ext cx="6629400" cy="800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sz="2800" b="1" i="1" dirty="0" err="1">
                <a:solidFill>
                  <a:srgbClr val="3333FF"/>
                </a:solidFill>
              </a:rPr>
              <a:t>db.emp.distinct</a:t>
            </a:r>
            <a:r>
              <a:rPr lang="en-US" sz="2800" b="1" i="1" dirty="0">
                <a:solidFill>
                  <a:srgbClr val="3333FF"/>
                </a:solidFill>
              </a:rPr>
              <a:t>("job")</a:t>
            </a:r>
          </a:p>
          <a:p>
            <a:r>
              <a:rPr lang="en-US" dirty="0"/>
              <a:t>[ "analyst", "clerk", "manager", "president", "salesman" ]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2400" y="2743200"/>
            <a:ext cx="2057400" cy="76200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rm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1</a:t>
            </a:r>
            <a:r>
              <a:rPr kumimoji="0" lang="en-US" sz="4000" b="0" i="0" u="none" strike="noStrike" kern="1200" cap="none" spc="0" normalizeH="0" baseline="3000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st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  method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2057400" cy="762000"/>
          </a:xfrm>
        </p:spPr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sz="4000" dirty="0">
                <a:solidFill>
                  <a:srgbClr val="FF0000"/>
                </a:solidFill>
                <a:latin typeface="Agency FB" pitchFamily="34" charset="0"/>
              </a:rPr>
              <a:t>2</a:t>
            </a:r>
            <a:r>
              <a:rPr lang="en-US" sz="4000" baseline="30000" dirty="0">
                <a:solidFill>
                  <a:srgbClr val="FF0000"/>
                </a:solidFill>
                <a:latin typeface="Agency FB" pitchFamily="34" charset="0"/>
              </a:rPr>
              <a:t>nd</a:t>
            </a:r>
            <a:r>
              <a:rPr lang="en-US" sz="4000" dirty="0">
                <a:solidFill>
                  <a:srgbClr val="FF0000"/>
                </a:solidFill>
                <a:latin typeface="Agency FB" pitchFamily="34" charset="0"/>
              </a:rPr>
              <a:t> method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825500"/>
          </a:xfrm>
          <a:prstGeom prst="rect">
            <a:avLst/>
          </a:prstGeom>
          <a:solidFill>
            <a:srgbClr val="00CC6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DISTINCT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136880"/>
            <a:ext cx="822960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i="1" dirty="0">
                <a:solidFill>
                  <a:srgbClr val="3333FF"/>
                </a:solidFill>
              </a:rPr>
              <a:t>&gt; </a:t>
            </a:r>
            <a:r>
              <a:rPr lang="en-US" sz="2600" b="1" i="1" dirty="0" err="1">
                <a:solidFill>
                  <a:srgbClr val="3333FF"/>
                </a:solidFill>
              </a:rPr>
              <a:t>db.runCommand</a:t>
            </a:r>
            <a:r>
              <a:rPr lang="en-US" sz="2600" b="1" i="1" dirty="0">
                <a:solidFill>
                  <a:srgbClr val="3333FF"/>
                </a:solidFill>
              </a:rPr>
              <a:t> ( { distinct: "</a:t>
            </a:r>
            <a:r>
              <a:rPr lang="en-US" sz="2600" b="1" i="1" dirty="0" err="1">
                <a:solidFill>
                  <a:srgbClr val="3333FF"/>
                </a:solidFill>
              </a:rPr>
              <a:t>emp</a:t>
            </a:r>
            <a:r>
              <a:rPr lang="en-US" sz="2600" b="1" i="1" dirty="0">
                <a:solidFill>
                  <a:srgbClr val="3333FF"/>
                </a:solidFill>
              </a:rPr>
              <a:t>", key: "job" } 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"values" : [</a:t>
            </a:r>
          </a:p>
          <a:p>
            <a:r>
              <a:rPr lang="en-US" dirty="0"/>
              <a:t>                "analyst",</a:t>
            </a:r>
          </a:p>
          <a:p>
            <a:r>
              <a:rPr lang="en-US" dirty="0"/>
              <a:t>                "clerk",</a:t>
            </a:r>
          </a:p>
          <a:p>
            <a:r>
              <a:rPr lang="en-US" dirty="0"/>
              <a:t>                "manager",</a:t>
            </a:r>
          </a:p>
          <a:p>
            <a:r>
              <a:rPr lang="en-US" dirty="0"/>
              <a:t>                "president",</a:t>
            </a:r>
          </a:p>
          <a:p>
            <a:r>
              <a:rPr lang="en-US" dirty="0"/>
              <a:t>                "salesman"</a:t>
            </a:r>
          </a:p>
          <a:p>
            <a:r>
              <a:rPr lang="en-US" dirty="0"/>
              <a:t>        ],</a:t>
            </a:r>
          </a:p>
          <a:p>
            <a:r>
              <a:rPr lang="en-US" dirty="0"/>
              <a:t>        "ok" : 1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4648200" y="2819400"/>
            <a:ext cx="838200" cy="2286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67200" y="2133600"/>
            <a:ext cx="1905000" cy="3810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6400800" y="3657600"/>
            <a:ext cx="990600" cy="533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Callout 11"/>
          <p:cNvSpPr/>
          <p:nvPr/>
        </p:nvSpPr>
        <p:spPr>
          <a:xfrm>
            <a:off x="6781800" y="4572000"/>
            <a:ext cx="914400" cy="612648"/>
          </a:xfrm>
          <a:prstGeom prst="wedgeEllipseCallout">
            <a:avLst>
              <a:gd name="adj1" fmla="val -11531"/>
              <a:gd name="adj2" fmla="val -7981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field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2057400" cy="762000"/>
          </a:xfrm>
        </p:spPr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sz="4000" dirty="0">
                <a:solidFill>
                  <a:srgbClr val="FF0000"/>
                </a:solidFill>
                <a:latin typeface="Agency FB" pitchFamily="34" charset="0"/>
              </a:rPr>
              <a:t>3</a:t>
            </a:r>
            <a:r>
              <a:rPr lang="en-US" sz="4000" baseline="30000" dirty="0">
                <a:solidFill>
                  <a:srgbClr val="FF0000"/>
                </a:solidFill>
                <a:latin typeface="Agency FB" pitchFamily="34" charset="0"/>
              </a:rPr>
              <a:t>rd</a:t>
            </a:r>
            <a:r>
              <a:rPr lang="en-US" sz="4000" dirty="0">
                <a:solidFill>
                  <a:srgbClr val="FF0000"/>
                </a:solidFill>
                <a:latin typeface="Agency FB" pitchFamily="34" charset="0"/>
              </a:rPr>
              <a:t> method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825500"/>
          </a:xfrm>
          <a:prstGeom prst="rect">
            <a:avLst/>
          </a:prstGeom>
          <a:solidFill>
            <a:srgbClr val="00CC6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DISTINCT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136880"/>
            <a:ext cx="822960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/>
              <a:buChar char="Ø"/>
            </a:pPr>
            <a:r>
              <a:rPr lang="en-US" sz="2800" b="1" i="1" dirty="0" err="1">
                <a:solidFill>
                  <a:srgbClr val="3333FF"/>
                </a:solidFill>
              </a:rPr>
              <a:t>db.emp.aggregate</a:t>
            </a:r>
            <a:r>
              <a:rPr lang="en-US" sz="2800" b="1" i="1" dirty="0">
                <a:solidFill>
                  <a:srgbClr val="3333FF"/>
                </a:solidFill>
              </a:rPr>
              <a:t>( [ { $group : { _id : "$job" } } ] )</a:t>
            </a:r>
          </a:p>
          <a:p>
            <a:r>
              <a:rPr lang="en-US" dirty="0"/>
              <a:t>{ "_id" : "analyst" }</a:t>
            </a:r>
          </a:p>
          <a:p>
            <a:r>
              <a:rPr lang="en-US" dirty="0"/>
              <a:t>{ "_id" : "clerk" }</a:t>
            </a:r>
          </a:p>
          <a:p>
            <a:r>
              <a:rPr lang="en-US" dirty="0"/>
              <a:t>{ "_id" : "manager" }</a:t>
            </a:r>
          </a:p>
          <a:p>
            <a:r>
              <a:rPr lang="en-US" dirty="0"/>
              <a:t>{ "_id" : "president" }</a:t>
            </a:r>
          </a:p>
          <a:p>
            <a:r>
              <a:rPr lang="en-US" dirty="0"/>
              <a:t>{ "_id" : "salesman" }</a:t>
            </a:r>
          </a:p>
        </p:txBody>
      </p:sp>
      <p:cxnSp>
        <p:nvCxnSpPr>
          <p:cNvPr id="7" name="Straight Arrow Connector 6"/>
          <p:cNvCxnSpPr>
            <a:endCxn id="8" idx="2"/>
          </p:cNvCxnSpPr>
          <p:nvPr/>
        </p:nvCxnSpPr>
        <p:spPr>
          <a:xfrm flipV="1">
            <a:off x="1676400" y="2324100"/>
            <a:ext cx="2590800" cy="10287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67200" y="2133600"/>
            <a:ext cx="1905000" cy="3810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6400800" y="3657600"/>
            <a:ext cx="990600" cy="533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Callout 11"/>
          <p:cNvSpPr/>
          <p:nvPr/>
        </p:nvSpPr>
        <p:spPr>
          <a:xfrm>
            <a:off x="6781800" y="4572000"/>
            <a:ext cx="914400" cy="612648"/>
          </a:xfrm>
          <a:prstGeom prst="wedgeEllipseCallout">
            <a:avLst>
              <a:gd name="adj1" fmla="val -11531"/>
              <a:gd name="adj2" fmla="val -7981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field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825500"/>
          </a:xfrm>
          <a:prstGeom prst="rect">
            <a:avLst/>
          </a:prstGeom>
          <a:solidFill>
            <a:srgbClr val="00CC6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DISTINCT ON</a:t>
            </a:r>
            <a:r>
              <a:rPr kumimoji="0" lang="en-US" sz="44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MULTIPLE COLUMNS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1295400"/>
            <a:ext cx="7391400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3333FF"/>
                </a:solidFill>
              </a:rPr>
              <a:t>&gt;</a:t>
            </a:r>
            <a:r>
              <a:rPr lang="en-US" sz="2800" b="1" i="1" dirty="0" err="1">
                <a:solidFill>
                  <a:srgbClr val="3333FF"/>
                </a:solidFill>
              </a:rPr>
              <a:t>db.emp.aggregate</a:t>
            </a:r>
            <a:r>
              <a:rPr lang="en-US" sz="2800" b="1" i="1" dirty="0">
                <a:solidFill>
                  <a:srgbClr val="3333FF"/>
                </a:solidFill>
              </a:rPr>
              <a:t>(</a:t>
            </a:r>
          </a:p>
          <a:p>
            <a:r>
              <a:rPr lang="en-US" sz="2800" b="1" i="1" dirty="0">
                <a:solidFill>
                  <a:srgbClr val="3333FF"/>
                </a:solidFill>
              </a:rPr>
              <a:t> [ { $group :</a:t>
            </a:r>
          </a:p>
          <a:p>
            <a:r>
              <a:rPr lang="en-US" sz="2800" b="1" i="1" dirty="0">
                <a:solidFill>
                  <a:srgbClr val="3333FF"/>
                </a:solidFill>
              </a:rPr>
              <a:t> { _id : {</a:t>
            </a:r>
            <a:r>
              <a:rPr lang="en-US" sz="2800" b="1" i="1" dirty="0" err="1">
                <a:solidFill>
                  <a:srgbClr val="3333FF"/>
                </a:solidFill>
              </a:rPr>
              <a:t>deptno</a:t>
            </a:r>
            <a:r>
              <a:rPr lang="en-US" sz="2800" b="1" i="1" dirty="0">
                <a:solidFill>
                  <a:srgbClr val="3333FF"/>
                </a:solidFill>
              </a:rPr>
              <a:t>, :"$</a:t>
            </a:r>
            <a:r>
              <a:rPr lang="en-US" sz="2800" b="1" i="1" dirty="0" err="1">
                <a:solidFill>
                  <a:srgbClr val="3333FF"/>
                </a:solidFill>
              </a:rPr>
              <a:t>deptno</a:t>
            </a:r>
            <a:r>
              <a:rPr lang="en-US" sz="2800" b="1" i="1" dirty="0">
                <a:solidFill>
                  <a:srgbClr val="3333FF"/>
                </a:solidFill>
              </a:rPr>
              <a:t>“,  job:"$job"} } } ] )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3053477"/>
            <a:ext cx="4572000" cy="25853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{ "_id" : { "</a:t>
            </a:r>
            <a:r>
              <a:rPr lang="en-US" dirty="0" err="1"/>
              <a:t>deptno</a:t>
            </a:r>
            <a:r>
              <a:rPr lang="en-US" dirty="0"/>
              <a:t>" : 20, "job" : "clerk" } }</a:t>
            </a:r>
          </a:p>
          <a:p>
            <a:r>
              <a:rPr lang="en-US" dirty="0"/>
              <a:t>{ "_id" : { "</a:t>
            </a:r>
            <a:r>
              <a:rPr lang="en-US" dirty="0" err="1"/>
              <a:t>deptno</a:t>
            </a:r>
            <a:r>
              <a:rPr lang="en-US" dirty="0"/>
              <a:t>" : 10, "job" : "president" } }</a:t>
            </a:r>
          </a:p>
          <a:p>
            <a:r>
              <a:rPr lang="en-US" dirty="0"/>
              <a:t>{ "_id" : { "</a:t>
            </a:r>
            <a:r>
              <a:rPr lang="en-US" dirty="0" err="1"/>
              <a:t>deptno</a:t>
            </a:r>
            <a:r>
              <a:rPr lang="en-US" dirty="0"/>
              <a:t>" : 30, "job" : "manager" } }</a:t>
            </a:r>
          </a:p>
          <a:p>
            <a:r>
              <a:rPr lang="en-US" dirty="0"/>
              <a:t>{ "_id" : { "</a:t>
            </a:r>
            <a:r>
              <a:rPr lang="en-US" dirty="0" err="1"/>
              <a:t>deptno</a:t>
            </a:r>
            <a:r>
              <a:rPr lang="en-US" dirty="0"/>
              <a:t>" : 20, "job" : "manager" } }</a:t>
            </a:r>
          </a:p>
          <a:p>
            <a:r>
              <a:rPr lang="en-US" dirty="0"/>
              <a:t>{ "_id" : { "</a:t>
            </a:r>
            <a:r>
              <a:rPr lang="en-US" dirty="0" err="1"/>
              <a:t>deptno</a:t>
            </a:r>
            <a:r>
              <a:rPr lang="en-US" dirty="0"/>
              <a:t>" : 10, "job" : "clerk" } }</a:t>
            </a:r>
          </a:p>
          <a:p>
            <a:r>
              <a:rPr lang="en-US" dirty="0"/>
              <a:t>{ "_id" : { "</a:t>
            </a:r>
            <a:r>
              <a:rPr lang="en-US" dirty="0" err="1"/>
              <a:t>deptno</a:t>
            </a:r>
            <a:r>
              <a:rPr lang="en-US" dirty="0"/>
              <a:t>" : 10, "job" : "manager" } }</a:t>
            </a:r>
          </a:p>
          <a:p>
            <a:r>
              <a:rPr lang="en-US" dirty="0"/>
              <a:t>{ "_id" : { "</a:t>
            </a:r>
            <a:r>
              <a:rPr lang="en-US" dirty="0" err="1"/>
              <a:t>deptno</a:t>
            </a:r>
            <a:r>
              <a:rPr lang="en-US" dirty="0"/>
              <a:t>" : 30, "job" : "clerk" } }</a:t>
            </a:r>
          </a:p>
          <a:p>
            <a:r>
              <a:rPr lang="en-US" dirty="0"/>
              <a:t>{ "_id" : { "</a:t>
            </a:r>
            <a:r>
              <a:rPr lang="en-US" dirty="0" err="1"/>
              <a:t>deptno</a:t>
            </a:r>
            <a:r>
              <a:rPr lang="en-US" dirty="0"/>
              <a:t>" : 30, "job" : "salesman" } }</a:t>
            </a:r>
          </a:p>
          <a:p>
            <a:r>
              <a:rPr lang="en-US" dirty="0"/>
              <a:t>{ "_id" : { "</a:t>
            </a:r>
            <a:r>
              <a:rPr lang="en-US" dirty="0" err="1"/>
              <a:t>deptno</a:t>
            </a:r>
            <a:r>
              <a:rPr lang="en-US" dirty="0"/>
              <a:t>" : 20, "job" : "analyst" } 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"/>
          <p:cNvSpPr>
            <a:spLocks noChangeArrowheads="1"/>
          </p:cNvSpPr>
          <p:nvPr/>
        </p:nvSpPr>
        <p:spPr bwMode="auto">
          <a:xfrm>
            <a:off x="0" y="-24"/>
            <a:ext cx="9144000" cy="647680"/>
          </a:xfrm>
          <a:prstGeom prst="rect">
            <a:avLst/>
          </a:prstGeom>
          <a:solidFill>
            <a:srgbClr val="00CC66"/>
          </a:solidFill>
          <a:ln w="9525">
            <a:solidFill>
              <a:srgbClr val="00CC66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MONGO DB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1371600"/>
            <a:ext cx="567398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DOCUMENT BASED NOSQL DB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0066FF"/>
                </a:solidFill>
              </a:rPr>
              <a:t>DERIVED FROM WORD HUMONGOUS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26988"/>
            <a:ext cx="9144000" cy="646113"/>
          </a:xfrm>
          <a:prstGeom prst="rect">
            <a:avLst/>
          </a:prstGeom>
          <a:solidFill>
            <a:srgbClr val="00CC66"/>
          </a:solidFill>
        </p:spPr>
        <p:txBody>
          <a:bodyPr lIns="92075" tIns="46038" rIns="92075" bIns="46038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$mod</a:t>
            </a:r>
            <a:endParaRPr lang="en-IN" sz="36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990600"/>
            <a:ext cx="64008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Perform a modulo operation to select documents</a:t>
            </a:r>
          </a:p>
        </p:txBody>
      </p:sp>
      <p:sp>
        <p:nvSpPr>
          <p:cNvPr id="17" name="Freeform 16"/>
          <p:cNvSpPr/>
          <p:nvPr/>
        </p:nvSpPr>
        <p:spPr>
          <a:xfrm>
            <a:off x="7167282" y="2460812"/>
            <a:ext cx="8965" cy="62753"/>
          </a:xfrm>
          <a:custGeom>
            <a:avLst/>
            <a:gdLst>
              <a:gd name="connsiteX0" fmla="*/ 0 w 8965"/>
              <a:gd name="connsiteY0" fmla="*/ 0 h 62753"/>
              <a:gd name="connsiteX1" fmla="*/ 8965 w 8965"/>
              <a:gd name="connsiteY1" fmla="*/ 62753 h 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65" h="62753">
                <a:moveTo>
                  <a:pt x="0" y="0"/>
                </a:moveTo>
                <a:lnTo>
                  <a:pt x="8965" y="62753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" name="Rectangle 18"/>
          <p:cNvSpPr/>
          <p:nvPr/>
        </p:nvSpPr>
        <p:spPr>
          <a:xfrm>
            <a:off x="228600" y="2602468"/>
            <a:ext cx="815340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{ field: { $mod: [ divisor, remainder ] } }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" y="7620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457200" y="1840468"/>
            <a:ext cx="4641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The </a:t>
            </a:r>
            <a:r>
              <a:rPr lang="en-US" b="1" dirty="0">
                <a:hlinkClick r:id="rId3"/>
              </a:rPr>
              <a:t>$mod</a:t>
            </a:r>
            <a:r>
              <a:rPr lang="en-US" b="1" dirty="0"/>
              <a:t> expression has the following syntax: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16200000" flipH="1">
            <a:off x="3162300" y="3238500"/>
            <a:ext cx="2286000" cy="1600200"/>
          </a:xfrm>
          <a:prstGeom prst="straightConnector1">
            <a:avLst/>
          </a:prstGeom>
          <a:ln cmpd="thickThin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57200" y="5028962"/>
            <a:ext cx="8001000" cy="16004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&gt;  </a:t>
            </a:r>
            <a:r>
              <a:rPr lang="en-US" sz="2600" b="1" i="1" dirty="0" err="1">
                <a:solidFill>
                  <a:srgbClr val="3333FF"/>
                </a:solidFill>
              </a:rPr>
              <a:t>db.emp.find</a:t>
            </a:r>
            <a:r>
              <a:rPr lang="en-US" sz="2600" b="1" i="1" dirty="0">
                <a:solidFill>
                  <a:srgbClr val="3333FF"/>
                </a:solidFill>
              </a:rPr>
              <a:t>({</a:t>
            </a:r>
            <a:r>
              <a:rPr lang="en-US" sz="2600" b="1" i="1" dirty="0" err="1">
                <a:solidFill>
                  <a:srgbClr val="3333FF"/>
                </a:solidFill>
              </a:rPr>
              <a:t>empno</a:t>
            </a:r>
            <a:r>
              <a:rPr lang="en-US" sz="2600" b="1" i="1" dirty="0">
                <a:solidFill>
                  <a:srgbClr val="3333FF"/>
                </a:solidFill>
              </a:rPr>
              <a:t>:{$mod:[2,1]}},{empno:1,_id:0})</a:t>
            </a:r>
          </a:p>
          <a:p>
            <a:r>
              <a:rPr lang="en-US" b="1" dirty="0"/>
              <a:t>{ "</a:t>
            </a:r>
            <a:r>
              <a:rPr lang="en-US" b="1" dirty="0" err="1"/>
              <a:t>empno</a:t>
            </a:r>
            <a:r>
              <a:rPr lang="en-US" b="1" dirty="0"/>
              <a:t>" : 7369 }</a:t>
            </a:r>
          </a:p>
          <a:p>
            <a:r>
              <a:rPr lang="en-US" b="1" dirty="0"/>
              <a:t>{ "</a:t>
            </a:r>
            <a:r>
              <a:rPr lang="en-US" b="1" dirty="0" err="1"/>
              <a:t>empno</a:t>
            </a:r>
            <a:r>
              <a:rPr lang="en-US" b="1" dirty="0"/>
              <a:t>" : 7499 }</a:t>
            </a:r>
          </a:p>
          <a:p>
            <a:r>
              <a:rPr lang="en-US" b="1" dirty="0"/>
              <a:t>{ "</a:t>
            </a:r>
            <a:r>
              <a:rPr lang="en-US" b="1" dirty="0" err="1"/>
              <a:t>empno</a:t>
            </a:r>
            <a:r>
              <a:rPr lang="en-US" b="1" dirty="0"/>
              <a:t>" : 7521 }</a:t>
            </a:r>
          </a:p>
          <a:p>
            <a:r>
              <a:rPr lang="en-US" b="1" dirty="0"/>
              <a:t>{ "</a:t>
            </a:r>
            <a:r>
              <a:rPr lang="en-US" b="1" dirty="0" err="1"/>
              <a:t>empno</a:t>
            </a:r>
            <a:r>
              <a:rPr lang="en-US" b="1" dirty="0"/>
              <a:t>" : 7839 }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057400" y="2895600"/>
            <a:ext cx="2743200" cy="2362200"/>
          </a:xfrm>
          <a:prstGeom prst="straightConnector1">
            <a:avLst/>
          </a:prstGeom>
          <a:ln cmpd="tri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26988"/>
            <a:ext cx="9144000" cy="646113"/>
          </a:xfrm>
          <a:prstGeom prst="rect">
            <a:avLst/>
          </a:prstGeom>
          <a:solidFill>
            <a:srgbClr val="00CC66"/>
          </a:solidFill>
        </p:spPr>
        <p:txBody>
          <a:bodyPr lIns="92075" tIns="46038" rIns="92075" bIns="46038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CAP THEOREM</a:t>
            </a:r>
            <a:endParaRPr lang="en-IN" sz="3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3675" y="1214438"/>
            <a:ext cx="3463925" cy="19859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i="1" dirty="0">
                <a:solidFill>
                  <a:srgbClr val="FF0000"/>
                </a:solidFill>
                <a:latin typeface="+mn-lt"/>
                <a:cs typeface="+mn-cs"/>
              </a:rPr>
              <a:t>CONSISTENCY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i="1" dirty="0">
              <a:solidFill>
                <a:srgbClr val="468E42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i="1" dirty="0">
                <a:solidFill>
                  <a:srgbClr val="5319F5"/>
                </a:solidFill>
                <a:latin typeface="+mn-lt"/>
                <a:cs typeface="+mn-cs"/>
              </a:rPr>
              <a:t>AVAILABILITY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i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rPr>
              <a:t>PARTITION</a:t>
            </a:r>
            <a:endParaRPr lang="en-US" sz="1200" i="1" dirty="0">
              <a:solidFill>
                <a:srgbClr val="CC0066"/>
              </a:solidFill>
              <a:latin typeface="+mn-lt"/>
              <a:cs typeface="+mn-cs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810000" y="2895600"/>
            <a:ext cx="6858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24400" y="2819400"/>
            <a:ext cx="1217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mandatory</a:t>
            </a:r>
            <a:endParaRPr lang="en-US" sz="900" i="1" dirty="0">
              <a:solidFill>
                <a:srgbClr val="CC0066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26988"/>
            <a:ext cx="9144000" cy="646113"/>
          </a:xfrm>
          <a:prstGeom prst="rect">
            <a:avLst/>
          </a:prstGeom>
          <a:solidFill>
            <a:srgbClr val="00CC66"/>
          </a:solidFill>
        </p:spPr>
        <p:txBody>
          <a:bodyPr lIns="92075" tIns="46038" rIns="92075" bIns="46038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CRUD</a:t>
            </a:r>
            <a:endParaRPr lang="en-IN" sz="3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3675" y="1214438"/>
            <a:ext cx="1863725" cy="26776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i="1" dirty="0">
                <a:solidFill>
                  <a:srgbClr val="FF0000"/>
                </a:solidFill>
                <a:latin typeface="+mn-lt"/>
                <a:cs typeface="+mn-cs"/>
              </a:rPr>
              <a:t>CREATE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i="1" dirty="0">
              <a:solidFill>
                <a:srgbClr val="468E42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i="1" dirty="0">
                <a:solidFill>
                  <a:srgbClr val="5319F5"/>
                </a:solidFill>
                <a:latin typeface="+mn-lt"/>
                <a:cs typeface="+mn-cs"/>
              </a:rPr>
              <a:t>READ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i="1" dirty="0">
              <a:solidFill>
                <a:srgbClr val="5319F5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rPr>
              <a:t>UPDATE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i="1" dirty="0">
              <a:solidFill>
                <a:srgbClr val="FF00FF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i="1" dirty="0">
                <a:solidFill>
                  <a:srgbClr val="FF00FF"/>
                </a:solidFill>
                <a:latin typeface="+mn-lt"/>
                <a:cs typeface="+mn-cs"/>
              </a:rPr>
              <a:t>DELETE</a:t>
            </a:r>
            <a:endParaRPr lang="en-US" sz="1200" i="1" dirty="0">
              <a:solidFill>
                <a:srgbClr val="FF00FF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2590800"/>
            <a:ext cx="9144000" cy="1676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AR BLANCA" pitchFamily="2" charset="0"/>
              </a:rPr>
              <a:t>CRUD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77268E5A-53B0-4E35-81F1-A4738EF51967}" type="slidenum">
              <a:rPr lang="hu-HU"/>
              <a:pPr>
                <a:defRPr/>
              </a:pPr>
              <a:t>54</a:t>
            </a:fld>
            <a:endParaRPr lang="hu-HU"/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"/>
          </a:xfrm>
          <a:solidFill>
            <a:srgbClr val="00CC66"/>
          </a:solidFill>
        </p:spPr>
        <p:txBody>
          <a:bodyPr lIns="92075" tIns="46038" rIns="92075" bIns="46038">
            <a:normAutofit/>
          </a:bodyPr>
          <a:lstStyle/>
          <a:p>
            <a:pPr>
              <a:defRPr/>
            </a:pPr>
            <a:r>
              <a:rPr lang="hu-HU" sz="3600" dirty="0">
                <a:solidFill>
                  <a:schemeClr val="bg1"/>
                </a:solidFill>
              </a:rPr>
              <a:t>CRUD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/>
              <a:t>Create</a:t>
            </a:r>
          </a:p>
          <a:p>
            <a:pPr lvl="1"/>
            <a:r>
              <a:rPr lang="hu-HU" dirty="0"/>
              <a:t>db.collection.insert( &lt;document&gt; ) </a:t>
            </a:r>
          </a:p>
          <a:p>
            <a:pPr lvl="1"/>
            <a:r>
              <a:rPr lang="hu-HU" dirty="0"/>
              <a:t>db.collection.save( &lt;document&gt; ) </a:t>
            </a:r>
          </a:p>
          <a:p>
            <a:pPr lvl="1"/>
            <a:r>
              <a:rPr lang="hu-HU" dirty="0"/>
              <a:t>db.collection.update( &lt;query&gt;, &lt;update&gt;, { upsert: true } ) </a:t>
            </a:r>
          </a:p>
          <a:p>
            <a:r>
              <a:rPr lang="hu-HU" dirty="0"/>
              <a:t>Read</a:t>
            </a:r>
          </a:p>
          <a:p>
            <a:pPr lvl="1"/>
            <a:r>
              <a:rPr lang="hu-HU" dirty="0"/>
              <a:t>db.collection.find( &lt;query&gt;, &lt;projection&gt; )</a:t>
            </a:r>
          </a:p>
          <a:p>
            <a:pPr lvl="1"/>
            <a:r>
              <a:rPr lang="hu-HU" dirty="0"/>
              <a:t>db.collection.findOne( &lt;query&gt;, &lt;projection&gt; ) </a:t>
            </a:r>
          </a:p>
          <a:p>
            <a:r>
              <a:rPr lang="hu-HU" dirty="0"/>
              <a:t>Update</a:t>
            </a:r>
          </a:p>
          <a:p>
            <a:pPr lvl="1"/>
            <a:r>
              <a:rPr lang="hu-HU" dirty="0"/>
              <a:t>db.collection.update( &lt;query&gt;, &lt;update&gt;, &lt;options&gt; ) </a:t>
            </a:r>
          </a:p>
          <a:p>
            <a:r>
              <a:rPr lang="hu-HU" dirty="0"/>
              <a:t>Delete</a:t>
            </a:r>
          </a:p>
          <a:p>
            <a:pPr lvl="1"/>
            <a:r>
              <a:rPr lang="hu-HU" dirty="0"/>
              <a:t>db.collection.remove( &lt;query&gt;, &lt;justOne&gt; )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77268E5A-53B0-4E35-81F1-A4738EF51967}" type="slidenum">
              <a:rPr lang="hu-HU"/>
              <a:pPr>
                <a:defRPr/>
              </a:pPr>
              <a:t>55</a:t>
            </a:fld>
            <a:endParaRPr lang="hu-HU"/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"/>
          </a:xfrm>
          <a:solidFill>
            <a:srgbClr val="00CC66"/>
          </a:solidFill>
        </p:spPr>
        <p:txBody>
          <a:bodyPr lIns="92075" tIns="46038" rIns="92075" bIns="46038">
            <a:normAutofit/>
          </a:bodyPr>
          <a:lstStyle/>
          <a:p>
            <a:pPr>
              <a:defRPr/>
            </a:pPr>
            <a:r>
              <a:rPr lang="hu-HU" sz="3600" dirty="0">
                <a:solidFill>
                  <a:schemeClr val="bg1"/>
                </a:solidFill>
              </a:rPr>
              <a:t>CRUD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u-HU" dirty="0"/>
              <a:t>&gt;</a:t>
            </a:r>
            <a:r>
              <a:rPr lang="hu-HU" dirty="0">
                <a:solidFill>
                  <a:srgbClr val="3333FF"/>
                </a:solidFill>
              </a:rPr>
              <a:t> db.create</a:t>
            </a:r>
            <a:r>
              <a:rPr lang="hu-HU" dirty="0">
                <a:solidFill>
                  <a:srgbClr val="FF0000"/>
                </a:solidFill>
              </a:rPr>
              <a:t>C</a:t>
            </a:r>
            <a:r>
              <a:rPr lang="hu-HU" dirty="0">
                <a:solidFill>
                  <a:srgbClr val="3333FF"/>
                </a:solidFill>
              </a:rPr>
              <a:t>ollection("TEST")</a:t>
            </a:r>
          </a:p>
          <a:p>
            <a:pPr>
              <a:buNone/>
            </a:pPr>
            <a:r>
              <a:rPr lang="hu-HU" dirty="0"/>
              <a:t>{ "ok" : 1 }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 </a:t>
            </a:r>
            <a:r>
              <a:rPr lang="en-US" dirty="0">
                <a:solidFill>
                  <a:srgbClr val="3333FF"/>
                </a:solidFill>
              </a:rPr>
              <a:t>db.TEST1.insert({c1:1,c2:"zee"})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</a:t>
            </a:r>
            <a:r>
              <a:rPr lang="en-US" dirty="0">
                <a:solidFill>
                  <a:srgbClr val="3333FF"/>
                </a:solidFill>
              </a:rPr>
              <a:t>db.TEST2.save(db.TEST1.find().</a:t>
            </a:r>
            <a:r>
              <a:rPr lang="en-US" dirty="0" err="1">
                <a:solidFill>
                  <a:srgbClr val="3333FF"/>
                </a:solidFill>
              </a:rPr>
              <a:t>toArray</a:t>
            </a:r>
            <a:r>
              <a:rPr lang="en-US" dirty="0">
                <a:solidFill>
                  <a:srgbClr val="3333FF"/>
                </a:solidFill>
              </a:rPr>
              <a:t>());</a:t>
            </a:r>
          </a:p>
          <a:p>
            <a:pPr>
              <a:buNone/>
            </a:pPr>
            <a:endParaRPr lang="hu-HU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1000" y="990600"/>
            <a:ext cx="1932901" cy="36933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Creating collection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77268E5A-53B0-4E35-81F1-A4738EF51967}" type="slidenum">
              <a:rPr lang="hu-HU"/>
              <a:pPr>
                <a:defRPr/>
              </a:pPr>
              <a:t>56</a:t>
            </a:fld>
            <a:endParaRPr lang="hu-HU"/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"/>
          </a:xfrm>
          <a:solidFill>
            <a:srgbClr val="00CC66"/>
          </a:solidFill>
        </p:spPr>
        <p:txBody>
          <a:bodyPr lIns="92075" tIns="46038" rIns="92075" bIns="46038">
            <a:normAutofit/>
          </a:bodyPr>
          <a:lstStyle/>
          <a:p>
            <a:pPr>
              <a:defRPr/>
            </a:pPr>
            <a:r>
              <a:rPr lang="hu-HU" sz="3600" dirty="0">
                <a:solidFill>
                  <a:schemeClr val="bg1"/>
                </a:solidFill>
              </a:rPr>
              <a:t>CRUD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3333FF"/>
                </a:solidFill>
              </a:rPr>
              <a:t>&gt;db.TEST1.insert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rgbClr val="3333FF"/>
                </a:solidFill>
              </a:rPr>
              <a:t>any(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[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{</a:t>
            </a:r>
            <a:r>
              <a:rPr lang="en-US" dirty="0"/>
              <a:t>c1:2,c2:"colors"</a:t>
            </a:r>
            <a:r>
              <a:rPr lang="en-US" dirty="0">
                <a:solidFill>
                  <a:srgbClr val="00B050"/>
                </a:solidFill>
              </a:rPr>
              <a:t>}</a:t>
            </a:r>
            <a:r>
              <a:rPr lang="en-US" dirty="0">
                <a:solidFill>
                  <a:srgbClr val="3333FF"/>
                </a:solidFill>
              </a:rPr>
              <a:t>,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{</a:t>
            </a:r>
            <a:r>
              <a:rPr lang="en-US" dirty="0"/>
              <a:t>c1:3,c2:"</a:t>
            </a:r>
            <a:r>
              <a:rPr lang="en-US" dirty="0" err="1"/>
              <a:t>sony</a:t>
            </a:r>
            <a:r>
              <a:rPr lang="en-US" dirty="0"/>
              <a:t>"</a:t>
            </a:r>
            <a:r>
              <a:rPr lang="en-US" dirty="0">
                <a:solidFill>
                  <a:srgbClr val="00B050"/>
                </a:solidFill>
              </a:rPr>
              <a:t>},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{</a:t>
            </a:r>
            <a:r>
              <a:rPr lang="en-US" dirty="0"/>
              <a:t>c1:4,c2:"</a:t>
            </a:r>
            <a:r>
              <a:rPr lang="en-US" dirty="0" err="1"/>
              <a:t>etv</a:t>
            </a:r>
            <a:r>
              <a:rPr lang="en-US" dirty="0"/>
              <a:t>"</a:t>
            </a:r>
            <a:r>
              <a:rPr lang="en-US" dirty="0">
                <a:solidFill>
                  <a:srgbClr val="00B050"/>
                </a:solidFill>
              </a:rPr>
              <a:t>}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]</a:t>
            </a:r>
          </a:p>
          <a:p>
            <a:pPr>
              <a:buNone/>
            </a:pPr>
            <a:r>
              <a:rPr lang="en-US" dirty="0">
                <a:solidFill>
                  <a:srgbClr val="3333FF"/>
                </a:solidFill>
              </a:rPr>
              <a:t>)</a:t>
            </a:r>
          </a:p>
          <a:p>
            <a:pPr>
              <a:buNone/>
            </a:pPr>
            <a:endParaRPr lang="en-US" dirty="0">
              <a:solidFill>
                <a:srgbClr val="3333FF"/>
              </a:solidFill>
            </a:endParaRPr>
          </a:p>
          <a:p>
            <a:pPr>
              <a:buNone/>
            </a:pPr>
            <a:endParaRPr lang="hu-HU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1000" y="990600"/>
            <a:ext cx="2668808" cy="36933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Multiple document inserts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77268E5A-53B0-4E35-81F1-A4738EF51967}" type="slidenum">
              <a:rPr lang="hu-HU"/>
              <a:pPr>
                <a:defRPr/>
              </a:pPr>
              <a:t>57</a:t>
            </a:fld>
            <a:endParaRPr lang="hu-HU"/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"/>
          </a:xfrm>
          <a:solidFill>
            <a:srgbClr val="00CC66"/>
          </a:solidFill>
        </p:spPr>
        <p:txBody>
          <a:bodyPr lIns="92075" tIns="46038" rIns="92075" bIns="46038">
            <a:normAutofit/>
          </a:bodyPr>
          <a:lstStyle/>
          <a:p>
            <a:pPr>
              <a:defRPr/>
            </a:pPr>
            <a:r>
              <a:rPr lang="hu-HU" sz="3600" dirty="0">
                <a:solidFill>
                  <a:schemeClr val="bg1"/>
                </a:solidFill>
              </a:rPr>
              <a:t>CRUD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xfrm>
            <a:off x="533400" y="1600201"/>
            <a:ext cx="8153400" cy="2362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3333FF"/>
                </a:solidFill>
              </a:rPr>
              <a:t>&gt; db.TEST1.find({},{_id:0})</a:t>
            </a:r>
          </a:p>
          <a:p>
            <a:pPr>
              <a:buNone/>
            </a:pPr>
            <a:r>
              <a:rPr lang="en-US" sz="2000" dirty="0"/>
              <a:t>{ "c1" : 1, "c2" : "zee" }</a:t>
            </a:r>
          </a:p>
          <a:p>
            <a:pPr>
              <a:buNone/>
            </a:pPr>
            <a:r>
              <a:rPr lang="en-US" sz="2000" dirty="0"/>
              <a:t>{ "c1" : 2, "c2" : "colors" }</a:t>
            </a:r>
          </a:p>
          <a:p>
            <a:pPr>
              <a:buNone/>
            </a:pPr>
            <a:r>
              <a:rPr lang="en-US" sz="2000" dirty="0"/>
              <a:t>{ "c1" : 3, "c2" : "</a:t>
            </a:r>
            <a:r>
              <a:rPr lang="en-US" sz="2000" dirty="0" err="1"/>
              <a:t>sony</a:t>
            </a:r>
            <a:r>
              <a:rPr lang="en-US" sz="2000" dirty="0"/>
              <a:t>" }</a:t>
            </a:r>
          </a:p>
          <a:p>
            <a:pPr>
              <a:buNone/>
            </a:pPr>
            <a:r>
              <a:rPr lang="en-US" sz="2000" dirty="0"/>
              <a:t>{ "c1" : 4, "c2" : "</a:t>
            </a:r>
            <a:r>
              <a:rPr lang="en-US" sz="2000" dirty="0" err="1"/>
              <a:t>etv</a:t>
            </a:r>
            <a:r>
              <a:rPr lang="en-US" sz="2000" dirty="0"/>
              <a:t>" }</a:t>
            </a:r>
            <a:endParaRPr lang="hu-HU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1000" y="990600"/>
            <a:ext cx="848502" cy="36933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update</a:t>
            </a:r>
          </a:p>
        </p:txBody>
      </p:sp>
      <p:pic>
        <p:nvPicPr>
          <p:cNvPr id="6" name="Picture 5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294014"/>
            <a:ext cx="1018376" cy="1039986"/>
          </a:xfrm>
          <a:prstGeom prst="rect">
            <a:avLst/>
          </a:prstGeom>
          <a:noFill/>
        </p:spPr>
      </p:pic>
      <p:sp>
        <p:nvSpPr>
          <p:cNvPr id="7" name="Cloud Callout 6"/>
          <p:cNvSpPr/>
          <p:nvPr/>
        </p:nvSpPr>
        <p:spPr>
          <a:xfrm>
            <a:off x="2133600" y="4191000"/>
            <a:ext cx="1752600" cy="533400"/>
          </a:xfrm>
          <a:prstGeom prst="cloud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zee to sun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00200" y="5181600"/>
            <a:ext cx="7467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333FF"/>
                </a:solidFill>
              </a:rPr>
              <a:t>&gt; db.TEST1.update({c1:1},{$set:{c2:"sun"}})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" y="5879068"/>
            <a:ext cx="1500924" cy="923330"/>
          </a:xfrm>
          <a:prstGeom prst="rect">
            <a:avLst/>
          </a:prstGeom>
          <a:solidFill>
            <a:srgbClr val="FF7C80"/>
          </a:solidFill>
        </p:spPr>
        <p:txBody>
          <a:bodyPr wrap="none">
            <a:spAutoFit/>
          </a:bodyPr>
          <a:lstStyle/>
          <a:p>
            <a:r>
              <a:rPr lang="en-US" b="1" dirty="0"/>
              <a:t>Update TEST1</a:t>
            </a:r>
          </a:p>
          <a:p>
            <a:r>
              <a:rPr lang="en-US" b="1" dirty="0"/>
              <a:t>Set c2=‘sun’</a:t>
            </a:r>
          </a:p>
          <a:p>
            <a:r>
              <a:rPr lang="en-US" b="1" dirty="0"/>
              <a:t>Where c1=1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886200" y="4572000"/>
            <a:ext cx="685800" cy="609600"/>
          </a:xfrm>
          <a:prstGeom prst="straightConnector1">
            <a:avLst/>
          </a:prstGeom>
          <a:ln w="15875" cmpd="sng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77268E5A-53B0-4E35-81F1-A4738EF51967}" type="slidenum">
              <a:rPr lang="hu-HU"/>
              <a:pPr>
                <a:defRPr/>
              </a:pPr>
              <a:t>58</a:t>
            </a:fld>
            <a:endParaRPr lang="hu-HU"/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"/>
          </a:xfrm>
          <a:solidFill>
            <a:srgbClr val="00CC66"/>
          </a:solidFill>
        </p:spPr>
        <p:txBody>
          <a:bodyPr lIns="92075" tIns="46038" rIns="92075" bIns="46038">
            <a:normAutofit/>
          </a:bodyPr>
          <a:lstStyle/>
          <a:p>
            <a:pPr>
              <a:defRPr/>
            </a:pPr>
            <a:r>
              <a:rPr lang="hu-HU" sz="3600" dirty="0">
                <a:solidFill>
                  <a:schemeClr val="bg1"/>
                </a:solidFill>
              </a:rPr>
              <a:t>CRUD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xfrm>
            <a:off x="533400" y="1600201"/>
            <a:ext cx="8153400" cy="2362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solidFill>
                  <a:srgbClr val="3333FF"/>
                </a:solidFill>
              </a:rPr>
              <a:t>&gt; </a:t>
            </a:r>
            <a:r>
              <a:rPr lang="en-US" dirty="0" err="1">
                <a:solidFill>
                  <a:srgbClr val="3333FF"/>
                </a:solidFill>
              </a:rPr>
              <a:t>db.city.find</a:t>
            </a:r>
            <a:r>
              <a:rPr lang="en-US" dirty="0">
                <a:solidFill>
                  <a:srgbClr val="3333FF"/>
                </a:solidFill>
              </a:rPr>
              <a:t>({},{_id:0})</a:t>
            </a:r>
          </a:p>
          <a:p>
            <a:pPr>
              <a:buNone/>
            </a:pPr>
            <a:r>
              <a:rPr lang="en-US" sz="2000" dirty="0"/>
              <a:t>{ "c1" : 1, "c2" : “</a:t>
            </a:r>
            <a:r>
              <a:rPr lang="en-US" sz="2000" dirty="0" err="1"/>
              <a:t>bangalore</a:t>
            </a:r>
            <a:r>
              <a:rPr lang="en-US" sz="2000" dirty="0"/>
              <a:t>" }</a:t>
            </a:r>
          </a:p>
          <a:p>
            <a:pPr>
              <a:buNone/>
            </a:pPr>
            <a:r>
              <a:rPr lang="en-US" sz="2000" dirty="0"/>
              <a:t>{ "c1" : 2, "c2" : “</a:t>
            </a:r>
            <a:r>
              <a:rPr lang="en-US" sz="2000" dirty="0" err="1"/>
              <a:t>chennai</a:t>
            </a:r>
            <a:r>
              <a:rPr lang="en-US" sz="2000" dirty="0"/>
              <a:t>" }</a:t>
            </a:r>
          </a:p>
          <a:p>
            <a:pPr>
              <a:buNone/>
            </a:pPr>
            <a:r>
              <a:rPr lang="en-US" sz="2000" dirty="0"/>
              <a:t>{ "c1" : 3, "c2" : “</a:t>
            </a:r>
            <a:r>
              <a:rPr lang="en-US" sz="2000" dirty="0" err="1"/>
              <a:t>hyderabad</a:t>
            </a:r>
            <a:r>
              <a:rPr lang="en-US" sz="2000" dirty="0"/>
              <a:t>" }</a:t>
            </a:r>
          </a:p>
          <a:p>
            <a:pPr>
              <a:buNone/>
            </a:pPr>
            <a:r>
              <a:rPr lang="en-US" sz="2000" dirty="0"/>
              <a:t>{ "c1" : 4, "c2" : “</a:t>
            </a:r>
            <a:r>
              <a:rPr lang="en-US" sz="2000" dirty="0" err="1"/>
              <a:t>punjab</a:t>
            </a:r>
            <a:r>
              <a:rPr lang="en-US" sz="2000" dirty="0"/>
              <a:t>" }</a:t>
            </a:r>
          </a:p>
          <a:p>
            <a:pPr>
              <a:buNone/>
            </a:pPr>
            <a:r>
              <a:rPr lang="en-US" sz="2000" dirty="0"/>
              <a:t>{</a:t>
            </a:r>
            <a:r>
              <a:rPr lang="en-US" sz="2100" dirty="0"/>
              <a:t>"c1" : 5, "c2" : “</a:t>
            </a:r>
            <a:r>
              <a:rPr lang="en-US" sz="2100" dirty="0" err="1"/>
              <a:t>uttar</a:t>
            </a:r>
            <a:r>
              <a:rPr lang="en-US" sz="2100" dirty="0"/>
              <a:t> </a:t>
            </a:r>
            <a:r>
              <a:rPr lang="en-US" sz="2100" dirty="0" err="1"/>
              <a:t>pradesh</a:t>
            </a:r>
            <a:r>
              <a:rPr lang="en-US" sz="2100" dirty="0"/>
              <a:t>“}</a:t>
            </a:r>
            <a:endParaRPr lang="hu-HU" sz="21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1000" y="990600"/>
            <a:ext cx="1378006" cy="36933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updateMany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6" name="Picture 5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294014"/>
            <a:ext cx="1018376" cy="1039986"/>
          </a:xfrm>
          <a:prstGeom prst="rect">
            <a:avLst/>
          </a:prstGeom>
          <a:noFill/>
        </p:spPr>
      </p:pic>
      <p:sp>
        <p:nvSpPr>
          <p:cNvPr id="7" name="Cloud Callout 6"/>
          <p:cNvSpPr/>
          <p:nvPr/>
        </p:nvSpPr>
        <p:spPr>
          <a:xfrm>
            <a:off x="2133600" y="3810000"/>
            <a:ext cx="3200400" cy="914400"/>
          </a:xfrm>
          <a:prstGeom prst="cloudCallou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 zone to south for 1,2,3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886200" y="4572000"/>
            <a:ext cx="685800" cy="609600"/>
          </a:xfrm>
          <a:prstGeom prst="straightConnector1">
            <a:avLst/>
          </a:prstGeom>
          <a:ln w="15875" cmpd="sng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00200" y="5181600"/>
            <a:ext cx="746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333FF"/>
                </a:solidFill>
              </a:rPr>
              <a:t>&gt; </a:t>
            </a:r>
            <a:r>
              <a:rPr lang="en-US" sz="3200" b="1" dirty="0" err="1">
                <a:solidFill>
                  <a:srgbClr val="3333FF"/>
                </a:solidFill>
              </a:rPr>
              <a:t>db.city.update</a:t>
            </a:r>
            <a:r>
              <a:rPr lang="en-US" sz="3200" b="1" dirty="0" err="1">
                <a:solidFill>
                  <a:srgbClr val="FF0000"/>
                </a:solidFill>
              </a:rPr>
              <a:t>M</a:t>
            </a:r>
            <a:r>
              <a:rPr lang="en-US" sz="3200" b="1" dirty="0" err="1">
                <a:solidFill>
                  <a:srgbClr val="3333FF"/>
                </a:solidFill>
              </a:rPr>
              <a:t>any</a:t>
            </a:r>
            <a:r>
              <a:rPr lang="en-US" sz="3200" b="1" dirty="0">
                <a:solidFill>
                  <a:srgbClr val="3333FF"/>
                </a:solidFill>
              </a:rPr>
              <a:t>({c1:{$in:[1,2,3]}}, {$set:{c2:"south"}})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" y="5562600"/>
            <a:ext cx="1525097" cy="1200329"/>
          </a:xfrm>
          <a:prstGeom prst="rect">
            <a:avLst/>
          </a:prstGeom>
          <a:solidFill>
            <a:srgbClr val="FF7C80"/>
          </a:solidFill>
        </p:spPr>
        <p:txBody>
          <a:bodyPr wrap="none">
            <a:spAutoFit/>
          </a:bodyPr>
          <a:lstStyle/>
          <a:p>
            <a:r>
              <a:rPr lang="en-US" b="1" dirty="0"/>
              <a:t>Update city</a:t>
            </a:r>
          </a:p>
          <a:p>
            <a:r>
              <a:rPr lang="en-US" b="1" dirty="0"/>
              <a:t>Set c2=‘south’</a:t>
            </a:r>
          </a:p>
          <a:p>
            <a:r>
              <a:rPr lang="en-US" b="1" dirty="0"/>
              <a:t>Where c1 </a:t>
            </a:r>
          </a:p>
          <a:p>
            <a:r>
              <a:rPr lang="en-US" b="1" dirty="0"/>
              <a:t>in(1,2,3)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77268E5A-53B0-4E35-81F1-A4738EF51967}" type="slidenum">
              <a:rPr lang="hu-HU"/>
              <a:pPr>
                <a:defRPr/>
              </a:pPr>
              <a:t>59</a:t>
            </a:fld>
            <a:endParaRPr lang="hu-HU"/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"/>
          </a:xfrm>
          <a:solidFill>
            <a:srgbClr val="00CC66"/>
          </a:solidFill>
        </p:spPr>
        <p:txBody>
          <a:bodyPr lIns="92075" tIns="46038" rIns="92075" bIns="46038">
            <a:normAutofit/>
          </a:bodyPr>
          <a:lstStyle/>
          <a:p>
            <a:pPr>
              <a:defRPr/>
            </a:pPr>
            <a:r>
              <a:rPr lang="hu-HU" sz="3600" dirty="0">
                <a:solidFill>
                  <a:schemeClr val="bg1"/>
                </a:solidFill>
              </a:rPr>
              <a:t>CRUD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1000" y="762000"/>
            <a:ext cx="1786258" cy="36933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Update with $inc</a:t>
            </a: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7382" y="1752600"/>
            <a:ext cx="9020418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  <a:hlinkClick r:id="rId3"/>
              </a:rPr>
              <a:t>$inc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operator accepts positive and negative values.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If the field does not exist,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  <a:hlinkClick r:id="rId3"/>
              </a:rPr>
              <a:t>$inc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creates the field and sets the field to the specified value.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Use of the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  <a:hlinkClick r:id="rId3"/>
              </a:rPr>
              <a:t>$inc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operator on a field with a null value will generate an error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FABEA1-2DC1-40B9-8778-61F87922A690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4"/>
            <a:ext cx="9144000" cy="785818"/>
          </a:xfrm>
          <a:solidFill>
            <a:srgbClr val="00CC66"/>
          </a:solidFill>
          <a:ln w="9525">
            <a:solidFill>
              <a:srgbClr val="00CC66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r>
              <a:rPr 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FOUNDERS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4600" y="2753142"/>
            <a:ext cx="4248472" cy="212365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i="1" dirty="0">
                <a:solidFill>
                  <a:srgbClr val="FF0000"/>
                </a:solidFill>
              </a:rPr>
              <a:t>DWAIT MERRIMAN</a:t>
            </a:r>
            <a:endParaRPr lang="en-US" sz="3200" i="1" dirty="0">
              <a:solidFill>
                <a:srgbClr val="FF0000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200" i="1" dirty="0">
              <a:solidFill>
                <a:srgbClr val="FF0000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i="1" dirty="0">
                <a:solidFill>
                  <a:srgbClr val="468E42"/>
                </a:solidFill>
              </a:rPr>
              <a:t>KEVIN .P. RAYAN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i="1" dirty="0">
              <a:solidFill>
                <a:srgbClr val="468E42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i="1" dirty="0">
                <a:solidFill>
                  <a:srgbClr val="5319F5"/>
                </a:solidFill>
                <a:latin typeface="+mn-lt"/>
              </a:rPr>
              <a:t>ELIOT HOROWITZ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200" i="1" dirty="0">
              <a:solidFill>
                <a:srgbClr val="5319F5"/>
              </a:solidFill>
              <a:latin typeface="+mn-lt"/>
            </a:endParaRPr>
          </a:p>
        </p:txBody>
      </p:sp>
      <p:sp>
        <p:nvSpPr>
          <p:cNvPr id="2050" name="AutoShape 2" descr="data:image/jpeg;base64,/9j/4AAQSkZJRgABAQAAAQABAAD/2wCEAAkGBwgHBgkIBwgKCgkLDRYPDQwMDRsUFRAWIB0iIiAdHx8kKDQsJCYxJx8fLT0tMTU3Ojo6Iys/RD84QzQ5OjcBCgoKDQwNGg8PGjclHyU3Nzc3Nzc3Nzc3Nzc3Nzc3Nzc3Nzc3Nzc3Nzc3Nzc3Nzc3Nzc3Nzc3Nzc3Nzc3Nzc3N//AABEIADgAOAMBIgACEQEDEQH/xAAbAAABBQEBAAAAAAAAAAAAAAAGAAEDBAUHAv/EADIQAAEDAwIEBAQFBQAAAAAAAAECAwQABRESIQYxQVETInGBB2Gx0RQyUpHBI0JikqH/xAAZAQADAQEBAAAAAAAAAAAAAAAAAwQCBQH/xAAeEQACAgICAwAAAAAAAAAAAAAAAQIRAxIEITFRYf/aAAwDAQACEQMRAD8AOYnw7tcAFUZchJ57uZqW2cMsrQXnX3VLJIyFYrRsXELd+iKdjJKBkpwojINX4TC4rYaUvUdznGKq3nFU2I1i3YIcVxbbZY7bzsx5p7P9NIOoq9u1Br/FrLx8MpfwN8hQyfatHihiZxHxVNjx8JEfCDqVjyjt7kms1z4fSm1a0zG0J5kJRvmkS5U49WVQ4imrSCSwXOJc3EIZfWVpIC21bEVMWUtXmYlJUAdJ2PyoHlWiVwy6xdGJfiFhYykjG3Xl0+9dBMSXMub0qDGU7HcbbKV6gM5Tnr61RgzrIrZPnwPE6K1wQnLO6vzfqpVNOtt2V4WICzhX60/elVKkvYimTWmzSLDbfBQtJVrJLgG+5zWkXZbpSTJUNPZI3rUuQBhuelZjJGkb1Hu5dseopGNEtCmLtcpbKz4soJUFKPJW+fblUbsa6swJZemZdJy2RkhsZ+ZPSvMi+fhr7JhunZDSFNYHcnP/AHFVLyw/LgIU6nWpxII8LO++cE4/moMqak0zr8dqUU0Z97tE2TaZLc2UHW3EYZIHmJ6GoZfxDn2BxEK2w0uxGWW2wt5Kh5kpAOD1G3OrcKSuTOiWx1QKkZK0o5ISBRBNhRpDZQ80kpOxON63gbV/Sbl6tpICnPi/eV6cQogwe6t6etdn4ecPPKK1l9OVZ2dIFPVurILRWXxNxVc4hjRojS3HE4V4aFFSc9edanDfDvEQJVc56mm9PlQVBSs+g+9GsSIxBYDMZASgHfuT3NTj6UvdjNUCtysCY7I1PLeckKUHH1JAOrA0ewwr/agu6XC729tUZBVoPlCkjIFdSnMSpDfh62ktEjKdBJO/fO3rihq624ody+gFH9rnPfsfn9amyqV35K8Eo1V0YHAcF78TKddyXlta1OKHLcYHvv8AtRTcGnGGkqXuD1TuBXizMXNlWWY8dqMoZIeB8RSu5I5enSiRpBCPMBk88VuEWl2JyNOXRxziG/3WJJTHhTCpS1bI0jb3pV0y92hpxhyRDjM/iGxq0lH5/kOxpq9lOSCMIs1y4NYSo8zj+amGCrPQinpVswPVV5lDr4UsA6M6Qe/elSoAkwACBinKsHJOwTSpUAV3HgFKGf8AIj2GB9f2pqVKssD/2Q=="/>
          <p:cNvSpPr>
            <a:spLocks noChangeAspect="1" noChangeArrowheads="1"/>
          </p:cNvSpPr>
          <p:nvPr/>
        </p:nvSpPr>
        <p:spPr bwMode="auto">
          <a:xfrm>
            <a:off x="155575" y="-250825"/>
            <a:ext cx="533400" cy="5334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15150" y="4933950"/>
            <a:ext cx="17716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86175" y="838200"/>
            <a:ext cx="17716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028950"/>
            <a:ext cx="17716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77268E5A-53B0-4E35-81F1-A4738EF51967}" type="slidenum">
              <a:rPr lang="hu-HU"/>
              <a:pPr>
                <a:defRPr/>
              </a:pPr>
              <a:t>60</a:t>
            </a:fld>
            <a:endParaRPr lang="hu-HU"/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"/>
          </a:xfrm>
          <a:solidFill>
            <a:srgbClr val="00CC66"/>
          </a:solidFill>
        </p:spPr>
        <p:txBody>
          <a:bodyPr lIns="92075" tIns="46038" rIns="92075" bIns="46038">
            <a:normAutofit/>
          </a:bodyPr>
          <a:lstStyle/>
          <a:p>
            <a:pPr>
              <a:defRPr/>
            </a:pPr>
            <a:r>
              <a:rPr lang="hu-HU" sz="3600" dirty="0">
                <a:solidFill>
                  <a:schemeClr val="bg1"/>
                </a:solidFill>
              </a:rPr>
              <a:t>CRUD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xfrm>
            <a:off x="533400" y="1219200"/>
            <a:ext cx="8229600" cy="396239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4200" b="1" dirty="0">
                <a:solidFill>
                  <a:srgbClr val="3333FF"/>
                </a:solidFill>
              </a:rPr>
              <a:t>&gt;</a:t>
            </a:r>
            <a:r>
              <a:rPr lang="en-US" sz="4200" b="1" dirty="0" err="1">
                <a:solidFill>
                  <a:srgbClr val="3333FF"/>
                </a:solidFill>
              </a:rPr>
              <a:t>db.emp.find</a:t>
            </a:r>
            <a:r>
              <a:rPr lang="en-US" sz="4200" b="1" dirty="0">
                <a:solidFill>
                  <a:srgbClr val="3333FF"/>
                </a:solidFill>
              </a:rPr>
              <a:t>({</a:t>
            </a:r>
            <a:r>
              <a:rPr lang="en-US" sz="4200" b="1" dirty="0" err="1">
                <a:solidFill>
                  <a:srgbClr val="3333FF"/>
                </a:solidFill>
              </a:rPr>
              <a:t>ename</a:t>
            </a:r>
            <a:r>
              <a:rPr lang="en-US" sz="4200" b="1" dirty="0">
                <a:solidFill>
                  <a:srgbClr val="3333FF"/>
                </a:solidFill>
              </a:rPr>
              <a:t>:”smith”},{_id:0,ename:1,sal:1})    </a:t>
            </a:r>
          </a:p>
          <a:p>
            <a:pPr>
              <a:buNone/>
            </a:pPr>
            <a:r>
              <a:rPr lang="en-US" sz="2400" b="1" dirty="0"/>
              <a:t>{ "</a:t>
            </a:r>
            <a:r>
              <a:rPr lang="en-US" sz="2400" b="1" dirty="0" err="1"/>
              <a:t>ename</a:t>
            </a:r>
            <a:r>
              <a:rPr lang="en-US" sz="2400" b="1" dirty="0"/>
              <a:t>" : "smith", "</a:t>
            </a:r>
            <a:r>
              <a:rPr lang="en-US" sz="2400" b="1" dirty="0" err="1"/>
              <a:t>sal</a:t>
            </a:r>
            <a:r>
              <a:rPr lang="en-US" sz="2400" b="1" dirty="0"/>
              <a:t>" : 800 }</a:t>
            </a:r>
          </a:p>
          <a:p>
            <a:pPr>
              <a:buNone/>
            </a:pPr>
            <a:endParaRPr lang="en-US" sz="2400" b="1" dirty="0">
              <a:solidFill>
                <a:srgbClr val="3333FF"/>
              </a:solidFill>
            </a:endParaRPr>
          </a:p>
          <a:p>
            <a:pPr>
              <a:buNone/>
            </a:pPr>
            <a:r>
              <a:rPr lang="en-US" sz="4200" b="1" dirty="0">
                <a:solidFill>
                  <a:srgbClr val="3333FF"/>
                </a:solidFill>
              </a:rPr>
              <a:t>&gt;</a:t>
            </a:r>
            <a:r>
              <a:rPr lang="en-US" sz="4200" b="1" dirty="0" err="1">
                <a:solidFill>
                  <a:srgbClr val="3333FF"/>
                </a:solidFill>
              </a:rPr>
              <a:t>db.emp.update</a:t>
            </a:r>
            <a:r>
              <a:rPr lang="en-US" sz="4200" b="1" dirty="0">
                <a:solidFill>
                  <a:srgbClr val="3333FF"/>
                </a:solidFill>
              </a:rPr>
              <a:t>({ </a:t>
            </a:r>
            <a:r>
              <a:rPr lang="en-US" sz="4200" b="1" dirty="0" err="1">
                <a:solidFill>
                  <a:srgbClr val="3333FF"/>
                </a:solidFill>
              </a:rPr>
              <a:t>ename</a:t>
            </a:r>
            <a:r>
              <a:rPr lang="en-US" sz="4200" b="1" dirty="0">
                <a:solidFill>
                  <a:srgbClr val="3333FF"/>
                </a:solidFill>
              </a:rPr>
              <a:t>:"smith"}, { $inc: { </a:t>
            </a:r>
            <a:r>
              <a:rPr lang="en-US" sz="4200" b="1" dirty="0" err="1">
                <a:solidFill>
                  <a:srgbClr val="3333FF"/>
                </a:solidFill>
              </a:rPr>
              <a:t>sal</a:t>
            </a:r>
            <a:r>
              <a:rPr lang="en-US" sz="4200" b="1" dirty="0">
                <a:solidFill>
                  <a:srgbClr val="3333FF"/>
                </a:solidFill>
              </a:rPr>
              <a:t>: 100 } })</a:t>
            </a:r>
          </a:p>
          <a:p>
            <a:pPr>
              <a:buNone/>
            </a:pPr>
            <a:r>
              <a:rPr lang="en-US" sz="4200" b="1" dirty="0">
                <a:solidFill>
                  <a:srgbClr val="3333FF"/>
                </a:solidFill>
              </a:rPr>
              <a:t>&gt;</a:t>
            </a:r>
            <a:r>
              <a:rPr lang="en-US" sz="4200" b="1" dirty="0" err="1">
                <a:solidFill>
                  <a:srgbClr val="3333FF"/>
                </a:solidFill>
              </a:rPr>
              <a:t>db.emp.find</a:t>
            </a:r>
            <a:r>
              <a:rPr lang="en-US" sz="4200" b="1" dirty="0">
                <a:solidFill>
                  <a:srgbClr val="3333FF"/>
                </a:solidFill>
              </a:rPr>
              <a:t>({</a:t>
            </a:r>
            <a:r>
              <a:rPr lang="en-US" sz="4200" b="1" dirty="0" err="1">
                <a:solidFill>
                  <a:srgbClr val="3333FF"/>
                </a:solidFill>
              </a:rPr>
              <a:t>ename</a:t>
            </a:r>
            <a:r>
              <a:rPr lang="en-US" sz="4200" b="1" dirty="0">
                <a:solidFill>
                  <a:srgbClr val="3333FF"/>
                </a:solidFill>
              </a:rPr>
              <a:t>:"smith"},{_id:0,ename:1,sal:1})</a:t>
            </a:r>
          </a:p>
          <a:p>
            <a:pPr>
              <a:buNone/>
            </a:pPr>
            <a:r>
              <a:rPr lang="en-US" sz="2500" b="1" dirty="0"/>
              <a:t>{ "</a:t>
            </a:r>
            <a:r>
              <a:rPr lang="en-US" sz="2500" b="1" dirty="0" err="1"/>
              <a:t>ename</a:t>
            </a:r>
            <a:r>
              <a:rPr lang="en-US" sz="2500" b="1" dirty="0"/>
              <a:t>" : "smith", "</a:t>
            </a:r>
            <a:r>
              <a:rPr lang="en-US" sz="2500" b="1" dirty="0" err="1"/>
              <a:t>sal</a:t>
            </a:r>
            <a:r>
              <a:rPr lang="en-US" sz="2500" b="1" dirty="0"/>
              <a:t>" : 900 }</a:t>
            </a:r>
          </a:p>
          <a:p>
            <a:pPr>
              <a:buNone/>
            </a:pPr>
            <a:endParaRPr lang="en-US" sz="2400" b="1" dirty="0">
              <a:solidFill>
                <a:srgbClr val="3333FF"/>
              </a:solidFill>
            </a:endParaRPr>
          </a:p>
          <a:p>
            <a:pPr>
              <a:buNone/>
            </a:pPr>
            <a:r>
              <a:rPr lang="en-US" sz="4200" b="1" dirty="0">
                <a:solidFill>
                  <a:srgbClr val="3333FF"/>
                </a:solidFill>
              </a:rPr>
              <a:t>&gt;</a:t>
            </a:r>
            <a:r>
              <a:rPr lang="en-US" sz="4200" b="1" dirty="0" err="1">
                <a:solidFill>
                  <a:srgbClr val="3333FF"/>
                </a:solidFill>
              </a:rPr>
              <a:t>db.emp.update</a:t>
            </a:r>
            <a:r>
              <a:rPr lang="en-US" sz="4200" b="1" dirty="0">
                <a:solidFill>
                  <a:srgbClr val="3333FF"/>
                </a:solidFill>
              </a:rPr>
              <a:t>({ </a:t>
            </a:r>
            <a:r>
              <a:rPr lang="en-US" sz="4200" b="1" dirty="0" err="1">
                <a:solidFill>
                  <a:srgbClr val="3333FF"/>
                </a:solidFill>
              </a:rPr>
              <a:t>ename</a:t>
            </a:r>
            <a:r>
              <a:rPr lang="en-US" sz="4200" b="1" dirty="0">
                <a:solidFill>
                  <a:srgbClr val="3333FF"/>
                </a:solidFill>
              </a:rPr>
              <a:t>:"smith"}, { $inc: { </a:t>
            </a:r>
            <a:r>
              <a:rPr lang="en-US" sz="4200" b="1" dirty="0" err="1">
                <a:solidFill>
                  <a:srgbClr val="3333FF"/>
                </a:solidFill>
              </a:rPr>
              <a:t>sal</a:t>
            </a:r>
            <a:r>
              <a:rPr lang="en-US" sz="4200" b="1" dirty="0">
                <a:solidFill>
                  <a:srgbClr val="3333FF"/>
                </a:solidFill>
              </a:rPr>
              <a:t>: -100 } })</a:t>
            </a:r>
          </a:p>
          <a:p>
            <a:pPr>
              <a:buNone/>
            </a:pPr>
            <a:r>
              <a:rPr lang="en-US" sz="2400" b="1" dirty="0">
                <a:solidFill>
                  <a:srgbClr val="3333FF"/>
                </a:solidFill>
              </a:rPr>
              <a:t>&gt;</a:t>
            </a:r>
            <a:r>
              <a:rPr lang="en-US" sz="4200" b="1" dirty="0" err="1">
                <a:solidFill>
                  <a:srgbClr val="3333FF"/>
                </a:solidFill>
              </a:rPr>
              <a:t>db.emp.find</a:t>
            </a:r>
            <a:r>
              <a:rPr lang="en-US" sz="4200" b="1" dirty="0">
                <a:solidFill>
                  <a:srgbClr val="3333FF"/>
                </a:solidFill>
              </a:rPr>
              <a:t>({</a:t>
            </a:r>
            <a:r>
              <a:rPr lang="en-US" sz="4200" b="1" dirty="0" err="1">
                <a:solidFill>
                  <a:srgbClr val="3333FF"/>
                </a:solidFill>
              </a:rPr>
              <a:t>ename</a:t>
            </a:r>
            <a:r>
              <a:rPr lang="en-US" sz="4200" b="1" dirty="0">
                <a:solidFill>
                  <a:srgbClr val="3333FF"/>
                </a:solidFill>
              </a:rPr>
              <a:t>:"smith"},{_id:0,ename:1,sal:1})</a:t>
            </a:r>
          </a:p>
          <a:p>
            <a:pPr>
              <a:buNone/>
            </a:pPr>
            <a:r>
              <a:rPr lang="en-US" sz="2900" b="1" dirty="0"/>
              <a:t>{ "</a:t>
            </a:r>
            <a:r>
              <a:rPr lang="en-US" sz="2900" b="1" dirty="0" err="1"/>
              <a:t>ename</a:t>
            </a:r>
            <a:r>
              <a:rPr lang="en-US" sz="2900" b="1" dirty="0"/>
              <a:t>" : "smith", "</a:t>
            </a:r>
            <a:r>
              <a:rPr lang="en-US" sz="2900" b="1" dirty="0" err="1"/>
              <a:t>sal</a:t>
            </a:r>
            <a:r>
              <a:rPr lang="en-US" sz="2900" b="1" dirty="0"/>
              <a:t>" : 800 }                         </a:t>
            </a:r>
            <a:endParaRPr lang="hu-HU" sz="2900" b="1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1000" y="762000"/>
            <a:ext cx="1786258" cy="36933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Update with $inc</a:t>
            </a:r>
          </a:p>
        </p:txBody>
      </p:sp>
      <p:pic>
        <p:nvPicPr>
          <p:cNvPr id="6" name="Picture 5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598814"/>
            <a:ext cx="1018376" cy="1039986"/>
          </a:xfrm>
          <a:prstGeom prst="rect">
            <a:avLst/>
          </a:prstGeom>
          <a:noFill/>
        </p:spPr>
      </p:pic>
      <p:sp>
        <p:nvSpPr>
          <p:cNvPr id="7" name="Cloud Callout 6"/>
          <p:cNvSpPr/>
          <p:nvPr/>
        </p:nvSpPr>
        <p:spPr>
          <a:xfrm>
            <a:off x="2209800" y="4724400"/>
            <a:ext cx="4267200" cy="533400"/>
          </a:xfrm>
          <a:prstGeom prst="cloud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Increase or decrease salary by 100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" y="5879068"/>
            <a:ext cx="2304798" cy="923330"/>
          </a:xfrm>
          <a:prstGeom prst="rect">
            <a:avLst/>
          </a:prstGeom>
          <a:solidFill>
            <a:srgbClr val="FF7C80"/>
          </a:solidFill>
        </p:spPr>
        <p:txBody>
          <a:bodyPr wrap="none">
            <a:spAutoFit/>
          </a:bodyPr>
          <a:lstStyle/>
          <a:p>
            <a:r>
              <a:rPr lang="en-US" b="1" dirty="0"/>
              <a:t>Update </a:t>
            </a:r>
            <a:r>
              <a:rPr lang="en-US" b="1" dirty="0" err="1"/>
              <a:t>emp</a:t>
            </a:r>
            <a:endParaRPr lang="en-US" b="1" dirty="0"/>
          </a:p>
          <a:p>
            <a:r>
              <a:rPr lang="en-US" b="1" dirty="0"/>
              <a:t>Set </a:t>
            </a:r>
            <a:r>
              <a:rPr lang="en-US" b="1" dirty="0" err="1"/>
              <a:t>sal</a:t>
            </a:r>
            <a:r>
              <a:rPr lang="en-US" b="1" dirty="0"/>
              <a:t>=sal+100</a:t>
            </a:r>
          </a:p>
          <a:p>
            <a:r>
              <a:rPr lang="en-US" b="1" dirty="0"/>
              <a:t>Where </a:t>
            </a:r>
            <a:r>
              <a:rPr lang="en-US" b="1" dirty="0" err="1"/>
              <a:t>ename</a:t>
            </a:r>
            <a:r>
              <a:rPr lang="en-US" b="1" dirty="0"/>
              <a:t>=‘smith’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11101" y="5791200"/>
            <a:ext cx="2304798" cy="923330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en-US" b="1" dirty="0"/>
              <a:t>Update </a:t>
            </a:r>
            <a:r>
              <a:rPr lang="en-US" b="1" dirty="0" err="1"/>
              <a:t>emp</a:t>
            </a:r>
            <a:endParaRPr lang="en-US" b="1" dirty="0"/>
          </a:p>
          <a:p>
            <a:r>
              <a:rPr lang="en-US" b="1" dirty="0"/>
              <a:t>Set </a:t>
            </a:r>
            <a:r>
              <a:rPr lang="en-US" b="1" dirty="0" err="1"/>
              <a:t>sal</a:t>
            </a:r>
            <a:r>
              <a:rPr lang="en-US" b="1" dirty="0"/>
              <a:t>=sal-100</a:t>
            </a:r>
          </a:p>
          <a:p>
            <a:r>
              <a:rPr lang="en-US" b="1" dirty="0"/>
              <a:t>Where </a:t>
            </a:r>
            <a:r>
              <a:rPr lang="en-US" b="1" dirty="0" err="1"/>
              <a:t>ename</a:t>
            </a:r>
            <a:r>
              <a:rPr lang="en-US" b="1" dirty="0"/>
              <a:t>=‘smith’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77268E5A-53B0-4E35-81F1-A4738EF51967}" type="slidenum">
              <a:rPr lang="hu-HU"/>
              <a:pPr>
                <a:defRPr/>
              </a:pPr>
              <a:t>61</a:t>
            </a:fld>
            <a:endParaRPr lang="hu-HU"/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"/>
          </a:xfrm>
          <a:solidFill>
            <a:srgbClr val="00CC66"/>
          </a:solidFill>
        </p:spPr>
        <p:txBody>
          <a:bodyPr lIns="92075" tIns="46038" rIns="92075" bIns="46038">
            <a:normAutofit/>
          </a:bodyPr>
          <a:lstStyle/>
          <a:p>
            <a:pPr>
              <a:defRPr/>
            </a:pPr>
            <a:r>
              <a:rPr lang="hu-HU" sz="3600" dirty="0">
                <a:solidFill>
                  <a:schemeClr val="bg1"/>
                </a:solidFill>
              </a:rPr>
              <a:t>CRUD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xfrm>
            <a:off x="152400" y="1219200"/>
            <a:ext cx="8610600" cy="39623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solidFill>
                  <a:srgbClr val="3333FF"/>
                </a:solidFill>
              </a:rPr>
              <a:t>&gt;</a:t>
            </a:r>
            <a:r>
              <a:rPr lang="en-US" sz="2800" b="1" dirty="0" err="1">
                <a:solidFill>
                  <a:srgbClr val="3333FF"/>
                </a:solidFill>
              </a:rPr>
              <a:t>db.emp.find</a:t>
            </a:r>
            <a:r>
              <a:rPr lang="en-US" sz="2800" b="1" dirty="0">
                <a:solidFill>
                  <a:srgbClr val="3333FF"/>
                </a:solidFill>
              </a:rPr>
              <a:t>({</a:t>
            </a:r>
            <a:r>
              <a:rPr lang="en-US" sz="2800" b="1" dirty="0" err="1">
                <a:solidFill>
                  <a:srgbClr val="3333FF"/>
                </a:solidFill>
              </a:rPr>
              <a:t>ename</a:t>
            </a:r>
            <a:r>
              <a:rPr lang="en-US" sz="2800" b="1" dirty="0">
                <a:solidFill>
                  <a:srgbClr val="3333FF"/>
                </a:solidFill>
              </a:rPr>
              <a:t>:”smith”},{_id:0,ename:1,sal:1})    </a:t>
            </a:r>
          </a:p>
          <a:p>
            <a:pPr>
              <a:buNone/>
            </a:pPr>
            <a:r>
              <a:rPr lang="en-US" sz="2400" b="1" dirty="0"/>
              <a:t>{ "</a:t>
            </a:r>
            <a:r>
              <a:rPr lang="en-US" sz="2400" b="1" dirty="0" err="1"/>
              <a:t>ename</a:t>
            </a:r>
            <a:r>
              <a:rPr lang="en-US" sz="2400" b="1" dirty="0"/>
              <a:t>" : "smith", "</a:t>
            </a:r>
            <a:r>
              <a:rPr lang="en-US" sz="2400" b="1" dirty="0" err="1"/>
              <a:t>sal</a:t>
            </a:r>
            <a:r>
              <a:rPr lang="en-US" sz="2400" b="1" dirty="0"/>
              <a:t>" : 800 }</a:t>
            </a:r>
          </a:p>
          <a:p>
            <a:pPr>
              <a:buNone/>
            </a:pPr>
            <a:endParaRPr lang="en-US" sz="2400" b="1" dirty="0">
              <a:solidFill>
                <a:srgbClr val="3333FF"/>
              </a:solidFill>
            </a:endParaRPr>
          </a:p>
          <a:p>
            <a:pPr>
              <a:buNone/>
            </a:pPr>
            <a:r>
              <a:rPr lang="en-US" sz="2800" b="1" dirty="0">
                <a:solidFill>
                  <a:srgbClr val="3333FF"/>
                </a:solidFill>
              </a:rPr>
              <a:t>&gt;</a:t>
            </a:r>
            <a:r>
              <a:rPr lang="en-US" sz="2800" b="1" dirty="0" err="1">
                <a:solidFill>
                  <a:srgbClr val="3333FF"/>
                </a:solidFill>
              </a:rPr>
              <a:t>db.emp.update</a:t>
            </a:r>
            <a:r>
              <a:rPr lang="en-US" sz="2800" b="1" dirty="0">
                <a:solidFill>
                  <a:srgbClr val="3333FF"/>
                </a:solidFill>
              </a:rPr>
              <a:t>({ </a:t>
            </a:r>
            <a:r>
              <a:rPr lang="en-US" sz="2800" b="1" dirty="0" err="1">
                <a:solidFill>
                  <a:srgbClr val="3333FF"/>
                </a:solidFill>
              </a:rPr>
              <a:t>ename</a:t>
            </a:r>
            <a:r>
              <a:rPr lang="en-US" sz="2800" b="1" dirty="0">
                <a:solidFill>
                  <a:srgbClr val="3333FF"/>
                </a:solidFill>
              </a:rPr>
              <a:t>:"smith"}, { $</a:t>
            </a:r>
            <a:r>
              <a:rPr lang="en-US" sz="2800" b="1" dirty="0" err="1">
                <a:solidFill>
                  <a:srgbClr val="3333FF"/>
                </a:solidFill>
              </a:rPr>
              <a:t>mul</a:t>
            </a:r>
            <a:r>
              <a:rPr lang="en-US" sz="2800" b="1" dirty="0">
                <a:solidFill>
                  <a:srgbClr val="3333FF"/>
                </a:solidFill>
              </a:rPr>
              <a:t>: { </a:t>
            </a:r>
            <a:r>
              <a:rPr lang="en-US" sz="2800" b="1" dirty="0" err="1">
                <a:solidFill>
                  <a:srgbClr val="3333FF"/>
                </a:solidFill>
              </a:rPr>
              <a:t>sal</a:t>
            </a:r>
            <a:r>
              <a:rPr lang="en-US" sz="2800" b="1" dirty="0">
                <a:solidFill>
                  <a:srgbClr val="3333FF"/>
                </a:solidFill>
              </a:rPr>
              <a:t>: 1.2 } })</a:t>
            </a:r>
          </a:p>
          <a:p>
            <a:pPr>
              <a:buNone/>
            </a:pPr>
            <a:endParaRPr lang="en-US" sz="2400" b="1" dirty="0">
              <a:solidFill>
                <a:srgbClr val="3333FF"/>
              </a:solidFill>
            </a:endParaRPr>
          </a:p>
          <a:p>
            <a:pPr>
              <a:buNone/>
            </a:pPr>
            <a:r>
              <a:rPr lang="en-US" sz="2800" b="1" dirty="0">
                <a:solidFill>
                  <a:srgbClr val="3333FF"/>
                </a:solidFill>
              </a:rPr>
              <a:t>&gt;</a:t>
            </a:r>
            <a:r>
              <a:rPr lang="en-US" sz="2800" b="1" dirty="0" err="1">
                <a:solidFill>
                  <a:srgbClr val="3333FF"/>
                </a:solidFill>
              </a:rPr>
              <a:t>db.emp.find</a:t>
            </a:r>
            <a:r>
              <a:rPr lang="en-US" sz="2800" b="1" dirty="0">
                <a:solidFill>
                  <a:srgbClr val="3333FF"/>
                </a:solidFill>
              </a:rPr>
              <a:t>({</a:t>
            </a:r>
            <a:r>
              <a:rPr lang="en-US" sz="2800" b="1" dirty="0" err="1">
                <a:solidFill>
                  <a:srgbClr val="3333FF"/>
                </a:solidFill>
              </a:rPr>
              <a:t>ename</a:t>
            </a:r>
            <a:r>
              <a:rPr lang="en-US" sz="2800" b="1" dirty="0">
                <a:solidFill>
                  <a:srgbClr val="3333FF"/>
                </a:solidFill>
              </a:rPr>
              <a:t>:"smith"},{_id:0,ename:1,sal:1})</a:t>
            </a:r>
          </a:p>
          <a:p>
            <a:pPr>
              <a:buNone/>
            </a:pPr>
            <a:r>
              <a:rPr lang="en-US" sz="2500" b="1" dirty="0"/>
              <a:t>{ "</a:t>
            </a:r>
            <a:r>
              <a:rPr lang="en-US" sz="2500" b="1" dirty="0" err="1"/>
              <a:t>ename</a:t>
            </a:r>
            <a:r>
              <a:rPr lang="en-US" sz="2500" b="1" dirty="0"/>
              <a:t>" : "smith", "</a:t>
            </a:r>
            <a:r>
              <a:rPr lang="en-US" sz="2500" b="1" dirty="0" err="1"/>
              <a:t>sal</a:t>
            </a:r>
            <a:r>
              <a:rPr lang="en-US" sz="2500" b="1" dirty="0"/>
              <a:t>" : 960 }</a:t>
            </a:r>
          </a:p>
          <a:p>
            <a:pPr>
              <a:buNone/>
            </a:pPr>
            <a:endParaRPr lang="en-US" sz="2400" b="1" dirty="0">
              <a:solidFill>
                <a:srgbClr val="3333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1000" y="762000"/>
            <a:ext cx="1872820" cy="36933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Update with $</a:t>
            </a:r>
            <a:r>
              <a:rPr lang="en-US" dirty="0" err="1">
                <a:latin typeface="Calibri" pitchFamily="34" charset="0"/>
              </a:rPr>
              <a:t>mul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10" name="Picture 9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598814"/>
            <a:ext cx="1018376" cy="1039986"/>
          </a:xfrm>
          <a:prstGeom prst="rect">
            <a:avLst/>
          </a:prstGeom>
          <a:noFill/>
        </p:spPr>
      </p:pic>
      <p:sp>
        <p:nvSpPr>
          <p:cNvPr id="12" name="Cloud Callout 11"/>
          <p:cNvSpPr/>
          <p:nvPr/>
        </p:nvSpPr>
        <p:spPr>
          <a:xfrm>
            <a:off x="2209800" y="4724400"/>
            <a:ext cx="4267200" cy="533400"/>
          </a:xfrm>
          <a:prstGeom prst="cloud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Increase  salary by 20%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" y="5879068"/>
            <a:ext cx="2304798" cy="923330"/>
          </a:xfrm>
          <a:prstGeom prst="rect">
            <a:avLst/>
          </a:prstGeom>
          <a:solidFill>
            <a:srgbClr val="FF7C80"/>
          </a:solidFill>
        </p:spPr>
        <p:txBody>
          <a:bodyPr wrap="none">
            <a:spAutoFit/>
          </a:bodyPr>
          <a:lstStyle/>
          <a:p>
            <a:r>
              <a:rPr lang="en-US" b="1" dirty="0"/>
              <a:t>Update </a:t>
            </a:r>
            <a:r>
              <a:rPr lang="en-US" b="1" dirty="0" err="1"/>
              <a:t>emp</a:t>
            </a:r>
            <a:endParaRPr lang="en-US" b="1" dirty="0"/>
          </a:p>
          <a:p>
            <a:r>
              <a:rPr lang="en-US" b="1" dirty="0"/>
              <a:t>Set </a:t>
            </a:r>
            <a:r>
              <a:rPr lang="en-US" b="1" dirty="0" err="1"/>
              <a:t>sal</a:t>
            </a:r>
            <a:r>
              <a:rPr lang="en-US" b="1" dirty="0"/>
              <a:t>=</a:t>
            </a:r>
            <a:r>
              <a:rPr lang="en-US" b="1" dirty="0" err="1"/>
              <a:t>sal</a:t>
            </a:r>
            <a:r>
              <a:rPr lang="en-US" b="1" dirty="0"/>
              <a:t>*1.2</a:t>
            </a:r>
          </a:p>
          <a:p>
            <a:r>
              <a:rPr lang="en-US" b="1" dirty="0"/>
              <a:t>Where </a:t>
            </a:r>
            <a:r>
              <a:rPr lang="en-US" b="1" dirty="0" err="1"/>
              <a:t>ename</a:t>
            </a:r>
            <a:r>
              <a:rPr lang="en-US" b="1" dirty="0"/>
              <a:t>=‘smith’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77268E5A-53B0-4E35-81F1-A4738EF51967}" type="slidenum">
              <a:rPr lang="hu-HU"/>
              <a:pPr>
                <a:defRPr/>
              </a:pPr>
              <a:t>62</a:t>
            </a:fld>
            <a:endParaRPr lang="hu-HU"/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"/>
          </a:xfrm>
          <a:solidFill>
            <a:srgbClr val="00CC66"/>
          </a:solidFill>
        </p:spPr>
        <p:txBody>
          <a:bodyPr lIns="92075" tIns="46038" rIns="92075" bIns="46038">
            <a:normAutofit/>
          </a:bodyPr>
          <a:lstStyle/>
          <a:p>
            <a:pPr>
              <a:defRPr/>
            </a:pPr>
            <a:r>
              <a:rPr lang="hu-HU" sz="3600" dirty="0">
                <a:solidFill>
                  <a:schemeClr val="bg1"/>
                </a:solidFill>
              </a:rPr>
              <a:t>CRUD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xfrm>
            <a:off x="533400" y="1600201"/>
            <a:ext cx="8153400" cy="2362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>
                <a:solidFill>
                  <a:srgbClr val="3333FF"/>
                </a:solidFill>
              </a:rPr>
              <a:t>&gt;  </a:t>
            </a:r>
            <a:r>
              <a:rPr lang="en-US" dirty="0" err="1">
                <a:solidFill>
                  <a:srgbClr val="3333FF"/>
                </a:solidFill>
              </a:rPr>
              <a:t>db.city.find</a:t>
            </a:r>
            <a:r>
              <a:rPr lang="en-US" dirty="0">
                <a:solidFill>
                  <a:srgbClr val="3333FF"/>
                </a:solidFill>
              </a:rPr>
              <a:t>({},{_id:0})</a:t>
            </a:r>
          </a:p>
          <a:p>
            <a:pPr>
              <a:buNone/>
            </a:pPr>
            <a:r>
              <a:rPr lang="en-US" dirty="0"/>
              <a:t>{ "c1" : 1, "c2" : "</a:t>
            </a:r>
            <a:r>
              <a:rPr lang="en-US" dirty="0" err="1"/>
              <a:t>bangalore</a:t>
            </a:r>
            <a:r>
              <a:rPr lang="en-US" dirty="0"/>
              <a:t>", "zone" : "south" }</a:t>
            </a:r>
          </a:p>
          <a:p>
            <a:pPr>
              <a:buNone/>
            </a:pPr>
            <a:r>
              <a:rPr lang="en-US" dirty="0"/>
              <a:t>{ "c1" : 2, "c2" : "</a:t>
            </a:r>
            <a:r>
              <a:rPr lang="en-US" dirty="0" err="1"/>
              <a:t>chennai</a:t>
            </a:r>
            <a:r>
              <a:rPr lang="en-US" dirty="0"/>
              <a:t>", "zone" : "south" }</a:t>
            </a:r>
          </a:p>
          <a:p>
            <a:pPr>
              <a:buNone/>
            </a:pPr>
            <a:r>
              <a:rPr lang="en-US" dirty="0"/>
              <a:t>{ "c1" : 3, "c2" : "</a:t>
            </a:r>
            <a:r>
              <a:rPr lang="en-US" dirty="0" err="1"/>
              <a:t>hyderabad</a:t>
            </a:r>
            <a:r>
              <a:rPr lang="en-US" dirty="0"/>
              <a:t>", "zone" : "south" }</a:t>
            </a:r>
          </a:p>
          <a:p>
            <a:pPr>
              <a:buNone/>
            </a:pPr>
            <a:r>
              <a:rPr lang="en-US" dirty="0"/>
              <a:t>{ "c1" : 4, "c2" : "</a:t>
            </a:r>
            <a:r>
              <a:rPr lang="en-US" dirty="0" err="1"/>
              <a:t>punjab</a:t>
            </a:r>
            <a:r>
              <a:rPr lang="en-US" dirty="0"/>
              <a:t>", "zone" : "north" }</a:t>
            </a:r>
          </a:p>
          <a:p>
            <a:pPr>
              <a:buNone/>
            </a:pPr>
            <a:r>
              <a:rPr lang="en-US" dirty="0"/>
              <a:t>{ "c1" : 5, "c2" : "</a:t>
            </a:r>
            <a:r>
              <a:rPr lang="en-US" dirty="0" err="1"/>
              <a:t>uttar</a:t>
            </a:r>
            <a:r>
              <a:rPr lang="en-US" dirty="0"/>
              <a:t> </a:t>
            </a:r>
            <a:r>
              <a:rPr lang="en-US" dirty="0" err="1"/>
              <a:t>pradesh</a:t>
            </a:r>
            <a:r>
              <a:rPr lang="en-US" dirty="0"/>
              <a:t>", "zone" : "north" }</a:t>
            </a:r>
            <a:endParaRPr lang="hu-HU" sz="21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1000" y="990600"/>
            <a:ext cx="778868" cy="36933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delete</a:t>
            </a:r>
          </a:p>
        </p:txBody>
      </p:sp>
      <p:pic>
        <p:nvPicPr>
          <p:cNvPr id="6" name="Picture 5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294014"/>
            <a:ext cx="1018376" cy="1039986"/>
          </a:xfrm>
          <a:prstGeom prst="rect">
            <a:avLst/>
          </a:prstGeom>
          <a:noFill/>
        </p:spPr>
      </p:pic>
      <p:sp>
        <p:nvSpPr>
          <p:cNvPr id="7" name="Cloud Callout 6"/>
          <p:cNvSpPr/>
          <p:nvPr/>
        </p:nvSpPr>
        <p:spPr>
          <a:xfrm>
            <a:off x="2133600" y="3810000"/>
            <a:ext cx="3200400" cy="914400"/>
          </a:xfrm>
          <a:prstGeom prst="cloud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all  documents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886200" y="4572000"/>
            <a:ext cx="685800" cy="609600"/>
          </a:xfrm>
          <a:prstGeom prst="straightConnector1">
            <a:avLst/>
          </a:prstGeom>
          <a:ln w="15875" cmpd="sng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00200" y="5181600"/>
            <a:ext cx="7467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333FF"/>
                </a:solidFill>
              </a:rPr>
              <a:t>&gt;</a:t>
            </a:r>
            <a:r>
              <a:rPr lang="en-US" sz="3200" b="1" dirty="0" err="1">
                <a:solidFill>
                  <a:srgbClr val="3333FF"/>
                </a:solidFill>
              </a:rPr>
              <a:t>db.city.remove</a:t>
            </a:r>
            <a:r>
              <a:rPr lang="en-US" sz="3200" b="1" dirty="0">
                <a:solidFill>
                  <a:srgbClr val="3333FF"/>
                </a:solidFill>
              </a:rPr>
              <a:t>()</a:t>
            </a:r>
          </a:p>
          <a:p>
            <a:r>
              <a:rPr lang="en-US" sz="3200" b="1" dirty="0">
                <a:solidFill>
                  <a:srgbClr val="3333FF"/>
                </a:solidFill>
              </a:rPr>
              <a:t>&gt;</a:t>
            </a:r>
            <a:r>
              <a:rPr lang="en-US" sz="3200" b="1" dirty="0" err="1">
                <a:solidFill>
                  <a:srgbClr val="3333FF"/>
                </a:solidFill>
              </a:rPr>
              <a:t>db.city.deleteMany</a:t>
            </a:r>
            <a:r>
              <a:rPr lang="en-US" sz="3200" b="1" dirty="0">
                <a:solidFill>
                  <a:srgbClr val="3333FF"/>
                </a:solidFill>
              </a:rPr>
              <a:t>({}) </a:t>
            </a:r>
          </a:p>
          <a:p>
            <a:pPr>
              <a:buFont typeface="Wingdings"/>
              <a:buChar char="Ø"/>
            </a:pPr>
            <a:endParaRPr lang="en-US" sz="3200" b="1" dirty="0">
              <a:solidFill>
                <a:srgbClr val="3333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" y="6107668"/>
            <a:ext cx="1267078" cy="369332"/>
          </a:xfrm>
          <a:prstGeom prst="rect">
            <a:avLst/>
          </a:prstGeom>
          <a:solidFill>
            <a:srgbClr val="FF7C80"/>
          </a:solidFill>
        </p:spPr>
        <p:txBody>
          <a:bodyPr wrap="none">
            <a:spAutoFit/>
          </a:bodyPr>
          <a:lstStyle/>
          <a:p>
            <a:r>
              <a:rPr lang="en-US" b="1" dirty="0"/>
              <a:t>Delete city;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77268E5A-53B0-4E35-81F1-A4738EF51967}" type="slidenum">
              <a:rPr lang="hu-HU"/>
              <a:pPr>
                <a:defRPr/>
              </a:pPr>
              <a:t>63</a:t>
            </a:fld>
            <a:endParaRPr lang="hu-HU"/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"/>
          </a:xfrm>
          <a:solidFill>
            <a:srgbClr val="00CC66"/>
          </a:solidFill>
        </p:spPr>
        <p:txBody>
          <a:bodyPr lIns="92075" tIns="46038" rIns="92075" bIns="46038">
            <a:normAutofit/>
          </a:bodyPr>
          <a:lstStyle/>
          <a:p>
            <a:pPr>
              <a:defRPr/>
            </a:pPr>
            <a:r>
              <a:rPr lang="hu-HU" sz="3600" dirty="0">
                <a:solidFill>
                  <a:schemeClr val="bg1"/>
                </a:solidFill>
              </a:rPr>
              <a:t>CRUD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xfrm>
            <a:off x="533400" y="1600201"/>
            <a:ext cx="8153400" cy="2362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>
                <a:solidFill>
                  <a:srgbClr val="3333FF"/>
                </a:solidFill>
              </a:rPr>
              <a:t>&gt;  </a:t>
            </a:r>
            <a:r>
              <a:rPr lang="en-US" dirty="0" err="1">
                <a:solidFill>
                  <a:srgbClr val="3333FF"/>
                </a:solidFill>
              </a:rPr>
              <a:t>db.city.find</a:t>
            </a:r>
            <a:r>
              <a:rPr lang="en-US" dirty="0">
                <a:solidFill>
                  <a:srgbClr val="3333FF"/>
                </a:solidFill>
              </a:rPr>
              <a:t>({},{_id:0})</a:t>
            </a:r>
          </a:p>
          <a:p>
            <a:pPr>
              <a:buNone/>
            </a:pPr>
            <a:r>
              <a:rPr lang="en-US" dirty="0"/>
              <a:t>{ "c1" : 1, "c2" : "</a:t>
            </a:r>
            <a:r>
              <a:rPr lang="en-US" dirty="0" err="1"/>
              <a:t>bangalore</a:t>
            </a:r>
            <a:r>
              <a:rPr lang="en-US" dirty="0"/>
              <a:t>", "zone" : "south" }</a:t>
            </a:r>
          </a:p>
          <a:p>
            <a:pPr>
              <a:buNone/>
            </a:pPr>
            <a:r>
              <a:rPr lang="en-US" dirty="0"/>
              <a:t>{ "c1" : 2, "c2" : "</a:t>
            </a:r>
            <a:r>
              <a:rPr lang="en-US" dirty="0" err="1"/>
              <a:t>chennai</a:t>
            </a:r>
            <a:r>
              <a:rPr lang="en-US" dirty="0"/>
              <a:t>", "zone" : "south" }</a:t>
            </a:r>
          </a:p>
          <a:p>
            <a:pPr>
              <a:buNone/>
            </a:pPr>
            <a:r>
              <a:rPr lang="en-US" dirty="0"/>
              <a:t>{ "c1" : 3, "c2" : "</a:t>
            </a:r>
            <a:r>
              <a:rPr lang="en-US" dirty="0" err="1"/>
              <a:t>hyderabad</a:t>
            </a:r>
            <a:r>
              <a:rPr lang="en-US" dirty="0"/>
              <a:t>", "zone" : "south" }</a:t>
            </a:r>
          </a:p>
          <a:p>
            <a:pPr>
              <a:buNone/>
            </a:pPr>
            <a:r>
              <a:rPr lang="en-US" dirty="0"/>
              <a:t>{ "c1" : 4, "c2" : "</a:t>
            </a:r>
            <a:r>
              <a:rPr lang="en-US" dirty="0" err="1"/>
              <a:t>punjab</a:t>
            </a:r>
            <a:r>
              <a:rPr lang="en-US" dirty="0"/>
              <a:t>", "zone" : "north" }</a:t>
            </a:r>
          </a:p>
          <a:p>
            <a:pPr>
              <a:buNone/>
            </a:pPr>
            <a:r>
              <a:rPr lang="en-US" dirty="0"/>
              <a:t>{ "c1" : 5, "c2" : "</a:t>
            </a:r>
            <a:r>
              <a:rPr lang="en-US" dirty="0" err="1"/>
              <a:t>uttar</a:t>
            </a:r>
            <a:r>
              <a:rPr lang="en-US" dirty="0"/>
              <a:t> </a:t>
            </a:r>
            <a:r>
              <a:rPr lang="en-US" dirty="0" err="1"/>
              <a:t>pradesh</a:t>
            </a:r>
            <a:r>
              <a:rPr lang="en-US" dirty="0"/>
              <a:t>", "zone" : "north" }</a:t>
            </a:r>
            <a:endParaRPr lang="hu-HU" sz="21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1000" y="990600"/>
            <a:ext cx="2770887" cy="36933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Delete particular document</a:t>
            </a:r>
          </a:p>
        </p:txBody>
      </p:sp>
      <p:pic>
        <p:nvPicPr>
          <p:cNvPr id="6" name="Picture 5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294014"/>
            <a:ext cx="1018376" cy="1039986"/>
          </a:xfrm>
          <a:prstGeom prst="rect">
            <a:avLst/>
          </a:prstGeom>
          <a:noFill/>
        </p:spPr>
      </p:pic>
      <p:sp>
        <p:nvSpPr>
          <p:cNvPr id="7" name="Cloud Callout 6"/>
          <p:cNvSpPr/>
          <p:nvPr/>
        </p:nvSpPr>
        <p:spPr>
          <a:xfrm>
            <a:off x="2133600" y="3810000"/>
            <a:ext cx="3200400" cy="914400"/>
          </a:xfrm>
          <a:prstGeom prst="cloud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 document with c1=3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886200" y="4572000"/>
            <a:ext cx="685800" cy="609600"/>
          </a:xfrm>
          <a:prstGeom prst="straightConnector1">
            <a:avLst/>
          </a:prstGeom>
          <a:ln w="15875" cmpd="sng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00200" y="5181600"/>
            <a:ext cx="746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333FF"/>
                </a:solidFill>
              </a:rPr>
              <a:t>&gt;</a:t>
            </a:r>
            <a:r>
              <a:rPr lang="en-US" sz="3200" b="1" dirty="0" err="1">
                <a:solidFill>
                  <a:srgbClr val="3333FF"/>
                </a:solidFill>
              </a:rPr>
              <a:t>db.city.remove</a:t>
            </a:r>
            <a:r>
              <a:rPr lang="en-US" sz="3200" b="1" dirty="0">
                <a:solidFill>
                  <a:srgbClr val="3333FF"/>
                </a:solidFill>
              </a:rPr>
              <a:t>({c1:3})</a:t>
            </a:r>
          </a:p>
          <a:p>
            <a:r>
              <a:rPr lang="en-US" sz="3200" b="1" dirty="0">
                <a:solidFill>
                  <a:srgbClr val="3333FF"/>
                </a:solidFill>
              </a:rPr>
              <a:t>&gt;</a:t>
            </a:r>
            <a:r>
              <a:rPr lang="en-US" sz="3200" b="1" dirty="0" err="1">
                <a:solidFill>
                  <a:srgbClr val="3333FF"/>
                </a:solidFill>
              </a:rPr>
              <a:t>db.city.deleteOne</a:t>
            </a:r>
            <a:r>
              <a:rPr lang="en-US" sz="3200" b="1" dirty="0">
                <a:solidFill>
                  <a:srgbClr val="3333FF"/>
                </a:solidFill>
              </a:rPr>
              <a:t>({c1:3})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" y="6107668"/>
            <a:ext cx="2423484" cy="369332"/>
          </a:xfrm>
          <a:prstGeom prst="rect">
            <a:avLst/>
          </a:prstGeom>
          <a:solidFill>
            <a:srgbClr val="FF7C80"/>
          </a:solidFill>
        </p:spPr>
        <p:txBody>
          <a:bodyPr wrap="none">
            <a:spAutoFit/>
          </a:bodyPr>
          <a:lstStyle/>
          <a:p>
            <a:r>
              <a:rPr lang="en-US" b="1" dirty="0"/>
              <a:t>Delete city where c1=3;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4350" y="1531938"/>
            <a:ext cx="8401050" cy="5021262"/>
          </a:xfrm>
        </p:spPr>
        <p:txBody>
          <a:bodyPr>
            <a:normAutofit fontScale="92500"/>
          </a:bodyPr>
          <a:lstStyle/>
          <a:p>
            <a:pPr marL="609600" indent="-609600" eaLnBrk="1" hangingPunct="1">
              <a:buFontTx/>
              <a:buAutoNum type="arabicPeriod"/>
            </a:pPr>
            <a:r>
              <a:rPr lang="en-US" sz="2800" dirty="0">
                <a:solidFill>
                  <a:srgbClr val="FF3300"/>
                </a:solidFill>
              </a:rPr>
              <a:t>Create a collection with name student</a:t>
            </a:r>
          </a:p>
          <a:p>
            <a:pPr marL="609600" indent="-609600" eaLnBrk="1" hangingPunct="1">
              <a:buNone/>
            </a:pPr>
            <a:r>
              <a:rPr lang="en-US" sz="2800" dirty="0">
                <a:solidFill>
                  <a:srgbClr val="FF3300"/>
                </a:solidFill>
              </a:rPr>
              <a:t>	a. Insert documents</a:t>
            </a:r>
          </a:p>
          <a:p>
            <a:pPr marL="609600" indent="-609600" eaLnBrk="1" hangingPunct="1">
              <a:buNone/>
            </a:pPr>
            <a:r>
              <a:rPr lang="en-US" sz="2800" dirty="0">
                <a:solidFill>
                  <a:srgbClr val="FF3300"/>
                </a:solidFill>
              </a:rPr>
              <a:t>           1</a:t>
            </a:r>
            <a:r>
              <a:rPr lang="en-US" sz="2800" baseline="30000" dirty="0">
                <a:solidFill>
                  <a:srgbClr val="FF3300"/>
                </a:solidFill>
              </a:rPr>
              <a:t>st</a:t>
            </a:r>
            <a:r>
              <a:rPr lang="en-US" sz="2800" dirty="0">
                <a:solidFill>
                  <a:srgbClr val="FF3300"/>
                </a:solidFill>
              </a:rPr>
              <a:t> document should have </a:t>
            </a:r>
            <a:r>
              <a:rPr lang="en-US" sz="2800" dirty="0" err="1">
                <a:solidFill>
                  <a:srgbClr val="FF3300"/>
                </a:solidFill>
              </a:rPr>
              <a:t>student_id,name</a:t>
            </a:r>
            <a:endParaRPr lang="en-US" sz="2800" dirty="0">
              <a:solidFill>
                <a:srgbClr val="FF3300"/>
              </a:solidFill>
            </a:endParaRPr>
          </a:p>
          <a:p>
            <a:pPr marL="609600" indent="-609600" eaLnBrk="1" hangingPunct="1">
              <a:buNone/>
            </a:pPr>
            <a:r>
              <a:rPr lang="en-US" sz="2800" dirty="0">
                <a:solidFill>
                  <a:srgbClr val="FF3300"/>
                </a:solidFill>
              </a:rPr>
              <a:t>           2</a:t>
            </a:r>
            <a:r>
              <a:rPr lang="en-US" sz="2800" baseline="30000" dirty="0">
                <a:solidFill>
                  <a:srgbClr val="FF3300"/>
                </a:solidFill>
              </a:rPr>
              <a:t>nd</a:t>
            </a:r>
            <a:r>
              <a:rPr lang="en-US" sz="2800" dirty="0">
                <a:solidFill>
                  <a:srgbClr val="FF3300"/>
                </a:solidFill>
              </a:rPr>
              <a:t> document should have </a:t>
            </a:r>
            <a:r>
              <a:rPr lang="en-US" sz="2800" dirty="0" err="1">
                <a:solidFill>
                  <a:srgbClr val="FF3300"/>
                </a:solidFill>
              </a:rPr>
              <a:t>student_id,name,mobileno</a:t>
            </a:r>
            <a:endParaRPr lang="en-US" sz="2800" dirty="0">
              <a:solidFill>
                <a:srgbClr val="FF3300"/>
              </a:solidFill>
            </a:endParaRPr>
          </a:p>
          <a:p>
            <a:pPr marL="609600" indent="-609600" eaLnBrk="1" hangingPunct="1">
              <a:buNone/>
            </a:pPr>
            <a:r>
              <a:rPr lang="en-US" sz="2800" dirty="0">
                <a:solidFill>
                  <a:srgbClr val="FF3300"/>
                </a:solidFill>
              </a:rPr>
              <a:t>          b. List the collections</a:t>
            </a:r>
          </a:p>
          <a:p>
            <a:pPr marL="609600" indent="-609600" eaLnBrk="1" hangingPunct="1">
              <a:buNone/>
            </a:pPr>
            <a:r>
              <a:rPr lang="en-US" sz="2800" dirty="0">
                <a:solidFill>
                  <a:srgbClr val="FF3300"/>
                </a:solidFill>
              </a:rPr>
              <a:t>          c. Display all the documents</a:t>
            </a:r>
          </a:p>
          <a:p>
            <a:pPr marL="609600" indent="-609600" eaLnBrk="1" hangingPunct="1">
              <a:buNone/>
            </a:pPr>
            <a:r>
              <a:rPr lang="en-US" sz="2800" dirty="0">
                <a:solidFill>
                  <a:srgbClr val="FF3300"/>
                </a:solidFill>
              </a:rPr>
              <a:t>          d. Update the 1</a:t>
            </a:r>
            <a:r>
              <a:rPr lang="en-US" sz="2800" baseline="30000" dirty="0">
                <a:solidFill>
                  <a:srgbClr val="FF3300"/>
                </a:solidFill>
              </a:rPr>
              <a:t>st</a:t>
            </a:r>
            <a:r>
              <a:rPr lang="en-US" sz="2800" dirty="0">
                <a:solidFill>
                  <a:srgbClr val="FF3300"/>
                </a:solidFill>
              </a:rPr>
              <a:t> document with mobile no. also</a:t>
            </a:r>
          </a:p>
          <a:p>
            <a:pPr marL="609600" indent="-609600" eaLnBrk="1" hangingPunct="1">
              <a:buNone/>
            </a:pPr>
            <a:r>
              <a:rPr lang="en-US" sz="2800" dirty="0">
                <a:solidFill>
                  <a:srgbClr val="FF3300"/>
                </a:solidFill>
              </a:rPr>
              <a:t>          e. Insert the 3</a:t>
            </a:r>
            <a:r>
              <a:rPr lang="en-US" sz="2800" baseline="30000" dirty="0">
                <a:solidFill>
                  <a:srgbClr val="FF3300"/>
                </a:solidFill>
              </a:rPr>
              <a:t>rd</a:t>
            </a:r>
            <a:r>
              <a:rPr lang="en-US" sz="2800" dirty="0">
                <a:solidFill>
                  <a:srgbClr val="FF3300"/>
                </a:solidFill>
              </a:rPr>
              <a:t> document</a:t>
            </a:r>
          </a:p>
          <a:p>
            <a:pPr marL="609600" indent="-609600" eaLnBrk="1" hangingPunct="1">
              <a:buNone/>
            </a:pPr>
            <a:r>
              <a:rPr lang="en-US" sz="2800" dirty="0">
                <a:solidFill>
                  <a:srgbClr val="FF3300"/>
                </a:solidFill>
              </a:rPr>
              <a:t>          f. Delete the 1</a:t>
            </a:r>
            <a:r>
              <a:rPr lang="en-US" sz="2800" baseline="30000" dirty="0">
                <a:solidFill>
                  <a:srgbClr val="FF3300"/>
                </a:solidFill>
              </a:rPr>
              <a:t>st</a:t>
            </a:r>
            <a:r>
              <a:rPr lang="en-US" sz="2800" dirty="0">
                <a:solidFill>
                  <a:srgbClr val="FF3300"/>
                </a:solidFill>
              </a:rPr>
              <a:t> document</a:t>
            </a:r>
          </a:p>
          <a:p>
            <a:pPr marL="609600" indent="-609600" eaLnBrk="1" hangingPunct="1">
              <a:buNone/>
            </a:pPr>
            <a:r>
              <a:rPr lang="en-US" sz="2800" dirty="0">
                <a:solidFill>
                  <a:srgbClr val="FF3300"/>
                </a:solidFill>
              </a:rPr>
              <a:t>          g. Display only name </a:t>
            </a:r>
          </a:p>
          <a:p>
            <a:pPr marL="609600" indent="-609600" eaLnBrk="1" hangingPunct="1">
              <a:buFontTx/>
              <a:buAutoNum type="arabicPeriod"/>
            </a:pPr>
            <a:endParaRPr lang="en-US" sz="2800" dirty="0">
              <a:solidFill>
                <a:srgbClr val="FF33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825500"/>
          </a:xfrm>
          <a:prstGeom prst="rect">
            <a:avLst/>
          </a:prstGeom>
          <a:solidFill>
            <a:srgbClr val="00CC6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PRACTICE SESSIONS-1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4350" y="1531938"/>
            <a:ext cx="8401050" cy="5021262"/>
          </a:xfrm>
        </p:spPr>
        <p:txBody>
          <a:bodyPr>
            <a:normAutofit/>
          </a:bodyPr>
          <a:lstStyle/>
          <a:p>
            <a:pPr marL="609600" indent="-609600" eaLnBrk="1" hangingPunct="1">
              <a:buFontTx/>
              <a:buAutoNum type="arabicPeriod"/>
            </a:pPr>
            <a:r>
              <a:rPr lang="en-US" sz="2800" dirty="0">
                <a:solidFill>
                  <a:srgbClr val="FF3300"/>
                </a:solidFill>
              </a:rPr>
              <a:t>Create collection </a:t>
            </a:r>
            <a:r>
              <a:rPr lang="en-US" sz="2800" dirty="0" err="1">
                <a:solidFill>
                  <a:srgbClr val="FF3300"/>
                </a:solidFill>
              </a:rPr>
              <a:t>odd_even</a:t>
            </a:r>
            <a:endParaRPr lang="en-US" sz="2800" dirty="0">
              <a:solidFill>
                <a:srgbClr val="FF3300"/>
              </a:solidFill>
            </a:endParaRPr>
          </a:p>
          <a:p>
            <a:pPr marL="609600" indent="-609600" eaLnBrk="1" hangingPunct="1">
              <a:buNone/>
            </a:pPr>
            <a:r>
              <a:rPr lang="en-US" sz="2800" dirty="0">
                <a:solidFill>
                  <a:srgbClr val="FF3300"/>
                </a:solidFill>
              </a:rPr>
              <a:t>        a. Insert 1 to 10 numbers for field c1</a:t>
            </a:r>
          </a:p>
          <a:p>
            <a:pPr marL="609600" indent="-609600" eaLnBrk="1" hangingPunct="1">
              <a:buNone/>
            </a:pPr>
            <a:r>
              <a:rPr lang="en-US" sz="2800" dirty="0">
                <a:solidFill>
                  <a:srgbClr val="FF3300"/>
                </a:solidFill>
              </a:rPr>
              <a:t>        b. update all the documents with c2="odd" for c1 (1,3,5,7,9)  and c2="even" for c1(2,4,6,8,10)</a:t>
            </a:r>
          </a:p>
          <a:p>
            <a:pPr marL="609600" indent="-609600" eaLnBrk="1" hangingPunct="1">
              <a:buNone/>
            </a:pPr>
            <a:r>
              <a:rPr lang="en-US" sz="2800" dirty="0">
                <a:solidFill>
                  <a:srgbClr val="FF3300"/>
                </a:solidFill>
              </a:rPr>
              <a:t>        </a:t>
            </a:r>
            <a:r>
              <a:rPr lang="en-US" sz="2800" dirty="0" err="1">
                <a:solidFill>
                  <a:srgbClr val="FF3300"/>
                </a:solidFill>
              </a:rPr>
              <a:t>c.Update</a:t>
            </a:r>
            <a:r>
              <a:rPr lang="en-US" sz="2800" dirty="0">
                <a:solidFill>
                  <a:srgbClr val="FF3300"/>
                </a:solidFill>
              </a:rPr>
              <a:t> </a:t>
            </a:r>
            <a:r>
              <a:rPr lang="en-US" sz="2800" dirty="0" err="1">
                <a:solidFill>
                  <a:srgbClr val="FF3300"/>
                </a:solidFill>
              </a:rPr>
              <a:t>odd_even</a:t>
            </a:r>
            <a:r>
              <a:rPr lang="en-US" sz="2800" dirty="0">
                <a:solidFill>
                  <a:srgbClr val="FF3300"/>
                </a:solidFill>
              </a:rPr>
              <a:t> setting c2 to null using $mod operator.</a:t>
            </a:r>
          </a:p>
          <a:p>
            <a:pPr marL="609600" indent="-609600" eaLnBrk="1" hangingPunct="1">
              <a:buNone/>
            </a:pPr>
            <a:r>
              <a:rPr lang="en-US" sz="2800" dirty="0">
                <a:solidFill>
                  <a:srgbClr val="FF3300"/>
                </a:solidFill>
              </a:rPr>
              <a:t>        </a:t>
            </a:r>
            <a:r>
              <a:rPr lang="en-US" sz="2800" dirty="0" err="1">
                <a:solidFill>
                  <a:srgbClr val="FF3300"/>
                </a:solidFill>
              </a:rPr>
              <a:t>d.Update</a:t>
            </a:r>
            <a:r>
              <a:rPr lang="en-US" sz="2800" dirty="0">
                <a:solidFill>
                  <a:srgbClr val="FF3300"/>
                </a:solidFill>
              </a:rPr>
              <a:t> </a:t>
            </a:r>
            <a:r>
              <a:rPr lang="en-US" sz="2800" dirty="0" err="1">
                <a:solidFill>
                  <a:srgbClr val="FF3300"/>
                </a:solidFill>
              </a:rPr>
              <a:t>odd_even</a:t>
            </a:r>
            <a:r>
              <a:rPr lang="en-US" sz="2800" dirty="0">
                <a:solidFill>
                  <a:srgbClr val="FF3300"/>
                </a:solidFill>
              </a:rPr>
              <a:t> set c2 to “even” or “odd” depending upon the number using $mod</a:t>
            </a:r>
          </a:p>
          <a:p>
            <a:pPr marL="609600" indent="-609600" eaLnBrk="1" hangingPunct="1">
              <a:buNone/>
            </a:pPr>
            <a:r>
              <a:rPr lang="en-US" sz="2800" dirty="0">
                <a:solidFill>
                  <a:srgbClr val="FF3300"/>
                </a:solidFill>
              </a:rPr>
              <a:t>        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825500"/>
          </a:xfrm>
          <a:prstGeom prst="rect">
            <a:avLst/>
          </a:prstGeom>
          <a:solidFill>
            <a:srgbClr val="00CC6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PRACTICE SESSIONS-3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4350" y="1531938"/>
            <a:ext cx="8401050" cy="5021262"/>
          </a:xfrm>
        </p:spPr>
        <p:txBody>
          <a:bodyPr>
            <a:normAutofit/>
          </a:bodyPr>
          <a:lstStyle/>
          <a:p>
            <a:pPr marL="609600" indent="-609600" eaLnBrk="1" hangingPunct="1">
              <a:buFontTx/>
              <a:buAutoNum type="arabicPeriod"/>
            </a:pPr>
            <a:r>
              <a:rPr lang="en-US" sz="2800" dirty="0">
                <a:solidFill>
                  <a:srgbClr val="FF3300"/>
                </a:solidFill>
              </a:rPr>
              <a:t>Copy </a:t>
            </a:r>
            <a:r>
              <a:rPr lang="en-US" sz="2800" dirty="0" err="1">
                <a:solidFill>
                  <a:srgbClr val="FF3300"/>
                </a:solidFill>
              </a:rPr>
              <a:t>emp</a:t>
            </a:r>
            <a:r>
              <a:rPr lang="en-US" sz="2800" dirty="0">
                <a:solidFill>
                  <a:srgbClr val="FF3300"/>
                </a:solidFill>
              </a:rPr>
              <a:t> collection to emp10</a:t>
            </a:r>
          </a:p>
          <a:p>
            <a:pPr marL="609600" indent="-609600" eaLnBrk="1" hangingPunct="1">
              <a:buNone/>
            </a:pPr>
            <a:r>
              <a:rPr lang="en-US" sz="2800" dirty="0">
                <a:solidFill>
                  <a:srgbClr val="FF3300"/>
                </a:solidFill>
              </a:rPr>
              <a:t>    a.  List all documents</a:t>
            </a:r>
          </a:p>
          <a:p>
            <a:pPr marL="609600" indent="-609600" eaLnBrk="1" hangingPunct="1">
              <a:buNone/>
            </a:pPr>
            <a:r>
              <a:rPr lang="en-US" sz="2800" dirty="0">
                <a:solidFill>
                  <a:srgbClr val="FF3300"/>
                </a:solidFill>
              </a:rPr>
              <a:t>    b.  Increase the salary of employees working in </a:t>
            </a:r>
            <a:r>
              <a:rPr lang="en-US" sz="2800" dirty="0" err="1">
                <a:solidFill>
                  <a:srgbClr val="FF3300"/>
                </a:solidFill>
              </a:rPr>
              <a:t>deptno</a:t>
            </a:r>
            <a:r>
              <a:rPr lang="en-US" sz="2800" dirty="0">
                <a:solidFill>
                  <a:srgbClr val="FF3300"/>
                </a:solidFill>
              </a:rPr>
              <a:t> 20  with 200.</a:t>
            </a:r>
          </a:p>
          <a:p>
            <a:pPr marL="609600" indent="-609600" eaLnBrk="1" hangingPunct="1">
              <a:buNone/>
            </a:pPr>
            <a:r>
              <a:rPr lang="en-US" sz="2800" dirty="0">
                <a:solidFill>
                  <a:srgbClr val="FF3300"/>
                </a:solidFill>
              </a:rPr>
              <a:t>  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825500"/>
          </a:xfrm>
          <a:prstGeom prst="rect">
            <a:avLst/>
          </a:prstGeom>
          <a:solidFill>
            <a:srgbClr val="00CC6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PRACTICE SESSIONS-4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48"/>
          <p:cNvGraphicFramePr>
            <a:graphicFrameLocks noGrp="1"/>
          </p:cNvGraphicFramePr>
          <p:nvPr/>
        </p:nvGraphicFramePr>
        <p:xfrm>
          <a:off x="1371600" y="1522412"/>
          <a:ext cx="3886200" cy="160178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DEPTNO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ACCOUNTIG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NEWYORK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RESEARCH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DALLAS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CHICKAGO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BOSTON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2743200" y="806450"/>
            <a:ext cx="83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0066FF"/>
                </a:solidFill>
                <a:latin typeface="Times New Roman" pitchFamily="18" charset="0"/>
              </a:rPr>
              <a:t>DEPT</a:t>
            </a:r>
          </a:p>
        </p:txBody>
      </p:sp>
      <p:sp>
        <p:nvSpPr>
          <p:cNvPr id="6" name="Curved Right Arrow 5"/>
          <p:cNvSpPr/>
          <p:nvPr/>
        </p:nvSpPr>
        <p:spPr>
          <a:xfrm>
            <a:off x="381000" y="1600200"/>
            <a:ext cx="990600" cy="2438400"/>
          </a:xfrm>
          <a:prstGeom prst="curvedRight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1219200" y="3581400"/>
            <a:ext cx="3200400" cy="1143000"/>
          </a:xfrm>
          <a:prstGeom prst="cloudCallout">
            <a:avLst/>
          </a:prstGeom>
          <a:solidFill>
            <a:srgbClr val="FF7C8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ROWS HAVE TO FOLLOW SCHEMA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-26988"/>
            <a:ext cx="9144000" cy="646113"/>
          </a:xfrm>
          <a:prstGeom prst="rect">
            <a:avLst/>
          </a:prstGeom>
          <a:solidFill>
            <a:srgbClr val="00CC66"/>
          </a:solidFill>
        </p:spPr>
        <p:txBody>
          <a:bodyPr lIns="92075" tIns="46038" rIns="92075" bIns="46038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SCHEMAS IN RDBMS</a:t>
            </a:r>
            <a:endParaRPr lang="en-IN" sz="3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26988"/>
            <a:ext cx="9144000" cy="646113"/>
          </a:xfrm>
          <a:prstGeom prst="rect">
            <a:avLst/>
          </a:prstGeom>
          <a:solidFill>
            <a:srgbClr val="00CC66"/>
          </a:solidFill>
        </p:spPr>
        <p:txBody>
          <a:bodyPr lIns="92075" tIns="46038" rIns="92075" bIns="46038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RELATIONS IN RDBMS</a:t>
            </a:r>
            <a:endParaRPr lang="en-IN" sz="3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6200" y="3886200"/>
          <a:ext cx="2451100" cy="781050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6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Arial"/>
                        </a:rPr>
                        <a:t>DEPTNO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rgbClr val="000000"/>
                          </a:solidFill>
                          <a:latin typeface="Arial"/>
                        </a:rPr>
                        <a:t>DNAME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rgbClr val="000000"/>
                          </a:solidFill>
                          <a:latin typeface="Arial"/>
                        </a:rPr>
                        <a:t>LOC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2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ACCOUNTING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NEW YORK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2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</a:rPr>
                        <a:t>RESEARCH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DALLAS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2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</a:rPr>
                        <a:t>SALES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CHICAGO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2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</a:rPr>
                        <a:t>40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</a:rPr>
                        <a:t>OPERATIONS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</a:rPr>
                        <a:t>BOSTON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533650" y="914400"/>
          <a:ext cx="4076700" cy="274320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EMPNO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ENAME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JOB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MGR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HIREDATE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COMM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DEPTNO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7369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SMITH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CLERK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7902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17-Dec-80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7499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ALLEN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SALESMAN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7698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20-Feb-81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7521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WARD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SALESMAN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7698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22-Feb-81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1250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7566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JONES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MANAGER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7839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2-Apr-81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2975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7654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MARTIN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SALESMAN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7698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28-Sep-81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1250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1400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7698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BLAKE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MANAGER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7839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1-May-81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2850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7782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CLARK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MANAGER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7839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9-Jun-81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2450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7788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SCOTT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ANALYST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7566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19-Apr-87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7839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KING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PRESIDENT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17-Nov-81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7844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TURNER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SALESMAN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7698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8-Sep-81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7876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ADAMS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CLERK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7788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23-May-87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7900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JAMES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CLERK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7698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3-Dec-81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7902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FORD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ANALYST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7566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3-Dec-81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7934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MILLER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CLERK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7782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23-Jan-82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1300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5" name="Donut 14"/>
          <p:cNvSpPr/>
          <p:nvPr/>
        </p:nvSpPr>
        <p:spPr>
          <a:xfrm>
            <a:off x="76200" y="2990850"/>
            <a:ext cx="457200" cy="457200"/>
          </a:xfrm>
          <a:prstGeom prst="donut">
            <a:avLst/>
          </a:prstGeom>
          <a:solidFill>
            <a:srgbClr val="00B05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303214" y="3351212"/>
            <a:ext cx="1586" cy="458788"/>
          </a:xfrm>
          <a:prstGeom prst="line">
            <a:avLst/>
          </a:prstGeom>
          <a:ln cmpd="tri"/>
          <a:scene3d>
            <a:camera prst="orthographicFront"/>
            <a:lightRig rig="threePt" dir="t"/>
          </a:scene3d>
          <a:sp3d contourW="12700"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3808412"/>
            <a:ext cx="228600" cy="1588"/>
          </a:xfrm>
          <a:prstGeom prst="line">
            <a:avLst/>
          </a:prstGeom>
          <a:ln cmpd="tri"/>
          <a:scene3d>
            <a:camera prst="orthographicFront"/>
            <a:lightRig rig="threePt" dir="t"/>
          </a:scene3d>
          <a:sp3d contourW="12700"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4800" y="3579812"/>
            <a:ext cx="228600" cy="1588"/>
          </a:xfrm>
          <a:prstGeom prst="line">
            <a:avLst/>
          </a:prstGeom>
          <a:ln cmpd="tri"/>
          <a:scene3d>
            <a:camera prst="orthographicFront"/>
            <a:lightRig rig="threePt" dir="t"/>
          </a:scene3d>
          <a:sp3d contourW="12700"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04800" y="3705225"/>
            <a:ext cx="152400" cy="1587"/>
          </a:xfrm>
          <a:prstGeom prst="line">
            <a:avLst/>
          </a:prstGeom>
          <a:ln cmpd="tri"/>
          <a:scene3d>
            <a:camera prst="orthographicFront"/>
            <a:lightRig rig="threePt" dir="t"/>
          </a:scene3d>
          <a:sp3d contourW="12700"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nut 19"/>
          <p:cNvSpPr/>
          <p:nvPr/>
        </p:nvSpPr>
        <p:spPr>
          <a:xfrm>
            <a:off x="1905000" y="685800"/>
            <a:ext cx="457200" cy="457200"/>
          </a:xfrm>
          <a:prstGeom prst="donut">
            <a:avLst/>
          </a:prstGeom>
          <a:solidFill>
            <a:srgbClr val="00B05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132014" y="1046162"/>
            <a:ext cx="1586" cy="458788"/>
          </a:xfrm>
          <a:prstGeom prst="line">
            <a:avLst/>
          </a:prstGeom>
          <a:ln cmpd="tri"/>
          <a:scene3d>
            <a:camera prst="orthographicFront"/>
            <a:lightRig rig="threePt" dir="t"/>
          </a:scene3d>
          <a:sp3d contourW="12700"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133600" y="1503362"/>
            <a:ext cx="228600" cy="1588"/>
          </a:xfrm>
          <a:prstGeom prst="line">
            <a:avLst/>
          </a:prstGeom>
          <a:ln cmpd="tri"/>
          <a:scene3d>
            <a:camera prst="orthographicFront"/>
            <a:lightRig rig="threePt" dir="t"/>
          </a:scene3d>
          <a:sp3d contourW="12700"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33600" y="1274762"/>
            <a:ext cx="228600" cy="1588"/>
          </a:xfrm>
          <a:prstGeom prst="line">
            <a:avLst/>
          </a:prstGeom>
          <a:ln cmpd="tri"/>
          <a:scene3d>
            <a:camera prst="orthographicFront"/>
            <a:lightRig rig="threePt" dir="t"/>
          </a:scene3d>
          <a:sp3d contourW="12700"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33600" y="1400175"/>
            <a:ext cx="152400" cy="1587"/>
          </a:xfrm>
          <a:prstGeom prst="line">
            <a:avLst/>
          </a:prstGeom>
          <a:ln cmpd="tri"/>
          <a:scene3d>
            <a:camera prst="orthographicFront"/>
            <a:lightRig rig="threePt" dir="t"/>
          </a:scene3d>
          <a:sp3d contourW="12700"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nut 24"/>
          <p:cNvSpPr/>
          <p:nvPr/>
        </p:nvSpPr>
        <p:spPr>
          <a:xfrm>
            <a:off x="6705600" y="685800"/>
            <a:ext cx="457200" cy="457200"/>
          </a:xfrm>
          <a:prstGeom prst="donu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6932614" y="1046162"/>
            <a:ext cx="1586" cy="458788"/>
          </a:xfrm>
          <a:prstGeom prst="line">
            <a:avLst/>
          </a:prstGeom>
          <a:ln cmpd="tri">
            <a:solidFill>
              <a:srgbClr val="0066FF"/>
            </a:solidFill>
          </a:ln>
          <a:scene3d>
            <a:camera prst="orthographicFront"/>
            <a:lightRig rig="threePt" dir="t"/>
          </a:scene3d>
          <a:sp3d contourW="12700"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934200" y="1503362"/>
            <a:ext cx="228600" cy="1588"/>
          </a:xfrm>
          <a:prstGeom prst="line">
            <a:avLst/>
          </a:prstGeom>
          <a:ln cmpd="tri">
            <a:solidFill>
              <a:srgbClr val="3333FF"/>
            </a:solidFill>
          </a:ln>
          <a:scene3d>
            <a:camera prst="orthographicFront"/>
            <a:lightRig rig="threePt" dir="t"/>
          </a:scene3d>
          <a:sp3d contourW="12700"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934200" y="1274762"/>
            <a:ext cx="228600" cy="1588"/>
          </a:xfrm>
          <a:prstGeom prst="line">
            <a:avLst/>
          </a:prstGeom>
          <a:ln cmpd="tri">
            <a:solidFill>
              <a:srgbClr val="3333FF"/>
            </a:solidFill>
          </a:ln>
          <a:scene3d>
            <a:camera prst="orthographicFront"/>
            <a:lightRig rig="threePt" dir="t"/>
          </a:scene3d>
          <a:sp3d contourW="12700"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934200" y="1400175"/>
            <a:ext cx="152400" cy="1587"/>
          </a:xfrm>
          <a:prstGeom prst="line">
            <a:avLst/>
          </a:prstGeom>
          <a:ln cmpd="tri">
            <a:solidFill>
              <a:srgbClr val="3333FF"/>
            </a:solidFill>
          </a:ln>
          <a:scene3d>
            <a:camera prst="orthographicFront"/>
            <a:lightRig rig="threePt" dir="t"/>
          </a:scene3d>
          <a:sp3d contourW="12700"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26988"/>
            <a:ext cx="9144000" cy="646113"/>
          </a:xfrm>
          <a:prstGeom prst="rect">
            <a:avLst/>
          </a:prstGeom>
          <a:solidFill>
            <a:srgbClr val="00CC66"/>
          </a:solidFill>
        </p:spPr>
        <p:txBody>
          <a:bodyPr lIns="92075" tIns="46038" rIns="92075" bIns="46038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MONGODB/RDBMS</a:t>
            </a:r>
            <a:endParaRPr lang="en-IN" sz="3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990600"/>
          <a:ext cx="8458200" cy="5529585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tx1"/>
                  </a:outerShdw>
                </a:effectLst>
              </a:tblPr>
              <a:tblGrid>
                <a:gridCol w="4221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6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42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MongoDB</a:t>
                      </a:r>
                      <a:endParaRPr lang="en-US" sz="2000" dirty="0"/>
                    </a:p>
                  </a:txBody>
                  <a:tcPr marL="22578" marR="22578" marT="11289" marB="11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RDBMS</a:t>
                      </a:r>
                      <a:endParaRPr lang="en-US" sz="2000" dirty="0"/>
                    </a:p>
                  </a:txBody>
                  <a:tcPr marL="22578" marR="22578" marT="11289" marB="11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17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Document oriented and non-relational database</a:t>
                      </a:r>
                    </a:p>
                  </a:txBody>
                  <a:tcPr marL="22578" marR="22578" marT="11289" marB="11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Relational database</a:t>
                      </a:r>
                    </a:p>
                  </a:txBody>
                  <a:tcPr marL="22578" marR="22578" marT="11289" marB="11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2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Document based</a:t>
                      </a:r>
                    </a:p>
                  </a:txBody>
                  <a:tcPr marL="22578" marR="22578" marT="11289" marB="11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itchFamily="34" charset="0"/>
                          <a:cs typeface="Arial" pitchFamily="34" charset="0"/>
                        </a:rPr>
                        <a:t>Row based</a:t>
                      </a:r>
                    </a:p>
                  </a:txBody>
                  <a:tcPr marL="22578" marR="22578" marT="11289" marB="11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2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Field based</a:t>
                      </a:r>
                    </a:p>
                  </a:txBody>
                  <a:tcPr marL="22578" marR="22578" marT="11289" marB="11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itchFamily="34" charset="0"/>
                          <a:cs typeface="Arial" pitchFamily="34" charset="0"/>
                        </a:rPr>
                        <a:t>Column based</a:t>
                      </a:r>
                    </a:p>
                  </a:txBody>
                  <a:tcPr marL="22578" marR="22578" marT="11289" marB="11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60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Collection based and key value pair</a:t>
                      </a:r>
                    </a:p>
                  </a:txBody>
                  <a:tcPr marL="22578" marR="22578" marT="11289" marB="11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Table based</a:t>
                      </a:r>
                    </a:p>
                  </a:txBody>
                  <a:tcPr marL="22578" marR="22578" marT="11289" marB="11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58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Gives </a:t>
                      </a:r>
                      <a:r>
                        <a:rPr lang="en-US" sz="1600" dirty="0" err="1">
                          <a:latin typeface="Arial" pitchFamily="34" charset="0"/>
                          <a:cs typeface="Arial" pitchFamily="34" charset="0"/>
                        </a:rPr>
                        <a:t>Javascript</a:t>
                      </a:r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 client for querying</a:t>
                      </a:r>
                    </a:p>
                  </a:txBody>
                  <a:tcPr marL="22578" marR="22578" marT="11289" marB="11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itchFamily="34" charset="0"/>
                          <a:cs typeface="Arial" pitchFamily="34" charset="0"/>
                        </a:rPr>
                        <a:t>Doesn’t give Javascript for querying</a:t>
                      </a:r>
                    </a:p>
                  </a:txBody>
                  <a:tcPr marL="22578" marR="22578" marT="11289" marB="11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58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Relatively easy to setup</a:t>
                      </a:r>
                    </a:p>
                  </a:txBody>
                  <a:tcPr marL="22578" marR="22578" marT="11289" marB="11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Comparatively not that easy to setup</a:t>
                      </a:r>
                    </a:p>
                  </a:txBody>
                  <a:tcPr marL="22578" marR="22578" marT="11289" marB="11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2581"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itchFamily="34" charset="0"/>
                          <a:cs typeface="Arial" pitchFamily="34" charset="0"/>
                        </a:rPr>
                        <a:t>It is unaffected by SQL injection</a:t>
                      </a:r>
                    </a:p>
                  </a:txBody>
                  <a:tcPr marL="22578" marR="22578" marT="11289" marB="11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It is quite vulnerable to SQL injection</a:t>
                      </a:r>
                    </a:p>
                  </a:txBody>
                  <a:tcPr marL="22578" marR="22578" marT="11289" marB="11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2581"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itchFamily="34" charset="0"/>
                          <a:cs typeface="Arial" pitchFamily="34" charset="0"/>
                        </a:rPr>
                        <a:t>Ideal for hierarchical data storage</a:t>
                      </a:r>
                    </a:p>
                  </a:txBody>
                  <a:tcPr marL="22578" marR="22578" marT="11289" marB="11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Not good for hierarchical data storage</a:t>
                      </a:r>
                    </a:p>
                  </a:txBody>
                  <a:tcPr marL="22578" marR="22578" marT="11289" marB="11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919"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itchFamily="34" charset="0"/>
                          <a:cs typeface="Arial" pitchFamily="34" charset="0"/>
                        </a:rPr>
                        <a:t>Has dynamic schema</a:t>
                      </a:r>
                    </a:p>
                  </a:txBody>
                  <a:tcPr marL="22578" marR="22578" marT="11289" marB="11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Contains predefined schema</a:t>
                      </a:r>
                    </a:p>
                  </a:txBody>
                  <a:tcPr marL="22578" marR="22578" marT="11289" marB="11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217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100 times faster</a:t>
                      </a:r>
                    </a:p>
                  </a:txBody>
                  <a:tcPr marL="22578" marR="22578" marT="11289" marB="11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Through increasing RAM vertical scaling can happen</a:t>
                      </a:r>
                    </a:p>
                  </a:txBody>
                  <a:tcPr marL="22578" marR="22578" marT="11289" marB="11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92171"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itchFamily="34" charset="0"/>
                          <a:cs typeface="Arial" pitchFamily="34" charset="0"/>
                        </a:rPr>
                        <a:t>It is horizontally scalable through sharding</a:t>
                      </a:r>
                    </a:p>
                  </a:txBody>
                  <a:tcPr marL="22578" marR="22578" marT="11289" marB="11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Through increasing RAM vertical scaling can happen</a:t>
                      </a:r>
                    </a:p>
                  </a:txBody>
                  <a:tcPr marL="22578" marR="22578" marT="11289" marB="11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66568</TotalTime>
  <Words>9099</Words>
  <Application>Microsoft Office PowerPoint</Application>
  <PresentationFormat>On-screen Show (4:3)</PresentationFormat>
  <Paragraphs>1077</Paragraphs>
  <Slides>66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6" baseType="lpstr">
      <vt:lpstr>Agency FB</vt:lpstr>
      <vt:lpstr>AR BLANCA</vt:lpstr>
      <vt:lpstr>Arial</vt:lpstr>
      <vt:lpstr>Arial Unicode MS</vt:lpstr>
      <vt:lpstr>Broadway</vt:lpstr>
      <vt:lpstr>Calibri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FOUNDERS</vt:lpstr>
      <vt:lpstr>PowerPoint Presentation</vt:lpstr>
      <vt:lpstr>PowerPoint Presentation</vt:lpstr>
      <vt:lpstr>PowerPoint Presentation</vt:lpstr>
      <vt:lpstr>MONGODB-CONNECT</vt:lpstr>
      <vt:lpstr>MONGODB-CONNECT</vt:lpstr>
      <vt:lpstr> Database</vt:lpstr>
      <vt:lpstr>MONGODB DOWNLOAD INSTALLATION</vt:lpstr>
      <vt:lpstr>MONGODB</vt:lpstr>
      <vt:lpstr>MONGODB</vt:lpstr>
      <vt:lpstr>Creating and Using a Database</vt:lpstr>
      <vt:lpstr>MONGO HELP</vt:lpstr>
      <vt:lpstr>DROP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 SESSIONS-1</vt:lpstr>
      <vt:lpstr>PRACTICE SESSIONS-2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CRUD</vt:lpstr>
      <vt:lpstr>CRUD</vt:lpstr>
      <vt:lpstr>CRUD</vt:lpstr>
      <vt:lpstr>CRUD</vt:lpstr>
      <vt:lpstr>CRUD</vt:lpstr>
      <vt:lpstr>CRUD</vt:lpstr>
      <vt:lpstr>CRUD</vt:lpstr>
      <vt:lpstr>CRUD</vt:lpstr>
      <vt:lpstr>CRUD</vt:lpstr>
      <vt:lpstr>CRUD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ramu</dc:creator>
  <cp:lastModifiedBy>VIJAY KULKARNI</cp:lastModifiedBy>
  <cp:revision>256</cp:revision>
  <dcterms:created xsi:type="dcterms:W3CDTF">2018-07-14T04:08:42Z</dcterms:created>
  <dcterms:modified xsi:type="dcterms:W3CDTF">2022-12-07T05:34:24Z</dcterms:modified>
</cp:coreProperties>
</file>