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517" r:id="rId2"/>
    <p:sldId id="518" r:id="rId3"/>
    <p:sldId id="519" r:id="rId4"/>
    <p:sldId id="520" r:id="rId5"/>
    <p:sldId id="521" r:id="rId6"/>
    <p:sldId id="424" r:id="rId7"/>
    <p:sldId id="425" r:id="rId8"/>
    <p:sldId id="426" r:id="rId9"/>
    <p:sldId id="427" r:id="rId10"/>
    <p:sldId id="429" r:id="rId11"/>
    <p:sldId id="438" r:id="rId12"/>
    <p:sldId id="439" r:id="rId13"/>
    <p:sldId id="522" r:id="rId14"/>
    <p:sldId id="440" r:id="rId15"/>
    <p:sldId id="441" r:id="rId16"/>
    <p:sldId id="442" r:id="rId17"/>
    <p:sldId id="443" r:id="rId18"/>
    <p:sldId id="444" r:id="rId19"/>
    <p:sldId id="445" r:id="rId20"/>
    <p:sldId id="448" r:id="rId21"/>
    <p:sldId id="449" r:id="rId22"/>
    <p:sldId id="450" r:id="rId23"/>
    <p:sldId id="451" r:id="rId24"/>
    <p:sldId id="452" r:id="rId25"/>
    <p:sldId id="453" r:id="rId26"/>
    <p:sldId id="454" r:id="rId27"/>
    <p:sldId id="456" r:id="rId28"/>
    <p:sldId id="457" r:id="rId29"/>
    <p:sldId id="458" r:id="rId30"/>
    <p:sldId id="460" r:id="rId31"/>
    <p:sldId id="461" r:id="rId32"/>
    <p:sldId id="462" r:id="rId33"/>
    <p:sldId id="464" r:id="rId34"/>
    <p:sldId id="466" r:id="rId35"/>
    <p:sldId id="467" r:id="rId36"/>
    <p:sldId id="478" r:id="rId37"/>
    <p:sldId id="513" r:id="rId38"/>
    <p:sldId id="477" r:id="rId39"/>
    <p:sldId id="480" r:id="rId40"/>
    <p:sldId id="506" r:id="rId41"/>
    <p:sldId id="507" r:id="rId42"/>
    <p:sldId id="508" r:id="rId43"/>
    <p:sldId id="509" r:id="rId44"/>
    <p:sldId id="514" r:id="rId45"/>
    <p:sldId id="511" r:id="rId46"/>
    <p:sldId id="512" r:id="rId47"/>
    <p:sldId id="515" r:id="rId48"/>
    <p:sldId id="516" r:id="rId49"/>
    <p:sldId id="481" r:id="rId50"/>
    <p:sldId id="482" r:id="rId51"/>
    <p:sldId id="483" r:id="rId52"/>
    <p:sldId id="484" r:id="rId53"/>
    <p:sldId id="485" r:id="rId54"/>
    <p:sldId id="486" r:id="rId55"/>
    <p:sldId id="487" r:id="rId56"/>
    <p:sldId id="488" r:id="rId57"/>
    <p:sldId id="489" r:id="rId58"/>
    <p:sldId id="490" r:id="rId59"/>
    <p:sldId id="491" r:id="rId60"/>
    <p:sldId id="492" r:id="rId61"/>
    <p:sldId id="493" r:id="rId62"/>
    <p:sldId id="494" r:id="rId63"/>
    <p:sldId id="523" r:id="rId64"/>
    <p:sldId id="495" r:id="rId65"/>
    <p:sldId id="496" r:id="rId66"/>
    <p:sldId id="497" r:id="rId67"/>
    <p:sldId id="498" r:id="rId68"/>
    <p:sldId id="499" r:id="rId69"/>
    <p:sldId id="500" r:id="rId70"/>
    <p:sldId id="501" r:id="rId71"/>
    <p:sldId id="502" r:id="rId72"/>
    <p:sldId id="503" r:id="rId73"/>
    <p:sldId id="504" r:id="rId74"/>
    <p:sldId id="505" r:id="rId75"/>
    <p:sldId id="524"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75" autoAdjust="0"/>
    <p:restoredTop sz="94343" autoAdjust="0"/>
  </p:normalViewPr>
  <p:slideViewPr>
    <p:cSldViewPr>
      <p:cViewPr varScale="1">
        <p:scale>
          <a:sx n="62" d="100"/>
          <a:sy n="62" d="100"/>
        </p:scale>
        <p:origin x="74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112"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113"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114"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115"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71C111D1-01E1-41C1-A171-4121E11191D1}" type="slidenum">
              <a:rPr lang="en-IN"/>
              <a:pPr algn="r"/>
              <a:t>‹#›</a:t>
            </a:fld>
            <a:endParaRPr/>
          </a:p>
        </p:txBody>
      </p:sp>
    </p:spTree>
    <p:extLst>
      <p:ext uri="{BB962C8B-B14F-4D97-AF65-F5344CB8AC3E}">
        <p14:creationId xmlns:p14="http://schemas.microsoft.com/office/powerpoint/2010/main" val="234771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r>
              <a:rPr lang="en-US" sz="4400">
                <a:solidFill>
                  <a:srgbClr val="000000"/>
                </a:solidFill>
                <a:latin typeface="Arial"/>
              </a:rPr>
              <a:t>Click to edit the title text formatClick to edit Master title style</a:t>
            </a:r>
            <a:endParaRPr/>
          </a:p>
        </p:txBody>
      </p:sp>
      <p:sp>
        <p:nvSpPr>
          <p:cNvPr id="6" name="PlaceHolder 2"/>
          <p:cNvSpPr>
            <a:spLocks noGrp="1"/>
          </p:cNvSpPr>
          <p:nvPr>
            <p:ph type="dt"/>
          </p:nvPr>
        </p:nvSpPr>
        <p:spPr>
          <a:xfrm>
            <a:off x="0" y="0"/>
            <a:ext cx="360" cy="360"/>
          </a:xfrm>
          <a:prstGeom prst="rect">
            <a:avLst/>
          </a:prstGeom>
        </p:spPr>
        <p:txBody>
          <a:bodyPr lIns="90000" tIns="45000" rIns="90000" bIns="45000"/>
          <a:lstStyle/>
          <a:p>
            <a:endParaRPr/>
          </a:p>
        </p:txBody>
      </p:sp>
      <p:sp>
        <p:nvSpPr>
          <p:cNvPr id="2" name="PlaceHolder 3"/>
          <p:cNvSpPr>
            <a:spLocks noGrp="1"/>
          </p:cNvSpPr>
          <p:nvPr>
            <p:ph type="ftr"/>
          </p:nvPr>
        </p:nvSpPr>
        <p:spPr>
          <a:xfrm>
            <a:off x="0" y="0"/>
            <a:ext cx="360" cy="36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360" cy="360"/>
          </a:xfrm>
          <a:prstGeom prst="rect">
            <a:avLst/>
          </a:prstGeom>
        </p:spPr>
        <p:txBody>
          <a:bodyPr lIns="90000" tIns="45000" rIns="90000" bIns="45000"/>
          <a:lstStyle/>
          <a:p>
            <a:fld id="{21B1B191-B101-4131-9181-8101E1218121}" type="slidenum">
              <a:rPr lang="en-IN">
                <a:solidFill>
                  <a:srgbClr val="000000"/>
                </a:solidFill>
                <a:latin typeface="Arial"/>
              </a:rPr>
              <a:pPr/>
              <a:t>‹#›</a:t>
            </a:fld>
            <a:endParaRPr/>
          </a:p>
        </p:txBody>
      </p:sp>
      <p:sp>
        <p:nvSpPr>
          <p:cNvPr id="4" name="PlaceHolder 5"/>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2667000"/>
            <a:ext cx="8229240" cy="1143000"/>
          </a:xfrm>
        </p:spPr>
        <p:txBody>
          <a:bodyPr/>
          <a:lstStyle/>
          <a:p>
            <a:pPr algn="ctr"/>
            <a:r>
              <a:rPr lang="en-US" sz="9600" b="1" dirty="0">
                <a:latin typeface="Bradley Hand ITC" panose="03070402050302030203" pitchFamily="66" charset="0"/>
              </a:rPr>
              <a:t>Reflection</a:t>
            </a:r>
            <a:endParaRPr lang="en-IN" sz="9600" b="1" dirty="0">
              <a:latin typeface="Bradley Hand ITC" panose="03070402050302030203" pitchFamily="66" charset="0"/>
            </a:endParaRPr>
          </a:p>
        </p:txBody>
      </p:sp>
    </p:spTree>
    <p:extLst>
      <p:ext uri="{BB962C8B-B14F-4D97-AF65-F5344CB8AC3E}">
        <p14:creationId xmlns:p14="http://schemas.microsoft.com/office/powerpoint/2010/main" val="385018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0" y="0"/>
            <a:ext cx="9143640" cy="457200"/>
          </a:xfrm>
          <a:prstGeom prst="rect">
            <a:avLst/>
          </a:prstGeom>
        </p:spPr>
        <p:txBody>
          <a:bodyPr anchor="ctr"/>
          <a:lstStyle/>
          <a:p>
            <a:pPr algn="ctr"/>
            <a:r>
              <a:rPr lang="en-US" sz="4000" b="1" dirty="0">
                <a:solidFill>
                  <a:schemeClr val="tx2">
                    <a:lumMod val="60000"/>
                    <a:lumOff val="40000"/>
                  </a:schemeClr>
                </a:solidFill>
                <a:latin typeface="Bell MT" panose="02020503060305020303" pitchFamily="18" charset="0"/>
              </a:rPr>
              <a:t>contd..</a:t>
            </a:r>
            <a:endParaRPr b="1" dirty="0">
              <a:solidFill>
                <a:schemeClr val="tx2">
                  <a:lumMod val="60000"/>
                  <a:lumOff val="40000"/>
                </a:schemeClr>
              </a:solidFill>
              <a:latin typeface="Bell MT" panose="02020503060305020303" pitchFamily="18" charset="0"/>
            </a:endParaRPr>
          </a:p>
        </p:txBody>
      </p:sp>
      <p:sp>
        <p:nvSpPr>
          <p:cNvPr id="225" name="TextShape 2"/>
          <p:cNvSpPr txBox="1"/>
          <p:nvPr/>
        </p:nvSpPr>
        <p:spPr>
          <a:xfrm>
            <a:off x="0" y="381000"/>
            <a:ext cx="9143640" cy="6172200"/>
          </a:xfrm>
          <a:prstGeom prst="rect">
            <a:avLst/>
          </a:prstGeom>
        </p:spPr>
        <p:txBody>
          <a:bodyPr/>
          <a:lstStyle/>
          <a:p>
            <a:pPr>
              <a:buSzPct val="70000"/>
              <a:buFont typeface="Wingdings" charset="2"/>
              <a:buChar char=""/>
            </a:pPr>
            <a:r>
              <a:rPr lang="en-US" sz="2600" b="1" dirty="0">
                <a:solidFill>
                  <a:srgbClr val="000000"/>
                </a:solidFill>
                <a:latin typeface="High Tower Text" panose="02040502050506030303" pitchFamily="18" charset="0"/>
              </a:rPr>
              <a:t> Generics and Inheritance </a:t>
            </a:r>
            <a:endParaRPr sz="2600" dirty="0">
              <a:latin typeface="High Tower Text" panose="02040502050506030303" pitchFamily="18" charset="0"/>
            </a:endParaRPr>
          </a:p>
          <a:p>
            <a:pPr marL="403225" indent="-344488">
              <a:buSzPct val="70000"/>
              <a:buFont typeface="Wingdings" charset="2"/>
              <a:buChar char=""/>
            </a:pPr>
            <a:r>
              <a:rPr lang="en-US" sz="2600" dirty="0">
                <a:solidFill>
                  <a:srgbClr val="000000"/>
                </a:solidFill>
                <a:latin typeface="High Tower Text" panose="02040502050506030303" pitchFamily="18" charset="0"/>
              </a:rPr>
              <a:t>A generic class can be a superclass or be a subclass, in other words generic classes can be part of a class hierarchy. </a:t>
            </a:r>
            <a:endParaRPr sz="2600" dirty="0">
              <a:latin typeface="High Tower Text" panose="02040502050506030303" pitchFamily="18" charset="0"/>
            </a:endParaRPr>
          </a:p>
          <a:p>
            <a:pPr marL="403225" indent="-344488">
              <a:buSzPct val="70000"/>
              <a:buFont typeface="Wingdings" charset="2"/>
              <a:buChar char=""/>
            </a:pPr>
            <a:r>
              <a:rPr lang="en-US" sz="2600" dirty="0">
                <a:solidFill>
                  <a:srgbClr val="000000"/>
                </a:solidFill>
                <a:latin typeface="High Tower Text" panose="02040502050506030303" pitchFamily="18" charset="0"/>
              </a:rPr>
              <a:t>Any type arguments needed  by a generic superclass must be passed up the hierarchy by all subclasses, similar to the manner of constructor arguments.</a:t>
            </a:r>
            <a:endParaRPr sz="2600" dirty="0">
              <a:latin typeface="High Tower Text" panose="02040502050506030303" pitchFamily="18" charset="0"/>
            </a:endParaRPr>
          </a:p>
          <a:p>
            <a:pPr marL="403225" indent="-344488"/>
            <a:r>
              <a:rPr lang="en-US" sz="2600" dirty="0">
                <a:solidFill>
                  <a:srgbClr val="000000"/>
                </a:solidFill>
                <a:latin typeface="High Tower Text" panose="02040502050506030303" pitchFamily="18" charset="0"/>
              </a:rPr>
              <a:t>     </a:t>
            </a:r>
            <a:r>
              <a:rPr lang="en-US" sz="2600" dirty="0">
                <a:solidFill>
                  <a:srgbClr val="FF0000"/>
                </a:solidFill>
                <a:latin typeface="High Tower Text" panose="02040502050506030303" pitchFamily="18" charset="0"/>
              </a:rPr>
              <a:t>class</a:t>
            </a:r>
            <a:r>
              <a:rPr lang="en-US" sz="2600" dirty="0">
                <a:solidFill>
                  <a:srgbClr val="000000"/>
                </a:solidFill>
                <a:latin typeface="High Tower Text" panose="02040502050506030303" pitchFamily="18" charset="0"/>
              </a:rPr>
              <a:t> </a:t>
            </a:r>
            <a:r>
              <a:rPr lang="en-US" sz="2600" b="1" dirty="0">
                <a:solidFill>
                  <a:srgbClr val="002060"/>
                </a:solidFill>
                <a:latin typeface="High Tower Text" panose="02040502050506030303" pitchFamily="18" charset="0"/>
              </a:rPr>
              <a:t>class–name</a:t>
            </a:r>
            <a:r>
              <a:rPr lang="en-US" sz="2600" dirty="0">
                <a:solidFill>
                  <a:srgbClr val="000000"/>
                </a:solidFill>
                <a:latin typeface="High Tower Text" panose="02040502050506030303" pitchFamily="18" charset="0"/>
              </a:rPr>
              <a:t> </a:t>
            </a:r>
            <a:r>
              <a:rPr lang="en-US" sz="2600" b="1" dirty="0">
                <a:solidFill>
                  <a:srgbClr val="00B050"/>
                </a:solidFill>
                <a:latin typeface="High Tower Text" panose="02040502050506030303" pitchFamily="18" charset="0"/>
              </a:rPr>
              <a:t>&lt;T&gt; extends Gen&lt;T&gt;</a:t>
            </a:r>
            <a:endParaRPr sz="2600" b="1" dirty="0">
              <a:solidFill>
                <a:srgbClr val="00B050"/>
              </a:solidFill>
              <a:latin typeface="High Tower Text" panose="02040502050506030303" pitchFamily="18" charset="0"/>
            </a:endParaRPr>
          </a:p>
          <a:p>
            <a:pPr marL="403225" indent="-344488">
              <a:buSzPct val="70000"/>
              <a:buFont typeface="Wingdings" charset="2"/>
              <a:buChar char=""/>
            </a:pPr>
            <a:r>
              <a:rPr lang="en-US" sz="2600" dirty="0">
                <a:solidFill>
                  <a:srgbClr val="000000"/>
                </a:solidFill>
                <a:latin typeface="High Tower Text" panose="02040502050506030303" pitchFamily="18" charset="0"/>
              </a:rPr>
              <a:t>A non-generic class can be the superclass of a generic subclass.</a:t>
            </a:r>
            <a:endParaRPr sz="2600" dirty="0">
              <a:latin typeface="High Tower Text" panose="02040502050506030303" pitchFamily="18" charset="0"/>
            </a:endParaRPr>
          </a:p>
          <a:p>
            <a:pPr marL="403225" indent="-344488">
              <a:buSzPct val="70000"/>
              <a:buFont typeface="Wingdings" charset="2"/>
              <a:buChar char=""/>
            </a:pPr>
            <a:r>
              <a:rPr lang="en-US" sz="2600" dirty="0">
                <a:solidFill>
                  <a:srgbClr val="000000"/>
                </a:solidFill>
                <a:latin typeface="High Tower Text" panose="02040502050506030303" pitchFamily="18" charset="0"/>
              </a:rPr>
              <a:t>Casting of one instance of a generic class into another is possible only if the two are compatible and their type arguments are the same.</a:t>
            </a:r>
            <a:endParaRPr sz="2600" dirty="0">
              <a:latin typeface="High Tower Text" panose="02040502050506030303" pitchFamily="18" charset="0"/>
            </a:endParaRPr>
          </a:p>
          <a:p>
            <a:pPr marL="403225" indent="-344488">
              <a:buSzPct val="70000"/>
              <a:buFont typeface="Wingdings" charset="2"/>
              <a:buChar char=""/>
            </a:pPr>
            <a:r>
              <a:rPr lang="en-US" sz="2600" dirty="0">
                <a:solidFill>
                  <a:srgbClr val="000000"/>
                </a:solidFill>
                <a:latin typeface="High Tower Text" panose="02040502050506030303" pitchFamily="18" charset="0"/>
              </a:rPr>
              <a:t>A method in a generic class can be overridden.</a:t>
            </a:r>
          </a:p>
          <a:p>
            <a:pPr marL="58737">
              <a:buSzPct val="70000"/>
            </a:pPr>
            <a:endParaRPr lang="en-US" sz="800" dirty="0">
              <a:solidFill>
                <a:srgbClr val="000000"/>
              </a:solidFill>
              <a:latin typeface="High Tower Text" panose="02040502050506030303" pitchFamily="18" charset="0"/>
            </a:endParaRPr>
          </a:p>
          <a:p>
            <a:pPr>
              <a:buSzPct val="70000"/>
              <a:buFont typeface="Wingdings" charset="2"/>
              <a:buChar char=""/>
            </a:pPr>
            <a:r>
              <a:rPr lang="en-US" sz="2400" b="1" dirty="0">
                <a:solidFill>
                  <a:srgbClr val="000000"/>
                </a:solidFill>
                <a:latin typeface="Goudy Old Style"/>
              </a:rPr>
              <a:t> Erasure</a:t>
            </a:r>
            <a:endParaRPr lang="en-US" sz="2800" dirty="0"/>
          </a:p>
          <a:p>
            <a:pPr>
              <a:buSzPct val="70000"/>
              <a:buFont typeface="Wingdings" charset="2"/>
              <a:buChar char=""/>
            </a:pPr>
            <a:r>
              <a:rPr lang="en-US" sz="2400" dirty="0">
                <a:solidFill>
                  <a:srgbClr val="000000"/>
                </a:solidFill>
                <a:latin typeface="Goudy Old Style"/>
              </a:rPr>
              <a:t>   Process of removing the generics.</a:t>
            </a:r>
            <a:endParaRPr lang="en-US" sz="2800" dirty="0"/>
          </a:p>
          <a:p>
            <a:pPr marL="403225" indent="-344488">
              <a:buSzPct val="70000"/>
              <a:buFont typeface="Wingdings" charset="2"/>
              <a:buChar char=""/>
            </a:pPr>
            <a:endParaRPr sz="2600" dirty="0">
              <a:latin typeface="High Tower Text" panose="02040502050506030303" pitchFamily="18" charset="0"/>
            </a:endParaRPr>
          </a:p>
        </p:txBody>
      </p:sp>
    </p:spTree>
    <p:extLst>
      <p:ext uri="{BB962C8B-B14F-4D97-AF65-F5344CB8AC3E}">
        <p14:creationId xmlns:p14="http://schemas.microsoft.com/office/powerpoint/2010/main" val="317308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0" y="0"/>
            <a:ext cx="9143640" cy="457200"/>
          </a:xfrm>
          <a:prstGeom prst="rect">
            <a:avLst/>
          </a:prstGeom>
        </p:spPr>
        <p:txBody>
          <a:bodyPr anchor="ctr"/>
          <a:lstStyle/>
          <a:p>
            <a:pPr algn="ctr"/>
            <a:r>
              <a:rPr lang="en-US" sz="4000" b="1" dirty="0">
                <a:solidFill>
                  <a:schemeClr val="tx2">
                    <a:lumMod val="60000"/>
                    <a:lumOff val="40000"/>
                  </a:schemeClr>
                </a:solidFill>
                <a:latin typeface="Bell MT" panose="02020503060305020303" pitchFamily="18" charset="0"/>
              </a:rPr>
              <a:t>Collections</a:t>
            </a:r>
            <a:endParaRPr b="1" dirty="0">
              <a:solidFill>
                <a:schemeClr val="tx2">
                  <a:lumMod val="60000"/>
                  <a:lumOff val="40000"/>
                </a:schemeClr>
              </a:solidFill>
              <a:latin typeface="Bell MT" panose="02020503060305020303" pitchFamily="18" charset="0"/>
            </a:endParaRPr>
          </a:p>
        </p:txBody>
      </p:sp>
      <p:sp>
        <p:nvSpPr>
          <p:cNvPr id="242" name="TextShape 2"/>
          <p:cNvSpPr txBox="1"/>
          <p:nvPr/>
        </p:nvSpPr>
        <p:spPr>
          <a:xfrm>
            <a:off x="0" y="380880"/>
            <a:ext cx="9143640" cy="6400440"/>
          </a:xfrm>
          <a:prstGeom prst="rect">
            <a:avLst/>
          </a:prstGeom>
        </p:spPr>
        <p:txBody>
          <a:bodyPr/>
          <a:lstStyle/>
          <a:p>
            <a:pPr marL="569913"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Collections is group of objects.</a:t>
            </a:r>
            <a:endParaRPr sz="2800" dirty="0">
              <a:latin typeface="High Tower Text" panose="02040502050506030303" pitchFamily="18" charset="0"/>
            </a:endParaRPr>
          </a:p>
          <a:p>
            <a:pPr marL="569913"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One of the Java’s most powerful subsystem contained in </a:t>
            </a:r>
            <a:r>
              <a:rPr lang="en-US" sz="2800" u="sng" dirty="0" err="1">
                <a:solidFill>
                  <a:srgbClr val="000000"/>
                </a:solidFill>
                <a:latin typeface="High Tower Text" panose="02040502050506030303" pitchFamily="18" charset="0"/>
              </a:rPr>
              <a:t>java.util</a:t>
            </a:r>
            <a:r>
              <a:rPr lang="en-US" sz="2800" dirty="0">
                <a:solidFill>
                  <a:srgbClr val="000000"/>
                </a:solidFill>
                <a:latin typeface="High Tower Text" panose="02040502050506030303" pitchFamily="18" charset="0"/>
              </a:rPr>
              <a:t> package; providing a framework to handling group of objects.</a:t>
            </a:r>
            <a:endParaRPr sz="2800" dirty="0">
              <a:latin typeface="High Tower Text" panose="02040502050506030303" pitchFamily="18" charset="0"/>
            </a:endParaRPr>
          </a:p>
          <a:p>
            <a:pPr marL="569913"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The goals of collections are – </a:t>
            </a:r>
            <a:endParaRPr sz="2800" dirty="0">
              <a:latin typeface="High Tower Text" panose="02040502050506030303" pitchFamily="18" charset="0"/>
            </a:endParaRPr>
          </a:p>
          <a:p>
            <a:pPr marL="1027113" lvl="2"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high performance; </a:t>
            </a:r>
            <a:endParaRPr sz="2800" dirty="0">
              <a:latin typeface="High Tower Text" panose="02040502050506030303" pitchFamily="18" charset="0"/>
            </a:endParaRPr>
          </a:p>
          <a:p>
            <a:pPr marL="1027113" lvl="2"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framework allows different types of collections to work in similar manner and with high degree of interoperability;</a:t>
            </a:r>
            <a:endParaRPr sz="2800" dirty="0">
              <a:latin typeface="High Tower Text" panose="02040502050506030303" pitchFamily="18" charset="0"/>
            </a:endParaRPr>
          </a:p>
          <a:p>
            <a:pPr marL="1027113" lvl="2"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extending/adapting a collection had to be easy.</a:t>
            </a:r>
            <a:endParaRPr sz="2800" dirty="0">
              <a:latin typeface="High Tower Text" panose="02040502050506030303" pitchFamily="18" charset="0"/>
            </a:endParaRPr>
          </a:p>
          <a:p>
            <a:pPr marL="569913"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Algorithms operate on collections.  Algorithms are defined as static methods within Collections class.</a:t>
            </a:r>
            <a:endParaRPr sz="2800" dirty="0">
              <a:latin typeface="High Tower Text" panose="02040502050506030303" pitchFamily="18" charset="0"/>
            </a:endParaRPr>
          </a:p>
          <a:p>
            <a:pPr marL="569913" indent="-449263">
              <a:buSzPct val="70000"/>
              <a:buFont typeface="Wingdings" charset="2"/>
              <a:buChar char=""/>
              <a:tabLst>
                <a:tab pos="344488" algn="l"/>
              </a:tabLst>
            </a:pPr>
            <a:r>
              <a:rPr lang="en-US" sz="2800" dirty="0">
                <a:solidFill>
                  <a:srgbClr val="000000"/>
                </a:solidFill>
                <a:latin typeface="High Tower Text" panose="02040502050506030303" pitchFamily="18" charset="0"/>
              </a:rPr>
              <a:t>Iterator interface – provides a general–purpose standardized way of accessing the elements one at a time.</a:t>
            </a:r>
            <a:endParaRPr sz="2800" dirty="0">
              <a:latin typeface="High Tower Text" panose="02040502050506030303" pitchFamily="18" charset="0"/>
            </a:endParaRPr>
          </a:p>
          <a:p>
            <a:pPr marL="569913" indent="-449263">
              <a:tabLst>
                <a:tab pos="344488" algn="l"/>
              </a:tabLst>
            </a:pPr>
            <a:endParaRPr sz="2800" dirty="0">
              <a:latin typeface="High Tower Text" panose="02040502050506030303" pitchFamily="18" charset="0"/>
            </a:endParaRPr>
          </a:p>
        </p:txBody>
      </p:sp>
    </p:spTree>
    <p:extLst>
      <p:ext uri="{BB962C8B-B14F-4D97-AF65-F5344CB8AC3E}">
        <p14:creationId xmlns:p14="http://schemas.microsoft.com/office/powerpoint/2010/main" val="290493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0" y="0"/>
            <a:ext cx="9143640" cy="457200"/>
          </a:xfrm>
          <a:prstGeom prst="rect">
            <a:avLst/>
          </a:prstGeom>
        </p:spPr>
        <p:txBody>
          <a:bodyPr anchor="ctr"/>
          <a:lstStyle/>
          <a:p>
            <a:pPr algn="ctr"/>
            <a:r>
              <a:rPr lang="en-US" sz="4000" b="1" dirty="0">
                <a:solidFill>
                  <a:schemeClr val="tx2">
                    <a:lumMod val="60000"/>
                    <a:lumOff val="40000"/>
                  </a:schemeClr>
                </a:solidFill>
                <a:latin typeface="Bell MT" panose="02020503060305020303" pitchFamily="18" charset="0"/>
              </a:rPr>
              <a:t>contd..</a:t>
            </a:r>
            <a:endParaRPr b="1" dirty="0">
              <a:solidFill>
                <a:schemeClr val="tx2">
                  <a:lumMod val="60000"/>
                  <a:lumOff val="40000"/>
                </a:schemeClr>
              </a:solidFill>
              <a:latin typeface="Bell MT" panose="02020503060305020303" pitchFamily="18" charset="0"/>
            </a:endParaRPr>
          </a:p>
        </p:txBody>
      </p:sp>
      <p:sp>
        <p:nvSpPr>
          <p:cNvPr id="244" name="TextShape 2"/>
          <p:cNvSpPr txBox="1"/>
          <p:nvPr/>
        </p:nvSpPr>
        <p:spPr>
          <a:xfrm>
            <a:off x="0" y="370010"/>
            <a:ext cx="9143640" cy="6477000"/>
          </a:xfrm>
          <a:prstGeom prst="rect">
            <a:avLst/>
          </a:prstGeom>
        </p:spPr>
        <p:txBody>
          <a:bodyPr/>
          <a:lstStyle/>
          <a:p>
            <a:pPr indent="365125">
              <a:buSzPct val="70000"/>
              <a:buFont typeface="Wingdings" charset="2"/>
              <a:buChar char=""/>
            </a:pPr>
            <a:r>
              <a:rPr lang="en-US" sz="2600" b="1" dirty="0">
                <a:solidFill>
                  <a:srgbClr val="000000"/>
                </a:solidFill>
                <a:latin typeface="High Tower Text" panose="02040502050506030303" pitchFamily="18" charset="0"/>
              </a:rPr>
              <a:t>Collection Interfaces </a:t>
            </a:r>
            <a:r>
              <a:rPr lang="en-US" sz="2600" dirty="0">
                <a:solidFill>
                  <a:srgbClr val="000000"/>
                </a:solidFill>
                <a:latin typeface="High Tower Text" panose="02040502050506030303" pitchFamily="18" charset="0"/>
              </a:rPr>
              <a:t>– The standard interfaces of Collection      </a:t>
            </a:r>
          </a:p>
          <a:p>
            <a:pPr marL="360363" indent="-277813">
              <a:buSzPct val="70000"/>
            </a:pPr>
            <a:r>
              <a:rPr lang="en-US" sz="2600" dirty="0">
                <a:solidFill>
                  <a:srgbClr val="000000"/>
                </a:solidFill>
                <a:latin typeface="High Tower Text" panose="02040502050506030303" pitchFamily="18" charset="0"/>
              </a:rPr>
              <a:t>        framework are – </a:t>
            </a:r>
            <a:endParaRPr sz="2600" dirty="0">
              <a:latin typeface="High Tower Text" panose="02040502050506030303" pitchFamily="18" charset="0"/>
            </a:endParaRPr>
          </a:p>
          <a:p>
            <a:pPr marL="360363" lvl="1" indent="-277813">
              <a:buSzPct val="90000"/>
              <a:buFont typeface="+mj-lt"/>
              <a:buAutoNum type="arabicPeriod"/>
            </a:pPr>
            <a:r>
              <a:rPr lang="en-US" sz="2600" b="1" dirty="0">
                <a:solidFill>
                  <a:srgbClr val="000000"/>
                </a:solidFill>
                <a:latin typeface="High Tower Text" panose="02040502050506030303" pitchFamily="18" charset="0"/>
              </a:rPr>
              <a:t>Collection</a:t>
            </a:r>
            <a:r>
              <a:rPr lang="en-US" sz="2600" dirty="0">
                <a:solidFill>
                  <a:srgbClr val="000000"/>
                </a:solidFill>
                <a:latin typeface="High Tower Text" panose="02040502050506030303" pitchFamily="18" charset="0"/>
              </a:rPr>
              <a:t> – enables user to work with groups of objects; is at  top of the collections hierarchy; declares core methods that all </a:t>
            </a:r>
          </a:p>
          <a:p>
            <a:pPr marL="360363" lvl="1" indent="-277813">
              <a:buSzPct val="90000"/>
            </a:pPr>
            <a:r>
              <a:rPr lang="en-US" sz="2600" dirty="0">
                <a:solidFill>
                  <a:srgbClr val="000000"/>
                </a:solidFill>
                <a:latin typeface="High Tower Text" panose="02040502050506030303" pitchFamily="18" charset="0"/>
              </a:rPr>
              <a:t>   collections will have. </a:t>
            </a:r>
            <a:endParaRPr sz="2600" dirty="0">
              <a:latin typeface="High Tower Text" panose="02040502050506030303" pitchFamily="18" charset="0"/>
            </a:endParaRPr>
          </a:p>
          <a:p>
            <a:pPr marL="360363" lvl="1" indent="-277813">
              <a:buSzPct val="90000"/>
              <a:buFont typeface="+mj-lt"/>
              <a:buAutoNum type="arabicPeriod" startAt="2"/>
            </a:pPr>
            <a:r>
              <a:rPr lang="en-US" sz="2600" b="1" dirty="0">
                <a:solidFill>
                  <a:srgbClr val="000000"/>
                </a:solidFill>
                <a:latin typeface="High Tower Text" panose="02040502050506030303" pitchFamily="18" charset="0"/>
              </a:rPr>
              <a:t>List</a:t>
            </a:r>
            <a:r>
              <a:rPr lang="en-US" sz="2600" dirty="0">
                <a:solidFill>
                  <a:srgbClr val="000000"/>
                </a:solidFill>
                <a:latin typeface="High Tower Text" panose="02040502050506030303" pitchFamily="18" charset="0"/>
              </a:rPr>
              <a:t> – extends Collection to handle sequences.</a:t>
            </a:r>
            <a:endParaRPr sz="2600" dirty="0">
              <a:latin typeface="High Tower Text" panose="02040502050506030303" pitchFamily="18" charset="0"/>
            </a:endParaRPr>
          </a:p>
          <a:p>
            <a:pPr marL="360363" lvl="1" indent="-277813">
              <a:buSzPct val="90000"/>
              <a:buFont typeface="+mj-lt"/>
              <a:buAutoNum type="arabicPeriod" startAt="2"/>
            </a:pPr>
            <a:r>
              <a:rPr lang="en-US" sz="2600" b="1" dirty="0">
                <a:solidFill>
                  <a:srgbClr val="000000"/>
                </a:solidFill>
                <a:latin typeface="High Tower Text" panose="02040502050506030303" pitchFamily="18" charset="0"/>
              </a:rPr>
              <a:t>Set </a:t>
            </a:r>
            <a:r>
              <a:rPr lang="en-US" sz="2600" dirty="0">
                <a:solidFill>
                  <a:srgbClr val="000000"/>
                </a:solidFill>
                <a:latin typeface="High Tower Text" panose="02040502050506030303" pitchFamily="18" charset="0"/>
              </a:rPr>
              <a:t>– extends Collection to handle sets, which must contain     </a:t>
            </a:r>
          </a:p>
          <a:p>
            <a:pPr marL="360363" lvl="1" indent="-277813">
              <a:buSzPct val="90000"/>
            </a:pPr>
            <a:r>
              <a:rPr lang="en-US" sz="2600" dirty="0">
                <a:solidFill>
                  <a:srgbClr val="000000"/>
                </a:solidFill>
                <a:latin typeface="High Tower Text" panose="02040502050506030303" pitchFamily="18" charset="0"/>
              </a:rPr>
              <a:t>             unique elements.</a:t>
            </a:r>
            <a:endParaRPr sz="2600" dirty="0">
              <a:latin typeface="High Tower Text" panose="02040502050506030303" pitchFamily="18" charset="0"/>
            </a:endParaRPr>
          </a:p>
          <a:p>
            <a:pPr marL="450850" lvl="1" indent="-368300">
              <a:buSzPct val="90000"/>
              <a:buFont typeface="+mj-lt"/>
              <a:buAutoNum type="arabicPeriod" startAt="4"/>
            </a:pPr>
            <a:r>
              <a:rPr lang="en-US" sz="2600" b="1" dirty="0" err="1">
                <a:solidFill>
                  <a:srgbClr val="000000"/>
                </a:solidFill>
                <a:latin typeface="High Tower Text" panose="02040502050506030303" pitchFamily="18" charset="0"/>
              </a:rPr>
              <a:t>SortedSet</a:t>
            </a:r>
            <a:r>
              <a:rPr lang="en-US" sz="2600" dirty="0">
                <a:solidFill>
                  <a:srgbClr val="000000"/>
                </a:solidFill>
                <a:latin typeface="High Tower Text" panose="02040502050506030303" pitchFamily="18" charset="0"/>
              </a:rPr>
              <a:t> – extends Set to handle sorted sets. </a:t>
            </a:r>
            <a:endParaRPr sz="2600" dirty="0">
              <a:latin typeface="High Tower Text" panose="02040502050506030303" pitchFamily="18" charset="0"/>
            </a:endParaRPr>
          </a:p>
          <a:p>
            <a:pPr marL="450850" lvl="1" indent="-368300">
              <a:buSzPct val="90000"/>
              <a:buFont typeface="+mj-lt"/>
              <a:buAutoNum type="arabicPeriod" startAt="4"/>
            </a:pPr>
            <a:r>
              <a:rPr lang="en-US" sz="2600" b="1" dirty="0" err="1">
                <a:solidFill>
                  <a:srgbClr val="000000"/>
                </a:solidFill>
                <a:latin typeface="High Tower Text" panose="02040502050506030303" pitchFamily="18" charset="0"/>
              </a:rPr>
              <a:t>NavigableSet</a:t>
            </a:r>
            <a:r>
              <a:rPr lang="en-US" sz="2600" dirty="0">
                <a:solidFill>
                  <a:srgbClr val="000000"/>
                </a:solidFill>
                <a:latin typeface="High Tower Text" panose="02040502050506030303" pitchFamily="18" charset="0"/>
              </a:rPr>
              <a:t> – extends </a:t>
            </a:r>
            <a:r>
              <a:rPr lang="en-US" sz="2600" dirty="0" err="1">
                <a:solidFill>
                  <a:srgbClr val="000000"/>
                </a:solidFill>
                <a:latin typeface="High Tower Text" panose="02040502050506030303" pitchFamily="18" charset="0"/>
              </a:rPr>
              <a:t>SortedSet</a:t>
            </a:r>
            <a:r>
              <a:rPr lang="en-US" sz="2600" dirty="0">
                <a:solidFill>
                  <a:srgbClr val="000000"/>
                </a:solidFill>
                <a:latin typeface="High Tower Text" panose="02040502050506030303" pitchFamily="18" charset="0"/>
              </a:rPr>
              <a:t>, handles retrieval of elements.</a:t>
            </a:r>
          </a:p>
          <a:p>
            <a:pPr marL="365125" indent="-280988">
              <a:buSzPct val="70000"/>
              <a:buFont typeface="Wingdings" charset="2"/>
              <a:buChar char=""/>
            </a:pPr>
            <a:r>
              <a:rPr lang="en-US" sz="2600" dirty="0">
                <a:solidFill>
                  <a:srgbClr val="000000"/>
                </a:solidFill>
                <a:latin typeface="High Tower Text" panose="02040502050506030303" pitchFamily="18" charset="0"/>
              </a:rPr>
              <a:t>Additionally collections use the following interfaces – </a:t>
            </a:r>
            <a:endParaRPr sz="2600" dirty="0">
              <a:latin typeface="High Tower Text" panose="02040502050506030303" pitchFamily="18" charset="0"/>
            </a:endParaRPr>
          </a:p>
          <a:p>
            <a:pPr marL="450850" lvl="1" indent="-366713">
              <a:buSzPct val="90000"/>
              <a:buFont typeface="+mj-lt"/>
              <a:buAutoNum type="arabicPeriod"/>
            </a:pPr>
            <a:r>
              <a:rPr lang="en-US" sz="2600" b="1" dirty="0">
                <a:solidFill>
                  <a:srgbClr val="000000"/>
                </a:solidFill>
                <a:latin typeface="High Tower Text" panose="02040502050506030303" pitchFamily="18" charset="0"/>
              </a:rPr>
              <a:t>Comparator</a:t>
            </a:r>
            <a:r>
              <a:rPr lang="en-US" sz="2600" dirty="0">
                <a:solidFill>
                  <a:srgbClr val="000000"/>
                </a:solidFill>
                <a:latin typeface="High Tower Text" panose="02040502050506030303" pitchFamily="18" charset="0"/>
              </a:rPr>
              <a:t> – defines how to objects are compared;</a:t>
            </a:r>
            <a:endParaRPr sz="2600" dirty="0">
              <a:latin typeface="High Tower Text" panose="02040502050506030303" pitchFamily="18" charset="0"/>
            </a:endParaRPr>
          </a:p>
          <a:p>
            <a:pPr marL="450850" lvl="1" indent="-366713">
              <a:buSzPct val="90000"/>
              <a:buFont typeface="+mj-lt"/>
              <a:buAutoNum type="arabicPeriod"/>
            </a:pPr>
            <a:r>
              <a:rPr lang="en-US" sz="2600" b="1" dirty="0">
                <a:solidFill>
                  <a:srgbClr val="000000"/>
                </a:solidFill>
                <a:latin typeface="High Tower Text" panose="02040502050506030303" pitchFamily="18" charset="0"/>
              </a:rPr>
              <a:t>Iterator</a:t>
            </a:r>
            <a:r>
              <a:rPr lang="en-US" sz="2600" dirty="0">
                <a:solidFill>
                  <a:srgbClr val="000000"/>
                </a:solidFill>
                <a:latin typeface="High Tower Text" panose="02040502050506030303" pitchFamily="18" charset="0"/>
              </a:rPr>
              <a:t> – enumerate the objects within a collection; </a:t>
            </a:r>
            <a:endParaRPr sz="2600" dirty="0">
              <a:latin typeface="High Tower Text" panose="02040502050506030303" pitchFamily="18" charset="0"/>
            </a:endParaRPr>
          </a:p>
          <a:p>
            <a:pPr marL="450850" lvl="1" indent="-366713">
              <a:buSzPct val="90000"/>
              <a:buFont typeface="+mj-lt"/>
              <a:buAutoNum type="arabicPeriod"/>
            </a:pPr>
            <a:r>
              <a:rPr lang="en-US" sz="2600" b="1" dirty="0" err="1">
                <a:solidFill>
                  <a:srgbClr val="000000"/>
                </a:solidFill>
                <a:latin typeface="High Tower Text" panose="02040502050506030303" pitchFamily="18" charset="0"/>
              </a:rPr>
              <a:t>ListIterator</a:t>
            </a:r>
            <a:r>
              <a:rPr lang="en-US" sz="2600" dirty="0">
                <a:solidFill>
                  <a:srgbClr val="000000"/>
                </a:solidFill>
                <a:latin typeface="High Tower Text" panose="02040502050506030303" pitchFamily="18" charset="0"/>
              </a:rPr>
              <a:t> – enumerate the objects within a collection; </a:t>
            </a:r>
            <a:endParaRPr sz="2600" dirty="0">
              <a:latin typeface="High Tower Text" panose="02040502050506030303" pitchFamily="18" charset="0"/>
            </a:endParaRPr>
          </a:p>
          <a:p>
            <a:pPr marL="450850" lvl="1" indent="-366713">
              <a:buSzPct val="90000"/>
              <a:buFont typeface="+mj-lt"/>
              <a:buAutoNum type="arabicPeriod"/>
            </a:pPr>
            <a:r>
              <a:rPr lang="en-US" sz="2600" b="1" dirty="0" err="1">
                <a:solidFill>
                  <a:srgbClr val="000000"/>
                </a:solidFill>
                <a:latin typeface="High Tower Text" panose="02040502050506030303" pitchFamily="18" charset="0"/>
              </a:rPr>
              <a:t>RandomAccess</a:t>
            </a:r>
            <a:r>
              <a:rPr lang="en-US" sz="2600" dirty="0">
                <a:solidFill>
                  <a:srgbClr val="000000"/>
                </a:solidFill>
                <a:latin typeface="High Tower Text" panose="02040502050506030303" pitchFamily="18" charset="0"/>
              </a:rPr>
              <a:t> – supports random access to its elements;</a:t>
            </a:r>
            <a:endParaRPr sz="2600" dirty="0">
              <a:latin typeface="High Tower Text" panose="02040502050506030303" pitchFamily="18" charset="0"/>
            </a:endParaRPr>
          </a:p>
        </p:txBody>
      </p:sp>
    </p:spTree>
    <p:extLst>
      <p:ext uri="{BB962C8B-B14F-4D97-AF65-F5344CB8AC3E}">
        <p14:creationId xmlns:p14="http://schemas.microsoft.com/office/powerpoint/2010/main" val="79982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Rounded Corners 105">
            <a:extLst>
              <a:ext uri="{FF2B5EF4-FFF2-40B4-BE49-F238E27FC236}">
                <a16:creationId xmlns:a16="http://schemas.microsoft.com/office/drawing/2014/main" id="{B6ACB9D4-4A73-6B9E-F81E-21D01F1CE3A5}"/>
              </a:ext>
            </a:extLst>
          </p:cNvPr>
          <p:cNvSpPr/>
          <p:nvPr/>
        </p:nvSpPr>
        <p:spPr>
          <a:xfrm>
            <a:off x="304801" y="5257800"/>
            <a:ext cx="3733800" cy="573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8A259CB-C91D-45C3-ACDC-1B3B9A3CDB1C}"/>
              </a:ext>
            </a:extLst>
          </p:cNvPr>
          <p:cNvSpPr/>
          <p:nvPr/>
        </p:nvSpPr>
        <p:spPr>
          <a:xfrm>
            <a:off x="7162800" y="1905000"/>
            <a:ext cx="967396" cy="47928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2314E770-BD27-4706-A316-380D5E787F7E}"/>
              </a:ext>
            </a:extLst>
          </p:cNvPr>
          <p:cNvSpPr/>
          <p:nvPr/>
        </p:nvSpPr>
        <p:spPr>
          <a:xfrm>
            <a:off x="4648204" y="853440"/>
            <a:ext cx="3124196" cy="5402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30A7108-3151-455F-BF33-80A699C0990D}"/>
              </a:ext>
            </a:extLst>
          </p:cNvPr>
          <p:cNvSpPr>
            <a:spLocks noGrp="1"/>
          </p:cNvSpPr>
          <p:nvPr>
            <p:ph type="title"/>
          </p:nvPr>
        </p:nvSpPr>
        <p:spPr>
          <a:xfrm>
            <a:off x="0" y="0"/>
            <a:ext cx="9144000" cy="563520"/>
          </a:xfrm>
        </p:spPr>
        <p:txBody>
          <a:bodyPr/>
          <a:lstStyle/>
          <a:p>
            <a:pPr algn="ctr"/>
            <a:br>
              <a:rPr lang="en-US" sz="4000" b="1" dirty="0">
                <a:solidFill>
                  <a:schemeClr val="tx2">
                    <a:lumMod val="60000"/>
                    <a:lumOff val="40000"/>
                  </a:schemeClr>
                </a:solidFill>
                <a:latin typeface="Bell MT" panose="02020503060305020303" pitchFamily="18" charset="0"/>
              </a:rPr>
            </a:br>
            <a:r>
              <a:rPr lang="en-US" sz="4000" b="1" dirty="0">
                <a:solidFill>
                  <a:schemeClr val="tx2">
                    <a:lumMod val="60000"/>
                    <a:lumOff val="40000"/>
                  </a:schemeClr>
                </a:solidFill>
                <a:latin typeface="Bell MT" panose="02020503060305020303" pitchFamily="18" charset="0"/>
              </a:rPr>
              <a:t>Diagrammatic Representation</a:t>
            </a:r>
            <a:br>
              <a:rPr lang="en-US" sz="4000" b="1" dirty="0">
                <a:solidFill>
                  <a:schemeClr val="tx2">
                    <a:lumMod val="60000"/>
                    <a:lumOff val="40000"/>
                  </a:schemeClr>
                </a:solidFill>
                <a:latin typeface="Bell MT" panose="02020503060305020303" pitchFamily="18" charset="0"/>
              </a:rPr>
            </a:br>
            <a:endParaRPr lang="en-IN" sz="4000" b="1" dirty="0">
              <a:solidFill>
                <a:schemeClr val="tx2">
                  <a:lumMod val="60000"/>
                  <a:lumOff val="40000"/>
                </a:schemeClr>
              </a:solidFill>
            </a:endParaRPr>
          </a:p>
        </p:txBody>
      </p:sp>
      <p:sp>
        <p:nvSpPr>
          <p:cNvPr id="7" name="TextBox 6">
            <a:extLst>
              <a:ext uri="{FF2B5EF4-FFF2-40B4-BE49-F238E27FC236}">
                <a16:creationId xmlns:a16="http://schemas.microsoft.com/office/drawing/2014/main" id="{680F0D1C-925C-4245-9596-BAC19C171053}"/>
              </a:ext>
            </a:extLst>
          </p:cNvPr>
          <p:cNvSpPr txBox="1"/>
          <p:nvPr/>
        </p:nvSpPr>
        <p:spPr>
          <a:xfrm>
            <a:off x="4751992" y="801469"/>
            <a:ext cx="2944211"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Collection</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7FC9BDF-C868-4CC1-A646-1DB87C8D61BD}"/>
              </a:ext>
            </a:extLst>
          </p:cNvPr>
          <p:cNvSpPr txBox="1"/>
          <p:nvPr/>
        </p:nvSpPr>
        <p:spPr>
          <a:xfrm>
            <a:off x="7162800" y="1828800"/>
            <a:ext cx="1016001"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Set</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D518D66-45E7-4DB5-863F-2A6E28516816}"/>
              </a:ext>
            </a:extLst>
          </p:cNvPr>
          <p:cNvCxnSpPr>
            <a:cxnSpLocks/>
          </p:cNvCxnSpPr>
          <p:nvPr/>
        </p:nvCxnSpPr>
        <p:spPr>
          <a:xfrm flipV="1">
            <a:off x="5181599" y="1393686"/>
            <a:ext cx="0" cy="59519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5F9E255D-A4D7-4794-B47A-98536E86D7E1}"/>
              </a:ext>
            </a:extLst>
          </p:cNvPr>
          <p:cNvCxnSpPr>
            <a:cxnSpLocks/>
          </p:cNvCxnSpPr>
          <p:nvPr/>
        </p:nvCxnSpPr>
        <p:spPr>
          <a:xfrm flipV="1">
            <a:off x="7543799" y="1371600"/>
            <a:ext cx="0" cy="540246"/>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13" name="Rectangle: Rounded Corners 12">
            <a:extLst>
              <a:ext uri="{FF2B5EF4-FFF2-40B4-BE49-F238E27FC236}">
                <a16:creationId xmlns:a16="http://schemas.microsoft.com/office/drawing/2014/main" id="{DC5E7452-89B4-49A5-9193-6035A129FD0B}"/>
              </a:ext>
            </a:extLst>
          </p:cNvPr>
          <p:cNvSpPr/>
          <p:nvPr/>
        </p:nvSpPr>
        <p:spPr>
          <a:xfrm>
            <a:off x="6858000" y="3345069"/>
            <a:ext cx="1964556" cy="57786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A113DF7-C547-4C36-87B1-E9A8A68FDB5E}"/>
              </a:ext>
            </a:extLst>
          </p:cNvPr>
          <p:cNvSpPr txBox="1"/>
          <p:nvPr/>
        </p:nvSpPr>
        <p:spPr>
          <a:xfrm>
            <a:off x="6858000" y="3276600"/>
            <a:ext cx="2020599" cy="646331"/>
          </a:xfrm>
          <a:prstGeom prst="rect">
            <a:avLst/>
          </a:prstGeom>
          <a:noFill/>
        </p:spPr>
        <p:txBody>
          <a:bodyPr wrap="square" rtlCol="0">
            <a:spAutoFit/>
          </a:bodyPr>
          <a:lstStyle/>
          <a:p>
            <a:pPr algn="ctr"/>
            <a:r>
              <a:rPr lang="en-US" sz="3600" dirty="0" err="1">
                <a:solidFill>
                  <a:schemeClr val="bg1"/>
                </a:solidFill>
                <a:latin typeface="Times New Roman" panose="02020603050405020304" pitchFamily="18" charset="0"/>
                <a:cs typeface="Times New Roman" panose="02020603050405020304" pitchFamily="18" charset="0"/>
              </a:rPr>
              <a:t>SortedSet</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FFCF7BFC-DA99-4C37-AC2D-D0388D613E02}"/>
              </a:ext>
            </a:extLst>
          </p:cNvPr>
          <p:cNvCxnSpPr>
            <a:cxnSpLocks/>
          </p:cNvCxnSpPr>
          <p:nvPr/>
        </p:nvCxnSpPr>
        <p:spPr>
          <a:xfrm flipV="1">
            <a:off x="7924800" y="2384286"/>
            <a:ext cx="0" cy="968514"/>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18" name="Rectangle: Rounded Corners 17">
            <a:extLst>
              <a:ext uri="{FF2B5EF4-FFF2-40B4-BE49-F238E27FC236}">
                <a16:creationId xmlns:a16="http://schemas.microsoft.com/office/drawing/2014/main" id="{E8FBDE49-4EB8-4373-B379-A6741A24F3EA}"/>
              </a:ext>
            </a:extLst>
          </p:cNvPr>
          <p:cNvSpPr/>
          <p:nvPr/>
        </p:nvSpPr>
        <p:spPr>
          <a:xfrm>
            <a:off x="6248400" y="4732072"/>
            <a:ext cx="2819399" cy="64633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18136B8-06A4-4C68-8EDF-C6A739E8085B}"/>
              </a:ext>
            </a:extLst>
          </p:cNvPr>
          <p:cNvSpPr txBox="1"/>
          <p:nvPr/>
        </p:nvSpPr>
        <p:spPr>
          <a:xfrm>
            <a:off x="6248400" y="4724400"/>
            <a:ext cx="2819399" cy="646331"/>
          </a:xfrm>
          <a:prstGeom prst="rect">
            <a:avLst/>
          </a:prstGeom>
          <a:noFill/>
        </p:spPr>
        <p:txBody>
          <a:bodyPr wrap="square" rtlCol="0">
            <a:spAutoFit/>
          </a:bodyPr>
          <a:lstStyle/>
          <a:p>
            <a:pPr algn="ctr"/>
            <a:r>
              <a:rPr lang="en-US" sz="3600" dirty="0" err="1">
                <a:solidFill>
                  <a:schemeClr val="bg1"/>
                </a:solidFill>
                <a:latin typeface="Times New Roman" panose="02020603050405020304" pitchFamily="18" charset="0"/>
                <a:cs typeface="Times New Roman" panose="02020603050405020304" pitchFamily="18" charset="0"/>
              </a:rPr>
              <a:t>NavigableSet</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083C3C2B-FBB7-42B6-A1DF-611CC7A5C614}"/>
              </a:ext>
            </a:extLst>
          </p:cNvPr>
          <p:cNvCxnSpPr>
            <a:cxnSpLocks/>
          </p:cNvCxnSpPr>
          <p:nvPr/>
        </p:nvCxnSpPr>
        <p:spPr>
          <a:xfrm flipV="1">
            <a:off x="7924800" y="3920510"/>
            <a:ext cx="0" cy="80389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21" name="Rectangle: Rounded Corners 20">
            <a:extLst>
              <a:ext uri="{FF2B5EF4-FFF2-40B4-BE49-F238E27FC236}">
                <a16:creationId xmlns:a16="http://schemas.microsoft.com/office/drawing/2014/main" id="{F8945E26-8BF4-4EDD-84EC-03C855874D98}"/>
              </a:ext>
            </a:extLst>
          </p:cNvPr>
          <p:cNvSpPr/>
          <p:nvPr/>
        </p:nvSpPr>
        <p:spPr>
          <a:xfrm>
            <a:off x="381002" y="838200"/>
            <a:ext cx="1828795" cy="54887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36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B4F94EB-FB71-4D49-B40E-216C6D1421DD}"/>
              </a:ext>
            </a:extLst>
          </p:cNvPr>
          <p:cNvSpPr txBox="1"/>
          <p:nvPr/>
        </p:nvSpPr>
        <p:spPr>
          <a:xfrm>
            <a:off x="406400" y="801469"/>
            <a:ext cx="1727200"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Iterator</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73908AE2-B5FD-4083-AB84-A2D0D3E47884}"/>
              </a:ext>
            </a:extLst>
          </p:cNvPr>
          <p:cNvSpPr/>
          <p:nvPr/>
        </p:nvSpPr>
        <p:spPr>
          <a:xfrm>
            <a:off x="152402" y="2057400"/>
            <a:ext cx="2336793" cy="59519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DD56A16D-4567-487E-9F19-F6F31D775FEA}"/>
              </a:ext>
            </a:extLst>
          </p:cNvPr>
          <p:cNvSpPr txBox="1"/>
          <p:nvPr/>
        </p:nvSpPr>
        <p:spPr>
          <a:xfrm>
            <a:off x="152400" y="2057400"/>
            <a:ext cx="2336793" cy="646331"/>
          </a:xfrm>
          <a:prstGeom prst="rect">
            <a:avLst/>
          </a:prstGeom>
          <a:noFill/>
        </p:spPr>
        <p:txBody>
          <a:bodyPr wrap="square" rtlCol="0">
            <a:spAutoFit/>
          </a:bodyPr>
          <a:lstStyle/>
          <a:p>
            <a:pPr algn="ctr"/>
            <a:r>
              <a:rPr lang="en-US" sz="3600" dirty="0" err="1">
                <a:solidFill>
                  <a:schemeClr val="bg1"/>
                </a:solidFill>
                <a:latin typeface="Times New Roman" panose="02020603050405020304" pitchFamily="18" charset="0"/>
                <a:cs typeface="Times New Roman" panose="02020603050405020304" pitchFamily="18" charset="0"/>
              </a:rPr>
              <a:t>ListIterator</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7A0F0185-F000-46B9-AEE5-2EF629C2EE12}"/>
              </a:ext>
            </a:extLst>
          </p:cNvPr>
          <p:cNvCxnSpPr>
            <a:cxnSpLocks/>
          </p:cNvCxnSpPr>
          <p:nvPr/>
        </p:nvCxnSpPr>
        <p:spPr>
          <a:xfrm flipH="1" flipV="1">
            <a:off x="1270000" y="1371599"/>
            <a:ext cx="1" cy="685801"/>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34" name="Rectangle: Rounded Corners 33">
            <a:extLst>
              <a:ext uri="{FF2B5EF4-FFF2-40B4-BE49-F238E27FC236}">
                <a16:creationId xmlns:a16="http://schemas.microsoft.com/office/drawing/2014/main" id="{296CFCA9-B9E3-DBA1-EAA6-138208B9C071}"/>
              </a:ext>
            </a:extLst>
          </p:cNvPr>
          <p:cNvSpPr/>
          <p:nvPr/>
        </p:nvSpPr>
        <p:spPr>
          <a:xfrm>
            <a:off x="4599589" y="2052490"/>
            <a:ext cx="1295397" cy="57310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78F72759-5BFB-9261-03E7-9E924741E2E7}"/>
              </a:ext>
            </a:extLst>
          </p:cNvPr>
          <p:cNvSpPr txBox="1"/>
          <p:nvPr/>
        </p:nvSpPr>
        <p:spPr>
          <a:xfrm>
            <a:off x="4724404" y="2020669"/>
            <a:ext cx="1094378"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List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7D49031C-EF57-0D0B-66A4-68E1089D26C2}"/>
              </a:ext>
            </a:extLst>
          </p:cNvPr>
          <p:cNvSpPr/>
          <p:nvPr/>
        </p:nvSpPr>
        <p:spPr>
          <a:xfrm>
            <a:off x="254007" y="4053010"/>
            <a:ext cx="2336793" cy="59519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solidFill>
                <a:schemeClr val="bg1"/>
              </a:solidFill>
            </a:endParaRPr>
          </a:p>
        </p:txBody>
      </p:sp>
      <p:sp>
        <p:nvSpPr>
          <p:cNvPr id="38" name="TextBox 37">
            <a:extLst>
              <a:ext uri="{FF2B5EF4-FFF2-40B4-BE49-F238E27FC236}">
                <a16:creationId xmlns:a16="http://schemas.microsoft.com/office/drawing/2014/main" id="{4A664068-F84B-066D-0EDF-3A773A470A44}"/>
              </a:ext>
            </a:extLst>
          </p:cNvPr>
          <p:cNvSpPr txBox="1"/>
          <p:nvPr/>
        </p:nvSpPr>
        <p:spPr>
          <a:xfrm>
            <a:off x="152400" y="4001869"/>
            <a:ext cx="2514599" cy="646331"/>
          </a:xfrm>
          <a:prstGeom prst="rect">
            <a:avLst/>
          </a:prstGeom>
          <a:noFill/>
        </p:spPr>
        <p:txBody>
          <a:bodyPr wrap="square" rtlCol="0">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Comparator</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A717A609-EEFF-398C-B8DE-847F62985BD9}"/>
              </a:ext>
            </a:extLst>
          </p:cNvPr>
          <p:cNvSpPr/>
          <p:nvPr/>
        </p:nvSpPr>
        <p:spPr>
          <a:xfrm>
            <a:off x="3124200" y="3347890"/>
            <a:ext cx="2389774" cy="573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1258E2B7-5602-8991-AF3E-19774611272F}"/>
              </a:ext>
            </a:extLst>
          </p:cNvPr>
          <p:cNvSpPr/>
          <p:nvPr/>
        </p:nvSpPr>
        <p:spPr>
          <a:xfrm>
            <a:off x="4419600" y="3996959"/>
            <a:ext cx="2362197" cy="573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E941C56F-B460-7838-AD71-0431B5DD3E0C}"/>
              </a:ext>
            </a:extLst>
          </p:cNvPr>
          <p:cNvSpPr txBox="1"/>
          <p:nvPr/>
        </p:nvSpPr>
        <p:spPr>
          <a:xfrm>
            <a:off x="3253380" y="3316069"/>
            <a:ext cx="2184394"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Array List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1BB87F7C-3F2F-711C-7696-4142A4D48FC9}"/>
              </a:ext>
            </a:extLst>
          </p:cNvPr>
          <p:cNvSpPr txBox="1"/>
          <p:nvPr/>
        </p:nvSpPr>
        <p:spPr>
          <a:xfrm>
            <a:off x="4495800" y="3925669"/>
            <a:ext cx="2286000"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LinkedList</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E4FE4F9C-8292-7417-2AA6-4E2FF69ABE73}"/>
              </a:ext>
            </a:extLst>
          </p:cNvPr>
          <p:cNvCxnSpPr>
            <a:cxnSpLocks/>
          </p:cNvCxnSpPr>
          <p:nvPr/>
        </p:nvCxnSpPr>
        <p:spPr>
          <a:xfrm flipV="1">
            <a:off x="5638800" y="2627531"/>
            <a:ext cx="0" cy="1334869"/>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51" name="Straight Arrow Connector 50">
            <a:extLst>
              <a:ext uri="{FF2B5EF4-FFF2-40B4-BE49-F238E27FC236}">
                <a16:creationId xmlns:a16="http://schemas.microsoft.com/office/drawing/2014/main" id="{67C55749-2E65-A5CC-E8D7-D9799F32518B}"/>
              </a:ext>
            </a:extLst>
          </p:cNvPr>
          <p:cNvCxnSpPr>
            <a:cxnSpLocks/>
          </p:cNvCxnSpPr>
          <p:nvPr/>
        </p:nvCxnSpPr>
        <p:spPr>
          <a:xfrm flipV="1">
            <a:off x="5029200" y="2590800"/>
            <a:ext cx="0" cy="725269"/>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414E10C6-E907-6CC4-D692-B31ECE596A54}"/>
              </a:ext>
            </a:extLst>
          </p:cNvPr>
          <p:cNvCxnSpPr>
            <a:cxnSpLocks/>
          </p:cNvCxnSpPr>
          <p:nvPr/>
        </p:nvCxnSpPr>
        <p:spPr>
          <a:xfrm flipV="1">
            <a:off x="1600200" y="2590800"/>
            <a:ext cx="0" cy="53340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57" name="Straight Connector 56">
            <a:extLst>
              <a:ext uri="{FF2B5EF4-FFF2-40B4-BE49-F238E27FC236}">
                <a16:creationId xmlns:a16="http://schemas.microsoft.com/office/drawing/2014/main" id="{5FA17BF8-94EB-899C-7B86-49488612D732}"/>
              </a:ext>
            </a:extLst>
          </p:cNvPr>
          <p:cNvCxnSpPr>
            <a:cxnSpLocks/>
          </p:cNvCxnSpPr>
          <p:nvPr/>
        </p:nvCxnSpPr>
        <p:spPr>
          <a:xfrm flipV="1">
            <a:off x="1600200" y="3119525"/>
            <a:ext cx="2195018" cy="4675"/>
          </a:xfrm>
          <a:prstGeom prst="line">
            <a:avLst/>
          </a:prstGeom>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95952EBF-1245-32EC-9DC3-71DA9E73BA47}"/>
              </a:ext>
            </a:extLst>
          </p:cNvPr>
          <p:cNvCxnSpPr>
            <a:cxnSpLocks/>
          </p:cNvCxnSpPr>
          <p:nvPr/>
        </p:nvCxnSpPr>
        <p:spPr>
          <a:xfrm>
            <a:off x="3795218" y="3139142"/>
            <a:ext cx="0" cy="205927"/>
          </a:xfrm>
          <a:prstGeom prst="line">
            <a:avLst/>
          </a:prstGeom>
          <a:ln w="38100">
            <a:solidFill>
              <a:schemeClr val="accent6">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64" name="Rectangle: Rounded Corners 63">
            <a:extLst>
              <a:ext uri="{FF2B5EF4-FFF2-40B4-BE49-F238E27FC236}">
                <a16:creationId xmlns:a16="http://schemas.microsoft.com/office/drawing/2014/main" id="{A9B70641-4FEA-4968-562D-D26DC4A4BBB9}"/>
              </a:ext>
            </a:extLst>
          </p:cNvPr>
          <p:cNvSpPr/>
          <p:nvPr/>
        </p:nvSpPr>
        <p:spPr>
          <a:xfrm>
            <a:off x="6857999" y="6056296"/>
            <a:ext cx="1612890" cy="573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73A8753C-8ED5-F68A-946E-EB7947553BFC}"/>
              </a:ext>
            </a:extLst>
          </p:cNvPr>
          <p:cNvSpPr txBox="1"/>
          <p:nvPr/>
        </p:nvSpPr>
        <p:spPr>
          <a:xfrm>
            <a:off x="6858000" y="6019800"/>
            <a:ext cx="1612889" cy="646331"/>
          </a:xfrm>
          <a:prstGeom prst="rect">
            <a:avLst/>
          </a:prstGeom>
          <a:noFill/>
        </p:spPr>
        <p:txBody>
          <a:bodyPr wrap="square" rtlCol="0">
            <a:spAutoFit/>
          </a:bodyPr>
          <a:lstStyle/>
          <a:p>
            <a:r>
              <a:rPr lang="en-US" sz="3600" dirty="0" err="1">
                <a:solidFill>
                  <a:schemeClr val="bg1"/>
                </a:solidFill>
                <a:latin typeface="Times New Roman" panose="02020603050405020304" pitchFamily="18" charset="0"/>
                <a:cs typeface="Times New Roman" panose="02020603050405020304" pitchFamily="18" charset="0"/>
              </a:rPr>
              <a:t>TreeSet</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DEC74845-E11E-E0EB-3AD0-5F2F10E8A82C}"/>
              </a:ext>
            </a:extLst>
          </p:cNvPr>
          <p:cNvCxnSpPr>
            <a:cxnSpLocks/>
          </p:cNvCxnSpPr>
          <p:nvPr/>
        </p:nvCxnSpPr>
        <p:spPr>
          <a:xfrm flipV="1">
            <a:off x="7696200" y="5378404"/>
            <a:ext cx="0" cy="641397"/>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67" name="Straight Arrow Connector 66">
            <a:extLst>
              <a:ext uri="{FF2B5EF4-FFF2-40B4-BE49-F238E27FC236}">
                <a16:creationId xmlns:a16="http://schemas.microsoft.com/office/drawing/2014/main" id="{287D6AC7-B653-FB64-F710-954E4DC613C5}"/>
              </a:ext>
            </a:extLst>
          </p:cNvPr>
          <p:cNvCxnSpPr>
            <a:cxnSpLocks/>
          </p:cNvCxnSpPr>
          <p:nvPr/>
        </p:nvCxnSpPr>
        <p:spPr>
          <a:xfrm flipV="1">
            <a:off x="1066800" y="2667000"/>
            <a:ext cx="0" cy="96700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FFA98FC3-13C5-D609-1F00-3B27DCA002D2}"/>
              </a:ext>
            </a:extLst>
          </p:cNvPr>
          <p:cNvCxnSpPr>
            <a:cxnSpLocks/>
          </p:cNvCxnSpPr>
          <p:nvPr/>
        </p:nvCxnSpPr>
        <p:spPr>
          <a:xfrm flipV="1">
            <a:off x="1066800" y="3634000"/>
            <a:ext cx="1877419" cy="23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B184C423-1C2E-4BEE-EA3D-D4A5AC169C35}"/>
              </a:ext>
            </a:extLst>
          </p:cNvPr>
          <p:cNvCxnSpPr>
            <a:cxnSpLocks/>
          </p:cNvCxnSpPr>
          <p:nvPr/>
        </p:nvCxnSpPr>
        <p:spPr>
          <a:xfrm>
            <a:off x="2956034" y="3631324"/>
            <a:ext cx="3716" cy="445068"/>
          </a:xfrm>
          <a:prstGeom prst="line">
            <a:avLst/>
          </a:prstGeom>
          <a:ln w="38100">
            <a:solidFill>
              <a:schemeClr val="accent6">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B5F0C152-AD16-A477-CED0-29A4A6EBEAD2}"/>
              </a:ext>
            </a:extLst>
          </p:cNvPr>
          <p:cNvCxnSpPr>
            <a:cxnSpLocks/>
          </p:cNvCxnSpPr>
          <p:nvPr/>
        </p:nvCxnSpPr>
        <p:spPr>
          <a:xfrm>
            <a:off x="2944219" y="4076392"/>
            <a:ext cx="1475378" cy="15925"/>
          </a:xfrm>
          <a:prstGeom prst="line">
            <a:avLst/>
          </a:prstGeom>
        </p:spPr>
        <p:style>
          <a:lnRef idx="3">
            <a:schemeClr val="accent6"/>
          </a:lnRef>
          <a:fillRef idx="0">
            <a:schemeClr val="accent6"/>
          </a:fillRef>
          <a:effectRef idx="2">
            <a:schemeClr val="accent6"/>
          </a:effectRef>
          <a:fontRef idx="minor">
            <a:schemeClr val="tx1"/>
          </a:fontRef>
        </p:style>
      </p:cxnSp>
      <p:sp>
        <p:nvSpPr>
          <p:cNvPr id="84" name="Rectangle: Rounded Corners 83">
            <a:extLst>
              <a:ext uri="{FF2B5EF4-FFF2-40B4-BE49-F238E27FC236}">
                <a16:creationId xmlns:a16="http://schemas.microsoft.com/office/drawing/2014/main" id="{4F81538B-90F5-6A90-D748-079FA9AD71D6}"/>
              </a:ext>
            </a:extLst>
          </p:cNvPr>
          <p:cNvSpPr/>
          <p:nvPr/>
        </p:nvSpPr>
        <p:spPr>
          <a:xfrm>
            <a:off x="5894986" y="2777993"/>
            <a:ext cx="1725014" cy="49393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B52ABF57-49A3-CBF6-D357-751562A84659}"/>
              </a:ext>
            </a:extLst>
          </p:cNvPr>
          <p:cNvSpPr txBox="1"/>
          <p:nvPr/>
        </p:nvSpPr>
        <p:spPr>
          <a:xfrm>
            <a:off x="5916019" y="2706469"/>
            <a:ext cx="1731553"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HashSet</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97" name="Straight Arrow Connector 96">
            <a:extLst>
              <a:ext uri="{FF2B5EF4-FFF2-40B4-BE49-F238E27FC236}">
                <a16:creationId xmlns:a16="http://schemas.microsoft.com/office/drawing/2014/main" id="{15810BBB-8C1C-6B56-D116-61A6CC0D8BEB}"/>
              </a:ext>
            </a:extLst>
          </p:cNvPr>
          <p:cNvCxnSpPr>
            <a:cxnSpLocks/>
          </p:cNvCxnSpPr>
          <p:nvPr/>
        </p:nvCxnSpPr>
        <p:spPr>
          <a:xfrm flipV="1">
            <a:off x="7315201" y="2384286"/>
            <a:ext cx="0" cy="356976"/>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105" name="TextBox 104">
            <a:extLst>
              <a:ext uri="{FF2B5EF4-FFF2-40B4-BE49-F238E27FC236}">
                <a16:creationId xmlns:a16="http://schemas.microsoft.com/office/drawing/2014/main" id="{D75F12AC-ED03-056E-954F-B3005AE2FDD7}"/>
              </a:ext>
            </a:extLst>
          </p:cNvPr>
          <p:cNvSpPr txBox="1"/>
          <p:nvPr/>
        </p:nvSpPr>
        <p:spPr>
          <a:xfrm>
            <a:off x="381000" y="5221069"/>
            <a:ext cx="3581395"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User defined class</a:t>
            </a:r>
            <a:endParaRPr lang="en-IN" sz="3600" dirty="0">
              <a:solidFill>
                <a:schemeClr val="bg1"/>
              </a:solidFill>
              <a:latin typeface="Times New Roman" panose="02020603050405020304" pitchFamily="18" charset="0"/>
              <a:cs typeface="Times New Roman" panose="02020603050405020304" pitchFamily="18" charset="0"/>
            </a:endParaRPr>
          </a:p>
        </p:txBody>
      </p:sp>
      <p:cxnSp>
        <p:nvCxnSpPr>
          <p:cNvPr id="107" name="Straight Arrow Connector 106">
            <a:extLst>
              <a:ext uri="{FF2B5EF4-FFF2-40B4-BE49-F238E27FC236}">
                <a16:creationId xmlns:a16="http://schemas.microsoft.com/office/drawing/2014/main" id="{58DD573B-BC31-F542-44F6-CD416D050C01}"/>
              </a:ext>
            </a:extLst>
          </p:cNvPr>
          <p:cNvCxnSpPr>
            <a:cxnSpLocks/>
          </p:cNvCxnSpPr>
          <p:nvPr/>
        </p:nvCxnSpPr>
        <p:spPr>
          <a:xfrm flipH="1" flipV="1">
            <a:off x="1292772" y="4635062"/>
            <a:ext cx="2628" cy="622738"/>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7075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46" name="TextShape 2"/>
          <p:cNvSpPr txBox="1"/>
          <p:nvPr/>
        </p:nvSpPr>
        <p:spPr>
          <a:xfrm>
            <a:off x="76320" y="381000"/>
            <a:ext cx="8915040" cy="6324120"/>
          </a:xfrm>
          <a:prstGeom prst="rect">
            <a:avLst/>
          </a:prstGeom>
        </p:spPr>
        <p:txBody>
          <a:bodyPr/>
          <a:lstStyle/>
          <a:p>
            <a:pPr marL="273050" indent="-273050">
              <a:buSzPct val="70000"/>
              <a:buFont typeface="Wingdings" charset="2"/>
              <a:buChar char=""/>
            </a:pPr>
            <a:r>
              <a:rPr lang="en-US" sz="2800" dirty="0">
                <a:solidFill>
                  <a:srgbClr val="000000"/>
                </a:solidFill>
                <a:latin typeface="High Tower Text" panose="02040502050506030303" pitchFamily="18" charset="0"/>
              </a:rPr>
              <a:t>Collections define two exceptions – </a:t>
            </a:r>
            <a:endParaRPr sz="2800" dirty="0">
              <a:latin typeface="High Tower Text" panose="02040502050506030303" pitchFamily="18" charset="0"/>
            </a:endParaRPr>
          </a:p>
          <a:p>
            <a:pPr marL="627063" lvl="1" indent="-354013">
              <a:buSzPct val="70000"/>
              <a:buFont typeface="Wingdings" charset="2"/>
              <a:buChar char=""/>
            </a:pPr>
            <a:r>
              <a:rPr lang="en-US" sz="2800" u="sng" dirty="0" err="1">
                <a:solidFill>
                  <a:srgbClr val="000000"/>
                </a:solidFill>
                <a:latin typeface="High Tower Text" panose="02040502050506030303" pitchFamily="18" charset="0"/>
              </a:rPr>
              <a:t>UnsupportedOperationException</a:t>
            </a:r>
            <a:r>
              <a:rPr lang="en-US" sz="2800" dirty="0">
                <a:solidFill>
                  <a:srgbClr val="000000"/>
                </a:solidFill>
                <a:latin typeface="High Tower Text" panose="02040502050506030303" pitchFamily="18" charset="0"/>
              </a:rPr>
              <a:t>  extends </a:t>
            </a:r>
            <a:r>
              <a:rPr lang="en-US" sz="2800" dirty="0" err="1">
                <a:solidFill>
                  <a:srgbClr val="000000"/>
                </a:solidFill>
                <a:latin typeface="High Tower Text" panose="02040502050506030303" pitchFamily="18" charset="0"/>
              </a:rPr>
              <a:t>RuntimeException</a:t>
            </a:r>
            <a:r>
              <a:rPr lang="en-US" sz="2800" dirty="0">
                <a:solidFill>
                  <a:srgbClr val="000000"/>
                </a:solidFill>
                <a:latin typeface="High Tower Text" panose="02040502050506030303" pitchFamily="18" charset="0"/>
              </a:rPr>
              <a:t> and thrown when requested operation is not supported.</a:t>
            </a:r>
            <a:endParaRPr sz="2800" dirty="0">
              <a:latin typeface="High Tower Text" panose="02040502050506030303" pitchFamily="18" charset="0"/>
            </a:endParaRPr>
          </a:p>
          <a:p>
            <a:pPr marL="627063" lvl="1" indent="-354013">
              <a:buSzPct val="70000"/>
              <a:buFont typeface="Wingdings" charset="2"/>
              <a:buChar char=""/>
            </a:pPr>
            <a:r>
              <a:rPr lang="en-US" sz="2800" u="sng" dirty="0" err="1">
                <a:solidFill>
                  <a:srgbClr val="000000"/>
                </a:solidFill>
                <a:latin typeface="High Tower Text" panose="02040502050506030303" pitchFamily="18" charset="0"/>
              </a:rPr>
              <a:t>ClassCastException</a:t>
            </a:r>
            <a:r>
              <a:rPr lang="en-US" sz="2800" dirty="0">
                <a:solidFill>
                  <a:srgbClr val="000000"/>
                </a:solidFill>
                <a:latin typeface="High Tower Text" panose="02040502050506030303" pitchFamily="18" charset="0"/>
              </a:rPr>
              <a:t> extends </a:t>
            </a:r>
            <a:r>
              <a:rPr lang="en-US" sz="2800" dirty="0" err="1">
                <a:solidFill>
                  <a:srgbClr val="000000"/>
                </a:solidFill>
                <a:latin typeface="High Tower Text" panose="02040502050506030303" pitchFamily="18" charset="0"/>
              </a:rPr>
              <a:t>RuntimeException</a:t>
            </a:r>
            <a:r>
              <a:rPr lang="en-US" sz="2800" dirty="0">
                <a:solidFill>
                  <a:srgbClr val="000000"/>
                </a:solidFill>
                <a:latin typeface="High Tower Text" panose="02040502050506030303" pitchFamily="18" charset="0"/>
              </a:rPr>
              <a:t> and thrown </a:t>
            </a:r>
            <a:r>
              <a:rPr lang="en-US" sz="2800" dirty="0">
                <a:latin typeface="High Tower Text" panose="02040502050506030303" pitchFamily="18" charset="0"/>
              </a:rPr>
              <a:t>when code has attempted to cast an object to a type of which it is not an object. </a:t>
            </a:r>
          </a:p>
          <a:p>
            <a:pPr marL="627063" lvl="1" indent="-354013">
              <a:buSzPct val="70000"/>
              <a:buFont typeface="Wingdings" charset="2"/>
              <a:buChar char=""/>
            </a:pPr>
            <a:r>
              <a:rPr lang="en-US" sz="2800" dirty="0">
                <a:latin typeface="High Tower Text" panose="02040502050506030303" pitchFamily="18" charset="0"/>
              </a:rPr>
              <a:t>the </a:t>
            </a:r>
            <a:r>
              <a:rPr lang="en-US" sz="2800" dirty="0" err="1">
                <a:latin typeface="High Tower Text" panose="02040502050506030303" pitchFamily="18" charset="0"/>
              </a:rPr>
              <a:t>ClassCastException</a:t>
            </a:r>
            <a:r>
              <a:rPr lang="en-US" sz="2800" dirty="0">
                <a:latin typeface="High Tower Text" panose="02040502050506030303" pitchFamily="18" charset="0"/>
              </a:rPr>
              <a:t> can be prevented by using Generics, because Generics provide compile time checks and can be used to develop type-safe applications.</a:t>
            </a:r>
          </a:p>
          <a:p>
            <a:pPr marL="627063" lvl="1" indent="-354013">
              <a:buSzPct val="70000"/>
              <a:buFont typeface="Wingdings" charset="2"/>
              <a:buChar char=""/>
            </a:pPr>
            <a:r>
              <a:rPr lang="en-US" sz="2800" dirty="0">
                <a:latin typeface="High Tower Text" panose="02040502050506030303" pitchFamily="18" charset="0"/>
              </a:rPr>
              <a:t>both the above exception classes are defined in </a:t>
            </a:r>
            <a:r>
              <a:rPr lang="en-US" sz="2800" dirty="0" err="1">
                <a:latin typeface="High Tower Text" panose="02040502050506030303" pitchFamily="18" charset="0"/>
              </a:rPr>
              <a:t>java.lang</a:t>
            </a:r>
            <a:endParaRPr sz="2800" dirty="0">
              <a:latin typeface="High Tower Text" panose="02040502050506030303" pitchFamily="18" charset="0"/>
            </a:endParaRPr>
          </a:p>
        </p:txBody>
      </p:sp>
    </p:spTree>
    <p:extLst>
      <p:ext uri="{BB962C8B-B14F-4D97-AF65-F5344CB8AC3E}">
        <p14:creationId xmlns:p14="http://schemas.microsoft.com/office/powerpoint/2010/main" val="411021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48" name="TextShape 2"/>
          <p:cNvSpPr txBox="1"/>
          <p:nvPr/>
        </p:nvSpPr>
        <p:spPr>
          <a:xfrm>
            <a:off x="1334069" y="457200"/>
            <a:ext cx="6895531" cy="6324600"/>
          </a:xfrm>
          <a:prstGeom prst="rect">
            <a:avLst/>
          </a:prstGeom>
        </p:spPr>
        <p:txBody>
          <a:bodyPr/>
          <a:lstStyle/>
          <a:p>
            <a:pPr marL="571500" indent="-457200">
              <a:lnSpc>
                <a:spcPct val="80000"/>
              </a:lnSpc>
              <a:buSzPct val="70000"/>
              <a:buFont typeface="Wingdings" charset="2"/>
              <a:buChar char=""/>
            </a:pPr>
            <a:r>
              <a:rPr lang="en-US" sz="2800" dirty="0">
                <a:solidFill>
                  <a:srgbClr val="000000"/>
                </a:solidFill>
                <a:latin typeface="High Tower Text" panose="02040502050506030303" pitchFamily="18" charset="0"/>
              </a:rPr>
              <a:t>Methods  of </a:t>
            </a:r>
            <a:r>
              <a:rPr lang="en-US" sz="2800" b="1" dirty="0">
                <a:solidFill>
                  <a:srgbClr val="000000"/>
                </a:solidFill>
                <a:latin typeface="High Tower Text" panose="02040502050506030303" pitchFamily="18" charset="0"/>
              </a:rPr>
              <a:t>Collection</a:t>
            </a:r>
            <a:r>
              <a:rPr lang="en-US" sz="2800" dirty="0">
                <a:solidFill>
                  <a:srgbClr val="000000"/>
                </a:solidFill>
                <a:latin typeface="High Tower Text" panose="02040502050506030303" pitchFamily="18" charset="0"/>
              </a:rPr>
              <a:t> interface</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add(Object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addAll</a:t>
            </a:r>
            <a:r>
              <a:rPr lang="en-US" sz="2800" dirty="0">
                <a:solidFill>
                  <a:srgbClr val="000000"/>
                </a:solidFill>
                <a:latin typeface="High Tower Text" panose="02040502050506030303" pitchFamily="18" charset="0"/>
              </a:rPr>
              <a:t>(Collection </a:t>
            </a:r>
            <a:r>
              <a:rPr lang="en-US" sz="2800" i="1" dirty="0">
                <a:solidFill>
                  <a:srgbClr val="000000"/>
                </a:solidFill>
                <a:latin typeface="High Tower Text" panose="02040502050506030303" pitchFamily="18" charset="0"/>
              </a:rPr>
              <a:t>c</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a:solidFill>
                  <a:srgbClr val="000000"/>
                </a:solidFill>
                <a:latin typeface="High Tower Text" panose="02040502050506030303" pitchFamily="18" charset="0"/>
              </a:rPr>
              <a:t>void clear( )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contains(Object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containsAll</a:t>
            </a:r>
            <a:r>
              <a:rPr lang="en-US" sz="2800" dirty="0">
                <a:solidFill>
                  <a:srgbClr val="000000"/>
                </a:solidFill>
                <a:latin typeface="High Tower Text" panose="02040502050506030303" pitchFamily="18" charset="0"/>
              </a:rPr>
              <a:t>(Collection </a:t>
            </a:r>
            <a:r>
              <a:rPr lang="en-US" sz="2800" i="1" dirty="0">
                <a:solidFill>
                  <a:srgbClr val="000000"/>
                </a:solidFill>
                <a:latin typeface="High Tower Text" panose="02040502050506030303" pitchFamily="18" charset="0"/>
              </a:rPr>
              <a:t>c</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equals(Object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hashCode</a:t>
            </a:r>
            <a:r>
              <a:rPr lang="en-US" sz="2800" dirty="0">
                <a:solidFill>
                  <a:srgbClr val="000000"/>
                </a:solidFill>
                <a:latin typeface="High Tower Text" panose="02040502050506030303" pitchFamily="18" charset="0"/>
              </a:rPr>
              <a:t>( )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isEmpty</a:t>
            </a:r>
            <a:r>
              <a:rPr lang="en-US" sz="2800" dirty="0">
                <a:solidFill>
                  <a:srgbClr val="000000"/>
                </a:solidFill>
                <a:latin typeface="High Tower Text" panose="02040502050506030303" pitchFamily="18" charset="0"/>
              </a:rPr>
              <a:t>( ) </a:t>
            </a:r>
            <a:endParaRPr sz="2800" dirty="0">
              <a:latin typeface="High Tower Text" panose="02040502050506030303" pitchFamily="18" charset="0"/>
            </a:endParaRPr>
          </a:p>
          <a:p>
            <a:pPr marL="720725" lvl="5" indent="-457200">
              <a:lnSpc>
                <a:spcPct val="80000"/>
              </a:lnSpc>
              <a:buSzPct val="70000"/>
              <a:buFont typeface="Wingdings" charset="2"/>
              <a:buChar char=""/>
            </a:pPr>
            <a:r>
              <a:rPr lang="en-US" sz="2800" dirty="0">
                <a:solidFill>
                  <a:srgbClr val="000000"/>
                </a:solidFill>
                <a:latin typeface="High Tower Text" panose="02040502050506030303" pitchFamily="18" charset="0"/>
              </a:rPr>
              <a:t>Iterator iterator( )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remove(Object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removeAll</a:t>
            </a:r>
            <a:r>
              <a:rPr lang="en-US" sz="2800" dirty="0">
                <a:solidFill>
                  <a:srgbClr val="000000"/>
                </a:solidFill>
                <a:latin typeface="High Tower Text" panose="02040502050506030303" pitchFamily="18" charset="0"/>
              </a:rPr>
              <a:t>(Collection </a:t>
            </a:r>
            <a:r>
              <a:rPr lang="en-US" sz="2800" i="1" dirty="0">
                <a:solidFill>
                  <a:srgbClr val="000000"/>
                </a:solidFill>
                <a:latin typeface="High Tower Text" panose="02040502050506030303" pitchFamily="18" charset="0"/>
              </a:rPr>
              <a:t>c</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retainAll</a:t>
            </a:r>
            <a:r>
              <a:rPr lang="en-US" sz="2800" dirty="0">
                <a:solidFill>
                  <a:srgbClr val="000000"/>
                </a:solidFill>
                <a:latin typeface="High Tower Text" panose="02040502050506030303" pitchFamily="18" charset="0"/>
              </a:rPr>
              <a:t>(Collection </a:t>
            </a:r>
            <a:r>
              <a:rPr lang="en-US" sz="2800" i="1" dirty="0">
                <a:solidFill>
                  <a:srgbClr val="000000"/>
                </a:solidFill>
                <a:latin typeface="High Tower Text" panose="02040502050506030303" pitchFamily="18" charset="0"/>
              </a:rPr>
              <a:t>c</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size( ) </a:t>
            </a:r>
            <a:endParaRPr sz="2800" dirty="0">
              <a:latin typeface="High Tower Text" panose="02040502050506030303" pitchFamily="18" charset="0"/>
            </a:endParaRPr>
          </a:p>
          <a:p>
            <a:pPr marL="747713" indent="-457200">
              <a:lnSpc>
                <a:spcPct val="80000"/>
              </a:lnSpc>
              <a:buSzPct val="70000"/>
              <a:buFont typeface="Wingdings" charset="2"/>
              <a:buChar char=""/>
            </a:pPr>
            <a:r>
              <a:rPr lang="en-US" sz="2800" dirty="0">
                <a:solidFill>
                  <a:srgbClr val="000000"/>
                </a:solidFill>
                <a:latin typeface="High Tower Text" panose="02040502050506030303" pitchFamily="18" charset="0"/>
              </a:rPr>
              <a:t>Object[ ] </a:t>
            </a:r>
            <a:r>
              <a:rPr lang="en-US" sz="2800" dirty="0" err="1">
                <a:solidFill>
                  <a:srgbClr val="000000"/>
                </a:solidFill>
                <a:latin typeface="High Tower Text" panose="02040502050506030303" pitchFamily="18" charset="0"/>
              </a:rPr>
              <a:t>toArray</a:t>
            </a:r>
            <a:r>
              <a:rPr lang="en-US" sz="2800" dirty="0">
                <a:solidFill>
                  <a:srgbClr val="000000"/>
                </a:solidFill>
                <a:latin typeface="High Tower Text" panose="02040502050506030303" pitchFamily="18" charset="0"/>
              </a:rPr>
              <a:t>( ) </a:t>
            </a:r>
            <a:endParaRPr sz="2800" dirty="0">
              <a:latin typeface="High Tower Text" panose="02040502050506030303" pitchFamily="18" charset="0"/>
            </a:endParaRPr>
          </a:p>
          <a:p>
            <a:pPr marL="747713" indent="-457200">
              <a:lnSpc>
                <a:spcPct val="80000"/>
              </a:lnSpc>
              <a:buSzPct val="70000"/>
            </a:pPr>
            <a:endParaRPr sz="2800" dirty="0">
              <a:latin typeface="High Tower Text" panose="02040502050506030303" pitchFamily="18" charset="0"/>
            </a:endParaRPr>
          </a:p>
        </p:txBody>
      </p:sp>
    </p:spTree>
    <p:extLst>
      <p:ext uri="{BB962C8B-B14F-4D97-AF65-F5344CB8AC3E}">
        <p14:creationId xmlns:p14="http://schemas.microsoft.com/office/powerpoint/2010/main" val="63911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50" name="TextShape 2"/>
          <p:cNvSpPr txBox="1"/>
          <p:nvPr/>
        </p:nvSpPr>
        <p:spPr>
          <a:xfrm>
            <a:off x="1524000" y="457200"/>
            <a:ext cx="6934200" cy="5943240"/>
          </a:xfrm>
          <a:prstGeom prst="rect">
            <a:avLst/>
          </a:prstGeom>
        </p:spPr>
        <p:txBody>
          <a:bodyPr/>
          <a:lstStyle/>
          <a:p>
            <a:pPr marL="519113" indent="-342900">
              <a:lnSpc>
                <a:spcPct val="80000"/>
              </a:lnSpc>
              <a:buSzPct val="70000"/>
              <a:buFont typeface="Wingdings" charset="2"/>
              <a:buChar char=""/>
            </a:pPr>
            <a:r>
              <a:rPr lang="en-US" sz="2800" dirty="0">
                <a:solidFill>
                  <a:srgbClr val="000000"/>
                </a:solidFill>
                <a:latin typeface="High Tower Text" panose="02040502050506030303" pitchFamily="18" charset="0"/>
              </a:rPr>
              <a:t>Methods of List interface</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a:solidFill>
                  <a:srgbClr val="000000"/>
                </a:solidFill>
                <a:latin typeface="High Tower Text" panose="02040502050506030303" pitchFamily="18" charset="0"/>
              </a:rPr>
              <a:t>void add(</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index</a:t>
            </a:r>
            <a:r>
              <a:rPr lang="en-US" sz="2800" dirty="0">
                <a:solidFill>
                  <a:srgbClr val="000000"/>
                </a:solidFill>
                <a:latin typeface="High Tower Text" panose="02040502050506030303" pitchFamily="18" charset="0"/>
              </a:rPr>
              <a:t>, 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boolean</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addAll</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index</a:t>
            </a:r>
            <a:r>
              <a:rPr lang="en-US" sz="2800" dirty="0">
                <a:solidFill>
                  <a:srgbClr val="000000"/>
                </a:solidFill>
                <a:latin typeface="High Tower Text" panose="02040502050506030303" pitchFamily="18" charset="0"/>
              </a:rPr>
              <a:t>, Collection </a:t>
            </a:r>
            <a:r>
              <a:rPr lang="en-US" sz="2800" i="1" dirty="0">
                <a:solidFill>
                  <a:srgbClr val="000000"/>
                </a:solidFill>
                <a:latin typeface="High Tower Text" panose="02040502050506030303" pitchFamily="18" charset="0"/>
              </a:rPr>
              <a:t>c</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a:solidFill>
                  <a:srgbClr val="000000"/>
                </a:solidFill>
                <a:latin typeface="High Tower Text" panose="02040502050506030303" pitchFamily="18" charset="0"/>
              </a:rPr>
              <a:t>Object get(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index</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indexOf</a:t>
            </a:r>
            <a:r>
              <a:rPr lang="en-US" sz="2800" dirty="0">
                <a:solidFill>
                  <a:srgbClr val="000000"/>
                </a:solidFill>
                <a:latin typeface="High Tower Text" panose="02040502050506030303" pitchFamily="18" charset="0"/>
              </a:rPr>
              <a:t>(Object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lastIndexOf</a:t>
            </a:r>
            <a:r>
              <a:rPr lang="en-US" sz="2800" dirty="0">
                <a:solidFill>
                  <a:srgbClr val="000000"/>
                </a:solidFill>
                <a:latin typeface="High Tower Text" panose="02040502050506030303" pitchFamily="18" charset="0"/>
              </a:rPr>
              <a:t>(Object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ListIterator</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listIterator</a:t>
            </a:r>
            <a:r>
              <a:rPr lang="en-US" sz="2800" dirty="0">
                <a:solidFill>
                  <a:srgbClr val="000000"/>
                </a:solidFill>
                <a:latin typeface="High Tower Text" panose="02040502050506030303" pitchFamily="18" charset="0"/>
              </a:rPr>
              <a:t>( )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err="1">
                <a:solidFill>
                  <a:srgbClr val="000000"/>
                </a:solidFill>
                <a:latin typeface="High Tower Text" panose="02040502050506030303" pitchFamily="18" charset="0"/>
              </a:rPr>
              <a:t>ListIterator</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listIterator</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index</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a:solidFill>
                  <a:srgbClr val="000000"/>
                </a:solidFill>
                <a:latin typeface="High Tower Text" panose="02040502050506030303" pitchFamily="18" charset="0"/>
              </a:rPr>
              <a:t>Object remove(</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index</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a:solidFill>
                  <a:srgbClr val="000000"/>
                </a:solidFill>
                <a:latin typeface="High Tower Text" panose="02040502050506030303" pitchFamily="18" charset="0"/>
              </a:rPr>
              <a:t>Object set(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index</a:t>
            </a:r>
            <a:r>
              <a:rPr lang="en-US" sz="2800" dirty="0">
                <a:solidFill>
                  <a:srgbClr val="000000"/>
                </a:solidFill>
                <a:latin typeface="High Tower Text" panose="02040502050506030303" pitchFamily="18" charset="0"/>
              </a:rPr>
              <a:t>, Object </a:t>
            </a:r>
            <a:r>
              <a:rPr lang="en-US" sz="2800" i="1"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914400" indent="-457200">
              <a:lnSpc>
                <a:spcPct val="80000"/>
              </a:lnSpc>
              <a:buSzPct val="70000"/>
              <a:buFont typeface="Wingdings" charset="2"/>
              <a:buChar char=""/>
            </a:pPr>
            <a:r>
              <a:rPr lang="en-US" sz="2800" dirty="0">
                <a:solidFill>
                  <a:srgbClr val="000000"/>
                </a:solidFill>
                <a:latin typeface="High Tower Text" panose="02040502050506030303" pitchFamily="18" charset="0"/>
              </a:rPr>
              <a:t>List </a:t>
            </a:r>
            <a:r>
              <a:rPr lang="en-US" sz="2800" dirty="0" err="1">
                <a:solidFill>
                  <a:srgbClr val="000000"/>
                </a:solidFill>
                <a:latin typeface="High Tower Text" panose="02040502050506030303" pitchFamily="18" charset="0"/>
              </a:rPr>
              <a:t>subList</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start</a:t>
            </a:r>
            <a:r>
              <a:rPr lang="en-US" sz="2800" dirty="0">
                <a:solidFill>
                  <a:srgbClr val="000000"/>
                </a:solidFill>
                <a:latin typeface="High Tower Text" panose="02040502050506030303" pitchFamily="18" charset="0"/>
              </a:rPr>
              <a:t>, </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end</a:t>
            </a:r>
            <a:r>
              <a:rPr lang="en-US" sz="2800" dirty="0">
                <a:solidFill>
                  <a:srgbClr val="000000"/>
                </a:solidFill>
                <a:latin typeface="High Tower Text" panose="02040502050506030303" pitchFamily="18" charset="0"/>
              </a:rPr>
              <a:t>)</a:t>
            </a:r>
            <a:endParaRPr sz="2800" dirty="0">
              <a:latin typeface="High Tower Text" panose="02040502050506030303" pitchFamily="18" charset="0"/>
            </a:endParaRPr>
          </a:p>
        </p:txBody>
      </p:sp>
    </p:spTree>
    <p:extLst>
      <p:ext uri="{BB962C8B-B14F-4D97-AF65-F5344CB8AC3E}">
        <p14:creationId xmlns:p14="http://schemas.microsoft.com/office/powerpoint/2010/main" val="193705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Collection Classes</a:t>
            </a:r>
            <a:endParaRPr dirty="0">
              <a:latin typeface="Bell MT" panose="02020503060305020303" pitchFamily="18" charset="0"/>
            </a:endParaRPr>
          </a:p>
        </p:txBody>
      </p:sp>
      <p:sp>
        <p:nvSpPr>
          <p:cNvPr id="252" name="TextShape 2"/>
          <p:cNvSpPr txBox="1"/>
          <p:nvPr/>
        </p:nvSpPr>
        <p:spPr>
          <a:xfrm>
            <a:off x="0" y="380520"/>
            <a:ext cx="9143640" cy="6477480"/>
          </a:xfrm>
          <a:prstGeom prst="rect">
            <a:avLst/>
          </a:prstGeom>
        </p:spPr>
        <p:txBody>
          <a:bodyPr/>
          <a:lstStyle/>
          <a:p>
            <a:pPr marL="404813" indent="-342900">
              <a:lnSpc>
                <a:spcPct val="90000"/>
              </a:lnSpc>
              <a:buSzPct val="70000"/>
              <a:buFont typeface="Wingdings" charset="2"/>
              <a:buChar char=""/>
            </a:pPr>
            <a:r>
              <a:rPr lang="en-US" sz="2800" u="sng" dirty="0">
                <a:solidFill>
                  <a:srgbClr val="000000"/>
                </a:solidFill>
                <a:latin typeface="High Tower Text" panose="02040502050506030303" pitchFamily="18" charset="0"/>
              </a:rPr>
              <a:t>Collection classes</a:t>
            </a:r>
            <a:r>
              <a:rPr lang="en-US" sz="2800" dirty="0">
                <a:solidFill>
                  <a:srgbClr val="000000"/>
                </a:solidFill>
                <a:latin typeface="High Tower Text" panose="02040502050506030303" pitchFamily="18" charset="0"/>
              </a:rPr>
              <a:t> – Standard set of classes which implement collection interfaces. </a:t>
            </a:r>
            <a:endParaRPr sz="2800" dirty="0">
              <a:latin typeface="High Tower Text" panose="02040502050506030303" pitchFamily="18" charset="0"/>
            </a:endParaRPr>
          </a:p>
          <a:p>
            <a:pPr marL="862013" lvl="1" indent="-342900">
              <a:lnSpc>
                <a:spcPct val="90000"/>
              </a:lnSpc>
              <a:buSzPct val="70000"/>
              <a:buFont typeface="Wingdings" charset="2"/>
              <a:buChar char=""/>
            </a:pPr>
            <a:r>
              <a:rPr lang="en-US" sz="2800" dirty="0">
                <a:solidFill>
                  <a:srgbClr val="000000"/>
                </a:solidFill>
                <a:latin typeface="High Tower Text" panose="02040502050506030303" pitchFamily="18" charset="0"/>
              </a:rPr>
              <a:t>Some classes provide full implementations that can be used as it is. </a:t>
            </a:r>
            <a:endParaRPr sz="2800" dirty="0">
              <a:latin typeface="High Tower Text" panose="02040502050506030303" pitchFamily="18" charset="0"/>
            </a:endParaRPr>
          </a:p>
          <a:p>
            <a:pPr marL="862013" lvl="1" indent="-342900">
              <a:lnSpc>
                <a:spcPct val="90000"/>
              </a:lnSpc>
              <a:buSzPct val="70000"/>
              <a:buFont typeface="Wingdings" charset="2"/>
              <a:buChar char=""/>
            </a:pPr>
            <a:r>
              <a:rPr lang="en-US" sz="2800" dirty="0">
                <a:solidFill>
                  <a:srgbClr val="000000"/>
                </a:solidFill>
                <a:latin typeface="High Tower Text" panose="02040502050506030303" pitchFamily="18" charset="0"/>
              </a:rPr>
              <a:t>Some are abstract who provide starting points for creating concrete collections.</a:t>
            </a:r>
            <a:endParaRPr sz="2800" dirty="0">
              <a:latin typeface="High Tower Text" panose="02040502050506030303" pitchFamily="18" charset="0"/>
            </a:endParaRPr>
          </a:p>
          <a:p>
            <a:pPr marL="457200" indent="-395288">
              <a:lnSpc>
                <a:spcPct val="90000"/>
              </a:lnSpc>
              <a:buSzPct val="70000"/>
              <a:buFont typeface="Wingdings" charset="2"/>
              <a:buChar char=""/>
            </a:pPr>
            <a:r>
              <a:rPr lang="en-US" sz="2800" u="sng" dirty="0">
                <a:solidFill>
                  <a:srgbClr val="000000"/>
                </a:solidFill>
                <a:latin typeface="High Tower Text" panose="02040502050506030303" pitchFamily="18" charset="0"/>
              </a:rPr>
              <a:t>Standard collection classes</a:t>
            </a:r>
            <a:r>
              <a:rPr lang="en-US" sz="2800" dirty="0">
                <a:solidFill>
                  <a:srgbClr val="000000"/>
                </a:solidFill>
                <a:latin typeface="High Tower Text" panose="02040502050506030303" pitchFamily="18" charset="0"/>
              </a:rPr>
              <a:t> – </a:t>
            </a:r>
            <a:endParaRPr sz="2800" dirty="0">
              <a:latin typeface="High Tower Text" panose="02040502050506030303" pitchFamily="18" charset="0"/>
            </a:endParaRPr>
          </a:p>
          <a:p>
            <a:pPr marL="914400" indent="-342900">
              <a:lnSpc>
                <a:spcPct val="90000"/>
              </a:lnSpc>
              <a:buSzPct val="70000"/>
              <a:buFont typeface="Wingdings" charset="2"/>
              <a:buChar char=""/>
            </a:pPr>
            <a:r>
              <a:rPr lang="en-US" sz="2800" dirty="0" err="1">
                <a:solidFill>
                  <a:srgbClr val="000000"/>
                </a:solidFill>
                <a:latin typeface="High Tower Text" panose="02040502050506030303" pitchFamily="18" charset="0"/>
              </a:rPr>
              <a:t>AbstractList</a:t>
            </a:r>
            <a:endParaRPr sz="2800" dirty="0">
              <a:latin typeface="High Tower Text" panose="02040502050506030303" pitchFamily="18" charset="0"/>
            </a:endParaRPr>
          </a:p>
          <a:p>
            <a:pPr marL="914400" indent="-342900">
              <a:lnSpc>
                <a:spcPct val="90000"/>
              </a:lnSpc>
              <a:buSzPct val="70000"/>
              <a:buFont typeface="Wingdings" charset="2"/>
              <a:buChar char=""/>
            </a:pPr>
            <a:r>
              <a:rPr lang="en-US" sz="2800" dirty="0" err="1">
                <a:solidFill>
                  <a:srgbClr val="000000"/>
                </a:solidFill>
                <a:latin typeface="High Tower Text" panose="02040502050506030303" pitchFamily="18" charset="0"/>
              </a:rPr>
              <a:t>ArrayList</a:t>
            </a:r>
            <a:endParaRPr lang="en-US" sz="2800" dirty="0">
              <a:solidFill>
                <a:srgbClr val="000000"/>
              </a:solidFill>
              <a:latin typeface="High Tower Text" panose="02040502050506030303" pitchFamily="18" charset="0"/>
            </a:endParaRPr>
          </a:p>
          <a:p>
            <a:pPr marL="914400" indent="-342900">
              <a:lnSpc>
                <a:spcPct val="90000"/>
              </a:lnSpc>
              <a:buSzPct val="70000"/>
              <a:buFont typeface="Wingdings" charset="2"/>
              <a:buChar char=""/>
            </a:pPr>
            <a:r>
              <a:rPr lang="en-US" sz="2800" dirty="0">
                <a:solidFill>
                  <a:srgbClr val="000000"/>
                </a:solidFill>
                <a:latin typeface="High Tower Text" panose="02040502050506030303" pitchFamily="18" charset="0"/>
              </a:rPr>
              <a:t>LinkedList</a:t>
            </a:r>
            <a:endParaRPr sz="2800" dirty="0">
              <a:latin typeface="High Tower Text" panose="02040502050506030303" pitchFamily="18" charset="0"/>
            </a:endParaRPr>
          </a:p>
          <a:p>
            <a:pPr marL="914400" indent="-342900">
              <a:lnSpc>
                <a:spcPct val="90000"/>
              </a:lnSpc>
              <a:buSzPct val="70000"/>
              <a:buFont typeface="Wingdings" charset="2"/>
              <a:buChar char=""/>
            </a:pPr>
            <a:r>
              <a:rPr lang="en-US" sz="2800" dirty="0" err="1">
                <a:solidFill>
                  <a:srgbClr val="000000"/>
                </a:solidFill>
                <a:latin typeface="High Tower Text" panose="02040502050506030303" pitchFamily="18" charset="0"/>
              </a:rPr>
              <a:t>AbstractSet</a:t>
            </a:r>
            <a:endParaRPr sz="2800" dirty="0">
              <a:latin typeface="High Tower Text" panose="02040502050506030303" pitchFamily="18" charset="0"/>
            </a:endParaRPr>
          </a:p>
          <a:p>
            <a:pPr marL="914400" indent="-342900">
              <a:lnSpc>
                <a:spcPct val="90000"/>
              </a:lnSpc>
              <a:buSzPct val="70000"/>
              <a:buFont typeface="Wingdings" charset="2"/>
              <a:buChar char=""/>
            </a:pPr>
            <a:r>
              <a:rPr lang="en-US" sz="2800" dirty="0" err="1">
                <a:solidFill>
                  <a:srgbClr val="000000"/>
                </a:solidFill>
                <a:latin typeface="High Tower Text" panose="02040502050506030303" pitchFamily="18" charset="0"/>
              </a:rPr>
              <a:t>HashSet</a:t>
            </a:r>
            <a:endParaRPr sz="2800" dirty="0">
              <a:latin typeface="High Tower Text" panose="02040502050506030303" pitchFamily="18" charset="0"/>
            </a:endParaRPr>
          </a:p>
          <a:p>
            <a:pPr marL="914400" indent="-342900">
              <a:lnSpc>
                <a:spcPct val="90000"/>
              </a:lnSpc>
              <a:buSzPct val="70000"/>
              <a:buFont typeface="Wingdings" charset="2"/>
              <a:buChar char=""/>
            </a:pPr>
            <a:r>
              <a:rPr lang="en-US" sz="2800" dirty="0" err="1">
                <a:solidFill>
                  <a:srgbClr val="000000"/>
                </a:solidFill>
                <a:latin typeface="High Tower Text" panose="02040502050506030303" pitchFamily="18" charset="0"/>
              </a:rPr>
              <a:t>LinkedHashedSet</a:t>
            </a:r>
            <a:endParaRPr sz="2800" dirty="0">
              <a:latin typeface="High Tower Text" panose="02040502050506030303" pitchFamily="18" charset="0"/>
            </a:endParaRPr>
          </a:p>
          <a:p>
            <a:pPr marL="914400" indent="-342900">
              <a:lnSpc>
                <a:spcPct val="90000"/>
              </a:lnSpc>
              <a:buSzPct val="70000"/>
              <a:buFont typeface="Wingdings" charset="2"/>
              <a:buChar char=""/>
            </a:pPr>
            <a:r>
              <a:rPr lang="en-US" sz="2800" dirty="0" err="1">
                <a:solidFill>
                  <a:srgbClr val="000000"/>
                </a:solidFill>
                <a:latin typeface="High Tower Text" panose="02040502050506030303" pitchFamily="18" charset="0"/>
              </a:rPr>
              <a:t>TreeSet</a:t>
            </a:r>
            <a:endParaRPr sz="2800" dirty="0">
              <a:latin typeface="High Tower Text" panose="02040502050506030303" pitchFamily="18" charset="0"/>
            </a:endParaRPr>
          </a:p>
        </p:txBody>
      </p:sp>
    </p:spTree>
    <p:extLst>
      <p:ext uri="{BB962C8B-B14F-4D97-AF65-F5344CB8AC3E}">
        <p14:creationId xmlns:p14="http://schemas.microsoft.com/office/powerpoint/2010/main" val="352510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54" name="TextShape 2"/>
          <p:cNvSpPr txBox="1"/>
          <p:nvPr/>
        </p:nvSpPr>
        <p:spPr>
          <a:xfrm>
            <a:off x="0" y="380520"/>
            <a:ext cx="9143640" cy="6477480"/>
          </a:xfrm>
          <a:prstGeom prst="rect">
            <a:avLst/>
          </a:prstGeom>
        </p:spPr>
        <p:txBody>
          <a:bodyPr/>
          <a:lstStyle/>
          <a:p>
            <a:pPr marL="457200" indent="-457200">
              <a:lnSpc>
                <a:spcPct val="90000"/>
              </a:lnSpc>
              <a:buSzPct val="70000"/>
              <a:buFont typeface="Wingdings" charset="2"/>
              <a:buChar char=""/>
            </a:pPr>
            <a:r>
              <a:rPr lang="en-US" sz="2800" b="1" u="sng" dirty="0" err="1">
                <a:solidFill>
                  <a:srgbClr val="000000"/>
                </a:solidFill>
                <a:latin typeface="High Tower Text" panose="02040502050506030303" pitchFamily="18" charset="0"/>
              </a:rPr>
              <a:t>ArrayList</a:t>
            </a:r>
            <a:r>
              <a:rPr lang="en-US" sz="2800" dirty="0">
                <a:solidFill>
                  <a:srgbClr val="000000"/>
                </a:solidFill>
                <a:latin typeface="High Tower Text" panose="02040502050506030303" pitchFamily="18" charset="0"/>
              </a:rPr>
              <a:t> </a:t>
            </a:r>
          </a:p>
          <a:p>
            <a:pPr marL="457200" indent="-277813">
              <a:lnSpc>
                <a:spcPct val="90000"/>
              </a:lnSpc>
              <a:buSzPct val="70000"/>
              <a:buFont typeface="Wingdings" panose="05000000000000000000" pitchFamily="2" charset="2"/>
              <a:buChar char="v"/>
            </a:pPr>
            <a:r>
              <a:rPr lang="en-US" sz="2800" dirty="0">
                <a:solidFill>
                  <a:srgbClr val="000000"/>
                </a:solidFill>
                <a:latin typeface="High Tower Text" panose="02040502050506030303" pitchFamily="18" charset="0"/>
              </a:rPr>
              <a:t>can be thought of as </a:t>
            </a:r>
            <a:r>
              <a:rPr lang="en-US" sz="2800" u="sng" dirty="0">
                <a:solidFill>
                  <a:srgbClr val="000000"/>
                </a:solidFill>
                <a:latin typeface="High Tower Text" panose="02040502050506030303" pitchFamily="18" charset="0"/>
              </a:rPr>
              <a:t>variable–length</a:t>
            </a:r>
            <a:r>
              <a:rPr lang="en-US" sz="2800" dirty="0">
                <a:solidFill>
                  <a:srgbClr val="000000"/>
                </a:solidFill>
                <a:latin typeface="High Tower Text" panose="02040502050506030303" pitchFamily="18" charset="0"/>
              </a:rPr>
              <a:t> array of object references. </a:t>
            </a:r>
            <a:endParaRPr sz="2800" dirty="0">
              <a:latin typeface="High Tower Text" panose="02040502050506030303" pitchFamily="18" charset="0"/>
            </a:endParaRPr>
          </a:p>
          <a:p>
            <a:pPr marL="457200" indent="-280988">
              <a:lnSpc>
                <a:spcPct val="90000"/>
              </a:lnSpc>
              <a:buSzPct val="70000"/>
              <a:buFont typeface="Wingdings" charset="2"/>
              <a:buChar char=""/>
            </a:pPr>
            <a:r>
              <a:rPr lang="en-US" sz="2800" dirty="0">
                <a:solidFill>
                  <a:srgbClr val="000000"/>
                </a:solidFill>
                <a:latin typeface="High Tower Text" panose="02040502050506030303" pitchFamily="18" charset="0"/>
              </a:rPr>
              <a:t>supports dynamic arrays that can grow or shrink as needed. </a:t>
            </a:r>
            <a:endParaRPr sz="2800" dirty="0">
              <a:latin typeface="High Tower Text" panose="02040502050506030303" pitchFamily="18" charset="0"/>
            </a:endParaRPr>
          </a:p>
          <a:p>
            <a:pPr marL="457200" indent="-457200">
              <a:lnSpc>
                <a:spcPct val="90000"/>
              </a:lnSpc>
              <a:buSzPct val="70000"/>
              <a:buFont typeface="Wingdings" charset="2"/>
              <a:buChar char=""/>
            </a:pPr>
            <a:r>
              <a:rPr lang="en-US" sz="2800" dirty="0">
                <a:solidFill>
                  <a:srgbClr val="000000"/>
                </a:solidFill>
                <a:latin typeface="High Tower Text" panose="02040502050506030303" pitchFamily="18" charset="0"/>
              </a:rPr>
              <a:t>class extends the </a:t>
            </a:r>
            <a:r>
              <a:rPr lang="en-US" sz="2800" dirty="0" err="1">
                <a:solidFill>
                  <a:srgbClr val="000000"/>
                </a:solidFill>
                <a:latin typeface="High Tower Text" panose="02040502050506030303" pitchFamily="18" charset="0"/>
              </a:rPr>
              <a:t>AbstractList</a:t>
            </a:r>
            <a:r>
              <a:rPr lang="en-US" sz="2800" dirty="0">
                <a:solidFill>
                  <a:srgbClr val="000000"/>
                </a:solidFill>
                <a:latin typeface="High Tower Text" panose="02040502050506030303" pitchFamily="18" charset="0"/>
              </a:rPr>
              <a:t> and implements the List interface and has the following constructors –</a:t>
            </a:r>
            <a:endParaRPr sz="2800" dirty="0">
              <a:latin typeface="High Tower Text" panose="02040502050506030303" pitchFamily="18" charset="0"/>
            </a:endParaRPr>
          </a:p>
          <a:p>
            <a:pPr marL="457200" indent="-280988">
              <a:lnSpc>
                <a:spcPct val="90000"/>
              </a:lnSpc>
              <a:buSzPct val="70000"/>
              <a:buFont typeface="Wingdings" charset="2"/>
              <a:buChar char=""/>
            </a:pPr>
            <a:r>
              <a:rPr lang="en-US" sz="2800" dirty="0" err="1">
                <a:solidFill>
                  <a:srgbClr val="000000"/>
                </a:solidFill>
                <a:latin typeface="High Tower Text" panose="02040502050506030303" pitchFamily="18" charset="0"/>
              </a:rPr>
              <a:t>ArrayList</a:t>
            </a:r>
            <a:r>
              <a:rPr lang="en-US" sz="2800" dirty="0">
                <a:solidFill>
                  <a:srgbClr val="000000"/>
                </a:solidFill>
                <a:latin typeface="High Tower Text" panose="02040502050506030303" pitchFamily="18" charset="0"/>
              </a:rPr>
              <a:t>() – builds an empty array list.</a:t>
            </a:r>
            <a:endParaRPr sz="2800" dirty="0">
              <a:latin typeface="High Tower Text" panose="02040502050506030303" pitchFamily="18" charset="0"/>
            </a:endParaRPr>
          </a:p>
          <a:p>
            <a:pPr marL="457200" indent="-280988">
              <a:lnSpc>
                <a:spcPct val="90000"/>
              </a:lnSpc>
              <a:buSzPct val="70000"/>
              <a:buFont typeface="Wingdings" charset="2"/>
              <a:buChar char=""/>
            </a:pPr>
            <a:r>
              <a:rPr lang="en-US" sz="2800" dirty="0" err="1">
                <a:solidFill>
                  <a:srgbClr val="000000"/>
                </a:solidFill>
                <a:latin typeface="High Tower Text" panose="02040502050506030303" pitchFamily="18" charset="0"/>
              </a:rPr>
              <a:t>ArrayList</a:t>
            </a:r>
            <a:r>
              <a:rPr lang="en-US" sz="2800" dirty="0">
                <a:solidFill>
                  <a:srgbClr val="000000"/>
                </a:solidFill>
                <a:latin typeface="High Tower Text" panose="02040502050506030303" pitchFamily="18" charset="0"/>
              </a:rPr>
              <a:t>(Collection c) – builds an array list that is initialized with elements of collection c.</a:t>
            </a:r>
            <a:endParaRPr sz="2800" dirty="0">
              <a:latin typeface="High Tower Text" panose="02040502050506030303" pitchFamily="18" charset="0"/>
            </a:endParaRPr>
          </a:p>
          <a:p>
            <a:pPr marL="457200" indent="-280988">
              <a:lnSpc>
                <a:spcPct val="90000"/>
              </a:lnSpc>
              <a:buSzPct val="70000"/>
              <a:buFont typeface="Wingdings" charset="2"/>
              <a:buChar char=""/>
            </a:pPr>
            <a:r>
              <a:rPr lang="en-US" sz="2800" dirty="0" err="1">
                <a:solidFill>
                  <a:srgbClr val="000000"/>
                </a:solidFill>
                <a:latin typeface="High Tower Text" panose="02040502050506030303" pitchFamily="18" charset="0"/>
              </a:rPr>
              <a:t>ArrayList</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capacity) – builds an array list that has specified  initial capacity.</a:t>
            </a:r>
          </a:p>
          <a:p>
            <a:pPr marL="517525" indent="-338138">
              <a:lnSpc>
                <a:spcPct val="90000"/>
              </a:lnSpc>
              <a:buSzPct val="70000"/>
              <a:buFont typeface="Wingdings" panose="05000000000000000000" pitchFamily="2" charset="2"/>
              <a:buChar char="v"/>
            </a:pPr>
            <a:r>
              <a:rPr lang="en-US" sz="2800" dirty="0">
                <a:solidFill>
                  <a:srgbClr val="000000"/>
                </a:solidFill>
                <a:latin typeface="High Tower Text" panose="02040502050506030303" pitchFamily="18" charset="0"/>
              </a:rPr>
              <a:t>Methods of </a:t>
            </a:r>
            <a:r>
              <a:rPr lang="en-US" sz="2800" dirty="0" err="1">
                <a:solidFill>
                  <a:srgbClr val="000000"/>
                </a:solidFill>
                <a:latin typeface="High Tower Text" panose="02040502050506030303" pitchFamily="18" charset="0"/>
              </a:rPr>
              <a:t>ArrayList</a:t>
            </a:r>
            <a:r>
              <a:rPr lang="en-US" sz="2800" dirty="0">
                <a:solidFill>
                  <a:srgbClr val="000000"/>
                </a:solidFill>
                <a:latin typeface="High Tower Text" panose="02040502050506030303" pitchFamily="18" charset="0"/>
              </a:rPr>
              <a:t> –  void </a:t>
            </a:r>
            <a:r>
              <a:rPr lang="en-US" sz="2800" dirty="0" err="1">
                <a:solidFill>
                  <a:srgbClr val="000000"/>
                </a:solidFill>
                <a:latin typeface="High Tower Text" panose="02040502050506030303" pitchFamily="18" charset="0"/>
              </a:rPr>
              <a:t>ensurecapacity</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cap)  to explicitly increase the capacity of the </a:t>
            </a:r>
            <a:r>
              <a:rPr lang="en-US" sz="2800" dirty="0" err="1">
                <a:solidFill>
                  <a:srgbClr val="000000"/>
                </a:solidFill>
                <a:latin typeface="High Tower Text" panose="02040502050506030303" pitchFamily="18" charset="0"/>
              </a:rPr>
              <a:t>ArrayList</a:t>
            </a:r>
            <a:r>
              <a:rPr lang="en-US" sz="2800" dirty="0">
                <a:solidFill>
                  <a:srgbClr val="000000"/>
                </a:solidFill>
                <a:latin typeface="High Tower Text" panose="02040502050506030303" pitchFamily="18" charset="0"/>
              </a:rPr>
              <a:t>. </a:t>
            </a:r>
            <a:endParaRPr lang="en-US" sz="2800" dirty="0">
              <a:latin typeface="High Tower Text" panose="02040502050506030303" pitchFamily="18" charset="0"/>
            </a:endParaRPr>
          </a:p>
          <a:p>
            <a:pPr marL="342900" indent="-280988">
              <a:lnSpc>
                <a:spcPct val="90000"/>
              </a:lnSpc>
            </a:pPr>
            <a:endParaRPr lang="en-US" sz="2800" dirty="0"/>
          </a:p>
          <a:p>
            <a:pPr marL="457200" indent="-280988">
              <a:lnSpc>
                <a:spcPct val="90000"/>
              </a:lnSpc>
              <a:buSzPct val="70000"/>
              <a:buFont typeface="Wingdings" charset="2"/>
              <a:buChar char=""/>
            </a:pPr>
            <a:endParaRPr sz="2800" dirty="0">
              <a:latin typeface="High Tower Text" panose="02040502050506030303" pitchFamily="18" charset="0"/>
            </a:endParaRPr>
          </a:p>
        </p:txBody>
      </p:sp>
    </p:spTree>
    <p:extLst>
      <p:ext uri="{BB962C8B-B14F-4D97-AF65-F5344CB8AC3E}">
        <p14:creationId xmlns:p14="http://schemas.microsoft.com/office/powerpoint/2010/main" val="382241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56" name="TextShape 2"/>
          <p:cNvSpPr txBox="1"/>
          <p:nvPr/>
        </p:nvSpPr>
        <p:spPr>
          <a:xfrm>
            <a:off x="0" y="304800"/>
            <a:ext cx="9143640" cy="6553200"/>
          </a:xfrm>
          <a:prstGeom prst="rect">
            <a:avLst/>
          </a:prstGeom>
        </p:spPr>
        <p:txBody>
          <a:bodyPr/>
          <a:lstStyle/>
          <a:p>
            <a:pPr marL="342900" indent="-280988">
              <a:lnSpc>
                <a:spcPct val="90000"/>
              </a:lnSpc>
              <a:buSzPct val="70000"/>
              <a:buFont typeface="Wingdings" charset="2"/>
              <a:buChar char=""/>
            </a:pPr>
            <a:r>
              <a:rPr lang="en-US" sz="2800" b="1" u="sng" dirty="0" err="1">
                <a:solidFill>
                  <a:srgbClr val="000000"/>
                </a:solidFill>
                <a:latin typeface="High Tower Text" panose="02040502050506030303" pitchFamily="18" charset="0"/>
              </a:rPr>
              <a:t>LinkedList</a:t>
            </a:r>
            <a:r>
              <a:rPr lang="en-US" sz="2800" dirty="0">
                <a:solidFill>
                  <a:srgbClr val="000000"/>
                </a:solidFill>
                <a:latin typeface="High Tower Text" panose="02040502050506030303" pitchFamily="18" charset="0"/>
              </a:rPr>
              <a:t> –</a:t>
            </a:r>
          </a:p>
          <a:p>
            <a:pPr marL="342900" indent="-280988">
              <a:lnSpc>
                <a:spcPct val="90000"/>
              </a:lnSpc>
              <a:buSzPct val="70000"/>
              <a:buFont typeface="Wingdings" panose="05000000000000000000" pitchFamily="2" charset="2"/>
              <a:buChar char="v"/>
            </a:pPr>
            <a:r>
              <a:rPr lang="en-US" sz="2800" dirty="0" err="1">
                <a:solidFill>
                  <a:srgbClr val="000000"/>
                </a:solidFill>
                <a:latin typeface="High Tower Text" panose="02040502050506030303" pitchFamily="18" charset="0"/>
              </a:rPr>
              <a:t>Linkedlist</a:t>
            </a:r>
            <a:r>
              <a:rPr lang="en-US" sz="2800" dirty="0">
                <a:solidFill>
                  <a:srgbClr val="000000"/>
                </a:solidFill>
                <a:latin typeface="High Tower Text" panose="02040502050506030303" pitchFamily="18" charset="0"/>
              </a:rPr>
              <a:t> provides for linked list data structure. </a:t>
            </a:r>
          </a:p>
          <a:p>
            <a:pPr marL="342900" indent="-280988">
              <a:lnSpc>
                <a:spcPct val="90000"/>
              </a:lnSpc>
              <a:buSzPct val="70000"/>
              <a:buFont typeface="Wingdings" panose="05000000000000000000" pitchFamily="2" charset="2"/>
              <a:buChar char="v"/>
            </a:pPr>
            <a:r>
              <a:rPr lang="en-US" sz="2800" dirty="0">
                <a:solidFill>
                  <a:srgbClr val="000000"/>
                </a:solidFill>
                <a:latin typeface="High Tower Text" panose="02040502050506030303" pitchFamily="18" charset="0"/>
              </a:rPr>
              <a:t>the class extends </a:t>
            </a:r>
            <a:r>
              <a:rPr lang="en-US" sz="2800" dirty="0" err="1">
                <a:solidFill>
                  <a:srgbClr val="000000"/>
                </a:solidFill>
                <a:latin typeface="High Tower Text" panose="02040502050506030303" pitchFamily="18" charset="0"/>
              </a:rPr>
              <a:t>AbstractSequentialList</a:t>
            </a:r>
            <a:r>
              <a:rPr lang="en-US" sz="2800" dirty="0">
                <a:solidFill>
                  <a:srgbClr val="000000"/>
                </a:solidFill>
                <a:latin typeface="High Tower Text" panose="02040502050506030303" pitchFamily="18" charset="0"/>
              </a:rPr>
              <a:t> and implements  </a:t>
            </a:r>
          </a:p>
          <a:p>
            <a:pPr marL="342900" indent="-280988">
              <a:lnSpc>
                <a:spcPct val="90000"/>
              </a:lnSpc>
              <a:buSzPct val="70000"/>
            </a:pPr>
            <a:r>
              <a:rPr lang="en-US" sz="2800" dirty="0">
                <a:solidFill>
                  <a:srgbClr val="000000"/>
                </a:solidFill>
                <a:latin typeface="High Tower Text" panose="02040502050506030303" pitchFamily="18" charset="0"/>
              </a:rPr>
              <a:t>   List, Queue and </a:t>
            </a:r>
            <a:r>
              <a:rPr lang="en-US" sz="2800" dirty="0" err="1">
                <a:solidFill>
                  <a:srgbClr val="000000"/>
                </a:solidFill>
                <a:latin typeface="High Tower Text" panose="02040502050506030303" pitchFamily="18" charset="0"/>
              </a:rPr>
              <a:t>Dequeue</a:t>
            </a:r>
            <a:r>
              <a:rPr lang="en-US" sz="2800" dirty="0">
                <a:solidFill>
                  <a:srgbClr val="000000"/>
                </a:solidFill>
                <a:latin typeface="High Tower Text" panose="02040502050506030303" pitchFamily="18" charset="0"/>
              </a:rPr>
              <a:t> interfaces. </a:t>
            </a:r>
            <a:endParaRPr lang="en-US" sz="2800" dirty="0">
              <a:latin typeface="High Tower Text" panose="02040502050506030303" pitchFamily="18" charset="0"/>
            </a:endParaRPr>
          </a:p>
          <a:p>
            <a:pPr marL="342900" indent="-280988">
              <a:lnSpc>
                <a:spcPct val="90000"/>
              </a:lnSpc>
              <a:buSzPct val="70000"/>
              <a:buFont typeface="Wingdings" charset="2"/>
              <a:buChar char=""/>
            </a:pPr>
            <a:r>
              <a:rPr lang="en-US" sz="2800" dirty="0">
                <a:solidFill>
                  <a:srgbClr val="000000"/>
                </a:solidFill>
                <a:latin typeface="High Tower Text" panose="02040502050506030303" pitchFamily="18" charset="0"/>
              </a:rPr>
              <a:t>The class defines two constructors</a:t>
            </a:r>
            <a:endParaRPr sz="2800" dirty="0">
              <a:latin typeface="High Tower Text" panose="02040502050506030303" pitchFamily="18" charset="0"/>
            </a:endParaRPr>
          </a:p>
          <a:p>
            <a:pPr marL="342900" indent="-280988">
              <a:lnSpc>
                <a:spcPct val="90000"/>
              </a:lnSpc>
              <a:buSzPct val="70000"/>
              <a:buFont typeface="Wingdings" charset="2"/>
              <a:buChar char=""/>
            </a:pPr>
            <a:r>
              <a:rPr lang="en-US" sz="2800" dirty="0" err="1">
                <a:solidFill>
                  <a:srgbClr val="000000"/>
                </a:solidFill>
                <a:latin typeface="High Tower Text" panose="02040502050506030303" pitchFamily="18" charset="0"/>
              </a:rPr>
              <a:t>LinkedList</a:t>
            </a:r>
            <a:r>
              <a:rPr lang="en-US" sz="2800" dirty="0">
                <a:solidFill>
                  <a:srgbClr val="000000"/>
                </a:solidFill>
                <a:latin typeface="High Tower Text" panose="02040502050506030303" pitchFamily="18" charset="0"/>
              </a:rPr>
              <a:t>() – builds an empty linked list</a:t>
            </a:r>
            <a:endParaRPr sz="2800" dirty="0">
              <a:latin typeface="High Tower Text" panose="02040502050506030303" pitchFamily="18" charset="0"/>
            </a:endParaRPr>
          </a:p>
          <a:p>
            <a:pPr marL="342900" indent="-280988">
              <a:lnSpc>
                <a:spcPct val="90000"/>
              </a:lnSpc>
              <a:buSzPct val="70000"/>
              <a:buFont typeface="Wingdings" charset="2"/>
              <a:buChar char=""/>
            </a:pPr>
            <a:r>
              <a:rPr lang="en-US" sz="2800" dirty="0" err="1">
                <a:solidFill>
                  <a:srgbClr val="000000"/>
                </a:solidFill>
                <a:latin typeface="High Tower Text" panose="02040502050506030303" pitchFamily="18" charset="0"/>
              </a:rPr>
              <a:t>LinkedList</a:t>
            </a:r>
            <a:r>
              <a:rPr lang="en-US" sz="2800" dirty="0">
                <a:solidFill>
                  <a:srgbClr val="000000"/>
                </a:solidFill>
                <a:latin typeface="High Tower Text" panose="02040502050506030303" pitchFamily="18" charset="0"/>
              </a:rPr>
              <a:t>(Collection c) – builds a linked list out of the Collection  object.</a:t>
            </a:r>
          </a:p>
          <a:p>
            <a:pPr marL="457200" indent="-342900">
              <a:lnSpc>
                <a:spcPct val="90000"/>
              </a:lnSpc>
              <a:buSzPct val="70000"/>
              <a:buFont typeface="Wingdings" charset="2"/>
              <a:buChar char=""/>
            </a:pPr>
            <a:r>
              <a:rPr lang="en-US" sz="2800" dirty="0">
                <a:solidFill>
                  <a:srgbClr val="000000"/>
                </a:solidFill>
                <a:latin typeface="High Tower Text" panose="02040502050506030303" pitchFamily="18" charset="0"/>
              </a:rPr>
              <a:t>Methods</a:t>
            </a:r>
            <a:r>
              <a:rPr lang="en-US" sz="2800" dirty="0">
                <a:latin typeface="High Tower Text" panose="02040502050506030303" pitchFamily="18" charset="0"/>
              </a:rPr>
              <a:t> of </a:t>
            </a:r>
            <a:r>
              <a:rPr lang="en-US" sz="2800" dirty="0" err="1">
                <a:latin typeface="High Tower Text" panose="02040502050506030303" pitchFamily="18" charset="0"/>
              </a:rPr>
              <a:t>LinkedList</a:t>
            </a:r>
            <a:r>
              <a:rPr lang="en-US" sz="2800" dirty="0">
                <a:latin typeface="High Tower Text" panose="02040502050506030303" pitchFamily="18" charset="0"/>
              </a:rPr>
              <a:t> class – al</a:t>
            </a:r>
            <a:r>
              <a:rPr lang="en-US" sz="2800" dirty="0">
                <a:solidFill>
                  <a:srgbClr val="000000"/>
                </a:solidFill>
                <a:latin typeface="High Tower Text" panose="02040502050506030303" pitchFamily="18" charset="0"/>
              </a:rPr>
              <a:t>l methods of Collection, List, Queue and </a:t>
            </a:r>
            <a:r>
              <a:rPr lang="en-US" sz="2800" dirty="0" err="1">
                <a:solidFill>
                  <a:srgbClr val="000000"/>
                </a:solidFill>
                <a:latin typeface="High Tower Text" panose="02040502050506030303" pitchFamily="18" charset="0"/>
              </a:rPr>
              <a:t>Dequeue</a:t>
            </a:r>
            <a:r>
              <a:rPr lang="en-US" sz="2800" dirty="0">
                <a:solidFill>
                  <a:srgbClr val="000000"/>
                </a:solidFill>
                <a:latin typeface="High Tower Text" panose="02040502050506030303" pitchFamily="18" charset="0"/>
              </a:rPr>
              <a:t> interfaces.</a:t>
            </a:r>
            <a:endParaRPr lang="en-US" sz="2800" dirty="0">
              <a:latin typeface="High Tower Text" panose="02040502050506030303" pitchFamily="18" charset="0"/>
            </a:endParaRPr>
          </a:p>
          <a:p>
            <a:pPr marL="457200" indent="-342900">
              <a:lnSpc>
                <a:spcPct val="90000"/>
              </a:lnSpc>
              <a:buSzPct val="70000"/>
              <a:buFont typeface="Wingdings" pitchFamily="2" charset="2"/>
              <a:buChar char="v"/>
            </a:pPr>
            <a:r>
              <a:rPr lang="en-US" sz="2800" dirty="0" err="1">
                <a:solidFill>
                  <a:srgbClr val="000000"/>
                </a:solidFill>
                <a:latin typeface="High Tower Text" panose="02040502050506030303" pitchFamily="18" charset="0"/>
              </a:rPr>
              <a:t>addFirst</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a:p>
            <a:pPr marL="457200" indent="-342900">
              <a:lnSpc>
                <a:spcPct val="90000"/>
              </a:lnSpc>
              <a:buSzPct val="70000"/>
              <a:buFont typeface="Wingdings" pitchFamily="2" charset="2"/>
              <a:buChar char="v"/>
            </a:pPr>
            <a:r>
              <a:rPr lang="en-US" sz="2800" dirty="0" err="1">
                <a:solidFill>
                  <a:srgbClr val="000000"/>
                </a:solidFill>
                <a:latin typeface="High Tower Text" panose="02040502050506030303" pitchFamily="18" charset="0"/>
              </a:rPr>
              <a:t>getFirst</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a:p>
            <a:pPr marL="457200" indent="-342900">
              <a:lnSpc>
                <a:spcPct val="90000"/>
              </a:lnSpc>
              <a:buSzPct val="70000"/>
              <a:buFont typeface="Wingdings" pitchFamily="2" charset="2"/>
              <a:buChar char="v"/>
            </a:pPr>
            <a:r>
              <a:rPr lang="en-US" sz="2800" dirty="0" err="1">
                <a:solidFill>
                  <a:srgbClr val="000000"/>
                </a:solidFill>
                <a:latin typeface="High Tower Text" panose="02040502050506030303" pitchFamily="18" charset="0"/>
              </a:rPr>
              <a:t>getLast</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a:p>
            <a:pPr marL="457200" indent="-342900">
              <a:lnSpc>
                <a:spcPct val="90000"/>
              </a:lnSpc>
              <a:buSzPct val="70000"/>
              <a:buFont typeface="Wingdings" pitchFamily="2" charset="2"/>
              <a:buChar char="v"/>
            </a:pPr>
            <a:r>
              <a:rPr lang="en-US" sz="2800" dirty="0" err="1">
                <a:solidFill>
                  <a:srgbClr val="000000"/>
                </a:solidFill>
                <a:latin typeface="High Tower Text" panose="02040502050506030303" pitchFamily="18" charset="0"/>
              </a:rPr>
              <a:t>removeFirst</a:t>
            </a:r>
            <a:r>
              <a:rPr lang="en-US" sz="2800" dirty="0">
                <a:solidFill>
                  <a:srgbClr val="000000"/>
                </a:solidFill>
                <a:latin typeface="High Tower Text" panose="02040502050506030303" pitchFamily="18" charset="0"/>
              </a:rPr>
              <a:t>()</a:t>
            </a:r>
          </a:p>
          <a:p>
            <a:pPr marL="457200" indent="-342900">
              <a:lnSpc>
                <a:spcPct val="90000"/>
              </a:lnSpc>
              <a:buSzPct val="70000"/>
              <a:buFont typeface="Wingdings" pitchFamily="2" charset="2"/>
              <a:buChar char="v"/>
            </a:pPr>
            <a:r>
              <a:rPr lang="en-US" sz="2800" dirty="0" err="1">
                <a:solidFill>
                  <a:srgbClr val="000000"/>
                </a:solidFill>
                <a:latin typeface="High Tower Text" panose="02040502050506030303" pitchFamily="18" charset="0"/>
              </a:rPr>
              <a:t>removeLast</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a:p>
            <a:pPr marL="457200" indent="-342900">
              <a:lnSpc>
                <a:spcPct val="90000"/>
              </a:lnSpc>
              <a:buSzPct val="70000"/>
              <a:buFont typeface="Wingdings" pitchFamily="2" charset="2"/>
              <a:buChar char="v"/>
            </a:pPr>
            <a:r>
              <a:rPr lang="en-US" sz="2800" dirty="0">
                <a:solidFill>
                  <a:srgbClr val="000000"/>
                </a:solidFill>
                <a:latin typeface="High Tower Text" panose="02040502050506030303" pitchFamily="18" charset="0"/>
              </a:rPr>
              <a:t>add( </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x, Element e)</a:t>
            </a:r>
            <a:endParaRPr sz="2800" dirty="0">
              <a:latin typeface="High Tower Text" panose="02040502050506030303" pitchFamily="18" charset="0"/>
            </a:endParaRPr>
          </a:p>
        </p:txBody>
      </p:sp>
    </p:spTree>
    <p:extLst>
      <p:ext uri="{BB962C8B-B14F-4D97-AF65-F5344CB8AC3E}">
        <p14:creationId xmlns:p14="http://schemas.microsoft.com/office/powerpoint/2010/main" val="422899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0" y="533400"/>
            <a:ext cx="9144000" cy="6324600"/>
          </a:xfrm>
        </p:spPr>
        <p:txBody>
          <a:bodyPr anchor="t"/>
          <a:lstStyle/>
          <a:p>
            <a:pPr marL="457200" indent="-457200">
              <a:buSzPct val="70000"/>
              <a:buFont typeface="Wingdings" panose="05000000000000000000" pitchFamily="2" charset="2"/>
              <a:buChar char="Ø"/>
            </a:pPr>
            <a:r>
              <a:rPr lang="en-US" sz="2600" b="1" dirty="0">
                <a:latin typeface="High Tower Text" panose="02040502050506030303" pitchFamily="18" charset="0"/>
              </a:rPr>
              <a:t>Java Reflection</a:t>
            </a:r>
            <a:r>
              <a:rPr lang="en-US" sz="2600" dirty="0">
                <a:latin typeface="High Tower Text" panose="02040502050506030303" pitchFamily="18" charset="0"/>
              </a:rPr>
              <a:t> is a </a:t>
            </a:r>
            <a:r>
              <a:rPr lang="en-US" sz="2600" i="1" dirty="0">
                <a:latin typeface="High Tower Text" panose="02040502050506030303" pitchFamily="18" charset="0"/>
              </a:rPr>
              <a:t>process of examining or modifying the run time </a:t>
            </a:r>
          </a:p>
          <a:p>
            <a:r>
              <a:rPr lang="en-US" sz="2600" i="1" dirty="0">
                <a:latin typeface="High Tower Text" panose="02040502050506030303" pitchFamily="18" charset="0"/>
              </a:rPr>
              <a:t>      behavior of a class at run time</a:t>
            </a:r>
            <a:r>
              <a:rPr lang="en-US" sz="2600" dirty="0">
                <a:latin typeface="High Tower Text" panose="02040502050506030303" pitchFamily="18" charset="0"/>
              </a:rPr>
              <a:t>.</a:t>
            </a:r>
          </a:p>
          <a:p>
            <a:pPr marL="449263" indent="-361950">
              <a:buSzPct val="70000"/>
              <a:buFont typeface="Wingdings" panose="05000000000000000000" pitchFamily="2" charset="2"/>
              <a:buChar char="v"/>
            </a:pPr>
            <a:r>
              <a:rPr lang="en-US" sz="2600" dirty="0">
                <a:latin typeface="High Tower Text" panose="02040502050506030303" pitchFamily="18" charset="0"/>
              </a:rPr>
              <a:t>The </a:t>
            </a:r>
            <a:r>
              <a:rPr lang="en-US" sz="2600" dirty="0" err="1">
                <a:latin typeface="High Tower Text" panose="02040502050506030303" pitchFamily="18" charset="0"/>
              </a:rPr>
              <a:t>java.lang</a:t>
            </a:r>
            <a:r>
              <a:rPr lang="en-US" sz="2600" dirty="0">
                <a:latin typeface="High Tower Text" panose="02040502050506030303" pitchFamily="18" charset="0"/>
              </a:rPr>
              <a:t> and </a:t>
            </a:r>
            <a:r>
              <a:rPr lang="en-US" sz="2600" dirty="0" err="1">
                <a:latin typeface="High Tower Text" panose="02040502050506030303" pitchFamily="18" charset="0"/>
              </a:rPr>
              <a:t>java.lang.reflect</a:t>
            </a:r>
            <a:r>
              <a:rPr lang="en-US" sz="2600" dirty="0">
                <a:latin typeface="High Tower Text" panose="02040502050506030303" pitchFamily="18" charset="0"/>
              </a:rPr>
              <a:t> packages provide classes for </a:t>
            </a:r>
          </a:p>
          <a:p>
            <a:pPr marL="87313">
              <a:buSzPct val="70000"/>
            </a:pPr>
            <a:r>
              <a:rPr lang="en-US" sz="2600" dirty="0">
                <a:latin typeface="High Tower Text" panose="02040502050506030303" pitchFamily="18" charset="0"/>
              </a:rPr>
              <a:t>     java reflection.</a:t>
            </a:r>
          </a:p>
          <a:p>
            <a:pPr marL="457200" indent="-457200">
              <a:buSzPct val="70000"/>
              <a:buFont typeface="Wingdings" panose="05000000000000000000" pitchFamily="2" charset="2"/>
              <a:buChar char="v"/>
            </a:pPr>
            <a:r>
              <a:rPr lang="en-US" sz="2600" dirty="0">
                <a:latin typeface="High Tower Text" panose="02040502050506030303" pitchFamily="18" charset="0"/>
              </a:rPr>
              <a:t>The </a:t>
            </a:r>
            <a:r>
              <a:rPr lang="en-US" sz="2600" b="1" dirty="0" err="1">
                <a:latin typeface="High Tower Text" panose="02040502050506030303" pitchFamily="18" charset="0"/>
              </a:rPr>
              <a:t>java.lang.Class</a:t>
            </a:r>
            <a:r>
              <a:rPr lang="en-US" sz="2600" dirty="0">
                <a:latin typeface="High Tower Text" panose="02040502050506030303" pitchFamily="18" charset="0"/>
              </a:rPr>
              <a:t> class provides many methods that can be </a:t>
            </a:r>
          </a:p>
          <a:p>
            <a:r>
              <a:rPr lang="en-US" sz="2600" dirty="0">
                <a:latin typeface="High Tower Text" panose="02040502050506030303" pitchFamily="18" charset="0"/>
              </a:rPr>
              <a:t>      used to get metadata, examine and change the run time </a:t>
            </a:r>
          </a:p>
          <a:p>
            <a:r>
              <a:rPr lang="en-US" sz="2600" dirty="0">
                <a:latin typeface="High Tower Text" panose="02040502050506030303" pitchFamily="18" charset="0"/>
              </a:rPr>
              <a:t>      behavior of a class.</a:t>
            </a:r>
          </a:p>
          <a:p>
            <a:pPr marL="457200" indent="-457200">
              <a:buSzPct val="70000"/>
              <a:buFont typeface="Wingdings" panose="05000000000000000000" pitchFamily="2" charset="2"/>
              <a:buChar char="v"/>
            </a:pPr>
            <a:r>
              <a:rPr lang="en-US" sz="2600" dirty="0">
                <a:latin typeface="High Tower Text" panose="02040502050506030303" pitchFamily="18" charset="0"/>
              </a:rPr>
              <a:t>The Reflection API is mainly used in:</a:t>
            </a:r>
          </a:p>
          <a:p>
            <a:pPr marL="993775" indent="-457200">
              <a:buSzPct val="70000"/>
              <a:buFont typeface="Wingdings" panose="05000000000000000000" pitchFamily="2" charset="2"/>
              <a:buChar char="ü"/>
            </a:pPr>
            <a:r>
              <a:rPr lang="en-US" sz="2600" dirty="0">
                <a:latin typeface="High Tower Text" panose="02040502050506030303" pitchFamily="18" charset="0"/>
              </a:rPr>
              <a:t>IDE (Integrated Development Environment)</a:t>
            </a:r>
          </a:p>
          <a:p>
            <a:pPr marL="536575">
              <a:buSzPct val="70000"/>
            </a:pPr>
            <a:r>
              <a:rPr lang="en-US" sz="2600" dirty="0">
                <a:latin typeface="High Tower Text" panose="02040502050506030303" pitchFamily="18" charset="0"/>
              </a:rPr>
              <a:t>      e.g. Eclipse, </a:t>
            </a:r>
            <a:r>
              <a:rPr lang="en-US" sz="2600" dirty="0" err="1">
                <a:latin typeface="High Tower Text" panose="02040502050506030303" pitchFamily="18" charset="0"/>
              </a:rPr>
              <a:t>MyEclipse</a:t>
            </a:r>
            <a:r>
              <a:rPr lang="en-US" sz="2600" dirty="0">
                <a:latin typeface="High Tower Text" panose="02040502050506030303" pitchFamily="18" charset="0"/>
              </a:rPr>
              <a:t>, NetBeans etc.</a:t>
            </a:r>
          </a:p>
          <a:p>
            <a:pPr marL="993775" indent="-457200">
              <a:buSzPct val="70000"/>
              <a:buFont typeface="Wingdings" panose="05000000000000000000" pitchFamily="2" charset="2"/>
              <a:buChar char="ü"/>
            </a:pPr>
            <a:r>
              <a:rPr lang="en-US" sz="2600" dirty="0">
                <a:latin typeface="High Tower Text" panose="02040502050506030303" pitchFamily="18" charset="0"/>
              </a:rPr>
              <a:t>Debugger</a:t>
            </a:r>
          </a:p>
          <a:p>
            <a:pPr marL="993775" indent="-457200">
              <a:buSzPct val="70000"/>
              <a:buFont typeface="Wingdings" panose="05000000000000000000" pitchFamily="2" charset="2"/>
              <a:buChar char="ü"/>
            </a:pPr>
            <a:r>
              <a:rPr lang="en-US" sz="2600" dirty="0">
                <a:latin typeface="High Tower Text" panose="02040502050506030303" pitchFamily="18" charset="0"/>
              </a:rPr>
              <a:t>Test Tools etc.</a:t>
            </a:r>
          </a:p>
          <a:p>
            <a:endParaRPr lang="en-US" sz="2600" dirty="0">
              <a:latin typeface="High Tower Text" panose="02040502050506030303" pitchFamily="18" charset="0"/>
            </a:endParaRPr>
          </a:p>
        </p:txBody>
      </p:sp>
      <p:sp>
        <p:nvSpPr>
          <p:cNvPr id="4" name="Title 3"/>
          <p:cNvSpPr>
            <a:spLocks noGrp="1"/>
          </p:cNvSpPr>
          <p:nvPr>
            <p:ph type="title"/>
          </p:nvPr>
        </p:nvSpPr>
        <p:spPr>
          <a:xfrm>
            <a:off x="0" y="0"/>
            <a:ext cx="9144000" cy="609600"/>
          </a:xfrm>
        </p:spPr>
        <p:txBody>
          <a:bodyPr/>
          <a:lstStyle/>
          <a:p>
            <a:pPr algn="ctr"/>
            <a:r>
              <a:rPr lang="en-US" sz="4000" b="1" dirty="0">
                <a:solidFill>
                  <a:schemeClr val="tx2">
                    <a:lumMod val="60000"/>
                    <a:lumOff val="40000"/>
                  </a:schemeClr>
                </a:solidFill>
                <a:latin typeface="Bell MT" panose="02020503060305020303" pitchFamily="18" charset="0"/>
              </a:rPr>
              <a:t>Java Reflection API</a:t>
            </a:r>
            <a:endParaRPr lang="en-IN" sz="4000" b="1" dirty="0">
              <a:solidFill>
                <a:schemeClr val="tx2">
                  <a:lumMod val="60000"/>
                  <a:lumOff val="40000"/>
                </a:schemeClr>
              </a:solidFill>
              <a:latin typeface="Bell MT" panose="02020503060305020303" pitchFamily="18" charset="0"/>
            </a:endParaRPr>
          </a:p>
        </p:txBody>
      </p:sp>
    </p:spTree>
    <p:extLst>
      <p:ext uri="{BB962C8B-B14F-4D97-AF65-F5344CB8AC3E}">
        <p14:creationId xmlns:p14="http://schemas.microsoft.com/office/powerpoint/2010/main" val="104331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Iterator</a:t>
            </a:r>
            <a:endParaRPr dirty="0">
              <a:latin typeface="Bell MT" panose="02020503060305020303" pitchFamily="18" charset="0"/>
            </a:endParaRPr>
          </a:p>
        </p:txBody>
      </p:sp>
      <p:sp>
        <p:nvSpPr>
          <p:cNvPr id="260" name="TextShape 2"/>
          <p:cNvSpPr txBox="1"/>
          <p:nvPr/>
        </p:nvSpPr>
        <p:spPr>
          <a:xfrm>
            <a:off x="0" y="457200"/>
            <a:ext cx="9143640" cy="6400440"/>
          </a:xfrm>
          <a:prstGeom prst="rect">
            <a:avLst/>
          </a:prstGeom>
        </p:spPr>
        <p:txBody>
          <a:bodyPr/>
          <a:lstStyle/>
          <a:p>
            <a:pPr marL="404813" indent="-290513">
              <a:lnSpc>
                <a:spcPct val="90000"/>
              </a:lnSpc>
              <a:buSzPct val="70000"/>
              <a:buFont typeface="Wingdings" charset="2"/>
              <a:buChar char=""/>
            </a:pPr>
            <a:r>
              <a:rPr lang="en-US" sz="2800" dirty="0">
                <a:solidFill>
                  <a:srgbClr val="000000"/>
                </a:solidFill>
                <a:latin typeface="High Tower Text" panose="02040502050506030303" pitchFamily="18" charset="0"/>
              </a:rPr>
              <a:t>An interface that provides for access/display of each element in the collection. </a:t>
            </a:r>
            <a:endParaRPr sz="2800" dirty="0">
              <a:latin typeface="High Tower Text" panose="02040502050506030303" pitchFamily="18" charset="0"/>
            </a:endParaRPr>
          </a:p>
          <a:p>
            <a:pPr marL="450850" indent="-336550">
              <a:lnSpc>
                <a:spcPct val="90000"/>
              </a:lnSpc>
              <a:buSzPct val="70000"/>
              <a:buFont typeface="Wingdings" panose="05000000000000000000" pitchFamily="2" charset="2"/>
              <a:buChar char="Ø"/>
            </a:pPr>
            <a:r>
              <a:rPr lang="en-US" sz="2800" b="1" u="sng" dirty="0">
                <a:solidFill>
                  <a:srgbClr val="000000"/>
                </a:solidFill>
                <a:latin typeface="High Tower Text" panose="02040502050506030303" pitchFamily="18" charset="0"/>
              </a:rPr>
              <a:t>Methods</a:t>
            </a:r>
            <a:r>
              <a:rPr lang="en-US" sz="2800" b="1" dirty="0">
                <a:solidFill>
                  <a:srgbClr val="000000"/>
                </a:solidFill>
                <a:latin typeface="High Tower Text" panose="02040502050506030303" pitchFamily="18" charset="0"/>
              </a:rPr>
              <a:t> – </a:t>
            </a:r>
            <a:endParaRPr sz="2800" dirty="0">
              <a:latin typeface="High Tower Text" panose="02040502050506030303" pitchFamily="18" charset="0"/>
            </a:endParaRPr>
          </a:p>
          <a:p>
            <a:pPr marL="404813" indent="-290513">
              <a:lnSpc>
                <a:spcPct val="90000"/>
              </a:lnSpc>
              <a:buSzPct val="70000"/>
              <a:buFont typeface="Wingdings" charset="2"/>
              <a:buChar char=""/>
            </a:pPr>
            <a:r>
              <a:rPr lang="en-US" sz="2800" b="1" u="sng" dirty="0" err="1">
                <a:solidFill>
                  <a:srgbClr val="000000"/>
                </a:solidFill>
                <a:latin typeface="High Tower Text" panose="02040502050506030303" pitchFamily="18" charset="0"/>
              </a:rPr>
              <a:t>boolean</a:t>
            </a:r>
            <a:r>
              <a:rPr lang="en-US" sz="2800" b="1" u="sng" dirty="0">
                <a:solidFill>
                  <a:srgbClr val="000000"/>
                </a:solidFill>
                <a:latin typeface="High Tower Text" panose="02040502050506030303" pitchFamily="18" charset="0"/>
              </a:rPr>
              <a:t> </a:t>
            </a:r>
            <a:r>
              <a:rPr lang="en-US" sz="2800" b="1" u="sng" dirty="0" err="1">
                <a:solidFill>
                  <a:srgbClr val="000000"/>
                </a:solidFill>
                <a:latin typeface="High Tower Text" panose="02040502050506030303" pitchFamily="18" charset="0"/>
              </a:rPr>
              <a:t>hasNext</a:t>
            </a:r>
            <a:r>
              <a:rPr lang="en-US" sz="2800" b="1" u="sng" dirty="0">
                <a:solidFill>
                  <a:srgbClr val="000000"/>
                </a:solidFill>
                <a:latin typeface="High Tower Text" panose="02040502050506030303" pitchFamily="18" charset="0"/>
              </a:rPr>
              <a:t>( )</a:t>
            </a:r>
            <a:r>
              <a:rPr lang="en-US" sz="2800" b="1" dirty="0">
                <a:solidFill>
                  <a:srgbClr val="000000"/>
                </a:solidFill>
                <a:latin typeface="High Tower Text" panose="02040502050506030303" pitchFamily="18" charset="0"/>
              </a:rPr>
              <a:t> – </a:t>
            </a:r>
            <a:r>
              <a:rPr lang="en-US" sz="2800" dirty="0">
                <a:solidFill>
                  <a:srgbClr val="000000"/>
                </a:solidFill>
                <a:latin typeface="High Tower Text" panose="02040502050506030303" pitchFamily="18" charset="0"/>
              </a:rPr>
              <a:t>Returns true if there are more elements else returns false.</a:t>
            </a:r>
            <a:endParaRPr sz="2800" dirty="0">
              <a:latin typeface="High Tower Text" panose="02040502050506030303" pitchFamily="18" charset="0"/>
            </a:endParaRPr>
          </a:p>
          <a:p>
            <a:pPr marL="404813" indent="-290513">
              <a:lnSpc>
                <a:spcPct val="90000"/>
              </a:lnSpc>
              <a:buSzPct val="70000"/>
              <a:buFont typeface="Wingdings" charset="2"/>
              <a:buChar char=""/>
            </a:pPr>
            <a:r>
              <a:rPr lang="en-US" sz="2800" b="1" u="sng" dirty="0">
                <a:solidFill>
                  <a:srgbClr val="000000"/>
                </a:solidFill>
                <a:latin typeface="High Tower Text" panose="02040502050506030303" pitchFamily="18" charset="0"/>
              </a:rPr>
              <a:t>Object next( )</a:t>
            </a:r>
            <a:r>
              <a:rPr lang="en-US" sz="2800" dirty="0">
                <a:solidFill>
                  <a:srgbClr val="000000"/>
                </a:solidFill>
                <a:latin typeface="High Tower Text" panose="02040502050506030303" pitchFamily="18" charset="0"/>
              </a:rPr>
              <a:t> Returns the next element. The method throws </a:t>
            </a:r>
            <a:r>
              <a:rPr lang="en-US" sz="2800" dirty="0" err="1">
                <a:solidFill>
                  <a:srgbClr val="000000"/>
                </a:solidFill>
                <a:latin typeface="High Tower Text" panose="02040502050506030303" pitchFamily="18" charset="0"/>
              </a:rPr>
              <a:t>NoSuchElementException</a:t>
            </a:r>
            <a:r>
              <a:rPr lang="en-US" sz="2800" dirty="0">
                <a:solidFill>
                  <a:srgbClr val="000000"/>
                </a:solidFill>
                <a:latin typeface="High Tower Text" panose="02040502050506030303" pitchFamily="18" charset="0"/>
              </a:rPr>
              <a:t> if there is no successive  element.</a:t>
            </a:r>
            <a:endParaRPr sz="2800" dirty="0">
              <a:latin typeface="High Tower Text" panose="02040502050506030303" pitchFamily="18" charset="0"/>
            </a:endParaRPr>
          </a:p>
          <a:p>
            <a:pPr marL="404813" indent="-290513">
              <a:lnSpc>
                <a:spcPct val="90000"/>
              </a:lnSpc>
              <a:buSzPct val="70000"/>
              <a:buFont typeface="Wingdings" charset="2"/>
              <a:buChar char=""/>
            </a:pPr>
            <a:r>
              <a:rPr lang="en-US" sz="2800" b="1" u="sng" dirty="0">
                <a:solidFill>
                  <a:srgbClr val="000000"/>
                </a:solidFill>
                <a:latin typeface="High Tower Text" panose="02040502050506030303" pitchFamily="18" charset="0"/>
              </a:rPr>
              <a:t>void remove( )</a:t>
            </a:r>
            <a:r>
              <a:rPr lang="en-US" sz="2800" dirty="0">
                <a:solidFill>
                  <a:srgbClr val="000000"/>
                </a:solidFill>
                <a:latin typeface="High Tower Text" panose="02040502050506030303" pitchFamily="18" charset="0"/>
              </a:rPr>
              <a:t> Removes the current element. The method throws </a:t>
            </a:r>
            <a:r>
              <a:rPr lang="en-US" sz="2800" dirty="0" err="1">
                <a:solidFill>
                  <a:srgbClr val="000000"/>
                </a:solidFill>
                <a:latin typeface="High Tower Text" panose="02040502050506030303" pitchFamily="18" charset="0"/>
              </a:rPr>
              <a:t>IllegalStateException</a:t>
            </a:r>
            <a:r>
              <a:rPr lang="en-US" sz="2800" dirty="0">
                <a:solidFill>
                  <a:srgbClr val="000000"/>
                </a:solidFill>
                <a:latin typeface="High Tower Text" panose="02040502050506030303" pitchFamily="18" charset="0"/>
              </a:rPr>
              <a:t> if an attempt is made to call remove( ) that is not preceded by a call to next( ).</a:t>
            </a:r>
            <a:endParaRPr sz="2800" dirty="0">
              <a:latin typeface="High Tower Text" panose="02040502050506030303" pitchFamily="18" charset="0"/>
            </a:endParaRPr>
          </a:p>
        </p:txBody>
      </p:sp>
    </p:spTree>
    <p:extLst>
      <p:ext uri="{BB962C8B-B14F-4D97-AF65-F5344CB8AC3E}">
        <p14:creationId xmlns:p14="http://schemas.microsoft.com/office/powerpoint/2010/main" val="4261234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62" name="TextShape 2"/>
          <p:cNvSpPr txBox="1"/>
          <p:nvPr/>
        </p:nvSpPr>
        <p:spPr>
          <a:xfrm>
            <a:off x="-76200" y="381000"/>
            <a:ext cx="9372600" cy="6400800"/>
          </a:xfrm>
          <a:prstGeom prst="rect">
            <a:avLst/>
          </a:prstGeom>
        </p:spPr>
        <p:txBody>
          <a:bodyPr/>
          <a:lstStyle/>
          <a:p>
            <a:pPr marL="273050" indent="-273050">
              <a:lnSpc>
                <a:spcPct val="80000"/>
              </a:lnSpc>
              <a:buSzPct val="70000"/>
              <a:buFont typeface="Wingdings" charset="2"/>
              <a:buChar char=""/>
            </a:pPr>
            <a:r>
              <a:rPr lang="en-US" sz="2800" u="sng" dirty="0" err="1">
                <a:solidFill>
                  <a:srgbClr val="000000"/>
                </a:solidFill>
                <a:latin typeface="High Tower Text" panose="02040502050506030303" pitchFamily="18" charset="0"/>
              </a:rPr>
              <a:t>ListIterator</a:t>
            </a:r>
            <a:r>
              <a:rPr lang="en-US" sz="2800" dirty="0">
                <a:solidFill>
                  <a:srgbClr val="000000"/>
                </a:solidFill>
                <a:latin typeface="High Tower Text" panose="02040502050506030303" pitchFamily="18" charset="0"/>
              </a:rPr>
              <a:t>  an interface that extends Iterator to allow bidirectional traversal of a list, and the modification of elements. </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a:solidFill>
                  <a:srgbClr val="000000"/>
                </a:solidFill>
                <a:latin typeface="High Tower Text" panose="02040502050506030303" pitchFamily="18" charset="0"/>
              </a:rPr>
              <a:t>void add(Object </a:t>
            </a:r>
            <a:r>
              <a:rPr lang="en-US" sz="2800" u="sng" dirty="0" err="1">
                <a:solidFill>
                  <a:srgbClr val="000000"/>
                </a:solidFill>
                <a:latin typeface="High Tower Text" panose="02040502050506030303" pitchFamily="18" charset="0"/>
              </a:rPr>
              <a:t>obj</a:t>
            </a:r>
            <a:r>
              <a:rPr lang="en-US" sz="2800" u="sng" dirty="0">
                <a:solidFill>
                  <a:srgbClr val="000000"/>
                </a:solidFill>
                <a:latin typeface="High Tower Text" panose="02040502050506030303" pitchFamily="18" charset="0"/>
              </a:rPr>
              <a:t>)</a:t>
            </a:r>
            <a:r>
              <a:rPr lang="en-US" sz="2800" dirty="0">
                <a:solidFill>
                  <a:srgbClr val="000000"/>
                </a:solidFill>
                <a:latin typeface="High Tower Text" panose="02040502050506030303" pitchFamily="18" charset="0"/>
              </a:rPr>
              <a:t> –  Inserts </a:t>
            </a:r>
            <a:r>
              <a:rPr lang="en-US" sz="2800"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into the list in front of the element that will be returned by the next call to next( ).</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err="1">
                <a:solidFill>
                  <a:srgbClr val="000000"/>
                </a:solidFill>
                <a:latin typeface="High Tower Text" panose="02040502050506030303" pitchFamily="18" charset="0"/>
              </a:rPr>
              <a:t>boolean</a:t>
            </a:r>
            <a:r>
              <a:rPr lang="en-US" sz="2800" u="sng" dirty="0">
                <a:solidFill>
                  <a:srgbClr val="000000"/>
                </a:solidFill>
                <a:latin typeface="High Tower Text" panose="02040502050506030303" pitchFamily="18" charset="0"/>
              </a:rPr>
              <a:t> </a:t>
            </a:r>
            <a:r>
              <a:rPr lang="en-US" sz="2800" u="sng" dirty="0" err="1">
                <a:solidFill>
                  <a:srgbClr val="000000"/>
                </a:solidFill>
                <a:latin typeface="High Tower Text" panose="02040502050506030303" pitchFamily="18" charset="0"/>
              </a:rPr>
              <a:t>hasNext</a:t>
            </a:r>
            <a:r>
              <a:rPr lang="en-US" sz="2800" u="sng" dirty="0">
                <a:solidFill>
                  <a:srgbClr val="000000"/>
                </a:solidFill>
                <a:latin typeface="High Tower Text" panose="02040502050506030303" pitchFamily="18" charset="0"/>
              </a:rPr>
              <a:t>( )</a:t>
            </a:r>
            <a:r>
              <a:rPr lang="en-US" sz="2800" dirty="0">
                <a:solidFill>
                  <a:srgbClr val="000000"/>
                </a:solidFill>
                <a:latin typeface="High Tower Text" panose="02040502050506030303" pitchFamily="18" charset="0"/>
              </a:rPr>
              <a:t> – Returns true if there is a next element. Otherwise,  returns false.</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err="1">
                <a:solidFill>
                  <a:srgbClr val="000000"/>
                </a:solidFill>
                <a:latin typeface="High Tower Text" panose="02040502050506030303" pitchFamily="18" charset="0"/>
              </a:rPr>
              <a:t>boolean</a:t>
            </a:r>
            <a:r>
              <a:rPr lang="en-US" sz="2800" u="sng" dirty="0">
                <a:solidFill>
                  <a:srgbClr val="000000"/>
                </a:solidFill>
                <a:latin typeface="High Tower Text" panose="02040502050506030303" pitchFamily="18" charset="0"/>
              </a:rPr>
              <a:t> </a:t>
            </a:r>
            <a:r>
              <a:rPr lang="en-US" sz="2800" u="sng" dirty="0" err="1">
                <a:solidFill>
                  <a:srgbClr val="000000"/>
                </a:solidFill>
                <a:latin typeface="High Tower Text" panose="02040502050506030303" pitchFamily="18" charset="0"/>
              </a:rPr>
              <a:t>hasPrevious</a:t>
            </a:r>
            <a:r>
              <a:rPr lang="en-US" sz="2800" u="sng" dirty="0">
                <a:solidFill>
                  <a:srgbClr val="000000"/>
                </a:solidFill>
                <a:latin typeface="High Tower Text" panose="02040502050506030303" pitchFamily="18" charset="0"/>
              </a:rPr>
              <a:t>( )</a:t>
            </a:r>
            <a:r>
              <a:rPr lang="en-US" sz="2800" dirty="0">
                <a:solidFill>
                  <a:srgbClr val="000000"/>
                </a:solidFill>
                <a:latin typeface="High Tower Text" panose="02040502050506030303" pitchFamily="18" charset="0"/>
              </a:rPr>
              <a:t> – Returns true if there is a previous element. Otherwise, returns false.</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a:solidFill>
                  <a:srgbClr val="000000"/>
                </a:solidFill>
                <a:latin typeface="High Tower Text" panose="02040502050506030303" pitchFamily="18" charset="0"/>
              </a:rPr>
              <a:t>Object next( )</a:t>
            </a:r>
            <a:r>
              <a:rPr lang="en-US" sz="2800" dirty="0">
                <a:solidFill>
                  <a:srgbClr val="000000"/>
                </a:solidFill>
                <a:latin typeface="High Tower Text" panose="02040502050506030303" pitchFamily="18" charset="0"/>
              </a:rPr>
              <a:t>  Returns the next element. The method throws </a:t>
            </a:r>
            <a:r>
              <a:rPr lang="en-US" sz="2800" dirty="0" err="1">
                <a:solidFill>
                  <a:srgbClr val="000000"/>
                </a:solidFill>
                <a:latin typeface="High Tower Text" panose="02040502050506030303" pitchFamily="18" charset="0"/>
              </a:rPr>
              <a:t>NoSuchElementException</a:t>
            </a:r>
            <a:r>
              <a:rPr lang="en-US" sz="2800" dirty="0">
                <a:solidFill>
                  <a:srgbClr val="000000"/>
                </a:solidFill>
                <a:latin typeface="High Tower Text" panose="02040502050506030303" pitchFamily="18" charset="0"/>
              </a:rPr>
              <a:t> is thrown if there is not a next element.</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err="1">
                <a:solidFill>
                  <a:srgbClr val="000000"/>
                </a:solidFill>
                <a:latin typeface="High Tower Text" panose="02040502050506030303" pitchFamily="18" charset="0"/>
              </a:rPr>
              <a:t>int</a:t>
            </a:r>
            <a:r>
              <a:rPr lang="en-US" sz="2800" u="sng" dirty="0">
                <a:solidFill>
                  <a:srgbClr val="000000"/>
                </a:solidFill>
                <a:latin typeface="High Tower Text" panose="02040502050506030303" pitchFamily="18" charset="0"/>
              </a:rPr>
              <a:t> </a:t>
            </a:r>
            <a:r>
              <a:rPr lang="en-US" sz="2800" u="sng" dirty="0" err="1">
                <a:solidFill>
                  <a:srgbClr val="000000"/>
                </a:solidFill>
                <a:latin typeface="High Tower Text" panose="02040502050506030303" pitchFamily="18" charset="0"/>
              </a:rPr>
              <a:t>nextIndex</a:t>
            </a:r>
            <a:r>
              <a:rPr lang="en-US" sz="2800" u="sng" dirty="0">
                <a:solidFill>
                  <a:srgbClr val="000000"/>
                </a:solidFill>
                <a:latin typeface="High Tower Text" panose="02040502050506030303" pitchFamily="18" charset="0"/>
              </a:rPr>
              <a:t>( )</a:t>
            </a:r>
            <a:r>
              <a:rPr lang="en-US" sz="2800" dirty="0">
                <a:solidFill>
                  <a:srgbClr val="000000"/>
                </a:solidFill>
                <a:latin typeface="High Tower Text" panose="02040502050506030303" pitchFamily="18" charset="0"/>
              </a:rPr>
              <a:t> Returns the index of the next element. If there is not a next element, returns the size of the list.</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a:solidFill>
                  <a:srgbClr val="000000"/>
                </a:solidFill>
                <a:latin typeface="High Tower Text" panose="02040502050506030303" pitchFamily="18" charset="0"/>
              </a:rPr>
              <a:t>Object previous( )</a:t>
            </a:r>
            <a:r>
              <a:rPr lang="en-US" sz="2800" dirty="0">
                <a:solidFill>
                  <a:srgbClr val="000000"/>
                </a:solidFill>
                <a:latin typeface="High Tower Text" panose="02040502050506030303" pitchFamily="18" charset="0"/>
              </a:rPr>
              <a:t> Returns the previous element. A </a:t>
            </a:r>
            <a:r>
              <a:rPr lang="en-US" sz="2800" dirty="0" err="1">
                <a:solidFill>
                  <a:srgbClr val="000000"/>
                </a:solidFill>
                <a:latin typeface="High Tower Text" panose="02040502050506030303" pitchFamily="18" charset="0"/>
              </a:rPr>
              <a:t>NoSuchElementException</a:t>
            </a:r>
            <a:r>
              <a:rPr lang="en-US" sz="2800" dirty="0">
                <a:solidFill>
                  <a:srgbClr val="000000"/>
                </a:solidFill>
                <a:latin typeface="High Tower Text" panose="02040502050506030303" pitchFamily="18" charset="0"/>
              </a:rPr>
              <a:t> is thrown if there is not a previous element.</a:t>
            </a:r>
            <a:endParaRPr sz="2800" dirty="0">
              <a:latin typeface="High Tower Text" panose="02040502050506030303" pitchFamily="18" charset="0"/>
            </a:endParaRPr>
          </a:p>
        </p:txBody>
      </p:sp>
    </p:spTree>
    <p:extLst>
      <p:ext uri="{BB962C8B-B14F-4D97-AF65-F5344CB8AC3E}">
        <p14:creationId xmlns:p14="http://schemas.microsoft.com/office/powerpoint/2010/main" val="30296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64" name="TextShape 2"/>
          <p:cNvSpPr txBox="1"/>
          <p:nvPr/>
        </p:nvSpPr>
        <p:spPr>
          <a:xfrm>
            <a:off x="0" y="380880"/>
            <a:ext cx="9143640" cy="6476760"/>
          </a:xfrm>
          <a:prstGeom prst="rect">
            <a:avLst/>
          </a:prstGeom>
        </p:spPr>
        <p:txBody>
          <a:bodyPr/>
          <a:lstStyle/>
          <a:p>
            <a:pPr marL="273050" indent="-273050">
              <a:lnSpc>
                <a:spcPct val="80000"/>
              </a:lnSpc>
              <a:buSzPct val="70000"/>
              <a:buFont typeface="Wingdings" pitchFamily="2" charset="2"/>
              <a:buChar char="v"/>
            </a:pPr>
            <a:r>
              <a:rPr lang="en-US" sz="2800" u="sng" dirty="0" err="1">
                <a:solidFill>
                  <a:srgbClr val="000000"/>
                </a:solidFill>
                <a:latin typeface="High Tower Text" panose="02040502050506030303" pitchFamily="18" charset="0"/>
              </a:rPr>
              <a:t>int</a:t>
            </a:r>
            <a:r>
              <a:rPr lang="en-US" sz="2800" u="sng" dirty="0">
                <a:solidFill>
                  <a:srgbClr val="000000"/>
                </a:solidFill>
                <a:latin typeface="High Tower Text" panose="02040502050506030303" pitchFamily="18" charset="0"/>
              </a:rPr>
              <a:t> </a:t>
            </a:r>
            <a:r>
              <a:rPr lang="en-US" sz="2800" u="sng" dirty="0" err="1">
                <a:solidFill>
                  <a:srgbClr val="000000"/>
                </a:solidFill>
                <a:latin typeface="High Tower Text" panose="02040502050506030303" pitchFamily="18" charset="0"/>
              </a:rPr>
              <a:t>previousIndex</a:t>
            </a:r>
            <a:r>
              <a:rPr lang="en-US" sz="2800" u="sng" dirty="0">
                <a:solidFill>
                  <a:srgbClr val="000000"/>
                </a:solidFill>
                <a:latin typeface="High Tower Text" panose="02040502050506030303" pitchFamily="18" charset="0"/>
              </a:rPr>
              <a:t>( )</a:t>
            </a:r>
            <a:r>
              <a:rPr lang="en-US" sz="2800" dirty="0">
                <a:solidFill>
                  <a:srgbClr val="000000"/>
                </a:solidFill>
                <a:latin typeface="High Tower Text" panose="02040502050506030303" pitchFamily="18" charset="0"/>
              </a:rPr>
              <a:t> Returns the index of the previous element. If there is  not a previous element, returns1.</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a:solidFill>
                  <a:srgbClr val="000000"/>
                </a:solidFill>
                <a:latin typeface="High Tower Text" panose="02040502050506030303" pitchFamily="18" charset="0"/>
              </a:rPr>
              <a:t>void remove( )</a:t>
            </a:r>
            <a:r>
              <a:rPr lang="en-US" sz="2800" dirty="0">
                <a:solidFill>
                  <a:srgbClr val="000000"/>
                </a:solidFill>
                <a:latin typeface="High Tower Text" panose="02040502050506030303" pitchFamily="18" charset="0"/>
              </a:rPr>
              <a:t> Removes the current element from the list. An </a:t>
            </a:r>
            <a:r>
              <a:rPr lang="en-US" sz="2800" dirty="0" err="1">
                <a:solidFill>
                  <a:srgbClr val="000000"/>
                </a:solidFill>
                <a:latin typeface="High Tower Text" panose="02040502050506030303" pitchFamily="18" charset="0"/>
              </a:rPr>
              <a:t>IllegalStateException</a:t>
            </a:r>
            <a:r>
              <a:rPr lang="en-US" sz="2800" dirty="0">
                <a:solidFill>
                  <a:srgbClr val="000000"/>
                </a:solidFill>
                <a:latin typeface="High Tower Text" panose="02040502050506030303" pitchFamily="18" charset="0"/>
              </a:rPr>
              <a:t> is thrown if remove( ) is called before next( ) or previous( ) is invoked.</a:t>
            </a:r>
            <a:endParaRPr sz="2800" dirty="0">
              <a:latin typeface="High Tower Text" panose="02040502050506030303" pitchFamily="18" charset="0"/>
            </a:endParaRPr>
          </a:p>
          <a:p>
            <a:pPr marL="273050" indent="-273050">
              <a:lnSpc>
                <a:spcPct val="80000"/>
              </a:lnSpc>
              <a:buSzPct val="70000"/>
              <a:buFont typeface="Wingdings" pitchFamily="2" charset="2"/>
              <a:buChar char="v"/>
            </a:pPr>
            <a:r>
              <a:rPr lang="en-US" sz="2800" u="sng" dirty="0">
                <a:solidFill>
                  <a:srgbClr val="000000"/>
                </a:solidFill>
                <a:latin typeface="High Tower Text" panose="02040502050506030303" pitchFamily="18" charset="0"/>
              </a:rPr>
              <a:t>void set(Object </a:t>
            </a:r>
            <a:r>
              <a:rPr lang="en-US" sz="2800" u="sng" dirty="0" err="1">
                <a:solidFill>
                  <a:srgbClr val="000000"/>
                </a:solidFill>
                <a:latin typeface="High Tower Text" panose="02040502050506030303" pitchFamily="18" charset="0"/>
              </a:rPr>
              <a:t>obj</a:t>
            </a:r>
            <a:r>
              <a:rPr lang="en-US" sz="2800" u="sng" dirty="0">
                <a:solidFill>
                  <a:srgbClr val="000000"/>
                </a:solidFill>
                <a:latin typeface="High Tower Text" panose="02040502050506030303" pitchFamily="18" charset="0"/>
              </a:rPr>
              <a:t>)</a:t>
            </a:r>
            <a:r>
              <a:rPr lang="en-US" sz="2800" dirty="0">
                <a:solidFill>
                  <a:srgbClr val="000000"/>
                </a:solidFill>
                <a:latin typeface="High Tower Text" panose="02040502050506030303" pitchFamily="18" charset="0"/>
              </a:rPr>
              <a:t> Assigns </a:t>
            </a:r>
            <a:r>
              <a:rPr lang="en-US" sz="2800" dirty="0" err="1">
                <a:solidFill>
                  <a:srgbClr val="000000"/>
                </a:solidFill>
                <a:latin typeface="High Tower Text" panose="02040502050506030303" pitchFamily="18" charset="0"/>
              </a:rPr>
              <a:t>obj</a:t>
            </a:r>
            <a:r>
              <a:rPr lang="en-US" sz="2800" dirty="0">
                <a:solidFill>
                  <a:srgbClr val="000000"/>
                </a:solidFill>
                <a:latin typeface="High Tower Text" panose="02040502050506030303" pitchFamily="18" charset="0"/>
              </a:rPr>
              <a:t> to the current element. This is the element   last returned by a call to either   next( ) or previous( ).</a:t>
            </a:r>
            <a:endParaRPr sz="2800" dirty="0">
              <a:latin typeface="High Tower Text" panose="02040502050506030303" pitchFamily="18" charset="0"/>
            </a:endParaRPr>
          </a:p>
          <a:p>
            <a:pPr>
              <a:lnSpc>
                <a:spcPct val="80000"/>
              </a:lnSpc>
            </a:pPr>
            <a:r>
              <a:rPr lang="en-US" sz="2800" dirty="0">
                <a:solidFill>
                  <a:srgbClr val="000000"/>
                </a:solidFill>
                <a:latin typeface="High Tower Text" panose="02040502050506030303" pitchFamily="18" charset="0"/>
              </a:rPr>
              <a:t>Note : The Collection classes provides iterator() method  that returns the iterator to the start of the collection, which is then used to access each element in the collection, one at a time.</a:t>
            </a:r>
            <a:endParaRPr sz="2800" dirty="0">
              <a:latin typeface="High Tower Text" panose="02040502050506030303" pitchFamily="18" charset="0"/>
            </a:endParaRPr>
          </a:p>
        </p:txBody>
      </p:sp>
    </p:spTree>
    <p:extLst>
      <p:ext uri="{BB962C8B-B14F-4D97-AF65-F5344CB8AC3E}">
        <p14:creationId xmlns:p14="http://schemas.microsoft.com/office/powerpoint/2010/main" val="52676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0" y="0"/>
            <a:ext cx="9143640" cy="38088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66" name="TextShape 2"/>
          <p:cNvSpPr txBox="1"/>
          <p:nvPr/>
        </p:nvSpPr>
        <p:spPr>
          <a:xfrm>
            <a:off x="0" y="380880"/>
            <a:ext cx="9143640" cy="6476760"/>
          </a:xfrm>
          <a:prstGeom prst="rect">
            <a:avLst/>
          </a:prstGeom>
        </p:spPr>
        <p:txBody>
          <a:bodyPr/>
          <a:lstStyle/>
          <a:p>
            <a:pPr marL="342900" indent="-228600">
              <a:lnSpc>
                <a:spcPct val="80000"/>
              </a:lnSpc>
              <a:buSzPct val="70000"/>
              <a:buFont typeface="Wingdings" charset="2"/>
              <a:buChar char=""/>
            </a:pPr>
            <a:r>
              <a:rPr lang="en-US" sz="2800" b="1" dirty="0" err="1">
                <a:solidFill>
                  <a:srgbClr val="000000"/>
                </a:solidFill>
                <a:latin typeface="High Tower Text" panose="02040502050506030303" pitchFamily="18" charset="0"/>
              </a:rPr>
              <a:t>HashSet</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519113" indent="-404813">
              <a:lnSpc>
                <a:spcPct val="80000"/>
              </a:lnSpc>
              <a:buSzPct val="70000"/>
              <a:buFont typeface="Wingdings" charset="2"/>
              <a:buChar char=""/>
            </a:pPr>
            <a:r>
              <a:rPr lang="en-US" sz="2800" dirty="0" err="1">
                <a:solidFill>
                  <a:srgbClr val="000000"/>
                </a:solidFill>
                <a:latin typeface="High Tower Text" panose="02040502050506030303" pitchFamily="18" charset="0"/>
              </a:rPr>
              <a:t>HashSet</a:t>
            </a:r>
            <a:r>
              <a:rPr lang="en-US" sz="2800" dirty="0">
                <a:solidFill>
                  <a:srgbClr val="000000"/>
                </a:solidFill>
                <a:latin typeface="High Tower Text" panose="02040502050506030303" pitchFamily="18" charset="0"/>
              </a:rPr>
              <a:t> extends </a:t>
            </a:r>
            <a:r>
              <a:rPr lang="en-US" sz="2800" u="sng" dirty="0" err="1">
                <a:solidFill>
                  <a:srgbClr val="000000"/>
                </a:solidFill>
                <a:latin typeface="High Tower Text" panose="02040502050506030303" pitchFamily="18" charset="0"/>
              </a:rPr>
              <a:t>AbstractSet</a:t>
            </a:r>
            <a:r>
              <a:rPr lang="en-US" sz="2800" dirty="0">
                <a:solidFill>
                  <a:srgbClr val="000000"/>
                </a:solidFill>
                <a:latin typeface="High Tower Text" panose="02040502050506030303" pitchFamily="18" charset="0"/>
              </a:rPr>
              <a:t> and implements the </a:t>
            </a:r>
            <a:r>
              <a:rPr lang="en-US" sz="2800" u="sng" dirty="0">
                <a:solidFill>
                  <a:srgbClr val="000000"/>
                </a:solidFill>
                <a:latin typeface="High Tower Text" panose="02040502050506030303" pitchFamily="18" charset="0"/>
              </a:rPr>
              <a:t>Set</a:t>
            </a:r>
            <a:r>
              <a:rPr lang="en-US" sz="2800" dirty="0">
                <a:solidFill>
                  <a:srgbClr val="000000"/>
                </a:solidFill>
                <a:latin typeface="High Tower Text" panose="02040502050506030303" pitchFamily="18" charset="0"/>
              </a:rPr>
              <a:t> interface.</a:t>
            </a:r>
            <a:endParaRPr sz="2800" dirty="0">
              <a:latin typeface="High Tower Text" panose="02040502050506030303" pitchFamily="18" charset="0"/>
            </a:endParaRPr>
          </a:p>
          <a:p>
            <a:pPr marL="519113" indent="-404813">
              <a:lnSpc>
                <a:spcPct val="80000"/>
              </a:lnSpc>
              <a:buSzPct val="70000"/>
              <a:buFont typeface="Wingdings" charset="2"/>
              <a:buChar char=""/>
            </a:pPr>
            <a:r>
              <a:rPr lang="en-US" sz="2800" dirty="0">
                <a:solidFill>
                  <a:srgbClr val="000000"/>
                </a:solidFill>
                <a:latin typeface="High Tower Text" panose="02040502050506030303" pitchFamily="18" charset="0"/>
              </a:rPr>
              <a:t>It creates a collection that uses a hash table for storage. </a:t>
            </a:r>
            <a:endParaRPr sz="2800" dirty="0">
              <a:latin typeface="High Tower Text" panose="02040502050506030303" pitchFamily="18" charset="0"/>
            </a:endParaRPr>
          </a:p>
          <a:p>
            <a:pPr marL="519113" indent="-404813">
              <a:lnSpc>
                <a:spcPct val="80000"/>
              </a:lnSpc>
              <a:buSzPct val="70000"/>
              <a:buFont typeface="Wingdings" charset="2"/>
              <a:buChar char=""/>
            </a:pPr>
            <a:r>
              <a:rPr lang="en-US" sz="2800" dirty="0">
                <a:solidFill>
                  <a:srgbClr val="000000"/>
                </a:solidFill>
                <a:latin typeface="High Tower Text" panose="02040502050506030303" pitchFamily="18" charset="0"/>
              </a:rPr>
              <a:t>Note - A hash table stores information by using a mechanism called hashing. In </a:t>
            </a:r>
            <a:r>
              <a:rPr lang="en-US" sz="2800" i="1" dirty="0">
                <a:solidFill>
                  <a:srgbClr val="000000"/>
                </a:solidFill>
                <a:latin typeface="High Tower Text" panose="02040502050506030303" pitchFamily="18" charset="0"/>
              </a:rPr>
              <a:t>hashing, </a:t>
            </a:r>
            <a:r>
              <a:rPr lang="en-US" sz="2800" dirty="0">
                <a:solidFill>
                  <a:srgbClr val="000000"/>
                </a:solidFill>
                <a:latin typeface="High Tower Text" panose="02040502050506030303" pitchFamily="18" charset="0"/>
              </a:rPr>
              <a:t>the informational content of a key is used to determine a unique value, called its </a:t>
            </a:r>
            <a:r>
              <a:rPr lang="en-US" sz="2800" i="1" dirty="0">
                <a:solidFill>
                  <a:srgbClr val="000000"/>
                </a:solidFill>
                <a:latin typeface="High Tower Text" panose="02040502050506030303" pitchFamily="18" charset="0"/>
              </a:rPr>
              <a:t>hash code. </a:t>
            </a:r>
            <a:endParaRPr sz="2800" dirty="0">
              <a:latin typeface="High Tower Text" panose="02040502050506030303" pitchFamily="18" charset="0"/>
            </a:endParaRPr>
          </a:p>
          <a:p>
            <a:pPr marL="519113" indent="-404813">
              <a:lnSpc>
                <a:spcPct val="80000"/>
              </a:lnSpc>
              <a:buSzPct val="70000"/>
              <a:buFont typeface="Wingdings" charset="2"/>
              <a:buChar char=""/>
            </a:pPr>
            <a:r>
              <a:rPr lang="en-US" sz="2800" dirty="0">
                <a:solidFill>
                  <a:srgbClr val="000000"/>
                </a:solidFill>
                <a:latin typeface="High Tower Text" panose="02040502050506030303" pitchFamily="18" charset="0"/>
              </a:rPr>
              <a:t>The hash code is then used as the index at which the data associated with the key is stored. </a:t>
            </a:r>
            <a:endParaRPr sz="2800" dirty="0">
              <a:latin typeface="High Tower Text" panose="02040502050506030303" pitchFamily="18" charset="0"/>
            </a:endParaRPr>
          </a:p>
          <a:p>
            <a:pPr marL="519113" indent="-404813">
              <a:lnSpc>
                <a:spcPct val="80000"/>
              </a:lnSpc>
              <a:buSzPct val="70000"/>
              <a:buFont typeface="Wingdings" charset="2"/>
              <a:buChar char=""/>
            </a:pPr>
            <a:r>
              <a:rPr lang="en-US" sz="2800" dirty="0">
                <a:solidFill>
                  <a:srgbClr val="000000"/>
                </a:solidFill>
                <a:latin typeface="High Tower Text" panose="02040502050506030303" pitchFamily="18" charset="0"/>
              </a:rPr>
              <a:t>Hashing  allows the execution time of basic operations, such as add( ), contains( ), remove( ), and size( ), to remain constant even for large sets.</a:t>
            </a:r>
            <a:endParaRPr sz="2800" dirty="0">
              <a:latin typeface="High Tower Text" panose="02040502050506030303" pitchFamily="18" charset="0"/>
            </a:endParaRPr>
          </a:p>
        </p:txBody>
      </p:sp>
    </p:spTree>
    <p:extLst>
      <p:ext uri="{BB962C8B-B14F-4D97-AF65-F5344CB8AC3E}">
        <p14:creationId xmlns:p14="http://schemas.microsoft.com/office/powerpoint/2010/main" val="2811387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68" name="TextShape 2"/>
          <p:cNvSpPr txBox="1"/>
          <p:nvPr/>
        </p:nvSpPr>
        <p:spPr>
          <a:xfrm>
            <a:off x="0" y="381000"/>
            <a:ext cx="9143640" cy="6400440"/>
          </a:xfrm>
          <a:prstGeom prst="rect">
            <a:avLst/>
          </a:prstGeom>
        </p:spPr>
        <p:txBody>
          <a:bodyPr/>
          <a:lstStyle/>
          <a:p>
            <a:pPr marL="114300" indent="-114300">
              <a:lnSpc>
                <a:spcPct val="80000"/>
              </a:lnSpc>
              <a:buSzPct val="70000"/>
              <a:buFont typeface="Wingdings" charset="2"/>
              <a:buChar char=""/>
            </a:pPr>
            <a:r>
              <a:rPr lang="en-US" sz="2800" b="1" dirty="0">
                <a:solidFill>
                  <a:srgbClr val="000000"/>
                </a:solidFill>
                <a:latin typeface="High Tower Text" panose="02040502050506030303" pitchFamily="18" charset="0"/>
              </a:rPr>
              <a:t>  Constructors of </a:t>
            </a:r>
            <a:r>
              <a:rPr lang="en-US" sz="2800" b="1" dirty="0" err="1">
                <a:solidFill>
                  <a:srgbClr val="000000"/>
                </a:solidFill>
                <a:latin typeface="High Tower Text" panose="02040502050506030303" pitchFamily="18" charset="0"/>
              </a:rPr>
              <a:t>HashSet</a:t>
            </a:r>
            <a:r>
              <a:rPr lang="en-US" sz="2800" b="1" dirty="0">
                <a:solidFill>
                  <a:srgbClr val="000000"/>
                </a:solidFill>
                <a:latin typeface="High Tower Text" panose="02040502050506030303" pitchFamily="18" charset="0"/>
              </a:rPr>
              <a:t> class</a:t>
            </a:r>
            <a:endParaRPr sz="2800" dirty="0">
              <a:latin typeface="High Tower Text" panose="02040502050506030303" pitchFamily="18" charset="0"/>
            </a:endParaRPr>
          </a:p>
          <a:p>
            <a:pPr marL="571500" indent="-342900">
              <a:lnSpc>
                <a:spcPct val="80000"/>
              </a:lnSpc>
              <a:buSzPct val="70000"/>
              <a:buFont typeface="Wingdings" charset="2"/>
              <a:buChar char=""/>
            </a:pPr>
            <a:r>
              <a:rPr lang="en-US" sz="2800" dirty="0" err="1">
                <a:solidFill>
                  <a:srgbClr val="000000"/>
                </a:solidFill>
                <a:latin typeface="High Tower Text" panose="02040502050506030303" pitchFamily="18" charset="0"/>
              </a:rPr>
              <a:t>HashSet</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571500" indent="-342900">
              <a:lnSpc>
                <a:spcPct val="80000"/>
              </a:lnSpc>
              <a:buSzPct val="70000"/>
              <a:buFont typeface="Wingdings" charset="2"/>
              <a:buChar char=""/>
            </a:pPr>
            <a:r>
              <a:rPr lang="en-US" sz="2800" dirty="0" err="1">
                <a:solidFill>
                  <a:srgbClr val="000000"/>
                </a:solidFill>
                <a:latin typeface="High Tower Text" panose="02040502050506030303" pitchFamily="18" charset="0"/>
              </a:rPr>
              <a:t>HashSet</a:t>
            </a:r>
            <a:r>
              <a:rPr lang="en-US" sz="2800" dirty="0">
                <a:solidFill>
                  <a:srgbClr val="000000"/>
                </a:solidFill>
                <a:latin typeface="High Tower Text" panose="02040502050506030303" pitchFamily="18" charset="0"/>
              </a:rPr>
              <a:t>(Collection </a:t>
            </a:r>
            <a:r>
              <a:rPr lang="en-US" sz="2800" i="1" dirty="0">
                <a:solidFill>
                  <a:srgbClr val="000000"/>
                </a:solidFill>
                <a:latin typeface="High Tower Text" panose="02040502050506030303" pitchFamily="18" charset="0"/>
              </a:rPr>
              <a:t>c</a:t>
            </a:r>
            <a:r>
              <a:rPr lang="en-US" sz="2800" dirty="0">
                <a:solidFill>
                  <a:srgbClr val="000000"/>
                </a:solidFill>
                <a:latin typeface="High Tower Text" panose="02040502050506030303" pitchFamily="18" charset="0"/>
              </a:rPr>
              <a:t>)</a:t>
            </a:r>
            <a:endParaRPr sz="2800" dirty="0">
              <a:latin typeface="High Tower Text" panose="02040502050506030303" pitchFamily="18" charset="0"/>
            </a:endParaRPr>
          </a:p>
          <a:p>
            <a:pPr marL="571500" indent="-342900">
              <a:lnSpc>
                <a:spcPct val="80000"/>
              </a:lnSpc>
              <a:buSzPct val="70000"/>
              <a:buFont typeface="Wingdings" charset="2"/>
              <a:buChar char=""/>
            </a:pPr>
            <a:r>
              <a:rPr lang="en-US" sz="2800" dirty="0" err="1">
                <a:solidFill>
                  <a:srgbClr val="000000"/>
                </a:solidFill>
                <a:latin typeface="High Tower Text" panose="02040502050506030303" pitchFamily="18" charset="0"/>
              </a:rPr>
              <a:t>HashSet</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capacity</a:t>
            </a:r>
            <a:r>
              <a:rPr lang="en-US" sz="2800" dirty="0">
                <a:solidFill>
                  <a:srgbClr val="000000"/>
                </a:solidFill>
                <a:latin typeface="High Tower Text" panose="02040502050506030303" pitchFamily="18" charset="0"/>
              </a:rPr>
              <a:t>)</a:t>
            </a:r>
            <a:endParaRPr sz="2800" dirty="0">
              <a:latin typeface="High Tower Text" panose="02040502050506030303" pitchFamily="18" charset="0"/>
            </a:endParaRPr>
          </a:p>
          <a:p>
            <a:pPr marL="571500" indent="-342900">
              <a:lnSpc>
                <a:spcPct val="80000"/>
              </a:lnSpc>
              <a:buSzPct val="70000"/>
              <a:buFont typeface="Wingdings" charset="2"/>
              <a:buChar char=""/>
            </a:pPr>
            <a:r>
              <a:rPr lang="en-US" sz="2800" dirty="0" err="1">
                <a:solidFill>
                  <a:srgbClr val="000000"/>
                </a:solidFill>
                <a:latin typeface="High Tower Text" panose="02040502050506030303" pitchFamily="18" charset="0"/>
              </a:rPr>
              <a:t>HashSet</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capacity</a:t>
            </a:r>
            <a:r>
              <a:rPr lang="en-US" sz="2800" dirty="0">
                <a:solidFill>
                  <a:srgbClr val="000000"/>
                </a:solidFill>
                <a:latin typeface="High Tower Text" panose="02040502050506030303" pitchFamily="18" charset="0"/>
              </a:rPr>
              <a:t>, float </a:t>
            </a:r>
            <a:r>
              <a:rPr lang="en-US" sz="2800" i="1" dirty="0" err="1">
                <a:solidFill>
                  <a:srgbClr val="000000"/>
                </a:solidFill>
                <a:latin typeface="High Tower Text" panose="02040502050506030303" pitchFamily="18" charset="0"/>
              </a:rPr>
              <a:t>fillRatio</a:t>
            </a:r>
            <a:r>
              <a:rPr lang="en-US" sz="2800" dirty="0">
                <a:solidFill>
                  <a:srgbClr val="000000"/>
                </a:solidFill>
                <a:latin typeface="High Tower Text" panose="02040502050506030303" pitchFamily="18" charset="0"/>
              </a:rPr>
              <a:t>)</a:t>
            </a:r>
            <a:endParaRPr sz="2800" dirty="0">
              <a:latin typeface="High Tower Text" panose="02040502050506030303" pitchFamily="18" charset="0"/>
            </a:endParaRPr>
          </a:p>
          <a:p>
            <a:pPr marL="723900" lvl="1" indent="-280988">
              <a:lnSpc>
                <a:spcPct val="80000"/>
              </a:lnSpc>
              <a:buSzPct val="70000"/>
              <a:buFont typeface="Wingdings" charset="2"/>
              <a:buChar char=""/>
            </a:pPr>
            <a:r>
              <a:rPr lang="en-US" sz="2800" dirty="0">
                <a:solidFill>
                  <a:srgbClr val="000000"/>
                </a:solidFill>
                <a:latin typeface="High Tower Text" panose="02040502050506030303" pitchFamily="18" charset="0"/>
              </a:rPr>
              <a:t>The fill ratio determines how full the hash set can be  before it is resized upward, default is 0.75</a:t>
            </a:r>
            <a:endParaRPr sz="2800" dirty="0">
              <a:latin typeface="High Tower Text" panose="02040502050506030303" pitchFamily="18" charset="0"/>
            </a:endParaRPr>
          </a:p>
          <a:p>
            <a:pPr marL="723900" lvl="1" indent="-280988">
              <a:lnSpc>
                <a:spcPct val="80000"/>
              </a:lnSpc>
              <a:buSzPct val="70000"/>
              <a:buFont typeface="Wingdings" charset="2"/>
              <a:buChar char=""/>
            </a:pPr>
            <a:r>
              <a:rPr lang="en-US" sz="2800" dirty="0">
                <a:solidFill>
                  <a:srgbClr val="000000"/>
                </a:solidFill>
                <a:latin typeface="High Tower Text" panose="02040502050506030303" pitchFamily="18" charset="0"/>
              </a:rPr>
              <a:t>The hash set is expanded when the number of elements is greater than the capacity of the hash set multiplied by its fill ratio.</a:t>
            </a:r>
            <a:endParaRPr sz="2800" dirty="0">
              <a:latin typeface="High Tower Text" panose="02040502050506030303" pitchFamily="18" charset="0"/>
            </a:endParaRPr>
          </a:p>
          <a:p>
            <a:pPr marL="571500" indent="-280988">
              <a:lnSpc>
                <a:spcPct val="80000"/>
              </a:lnSpc>
              <a:buSzPct val="70000"/>
              <a:buFont typeface="Wingdings" charset="2"/>
              <a:buChar char=""/>
            </a:pPr>
            <a:r>
              <a:rPr lang="en-US" sz="2800" dirty="0" err="1">
                <a:solidFill>
                  <a:srgbClr val="000000"/>
                </a:solidFill>
                <a:latin typeface="High Tower Text" panose="02040502050506030303" pitchFamily="18" charset="0"/>
              </a:rPr>
              <a:t>HashSet</a:t>
            </a:r>
            <a:r>
              <a:rPr lang="en-US" sz="2800" dirty="0">
                <a:solidFill>
                  <a:srgbClr val="000000"/>
                </a:solidFill>
                <a:latin typeface="High Tower Text" panose="02040502050506030303" pitchFamily="18" charset="0"/>
              </a:rPr>
              <a:t> does not define any additional methods beyond those provided by its super classes and interfaces.</a:t>
            </a:r>
            <a:endParaRPr sz="2800" dirty="0">
              <a:latin typeface="High Tower Text" panose="02040502050506030303" pitchFamily="18" charset="0"/>
            </a:endParaRPr>
          </a:p>
        </p:txBody>
      </p:sp>
    </p:spTree>
    <p:extLst>
      <p:ext uri="{BB962C8B-B14F-4D97-AF65-F5344CB8AC3E}">
        <p14:creationId xmlns:p14="http://schemas.microsoft.com/office/powerpoint/2010/main" val="231327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70" name="TextShape 2"/>
          <p:cNvSpPr txBox="1"/>
          <p:nvPr/>
        </p:nvSpPr>
        <p:spPr>
          <a:xfrm>
            <a:off x="0" y="380880"/>
            <a:ext cx="9143640" cy="6476760"/>
          </a:xfrm>
          <a:prstGeom prst="rect">
            <a:avLst/>
          </a:prstGeom>
        </p:spPr>
        <p:txBody>
          <a:bodyPr/>
          <a:lstStyle/>
          <a:p>
            <a:pPr marL="457200" indent="-342900">
              <a:buSzPct val="70000"/>
              <a:buFont typeface="Wingdings" charset="2"/>
              <a:buChar char=""/>
            </a:pPr>
            <a:r>
              <a:rPr lang="en-US" sz="2800" b="1" dirty="0" err="1">
                <a:solidFill>
                  <a:srgbClr val="000000"/>
                </a:solidFill>
                <a:latin typeface="High Tower Text" panose="02040502050506030303" pitchFamily="18" charset="0"/>
              </a:rPr>
              <a:t>TreeSet</a:t>
            </a:r>
            <a:r>
              <a:rPr lang="en-US" sz="2800" dirty="0">
                <a:solidFill>
                  <a:srgbClr val="000000"/>
                </a:solidFill>
                <a:latin typeface="High Tower Text" panose="02040502050506030303" pitchFamily="18" charset="0"/>
              </a:rPr>
              <a:t> </a:t>
            </a:r>
            <a:endParaRPr dirty="0">
              <a:latin typeface="High Tower Text" panose="02040502050506030303" pitchFamily="18" charset="0"/>
            </a:endParaRPr>
          </a:p>
          <a:p>
            <a:pPr marL="747713" indent="-342900">
              <a:buSzPct val="70000"/>
              <a:buFont typeface="Wingdings" charset="2"/>
              <a:buChar char=""/>
            </a:pPr>
            <a:r>
              <a:rPr lang="en-US" sz="2800" dirty="0" err="1">
                <a:solidFill>
                  <a:srgbClr val="000000"/>
                </a:solidFill>
                <a:latin typeface="High Tower Text" panose="02040502050506030303" pitchFamily="18" charset="0"/>
              </a:rPr>
              <a:t>TreeSet</a:t>
            </a:r>
            <a:r>
              <a:rPr lang="en-US" sz="2800" dirty="0">
                <a:solidFill>
                  <a:srgbClr val="000000"/>
                </a:solidFill>
                <a:latin typeface="High Tower Text" panose="02040502050506030303" pitchFamily="18" charset="0"/>
              </a:rPr>
              <a:t>  extends </a:t>
            </a:r>
            <a:r>
              <a:rPr lang="en-US" sz="2800" dirty="0" err="1">
                <a:solidFill>
                  <a:srgbClr val="000000"/>
                </a:solidFill>
                <a:latin typeface="High Tower Text" panose="02040502050506030303" pitchFamily="18" charset="0"/>
              </a:rPr>
              <a:t>AbstractSet</a:t>
            </a:r>
            <a:r>
              <a:rPr lang="en-US" sz="2800" dirty="0">
                <a:solidFill>
                  <a:srgbClr val="000000"/>
                </a:solidFill>
                <a:latin typeface="High Tower Text" panose="02040502050506030303" pitchFamily="18" charset="0"/>
              </a:rPr>
              <a:t> class and implements </a:t>
            </a:r>
            <a:r>
              <a:rPr lang="en-US" sz="2800" dirty="0" err="1">
                <a:solidFill>
                  <a:srgbClr val="000000"/>
                </a:solidFill>
                <a:latin typeface="High Tower Text" panose="02040502050506030303" pitchFamily="18" charset="0"/>
              </a:rPr>
              <a:t>NavigableSet</a:t>
            </a:r>
            <a:r>
              <a:rPr lang="en-US" sz="2800" dirty="0">
                <a:solidFill>
                  <a:srgbClr val="000000"/>
                </a:solidFill>
                <a:latin typeface="High Tower Text" panose="02040502050506030303" pitchFamily="18" charset="0"/>
              </a:rPr>
              <a:t> interface and uses a tree structure for storage.</a:t>
            </a:r>
            <a:endParaRPr dirty="0">
              <a:latin typeface="High Tower Text" panose="02040502050506030303" pitchFamily="18" charset="0"/>
            </a:endParaRPr>
          </a:p>
          <a:p>
            <a:pPr marL="747713" indent="-342900">
              <a:buSzPct val="70000"/>
              <a:buFont typeface="Wingdings" charset="2"/>
              <a:buChar char=""/>
            </a:pPr>
            <a:r>
              <a:rPr lang="en-US" sz="2800" dirty="0">
                <a:solidFill>
                  <a:srgbClr val="000000"/>
                </a:solidFill>
                <a:latin typeface="High Tower Text" panose="02040502050506030303" pitchFamily="18" charset="0"/>
              </a:rPr>
              <a:t>Objects are stored in sorted, ascending order. </a:t>
            </a:r>
            <a:endParaRPr dirty="0">
              <a:latin typeface="High Tower Text" panose="02040502050506030303" pitchFamily="18" charset="0"/>
            </a:endParaRPr>
          </a:p>
          <a:p>
            <a:pPr marL="457200" indent="-342900">
              <a:buSzPct val="70000"/>
              <a:buFont typeface="Wingdings" charset="2"/>
              <a:buChar char=""/>
            </a:pPr>
            <a:r>
              <a:rPr lang="en-US" sz="2800" b="1" dirty="0">
                <a:solidFill>
                  <a:srgbClr val="000000"/>
                </a:solidFill>
                <a:latin typeface="High Tower Text" panose="02040502050506030303" pitchFamily="18" charset="0"/>
              </a:rPr>
              <a:t>Constructors of </a:t>
            </a:r>
            <a:r>
              <a:rPr lang="en-US" sz="2800" b="1" dirty="0" err="1">
                <a:solidFill>
                  <a:srgbClr val="000000"/>
                </a:solidFill>
                <a:latin typeface="High Tower Text" panose="02040502050506030303" pitchFamily="18" charset="0"/>
              </a:rPr>
              <a:t>TreeSet</a:t>
            </a:r>
            <a:r>
              <a:rPr lang="en-US" sz="2800" dirty="0">
                <a:solidFill>
                  <a:srgbClr val="000000"/>
                </a:solidFill>
                <a:latin typeface="High Tower Text" panose="02040502050506030303" pitchFamily="18" charset="0"/>
              </a:rPr>
              <a:t>:</a:t>
            </a:r>
            <a:endParaRPr dirty="0">
              <a:latin typeface="High Tower Text" panose="02040502050506030303" pitchFamily="18" charset="0"/>
            </a:endParaRPr>
          </a:p>
          <a:p>
            <a:pPr marL="800100" indent="-342900">
              <a:buSzPct val="70000"/>
              <a:buFont typeface="Wingdings" charset="2"/>
              <a:buChar char=""/>
            </a:pPr>
            <a:r>
              <a:rPr lang="en-US" sz="2800" dirty="0" err="1">
                <a:solidFill>
                  <a:srgbClr val="000000"/>
                </a:solidFill>
                <a:latin typeface="High Tower Text" panose="02040502050506030303" pitchFamily="18" charset="0"/>
              </a:rPr>
              <a:t>TreeSet</a:t>
            </a:r>
            <a:r>
              <a:rPr lang="en-US" sz="2800" dirty="0">
                <a:solidFill>
                  <a:srgbClr val="000000"/>
                </a:solidFill>
                <a:latin typeface="High Tower Text" panose="02040502050506030303" pitchFamily="18" charset="0"/>
              </a:rPr>
              <a:t>( )</a:t>
            </a:r>
            <a:endParaRPr dirty="0">
              <a:latin typeface="High Tower Text" panose="02040502050506030303" pitchFamily="18" charset="0"/>
            </a:endParaRPr>
          </a:p>
          <a:p>
            <a:pPr marL="800100" indent="-342900">
              <a:buSzPct val="70000"/>
              <a:buFont typeface="Wingdings" charset="2"/>
              <a:buChar char=""/>
            </a:pPr>
            <a:r>
              <a:rPr lang="en-US" sz="2800" dirty="0" err="1">
                <a:solidFill>
                  <a:srgbClr val="000000"/>
                </a:solidFill>
                <a:latin typeface="High Tower Text" panose="02040502050506030303" pitchFamily="18" charset="0"/>
              </a:rPr>
              <a:t>TreeSet</a:t>
            </a:r>
            <a:r>
              <a:rPr lang="en-US" sz="2800" dirty="0">
                <a:solidFill>
                  <a:srgbClr val="000000"/>
                </a:solidFill>
                <a:latin typeface="High Tower Text" panose="02040502050506030303" pitchFamily="18" charset="0"/>
              </a:rPr>
              <a:t>(Collection </a:t>
            </a:r>
            <a:r>
              <a:rPr lang="en-US" sz="2800" i="1" dirty="0">
                <a:solidFill>
                  <a:srgbClr val="000000"/>
                </a:solidFill>
                <a:latin typeface="High Tower Text" panose="02040502050506030303" pitchFamily="18" charset="0"/>
              </a:rPr>
              <a:t>c</a:t>
            </a:r>
            <a:r>
              <a:rPr lang="en-US" sz="2800" dirty="0">
                <a:solidFill>
                  <a:srgbClr val="000000"/>
                </a:solidFill>
                <a:latin typeface="High Tower Text" panose="02040502050506030303" pitchFamily="18" charset="0"/>
              </a:rPr>
              <a:t>)</a:t>
            </a:r>
            <a:endParaRPr dirty="0">
              <a:latin typeface="High Tower Text" panose="02040502050506030303" pitchFamily="18" charset="0"/>
            </a:endParaRPr>
          </a:p>
          <a:p>
            <a:pPr marL="800100" indent="-342900">
              <a:buSzPct val="70000"/>
              <a:buFont typeface="Wingdings" charset="2"/>
              <a:buChar char=""/>
            </a:pPr>
            <a:r>
              <a:rPr lang="en-US" sz="2800" dirty="0" err="1">
                <a:solidFill>
                  <a:srgbClr val="000000"/>
                </a:solidFill>
                <a:latin typeface="High Tower Text" panose="02040502050506030303" pitchFamily="18" charset="0"/>
              </a:rPr>
              <a:t>TreeSet</a:t>
            </a:r>
            <a:r>
              <a:rPr lang="en-US" sz="2800" dirty="0">
                <a:solidFill>
                  <a:srgbClr val="000000"/>
                </a:solidFill>
                <a:latin typeface="High Tower Text" panose="02040502050506030303" pitchFamily="18" charset="0"/>
              </a:rPr>
              <a:t>(Comparator </a:t>
            </a:r>
            <a:r>
              <a:rPr lang="en-US" sz="2800" i="1" dirty="0">
                <a:solidFill>
                  <a:srgbClr val="000000"/>
                </a:solidFill>
                <a:latin typeface="High Tower Text" panose="02040502050506030303" pitchFamily="18" charset="0"/>
              </a:rPr>
              <a:t>comp</a:t>
            </a:r>
            <a:r>
              <a:rPr lang="en-US" sz="2800" dirty="0">
                <a:solidFill>
                  <a:srgbClr val="000000"/>
                </a:solidFill>
                <a:latin typeface="High Tower Text" panose="02040502050506030303" pitchFamily="18" charset="0"/>
              </a:rPr>
              <a:t>)</a:t>
            </a:r>
            <a:endParaRPr dirty="0">
              <a:latin typeface="High Tower Text" panose="02040502050506030303" pitchFamily="18" charset="0"/>
            </a:endParaRPr>
          </a:p>
          <a:p>
            <a:pPr marL="800100" indent="-342900">
              <a:buSzPct val="70000"/>
              <a:buFont typeface="Wingdings" charset="2"/>
              <a:buChar char=""/>
            </a:pPr>
            <a:r>
              <a:rPr lang="en-US" sz="2800" dirty="0" err="1">
                <a:solidFill>
                  <a:srgbClr val="000000"/>
                </a:solidFill>
                <a:latin typeface="High Tower Text" panose="02040502050506030303" pitchFamily="18" charset="0"/>
              </a:rPr>
              <a:t>TreeSet</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SortedSet</a:t>
            </a:r>
            <a:r>
              <a:rPr lang="en-US" sz="2800" dirty="0">
                <a:solidFill>
                  <a:srgbClr val="000000"/>
                </a:solidFill>
                <a:latin typeface="High Tower Text" panose="02040502050506030303" pitchFamily="18" charset="0"/>
              </a:rPr>
              <a:t> </a:t>
            </a:r>
            <a:r>
              <a:rPr lang="en-US" sz="2800" i="1" dirty="0" err="1">
                <a:solidFill>
                  <a:srgbClr val="000000"/>
                </a:solidFill>
                <a:latin typeface="High Tower Text" panose="02040502050506030303" pitchFamily="18" charset="0"/>
              </a:rPr>
              <a:t>ss</a:t>
            </a:r>
            <a:r>
              <a:rPr lang="en-US" sz="2800" dirty="0">
                <a:solidFill>
                  <a:srgbClr val="000000"/>
                </a:solidFill>
                <a:latin typeface="High Tower Text" panose="02040502050506030303" pitchFamily="18" charset="0"/>
              </a:rPr>
              <a:t>)</a:t>
            </a:r>
            <a:endParaRPr dirty="0">
              <a:latin typeface="High Tower Text" panose="02040502050506030303" pitchFamily="18" charset="0"/>
            </a:endParaRPr>
          </a:p>
        </p:txBody>
      </p:sp>
    </p:spTree>
    <p:extLst>
      <p:ext uri="{BB962C8B-B14F-4D97-AF65-F5344CB8AC3E}">
        <p14:creationId xmlns:p14="http://schemas.microsoft.com/office/powerpoint/2010/main" val="935336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0" y="0"/>
            <a:ext cx="9143640" cy="456840"/>
          </a:xfrm>
          <a:prstGeom prst="rect">
            <a:avLst/>
          </a:prstGeom>
        </p:spPr>
        <p:txBody>
          <a:bodyPr anchor="ctr"/>
          <a:lstStyle/>
          <a:p>
            <a:pPr algn="ctr"/>
            <a:r>
              <a:rPr lang="en-US" sz="4000" dirty="0">
                <a:solidFill>
                  <a:srgbClr val="000000"/>
                </a:solidFill>
                <a:latin typeface="Bell MT" panose="02020503060305020303" pitchFamily="18" charset="0"/>
              </a:rPr>
              <a:t>Map</a:t>
            </a:r>
            <a:endParaRPr dirty="0">
              <a:latin typeface="Bell MT" panose="02020503060305020303" pitchFamily="18" charset="0"/>
            </a:endParaRPr>
          </a:p>
        </p:txBody>
      </p:sp>
      <p:sp>
        <p:nvSpPr>
          <p:cNvPr id="329" name="TextShape 2"/>
          <p:cNvSpPr txBox="1"/>
          <p:nvPr/>
        </p:nvSpPr>
        <p:spPr>
          <a:xfrm>
            <a:off x="0" y="381000"/>
            <a:ext cx="9143640" cy="6477000"/>
          </a:xfrm>
          <a:prstGeom prst="rect">
            <a:avLst/>
          </a:prstGeom>
        </p:spPr>
        <p:txBody>
          <a:bodyPr/>
          <a:lstStyle/>
          <a:p>
            <a:pPr marL="273050" indent="-273050">
              <a:buSzPct val="70000"/>
              <a:buFont typeface="Wingdings" charset="2"/>
              <a:buChar char=""/>
            </a:pPr>
            <a:r>
              <a:rPr lang="en-US" sz="2600" dirty="0">
                <a:solidFill>
                  <a:srgbClr val="000000"/>
                </a:solidFill>
                <a:latin typeface="High Tower Text" panose="02040502050506030303" pitchFamily="18" charset="0"/>
              </a:rPr>
              <a:t>A Map is an object that stores associations between keys and values, or key/value pairs.</a:t>
            </a:r>
            <a:endParaRPr sz="2600" dirty="0">
              <a:latin typeface="High Tower Text" panose="02040502050506030303" pitchFamily="18" charset="0"/>
            </a:endParaRPr>
          </a:p>
          <a:p>
            <a:pPr marL="627063" indent="-354013">
              <a:buSzPct val="70000"/>
              <a:buFont typeface="Wingdings" pitchFamily="2" charset="2"/>
              <a:buChar char="v"/>
            </a:pPr>
            <a:r>
              <a:rPr lang="en-US" sz="2600" b="1" dirty="0">
                <a:solidFill>
                  <a:srgbClr val="000000"/>
                </a:solidFill>
                <a:latin typeface="High Tower Text" panose="02040502050506030303" pitchFamily="18" charset="0"/>
              </a:rPr>
              <a:t>Map interfaces </a:t>
            </a:r>
            <a:r>
              <a:rPr lang="en-US" sz="2600" dirty="0">
                <a:solidFill>
                  <a:srgbClr val="000000"/>
                </a:solidFill>
                <a:latin typeface="High Tower Text" panose="02040502050506030303" pitchFamily="18" charset="0"/>
              </a:rPr>
              <a:t>– </a:t>
            </a:r>
            <a:endParaRPr sz="2600" dirty="0">
              <a:latin typeface="High Tower Text" panose="02040502050506030303" pitchFamily="18" charset="0"/>
            </a:endParaRPr>
          </a:p>
          <a:p>
            <a:pPr marL="627063" indent="-271463">
              <a:buSzPct val="70000"/>
              <a:buFont typeface="Wingdings" pitchFamily="2" charset="2"/>
              <a:buChar char="ü"/>
            </a:pPr>
            <a:r>
              <a:rPr lang="en-US" sz="2600" b="1" dirty="0">
                <a:solidFill>
                  <a:srgbClr val="000000"/>
                </a:solidFill>
                <a:latin typeface="High Tower Text" panose="02040502050506030303" pitchFamily="18" charset="0"/>
              </a:rPr>
              <a:t>Map</a:t>
            </a:r>
            <a:r>
              <a:rPr lang="en-US" sz="2600" dirty="0">
                <a:solidFill>
                  <a:srgbClr val="000000"/>
                </a:solidFill>
                <a:latin typeface="High Tower Text" panose="02040502050506030303" pitchFamily="18" charset="0"/>
              </a:rPr>
              <a:t> – Maps unique keys to values</a:t>
            </a:r>
            <a:endParaRPr sz="2600" dirty="0">
              <a:latin typeface="High Tower Text" panose="02040502050506030303" pitchFamily="18" charset="0"/>
            </a:endParaRPr>
          </a:p>
          <a:p>
            <a:pPr marL="627063" indent="-271463">
              <a:buSzPct val="70000"/>
              <a:buFont typeface="Wingdings" pitchFamily="2" charset="2"/>
              <a:buChar char="ü"/>
            </a:pPr>
            <a:r>
              <a:rPr lang="en-US" sz="2600" b="1" dirty="0" err="1">
                <a:solidFill>
                  <a:srgbClr val="000000"/>
                </a:solidFill>
                <a:latin typeface="High Tower Text" panose="02040502050506030303" pitchFamily="18" charset="0"/>
              </a:rPr>
              <a:t>Map.Entry</a:t>
            </a:r>
            <a:r>
              <a:rPr lang="en-US" sz="2600" dirty="0">
                <a:solidFill>
                  <a:srgbClr val="000000"/>
                </a:solidFill>
                <a:latin typeface="High Tower Text" panose="02040502050506030303" pitchFamily="18" charset="0"/>
              </a:rPr>
              <a:t> –  Describes an element (a key/value pair) in a map. Its an inner class of Map.</a:t>
            </a:r>
            <a:endParaRPr sz="2600" dirty="0">
              <a:latin typeface="High Tower Text" panose="02040502050506030303" pitchFamily="18" charset="0"/>
            </a:endParaRPr>
          </a:p>
          <a:p>
            <a:pPr marL="627063" indent="-271463">
              <a:buSzPct val="70000"/>
              <a:buFont typeface="Wingdings" pitchFamily="2" charset="2"/>
              <a:buChar char="ü"/>
            </a:pPr>
            <a:r>
              <a:rPr lang="en-US" sz="2600" b="1" dirty="0" err="1">
                <a:solidFill>
                  <a:srgbClr val="000000"/>
                </a:solidFill>
                <a:latin typeface="High Tower Text" panose="02040502050506030303" pitchFamily="18" charset="0"/>
              </a:rPr>
              <a:t>SortedMap</a:t>
            </a:r>
            <a:r>
              <a:rPr lang="en-US" sz="2600" dirty="0">
                <a:solidFill>
                  <a:srgbClr val="000000"/>
                </a:solidFill>
                <a:latin typeface="High Tower Text" panose="02040502050506030303" pitchFamily="18" charset="0"/>
              </a:rPr>
              <a:t> – Extends Map so that keys are maintained in ascending order.</a:t>
            </a:r>
          </a:p>
          <a:p>
            <a:pPr marL="404813" indent="-342900">
              <a:lnSpc>
                <a:spcPct val="80000"/>
              </a:lnSpc>
              <a:buSzPct val="70000"/>
              <a:buFont typeface="Wingdings" charset="2"/>
              <a:buChar char=""/>
            </a:pPr>
            <a:r>
              <a:rPr lang="en-US" sz="2600" b="1" u="sng" dirty="0">
                <a:solidFill>
                  <a:srgbClr val="000000"/>
                </a:solidFill>
                <a:latin typeface="High Tower Text" panose="02040502050506030303" pitchFamily="18" charset="0"/>
              </a:rPr>
              <a:t>Object put(Object k, Object v)</a:t>
            </a:r>
            <a:r>
              <a:rPr lang="en-US" sz="2600" b="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Puts an entry in the invoking map, overwriting any previous value associated  with the key. Returns null if the key did not  already exist. Otherwise, the previous value linked to the key is returned.</a:t>
            </a:r>
            <a:endParaRPr lang="en-US" sz="2600" dirty="0">
              <a:latin typeface="High Tower Text" panose="02040502050506030303" pitchFamily="18" charset="0"/>
            </a:endParaRPr>
          </a:p>
          <a:p>
            <a:pPr marL="404813" indent="-342900">
              <a:lnSpc>
                <a:spcPct val="80000"/>
              </a:lnSpc>
              <a:buSzPct val="70000"/>
              <a:buFont typeface="Wingdings" charset="2"/>
              <a:buChar char=""/>
            </a:pPr>
            <a:r>
              <a:rPr lang="en-US" sz="2600" b="1" u="sng" dirty="0">
                <a:solidFill>
                  <a:srgbClr val="000000"/>
                </a:solidFill>
                <a:latin typeface="High Tower Text" panose="02040502050506030303" pitchFamily="18" charset="0"/>
              </a:rPr>
              <a:t>void </a:t>
            </a:r>
            <a:r>
              <a:rPr lang="en-US" sz="2600" b="1" u="sng" dirty="0" err="1">
                <a:solidFill>
                  <a:srgbClr val="000000"/>
                </a:solidFill>
                <a:latin typeface="High Tower Text" panose="02040502050506030303" pitchFamily="18" charset="0"/>
              </a:rPr>
              <a:t>putAll</a:t>
            </a:r>
            <a:r>
              <a:rPr lang="en-US" sz="2600" b="1" u="sng" dirty="0">
                <a:solidFill>
                  <a:srgbClr val="000000"/>
                </a:solidFill>
                <a:latin typeface="High Tower Text" panose="02040502050506030303" pitchFamily="18" charset="0"/>
              </a:rPr>
              <a:t>(Map m)</a:t>
            </a:r>
            <a:r>
              <a:rPr lang="en-US" sz="2600" b="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Puts all the entries from m into this map.</a:t>
            </a:r>
            <a:endParaRPr lang="en-US" sz="2600" dirty="0">
              <a:latin typeface="High Tower Text" panose="02040502050506030303" pitchFamily="18" charset="0"/>
            </a:endParaRPr>
          </a:p>
          <a:p>
            <a:pPr marL="404813" indent="-342900">
              <a:lnSpc>
                <a:spcPct val="80000"/>
              </a:lnSpc>
              <a:buSzPct val="70000"/>
              <a:buFont typeface="Wingdings" charset="2"/>
              <a:buChar char=""/>
            </a:pPr>
            <a:r>
              <a:rPr lang="en-US" sz="2600" b="1" u="sng" dirty="0">
                <a:solidFill>
                  <a:srgbClr val="000000"/>
                </a:solidFill>
                <a:latin typeface="High Tower Text" panose="02040502050506030303" pitchFamily="18" charset="0"/>
              </a:rPr>
              <a:t>Object remove(Object k)</a:t>
            </a:r>
            <a:r>
              <a:rPr lang="en-US" sz="2600" b="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Removes the entry whose key equals k.</a:t>
            </a:r>
            <a:endParaRPr lang="en-US" sz="2600" dirty="0">
              <a:latin typeface="High Tower Text" panose="02040502050506030303" pitchFamily="18" charset="0"/>
            </a:endParaRPr>
          </a:p>
          <a:p>
            <a:pPr marL="404813" indent="-342900">
              <a:lnSpc>
                <a:spcPct val="80000"/>
              </a:lnSpc>
              <a:buSzPct val="70000"/>
              <a:buFont typeface="Wingdings" charset="2"/>
              <a:buChar char=""/>
            </a:pPr>
            <a:r>
              <a:rPr lang="en-US" sz="2600" b="1" u="sng" dirty="0" err="1">
                <a:solidFill>
                  <a:srgbClr val="000000"/>
                </a:solidFill>
                <a:latin typeface="High Tower Text" panose="02040502050506030303" pitchFamily="18" charset="0"/>
              </a:rPr>
              <a:t>int</a:t>
            </a:r>
            <a:r>
              <a:rPr lang="en-US" sz="2600" b="1" u="sng" dirty="0">
                <a:solidFill>
                  <a:srgbClr val="000000"/>
                </a:solidFill>
                <a:latin typeface="High Tower Text" panose="02040502050506030303" pitchFamily="18" charset="0"/>
              </a:rPr>
              <a:t> size( )</a:t>
            </a:r>
            <a:r>
              <a:rPr lang="en-US" sz="2600" b="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Returns the number of key/value pairs in the map.</a:t>
            </a:r>
            <a:endParaRPr lang="en-US" sz="2600" dirty="0">
              <a:latin typeface="High Tower Text" panose="02040502050506030303" pitchFamily="18" charset="0"/>
            </a:endParaRPr>
          </a:p>
        </p:txBody>
      </p:sp>
    </p:spTree>
    <p:extLst>
      <p:ext uri="{BB962C8B-B14F-4D97-AF65-F5344CB8AC3E}">
        <p14:creationId xmlns:p14="http://schemas.microsoft.com/office/powerpoint/2010/main" val="2914159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333" name="TextShape 2"/>
          <p:cNvSpPr txBox="1"/>
          <p:nvPr/>
        </p:nvSpPr>
        <p:spPr>
          <a:xfrm>
            <a:off x="0" y="304800"/>
            <a:ext cx="9143640" cy="6553200"/>
          </a:xfrm>
          <a:prstGeom prst="rect">
            <a:avLst/>
          </a:prstGeom>
        </p:spPr>
        <p:txBody>
          <a:bodyPr/>
          <a:lstStyle/>
          <a:p>
            <a:pPr marL="404813" indent="-342900">
              <a:lnSpc>
                <a:spcPct val="80000"/>
              </a:lnSpc>
              <a:buSzPct val="70000"/>
              <a:buFont typeface="Wingdings" charset="2"/>
              <a:buChar char=""/>
            </a:pPr>
            <a:r>
              <a:rPr lang="en-US" sz="2400" u="sng" dirty="0">
                <a:solidFill>
                  <a:srgbClr val="000000"/>
                </a:solidFill>
                <a:latin typeface="High Tower Text" panose="02040502050506030303" pitchFamily="18" charset="0"/>
              </a:rPr>
              <a:t>Collection values( )</a:t>
            </a:r>
            <a:r>
              <a:rPr lang="en-US" sz="2400" dirty="0">
                <a:solidFill>
                  <a:srgbClr val="000000"/>
                </a:solidFill>
                <a:latin typeface="High Tower Text" panose="02040502050506030303" pitchFamily="18" charset="0"/>
              </a:rPr>
              <a:t> Returns a collection containing the values in the map. This method provides a collection-view of the values in the map.</a:t>
            </a:r>
            <a:endParaRPr lang="en-US" sz="2400" dirty="0">
              <a:latin typeface="High Tower Text" panose="02040502050506030303" pitchFamily="18" charset="0"/>
            </a:endParaRPr>
          </a:p>
          <a:p>
            <a:pPr marL="404813" indent="-342900">
              <a:lnSpc>
                <a:spcPct val="80000"/>
              </a:lnSpc>
              <a:buSzPct val="70000"/>
              <a:buFont typeface="Wingdings" charset="2"/>
              <a:buChar char=""/>
            </a:pPr>
            <a:r>
              <a:rPr lang="en-US" sz="2400" u="sng" dirty="0">
                <a:solidFill>
                  <a:srgbClr val="000000"/>
                </a:solidFill>
                <a:latin typeface="High Tower Text" panose="02040502050506030303" pitchFamily="18" charset="0"/>
              </a:rPr>
              <a:t>void clear( )</a:t>
            </a:r>
            <a:r>
              <a:rPr lang="en-US" sz="2400" dirty="0">
                <a:solidFill>
                  <a:srgbClr val="000000"/>
                </a:solidFill>
                <a:latin typeface="High Tower Text" panose="02040502050506030303" pitchFamily="18" charset="0"/>
              </a:rPr>
              <a:t> Removes all key/value pairs from the invoking map.</a:t>
            </a:r>
            <a:endParaRPr lang="en-US" sz="2400" dirty="0">
              <a:latin typeface="High Tower Text" panose="02040502050506030303" pitchFamily="18" charset="0"/>
            </a:endParaRPr>
          </a:p>
          <a:p>
            <a:pPr marL="404813" indent="-342900">
              <a:lnSpc>
                <a:spcPct val="80000"/>
              </a:lnSpc>
              <a:buSzPct val="70000"/>
              <a:buFont typeface="Wingdings" charset="2"/>
              <a:buChar char=""/>
            </a:pPr>
            <a:r>
              <a:rPr lang="en-US" sz="2400" u="sng" dirty="0" err="1">
                <a:solidFill>
                  <a:srgbClr val="000000"/>
                </a:solidFill>
                <a:latin typeface="High Tower Text" panose="02040502050506030303" pitchFamily="18" charset="0"/>
              </a:rPr>
              <a:t>boolean</a:t>
            </a:r>
            <a:r>
              <a:rPr lang="en-US" sz="2400" u="sng" dirty="0">
                <a:solidFill>
                  <a:srgbClr val="000000"/>
                </a:solidFill>
                <a:latin typeface="High Tower Text" panose="02040502050506030303" pitchFamily="18" charset="0"/>
              </a:rPr>
              <a:t> </a:t>
            </a:r>
            <a:r>
              <a:rPr lang="en-US" sz="2400" u="sng" dirty="0" err="1">
                <a:solidFill>
                  <a:srgbClr val="000000"/>
                </a:solidFill>
                <a:latin typeface="High Tower Text" panose="02040502050506030303" pitchFamily="18" charset="0"/>
              </a:rPr>
              <a:t>containsKey</a:t>
            </a:r>
            <a:r>
              <a:rPr lang="en-US" sz="2400" u="sng" dirty="0">
                <a:solidFill>
                  <a:srgbClr val="000000"/>
                </a:solidFill>
                <a:latin typeface="High Tower Text" panose="02040502050506030303" pitchFamily="18" charset="0"/>
              </a:rPr>
              <a:t>(Object k)</a:t>
            </a:r>
            <a:r>
              <a:rPr lang="en-US" sz="2400" dirty="0">
                <a:solidFill>
                  <a:srgbClr val="000000"/>
                </a:solidFill>
                <a:latin typeface="High Tower Text" panose="02040502050506030303" pitchFamily="18" charset="0"/>
              </a:rPr>
              <a:t> Returns true if the invoking map contains k as a key. Otherwise, returns false</a:t>
            </a:r>
            <a:endParaRPr lang="en-US" sz="2400" u="sng" dirty="0">
              <a:solidFill>
                <a:srgbClr val="000000"/>
              </a:solidFill>
              <a:latin typeface="High Tower Text" panose="02040502050506030303" pitchFamily="18" charset="0"/>
            </a:endParaRPr>
          </a:p>
          <a:p>
            <a:pPr marL="342900" indent="-342900">
              <a:buSzPct val="70000"/>
              <a:buFont typeface="Wingdings" charset="2"/>
              <a:buChar char=""/>
            </a:pPr>
            <a:r>
              <a:rPr lang="en-US" sz="2400" u="sng" dirty="0" err="1">
                <a:solidFill>
                  <a:srgbClr val="000000"/>
                </a:solidFill>
                <a:latin typeface="High Tower Text" panose="02040502050506030303" pitchFamily="18" charset="0"/>
              </a:rPr>
              <a:t>boolean</a:t>
            </a:r>
            <a:r>
              <a:rPr lang="en-US" sz="2400" u="sng" dirty="0">
                <a:solidFill>
                  <a:srgbClr val="000000"/>
                </a:solidFill>
                <a:latin typeface="High Tower Text" panose="02040502050506030303" pitchFamily="18" charset="0"/>
              </a:rPr>
              <a:t> </a:t>
            </a:r>
            <a:r>
              <a:rPr lang="en-US" sz="2400" u="sng" dirty="0" err="1">
                <a:solidFill>
                  <a:srgbClr val="000000"/>
                </a:solidFill>
                <a:latin typeface="High Tower Text" panose="02040502050506030303" pitchFamily="18" charset="0"/>
              </a:rPr>
              <a:t>containsValue</a:t>
            </a:r>
            <a:r>
              <a:rPr lang="en-US" sz="2400" u="sng" dirty="0">
                <a:solidFill>
                  <a:srgbClr val="000000"/>
                </a:solidFill>
                <a:latin typeface="High Tower Text" panose="02040502050506030303" pitchFamily="18" charset="0"/>
              </a:rPr>
              <a:t>(Object v)</a:t>
            </a:r>
            <a:r>
              <a:rPr lang="en-US" sz="2400" dirty="0">
                <a:solidFill>
                  <a:srgbClr val="000000"/>
                </a:solidFill>
                <a:latin typeface="High Tower Text" panose="02040502050506030303" pitchFamily="18" charset="0"/>
              </a:rPr>
              <a:t> Returns true if the map contains v as a value else returns false.</a:t>
            </a:r>
            <a:endParaRPr sz="2400" dirty="0">
              <a:latin typeface="High Tower Text" panose="02040502050506030303" pitchFamily="18" charset="0"/>
            </a:endParaRPr>
          </a:p>
          <a:p>
            <a:pPr marL="342900" indent="-342900">
              <a:buSzPct val="70000"/>
              <a:buFont typeface="Wingdings" charset="2"/>
              <a:buChar char=""/>
            </a:pPr>
            <a:r>
              <a:rPr lang="en-US" sz="2400" u="sng" dirty="0">
                <a:solidFill>
                  <a:srgbClr val="000000"/>
                </a:solidFill>
                <a:latin typeface="High Tower Text" panose="02040502050506030303" pitchFamily="18" charset="0"/>
              </a:rPr>
              <a:t>Set </a:t>
            </a:r>
            <a:r>
              <a:rPr lang="en-US" sz="2400" u="sng" dirty="0" err="1">
                <a:solidFill>
                  <a:srgbClr val="000000"/>
                </a:solidFill>
                <a:latin typeface="High Tower Text" panose="02040502050506030303" pitchFamily="18" charset="0"/>
              </a:rPr>
              <a:t>entrySet</a:t>
            </a:r>
            <a:r>
              <a:rPr lang="en-US" sz="2400" u="sng" dirty="0">
                <a:solidFill>
                  <a:srgbClr val="000000"/>
                </a:solidFill>
                <a:latin typeface="High Tower Text" panose="02040502050506030303" pitchFamily="18" charset="0"/>
              </a:rPr>
              <a:t>( )</a:t>
            </a:r>
            <a:r>
              <a:rPr lang="en-US" sz="2400" dirty="0">
                <a:solidFill>
                  <a:srgbClr val="000000"/>
                </a:solidFill>
                <a:latin typeface="High Tower Text" panose="02040502050506030303" pitchFamily="18" charset="0"/>
              </a:rPr>
              <a:t> Returns a Set that contains the entries in the map. The set contains objects of type </a:t>
            </a:r>
            <a:r>
              <a:rPr lang="en-US" sz="2400" dirty="0" err="1">
                <a:solidFill>
                  <a:srgbClr val="000000"/>
                </a:solidFill>
                <a:latin typeface="High Tower Text" panose="02040502050506030303" pitchFamily="18" charset="0"/>
              </a:rPr>
              <a:t>Map.Entry</a:t>
            </a:r>
            <a:r>
              <a:rPr lang="en-US" sz="2400" dirty="0">
                <a:solidFill>
                  <a:srgbClr val="000000"/>
                </a:solidFill>
                <a:latin typeface="High Tower Text" panose="02040502050506030303" pitchFamily="18" charset="0"/>
              </a:rPr>
              <a:t>. This method provides a set-view of the invoking map.</a:t>
            </a:r>
            <a:endParaRPr sz="2400" dirty="0">
              <a:latin typeface="High Tower Text" panose="02040502050506030303" pitchFamily="18" charset="0"/>
            </a:endParaRPr>
          </a:p>
          <a:p>
            <a:pPr marL="342900" indent="-342900">
              <a:lnSpc>
                <a:spcPct val="80000"/>
              </a:lnSpc>
              <a:buSzPct val="70000"/>
              <a:buFont typeface="Wingdings" charset="2"/>
              <a:buChar char=""/>
            </a:pPr>
            <a:r>
              <a:rPr lang="en-US" sz="2400" u="sng" dirty="0" err="1">
                <a:solidFill>
                  <a:srgbClr val="000000"/>
                </a:solidFill>
                <a:latin typeface="High Tower Text" panose="02040502050506030303" pitchFamily="18" charset="0"/>
              </a:rPr>
              <a:t>boolean</a:t>
            </a:r>
            <a:r>
              <a:rPr lang="en-US" sz="2400" u="sng" dirty="0">
                <a:solidFill>
                  <a:srgbClr val="000000"/>
                </a:solidFill>
                <a:latin typeface="High Tower Text" panose="02040502050506030303" pitchFamily="18" charset="0"/>
              </a:rPr>
              <a:t> equals(Object </a:t>
            </a:r>
            <a:r>
              <a:rPr lang="en-US" sz="2400" u="sng" dirty="0" err="1">
                <a:solidFill>
                  <a:srgbClr val="000000"/>
                </a:solidFill>
                <a:latin typeface="High Tower Text" panose="02040502050506030303" pitchFamily="18" charset="0"/>
              </a:rPr>
              <a:t>obj</a:t>
            </a:r>
            <a:r>
              <a:rPr lang="en-US" sz="2400" u="sng" dirty="0">
                <a:solidFill>
                  <a:srgbClr val="000000"/>
                </a:solidFill>
                <a:latin typeface="High Tower Text" panose="02040502050506030303" pitchFamily="18" charset="0"/>
              </a:rPr>
              <a:t>)</a:t>
            </a:r>
            <a:r>
              <a:rPr lang="en-US" sz="2400" dirty="0">
                <a:solidFill>
                  <a:srgbClr val="000000"/>
                </a:solidFill>
                <a:latin typeface="High Tower Text" panose="02040502050506030303" pitchFamily="18" charset="0"/>
              </a:rPr>
              <a:t> Returns true if </a:t>
            </a:r>
            <a:r>
              <a:rPr lang="en-US" sz="2400" dirty="0" err="1">
                <a:solidFill>
                  <a:srgbClr val="000000"/>
                </a:solidFill>
                <a:latin typeface="High Tower Text" panose="02040502050506030303" pitchFamily="18" charset="0"/>
              </a:rPr>
              <a:t>obj</a:t>
            </a:r>
            <a:r>
              <a:rPr lang="en-US" sz="2400" dirty="0">
                <a:solidFill>
                  <a:srgbClr val="000000"/>
                </a:solidFill>
                <a:latin typeface="High Tower Text" panose="02040502050506030303" pitchFamily="18" charset="0"/>
              </a:rPr>
              <a:t> is a Map and contains the  same entries else it  returns false.</a:t>
            </a:r>
            <a:endParaRPr sz="2400" dirty="0">
              <a:latin typeface="High Tower Text" panose="02040502050506030303" pitchFamily="18" charset="0"/>
            </a:endParaRPr>
          </a:p>
          <a:p>
            <a:pPr marL="342900" indent="-342900">
              <a:lnSpc>
                <a:spcPct val="80000"/>
              </a:lnSpc>
              <a:buSzPct val="70000"/>
              <a:buFont typeface="Wingdings" charset="2"/>
              <a:buChar char=""/>
            </a:pPr>
            <a:r>
              <a:rPr lang="en-US" sz="2400" u="sng" dirty="0">
                <a:solidFill>
                  <a:srgbClr val="000000"/>
                </a:solidFill>
                <a:latin typeface="High Tower Text" panose="02040502050506030303" pitchFamily="18" charset="0"/>
              </a:rPr>
              <a:t>Object get(Object k)</a:t>
            </a:r>
            <a:r>
              <a:rPr lang="en-US" sz="2400" dirty="0">
                <a:solidFill>
                  <a:srgbClr val="000000"/>
                </a:solidFill>
                <a:latin typeface="High Tower Text" panose="02040502050506030303" pitchFamily="18" charset="0"/>
              </a:rPr>
              <a:t> Returns the value associated with the key k.</a:t>
            </a:r>
            <a:endParaRPr sz="2400" dirty="0">
              <a:latin typeface="High Tower Text" panose="02040502050506030303" pitchFamily="18" charset="0"/>
            </a:endParaRPr>
          </a:p>
          <a:p>
            <a:pPr marL="342900" indent="-342900">
              <a:lnSpc>
                <a:spcPct val="80000"/>
              </a:lnSpc>
              <a:buSzPct val="70000"/>
              <a:buFont typeface="Wingdings" charset="2"/>
              <a:buChar char=""/>
            </a:pPr>
            <a:r>
              <a:rPr lang="en-US" sz="2400" u="sng" dirty="0" err="1">
                <a:solidFill>
                  <a:srgbClr val="000000"/>
                </a:solidFill>
                <a:latin typeface="High Tower Text" panose="02040502050506030303" pitchFamily="18" charset="0"/>
              </a:rPr>
              <a:t>int</a:t>
            </a:r>
            <a:r>
              <a:rPr lang="en-US" sz="2400" u="sng" dirty="0">
                <a:solidFill>
                  <a:srgbClr val="000000"/>
                </a:solidFill>
                <a:latin typeface="High Tower Text" panose="02040502050506030303" pitchFamily="18" charset="0"/>
              </a:rPr>
              <a:t> </a:t>
            </a:r>
            <a:r>
              <a:rPr lang="en-US" sz="2400" u="sng" dirty="0" err="1">
                <a:solidFill>
                  <a:srgbClr val="000000"/>
                </a:solidFill>
                <a:latin typeface="High Tower Text" panose="02040502050506030303" pitchFamily="18" charset="0"/>
              </a:rPr>
              <a:t>hashCode</a:t>
            </a:r>
            <a:r>
              <a:rPr lang="en-US" sz="2400" u="sng" dirty="0">
                <a:solidFill>
                  <a:srgbClr val="000000"/>
                </a:solidFill>
                <a:latin typeface="High Tower Text" panose="02040502050506030303" pitchFamily="18" charset="0"/>
              </a:rPr>
              <a:t>( )</a:t>
            </a:r>
            <a:r>
              <a:rPr lang="en-US" sz="2400" dirty="0">
                <a:solidFill>
                  <a:srgbClr val="000000"/>
                </a:solidFill>
                <a:latin typeface="High Tower Text" panose="02040502050506030303" pitchFamily="18" charset="0"/>
              </a:rPr>
              <a:t> Returns the hash code for the invoking map.</a:t>
            </a:r>
            <a:endParaRPr sz="2400" dirty="0">
              <a:latin typeface="High Tower Text" panose="02040502050506030303" pitchFamily="18" charset="0"/>
            </a:endParaRPr>
          </a:p>
          <a:p>
            <a:pPr marL="342900" indent="-342900">
              <a:lnSpc>
                <a:spcPct val="80000"/>
              </a:lnSpc>
              <a:buSzPct val="70000"/>
              <a:buFont typeface="Wingdings" charset="2"/>
              <a:buChar char=""/>
            </a:pPr>
            <a:r>
              <a:rPr lang="en-US" sz="2400" u="sng" dirty="0" err="1">
                <a:solidFill>
                  <a:srgbClr val="000000"/>
                </a:solidFill>
                <a:latin typeface="High Tower Text" panose="02040502050506030303" pitchFamily="18" charset="0"/>
              </a:rPr>
              <a:t>boolean</a:t>
            </a:r>
            <a:r>
              <a:rPr lang="en-US" sz="2400" u="sng" dirty="0">
                <a:solidFill>
                  <a:srgbClr val="000000"/>
                </a:solidFill>
                <a:latin typeface="High Tower Text" panose="02040502050506030303" pitchFamily="18" charset="0"/>
              </a:rPr>
              <a:t> </a:t>
            </a:r>
            <a:r>
              <a:rPr lang="en-US" sz="2400" u="sng" dirty="0" err="1">
                <a:solidFill>
                  <a:srgbClr val="000000"/>
                </a:solidFill>
                <a:latin typeface="High Tower Text" panose="02040502050506030303" pitchFamily="18" charset="0"/>
              </a:rPr>
              <a:t>isEmpty</a:t>
            </a:r>
            <a:r>
              <a:rPr lang="en-US" sz="2400" u="sng" dirty="0">
                <a:solidFill>
                  <a:srgbClr val="000000"/>
                </a:solidFill>
                <a:latin typeface="High Tower Text" panose="02040502050506030303" pitchFamily="18" charset="0"/>
              </a:rPr>
              <a:t>( )</a:t>
            </a:r>
            <a:r>
              <a:rPr lang="en-US" sz="2400" dirty="0">
                <a:solidFill>
                  <a:srgbClr val="000000"/>
                </a:solidFill>
                <a:latin typeface="High Tower Text" panose="02040502050506030303" pitchFamily="18" charset="0"/>
              </a:rPr>
              <a:t> Returns true if the invoking map is empty else returns false.</a:t>
            </a:r>
          </a:p>
          <a:p>
            <a:pPr marL="342900" indent="-342900">
              <a:lnSpc>
                <a:spcPct val="80000"/>
              </a:lnSpc>
              <a:buSzPct val="70000"/>
              <a:buFont typeface="Wingdings" charset="2"/>
              <a:buChar char=""/>
            </a:pPr>
            <a:r>
              <a:rPr lang="en-US" sz="2400" u="sng" dirty="0">
                <a:solidFill>
                  <a:srgbClr val="000000"/>
                </a:solidFill>
                <a:latin typeface="High Tower Text" panose="02040502050506030303" pitchFamily="18" charset="0"/>
              </a:rPr>
              <a:t>Set </a:t>
            </a:r>
            <a:r>
              <a:rPr lang="en-US" sz="2400" u="sng" dirty="0" err="1">
                <a:solidFill>
                  <a:srgbClr val="000000"/>
                </a:solidFill>
                <a:latin typeface="High Tower Text" panose="02040502050506030303" pitchFamily="18" charset="0"/>
              </a:rPr>
              <a:t>keySet</a:t>
            </a:r>
            <a:r>
              <a:rPr lang="en-US" sz="2400" u="sng" dirty="0">
                <a:solidFill>
                  <a:srgbClr val="000000"/>
                </a:solidFill>
                <a:latin typeface="High Tower Text" panose="02040502050506030303" pitchFamily="18" charset="0"/>
              </a:rPr>
              <a:t>( )</a:t>
            </a:r>
            <a:r>
              <a:rPr lang="en-US" sz="2400" dirty="0">
                <a:solidFill>
                  <a:srgbClr val="000000"/>
                </a:solidFill>
                <a:latin typeface="High Tower Text" panose="02040502050506030303" pitchFamily="18" charset="0"/>
              </a:rPr>
              <a:t> Returns a Set that contains the keys in the invoking map. This method provides a set-view of the keys in the invoking map.</a:t>
            </a:r>
            <a:endParaRPr lang="en-US" sz="2400" dirty="0">
              <a:latin typeface="High Tower Text" panose="02040502050506030303" pitchFamily="18" charset="0"/>
            </a:endParaRPr>
          </a:p>
        </p:txBody>
      </p:sp>
    </p:spTree>
    <p:extLst>
      <p:ext uri="{BB962C8B-B14F-4D97-AF65-F5344CB8AC3E}">
        <p14:creationId xmlns:p14="http://schemas.microsoft.com/office/powerpoint/2010/main" val="3000624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0" y="0"/>
            <a:ext cx="9143640" cy="380880"/>
          </a:xfrm>
          <a:prstGeom prst="rect">
            <a:avLst/>
          </a:prstGeom>
        </p:spPr>
        <p:txBody>
          <a:bodyPr anchor="ctr"/>
          <a:lstStyle/>
          <a:p>
            <a:pPr algn="ctr"/>
            <a:r>
              <a:rPr lang="en-US" sz="4000" dirty="0" err="1">
                <a:solidFill>
                  <a:srgbClr val="000000"/>
                </a:solidFill>
                <a:latin typeface="High Tower Text" panose="02040502050506030303" pitchFamily="18" charset="0"/>
              </a:rPr>
              <a:t>SortedMap</a:t>
            </a:r>
            <a:endParaRPr dirty="0">
              <a:latin typeface="Bell MT" panose="02020503060305020303" pitchFamily="18" charset="0"/>
            </a:endParaRPr>
          </a:p>
        </p:txBody>
      </p:sp>
      <p:sp>
        <p:nvSpPr>
          <p:cNvPr id="335" name="TextShape 2"/>
          <p:cNvSpPr txBox="1"/>
          <p:nvPr/>
        </p:nvSpPr>
        <p:spPr>
          <a:xfrm>
            <a:off x="0" y="380880"/>
            <a:ext cx="9143640" cy="6476760"/>
          </a:xfrm>
          <a:prstGeom prst="rect">
            <a:avLst/>
          </a:prstGeom>
        </p:spPr>
        <p:txBody>
          <a:bodyPr/>
          <a:lstStyle/>
          <a:p>
            <a:pPr marL="273050" indent="-273050">
              <a:lnSpc>
                <a:spcPct val="80000"/>
              </a:lnSpc>
              <a:buSzPct val="70000"/>
              <a:buFont typeface="Wingdings" panose="05000000000000000000" pitchFamily="2" charset="2"/>
              <a:buChar char="Ø"/>
            </a:pPr>
            <a:r>
              <a:rPr lang="en-US" sz="2800" dirty="0">
                <a:solidFill>
                  <a:srgbClr val="000000"/>
                </a:solidFill>
                <a:latin typeface="High Tower Text" panose="02040502050506030303" pitchFamily="18" charset="0"/>
              </a:rPr>
              <a:t>An interface which extends Map. It ensures that the entries are maintained in ascending key order.</a:t>
            </a:r>
          </a:p>
          <a:p>
            <a:pPr marL="273050" indent="-273050">
              <a:lnSpc>
                <a:spcPct val="80000"/>
              </a:lnSpc>
              <a:buSzPct val="70000"/>
              <a:buFont typeface="Wingdings" charset="2"/>
              <a:buChar char=""/>
            </a:pPr>
            <a:r>
              <a:rPr lang="en-US" sz="2800" b="1" dirty="0">
                <a:solidFill>
                  <a:srgbClr val="000000"/>
                </a:solidFill>
                <a:latin typeface="High Tower Text" panose="02040502050506030303" pitchFamily="18" charset="0"/>
              </a:rPr>
              <a:t>Methods</a:t>
            </a:r>
            <a:r>
              <a:rPr lang="en-US" sz="2800" dirty="0">
                <a:solidFill>
                  <a:srgbClr val="000000"/>
                </a:solidFill>
                <a:latin typeface="High Tower Text" panose="02040502050506030303" pitchFamily="18" charset="0"/>
              </a:rPr>
              <a:t> – </a:t>
            </a:r>
            <a:endParaRPr sz="2800" dirty="0">
              <a:latin typeface="High Tower Text" panose="02040502050506030303" pitchFamily="18" charset="0"/>
            </a:endParaRPr>
          </a:p>
          <a:p>
            <a:pPr marL="273050" indent="-273050">
              <a:lnSpc>
                <a:spcPct val="80000"/>
              </a:lnSpc>
              <a:buSzPct val="70000"/>
              <a:buFont typeface="Wingdings" charset="2"/>
              <a:buChar char=""/>
            </a:pPr>
            <a:r>
              <a:rPr lang="en-US" sz="2800" u="sng" dirty="0">
                <a:solidFill>
                  <a:srgbClr val="000000"/>
                </a:solidFill>
                <a:latin typeface="High Tower Text" panose="02040502050506030303" pitchFamily="18" charset="0"/>
              </a:rPr>
              <a:t>Comparator comparator( )</a:t>
            </a:r>
            <a:r>
              <a:rPr lang="en-US" sz="2800" dirty="0">
                <a:solidFill>
                  <a:srgbClr val="000000"/>
                </a:solidFill>
                <a:latin typeface="High Tower Text" panose="02040502050506030303" pitchFamily="18" charset="0"/>
              </a:rPr>
              <a:t> Returns the invoking sorted  map’s comparator. If the natural ordering is used for the invoking map, null is returned.</a:t>
            </a:r>
            <a:endParaRPr sz="2800" dirty="0">
              <a:latin typeface="High Tower Text" panose="02040502050506030303" pitchFamily="18" charset="0"/>
            </a:endParaRPr>
          </a:p>
          <a:p>
            <a:pPr marL="273050" indent="-273050">
              <a:lnSpc>
                <a:spcPct val="80000"/>
              </a:lnSpc>
              <a:buSzPct val="70000"/>
              <a:buFont typeface="Wingdings" charset="2"/>
              <a:buChar char=""/>
            </a:pPr>
            <a:r>
              <a:rPr lang="en-US" sz="2800" u="sng" dirty="0">
                <a:solidFill>
                  <a:srgbClr val="000000"/>
                </a:solidFill>
                <a:latin typeface="High Tower Text" panose="02040502050506030303" pitchFamily="18" charset="0"/>
              </a:rPr>
              <a:t>Object </a:t>
            </a:r>
            <a:r>
              <a:rPr lang="en-US" sz="2800" u="sng" dirty="0" err="1">
                <a:solidFill>
                  <a:srgbClr val="000000"/>
                </a:solidFill>
                <a:latin typeface="High Tower Text" panose="02040502050506030303" pitchFamily="18" charset="0"/>
              </a:rPr>
              <a:t>firstKey</a:t>
            </a:r>
            <a:r>
              <a:rPr lang="en-US" sz="2800" u="sng" dirty="0">
                <a:solidFill>
                  <a:srgbClr val="000000"/>
                </a:solidFill>
                <a:latin typeface="High Tower Text" panose="02040502050506030303" pitchFamily="18" charset="0"/>
              </a:rPr>
              <a:t>( )</a:t>
            </a:r>
            <a:r>
              <a:rPr lang="en-US" sz="2800" dirty="0">
                <a:solidFill>
                  <a:srgbClr val="000000"/>
                </a:solidFill>
                <a:latin typeface="High Tower Text" panose="02040502050506030303" pitchFamily="18" charset="0"/>
              </a:rPr>
              <a:t> Returns the first key in the invoking map.</a:t>
            </a:r>
            <a:endParaRPr sz="2800" dirty="0">
              <a:latin typeface="High Tower Text" panose="02040502050506030303" pitchFamily="18" charset="0"/>
            </a:endParaRPr>
          </a:p>
          <a:p>
            <a:pPr marL="273050" indent="-273050">
              <a:lnSpc>
                <a:spcPct val="80000"/>
              </a:lnSpc>
              <a:buSzPct val="70000"/>
              <a:buFont typeface="Wingdings" charset="2"/>
              <a:buChar char=""/>
            </a:pPr>
            <a:r>
              <a:rPr lang="en-US" sz="2800" u="sng" dirty="0" err="1">
                <a:solidFill>
                  <a:srgbClr val="000000"/>
                </a:solidFill>
                <a:latin typeface="High Tower Text" panose="02040502050506030303" pitchFamily="18" charset="0"/>
              </a:rPr>
              <a:t>SortedMap</a:t>
            </a:r>
            <a:r>
              <a:rPr lang="en-US" sz="2800" u="sng" dirty="0">
                <a:solidFill>
                  <a:srgbClr val="000000"/>
                </a:solidFill>
                <a:latin typeface="High Tower Text" panose="02040502050506030303" pitchFamily="18" charset="0"/>
              </a:rPr>
              <a:t> </a:t>
            </a:r>
            <a:r>
              <a:rPr lang="en-US" sz="2800" u="sng" dirty="0" err="1">
                <a:solidFill>
                  <a:srgbClr val="000000"/>
                </a:solidFill>
                <a:latin typeface="High Tower Text" panose="02040502050506030303" pitchFamily="18" charset="0"/>
              </a:rPr>
              <a:t>headMap</a:t>
            </a:r>
            <a:r>
              <a:rPr lang="en-US" sz="2800" u="sng" dirty="0">
                <a:solidFill>
                  <a:srgbClr val="000000"/>
                </a:solidFill>
                <a:latin typeface="High Tower Text" panose="02040502050506030303" pitchFamily="18" charset="0"/>
              </a:rPr>
              <a:t>(Object end)</a:t>
            </a:r>
            <a:r>
              <a:rPr lang="en-US" sz="2800" dirty="0">
                <a:solidFill>
                  <a:srgbClr val="000000"/>
                </a:solidFill>
                <a:latin typeface="High Tower Text" panose="02040502050506030303" pitchFamily="18" charset="0"/>
              </a:rPr>
              <a:t> Returns a sorted map for those map entries with keys that are  less than end.</a:t>
            </a:r>
            <a:endParaRPr sz="2800" dirty="0">
              <a:latin typeface="High Tower Text" panose="02040502050506030303" pitchFamily="18" charset="0"/>
            </a:endParaRPr>
          </a:p>
          <a:p>
            <a:pPr marL="273050" indent="-273050">
              <a:lnSpc>
                <a:spcPct val="80000"/>
              </a:lnSpc>
              <a:buSzPct val="70000"/>
              <a:buFont typeface="Wingdings" charset="2"/>
              <a:buChar char=""/>
            </a:pPr>
            <a:r>
              <a:rPr lang="en-US" sz="2800" u="sng" dirty="0">
                <a:solidFill>
                  <a:srgbClr val="000000"/>
                </a:solidFill>
                <a:latin typeface="High Tower Text" panose="02040502050506030303" pitchFamily="18" charset="0"/>
              </a:rPr>
              <a:t>Object </a:t>
            </a:r>
            <a:r>
              <a:rPr lang="en-US" sz="2800" u="sng" dirty="0" err="1">
                <a:solidFill>
                  <a:srgbClr val="000000"/>
                </a:solidFill>
                <a:latin typeface="High Tower Text" panose="02040502050506030303" pitchFamily="18" charset="0"/>
              </a:rPr>
              <a:t>lastKey</a:t>
            </a:r>
            <a:r>
              <a:rPr lang="en-US" sz="2800" u="sng" dirty="0">
                <a:solidFill>
                  <a:srgbClr val="000000"/>
                </a:solidFill>
                <a:latin typeface="High Tower Text" panose="02040502050506030303" pitchFamily="18" charset="0"/>
              </a:rPr>
              <a:t>( )</a:t>
            </a:r>
            <a:r>
              <a:rPr lang="en-US" sz="2800" dirty="0">
                <a:solidFill>
                  <a:srgbClr val="000000"/>
                </a:solidFill>
                <a:latin typeface="High Tower Text" panose="02040502050506030303" pitchFamily="18" charset="0"/>
              </a:rPr>
              <a:t> Returns the last key in the  invoking map.</a:t>
            </a:r>
            <a:endParaRPr sz="2800" dirty="0">
              <a:latin typeface="High Tower Text" panose="02040502050506030303" pitchFamily="18" charset="0"/>
            </a:endParaRPr>
          </a:p>
          <a:p>
            <a:pPr marL="273050" indent="-273050">
              <a:lnSpc>
                <a:spcPct val="80000"/>
              </a:lnSpc>
              <a:buSzPct val="70000"/>
              <a:buFont typeface="Wingdings" charset="2"/>
              <a:buChar char=""/>
            </a:pPr>
            <a:r>
              <a:rPr lang="en-US" sz="2800" u="sng" dirty="0" err="1">
                <a:solidFill>
                  <a:srgbClr val="000000"/>
                </a:solidFill>
                <a:latin typeface="High Tower Text" panose="02040502050506030303" pitchFamily="18" charset="0"/>
              </a:rPr>
              <a:t>SortedMap</a:t>
            </a:r>
            <a:r>
              <a:rPr lang="en-US" sz="2800" u="sng" dirty="0">
                <a:solidFill>
                  <a:srgbClr val="000000"/>
                </a:solidFill>
                <a:latin typeface="High Tower Text" panose="02040502050506030303" pitchFamily="18" charset="0"/>
              </a:rPr>
              <a:t> </a:t>
            </a:r>
            <a:r>
              <a:rPr lang="en-US" sz="2800" u="sng" dirty="0" err="1">
                <a:solidFill>
                  <a:srgbClr val="000000"/>
                </a:solidFill>
                <a:latin typeface="High Tower Text" panose="02040502050506030303" pitchFamily="18" charset="0"/>
              </a:rPr>
              <a:t>subMap</a:t>
            </a:r>
            <a:r>
              <a:rPr lang="en-US" sz="2800" u="sng" dirty="0">
                <a:solidFill>
                  <a:srgbClr val="000000"/>
                </a:solidFill>
                <a:latin typeface="High Tower Text" panose="02040502050506030303" pitchFamily="18" charset="0"/>
              </a:rPr>
              <a:t>(Object start, Object end)</a:t>
            </a:r>
            <a:r>
              <a:rPr lang="en-US" sz="2800" dirty="0">
                <a:solidFill>
                  <a:srgbClr val="000000"/>
                </a:solidFill>
                <a:latin typeface="High Tower Text" panose="02040502050506030303" pitchFamily="18" charset="0"/>
              </a:rPr>
              <a:t> Returns a map containing those  entries with keys that are greater than or equal to start and less than end.</a:t>
            </a:r>
            <a:endParaRPr sz="2800" dirty="0">
              <a:latin typeface="High Tower Text" panose="02040502050506030303" pitchFamily="18" charset="0"/>
            </a:endParaRPr>
          </a:p>
          <a:p>
            <a:pPr marL="273050" indent="-273050">
              <a:lnSpc>
                <a:spcPct val="80000"/>
              </a:lnSpc>
              <a:buSzPct val="70000"/>
              <a:buFont typeface="Wingdings" charset="2"/>
              <a:buChar char=""/>
            </a:pPr>
            <a:r>
              <a:rPr lang="en-US" sz="2800" u="sng" dirty="0" err="1">
                <a:solidFill>
                  <a:srgbClr val="000000"/>
                </a:solidFill>
                <a:latin typeface="High Tower Text" panose="02040502050506030303" pitchFamily="18" charset="0"/>
              </a:rPr>
              <a:t>SortedMap</a:t>
            </a:r>
            <a:r>
              <a:rPr lang="en-US" sz="2800" u="sng" dirty="0">
                <a:solidFill>
                  <a:srgbClr val="000000"/>
                </a:solidFill>
                <a:latin typeface="High Tower Text" panose="02040502050506030303" pitchFamily="18" charset="0"/>
              </a:rPr>
              <a:t> </a:t>
            </a:r>
            <a:r>
              <a:rPr lang="en-US" sz="2800" u="sng" dirty="0" err="1">
                <a:solidFill>
                  <a:srgbClr val="000000"/>
                </a:solidFill>
                <a:latin typeface="High Tower Text" panose="02040502050506030303" pitchFamily="18" charset="0"/>
              </a:rPr>
              <a:t>tailMap</a:t>
            </a:r>
            <a:r>
              <a:rPr lang="en-US" sz="2800" u="sng" dirty="0">
                <a:solidFill>
                  <a:srgbClr val="000000"/>
                </a:solidFill>
                <a:latin typeface="High Tower Text" panose="02040502050506030303" pitchFamily="18" charset="0"/>
              </a:rPr>
              <a:t>(Object start)</a:t>
            </a:r>
            <a:r>
              <a:rPr lang="en-US" sz="2800" dirty="0">
                <a:solidFill>
                  <a:srgbClr val="000000"/>
                </a:solidFill>
                <a:latin typeface="High Tower Text" panose="02040502050506030303" pitchFamily="18" charset="0"/>
              </a:rPr>
              <a:t> Returns a map containing those entries with keys that are greater  than or equal to start.</a:t>
            </a:r>
            <a:endParaRPr sz="2800" dirty="0">
              <a:latin typeface="High Tower Text" panose="02040502050506030303" pitchFamily="18" charset="0"/>
            </a:endParaRPr>
          </a:p>
        </p:txBody>
      </p:sp>
    </p:spTree>
    <p:extLst>
      <p:ext uri="{BB962C8B-B14F-4D97-AF65-F5344CB8AC3E}">
        <p14:creationId xmlns:p14="http://schemas.microsoft.com/office/powerpoint/2010/main" val="2094391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Map Classes</a:t>
            </a:r>
            <a:endParaRPr dirty="0">
              <a:latin typeface="Bell MT" panose="02020503060305020303" pitchFamily="18" charset="0"/>
            </a:endParaRPr>
          </a:p>
        </p:txBody>
      </p:sp>
      <p:sp>
        <p:nvSpPr>
          <p:cNvPr id="362" name="TextShape 2"/>
          <p:cNvSpPr txBox="1"/>
          <p:nvPr/>
        </p:nvSpPr>
        <p:spPr>
          <a:xfrm>
            <a:off x="0" y="380880"/>
            <a:ext cx="9143640" cy="6324120"/>
          </a:xfrm>
          <a:prstGeom prst="rect">
            <a:avLst/>
          </a:prstGeom>
        </p:spPr>
        <p:txBody>
          <a:bodyPr/>
          <a:lstStyle/>
          <a:p>
            <a:pPr marL="355600" indent="-260350">
              <a:buSzPct val="70000"/>
              <a:buFont typeface="Wingdings" charset="2"/>
              <a:buChar char=""/>
            </a:pPr>
            <a:r>
              <a:rPr lang="en-US" sz="2800" b="1" dirty="0" err="1">
                <a:solidFill>
                  <a:srgbClr val="000000"/>
                </a:solidFill>
                <a:latin typeface="High Tower Text" panose="02040502050506030303" pitchFamily="18" charset="0"/>
              </a:rPr>
              <a:t>HashMap</a:t>
            </a:r>
            <a:endParaRPr lang="en-US" sz="2800" dirty="0">
              <a:latin typeface="High Tower Text" panose="02040502050506030303" pitchFamily="18" charset="0"/>
            </a:endParaRPr>
          </a:p>
          <a:p>
            <a:pPr marL="355600" indent="-260350">
              <a:buSzPct val="70000"/>
              <a:buFont typeface="Wingdings" charset="2"/>
              <a:buChar char=""/>
            </a:pPr>
            <a:r>
              <a:rPr lang="en-US" sz="2800" dirty="0" err="1">
                <a:solidFill>
                  <a:srgbClr val="000000"/>
                </a:solidFill>
                <a:latin typeface="High Tower Text" panose="02040502050506030303" pitchFamily="18" charset="0"/>
              </a:rPr>
              <a:t>HashMap</a:t>
            </a:r>
            <a:r>
              <a:rPr lang="en-US" sz="2800" dirty="0">
                <a:solidFill>
                  <a:srgbClr val="000000"/>
                </a:solidFill>
                <a:latin typeface="High Tower Text" panose="02040502050506030303" pitchFamily="18" charset="0"/>
              </a:rPr>
              <a:t> implements Map and extends </a:t>
            </a:r>
            <a:r>
              <a:rPr lang="en-US" sz="2800" dirty="0" err="1">
                <a:solidFill>
                  <a:srgbClr val="000000"/>
                </a:solidFill>
                <a:latin typeface="High Tower Text" panose="02040502050506030303" pitchFamily="18" charset="0"/>
              </a:rPr>
              <a:t>AbstractMap</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a:p>
            <a:pPr marL="355600" indent="-260350">
              <a:buSzPct val="70000"/>
              <a:buFont typeface="Wingdings" charset="2"/>
              <a:buChar char=""/>
            </a:pPr>
            <a:r>
              <a:rPr lang="en-US" sz="2800" dirty="0" err="1">
                <a:solidFill>
                  <a:srgbClr val="000000"/>
                </a:solidFill>
                <a:latin typeface="High Tower Text" panose="02040502050506030303" pitchFamily="18" charset="0"/>
              </a:rPr>
              <a:t>HashMap</a:t>
            </a:r>
            <a:r>
              <a:rPr lang="en-US" sz="2800" dirty="0">
                <a:solidFill>
                  <a:srgbClr val="000000"/>
                </a:solidFill>
                <a:latin typeface="High Tower Text" panose="02040502050506030303" pitchFamily="18" charset="0"/>
              </a:rPr>
              <a:t> class uses a hash table to implement the Map interface. This allows the execution time of basic operations, such as get( ) and put( ), to remain constant even for large sets.</a:t>
            </a:r>
            <a:endParaRPr lang="en-US" sz="2800" dirty="0">
              <a:latin typeface="High Tower Text" panose="02040502050506030303" pitchFamily="18" charset="0"/>
            </a:endParaRPr>
          </a:p>
          <a:p>
            <a:pPr marL="355600" indent="-260350">
              <a:buSzPct val="70000"/>
              <a:buFont typeface="Wingdings" charset="2"/>
              <a:buChar char=""/>
            </a:pPr>
            <a:r>
              <a:rPr lang="en-US" sz="2800" b="1" dirty="0">
                <a:solidFill>
                  <a:srgbClr val="000000"/>
                </a:solidFill>
                <a:latin typeface="High Tower Text" panose="02040502050506030303" pitchFamily="18" charset="0"/>
              </a:rPr>
              <a:t>Constructors of </a:t>
            </a:r>
            <a:r>
              <a:rPr lang="en-US" sz="2800" b="1" dirty="0" err="1">
                <a:solidFill>
                  <a:srgbClr val="000000"/>
                </a:solidFill>
                <a:latin typeface="High Tower Text" panose="02040502050506030303" pitchFamily="18" charset="0"/>
              </a:rPr>
              <a:t>HashMap</a:t>
            </a:r>
            <a:r>
              <a:rPr lang="en-US" sz="2800" b="1" dirty="0">
                <a:solidFill>
                  <a:srgbClr val="000000"/>
                </a:solidFill>
                <a:latin typeface="High Tower Text" panose="02040502050506030303" pitchFamily="18" charset="0"/>
              </a:rPr>
              <a:t> class – </a:t>
            </a:r>
            <a:endParaRPr lang="en-US" sz="2800" dirty="0">
              <a:latin typeface="High Tower Text" panose="02040502050506030303" pitchFamily="18" charset="0"/>
            </a:endParaRPr>
          </a:p>
          <a:p>
            <a:pPr marL="355600" indent="-260350">
              <a:buSzPct val="70000"/>
              <a:buFont typeface="Wingdings" charset="2"/>
              <a:buChar char=""/>
            </a:pPr>
            <a:r>
              <a:rPr lang="en-US" sz="2800" dirty="0" err="1">
                <a:solidFill>
                  <a:srgbClr val="000000"/>
                </a:solidFill>
                <a:latin typeface="High Tower Text" panose="02040502050506030303" pitchFamily="18" charset="0"/>
              </a:rPr>
              <a:t>HashMap</a:t>
            </a:r>
            <a:r>
              <a:rPr lang="en-US" sz="2800" dirty="0">
                <a:solidFill>
                  <a:srgbClr val="000000"/>
                </a:solidFill>
                <a:latin typeface="High Tower Text" panose="02040502050506030303" pitchFamily="18" charset="0"/>
              </a:rPr>
              <a:t>( )</a:t>
            </a:r>
            <a:endParaRPr lang="en-US" sz="2800" dirty="0">
              <a:latin typeface="High Tower Text" panose="02040502050506030303" pitchFamily="18" charset="0"/>
            </a:endParaRPr>
          </a:p>
          <a:p>
            <a:pPr marL="355600" indent="-260350">
              <a:buSzPct val="70000"/>
              <a:buFont typeface="Wingdings" charset="2"/>
              <a:buChar char=""/>
            </a:pPr>
            <a:r>
              <a:rPr lang="en-US" sz="2800" dirty="0" err="1">
                <a:solidFill>
                  <a:srgbClr val="000000"/>
                </a:solidFill>
                <a:latin typeface="High Tower Text" panose="02040502050506030303" pitchFamily="18" charset="0"/>
              </a:rPr>
              <a:t>HashMap</a:t>
            </a:r>
            <a:r>
              <a:rPr lang="en-US" sz="2800" dirty="0">
                <a:solidFill>
                  <a:srgbClr val="000000"/>
                </a:solidFill>
                <a:latin typeface="High Tower Text" panose="02040502050506030303" pitchFamily="18" charset="0"/>
              </a:rPr>
              <a:t>(Map </a:t>
            </a:r>
            <a:r>
              <a:rPr lang="en-US" sz="2800" i="1" dirty="0">
                <a:solidFill>
                  <a:srgbClr val="000000"/>
                </a:solidFill>
                <a:latin typeface="High Tower Text" panose="02040502050506030303" pitchFamily="18" charset="0"/>
              </a:rPr>
              <a:t>m</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a:p>
            <a:pPr marL="355600" indent="-260350">
              <a:buSzPct val="70000"/>
              <a:buFont typeface="Wingdings" charset="2"/>
              <a:buChar char=""/>
            </a:pPr>
            <a:r>
              <a:rPr lang="en-US" sz="2800" dirty="0" err="1">
                <a:solidFill>
                  <a:srgbClr val="000000"/>
                </a:solidFill>
                <a:latin typeface="High Tower Text" panose="02040502050506030303" pitchFamily="18" charset="0"/>
              </a:rPr>
              <a:t>HashMap</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capacity</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a:p>
            <a:pPr marL="355600" indent="-260350">
              <a:buSzPct val="70000"/>
              <a:buFont typeface="Wingdings" charset="2"/>
              <a:buChar char=""/>
            </a:pPr>
            <a:r>
              <a:rPr lang="en-US" sz="2800" dirty="0" err="1">
                <a:solidFill>
                  <a:srgbClr val="000000"/>
                </a:solidFill>
                <a:latin typeface="High Tower Text" panose="02040502050506030303" pitchFamily="18" charset="0"/>
              </a:rPr>
              <a:t>HashMap</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int</a:t>
            </a:r>
            <a:r>
              <a:rPr lang="en-US" sz="2800" dirty="0">
                <a:solidFill>
                  <a:srgbClr val="000000"/>
                </a:solidFill>
                <a:latin typeface="High Tower Text" panose="02040502050506030303" pitchFamily="18" charset="0"/>
              </a:rPr>
              <a:t> </a:t>
            </a:r>
            <a:r>
              <a:rPr lang="en-US" sz="2800" i="1" dirty="0">
                <a:solidFill>
                  <a:srgbClr val="000000"/>
                </a:solidFill>
                <a:latin typeface="High Tower Text" panose="02040502050506030303" pitchFamily="18" charset="0"/>
              </a:rPr>
              <a:t>capacity</a:t>
            </a:r>
            <a:r>
              <a:rPr lang="en-US" sz="2800" dirty="0">
                <a:solidFill>
                  <a:srgbClr val="000000"/>
                </a:solidFill>
                <a:latin typeface="High Tower Text" panose="02040502050506030303" pitchFamily="18" charset="0"/>
              </a:rPr>
              <a:t>, float </a:t>
            </a:r>
            <a:r>
              <a:rPr lang="en-US" sz="2800" i="1" dirty="0" err="1">
                <a:solidFill>
                  <a:srgbClr val="000000"/>
                </a:solidFill>
                <a:latin typeface="High Tower Text" panose="02040502050506030303" pitchFamily="18" charset="0"/>
              </a:rPr>
              <a:t>fillRatio</a:t>
            </a:r>
            <a:r>
              <a:rPr lang="en-US" sz="2800" dirty="0">
                <a:solidFill>
                  <a:srgbClr val="000000"/>
                </a:solidFill>
                <a:latin typeface="High Tower Text" panose="02040502050506030303" pitchFamily="18" charset="0"/>
              </a:rPr>
              <a:t>)</a:t>
            </a:r>
            <a:endParaRPr lang="en-US" sz="2800" dirty="0">
              <a:latin typeface="High Tower Text" panose="02040502050506030303" pitchFamily="18" charset="0"/>
            </a:endParaRPr>
          </a:p>
        </p:txBody>
      </p:sp>
    </p:spTree>
    <p:extLst>
      <p:ext uri="{BB962C8B-B14F-4D97-AF65-F5344CB8AC3E}">
        <p14:creationId xmlns:p14="http://schemas.microsoft.com/office/powerpoint/2010/main" val="42250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f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762000"/>
            <a:ext cx="6486525" cy="5410200"/>
          </a:xfrm>
          <a:prstGeom prst="rect">
            <a:avLst/>
          </a:prstGeom>
          <a:solidFill>
            <a:schemeClr val="accent6">
              <a:lumMod val="40000"/>
              <a:lumOff val="60000"/>
            </a:schemeClr>
          </a:solidFill>
        </p:spPr>
      </p:pic>
      <p:sp>
        <p:nvSpPr>
          <p:cNvPr id="2" name="Title 1"/>
          <p:cNvSpPr>
            <a:spLocks noGrp="1"/>
          </p:cNvSpPr>
          <p:nvPr>
            <p:ph type="title"/>
          </p:nvPr>
        </p:nvSpPr>
        <p:spPr>
          <a:xfrm>
            <a:off x="0" y="0"/>
            <a:ext cx="9144000" cy="457200"/>
          </a:xfrm>
        </p:spPr>
        <p:txBody>
          <a:bodyPr/>
          <a:lstStyle/>
          <a:p>
            <a:pPr algn="ctr"/>
            <a:r>
              <a:rPr lang="en-US" sz="4000" b="1" dirty="0">
                <a:solidFill>
                  <a:schemeClr val="tx2">
                    <a:lumMod val="60000"/>
                    <a:lumOff val="40000"/>
                  </a:schemeClr>
                </a:solidFill>
                <a:latin typeface="Bell MT" panose="02020503060305020303" pitchFamily="18" charset="0"/>
              </a:rPr>
              <a:t>contd..</a:t>
            </a:r>
            <a:endParaRPr lang="en-IN" sz="4000" b="1" dirty="0">
              <a:solidFill>
                <a:schemeClr val="tx2">
                  <a:lumMod val="60000"/>
                  <a:lumOff val="40000"/>
                </a:schemeClr>
              </a:solidFill>
              <a:latin typeface="Bell MT" panose="02020503060305020303" pitchFamily="18" charset="0"/>
            </a:endParaRPr>
          </a:p>
        </p:txBody>
      </p:sp>
    </p:spTree>
    <p:extLst>
      <p:ext uri="{BB962C8B-B14F-4D97-AF65-F5344CB8AC3E}">
        <p14:creationId xmlns:p14="http://schemas.microsoft.com/office/powerpoint/2010/main" val="371884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366" name="TextShape 2"/>
          <p:cNvSpPr txBox="1"/>
          <p:nvPr/>
        </p:nvSpPr>
        <p:spPr>
          <a:xfrm>
            <a:off x="76320" y="380880"/>
            <a:ext cx="8991360" cy="6248160"/>
          </a:xfrm>
          <a:prstGeom prst="rect">
            <a:avLst/>
          </a:prstGeom>
        </p:spPr>
        <p:txBody>
          <a:bodyPr/>
          <a:lstStyle/>
          <a:p>
            <a:pPr marL="355600" indent="-355600">
              <a:buSzPct val="70000"/>
              <a:buFont typeface="Wingdings" charset="2"/>
              <a:buChar char=""/>
            </a:pPr>
            <a:r>
              <a:rPr lang="en-US" sz="2800" b="1" dirty="0" err="1">
                <a:solidFill>
                  <a:srgbClr val="000000"/>
                </a:solidFill>
                <a:latin typeface="High Tower Text" panose="02040502050506030303" pitchFamily="18" charset="0"/>
              </a:rPr>
              <a:t>TreeMap</a:t>
            </a:r>
            <a:endParaRPr sz="2800" dirty="0">
              <a:latin typeface="High Tower Text" panose="02040502050506030303" pitchFamily="18" charset="0"/>
            </a:endParaRPr>
          </a:p>
          <a:p>
            <a:pPr marL="355600" indent="-355600">
              <a:buSzPct val="70000"/>
              <a:buFont typeface="Wingdings" charset="2"/>
              <a:buChar char=""/>
            </a:pPr>
            <a:r>
              <a:rPr lang="en-US" sz="2800" dirty="0">
                <a:solidFill>
                  <a:srgbClr val="000000"/>
                </a:solidFill>
                <a:latin typeface="High Tower Text" panose="02040502050506030303" pitchFamily="18" charset="0"/>
              </a:rPr>
              <a:t>The </a:t>
            </a:r>
            <a:r>
              <a:rPr lang="en-US" sz="2800" dirty="0" err="1">
                <a:solidFill>
                  <a:srgbClr val="000000"/>
                </a:solidFill>
                <a:latin typeface="High Tower Text" panose="02040502050506030303" pitchFamily="18" charset="0"/>
              </a:rPr>
              <a:t>TreeMap</a:t>
            </a:r>
            <a:r>
              <a:rPr lang="en-US" sz="2800" dirty="0">
                <a:solidFill>
                  <a:srgbClr val="000000"/>
                </a:solidFill>
                <a:latin typeface="High Tower Text" panose="02040502050506030303" pitchFamily="18" charset="0"/>
              </a:rPr>
              <a:t> class implements the Map interface by using a tree. A </a:t>
            </a:r>
            <a:r>
              <a:rPr lang="en-US" sz="2800" dirty="0" err="1">
                <a:solidFill>
                  <a:srgbClr val="000000"/>
                </a:solidFill>
                <a:latin typeface="High Tower Text" panose="02040502050506030303" pitchFamily="18" charset="0"/>
              </a:rPr>
              <a:t>TreeMap</a:t>
            </a:r>
            <a:r>
              <a:rPr lang="en-US" sz="2800" dirty="0">
                <a:solidFill>
                  <a:srgbClr val="000000"/>
                </a:solidFill>
                <a:latin typeface="High Tower Text" panose="02040502050506030303" pitchFamily="18" charset="0"/>
              </a:rPr>
              <a:t> provides an efficient means of storing key/value pairs in sorted order, and allows rapid retrieval. </a:t>
            </a:r>
            <a:endParaRPr sz="2800" dirty="0">
              <a:latin typeface="High Tower Text" panose="02040502050506030303" pitchFamily="18" charset="0"/>
            </a:endParaRPr>
          </a:p>
          <a:p>
            <a:pPr marL="355600" indent="-355600">
              <a:buSzPct val="70000"/>
              <a:buFont typeface="Wingdings" charset="2"/>
              <a:buChar char=""/>
            </a:pPr>
            <a:r>
              <a:rPr lang="en-US" sz="2800" b="1" dirty="0">
                <a:solidFill>
                  <a:srgbClr val="000000"/>
                </a:solidFill>
                <a:latin typeface="High Tower Text" panose="02040502050506030303" pitchFamily="18" charset="0"/>
              </a:rPr>
              <a:t>Constructors  of </a:t>
            </a:r>
            <a:r>
              <a:rPr lang="en-US" sz="2800" b="1" dirty="0" err="1">
                <a:solidFill>
                  <a:srgbClr val="000000"/>
                </a:solidFill>
                <a:latin typeface="High Tower Text" panose="02040502050506030303" pitchFamily="18" charset="0"/>
              </a:rPr>
              <a:t>TreeMap</a:t>
            </a:r>
            <a:r>
              <a:rPr lang="en-US" sz="2800" b="1" dirty="0">
                <a:solidFill>
                  <a:srgbClr val="000000"/>
                </a:solidFill>
                <a:latin typeface="High Tower Text" panose="02040502050506030303" pitchFamily="18" charset="0"/>
              </a:rPr>
              <a:t> class</a:t>
            </a:r>
            <a:endParaRPr sz="2800" dirty="0">
              <a:latin typeface="High Tower Text" panose="02040502050506030303" pitchFamily="18" charset="0"/>
            </a:endParaRPr>
          </a:p>
          <a:p>
            <a:pPr marL="355600" indent="-355600">
              <a:buSzPct val="70000"/>
              <a:buFont typeface="Wingdings" charset="2"/>
              <a:buChar char=""/>
            </a:pPr>
            <a:r>
              <a:rPr lang="en-US" sz="2800" dirty="0" err="1">
                <a:solidFill>
                  <a:srgbClr val="000000"/>
                </a:solidFill>
                <a:latin typeface="High Tower Text" panose="02040502050506030303" pitchFamily="18" charset="0"/>
              </a:rPr>
              <a:t>TreeMap</a:t>
            </a:r>
            <a:r>
              <a:rPr lang="en-US" sz="2800" dirty="0">
                <a:solidFill>
                  <a:srgbClr val="000000"/>
                </a:solidFill>
                <a:latin typeface="High Tower Text" panose="02040502050506030303" pitchFamily="18" charset="0"/>
              </a:rPr>
              <a:t>( )</a:t>
            </a:r>
            <a:endParaRPr sz="2800" dirty="0">
              <a:latin typeface="High Tower Text" panose="02040502050506030303" pitchFamily="18" charset="0"/>
            </a:endParaRPr>
          </a:p>
          <a:p>
            <a:pPr marL="355600" indent="-355600">
              <a:buSzPct val="70000"/>
              <a:buFont typeface="Wingdings" charset="2"/>
              <a:buChar char=""/>
            </a:pPr>
            <a:r>
              <a:rPr lang="en-US" sz="2800" dirty="0" err="1">
                <a:solidFill>
                  <a:srgbClr val="000000"/>
                </a:solidFill>
                <a:latin typeface="High Tower Text" panose="02040502050506030303" pitchFamily="18" charset="0"/>
              </a:rPr>
              <a:t>TreeMap</a:t>
            </a:r>
            <a:r>
              <a:rPr lang="en-US" sz="2800" dirty="0">
                <a:solidFill>
                  <a:srgbClr val="000000"/>
                </a:solidFill>
                <a:latin typeface="High Tower Text" panose="02040502050506030303" pitchFamily="18" charset="0"/>
              </a:rPr>
              <a:t>(Comparator </a:t>
            </a:r>
            <a:r>
              <a:rPr lang="en-US" sz="2800" i="1" dirty="0">
                <a:solidFill>
                  <a:srgbClr val="000000"/>
                </a:solidFill>
                <a:latin typeface="High Tower Text" panose="02040502050506030303" pitchFamily="18" charset="0"/>
              </a:rPr>
              <a:t>comp</a:t>
            </a:r>
            <a:r>
              <a:rPr lang="en-US" sz="2800" dirty="0">
                <a:solidFill>
                  <a:srgbClr val="000000"/>
                </a:solidFill>
                <a:latin typeface="High Tower Text" panose="02040502050506030303" pitchFamily="18" charset="0"/>
              </a:rPr>
              <a:t>)</a:t>
            </a:r>
            <a:endParaRPr sz="2800" dirty="0">
              <a:latin typeface="High Tower Text" panose="02040502050506030303" pitchFamily="18" charset="0"/>
            </a:endParaRPr>
          </a:p>
          <a:p>
            <a:pPr marL="355600" indent="-355600">
              <a:buSzPct val="70000"/>
              <a:buFont typeface="Wingdings" charset="2"/>
              <a:buChar char=""/>
            </a:pPr>
            <a:r>
              <a:rPr lang="en-US" sz="2800" dirty="0" err="1">
                <a:solidFill>
                  <a:srgbClr val="000000"/>
                </a:solidFill>
                <a:latin typeface="High Tower Text" panose="02040502050506030303" pitchFamily="18" charset="0"/>
              </a:rPr>
              <a:t>TreeMap</a:t>
            </a:r>
            <a:r>
              <a:rPr lang="en-US" sz="2800" dirty="0">
                <a:solidFill>
                  <a:srgbClr val="000000"/>
                </a:solidFill>
                <a:latin typeface="High Tower Text" panose="02040502050506030303" pitchFamily="18" charset="0"/>
              </a:rPr>
              <a:t>(Map </a:t>
            </a:r>
            <a:r>
              <a:rPr lang="en-US" sz="2800" i="1" dirty="0">
                <a:solidFill>
                  <a:srgbClr val="000000"/>
                </a:solidFill>
                <a:latin typeface="High Tower Text" panose="02040502050506030303" pitchFamily="18" charset="0"/>
              </a:rPr>
              <a:t>m</a:t>
            </a:r>
            <a:r>
              <a:rPr lang="en-US" sz="2800" dirty="0">
                <a:solidFill>
                  <a:srgbClr val="000000"/>
                </a:solidFill>
                <a:latin typeface="High Tower Text" panose="02040502050506030303" pitchFamily="18" charset="0"/>
              </a:rPr>
              <a:t>)</a:t>
            </a:r>
            <a:endParaRPr sz="2800" dirty="0">
              <a:latin typeface="High Tower Text" panose="02040502050506030303" pitchFamily="18" charset="0"/>
            </a:endParaRPr>
          </a:p>
          <a:p>
            <a:pPr marL="355600" indent="-355600">
              <a:buSzPct val="70000"/>
              <a:buFont typeface="Wingdings" charset="2"/>
              <a:buChar char=""/>
            </a:pPr>
            <a:r>
              <a:rPr lang="en-US" sz="2800" dirty="0" err="1">
                <a:solidFill>
                  <a:srgbClr val="000000"/>
                </a:solidFill>
                <a:latin typeface="High Tower Text" panose="02040502050506030303" pitchFamily="18" charset="0"/>
              </a:rPr>
              <a:t>TreeMap</a:t>
            </a:r>
            <a:r>
              <a:rPr lang="en-US" sz="2800" dirty="0">
                <a:solidFill>
                  <a:srgbClr val="000000"/>
                </a:solidFill>
                <a:latin typeface="High Tower Text" panose="02040502050506030303" pitchFamily="18" charset="0"/>
              </a:rPr>
              <a:t>(</a:t>
            </a:r>
            <a:r>
              <a:rPr lang="en-US" sz="2800" dirty="0" err="1">
                <a:solidFill>
                  <a:srgbClr val="000000"/>
                </a:solidFill>
                <a:latin typeface="High Tower Text" panose="02040502050506030303" pitchFamily="18" charset="0"/>
              </a:rPr>
              <a:t>SortedMap</a:t>
            </a:r>
            <a:r>
              <a:rPr lang="en-US" sz="2800" dirty="0">
                <a:solidFill>
                  <a:srgbClr val="000000"/>
                </a:solidFill>
                <a:latin typeface="High Tower Text" panose="02040502050506030303" pitchFamily="18" charset="0"/>
              </a:rPr>
              <a:t> </a:t>
            </a:r>
            <a:r>
              <a:rPr lang="en-US" sz="2800" i="1" dirty="0" err="1">
                <a:solidFill>
                  <a:srgbClr val="000000"/>
                </a:solidFill>
                <a:latin typeface="High Tower Text" panose="02040502050506030303" pitchFamily="18" charset="0"/>
              </a:rPr>
              <a:t>sm</a:t>
            </a:r>
            <a:r>
              <a:rPr lang="en-US" sz="2800" dirty="0">
                <a:solidFill>
                  <a:srgbClr val="000000"/>
                </a:solidFill>
                <a:latin typeface="High Tower Text" panose="02040502050506030303" pitchFamily="18" charset="0"/>
              </a:rPr>
              <a:t>)</a:t>
            </a:r>
            <a:endParaRPr sz="2800" dirty="0">
              <a:latin typeface="High Tower Text" panose="02040502050506030303" pitchFamily="18" charset="0"/>
            </a:endParaRPr>
          </a:p>
        </p:txBody>
      </p:sp>
    </p:spTree>
    <p:extLst>
      <p:ext uri="{BB962C8B-B14F-4D97-AF65-F5344CB8AC3E}">
        <p14:creationId xmlns:p14="http://schemas.microsoft.com/office/powerpoint/2010/main" val="2984073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368" name="TextShape 2"/>
          <p:cNvSpPr txBox="1"/>
          <p:nvPr/>
        </p:nvSpPr>
        <p:spPr>
          <a:xfrm>
            <a:off x="0" y="457200"/>
            <a:ext cx="9143640" cy="6248160"/>
          </a:xfrm>
          <a:prstGeom prst="rect">
            <a:avLst/>
          </a:prstGeom>
        </p:spPr>
        <p:txBody>
          <a:bodyPr/>
          <a:lstStyle/>
          <a:p>
            <a:pPr marL="355600" indent="-355600">
              <a:lnSpc>
                <a:spcPct val="90000"/>
              </a:lnSpc>
              <a:buSzPct val="70000"/>
              <a:buFont typeface="Wingdings" charset="2"/>
              <a:buChar char=""/>
            </a:pPr>
            <a:r>
              <a:rPr lang="en-US" sz="2600" b="1" dirty="0" err="1">
                <a:solidFill>
                  <a:srgbClr val="000000"/>
                </a:solidFill>
                <a:latin typeface="High Tower Text" panose="02040502050506030303" pitchFamily="18" charset="0"/>
              </a:rPr>
              <a:t>LinkedHashMap</a:t>
            </a:r>
            <a:r>
              <a:rPr lang="en-US" sz="2600" b="1" dirty="0">
                <a:solidFill>
                  <a:srgbClr val="000000"/>
                </a:solidFill>
                <a:latin typeface="High Tower Text" panose="02040502050506030303" pitchFamily="18" charset="0"/>
              </a:rPr>
              <a:t> – </a:t>
            </a:r>
            <a:r>
              <a:rPr lang="en-US" sz="2600" dirty="0">
                <a:solidFill>
                  <a:srgbClr val="000000"/>
                </a:solidFill>
                <a:latin typeface="High Tower Text" panose="02040502050506030303" pitchFamily="18" charset="0"/>
              </a:rPr>
              <a:t>the class extends </a:t>
            </a:r>
            <a:r>
              <a:rPr lang="en-US" sz="2600" dirty="0" err="1">
                <a:solidFill>
                  <a:srgbClr val="000000"/>
                </a:solidFill>
                <a:latin typeface="High Tower Text" panose="02040502050506030303" pitchFamily="18" charset="0"/>
              </a:rPr>
              <a:t>HashMap</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 maintains a linked list of the entries in the map, in the order in which they were inserted. This allows insertion-order iteration over the map. </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a:solidFill>
                  <a:srgbClr val="000000"/>
                </a:solidFill>
                <a:latin typeface="High Tower Text" panose="02040502050506030303" pitchFamily="18" charset="0"/>
              </a:rPr>
              <a:t>When iterating a </a:t>
            </a: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 the elements will be returned in the order in which they were inserted. </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a:solidFill>
                  <a:srgbClr val="000000"/>
                </a:solidFill>
                <a:latin typeface="High Tower Text" panose="02040502050506030303" pitchFamily="18" charset="0"/>
              </a:rPr>
              <a:t>It is  also possible to create a </a:t>
            </a: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 that returns its elements in the order in which they were last accessed.</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 defines the following constructors.</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 )</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(Map </a:t>
            </a:r>
            <a:r>
              <a:rPr lang="en-US" sz="2600" i="1" dirty="0">
                <a:solidFill>
                  <a:srgbClr val="000000"/>
                </a:solidFill>
                <a:latin typeface="High Tower Text" panose="02040502050506030303" pitchFamily="18" charset="0"/>
              </a:rPr>
              <a:t>m</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a:t>
            </a:r>
            <a:r>
              <a:rPr lang="en-US" sz="2600" dirty="0" err="1">
                <a:solidFill>
                  <a:srgbClr val="000000"/>
                </a:solidFill>
                <a:latin typeface="High Tower Text" panose="02040502050506030303" pitchFamily="18" charset="0"/>
              </a:rPr>
              <a:t>int</a:t>
            </a:r>
            <a:r>
              <a:rPr lang="en-US" sz="2600" dirty="0">
                <a:solidFill>
                  <a:srgbClr val="000000"/>
                </a:solidFill>
                <a:latin typeface="High Tower Text" panose="02040502050506030303" pitchFamily="18" charset="0"/>
              </a:rPr>
              <a:t> </a:t>
            </a:r>
            <a:r>
              <a:rPr lang="en-US" sz="2600" i="1" dirty="0">
                <a:solidFill>
                  <a:srgbClr val="000000"/>
                </a:solidFill>
                <a:latin typeface="High Tower Text" panose="02040502050506030303" pitchFamily="18" charset="0"/>
              </a:rPr>
              <a:t>capacity</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a:t>
            </a:r>
            <a:r>
              <a:rPr lang="en-US" sz="2600" dirty="0" err="1">
                <a:solidFill>
                  <a:srgbClr val="000000"/>
                </a:solidFill>
                <a:latin typeface="High Tower Text" panose="02040502050506030303" pitchFamily="18" charset="0"/>
              </a:rPr>
              <a:t>int</a:t>
            </a:r>
            <a:r>
              <a:rPr lang="en-US" sz="2600" dirty="0">
                <a:solidFill>
                  <a:srgbClr val="000000"/>
                </a:solidFill>
                <a:latin typeface="High Tower Text" panose="02040502050506030303" pitchFamily="18" charset="0"/>
              </a:rPr>
              <a:t> </a:t>
            </a:r>
            <a:r>
              <a:rPr lang="en-US" sz="2600" i="1" dirty="0">
                <a:solidFill>
                  <a:srgbClr val="000000"/>
                </a:solidFill>
                <a:latin typeface="High Tower Text" panose="02040502050506030303" pitchFamily="18" charset="0"/>
              </a:rPr>
              <a:t>capacity</a:t>
            </a:r>
            <a:r>
              <a:rPr lang="en-US" sz="2600" dirty="0">
                <a:solidFill>
                  <a:srgbClr val="000000"/>
                </a:solidFill>
                <a:latin typeface="High Tower Text" panose="02040502050506030303" pitchFamily="18" charset="0"/>
              </a:rPr>
              <a:t>, float </a:t>
            </a:r>
            <a:r>
              <a:rPr lang="en-US" sz="2600" i="1" dirty="0" err="1">
                <a:solidFill>
                  <a:srgbClr val="000000"/>
                </a:solidFill>
                <a:latin typeface="High Tower Text" panose="02040502050506030303" pitchFamily="18" charset="0"/>
              </a:rPr>
              <a:t>fillRatio</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355600" indent="-355600">
              <a:lnSpc>
                <a:spcPct val="90000"/>
              </a:lnSpc>
              <a:buSzPct val="70000"/>
              <a:buFont typeface="Wingdings" charset="2"/>
              <a:buChar char=""/>
            </a:pPr>
            <a:r>
              <a:rPr lang="en-US" sz="2600" dirty="0" err="1">
                <a:solidFill>
                  <a:srgbClr val="000000"/>
                </a:solidFill>
                <a:latin typeface="High Tower Text" panose="02040502050506030303" pitchFamily="18" charset="0"/>
              </a:rPr>
              <a:t>LinkedHashMap</a:t>
            </a:r>
            <a:r>
              <a:rPr lang="en-US" sz="2600" dirty="0">
                <a:solidFill>
                  <a:srgbClr val="000000"/>
                </a:solidFill>
                <a:latin typeface="High Tower Text" panose="02040502050506030303" pitchFamily="18" charset="0"/>
              </a:rPr>
              <a:t>(</a:t>
            </a:r>
            <a:r>
              <a:rPr lang="en-US" sz="2600" dirty="0" err="1">
                <a:solidFill>
                  <a:srgbClr val="000000"/>
                </a:solidFill>
                <a:latin typeface="High Tower Text" panose="02040502050506030303" pitchFamily="18" charset="0"/>
              </a:rPr>
              <a:t>int</a:t>
            </a:r>
            <a:r>
              <a:rPr lang="en-US" sz="2600" dirty="0">
                <a:solidFill>
                  <a:srgbClr val="000000"/>
                </a:solidFill>
                <a:latin typeface="High Tower Text" panose="02040502050506030303" pitchFamily="18" charset="0"/>
              </a:rPr>
              <a:t> </a:t>
            </a:r>
            <a:r>
              <a:rPr lang="en-US" sz="2600" i="1" dirty="0">
                <a:solidFill>
                  <a:srgbClr val="000000"/>
                </a:solidFill>
                <a:latin typeface="High Tower Text" panose="02040502050506030303" pitchFamily="18" charset="0"/>
              </a:rPr>
              <a:t>capacity</a:t>
            </a:r>
            <a:r>
              <a:rPr lang="en-US" sz="2600" dirty="0">
                <a:solidFill>
                  <a:srgbClr val="000000"/>
                </a:solidFill>
                <a:latin typeface="High Tower Text" panose="02040502050506030303" pitchFamily="18" charset="0"/>
              </a:rPr>
              <a:t>, float </a:t>
            </a:r>
            <a:r>
              <a:rPr lang="en-US" sz="2600" i="1" dirty="0" err="1">
                <a:solidFill>
                  <a:srgbClr val="000000"/>
                </a:solidFill>
                <a:latin typeface="High Tower Text" panose="02040502050506030303" pitchFamily="18" charset="0"/>
              </a:rPr>
              <a:t>fillRatio</a:t>
            </a:r>
            <a:r>
              <a:rPr lang="en-US" sz="2600" dirty="0">
                <a:solidFill>
                  <a:srgbClr val="000000"/>
                </a:solidFill>
                <a:latin typeface="High Tower Text" panose="02040502050506030303" pitchFamily="18" charset="0"/>
              </a:rPr>
              <a:t>, </a:t>
            </a:r>
            <a:r>
              <a:rPr lang="en-US" sz="2600" dirty="0" err="1">
                <a:solidFill>
                  <a:srgbClr val="000000"/>
                </a:solidFill>
                <a:latin typeface="High Tower Text" panose="02040502050506030303" pitchFamily="18" charset="0"/>
              </a:rPr>
              <a:t>boolean</a:t>
            </a:r>
            <a:r>
              <a:rPr lang="en-US" sz="2600" dirty="0">
                <a:solidFill>
                  <a:srgbClr val="000000"/>
                </a:solidFill>
                <a:latin typeface="High Tower Text" panose="02040502050506030303" pitchFamily="18" charset="0"/>
              </a:rPr>
              <a:t> </a:t>
            </a:r>
            <a:r>
              <a:rPr lang="en-US" sz="2600" i="1" dirty="0">
                <a:solidFill>
                  <a:srgbClr val="000000"/>
                </a:solidFill>
                <a:latin typeface="High Tower Text" panose="02040502050506030303" pitchFamily="18" charset="0"/>
              </a:rPr>
              <a:t>Order</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p:txBody>
      </p:sp>
    </p:spTree>
    <p:extLst>
      <p:ext uri="{BB962C8B-B14F-4D97-AF65-F5344CB8AC3E}">
        <p14:creationId xmlns:p14="http://schemas.microsoft.com/office/powerpoint/2010/main" val="856576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0" y="0"/>
            <a:ext cx="9143640" cy="456840"/>
          </a:xfrm>
          <a:prstGeom prst="rect">
            <a:avLst/>
          </a:prstGeom>
        </p:spPr>
        <p:txBody>
          <a:bodyPr anchor="ctr"/>
          <a:lstStyle/>
          <a:p>
            <a:pPr algn="ctr"/>
            <a:r>
              <a:rPr lang="en-US" sz="4000" dirty="0">
                <a:solidFill>
                  <a:srgbClr val="000000"/>
                </a:solidFill>
                <a:latin typeface="Bell MT" panose="02020503060305020303" pitchFamily="18" charset="0"/>
              </a:rPr>
              <a:t>Comparator</a:t>
            </a:r>
            <a:endParaRPr dirty="0">
              <a:latin typeface="Bell MT" panose="02020503060305020303" pitchFamily="18" charset="0"/>
            </a:endParaRPr>
          </a:p>
        </p:txBody>
      </p:sp>
      <p:sp>
        <p:nvSpPr>
          <p:cNvPr id="370" name="TextShape 2"/>
          <p:cNvSpPr txBox="1"/>
          <p:nvPr/>
        </p:nvSpPr>
        <p:spPr>
          <a:xfrm>
            <a:off x="0" y="457200"/>
            <a:ext cx="9143640" cy="6400440"/>
          </a:xfrm>
          <a:prstGeom prst="rect">
            <a:avLst/>
          </a:prstGeom>
        </p:spPr>
        <p:txBody>
          <a:bodyPr/>
          <a:lstStyle/>
          <a:p>
            <a:pPr>
              <a:lnSpc>
                <a:spcPct val="80000"/>
              </a:lnSpc>
              <a:buSzPct val="70000"/>
              <a:buFont typeface="Wingdings" charset="2"/>
              <a:buChar char=""/>
            </a:pPr>
            <a:r>
              <a:rPr lang="en-US" sz="2600" dirty="0">
                <a:solidFill>
                  <a:srgbClr val="000000"/>
                </a:solidFill>
                <a:latin typeface="High Tower Text" panose="02040502050506030303" pitchFamily="18" charset="0"/>
              </a:rPr>
              <a:t> The </a:t>
            </a:r>
            <a:r>
              <a:rPr lang="en-US" sz="2600" b="1" dirty="0">
                <a:solidFill>
                  <a:srgbClr val="000000"/>
                </a:solidFill>
                <a:latin typeface="High Tower Text" panose="02040502050506030303" pitchFamily="18" charset="0"/>
              </a:rPr>
              <a:t>Comparator </a:t>
            </a:r>
            <a:r>
              <a:rPr lang="en-US" sz="2600" dirty="0">
                <a:solidFill>
                  <a:srgbClr val="000000"/>
                </a:solidFill>
                <a:latin typeface="High Tower Text" panose="02040502050506030303" pitchFamily="18" charset="0"/>
              </a:rPr>
              <a:t>interface defines two methods: </a:t>
            </a:r>
            <a:endParaRPr sz="2600" dirty="0">
              <a:latin typeface="High Tower Text" panose="02040502050506030303" pitchFamily="18" charset="0"/>
            </a:endParaRPr>
          </a:p>
          <a:p>
            <a:pPr>
              <a:lnSpc>
                <a:spcPct val="80000"/>
              </a:lnSpc>
            </a:pPr>
            <a:r>
              <a:rPr lang="en-US" sz="2600" b="1" dirty="0">
                <a:solidFill>
                  <a:srgbClr val="000000"/>
                </a:solidFill>
                <a:latin typeface="High Tower Text" panose="02040502050506030303" pitchFamily="18" charset="0"/>
              </a:rPr>
              <a:t>    compare( ) </a:t>
            </a:r>
            <a:r>
              <a:rPr lang="en-US" sz="2600" dirty="0">
                <a:solidFill>
                  <a:srgbClr val="000000"/>
                </a:solidFill>
                <a:latin typeface="High Tower Text" panose="02040502050506030303" pitchFamily="18" charset="0"/>
              </a:rPr>
              <a:t>and </a:t>
            </a:r>
            <a:r>
              <a:rPr lang="en-US" sz="2600" b="1" dirty="0">
                <a:solidFill>
                  <a:srgbClr val="000000"/>
                </a:solidFill>
                <a:latin typeface="High Tower Text" panose="02040502050506030303" pitchFamily="18" charset="0"/>
              </a:rPr>
              <a:t>equals( )</a:t>
            </a:r>
            <a:r>
              <a:rPr lang="en-US" sz="2600" dirty="0">
                <a:solidFill>
                  <a:srgbClr val="000000"/>
                </a:solidFill>
                <a:latin typeface="High Tower Text" panose="02040502050506030303" pitchFamily="18" charset="0"/>
              </a:rPr>
              <a:t>. </a:t>
            </a:r>
            <a:endParaRPr sz="2600" dirty="0">
              <a:latin typeface="High Tower Text" panose="02040502050506030303" pitchFamily="18" charset="0"/>
            </a:endParaRPr>
          </a:p>
          <a:p>
            <a:pPr marL="355600" indent="-273050">
              <a:lnSpc>
                <a:spcPct val="80000"/>
              </a:lnSpc>
              <a:buSzPct val="70000"/>
              <a:buFont typeface="Wingdings" charset="2"/>
              <a:buChar char=""/>
            </a:pPr>
            <a:endParaRPr lang="en-US" sz="800" dirty="0">
              <a:solidFill>
                <a:srgbClr val="000000"/>
              </a:solidFill>
              <a:latin typeface="High Tower Text" panose="02040502050506030303" pitchFamily="18" charset="0"/>
            </a:endParaRPr>
          </a:p>
          <a:p>
            <a:pPr marL="355600" indent="-273050">
              <a:lnSpc>
                <a:spcPct val="80000"/>
              </a:lnSpc>
              <a:buSzPct val="70000"/>
              <a:buFont typeface="Wingdings" charset="2"/>
              <a:buChar char=""/>
            </a:pPr>
            <a:r>
              <a:rPr lang="en-US" sz="2600" dirty="0">
                <a:solidFill>
                  <a:srgbClr val="000000"/>
                </a:solidFill>
                <a:latin typeface="High Tower Text" panose="02040502050506030303" pitchFamily="18" charset="0"/>
              </a:rPr>
              <a:t>The </a:t>
            </a:r>
            <a:r>
              <a:rPr lang="en-US" sz="2600" b="1" dirty="0">
                <a:solidFill>
                  <a:srgbClr val="000000"/>
                </a:solidFill>
                <a:latin typeface="High Tower Text" panose="02040502050506030303" pitchFamily="18" charset="0"/>
              </a:rPr>
              <a:t>compare( ) </a:t>
            </a:r>
            <a:r>
              <a:rPr lang="en-US" sz="2600" dirty="0">
                <a:solidFill>
                  <a:srgbClr val="000000"/>
                </a:solidFill>
                <a:latin typeface="High Tower Text" panose="02040502050506030303" pitchFamily="18" charset="0"/>
              </a:rPr>
              <a:t>method, compares two elements for order :</a:t>
            </a:r>
            <a:endParaRPr sz="2600" dirty="0">
              <a:latin typeface="High Tower Text" panose="02040502050506030303" pitchFamily="18" charset="0"/>
            </a:endParaRPr>
          </a:p>
          <a:p>
            <a:pPr marL="355600" indent="-273050">
              <a:lnSpc>
                <a:spcPct val="80000"/>
              </a:lnSpc>
            </a:pPr>
            <a:r>
              <a:rPr lang="en-US" sz="2600" dirty="0">
                <a:solidFill>
                  <a:srgbClr val="000000"/>
                </a:solidFill>
                <a:latin typeface="High Tower Text" panose="02040502050506030303" pitchFamily="18" charset="0"/>
              </a:rPr>
              <a:t> </a:t>
            </a:r>
            <a:r>
              <a:rPr lang="en-US" sz="2600" b="1" dirty="0">
                <a:solidFill>
                  <a:srgbClr val="000000"/>
                </a:solidFill>
                <a:latin typeface="High Tower Text" panose="02040502050506030303" pitchFamily="18" charset="0"/>
              </a:rPr>
              <a:t>        </a:t>
            </a:r>
            <a:r>
              <a:rPr lang="en-US" sz="2600" b="1" dirty="0" err="1">
                <a:solidFill>
                  <a:srgbClr val="000000"/>
                </a:solidFill>
                <a:latin typeface="High Tower Text" panose="02040502050506030303" pitchFamily="18" charset="0"/>
              </a:rPr>
              <a:t>int</a:t>
            </a:r>
            <a:r>
              <a:rPr lang="en-US" sz="2600" b="1" dirty="0">
                <a:solidFill>
                  <a:srgbClr val="000000"/>
                </a:solidFill>
                <a:latin typeface="High Tower Text" panose="02040502050506030303" pitchFamily="18" charset="0"/>
              </a:rPr>
              <a:t> compare(Object </a:t>
            </a:r>
            <a:r>
              <a:rPr lang="en-US" sz="2600" b="1" i="1" dirty="0">
                <a:solidFill>
                  <a:srgbClr val="000000"/>
                </a:solidFill>
                <a:latin typeface="High Tower Text" panose="02040502050506030303" pitchFamily="18" charset="0"/>
              </a:rPr>
              <a:t>obj1</a:t>
            </a:r>
            <a:r>
              <a:rPr lang="en-US" sz="2600" b="1" dirty="0">
                <a:solidFill>
                  <a:srgbClr val="000000"/>
                </a:solidFill>
                <a:latin typeface="High Tower Text" panose="02040502050506030303" pitchFamily="18" charset="0"/>
              </a:rPr>
              <a:t>,  Object </a:t>
            </a:r>
            <a:r>
              <a:rPr lang="en-US" sz="2600" b="1" i="1" dirty="0">
                <a:solidFill>
                  <a:srgbClr val="000000"/>
                </a:solidFill>
                <a:latin typeface="High Tower Text" panose="02040502050506030303" pitchFamily="18" charset="0"/>
              </a:rPr>
              <a:t>obj2</a:t>
            </a:r>
            <a:r>
              <a:rPr lang="en-US" sz="2600" b="1" dirty="0">
                <a:solidFill>
                  <a:srgbClr val="000000"/>
                </a:solidFill>
                <a:latin typeface="High Tower Text" panose="02040502050506030303" pitchFamily="18" charset="0"/>
              </a:rPr>
              <a:t>)</a:t>
            </a:r>
            <a:endParaRPr sz="2600" dirty="0">
              <a:latin typeface="High Tower Text" panose="02040502050506030303" pitchFamily="18" charset="0"/>
            </a:endParaRPr>
          </a:p>
          <a:p>
            <a:pPr marL="355600" indent="-273050">
              <a:lnSpc>
                <a:spcPct val="80000"/>
              </a:lnSpc>
            </a:pPr>
            <a:r>
              <a:rPr lang="en-US" sz="2600" dirty="0">
                <a:solidFill>
                  <a:srgbClr val="000000"/>
                </a:solidFill>
                <a:latin typeface="High Tower Text" panose="02040502050506030303" pitchFamily="18" charset="0"/>
              </a:rPr>
              <a:t>   </a:t>
            </a:r>
            <a:r>
              <a:rPr lang="en-US" sz="2600" i="1" dirty="0">
                <a:solidFill>
                  <a:srgbClr val="000000"/>
                </a:solidFill>
                <a:latin typeface="High Tower Text" panose="02040502050506030303" pitchFamily="18" charset="0"/>
              </a:rPr>
              <a:t>obj1 </a:t>
            </a:r>
            <a:r>
              <a:rPr lang="en-US" sz="2600" dirty="0">
                <a:solidFill>
                  <a:srgbClr val="000000"/>
                </a:solidFill>
                <a:latin typeface="High Tower Text" panose="02040502050506030303" pitchFamily="18" charset="0"/>
              </a:rPr>
              <a:t>and </a:t>
            </a:r>
            <a:r>
              <a:rPr lang="en-US" sz="2600" i="1" dirty="0">
                <a:solidFill>
                  <a:srgbClr val="000000"/>
                </a:solidFill>
                <a:latin typeface="High Tower Text" panose="02040502050506030303" pitchFamily="18" charset="0"/>
              </a:rPr>
              <a:t>obj2 </a:t>
            </a:r>
            <a:r>
              <a:rPr lang="en-US" sz="2600" dirty="0">
                <a:solidFill>
                  <a:srgbClr val="000000"/>
                </a:solidFill>
                <a:latin typeface="High Tower Text" panose="02040502050506030303" pitchFamily="18" charset="0"/>
              </a:rPr>
              <a:t>are the objects to be compared. </a:t>
            </a:r>
            <a:endParaRPr sz="2600" dirty="0">
              <a:latin typeface="High Tower Text" panose="02040502050506030303" pitchFamily="18" charset="0"/>
            </a:endParaRPr>
          </a:p>
          <a:p>
            <a:pPr marL="355600" indent="-273050">
              <a:lnSpc>
                <a:spcPct val="80000"/>
              </a:lnSpc>
            </a:pPr>
            <a:r>
              <a:rPr lang="en-US" sz="2600" dirty="0">
                <a:solidFill>
                  <a:srgbClr val="000000"/>
                </a:solidFill>
                <a:latin typeface="High Tower Text" panose="02040502050506030303" pitchFamily="18" charset="0"/>
              </a:rPr>
              <a:t>   the method returns zero if the objects are equal, positive value if </a:t>
            </a:r>
            <a:r>
              <a:rPr lang="en-US" sz="2600" i="1" dirty="0">
                <a:solidFill>
                  <a:srgbClr val="000000"/>
                </a:solidFill>
                <a:latin typeface="High Tower Text" panose="02040502050506030303" pitchFamily="18" charset="0"/>
              </a:rPr>
              <a:t>obj1 </a:t>
            </a:r>
            <a:r>
              <a:rPr lang="en-US" sz="2600" dirty="0">
                <a:solidFill>
                  <a:srgbClr val="000000"/>
                </a:solidFill>
                <a:latin typeface="High Tower Text" panose="02040502050506030303" pitchFamily="18" charset="0"/>
              </a:rPr>
              <a:t>is greater than </a:t>
            </a:r>
            <a:r>
              <a:rPr lang="en-US" sz="2600" i="1" dirty="0">
                <a:solidFill>
                  <a:srgbClr val="000000"/>
                </a:solidFill>
                <a:latin typeface="High Tower Text" panose="02040502050506030303" pitchFamily="18" charset="0"/>
              </a:rPr>
              <a:t>obj2, </a:t>
            </a:r>
            <a:r>
              <a:rPr lang="en-US" sz="2600" dirty="0">
                <a:solidFill>
                  <a:srgbClr val="000000"/>
                </a:solidFill>
                <a:latin typeface="High Tower Text" panose="02040502050506030303" pitchFamily="18" charset="0"/>
              </a:rPr>
              <a:t>else negative. </a:t>
            </a:r>
            <a:endParaRPr sz="2600" dirty="0">
              <a:latin typeface="High Tower Text" panose="02040502050506030303" pitchFamily="18" charset="0"/>
            </a:endParaRPr>
          </a:p>
          <a:p>
            <a:pPr marL="355600" indent="-273050">
              <a:lnSpc>
                <a:spcPct val="80000"/>
              </a:lnSpc>
              <a:buSzPct val="70000"/>
              <a:buFont typeface="Wingdings" charset="2"/>
              <a:buChar char=""/>
            </a:pPr>
            <a:r>
              <a:rPr lang="en-US" sz="2600" dirty="0">
                <a:solidFill>
                  <a:srgbClr val="000000"/>
                </a:solidFill>
                <a:latin typeface="High Tower Text" panose="02040502050506030303" pitchFamily="18" charset="0"/>
              </a:rPr>
              <a:t>The method throws a </a:t>
            </a:r>
            <a:r>
              <a:rPr lang="en-US" sz="2600" b="1" dirty="0" err="1">
                <a:solidFill>
                  <a:srgbClr val="000000"/>
                </a:solidFill>
                <a:latin typeface="High Tower Text" panose="02040502050506030303" pitchFamily="18" charset="0"/>
              </a:rPr>
              <a:t>ClassCastException</a:t>
            </a:r>
            <a:r>
              <a:rPr lang="en-US" sz="2600" b="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if the types of the objects are not compatible for comparison. By overriding </a:t>
            </a:r>
            <a:r>
              <a:rPr lang="en-US" sz="2600" b="1" dirty="0">
                <a:solidFill>
                  <a:srgbClr val="000000"/>
                </a:solidFill>
                <a:latin typeface="High Tower Text" panose="02040502050506030303" pitchFamily="18" charset="0"/>
              </a:rPr>
              <a:t>compare( )</a:t>
            </a:r>
            <a:r>
              <a:rPr lang="en-US" sz="2600" dirty="0">
                <a:solidFill>
                  <a:srgbClr val="000000"/>
                </a:solidFill>
                <a:latin typeface="High Tower Text" panose="02040502050506030303" pitchFamily="18" charset="0"/>
              </a:rPr>
              <a:t>, order of the objects can be altered.</a:t>
            </a:r>
          </a:p>
          <a:p>
            <a:pPr marL="355600" indent="-273050">
              <a:lnSpc>
                <a:spcPct val="90000"/>
              </a:lnSpc>
              <a:buSzPct val="70000"/>
              <a:buFont typeface="Wingdings" charset="2"/>
              <a:buChar char=""/>
            </a:pPr>
            <a:endParaRPr lang="en-US" sz="800" dirty="0">
              <a:solidFill>
                <a:srgbClr val="000000"/>
              </a:solidFill>
              <a:latin typeface="High Tower Text" panose="02040502050506030303" pitchFamily="18" charset="0"/>
            </a:endParaRPr>
          </a:p>
          <a:p>
            <a:pPr marL="355600" indent="-273050">
              <a:lnSpc>
                <a:spcPct val="90000"/>
              </a:lnSpc>
              <a:buSzPct val="70000"/>
              <a:buFont typeface="Wingdings" charset="2"/>
              <a:buChar char=""/>
            </a:pPr>
            <a:r>
              <a:rPr lang="en-US" sz="2600" dirty="0">
                <a:solidFill>
                  <a:srgbClr val="000000"/>
                </a:solidFill>
                <a:latin typeface="High Tower Text" panose="02040502050506030303" pitchFamily="18" charset="0"/>
              </a:rPr>
              <a:t>The </a:t>
            </a:r>
            <a:r>
              <a:rPr lang="en-US" sz="2600" b="1" dirty="0">
                <a:solidFill>
                  <a:srgbClr val="000000"/>
                </a:solidFill>
                <a:latin typeface="High Tower Text" panose="02040502050506030303" pitchFamily="18" charset="0"/>
              </a:rPr>
              <a:t>equals( )</a:t>
            </a:r>
            <a:r>
              <a:rPr lang="en-US" sz="2600" dirty="0">
                <a:solidFill>
                  <a:srgbClr val="000000"/>
                </a:solidFill>
                <a:latin typeface="High Tower Text" panose="02040502050506030303" pitchFamily="18" charset="0"/>
              </a:rPr>
              <a:t> method, tests whether an object equals the invoking comparator.</a:t>
            </a:r>
            <a:endParaRPr lang="en-US" sz="2600" dirty="0">
              <a:latin typeface="High Tower Text" panose="02040502050506030303" pitchFamily="18" charset="0"/>
            </a:endParaRPr>
          </a:p>
          <a:p>
            <a:pPr marL="355600" indent="-273050">
              <a:lnSpc>
                <a:spcPct val="90000"/>
              </a:lnSpc>
              <a:buSzPct val="70000"/>
              <a:buFont typeface="Wingdings" charset="2"/>
              <a:buChar char=""/>
            </a:pPr>
            <a:r>
              <a:rPr lang="en-US" sz="2600" dirty="0" err="1">
                <a:solidFill>
                  <a:srgbClr val="000000"/>
                </a:solidFill>
                <a:latin typeface="High Tower Text" panose="02040502050506030303" pitchFamily="18" charset="0"/>
              </a:rPr>
              <a:t>boolean</a:t>
            </a:r>
            <a:r>
              <a:rPr lang="en-US" sz="2600" dirty="0">
                <a:solidFill>
                  <a:srgbClr val="000000"/>
                </a:solidFill>
                <a:latin typeface="High Tower Text" panose="02040502050506030303" pitchFamily="18" charset="0"/>
              </a:rPr>
              <a:t> equals(Object </a:t>
            </a:r>
            <a:r>
              <a:rPr lang="en-US" sz="2600" i="1" dirty="0" err="1">
                <a:solidFill>
                  <a:srgbClr val="000000"/>
                </a:solidFill>
                <a:latin typeface="High Tower Text" panose="02040502050506030303" pitchFamily="18" charset="0"/>
              </a:rPr>
              <a:t>obj</a:t>
            </a:r>
            <a:r>
              <a:rPr lang="en-US" sz="2600" dirty="0">
                <a:solidFill>
                  <a:srgbClr val="000000"/>
                </a:solidFill>
                <a:latin typeface="High Tower Text" panose="02040502050506030303" pitchFamily="18" charset="0"/>
              </a:rPr>
              <a:t>) </a:t>
            </a:r>
            <a:endParaRPr lang="en-US" sz="2600" dirty="0">
              <a:latin typeface="High Tower Text" panose="02040502050506030303" pitchFamily="18" charset="0"/>
            </a:endParaRPr>
          </a:p>
          <a:p>
            <a:pPr marL="355600" indent="-273050">
              <a:lnSpc>
                <a:spcPct val="90000"/>
              </a:lnSpc>
              <a:buSzPct val="70000"/>
              <a:buFont typeface="Wingdings" charset="2"/>
              <a:buChar char=""/>
            </a:pPr>
            <a:r>
              <a:rPr lang="en-US" sz="2600" i="1" dirty="0" err="1">
                <a:solidFill>
                  <a:srgbClr val="000000"/>
                </a:solidFill>
                <a:latin typeface="High Tower Text" panose="02040502050506030303" pitchFamily="18" charset="0"/>
              </a:rPr>
              <a:t>obj</a:t>
            </a:r>
            <a:r>
              <a:rPr lang="en-US" sz="2600" i="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is the object to be tested for equality. </a:t>
            </a:r>
            <a:endParaRPr lang="en-US" sz="2600" dirty="0">
              <a:latin typeface="High Tower Text" panose="02040502050506030303" pitchFamily="18" charset="0"/>
            </a:endParaRPr>
          </a:p>
          <a:p>
            <a:pPr marL="355600" indent="-273050">
              <a:lnSpc>
                <a:spcPct val="90000"/>
              </a:lnSpc>
              <a:buSzPct val="70000"/>
              <a:buFont typeface="Wingdings" charset="2"/>
              <a:buChar char=""/>
            </a:pPr>
            <a:r>
              <a:rPr lang="en-US" sz="2600" dirty="0">
                <a:solidFill>
                  <a:srgbClr val="000000"/>
                </a:solidFill>
                <a:latin typeface="High Tower Text" panose="02040502050506030303" pitchFamily="18" charset="0"/>
              </a:rPr>
              <a:t>The method returns true if </a:t>
            </a:r>
            <a:r>
              <a:rPr lang="en-US" sz="2600" i="1" dirty="0" err="1">
                <a:solidFill>
                  <a:srgbClr val="000000"/>
                </a:solidFill>
                <a:latin typeface="High Tower Text" panose="02040502050506030303" pitchFamily="18" charset="0"/>
              </a:rPr>
              <a:t>obj</a:t>
            </a:r>
            <a:r>
              <a:rPr lang="en-US" sz="2600" i="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and the invoking object are both Comparator objects and use the same ordering else it returns false.</a:t>
            </a:r>
            <a:endParaRPr sz="2600" dirty="0">
              <a:latin typeface="High Tower Text" panose="02040502050506030303" pitchFamily="18" charset="0"/>
            </a:endParaRPr>
          </a:p>
        </p:txBody>
      </p:sp>
    </p:spTree>
    <p:extLst>
      <p:ext uri="{BB962C8B-B14F-4D97-AF65-F5344CB8AC3E}">
        <p14:creationId xmlns:p14="http://schemas.microsoft.com/office/powerpoint/2010/main" val="2558297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0" y="0"/>
            <a:ext cx="9143640" cy="456840"/>
          </a:xfrm>
          <a:prstGeom prst="rect">
            <a:avLst/>
          </a:prstGeom>
        </p:spPr>
        <p:txBody>
          <a:bodyPr anchor="ctr"/>
          <a:lstStyle/>
          <a:p>
            <a:pPr algn="ctr">
              <a:lnSpc>
                <a:spcPct val="90000"/>
              </a:lnSpc>
              <a:buSzPct val="70000"/>
            </a:pPr>
            <a:r>
              <a:rPr lang="en-US" sz="4000" dirty="0">
                <a:solidFill>
                  <a:srgbClr val="000000"/>
                </a:solidFill>
                <a:latin typeface="Bell MT" panose="02020503060305020303" pitchFamily="18" charset="0"/>
              </a:rPr>
              <a:t>Collection Algorithms</a:t>
            </a:r>
            <a:endParaRPr lang="en-US" sz="4000" dirty="0">
              <a:latin typeface="Bell MT" panose="02020503060305020303" pitchFamily="18" charset="0"/>
            </a:endParaRPr>
          </a:p>
        </p:txBody>
      </p:sp>
      <p:sp>
        <p:nvSpPr>
          <p:cNvPr id="376" name="TextShape 2"/>
          <p:cNvSpPr txBox="1"/>
          <p:nvPr/>
        </p:nvSpPr>
        <p:spPr>
          <a:xfrm>
            <a:off x="0" y="381240"/>
            <a:ext cx="9143640" cy="6476760"/>
          </a:xfrm>
          <a:prstGeom prst="rect">
            <a:avLst/>
          </a:prstGeom>
        </p:spPr>
        <p:txBody>
          <a:bodyPr/>
          <a:lstStyle/>
          <a:p>
            <a:pPr marL="263525" indent="-263525">
              <a:lnSpc>
                <a:spcPct val="90000"/>
              </a:lnSpc>
              <a:buSzPct val="70000"/>
              <a:buFont typeface="Wingdings" panose="05000000000000000000" pitchFamily="2" charset="2"/>
              <a:buChar char="Ø"/>
            </a:pPr>
            <a:r>
              <a:rPr lang="en-US" sz="2600" dirty="0">
                <a:solidFill>
                  <a:srgbClr val="000000"/>
                </a:solidFill>
                <a:latin typeface="High Tower Text" panose="02040502050506030303" pitchFamily="18" charset="0"/>
              </a:rPr>
              <a:t>The collections framework defines several algorithms that can be applied to collections and maps. These algorithms are defined as static methods within the </a:t>
            </a:r>
            <a:r>
              <a:rPr lang="en-US" sz="2600" b="1" dirty="0">
                <a:solidFill>
                  <a:srgbClr val="000000"/>
                </a:solidFill>
                <a:latin typeface="High Tower Text" panose="02040502050506030303" pitchFamily="18" charset="0"/>
              </a:rPr>
              <a:t>Collections</a:t>
            </a:r>
            <a:r>
              <a:rPr lang="en-US" sz="2600" dirty="0">
                <a:solidFill>
                  <a:srgbClr val="000000"/>
                </a:solidFill>
                <a:latin typeface="High Tower Text" panose="02040502050506030303" pitchFamily="18" charset="0"/>
              </a:rPr>
              <a:t> class. </a:t>
            </a:r>
            <a:endParaRPr sz="2600" dirty="0">
              <a:latin typeface="High Tower Text" panose="02040502050506030303" pitchFamily="18" charset="0"/>
            </a:endParaRPr>
          </a:p>
          <a:p>
            <a:pPr marL="273050" indent="-273050">
              <a:lnSpc>
                <a:spcPct val="90000"/>
              </a:lnSpc>
              <a:buSzPct val="70000"/>
              <a:buFont typeface="Wingdings" panose="05000000000000000000" pitchFamily="2" charset="2"/>
              <a:buChar char="v"/>
            </a:pPr>
            <a:r>
              <a:rPr lang="en-US" sz="2600" dirty="0">
                <a:solidFill>
                  <a:srgbClr val="000000"/>
                </a:solidFill>
                <a:latin typeface="High Tower Text" panose="02040502050506030303" pitchFamily="18" charset="0"/>
              </a:rPr>
              <a:t>Several of these methods throw </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dirty="0">
                <a:solidFill>
                  <a:srgbClr val="000000"/>
                </a:solidFill>
                <a:latin typeface="High Tower Text" panose="02040502050506030303" pitchFamily="18" charset="0"/>
              </a:rPr>
              <a:t>a </a:t>
            </a:r>
            <a:r>
              <a:rPr lang="en-US" sz="2600" b="1" dirty="0" err="1">
                <a:solidFill>
                  <a:srgbClr val="000000"/>
                </a:solidFill>
                <a:latin typeface="High Tower Text" panose="02040502050506030303" pitchFamily="18" charset="0"/>
              </a:rPr>
              <a:t>ClassCastException</a:t>
            </a:r>
            <a:r>
              <a:rPr lang="en-US" sz="2600" dirty="0">
                <a:solidFill>
                  <a:srgbClr val="000000"/>
                </a:solidFill>
                <a:latin typeface="High Tower Text" panose="02040502050506030303" pitchFamily="18" charset="0"/>
              </a:rPr>
              <a:t>, which occurs when an attempt is made to compare incompatible types, or </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dirty="0">
                <a:solidFill>
                  <a:srgbClr val="000000"/>
                </a:solidFill>
                <a:latin typeface="High Tower Text" panose="02040502050506030303" pitchFamily="18" charset="0"/>
              </a:rPr>
              <a:t>an </a:t>
            </a:r>
            <a:r>
              <a:rPr lang="en-US" sz="2600" b="1" dirty="0" err="1">
                <a:solidFill>
                  <a:srgbClr val="000000"/>
                </a:solidFill>
                <a:latin typeface="High Tower Text" panose="02040502050506030303" pitchFamily="18" charset="0"/>
              </a:rPr>
              <a:t>UnsupportedOperationException</a:t>
            </a:r>
            <a:r>
              <a:rPr lang="en-US" sz="2600" dirty="0">
                <a:solidFill>
                  <a:srgbClr val="000000"/>
                </a:solidFill>
                <a:latin typeface="High Tower Text" panose="02040502050506030303" pitchFamily="18" charset="0"/>
              </a:rPr>
              <a:t>, which occurs when an attempt is made to modify an unmodifiable collection.</a:t>
            </a:r>
          </a:p>
          <a:p>
            <a:pPr>
              <a:lnSpc>
                <a:spcPct val="90000"/>
              </a:lnSpc>
              <a:buSzPct val="70000"/>
              <a:buFont typeface="Wingdings" charset="2"/>
              <a:buChar char=""/>
            </a:pPr>
            <a:r>
              <a:rPr lang="en-US" sz="2600" b="1" dirty="0">
                <a:solidFill>
                  <a:srgbClr val="000000"/>
                </a:solidFill>
                <a:latin typeface="High Tower Text" panose="02040502050506030303" pitchFamily="18" charset="0"/>
              </a:rPr>
              <a:t> Algorithm Methods </a:t>
            </a:r>
            <a:endParaRPr lang="en-US"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a:t>
            </a:r>
            <a:r>
              <a:rPr lang="en-US" sz="2600" u="sng" dirty="0" err="1">
                <a:solidFill>
                  <a:srgbClr val="000000"/>
                </a:solidFill>
                <a:latin typeface="High Tower Text" panose="02040502050506030303" pitchFamily="18" charset="0"/>
              </a:rPr>
              <a:t>int</a:t>
            </a:r>
            <a:r>
              <a:rPr lang="en-US" sz="2600" u="sng" dirty="0">
                <a:solidFill>
                  <a:srgbClr val="000000"/>
                </a:solidFill>
                <a:latin typeface="High Tower Text" panose="02040502050506030303" pitchFamily="18" charset="0"/>
              </a:rPr>
              <a:t> </a:t>
            </a:r>
            <a:r>
              <a:rPr lang="en-US" sz="2600" u="sng" dirty="0" err="1">
                <a:solidFill>
                  <a:srgbClr val="000000"/>
                </a:solidFill>
                <a:latin typeface="High Tower Text" panose="02040502050506030303" pitchFamily="18" charset="0"/>
              </a:rPr>
              <a:t>binarySearch</a:t>
            </a:r>
            <a:r>
              <a:rPr lang="en-US" sz="2600" u="sng" dirty="0">
                <a:solidFill>
                  <a:srgbClr val="000000"/>
                </a:solidFill>
                <a:latin typeface="High Tower Text" panose="02040502050506030303" pitchFamily="18" charset="0"/>
              </a:rPr>
              <a:t>(List </a:t>
            </a:r>
            <a:r>
              <a:rPr lang="en-US" sz="2600" i="1" u="sng" dirty="0" err="1">
                <a:solidFill>
                  <a:srgbClr val="000000"/>
                </a:solidFill>
                <a:latin typeface="High Tower Text" panose="02040502050506030303" pitchFamily="18" charset="0"/>
              </a:rPr>
              <a:t>list</a:t>
            </a:r>
            <a:r>
              <a:rPr lang="en-US" sz="2600" u="sng" dirty="0">
                <a:solidFill>
                  <a:srgbClr val="000000"/>
                </a:solidFill>
                <a:latin typeface="High Tower Text" panose="02040502050506030303" pitchFamily="18" charset="0"/>
              </a:rPr>
              <a:t>, Object </a:t>
            </a:r>
            <a:r>
              <a:rPr lang="en-US" sz="2600" i="1" u="sng" dirty="0">
                <a:solidFill>
                  <a:srgbClr val="000000"/>
                </a:solidFill>
                <a:latin typeface="High Tower Text" panose="02040502050506030303" pitchFamily="18" charset="0"/>
              </a:rPr>
              <a:t>value</a:t>
            </a:r>
            <a:r>
              <a:rPr lang="en-US" sz="2600" u="sng" dirty="0">
                <a:solidFill>
                  <a:srgbClr val="000000"/>
                </a:solidFill>
                <a:latin typeface="High Tower Text" panose="02040502050506030303" pitchFamily="18" charset="0"/>
              </a:rPr>
              <a:t>, Comparator </a:t>
            </a:r>
            <a:r>
              <a:rPr lang="en-US" sz="2600" i="1" u="sng" dirty="0">
                <a:solidFill>
                  <a:srgbClr val="000000"/>
                </a:solidFill>
                <a:latin typeface="High Tower Text" panose="02040502050506030303" pitchFamily="18" charset="0"/>
              </a:rPr>
              <a:t>c</a:t>
            </a:r>
            <a:r>
              <a:rPr lang="en-US" sz="2600" u="sng" dirty="0">
                <a:solidFill>
                  <a:srgbClr val="000000"/>
                </a:solidFill>
                <a:latin typeface="High Tower Text" panose="02040502050506030303" pitchFamily="18" charset="0"/>
              </a:rPr>
              <a:t>)</a:t>
            </a:r>
            <a:r>
              <a:rPr lang="en-US" sz="2600" b="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Searches for </a:t>
            </a:r>
            <a:r>
              <a:rPr lang="en-US" sz="2600" i="1" dirty="0">
                <a:solidFill>
                  <a:srgbClr val="000000"/>
                </a:solidFill>
                <a:latin typeface="High Tower Text" panose="02040502050506030303" pitchFamily="18" charset="0"/>
              </a:rPr>
              <a:t>value </a:t>
            </a:r>
            <a:r>
              <a:rPr lang="en-US" sz="2600" dirty="0">
                <a:solidFill>
                  <a:srgbClr val="000000"/>
                </a:solidFill>
                <a:latin typeface="High Tower Text" panose="02040502050506030303" pitchFamily="18" charset="0"/>
              </a:rPr>
              <a:t>in </a:t>
            </a:r>
            <a:r>
              <a:rPr lang="en-US" sz="2600" i="1" dirty="0">
                <a:solidFill>
                  <a:srgbClr val="000000"/>
                </a:solidFill>
                <a:latin typeface="High Tower Text" panose="02040502050506030303" pitchFamily="18" charset="0"/>
              </a:rPr>
              <a:t>list </a:t>
            </a:r>
            <a:r>
              <a:rPr lang="en-US" sz="2600" dirty="0">
                <a:solidFill>
                  <a:srgbClr val="000000"/>
                </a:solidFill>
                <a:latin typeface="High Tower Text" panose="02040502050506030303" pitchFamily="18" charset="0"/>
              </a:rPr>
              <a:t>ordered according to </a:t>
            </a:r>
            <a:r>
              <a:rPr lang="en-US" sz="2600" i="1" dirty="0">
                <a:solidFill>
                  <a:srgbClr val="000000"/>
                </a:solidFill>
                <a:latin typeface="High Tower Text" panose="02040502050506030303" pitchFamily="18" charset="0"/>
              </a:rPr>
              <a:t>c</a:t>
            </a:r>
            <a:r>
              <a:rPr lang="en-US" sz="2600" dirty="0">
                <a:solidFill>
                  <a:srgbClr val="000000"/>
                </a:solidFill>
                <a:latin typeface="High Tower Text" panose="02040502050506030303" pitchFamily="18" charset="0"/>
              </a:rPr>
              <a:t>. Returns the position of </a:t>
            </a:r>
            <a:r>
              <a:rPr lang="en-US" sz="2600" i="1" dirty="0">
                <a:solidFill>
                  <a:srgbClr val="000000"/>
                </a:solidFill>
                <a:latin typeface="High Tower Text" panose="02040502050506030303" pitchFamily="18" charset="0"/>
              </a:rPr>
              <a:t>value </a:t>
            </a:r>
            <a:r>
              <a:rPr lang="en-US" sz="2600" dirty="0">
                <a:solidFill>
                  <a:srgbClr val="000000"/>
                </a:solidFill>
                <a:latin typeface="High Tower Text" panose="02040502050506030303" pitchFamily="18" charset="0"/>
              </a:rPr>
              <a:t>in </a:t>
            </a:r>
            <a:r>
              <a:rPr lang="en-US" sz="2600" i="1" dirty="0">
                <a:solidFill>
                  <a:srgbClr val="000000"/>
                </a:solidFill>
                <a:latin typeface="High Tower Text" panose="02040502050506030303" pitchFamily="18" charset="0"/>
              </a:rPr>
              <a:t>list, </a:t>
            </a:r>
            <a:r>
              <a:rPr lang="en-US" sz="2600" dirty="0">
                <a:solidFill>
                  <a:srgbClr val="000000"/>
                </a:solidFill>
                <a:latin typeface="High Tower Text" panose="02040502050506030303" pitchFamily="18" charset="0"/>
              </a:rPr>
              <a:t>or −1 if </a:t>
            </a:r>
            <a:r>
              <a:rPr lang="en-US" sz="2600" i="1" dirty="0">
                <a:solidFill>
                  <a:srgbClr val="000000"/>
                </a:solidFill>
                <a:latin typeface="High Tower Text" panose="02040502050506030303" pitchFamily="18" charset="0"/>
              </a:rPr>
              <a:t>value </a:t>
            </a:r>
            <a:r>
              <a:rPr lang="en-US" sz="2600" dirty="0">
                <a:solidFill>
                  <a:srgbClr val="000000"/>
                </a:solidFill>
                <a:latin typeface="High Tower Text" panose="02040502050506030303" pitchFamily="18" charset="0"/>
              </a:rPr>
              <a:t>is not found.</a:t>
            </a:r>
            <a:endParaRPr lang="en-US"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a:t>
            </a:r>
            <a:r>
              <a:rPr lang="en-US" sz="2600" u="sng" dirty="0" err="1">
                <a:solidFill>
                  <a:srgbClr val="000000"/>
                </a:solidFill>
                <a:latin typeface="High Tower Text" panose="02040502050506030303" pitchFamily="18" charset="0"/>
              </a:rPr>
              <a:t>int</a:t>
            </a:r>
            <a:r>
              <a:rPr lang="en-US" sz="2600" u="sng" dirty="0">
                <a:solidFill>
                  <a:srgbClr val="000000"/>
                </a:solidFill>
                <a:latin typeface="High Tower Text" panose="02040502050506030303" pitchFamily="18" charset="0"/>
              </a:rPr>
              <a:t> </a:t>
            </a:r>
            <a:r>
              <a:rPr lang="en-US" sz="2600" u="sng" dirty="0" err="1">
                <a:solidFill>
                  <a:srgbClr val="000000"/>
                </a:solidFill>
                <a:latin typeface="High Tower Text" panose="02040502050506030303" pitchFamily="18" charset="0"/>
              </a:rPr>
              <a:t>binarySearch</a:t>
            </a:r>
            <a:r>
              <a:rPr lang="en-US" sz="2600" u="sng" dirty="0">
                <a:solidFill>
                  <a:srgbClr val="000000"/>
                </a:solidFill>
                <a:latin typeface="High Tower Text" panose="02040502050506030303" pitchFamily="18" charset="0"/>
              </a:rPr>
              <a:t>(List </a:t>
            </a:r>
            <a:r>
              <a:rPr lang="en-US" sz="2600" i="1" u="sng" dirty="0" err="1">
                <a:solidFill>
                  <a:srgbClr val="000000"/>
                </a:solidFill>
                <a:latin typeface="High Tower Text" panose="02040502050506030303" pitchFamily="18" charset="0"/>
              </a:rPr>
              <a:t>list</a:t>
            </a:r>
            <a:r>
              <a:rPr lang="en-US" sz="2600" u="sng" dirty="0">
                <a:solidFill>
                  <a:srgbClr val="000000"/>
                </a:solidFill>
                <a:latin typeface="High Tower Text" panose="02040502050506030303" pitchFamily="18" charset="0"/>
              </a:rPr>
              <a:t>, Object </a:t>
            </a:r>
            <a:r>
              <a:rPr lang="en-US" sz="2600" i="1" u="sng" dirty="0">
                <a:solidFill>
                  <a:srgbClr val="000000"/>
                </a:solidFill>
                <a:latin typeface="High Tower Text" panose="02040502050506030303" pitchFamily="18" charset="0"/>
              </a:rPr>
              <a:t>value</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Searches for </a:t>
            </a:r>
            <a:r>
              <a:rPr lang="en-US" sz="2600" i="1" dirty="0">
                <a:solidFill>
                  <a:srgbClr val="000000"/>
                </a:solidFill>
                <a:latin typeface="High Tower Text" panose="02040502050506030303" pitchFamily="18" charset="0"/>
              </a:rPr>
              <a:t>value </a:t>
            </a:r>
            <a:r>
              <a:rPr lang="en-US" sz="2600" dirty="0">
                <a:solidFill>
                  <a:srgbClr val="000000"/>
                </a:solidFill>
                <a:latin typeface="High Tower Text" panose="02040502050506030303" pitchFamily="18" charset="0"/>
              </a:rPr>
              <a:t>in </a:t>
            </a:r>
            <a:r>
              <a:rPr lang="en-US" sz="2600" i="1" dirty="0">
                <a:solidFill>
                  <a:srgbClr val="000000"/>
                </a:solidFill>
                <a:latin typeface="High Tower Text" panose="02040502050506030303" pitchFamily="18" charset="0"/>
              </a:rPr>
              <a:t>list</a:t>
            </a:r>
            <a:r>
              <a:rPr lang="en-US" sz="2600" dirty="0">
                <a:solidFill>
                  <a:srgbClr val="000000"/>
                </a:solidFill>
                <a:latin typeface="High Tower Text" panose="02040502050506030303" pitchFamily="18" charset="0"/>
              </a:rPr>
              <a:t>. The list must be sorted. Returns the  position of </a:t>
            </a:r>
            <a:r>
              <a:rPr lang="en-US" sz="2600" i="1" dirty="0">
                <a:solidFill>
                  <a:srgbClr val="000000"/>
                </a:solidFill>
                <a:latin typeface="High Tower Text" panose="02040502050506030303" pitchFamily="18" charset="0"/>
              </a:rPr>
              <a:t>value </a:t>
            </a:r>
            <a:r>
              <a:rPr lang="en-US" sz="2600" dirty="0">
                <a:solidFill>
                  <a:srgbClr val="000000"/>
                </a:solidFill>
                <a:latin typeface="High Tower Text" panose="02040502050506030303" pitchFamily="18" charset="0"/>
              </a:rPr>
              <a:t>in </a:t>
            </a:r>
            <a:r>
              <a:rPr lang="en-US" sz="2600" i="1" dirty="0">
                <a:solidFill>
                  <a:srgbClr val="000000"/>
                </a:solidFill>
                <a:latin typeface="High Tower Text" panose="02040502050506030303" pitchFamily="18" charset="0"/>
              </a:rPr>
              <a:t>list, </a:t>
            </a:r>
            <a:r>
              <a:rPr lang="en-US" sz="2600" dirty="0">
                <a:solidFill>
                  <a:srgbClr val="000000"/>
                </a:solidFill>
                <a:latin typeface="High Tower Text" panose="02040502050506030303" pitchFamily="18" charset="0"/>
              </a:rPr>
              <a:t>or −1 if </a:t>
            </a:r>
            <a:r>
              <a:rPr lang="en-US" sz="2600" i="1" dirty="0">
                <a:solidFill>
                  <a:srgbClr val="000000"/>
                </a:solidFill>
                <a:latin typeface="High Tower Text" panose="02040502050506030303" pitchFamily="18" charset="0"/>
              </a:rPr>
              <a:t>value </a:t>
            </a:r>
            <a:r>
              <a:rPr lang="en-US" sz="2600" dirty="0">
                <a:solidFill>
                  <a:srgbClr val="000000"/>
                </a:solidFill>
                <a:latin typeface="High Tower Text" panose="02040502050506030303" pitchFamily="18" charset="0"/>
              </a:rPr>
              <a:t>is not found.</a:t>
            </a:r>
            <a:endParaRPr lang="en-US"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void copy(List </a:t>
            </a:r>
            <a:r>
              <a:rPr lang="en-US" sz="2600" i="1" u="sng" dirty="0">
                <a:solidFill>
                  <a:srgbClr val="000000"/>
                </a:solidFill>
                <a:latin typeface="High Tower Text" panose="02040502050506030303" pitchFamily="18" charset="0"/>
              </a:rPr>
              <a:t>list1</a:t>
            </a:r>
            <a:r>
              <a:rPr lang="en-US" sz="2600" u="sng" dirty="0">
                <a:solidFill>
                  <a:srgbClr val="000000"/>
                </a:solidFill>
                <a:latin typeface="High Tower Text" panose="02040502050506030303" pitchFamily="18" charset="0"/>
              </a:rPr>
              <a:t>, List </a:t>
            </a:r>
            <a:r>
              <a:rPr lang="en-US" sz="2600" i="1" u="sng" dirty="0">
                <a:solidFill>
                  <a:srgbClr val="000000"/>
                </a:solidFill>
                <a:latin typeface="High Tower Text" panose="02040502050506030303" pitchFamily="18" charset="0"/>
              </a:rPr>
              <a:t>list2</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Copies the elements of </a:t>
            </a:r>
            <a:r>
              <a:rPr lang="en-US" sz="2600" i="1" dirty="0">
                <a:solidFill>
                  <a:srgbClr val="000000"/>
                </a:solidFill>
                <a:latin typeface="High Tower Text" panose="02040502050506030303" pitchFamily="18" charset="0"/>
              </a:rPr>
              <a:t>list2 </a:t>
            </a:r>
            <a:r>
              <a:rPr lang="en-US" sz="2600" dirty="0">
                <a:solidFill>
                  <a:srgbClr val="000000"/>
                </a:solidFill>
                <a:latin typeface="High Tower Text" panose="02040502050506030303" pitchFamily="18" charset="0"/>
              </a:rPr>
              <a:t>to </a:t>
            </a:r>
            <a:r>
              <a:rPr lang="en-US" sz="2600" i="1" dirty="0">
                <a:solidFill>
                  <a:srgbClr val="000000"/>
                </a:solidFill>
                <a:latin typeface="High Tower Text" panose="02040502050506030303" pitchFamily="18" charset="0"/>
              </a:rPr>
              <a:t>list1</a:t>
            </a:r>
            <a:r>
              <a:rPr lang="en-US" sz="2600" dirty="0">
                <a:solidFill>
                  <a:srgbClr val="000000"/>
                </a:solidFill>
                <a:latin typeface="High Tower Text" panose="02040502050506030303" pitchFamily="18" charset="0"/>
              </a:rPr>
              <a:t>.</a:t>
            </a:r>
            <a:endParaRPr lang="en-US" sz="2600" dirty="0">
              <a:latin typeface="High Tower Text" panose="02040502050506030303" pitchFamily="18" charset="0"/>
            </a:endParaRPr>
          </a:p>
        </p:txBody>
      </p:sp>
    </p:spTree>
    <p:extLst>
      <p:ext uri="{BB962C8B-B14F-4D97-AF65-F5344CB8AC3E}">
        <p14:creationId xmlns:p14="http://schemas.microsoft.com/office/powerpoint/2010/main" val="4265433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380" name="TextShape 2"/>
          <p:cNvSpPr txBox="1"/>
          <p:nvPr/>
        </p:nvSpPr>
        <p:spPr>
          <a:xfrm>
            <a:off x="0" y="380880"/>
            <a:ext cx="9143640" cy="6477120"/>
          </a:xfrm>
          <a:prstGeom prst="rect">
            <a:avLst/>
          </a:prstGeom>
        </p:spPr>
        <p:txBody>
          <a:bodyPr/>
          <a:lstStyle/>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void fill(List </a:t>
            </a:r>
            <a:r>
              <a:rPr lang="en-US" sz="2600" i="1" u="sng" dirty="0" err="1">
                <a:solidFill>
                  <a:srgbClr val="000000"/>
                </a:solidFill>
                <a:latin typeface="High Tower Text" panose="02040502050506030303" pitchFamily="18" charset="0"/>
              </a:rPr>
              <a:t>list</a:t>
            </a:r>
            <a:r>
              <a:rPr lang="en-US" sz="2600" u="sng" dirty="0">
                <a:solidFill>
                  <a:srgbClr val="000000"/>
                </a:solidFill>
                <a:latin typeface="High Tower Text" panose="02040502050506030303" pitchFamily="18" charset="0"/>
              </a:rPr>
              <a:t>, Object </a:t>
            </a:r>
            <a:r>
              <a:rPr lang="en-US" sz="2600" i="1" u="sng" dirty="0" err="1">
                <a:solidFill>
                  <a:srgbClr val="000000"/>
                </a:solidFill>
                <a:latin typeface="High Tower Text" panose="02040502050506030303" pitchFamily="18" charset="0"/>
              </a:rPr>
              <a:t>obj</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Assigns </a:t>
            </a:r>
            <a:r>
              <a:rPr lang="en-US" sz="2600" i="1" dirty="0" err="1">
                <a:solidFill>
                  <a:srgbClr val="000000"/>
                </a:solidFill>
                <a:latin typeface="High Tower Text" panose="02040502050506030303" pitchFamily="18" charset="0"/>
              </a:rPr>
              <a:t>obj</a:t>
            </a:r>
            <a:r>
              <a:rPr lang="en-US" sz="2600" i="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to each element of </a:t>
            </a:r>
            <a:r>
              <a:rPr lang="en-US" sz="2600" i="1" dirty="0">
                <a:solidFill>
                  <a:srgbClr val="000000"/>
                </a:solidFill>
                <a:latin typeface="High Tower Text" panose="02040502050506030303" pitchFamily="18" charset="0"/>
              </a:rPr>
              <a:t>list</a:t>
            </a:r>
            <a:r>
              <a:rPr lang="en-US" sz="2600" dirty="0">
                <a:solidFill>
                  <a:srgbClr val="000000"/>
                </a:solidFill>
                <a:latin typeface="High Tower Text" panose="02040502050506030303" pitchFamily="18" charset="0"/>
              </a:rPr>
              <a:t>.</a:t>
            </a:r>
            <a:endParaRPr lang="en-US" sz="2600" u="sng" dirty="0">
              <a:solidFill>
                <a:srgbClr val="000000"/>
              </a:solidFill>
              <a:latin typeface="High Tower Text" panose="02040502050506030303" pitchFamily="18" charset="0"/>
            </a:endParaRPr>
          </a:p>
          <a:p>
            <a:pPr marL="273050" indent="-273050">
              <a:buSzPct val="70000"/>
              <a:buFont typeface="Wingdings" charset="2"/>
              <a:buChar char=""/>
            </a:pPr>
            <a:r>
              <a:rPr lang="en-US" sz="2600" u="sng" dirty="0">
                <a:solidFill>
                  <a:srgbClr val="000000"/>
                </a:solidFill>
                <a:latin typeface="High Tower Text" panose="02040502050506030303" pitchFamily="18" charset="0"/>
              </a:rPr>
              <a:t>static </a:t>
            </a:r>
            <a:r>
              <a:rPr lang="en-US" sz="2600" u="sng" dirty="0" err="1">
                <a:solidFill>
                  <a:srgbClr val="000000"/>
                </a:solidFill>
                <a:latin typeface="High Tower Text" panose="02040502050506030303" pitchFamily="18" charset="0"/>
              </a:rPr>
              <a:t>ArrayList</a:t>
            </a:r>
            <a:r>
              <a:rPr lang="en-US" sz="2600" u="sng" dirty="0">
                <a:solidFill>
                  <a:srgbClr val="000000"/>
                </a:solidFill>
                <a:latin typeface="High Tower Text" panose="02040502050506030303" pitchFamily="18" charset="0"/>
              </a:rPr>
              <a:t> list(Enumeration </a:t>
            </a:r>
            <a:r>
              <a:rPr lang="en-US" sz="2600" i="1" u="sng" dirty="0" err="1">
                <a:solidFill>
                  <a:srgbClr val="000000"/>
                </a:solidFill>
                <a:latin typeface="High Tower Text" panose="02040502050506030303" pitchFamily="18" charset="0"/>
              </a:rPr>
              <a:t>enum</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Returns an </a:t>
            </a:r>
            <a:r>
              <a:rPr lang="en-US" sz="2600" dirty="0" err="1">
                <a:solidFill>
                  <a:srgbClr val="000000"/>
                </a:solidFill>
                <a:latin typeface="High Tower Text" panose="02040502050506030303" pitchFamily="18" charset="0"/>
              </a:rPr>
              <a:t>ArrayList</a:t>
            </a:r>
            <a:r>
              <a:rPr lang="en-US" sz="2600" dirty="0">
                <a:solidFill>
                  <a:srgbClr val="000000"/>
                </a:solidFill>
                <a:latin typeface="High Tower Text" panose="02040502050506030303" pitchFamily="18" charset="0"/>
              </a:rPr>
              <a:t> that  contains the elements of </a:t>
            </a:r>
            <a:r>
              <a:rPr lang="en-US" sz="2600" i="1" dirty="0" err="1">
                <a:solidFill>
                  <a:srgbClr val="000000"/>
                </a:solidFill>
                <a:latin typeface="High Tower Text" panose="02040502050506030303" pitchFamily="18" charset="0"/>
              </a:rPr>
              <a:t>enum</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273050" indent="-273050">
              <a:buSzPct val="70000"/>
              <a:buFont typeface="Wingdings" charset="2"/>
              <a:buChar char=""/>
            </a:pPr>
            <a:r>
              <a:rPr lang="en-US" sz="2600" u="sng" dirty="0">
                <a:solidFill>
                  <a:srgbClr val="000000"/>
                </a:solidFill>
                <a:latin typeface="High Tower Text" panose="02040502050506030303" pitchFamily="18" charset="0"/>
              </a:rPr>
              <a:t>static Object max(Collection </a:t>
            </a:r>
            <a:r>
              <a:rPr lang="en-US" sz="2600" i="1" u="sng" dirty="0" err="1">
                <a:solidFill>
                  <a:srgbClr val="000000"/>
                </a:solidFill>
                <a:latin typeface="High Tower Text" panose="02040502050506030303" pitchFamily="18" charset="0"/>
              </a:rPr>
              <a:t>c</a:t>
            </a:r>
            <a:r>
              <a:rPr lang="en-US" sz="2600" u="sng" dirty="0" err="1">
                <a:solidFill>
                  <a:srgbClr val="000000"/>
                </a:solidFill>
                <a:latin typeface="High Tower Text" panose="02040502050506030303" pitchFamily="18" charset="0"/>
              </a:rPr>
              <a:t>,Comparator</a:t>
            </a:r>
            <a:r>
              <a:rPr lang="en-US" sz="2600" u="sng" dirty="0">
                <a:solidFill>
                  <a:srgbClr val="000000"/>
                </a:solidFill>
                <a:latin typeface="High Tower Text" panose="02040502050506030303" pitchFamily="18" charset="0"/>
              </a:rPr>
              <a:t> </a:t>
            </a:r>
            <a:r>
              <a:rPr lang="en-US" sz="2600" i="1" u="sng" dirty="0">
                <a:solidFill>
                  <a:srgbClr val="000000"/>
                </a:solidFill>
                <a:latin typeface="High Tower Text" panose="02040502050506030303" pitchFamily="18" charset="0"/>
              </a:rPr>
              <a:t>comp</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Returns the maximum element in </a:t>
            </a:r>
            <a:r>
              <a:rPr lang="en-US" sz="2600" i="1" dirty="0">
                <a:solidFill>
                  <a:srgbClr val="000000"/>
                </a:solidFill>
                <a:latin typeface="High Tower Text" panose="02040502050506030303" pitchFamily="18" charset="0"/>
              </a:rPr>
              <a:t>c </a:t>
            </a:r>
            <a:r>
              <a:rPr lang="en-US" sz="2600" dirty="0">
                <a:solidFill>
                  <a:srgbClr val="000000"/>
                </a:solidFill>
                <a:latin typeface="High Tower Text" panose="02040502050506030303" pitchFamily="18" charset="0"/>
              </a:rPr>
              <a:t>as determined by </a:t>
            </a:r>
            <a:r>
              <a:rPr lang="en-US" sz="2600" i="1" dirty="0">
                <a:solidFill>
                  <a:srgbClr val="000000"/>
                </a:solidFill>
                <a:latin typeface="High Tower Text" panose="02040502050506030303" pitchFamily="18" charset="0"/>
              </a:rPr>
              <a:t>comp</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273050" indent="-273050">
              <a:buSzPct val="70000"/>
              <a:buFont typeface="Wingdings" charset="2"/>
              <a:buChar char=""/>
            </a:pPr>
            <a:r>
              <a:rPr lang="en-US" sz="2600" u="sng" dirty="0">
                <a:solidFill>
                  <a:srgbClr val="000000"/>
                </a:solidFill>
                <a:latin typeface="High Tower Text" panose="02040502050506030303" pitchFamily="18" charset="0"/>
              </a:rPr>
              <a:t>static Object max(Collection </a:t>
            </a:r>
            <a:r>
              <a:rPr lang="en-US" sz="2600" i="1" u="sng" dirty="0">
                <a:solidFill>
                  <a:srgbClr val="000000"/>
                </a:solidFill>
                <a:latin typeface="High Tower Text" panose="02040502050506030303" pitchFamily="18" charset="0"/>
              </a:rPr>
              <a:t>c</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Returns the maximum element in </a:t>
            </a:r>
            <a:r>
              <a:rPr lang="en-US" sz="2600" i="1" dirty="0">
                <a:solidFill>
                  <a:srgbClr val="000000"/>
                </a:solidFill>
                <a:latin typeface="High Tower Text" panose="02040502050506030303" pitchFamily="18" charset="0"/>
              </a:rPr>
              <a:t>c </a:t>
            </a:r>
            <a:r>
              <a:rPr lang="en-US" sz="2600" dirty="0">
                <a:solidFill>
                  <a:srgbClr val="000000"/>
                </a:solidFill>
                <a:latin typeface="High Tower Text" panose="02040502050506030303" pitchFamily="18" charset="0"/>
              </a:rPr>
              <a:t>as determined by natural ordering. </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Object min(Collection </a:t>
            </a:r>
            <a:r>
              <a:rPr lang="en-US" sz="2600" i="1" u="sng" dirty="0">
                <a:solidFill>
                  <a:srgbClr val="000000"/>
                </a:solidFill>
                <a:latin typeface="High Tower Text" panose="02040502050506030303" pitchFamily="18" charset="0"/>
              </a:rPr>
              <a:t>c</a:t>
            </a:r>
            <a:r>
              <a:rPr lang="en-US" sz="2600" u="sng" dirty="0">
                <a:solidFill>
                  <a:srgbClr val="000000"/>
                </a:solidFill>
                <a:latin typeface="High Tower Text" panose="02040502050506030303" pitchFamily="18" charset="0"/>
              </a:rPr>
              <a:t>, Comparator </a:t>
            </a:r>
            <a:r>
              <a:rPr lang="en-US" sz="2600" i="1" u="sng" dirty="0">
                <a:solidFill>
                  <a:srgbClr val="000000"/>
                </a:solidFill>
                <a:latin typeface="High Tower Text" panose="02040502050506030303" pitchFamily="18" charset="0"/>
              </a:rPr>
              <a:t>comp</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Returns the minimum element in </a:t>
            </a:r>
            <a:r>
              <a:rPr lang="en-US" sz="2600" i="1" dirty="0">
                <a:solidFill>
                  <a:srgbClr val="000000"/>
                </a:solidFill>
                <a:latin typeface="High Tower Text" panose="02040502050506030303" pitchFamily="18" charset="0"/>
              </a:rPr>
              <a:t>c </a:t>
            </a:r>
            <a:r>
              <a:rPr lang="en-US" sz="2600" dirty="0">
                <a:solidFill>
                  <a:srgbClr val="000000"/>
                </a:solidFill>
                <a:latin typeface="High Tower Text" panose="02040502050506030303" pitchFamily="18" charset="0"/>
              </a:rPr>
              <a:t>as determined by </a:t>
            </a:r>
            <a:r>
              <a:rPr lang="en-US" sz="2600" i="1" dirty="0">
                <a:solidFill>
                  <a:srgbClr val="000000"/>
                </a:solidFill>
                <a:latin typeface="High Tower Text" panose="02040502050506030303" pitchFamily="18" charset="0"/>
              </a:rPr>
              <a:t>comp</a:t>
            </a:r>
            <a:r>
              <a:rPr lang="en-US" sz="2600" dirty="0">
                <a:solidFill>
                  <a:srgbClr val="000000"/>
                </a:solidFill>
                <a:latin typeface="High Tower Text" panose="02040502050506030303" pitchFamily="18" charset="0"/>
              </a:rPr>
              <a:t>. The collection need not be sorted.</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Object min(Collection </a:t>
            </a:r>
            <a:r>
              <a:rPr lang="en-US" sz="2600" i="1" u="sng" dirty="0">
                <a:solidFill>
                  <a:srgbClr val="000000"/>
                </a:solidFill>
                <a:latin typeface="High Tower Text" panose="02040502050506030303" pitchFamily="18" charset="0"/>
              </a:rPr>
              <a:t>c</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Returns the minimum element  in </a:t>
            </a:r>
            <a:r>
              <a:rPr lang="en-US" sz="2600" i="1" dirty="0">
                <a:solidFill>
                  <a:srgbClr val="000000"/>
                </a:solidFill>
                <a:latin typeface="High Tower Text" panose="02040502050506030303" pitchFamily="18" charset="0"/>
              </a:rPr>
              <a:t>c </a:t>
            </a:r>
            <a:r>
              <a:rPr lang="en-US" sz="2600" dirty="0">
                <a:solidFill>
                  <a:srgbClr val="000000"/>
                </a:solidFill>
                <a:latin typeface="High Tower Text" panose="02040502050506030303" pitchFamily="18" charset="0"/>
              </a:rPr>
              <a:t>as determined by natural ordering.</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List </a:t>
            </a:r>
            <a:r>
              <a:rPr lang="en-US" sz="2600" u="sng" dirty="0" err="1">
                <a:solidFill>
                  <a:srgbClr val="000000"/>
                </a:solidFill>
                <a:latin typeface="High Tower Text" panose="02040502050506030303" pitchFamily="18" charset="0"/>
              </a:rPr>
              <a:t>nCopies</a:t>
            </a:r>
            <a:r>
              <a:rPr lang="en-US" sz="2600" u="sng" dirty="0">
                <a:solidFill>
                  <a:srgbClr val="000000"/>
                </a:solidFill>
                <a:latin typeface="High Tower Text" panose="02040502050506030303" pitchFamily="18" charset="0"/>
              </a:rPr>
              <a:t>(</a:t>
            </a:r>
            <a:r>
              <a:rPr lang="en-US" sz="2600" u="sng" dirty="0" err="1">
                <a:solidFill>
                  <a:srgbClr val="000000"/>
                </a:solidFill>
                <a:latin typeface="High Tower Text" panose="02040502050506030303" pitchFamily="18" charset="0"/>
              </a:rPr>
              <a:t>int</a:t>
            </a:r>
            <a:r>
              <a:rPr lang="en-US" sz="2600" u="sng" dirty="0">
                <a:solidFill>
                  <a:srgbClr val="000000"/>
                </a:solidFill>
                <a:latin typeface="High Tower Text" panose="02040502050506030303" pitchFamily="18" charset="0"/>
              </a:rPr>
              <a:t> </a:t>
            </a:r>
            <a:r>
              <a:rPr lang="en-US" sz="2600" i="1" u="sng" dirty="0" err="1">
                <a:solidFill>
                  <a:srgbClr val="000000"/>
                </a:solidFill>
                <a:latin typeface="High Tower Text" panose="02040502050506030303" pitchFamily="18" charset="0"/>
              </a:rPr>
              <a:t>num</a:t>
            </a:r>
            <a:r>
              <a:rPr lang="en-US" sz="2600" u="sng" dirty="0">
                <a:solidFill>
                  <a:srgbClr val="000000"/>
                </a:solidFill>
                <a:latin typeface="High Tower Text" panose="02040502050506030303" pitchFamily="18" charset="0"/>
              </a:rPr>
              <a:t>, Object </a:t>
            </a:r>
            <a:r>
              <a:rPr lang="en-US" sz="2600" i="1" u="sng" dirty="0" err="1">
                <a:solidFill>
                  <a:srgbClr val="000000"/>
                </a:solidFill>
                <a:latin typeface="High Tower Text" panose="02040502050506030303" pitchFamily="18" charset="0"/>
              </a:rPr>
              <a:t>obj</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Returns </a:t>
            </a:r>
            <a:r>
              <a:rPr lang="en-US" sz="2600" i="1" dirty="0" err="1">
                <a:solidFill>
                  <a:srgbClr val="000000"/>
                </a:solidFill>
                <a:latin typeface="High Tower Text" panose="02040502050506030303" pitchFamily="18" charset="0"/>
              </a:rPr>
              <a:t>num</a:t>
            </a:r>
            <a:r>
              <a:rPr lang="en-US" sz="2600" i="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copies of </a:t>
            </a:r>
            <a:r>
              <a:rPr lang="en-US" sz="2600" i="1" dirty="0" err="1">
                <a:solidFill>
                  <a:srgbClr val="000000"/>
                </a:solidFill>
                <a:latin typeface="High Tower Text" panose="02040502050506030303" pitchFamily="18" charset="0"/>
              </a:rPr>
              <a:t>obj</a:t>
            </a:r>
            <a:r>
              <a:rPr lang="en-US" sz="2600" i="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contained in an immutable </a:t>
            </a:r>
            <a:r>
              <a:rPr lang="en-US" sz="2600" dirty="0" err="1">
                <a:solidFill>
                  <a:srgbClr val="000000"/>
                </a:solidFill>
                <a:latin typeface="High Tower Text" panose="02040502050506030303" pitchFamily="18" charset="0"/>
              </a:rPr>
              <a:t>list.</a:t>
            </a:r>
            <a:r>
              <a:rPr lang="en-US" sz="2600" i="1" dirty="0" err="1">
                <a:solidFill>
                  <a:srgbClr val="000000"/>
                </a:solidFill>
                <a:latin typeface="High Tower Text" panose="02040502050506030303" pitchFamily="18" charset="0"/>
              </a:rPr>
              <a:t>num</a:t>
            </a:r>
            <a:r>
              <a:rPr lang="en-US" sz="2600" i="1"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must be greater than or equal to zero.</a:t>
            </a:r>
            <a:endParaRPr sz="2600" dirty="0">
              <a:latin typeface="High Tower Text" panose="02040502050506030303" pitchFamily="18" charset="0"/>
            </a:endParaRPr>
          </a:p>
          <a:p>
            <a:pPr>
              <a:lnSpc>
                <a:spcPct val="90000"/>
              </a:lnSpc>
            </a:pPr>
            <a:endParaRPr sz="2600" dirty="0">
              <a:latin typeface="High Tower Text" panose="02040502050506030303" pitchFamily="18" charset="0"/>
            </a:endParaRPr>
          </a:p>
        </p:txBody>
      </p:sp>
    </p:spTree>
    <p:extLst>
      <p:ext uri="{BB962C8B-B14F-4D97-AF65-F5344CB8AC3E}">
        <p14:creationId xmlns:p14="http://schemas.microsoft.com/office/powerpoint/2010/main" val="3429308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0" y="0"/>
            <a:ext cx="9143640" cy="45720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382" name="TextShape 2"/>
          <p:cNvSpPr txBox="1"/>
          <p:nvPr/>
        </p:nvSpPr>
        <p:spPr>
          <a:xfrm>
            <a:off x="0" y="457200"/>
            <a:ext cx="9143640" cy="6095520"/>
          </a:xfrm>
          <a:prstGeom prst="rect">
            <a:avLst/>
          </a:prstGeom>
        </p:spPr>
        <p:txBody>
          <a:bodyPr/>
          <a:lstStyle/>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a:t>
            </a:r>
            <a:r>
              <a:rPr lang="en-US" sz="2600" u="sng" dirty="0" err="1">
                <a:solidFill>
                  <a:srgbClr val="000000"/>
                </a:solidFill>
                <a:latin typeface="High Tower Text" panose="02040502050506030303" pitchFamily="18" charset="0"/>
              </a:rPr>
              <a:t>boolean</a:t>
            </a:r>
            <a:r>
              <a:rPr lang="en-US" sz="2600" u="sng" dirty="0">
                <a:solidFill>
                  <a:srgbClr val="000000"/>
                </a:solidFill>
                <a:latin typeface="High Tower Text" panose="02040502050506030303" pitchFamily="18" charset="0"/>
              </a:rPr>
              <a:t> </a:t>
            </a:r>
            <a:r>
              <a:rPr lang="en-US" sz="2600" u="sng" dirty="0" err="1">
                <a:solidFill>
                  <a:srgbClr val="000000"/>
                </a:solidFill>
                <a:latin typeface="High Tower Text" panose="02040502050506030303" pitchFamily="18" charset="0"/>
              </a:rPr>
              <a:t>replaceAll</a:t>
            </a:r>
            <a:r>
              <a:rPr lang="en-US" sz="2600" u="sng" dirty="0">
                <a:solidFill>
                  <a:srgbClr val="000000"/>
                </a:solidFill>
                <a:latin typeface="High Tower Text" panose="02040502050506030303" pitchFamily="18" charset="0"/>
              </a:rPr>
              <a:t>(List </a:t>
            </a:r>
            <a:r>
              <a:rPr lang="en-US" sz="2600" i="1" u="sng" dirty="0" err="1">
                <a:solidFill>
                  <a:srgbClr val="000000"/>
                </a:solidFill>
                <a:latin typeface="High Tower Text" panose="02040502050506030303" pitchFamily="18" charset="0"/>
              </a:rPr>
              <a:t>list</a:t>
            </a:r>
            <a:r>
              <a:rPr lang="en-US" sz="2600" u="sng" dirty="0">
                <a:solidFill>
                  <a:srgbClr val="000000"/>
                </a:solidFill>
                <a:latin typeface="High Tower Text" panose="02040502050506030303" pitchFamily="18" charset="0"/>
              </a:rPr>
              <a:t>, Object </a:t>
            </a:r>
            <a:r>
              <a:rPr lang="en-US" sz="2600" i="1" u="sng" dirty="0">
                <a:solidFill>
                  <a:srgbClr val="000000"/>
                </a:solidFill>
                <a:latin typeface="High Tower Text" panose="02040502050506030303" pitchFamily="18" charset="0"/>
              </a:rPr>
              <a:t>old</a:t>
            </a:r>
            <a:r>
              <a:rPr lang="en-US" sz="2600" u="sng" dirty="0">
                <a:solidFill>
                  <a:srgbClr val="000000"/>
                </a:solidFill>
                <a:latin typeface="High Tower Text" panose="02040502050506030303" pitchFamily="18" charset="0"/>
              </a:rPr>
              <a:t>, Object </a:t>
            </a:r>
            <a:r>
              <a:rPr lang="en-US" sz="2600" i="1" u="sng" dirty="0">
                <a:solidFill>
                  <a:srgbClr val="000000"/>
                </a:solidFill>
                <a:latin typeface="High Tower Text" panose="02040502050506030303" pitchFamily="18" charset="0"/>
              </a:rPr>
              <a:t>new</a:t>
            </a:r>
            <a:r>
              <a:rPr lang="en-US" sz="2600" u="sng" dirty="0">
                <a:solidFill>
                  <a:srgbClr val="000000"/>
                </a:solidFill>
                <a:latin typeface="High Tower Text" panose="02040502050506030303" pitchFamily="18" charset="0"/>
              </a:rPr>
              <a:t>) </a:t>
            </a:r>
            <a:r>
              <a:rPr lang="en-US" sz="2600" dirty="0">
                <a:solidFill>
                  <a:srgbClr val="000000"/>
                </a:solidFill>
                <a:latin typeface="High Tower Text" panose="02040502050506030303" pitchFamily="18" charset="0"/>
              </a:rPr>
              <a:t>Replaces all occurrences of </a:t>
            </a:r>
            <a:r>
              <a:rPr lang="en-US" sz="2600" i="1" dirty="0">
                <a:solidFill>
                  <a:srgbClr val="000000"/>
                </a:solidFill>
                <a:latin typeface="High Tower Text" panose="02040502050506030303" pitchFamily="18" charset="0"/>
              </a:rPr>
              <a:t>old </a:t>
            </a:r>
            <a:r>
              <a:rPr lang="en-US" sz="2600" dirty="0">
                <a:solidFill>
                  <a:srgbClr val="000000"/>
                </a:solidFill>
                <a:latin typeface="High Tower Text" panose="02040502050506030303" pitchFamily="18" charset="0"/>
              </a:rPr>
              <a:t>with </a:t>
            </a:r>
            <a:r>
              <a:rPr lang="en-US" sz="2600" i="1" dirty="0">
                <a:solidFill>
                  <a:srgbClr val="000000"/>
                </a:solidFill>
                <a:latin typeface="High Tower Text" panose="02040502050506030303" pitchFamily="18" charset="0"/>
              </a:rPr>
              <a:t>new </a:t>
            </a:r>
            <a:r>
              <a:rPr lang="en-US" sz="2600" dirty="0">
                <a:solidFill>
                  <a:srgbClr val="000000"/>
                </a:solidFill>
                <a:latin typeface="High Tower Text" panose="02040502050506030303" pitchFamily="18" charset="0"/>
              </a:rPr>
              <a:t>in </a:t>
            </a:r>
            <a:r>
              <a:rPr lang="en-US" sz="2600" i="1" dirty="0">
                <a:solidFill>
                  <a:srgbClr val="000000"/>
                </a:solidFill>
                <a:latin typeface="High Tower Text" panose="02040502050506030303" pitchFamily="18" charset="0"/>
              </a:rPr>
              <a:t>list. </a:t>
            </a:r>
            <a:r>
              <a:rPr lang="en-US" sz="2600" dirty="0">
                <a:solidFill>
                  <a:srgbClr val="000000"/>
                </a:solidFill>
                <a:latin typeface="High Tower Text" panose="02040502050506030303" pitchFamily="18" charset="0"/>
              </a:rPr>
              <a:t>Returns true if at least one replacement occurred. Returns false, otherwise. (Since Java v1.4)</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void reverse(List </a:t>
            </a:r>
            <a:r>
              <a:rPr lang="en-US" sz="2600" i="1" u="sng" dirty="0">
                <a:solidFill>
                  <a:srgbClr val="000000"/>
                </a:solidFill>
                <a:latin typeface="High Tower Text" panose="02040502050506030303" pitchFamily="18" charset="0"/>
              </a:rPr>
              <a:t>list</a:t>
            </a:r>
            <a:r>
              <a:rPr lang="en-US" sz="2600" dirty="0">
                <a:solidFill>
                  <a:srgbClr val="000000"/>
                </a:solidFill>
                <a:latin typeface="High Tower Text" panose="02040502050506030303" pitchFamily="18" charset="0"/>
              </a:rPr>
              <a:t>) Reverses the sequence in </a:t>
            </a:r>
            <a:r>
              <a:rPr lang="en-US" sz="2600" i="1" dirty="0">
                <a:solidFill>
                  <a:srgbClr val="000000"/>
                </a:solidFill>
                <a:latin typeface="High Tower Text" panose="02040502050506030303" pitchFamily="18" charset="0"/>
              </a:rPr>
              <a:t>list</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void sort(List </a:t>
            </a:r>
            <a:r>
              <a:rPr lang="en-US" sz="2600" i="1" u="sng" dirty="0" err="1">
                <a:solidFill>
                  <a:srgbClr val="000000"/>
                </a:solidFill>
                <a:latin typeface="High Tower Text" panose="02040502050506030303" pitchFamily="18" charset="0"/>
              </a:rPr>
              <a:t>list</a:t>
            </a:r>
            <a:r>
              <a:rPr lang="en-US" sz="2600" u="sng" dirty="0">
                <a:solidFill>
                  <a:srgbClr val="000000"/>
                </a:solidFill>
                <a:latin typeface="High Tower Text" panose="02040502050506030303" pitchFamily="18" charset="0"/>
              </a:rPr>
              <a:t>, Comparator </a:t>
            </a:r>
            <a:r>
              <a:rPr lang="en-US" sz="2600" i="1" u="sng" dirty="0">
                <a:solidFill>
                  <a:srgbClr val="000000"/>
                </a:solidFill>
                <a:latin typeface="High Tower Text" panose="02040502050506030303" pitchFamily="18" charset="0"/>
              </a:rPr>
              <a:t>comp</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Sorts the elements of </a:t>
            </a:r>
            <a:r>
              <a:rPr lang="en-US" sz="2600" i="1" dirty="0">
                <a:solidFill>
                  <a:srgbClr val="000000"/>
                </a:solidFill>
                <a:latin typeface="High Tower Text" panose="02040502050506030303" pitchFamily="18" charset="0"/>
              </a:rPr>
              <a:t>list </a:t>
            </a:r>
            <a:r>
              <a:rPr lang="en-US" sz="2600" dirty="0">
                <a:solidFill>
                  <a:srgbClr val="000000"/>
                </a:solidFill>
                <a:latin typeface="High Tower Text" panose="02040502050506030303" pitchFamily="18" charset="0"/>
              </a:rPr>
              <a:t>as determined by </a:t>
            </a:r>
            <a:r>
              <a:rPr lang="en-US" sz="2600" i="1" dirty="0">
                <a:solidFill>
                  <a:srgbClr val="000000"/>
                </a:solidFill>
                <a:latin typeface="High Tower Text" panose="02040502050506030303" pitchFamily="18" charset="0"/>
              </a:rPr>
              <a:t>comp</a:t>
            </a:r>
            <a:r>
              <a:rPr lang="en-US" sz="2600" dirty="0">
                <a:solidFill>
                  <a:srgbClr val="000000"/>
                </a:solidFill>
                <a:latin typeface="High Tower Text" panose="02040502050506030303" pitchFamily="18" charset="0"/>
              </a:rPr>
              <a:t>.</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void sort(List </a:t>
            </a:r>
            <a:r>
              <a:rPr lang="en-US" sz="2600" i="1" u="sng" dirty="0">
                <a:solidFill>
                  <a:srgbClr val="000000"/>
                </a:solidFill>
                <a:latin typeface="High Tower Text" panose="02040502050506030303" pitchFamily="18" charset="0"/>
              </a:rPr>
              <a:t>list</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Sorts the elements of </a:t>
            </a:r>
            <a:r>
              <a:rPr lang="en-US" sz="2600" i="1" dirty="0">
                <a:solidFill>
                  <a:srgbClr val="000000"/>
                </a:solidFill>
                <a:latin typeface="High Tower Text" panose="02040502050506030303" pitchFamily="18" charset="0"/>
              </a:rPr>
              <a:t>list </a:t>
            </a:r>
            <a:r>
              <a:rPr lang="en-US" sz="2600" dirty="0">
                <a:solidFill>
                  <a:srgbClr val="000000"/>
                </a:solidFill>
                <a:latin typeface="High Tower Text" panose="02040502050506030303" pitchFamily="18" charset="0"/>
              </a:rPr>
              <a:t>as determined by their natural ordering.</a:t>
            </a:r>
            <a:endParaRPr sz="2600" dirty="0">
              <a:latin typeface="High Tower Text" panose="02040502050506030303" pitchFamily="18" charset="0"/>
            </a:endParaRPr>
          </a:p>
          <a:p>
            <a:pPr marL="273050" indent="-273050">
              <a:lnSpc>
                <a:spcPct val="90000"/>
              </a:lnSpc>
              <a:buSzPct val="70000"/>
              <a:buFont typeface="Wingdings" charset="2"/>
              <a:buChar char=""/>
            </a:pPr>
            <a:r>
              <a:rPr lang="en-US" sz="2600" u="sng" dirty="0">
                <a:solidFill>
                  <a:srgbClr val="000000"/>
                </a:solidFill>
                <a:latin typeface="High Tower Text" panose="02040502050506030303" pitchFamily="18" charset="0"/>
              </a:rPr>
              <a:t>static void swap(List </a:t>
            </a:r>
            <a:r>
              <a:rPr lang="en-US" sz="2600" i="1" u="sng" dirty="0" err="1">
                <a:solidFill>
                  <a:srgbClr val="000000"/>
                </a:solidFill>
                <a:latin typeface="High Tower Text" panose="02040502050506030303" pitchFamily="18" charset="0"/>
              </a:rPr>
              <a:t>list</a:t>
            </a:r>
            <a:r>
              <a:rPr lang="en-US" sz="2600" u="sng" dirty="0">
                <a:solidFill>
                  <a:srgbClr val="000000"/>
                </a:solidFill>
                <a:latin typeface="High Tower Text" panose="02040502050506030303" pitchFamily="18" charset="0"/>
              </a:rPr>
              <a:t>, </a:t>
            </a:r>
            <a:r>
              <a:rPr lang="en-US" sz="2600" u="sng" dirty="0" err="1">
                <a:solidFill>
                  <a:srgbClr val="000000"/>
                </a:solidFill>
                <a:latin typeface="High Tower Text" panose="02040502050506030303" pitchFamily="18" charset="0"/>
              </a:rPr>
              <a:t>int</a:t>
            </a:r>
            <a:r>
              <a:rPr lang="en-US" sz="2600" u="sng" dirty="0">
                <a:solidFill>
                  <a:srgbClr val="000000"/>
                </a:solidFill>
                <a:latin typeface="High Tower Text" panose="02040502050506030303" pitchFamily="18" charset="0"/>
              </a:rPr>
              <a:t> </a:t>
            </a:r>
            <a:r>
              <a:rPr lang="en-US" sz="2600" i="1" u="sng" dirty="0">
                <a:solidFill>
                  <a:srgbClr val="000000"/>
                </a:solidFill>
                <a:latin typeface="High Tower Text" panose="02040502050506030303" pitchFamily="18" charset="0"/>
              </a:rPr>
              <a:t>idx1</a:t>
            </a:r>
            <a:r>
              <a:rPr lang="en-US" sz="2600" u="sng" dirty="0">
                <a:solidFill>
                  <a:srgbClr val="000000"/>
                </a:solidFill>
                <a:latin typeface="High Tower Text" panose="02040502050506030303" pitchFamily="18" charset="0"/>
              </a:rPr>
              <a:t>, </a:t>
            </a:r>
            <a:r>
              <a:rPr lang="en-US" sz="2600" u="sng" dirty="0" err="1">
                <a:solidFill>
                  <a:srgbClr val="000000"/>
                </a:solidFill>
                <a:latin typeface="High Tower Text" panose="02040502050506030303" pitchFamily="18" charset="0"/>
              </a:rPr>
              <a:t>int</a:t>
            </a:r>
            <a:r>
              <a:rPr lang="en-US" sz="2600" u="sng" dirty="0">
                <a:solidFill>
                  <a:srgbClr val="000000"/>
                </a:solidFill>
                <a:latin typeface="High Tower Text" panose="02040502050506030303" pitchFamily="18" charset="0"/>
              </a:rPr>
              <a:t> </a:t>
            </a:r>
            <a:r>
              <a:rPr lang="en-US" sz="2600" i="1" u="sng" dirty="0">
                <a:solidFill>
                  <a:srgbClr val="000000"/>
                </a:solidFill>
                <a:latin typeface="High Tower Text" panose="02040502050506030303" pitchFamily="18" charset="0"/>
              </a:rPr>
              <a:t>idx2</a:t>
            </a:r>
            <a:r>
              <a:rPr lang="en-US" sz="2600" u="sng" dirty="0">
                <a:solidFill>
                  <a:srgbClr val="000000"/>
                </a:solidFill>
                <a:latin typeface="High Tower Text" panose="02040502050506030303" pitchFamily="18" charset="0"/>
              </a:rPr>
              <a:t>)</a:t>
            </a:r>
            <a:r>
              <a:rPr lang="en-US" sz="2600" dirty="0">
                <a:solidFill>
                  <a:srgbClr val="000000"/>
                </a:solidFill>
                <a:latin typeface="High Tower Text" panose="02040502050506030303" pitchFamily="18" charset="0"/>
              </a:rPr>
              <a:t> Exchanges the elements in </a:t>
            </a:r>
            <a:r>
              <a:rPr lang="en-US" sz="2600" i="1" dirty="0">
                <a:solidFill>
                  <a:srgbClr val="000000"/>
                </a:solidFill>
                <a:latin typeface="High Tower Text" panose="02040502050506030303" pitchFamily="18" charset="0"/>
              </a:rPr>
              <a:t>list </a:t>
            </a:r>
            <a:r>
              <a:rPr lang="en-US" sz="2600" dirty="0">
                <a:solidFill>
                  <a:srgbClr val="000000"/>
                </a:solidFill>
                <a:latin typeface="High Tower Text" panose="02040502050506030303" pitchFamily="18" charset="0"/>
              </a:rPr>
              <a:t>at the indices specified by </a:t>
            </a:r>
            <a:r>
              <a:rPr lang="en-US" sz="2600" i="1" dirty="0">
                <a:solidFill>
                  <a:srgbClr val="000000"/>
                </a:solidFill>
                <a:latin typeface="High Tower Text" panose="02040502050506030303" pitchFamily="18" charset="0"/>
              </a:rPr>
              <a:t>idx1 </a:t>
            </a:r>
            <a:r>
              <a:rPr lang="en-US" sz="2600" dirty="0">
                <a:solidFill>
                  <a:srgbClr val="000000"/>
                </a:solidFill>
                <a:latin typeface="High Tower Text" panose="02040502050506030303" pitchFamily="18" charset="0"/>
              </a:rPr>
              <a:t>and </a:t>
            </a:r>
            <a:r>
              <a:rPr lang="en-US" sz="2600" i="1" dirty="0">
                <a:solidFill>
                  <a:srgbClr val="000000"/>
                </a:solidFill>
                <a:latin typeface="High Tower Text" panose="02040502050506030303" pitchFamily="18" charset="0"/>
              </a:rPr>
              <a:t>idx2</a:t>
            </a:r>
            <a:r>
              <a:rPr lang="en-US" sz="2600" dirty="0">
                <a:solidFill>
                  <a:srgbClr val="000000"/>
                </a:solidFill>
                <a:latin typeface="High Tower Text" panose="02040502050506030303" pitchFamily="18" charset="0"/>
              </a:rPr>
              <a:t>. (Since Java v1.4)</a:t>
            </a:r>
            <a:endParaRPr sz="2600" dirty="0">
              <a:latin typeface="High Tower Text" panose="02040502050506030303" pitchFamily="18" charset="0"/>
            </a:endParaRPr>
          </a:p>
          <a:p>
            <a:pPr>
              <a:lnSpc>
                <a:spcPct val="90000"/>
              </a:lnSpc>
            </a:pPr>
            <a:endParaRPr dirty="0"/>
          </a:p>
        </p:txBody>
      </p:sp>
    </p:spTree>
    <p:extLst>
      <p:ext uri="{BB962C8B-B14F-4D97-AF65-F5344CB8AC3E}">
        <p14:creationId xmlns:p14="http://schemas.microsoft.com/office/powerpoint/2010/main" val="1389598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0" y="0"/>
            <a:ext cx="9143640" cy="410760"/>
          </a:xfrm>
          <a:prstGeom prst="rect">
            <a:avLst/>
          </a:prstGeom>
        </p:spPr>
        <p:txBody>
          <a:bodyPr anchor="ctr"/>
          <a:lstStyle/>
          <a:p>
            <a:pPr algn="ctr"/>
            <a:r>
              <a:rPr lang="en-US" sz="4000" dirty="0">
                <a:solidFill>
                  <a:srgbClr val="000000"/>
                </a:solidFill>
                <a:latin typeface="Bell MT" panose="02020503060305020303" pitchFamily="18" charset="0"/>
              </a:rPr>
              <a:t>Stream API</a:t>
            </a:r>
            <a:endParaRPr dirty="0">
              <a:latin typeface="Bell MT" panose="02020503060305020303" pitchFamily="18" charset="0"/>
            </a:endParaRPr>
          </a:p>
        </p:txBody>
      </p:sp>
      <p:sp>
        <p:nvSpPr>
          <p:cNvPr id="374" name="TextShape 2"/>
          <p:cNvSpPr txBox="1"/>
          <p:nvPr/>
        </p:nvSpPr>
        <p:spPr>
          <a:xfrm>
            <a:off x="0" y="381000"/>
            <a:ext cx="9143640" cy="6400800"/>
          </a:xfrm>
          <a:prstGeom prst="rect">
            <a:avLst/>
          </a:prstGeom>
        </p:spPr>
        <p:txBody>
          <a:bodyPr/>
          <a:lstStyle/>
          <a:p>
            <a:pPr marL="360363" indent="-360363" fontAlgn="base">
              <a:buSzPct val="70000"/>
              <a:buFont typeface="Wingdings" panose="05000000000000000000" pitchFamily="2" charset="2"/>
              <a:buChar char="Ø"/>
            </a:pPr>
            <a:r>
              <a:rPr lang="en-US" sz="2600" dirty="0">
                <a:latin typeface="High Tower Text" panose="02040502050506030303" pitchFamily="18" charset="0"/>
              </a:rPr>
              <a:t>A stream is a </a:t>
            </a:r>
            <a:r>
              <a:rPr lang="en-US" sz="2600" b="1" dirty="0">
                <a:latin typeface="High Tower Text" panose="02040502050506030303" pitchFamily="18" charset="0"/>
              </a:rPr>
              <a:t>sequence of objects </a:t>
            </a:r>
            <a:r>
              <a:rPr lang="en-US" sz="2600" dirty="0">
                <a:latin typeface="High Tower Text" panose="02040502050506030303" pitchFamily="18" charset="0"/>
              </a:rPr>
              <a:t>that supports various methods which can be pipelined to produce desired result.</a:t>
            </a:r>
          </a:p>
          <a:p>
            <a:pPr marL="360363" indent="-360363" fontAlgn="base">
              <a:buSzPct val="70000"/>
              <a:buFont typeface="Wingdings" panose="05000000000000000000" pitchFamily="2" charset="2"/>
              <a:buChar char="v"/>
            </a:pPr>
            <a:r>
              <a:rPr lang="en-US" sz="2600" dirty="0">
                <a:latin typeface="High Tower Text" panose="02040502050506030303" pitchFamily="18" charset="0"/>
              </a:rPr>
              <a:t>The Java Stream API provides functional programming approach to iterating and processing a group of objects.</a:t>
            </a:r>
          </a:p>
          <a:p>
            <a:pPr marL="360363" indent="-360363" fontAlgn="base">
              <a:buSzPct val="70000"/>
              <a:buFont typeface="Wingdings" panose="05000000000000000000" pitchFamily="2" charset="2"/>
              <a:buChar char="v"/>
            </a:pPr>
            <a:r>
              <a:rPr lang="en-US" sz="2600" dirty="0">
                <a:latin typeface="High Tower Text" panose="02040502050506030303" pitchFamily="18" charset="0"/>
              </a:rPr>
              <a:t>A Java </a:t>
            </a:r>
            <a:r>
              <a:rPr lang="en-US" sz="2600" i="1" dirty="0">
                <a:latin typeface="High Tower Text" panose="02040502050506030303" pitchFamily="18" charset="0"/>
              </a:rPr>
              <a:t>Stream</a:t>
            </a:r>
            <a:r>
              <a:rPr lang="en-US" sz="2600" dirty="0">
                <a:latin typeface="High Tower Text" panose="02040502050506030303" pitchFamily="18" charset="0"/>
              </a:rPr>
              <a:t> is a component that is capable of </a:t>
            </a:r>
            <a:r>
              <a:rPr lang="en-US" sz="2600" b="1" i="1" dirty="0">
                <a:latin typeface="High Tower Text" panose="02040502050506030303" pitchFamily="18" charset="0"/>
              </a:rPr>
              <a:t>internal iteration</a:t>
            </a:r>
            <a:r>
              <a:rPr lang="en-US" sz="2600" b="1" dirty="0">
                <a:latin typeface="High Tower Text" panose="02040502050506030303" pitchFamily="18" charset="0"/>
              </a:rPr>
              <a:t> </a:t>
            </a:r>
            <a:r>
              <a:rPr lang="en-US" sz="2600" dirty="0">
                <a:latin typeface="High Tower Text" panose="02040502050506030303" pitchFamily="18" charset="0"/>
              </a:rPr>
              <a:t>of its elements itself, in contrast to external Iterator object in Collections. </a:t>
            </a:r>
          </a:p>
          <a:p>
            <a:pPr marL="360363" indent="-360363" fontAlgn="base">
              <a:buSzPct val="70000"/>
              <a:buFont typeface="Wingdings" panose="05000000000000000000" pitchFamily="2" charset="2"/>
              <a:buChar char="v"/>
            </a:pPr>
            <a:r>
              <a:rPr lang="en-US" sz="2600" dirty="0">
                <a:latin typeface="High Tower Text" panose="02040502050506030303" pitchFamily="18" charset="0"/>
              </a:rPr>
              <a:t>A stream is not a data structure and takes input from the Collections, Arrays or I/O channels.</a:t>
            </a:r>
          </a:p>
          <a:p>
            <a:pPr marL="360363" indent="-360363" fontAlgn="base">
              <a:buSzPct val="70000"/>
              <a:buFont typeface="Wingdings" panose="05000000000000000000" pitchFamily="2" charset="2"/>
              <a:buChar char="v"/>
            </a:pPr>
            <a:r>
              <a:rPr lang="en-US" sz="2600" dirty="0">
                <a:latin typeface="High Tower Text" panose="02040502050506030303" pitchFamily="18" charset="0"/>
              </a:rPr>
              <a:t>Streams don’t change the original data structure, they only provide the result as per the pipelined methods.</a:t>
            </a:r>
          </a:p>
          <a:p>
            <a:pPr marL="360363" indent="-360363" fontAlgn="base">
              <a:buSzPct val="70000"/>
              <a:buFont typeface="Wingdings" panose="05000000000000000000" pitchFamily="2" charset="2"/>
              <a:buChar char="v"/>
            </a:pPr>
            <a:r>
              <a:rPr lang="en-US" sz="2600" dirty="0">
                <a:latin typeface="High Tower Text" panose="02040502050506030303" pitchFamily="18" charset="0"/>
              </a:rPr>
              <a:t>Each intermediate operation is lazily executed and returns a stream as a result, hence various intermediate operations can be pipelined. Terminal operations mark the end of the stream and return the result.</a:t>
            </a:r>
          </a:p>
        </p:txBody>
      </p:sp>
    </p:spTree>
    <p:extLst>
      <p:ext uri="{BB962C8B-B14F-4D97-AF65-F5344CB8AC3E}">
        <p14:creationId xmlns:p14="http://schemas.microsoft.com/office/powerpoint/2010/main" val="3337148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body"/>
          </p:nvPr>
        </p:nvSpPr>
        <p:spPr bwMode="auto">
          <a:xfrm>
            <a:off x="-13855" y="457200"/>
            <a:ext cx="91440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2778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Ø"/>
              <a:tabLst/>
            </a:pP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 </a:t>
            </a:r>
            <a:r>
              <a:rPr kumimoji="0" lang="en-US" altLang="en-US" sz="2600" b="1"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Stream</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 is an interface in </a:t>
            </a:r>
            <a:r>
              <a:rPr kumimoji="0" lang="en-US" altLang="en-US" sz="2600" b="1" i="0" u="none" strike="noStrike" cap="none" normalizeH="0" baseline="0" dirty="0" err="1">
                <a:ln>
                  <a:noFill/>
                </a:ln>
                <a:solidFill>
                  <a:srgbClr val="242729"/>
                </a:solidFill>
                <a:effectLst/>
                <a:latin typeface="High Tower Text" panose="02040502050506030303" pitchFamily="18" charset="0"/>
                <a:cs typeface="Arial" panose="020B0604020202020204" pitchFamily="34" charset="0"/>
              </a:rPr>
              <a:t>java.util.stream</a:t>
            </a:r>
            <a:r>
              <a:rPr kumimoji="0" lang="en-US" altLang="en-US" sz="2600" b="1"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 </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package.</a:t>
            </a:r>
          </a:p>
          <a:p>
            <a:pPr marL="360363" marR="0" lvl="0" indent="-180975"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  The JDK's standard implementation of </a:t>
            </a:r>
            <a:r>
              <a:rPr kumimoji="0" lang="en-US" altLang="en-US" sz="2600" b="0" i="0" u="none" strike="noStrike" cap="none" normalizeH="0" baseline="0" dirty="0">
                <a:ln>
                  <a:noFill/>
                </a:ln>
                <a:solidFill>
                  <a:srgbClr val="242729"/>
                </a:solidFill>
                <a:effectLst/>
                <a:latin typeface="High Tower Text" panose="02040502050506030303" pitchFamily="18" charset="0"/>
              </a:rPr>
              <a:t>Stream</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 is </a:t>
            </a:r>
            <a:r>
              <a:rPr kumimoji="0" lang="en-US" altLang="en-US" sz="2600" b="0" i="0" u="none" strike="noStrike" cap="none" normalizeH="0" dirty="0">
                <a:ln>
                  <a:noFill/>
                </a:ln>
                <a:solidFill>
                  <a:srgbClr val="242729"/>
                </a:solidFill>
                <a:effectLst/>
                <a:latin typeface="High Tower Text" panose="02040502050506030303" pitchFamily="18" charset="0"/>
                <a:cs typeface="Arial" panose="020B0604020202020204" pitchFamily="34" charset="0"/>
              </a:rPr>
              <a:t> </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the internal</a:t>
            </a:r>
          </a:p>
          <a:p>
            <a:pPr marL="179388" marR="0" lvl="0" algn="l" defTabSz="914400" rtl="0" eaLnBrk="0" fontAlgn="base" latinLnBrk="0" hangingPunct="0">
              <a:lnSpc>
                <a:spcPct val="100000"/>
              </a:lnSpc>
              <a:spcBef>
                <a:spcPct val="0"/>
              </a:spcBef>
              <a:spcAft>
                <a:spcPct val="0"/>
              </a:spcAft>
              <a:buClrTx/>
              <a:buSzPct val="70000"/>
              <a:tabLst/>
            </a:pPr>
            <a:r>
              <a:rPr lang="en-US" altLang="en-US" sz="2600" dirty="0">
                <a:solidFill>
                  <a:srgbClr val="242729"/>
                </a:solidFill>
                <a:latin typeface="High Tower Text" panose="02040502050506030303" pitchFamily="18" charset="0"/>
                <a:cs typeface="Arial" panose="020B0604020202020204" pitchFamily="34" charset="0"/>
              </a:rPr>
              <a:t>    </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 class </a:t>
            </a:r>
            <a:r>
              <a:rPr kumimoji="0" lang="en-US" altLang="en-US" sz="2600" b="0" i="0" u="none" strike="noStrike" cap="none" normalizeH="0" baseline="0" dirty="0" err="1">
                <a:ln>
                  <a:noFill/>
                </a:ln>
                <a:solidFill>
                  <a:srgbClr val="242729"/>
                </a:solidFill>
                <a:effectLst/>
                <a:latin typeface="High Tower Text" panose="02040502050506030303" pitchFamily="18" charset="0"/>
              </a:rPr>
              <a:t>java.util.stream.ReferencePipeline</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 developer</a:t>
            </a:r>
            <a:r>
              <a:rPr kumimoji="0" lang="en-US" altLang="en-US" sz="2600" b="0" i="0" u="none" strike="noStrike" cap="none" normalizeH="0" dirty="0">
                <a:ln>
                  <a:noFill/>
                </a:ln>
                <a:solidFill>
                  <a:srgbClr val="242729"/>
                </a:solidFill>
                <a:effectLst/>
                <a:latin typeface="High Tower Text" panose="02040502050506030303" pitchFamily="18" charset="0"/>
                <a:cs typeface="Arial" panose="020B0604020202020204" pitchFamily="34" charset="0"/>
              </a:rPr>
              <a:t> </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cannot </a:t>
            </a:r>
          </a:p>
          <a:p>
            <a:pPr marL="179388" marR="0" lvl="0" algn="l" defTabSz="914400" rtl="0" eaLnBrk="0" fontAlgn="base" latinLnBrk="0" hangingPunct="0">
              <a:lnSpc>
                <a:spcPct val="100000"/>
              </a:lnSpc>
              <a:spcBef>
                <a:spcPct val="0"/>
              </a:spcBef>
              <a:spcAft>
                <a:spcPct val="0"/>
              </a:spcAft>
              <a:buClrTx/>
              <a:buSzPct val="70000"/>
              <a:tabLst/>
            </a:pPr>
            <a:r>
              <a:rPr lang="en-US" altLang="en-US" sz="2600" dirty="0">
                <a:solidFill>
                  <a:srgbClr val="242729"/>
                </a:solidFill>
                <a:latin typeface="High Tower Text" panose="02040502050506030303" pitchFamily="18" charset="0"/>
                <a:cs typeface="Arial" panose="020B0604020202020204" pitchFamily="34" charset="0"/>
              </a:rPr>
              <a:t>     </a:t>
            </a:r>
            <a:r>
              <a:rPr kumimoji="0" lang="en-US" altLang="en-US" sz="2600" b="0" i="0" u="none" strike="noStrike" cap="none" normalizeH="0" baseline="0" dirty="0">
                <a:ln>
                  <a:noFill/>
                </a:ln>
                <a:solidFill>
                  <a:srgbClr val="242729"/>
                </a:solidFill>
                <a:effectLst/>
                <a:latin typeface="High Tower Text" panose="02040502050506030303" pitchFamily="18" charset="0"/>
                <a:cs typeface="Arial" panose="020B0604020202020204" pitchFamily="34" charset="0"/>
              </a:rPr>
              <a:t>instantiate it directly.</a:t>
            </a:r>
            <a:r>
              <a:rPr kumimoji="0" lang="en-US" altLang="en-US" sz="2600" b="0" i="0" u="none" strike="noStrike" cap="none" normalizeH="0" baseline="0" dirty="0">
                <a:ln>
                  <a:noFill/>
                </a:ln>
                <a:solidFill>
                  <a:schemeClr val="tx1"/>
                </a:solidFill>
                <a:effectLst/>
                <a:latin typeface="High Tower Text" panose="02040502050506030303" pitchFamily="18" charset="0"/>
              </a:rPr>
              <a:t> </a:t>
            </a:r>
          </a:p>
          <a:p>
            <a:pPr marL="636588" lvl="0" indent="-457200" algn="l" rtl="0">
              <a:buSzPct val="70000"/>
              <a:buFont typeface="Wingdings" panose="05000000000000000000" pitchFamily="2" charset="2"/>
              <a:buChar char="Ø"/>
            </a:pPr>
            <a:r>
              <a:rPr lang="en-US" sz="2600" b="1" dirty="0">
                <a:latin typeface="High Tower Text" panose="02040502050506030303" pitchFamily="18" charset="0"/>
              </a:rPr>
              <a:t>Collectors</a:t>
            </a:r>
            <a:r>
              <a:rPr lang="en-US" sz="2600" dirty="0">
                <a:latin typeface="High Tower Text" panose="02040502050506030303" pitchFamily="18" charset="0"/>
              </a:rPr>
              <a:t> is a final </a:t>
            </a:r>
            <a:r>
              <a:rPr lang="en-US" sz="2600" b="1" dirty="0">
                <a:latin typeface="High Tower Text" panose="02040502050506030303" pitchFamily="18" charset="0"/>
              </a:rPr>
              <a:t>class</a:t>
            </a:r>
            <a:r>
              <a:rPr lang="en-US" sz="2600" dirty="0">
                <a:latin typeface="High Tower Text" panose="02040502050506030303" pitchFamily="18" charset="0"/>
              </a:rPr>
              <a:t> that extends Object </a:t>
            </a:r>
            <a:r>
              <a:rPr lang="en-US" sz="2600" b="1" dirty="0">
                <a:latin typeface="High Tower Text" panose="02040502050506030303" pitchFamily="18" charset="0"/>
              </a:rPr>
              <a:t>class</a:t>
            </a:r>
            <a:r>
              <a:rPr lang="en-US" sz="2600" dirty="0">
                <a:latin typeface="High Tower Text" panose="02040502050506030303" pitchFamily="18" charset="0"/>
              </a:rPr>
              <a:t>. </a:t>
            </a:r>
          </a:p>
          <a:p>
            <a:pPr marL="636588" lvl="0" indent="-457200" algn="l" rtl="0">
              <a:buSzPct val="70000"/>
              <a:buFont typeface="Wingdings" panose="05000000000000000000" pitchFamily="2" charset="2"/>
              <a:buChar char="v"/>
            </a:pPr>
            <a:r>
              <a:rPr lang="en-US" sz="2600" dirty="0">
                <a:latin typeface="High Tower Text" panose="02040502050506030303" pitchFamily="18" charset="0"/>
              </a:rPr>
              <a:t>It provides reduction operations, such as accumulating elements into collections, summarizing elements according to various criteria, etc. </a:t>
            </a:r>
            <a:endParaRPr kumimoji="0" lang="en-US" altLang="en-US" sz="2600" b="0" i="0" u="none" strike="noStrike" cap="none" normalizeH="0" baseline="0" dirty="0">
              <a:ln>
                <a:noFill/>
              </a:ln>
              <a:solidFill>
                <a:schemeClr val="tx1"/>
              </a:solidFill>
              <a:effectLst/>
              <a:latin typeface="High Tower Text" panose="0204050205050603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600" dirty="0">
              <a:latin typeface="High Tower Text" panose="0204050205050603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High Tower Text" panose="02040502050506030303" pitchFamily="18" charset="0"/>
            </a:endParaRPr>
          </a:p>
        </p:txBody>
      </p:sp>
      <p:sp>
        <p:nvSpPr>
          <p:cNvPr id="2" name="Title 1"/>
          <p:cNvSpPr>
            <a:spLocks noGrp="1"/>
          </p:cNvSpPr>
          <p:nvPr>
            <p:ph type="title"/>
          </p:nvPr>
        </p:nvSpPr>
        <p:spPr>
          <a:xfrm>
            <a:off x="0" y="0"/>
            <a:ext cx="9144000" cy="457200"/>
          </a:xfrm>
        </p:spPr>
        <p:txBody>
          <a:bodyPr/>
          <a:lstStyle/>
          <a:p>
            <a:pPr algn="ctr"/>
            <a:r>
              <a:rPr lang="en-US" sz="4000" dirty="0">
                <a:latin typeface="Bell MT" panose="02020503060305020303" pitchFamily="18" charset="0"/>
              </a:rPr>
              <a:t>contd..</a:t>
            </a:r>
            <a:endParaRPr lang="en-IN" sz="4000" dirty="0">
              <a:latin typeface="Bell MT" panose="02020503060305020303" pitchFamily="18" charset="0"/>
            </a:endParaRPr>
          </a:p>
        </p:txBody>
      </p:sp>
    </p:spTree>
    <p:extLst>
      <p:ext uri="{BB962C8B-B14F-4D97-AF65-F5344CB8AC3E}">
        <p14:creationId xmlns:p14="http://schemas.microsoft.com/office/powerpoint/2010/main" val="339073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0" y="0"/>
            <a:ext cx="9143640" cy="533400"/>
          </a:xfrm>
          <a:prstGeom prst="rect">
            <a:avLst/>
          </a:prstGeom>
        </p:spPr>
        <p:txBody>
          <a:bodyPr anchor="ctr"/>
          <a:lstStyle/>
          <a:p>
            <a:pPr algn="ctr"/>
            <a:r>
              <a:rPr lang="en-US" altLang="en-US" sz="4000" dirty="0">
                <a:latin typeface="Bell MT" panose="02020503060305020303" pitchFamily="18" charset="0"/>
              </a:rPr>
              <a:t>Operations On Streams</a:t>
            </a:r>
            <a:endParaRPr dirty="0">
              <a:latin typeface="Bell MT" panose="02020503060305020303" pitchFamily="18" charset="0"/>
            </a:endParaRPr>
          </a:p>
        </p:txBody>
      </p:sp>
      <p:sp>
        <p:nvSpPr>
          <p:cNvPr id="382" name="TextShape 2"/>
          <p:cNvSpPr txBox="1"/>
          <p:nvPr/>
        </p:nvSpPr>
        <p:spPr>
          <a:xfrm>
            <a:off x="0" y="533400"/>
            <a:ext cx="9143640" cy="6324600"/>
          </a:xfrm>
          <a:prstGeom prst="rect">
            <a:avLst/>
          </a:prstGeom>
        </p:spPr>
        <p:txBody>
          <a:bodyPr/>
          <a:lstStyle/>
          <a:p>
            <a:pPr>
              <a:lnSpc>
                <a:spcPct val="90000"/>
              </a:lnSpc>
            </a:pPr>
            <a:endParaRPr dirty="0"/>
          </a:p>
        </p:txBody>
      </p:sp>
      <p:sp>
        <p:nvSpPr>
          <p:cNvPr id="4" name="Rectangle 1"/>
          <p:cNvSpPr>
            <a:spLocks noGrp="1" noChangeArrowheads="1"/>
          </p:cNvSpPr>
          <p:nvPr>
            <p:ph type="body"/>
          </p:nvPr>
        </p:nvSpPr>
        <p:spPr bwMode="auto">
          <a:xfrm>
            <a:off x="1" y="589538"/>
            <a:ext cx="9143639" cy="6801862"/>
          </a:xfrm>
          <a:prstGeom prst="rect">
            <a:avLst/>
          </a:prstGeom>
          <a:solidFill>
            <a:srgbClr val="FFFFCC"/>
          </a:solidFill>
          <a:ln>
            <a:noFill/>
          </a:ln>
          <a:effectLst/>
        </p:spPr>
        <p:txBody>
          <a:bodyPr vert="horz" wrap="square" lIns="0" tIns="0" rIns="0" bIns="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Pct val="70000"/>
              <a:tabLst/>
            </a:pPr>
            <a:r>
              <a:rPr kumimoji="0" lang="en-US" altLang="en-US" sz="2600" b="0" i="0" u="none" strike="noStrike" cap="none" normalizeH="0" baseline="0" dirty="0">
                <a:ln>
                  <a:noFill/>
                </a:ln>
                <a:solidFill>
                  <a:schemeClr val="tx1"/>
                </a:solidFill>
                <a:effectLst/>
                <a:latin typeface="High Tower Text" panose="02040502050506030303" pitchFamily="18" charset="0"/>
              </a:rPr>
              <a:t>I.</a:t>
            </a:r>
            <a:r>
              <a:rPr kumimoji="0" lang="en-US" altLang="en-US" sz="2600" b="0" i="0" u="none" strike="noStrike" cap="none" normalizeH="0" dirty="0">
                <a:ln>
                  <a:noFill/>
                </a:ln>
                <a:solidFill>
                  <a:schemeClr val="tx1"/>
                </a:solidFill>
                <a:effectLst/>
                <a:latin typeface="High Tower Text" panose="02040502050506030303" pitchFamily="18" charset="0"/>
              </a:rPr>
              <a:t> </a:t>
            </a:r>
            <a:r>
              <a:rPr kumimoji="0" lang="en-US" altLang="en-US" sz="2600" b="1" i="0" u="none" strike="noStrike" cap="none" normalizeH="0" baseline="0" dirty="0">
                <a:ln>
                  <a:noFill/>
                </a:ln>
                <a:solidFill>
                  <a:schemeClr val="tx1"/>
                </a:solidFill>
                <a:effectLst/>
                <a:latin typeface="High Tower Text" panose="02040502050506030303" pitchFamily="18" charset="0"/>
              </a:rPr>
              <a:t>Intermediate or non-terminal Operations:</a:t>
            </a:r>
            <a:endParaRPr kumimoji="0" lang="en-US" altLang="en-US" sz="2600" b="0" i="0" u="none" strike="noStrike" cap="none" normalizeH="0" baseline="0" dirty="0">
              <a:ln>
                <a:noFill/>
              </a:ln>
              <a:solidFill>
                <a:schemeClr val="tx1"/>
              </a:solidFill>
              <a:effectLst/>
              <a:latin typeface="High Tower Text" panose="02040502050506030303" pitchFamily="18" charset="0"/>
            </a:endParaRPr>
          </a:p>
          <a:p>
            <a:pPr marL="179388" lvl="4" indent="-95250" algn="l" rtl="0" eaLnBrk="0" fontAlgn="base" hangingPunct="0">
              <a:spcBef>
                <a:spcPct val="0"/>
              </a:spcBef>
              <a:spcAft>
                <a:spcPct val="0"/>
              </a:spcAft>
              <a:buFontTx/>
              <a:buAutoNum type="arabicPeriod"/>
            </a:pPr>
            <a:r>
              <a:rPr kumimoji="0" lang="en-US" altLang="en-US" sz="2600" b="1" i="0" u="none" strike="noStrike" cap="none" normalizeH="0" baseline="0" dirty="0">
                <a:ln>
                  <a:noFill/>
                </a:ln>
                <a:solidFill>
                  <a:schemeClr val="tx1"/>
                </a:solidFill>
                <a:effectLst/>
                <a:latin typeface="High Tower Text" panose="02040502050506030303" pitchFamily="18" charset="0"/>
              </a:rPr>
              <a:t> map: </a:t>
            </a:r>
            <a:r>
              <a:rPr kumimoji="0" lang="en-US" altLang="en-US" sz="2600" b="0" i="0" u="none" strike="noStrike" cap="none" normalizeH="0" baseline="0" dirty="0">
                <a:ln>
                  <a:noFill/>
                </a:ln>
                <a:solidFill>
                  <a:schemeClr val="tx1"/>
                </a:solidFill>
                <a:effectLst/>
                <a:latin typeface="High Tower Text" panose="02040502050506030303" pitchFamily="18" charset="0"/>
              </a:rPr>
              <a:t>The map method is used to return a stream consisting of the results of applying the given function to the elements of this stream.</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List number = </a:t>
            </a:r>
            <a:r>
              <a:rPr kumimoji="0" lang="en-US" altLang="en-US" sz="2600" b="0" i="0" u="none" strike="noStrike" cap="none" normalizeH="0" baseline="0" dirty="0" err="1">
                <a:ln>
                  <a:noFill/>
                </a:ln>
                <a:solidFill>
                  <a:schemeClr val="tx1"/>
                </a:solidFill>
                <a:effectLst/>
                <a:latin typeface="High Tower Text" panose="02040502050506030303" pitchFamily="18" charset="0"/>
              </a:rPr>
              <a:t>Arrays.asList</a:t>
            </a:r>
            <a:r>
              <a:rPr kumimoji="0" lang="en-US" altLang="en-US" sz="2600" b="0" i="0" u="none" strike="noStrike" cap="none" normalizeH="0" baseline="0" dirty="0">
                <a:ln>
                  <a:noFill/>
                </a:ln>
                <a:solidFill>
                  <a:schemeClr val="tx1"/>
                </a:solidFill>
                <a:effectLst/>
                <a:latin typeface="High Tower Text" panose="02040502050506030303" pitchFamily="18" charset="0"/>
              </a:rPr>
              <a:t>(2,3,4,5);</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List square = </a:t>
            </a:r>
            <a:endParaRPr lang="en-US" altLang="en-US" sz="2600" dirty="0">
              <a:solidFill>
                <a:schemeClr val="tx1"/>
              </a:solidFill>
              <a:latin typeface="High Tower Text" panose="02040502050506030303" pitchFamily="18" charset="0"/>
            </a:endParaRPr>
          </a:p>
          <a:p>
            <a:pPr marL="84138" lvl="4" algn="l" rtl="0"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High Tower Text" panose="02040502050506030303" pitchFamily="18" charset="0"/>
              </a:rPr>
              <a:t>     </a:t>
            </a:r>
            <a:r>
              <a:rPr kumimoji="0" lang="en-US" altLang="en-US" sz="2600" b="0" i="0" u="none" strike="noStrike" cap="none" normalizeH="0" baseline="0" dirty="0" err="1">
                <a:ln>
                  <a:noFill/>
                </a:ln>
                <a:solidFill>
                  <a:schemeClr val="tx1"/>
                </a:solidFill>
                <a:effectLst/>
                <a:latin typeface="High Tower Text" panose="02040502050506030303" pitchFamily="18" charset="0"/>
              </a:rPr>
              <a:t>number.stream</a:t>
            </a:r>
            <a:r>
              <a:rPr kumimoji="0" lang="en-US" altLang="en-US" sz="2600" b="0" i="0" u="none" strike="noStrike" cap="none" normalizeH="0" baseline="0" dirty="0">
                <a:ln>
                  <a:noFill/>
                </a:ln>
                <a:solidFill>
                  <a:schemeClr val="tx1"/>
                </a:solidFill>
                <a:effectLst/>
                <a:latin typeface="High Tower Text" panose="02040502050506030303" pitchFamily="18" charset="0"/>
              </a:rPr>
              <a:t>().map(x</a:t>
            </a:r>
            <a:r>
              <a:rPr lang="en-US" altLang="en-US" sz="2600" dirty="0">
                <a:solidFill>
                  <a:schemeClr val="tx1"/>
                </a:solidFill>
                <a:latin typeface="High Tower Text" panose="02040502050506030303" pitchFamily="18" charset="0"/>
              </a:rPr>
              <a:t>&gt;</a:t>
            </a:r>
            <a:r>
              <a:rPr kumimoji="0" lang="en-US" altLang="en-US" sz="2600" b="0" i="0" u="none" strike="noStrike" cap="none" normalizeH="0" baseline="0" dirty="0">
                <a:ln>
                  <a:noFill/>
                </a:ln>
                <a:solidFill>
                  <a:schemeClr val="tx1"/>
                </a:solidFill>
                <a:effectLst/>
                <a:latin typeface="High Tower Text" panose="02040502050506030303" pitchFamily="18" charset="0"/>
              </a:rPr>
              <a:t>x*x ).Collect(Collectors .</a:t>
            </a:r>
            <a:r>
              <a:rPr kumimoji="0" lang="en-US" altLang="en-US" sz="2600" b="0" i="0" u="none" strike="noStrike" cap="none" normalizeH="0" baseline="0" dirty="0" err="1">
                <a:ln>
                  <a:noFill/>
                </a:ln>
                <a:solidFill>
                  <a:schemeClr val="tx1"/>
                </a:solidFill>
                <a:effectLst/>
                <a:latin typeface="High Tower Text" panose="02040502050506030303" pitchFamily="18" charset="0"/>
              </a:rPr>
              <a:t>toList</a:t>
            </a:r>
            <a:r>
              <a:rPr kumimoji="0" lang="en-US" altLang="en-US" sz="2600" b="0" i="0" u="none" strike="noStrike" cap="none" normalizeH="0" baseline="0" dirty="0">
                <a:ln>
                  <a:noFill/>
                </a:ln>
                <a:solidFill>
                  <a:schemeClr val="tx1"/>
                </a:solidFill>
                <a:effectLst/>
                <a:latin typeface="High Tower Text" panose="02040502050506030303" pitchFamily="18" charset="0"/>
              </a:rPr>
              <a:t>( ));</a:t>
            </a:r>
          </a:p>
          <a:p>
            <a:pPr marL="84137" lvl="4" algn="l" rtl="0" eaLnBrk="0" fontAlgn="base" hangingPunct="0">
              <a:spcBef>
                <a:spcPct val="0"/>
              </a:spcBef>
              <a:spcAft>
                <a:spcPct val="0"/>
              </a:spcAft>
              <a:tabLst>
                <a:tab pos="179388" algn="l"/>
              </a:tabLst>
            </a:pPr>
            <a:r>
              <a:rPr kumimoji="0" lang="en-US" altLang="en-US" sz="2600" b="1" i="0" u="none" strike="noStrike" cap="none" normalizeH="0" baseline="0" dirty="0">
                <a:ln>
                  <a:noFill/>
                </a:ln>
                <a:solidFill>
                  <a:schemeClr val="tx1"/>
                </a:solidFill>
                <a:effectLst/>
                <a:latin typeface="High Tower Text" panose="02040502050506030303" pitchFamily="18" charset="0"/>
              </a:rPr>
              <a:t>2. filter:</a:t>
            </a:r>
            <a:r>
              <a:rPr kumimoji="0" lang="en-US" altLang="en-US" sz="2600" b="0" i="0" u="none" strike="noStrike" cap="none" normalizeH="0" baseline="0" dirty="0">
                <a:ln>
                  <a:noFill/>
                </a:ln>
                <a:solidFill>
                  <a:schemeClr val="tx1"/>
                </a:solidFill>
                <a:effectLst/>
                <a:latin typeface="High Tower Text" panose="02040502050506030303" pitchFamily="18" charset="0"/>
              </a:rPr>
              <a:t> The filter method is used to select elements as per the predicate passed as argument.</a:t>
            </a:r>
            <a:r>
              <a:rPr kumimoji="0" lang="en-US" altLang="en-US" sz="2600" b="0" i="0" u="none" strike="noStrike" cap="none" normalizeH="0" dirty="0">
                <a:ln>
                  <a:noFill/>
                </a:ln>
                <a:solidFill>
                  <a:schemeClr val="tx1"/>
                </a:solidFill>
                <a:effectLst/>
                <a:latin typeface="High Tower Text" panose="02040502050506030303" pitchFamily="18" charset="0"/>
              </a:rPr>
              <a:t> </a:t>
            </a:r>
          </a:p>
          <a:p>
            <a:pPr marL="84137" lvl="4" algn="l" rtl="0" eaLnBrk="0" fontAlgn="base" hangingPunct="0">
              <a:spcBef>
                <a:spcPct val="0"/>
              </a:spcBef>
              <a:spcAft>
                <a:spcPct val="0"/>
              </a:spcAft>
              <a:tabLst>
                <a:tab pos="179388" algn="l"/>
              </a:tabLst>
            </a:pPr>
            <a:r>
              <a:rPr kumimoji="0" lang="en-US" altLang="en-US" sz="2600" b="0" i="0" u="none" strike="noStrike" cap="none" normalizeH="0" baseline="0" dirty="0">
                <a:ln>
                  <a:noFill/>
                </a:ln>
                <a:solidFill>
                  <a:schemeClr val="tx1"/>
                </a:solidFill>
                <a:effectLst/>
                <a:latin typeface="High Tower Text" panose="02040502050506030303" pitchFamily="18" charset="0"/>
              </a:rPr>
              <a:t>List names = </a:t>
            </a:r>
            <a:r>
              <a:rPr kumimoji="0" lang="en-US" altLang="en-US" sz="2600" b="0" i="0" u="none" strike="noStrike" cap="none" normalizeH="0" baseline="0" dirty="0" err="1">
                <a:ln>
                  <a:noFill/>
                </a:ln>
                <a:solidFill>
                  <a:schemeClr val="tx1"/>
                </a:solidFill>
                <a:effectLst/>
                <a:latin typeface="High Tower Text" panose="02040502050506030303" pitchFamily="18" charset="0"/>
              </a:rPr>
              <a:t>Arrays.asList</a:t>
            </a:r>
            <a:r>
              <a:rPr kumimoji="0" lang="en-US" altLang="en-US" sz="2600" b="0" i="0" u="none" strike="noStrike" cap="none" normalizeH="0" baseline="0" dirty="0">
                <a:ln>
                  <a:noFill/>
                </a:ln>
                <a:solidFill>
                  <a:schemeClr val="tx1"/>
                </a:solidFill>
                <a:effectLst/>
                <a:latin typeface="High Tower Text" panose="02040502050506030303" pitchFamily="18" charset="0"/>
              </a:rPr>
              <a:t>("</a:t>
            </a:r>
            <a:r>
              <a:rPr kumimoji="0" lang="en-US" altLang="en-US" sz="2600" b="0" i="0" u="none" strike="noStrike" cap="none" normalizeH="0" baseline="0" dirty="0" err="1">
                <a:ln>
                  <a:noFill/>
                </a:ln>
                <a:solidFill>
                  <a:schemeClr val="tx1"/>
                </a:solidFill>
                <a:effectLst/>
                <a:latin typeface="High Tower Text" panose="02040502050506030303" pitchFamily="18" charset="0"/>
              </a:rPr>
              <a:t>Reflection","Collection","Stream</a:t>
            </a:r>
            <a:r>
              <a:rPr kumimoji="0" lang="en-US" altLang="en-US" sz="2600" b="0" i="0" u="none" strike="noStrike" cap="none" normalizeH="0" baseline="0" dirty="0">
                <a:ln>
                  <a:noFill/>
                </a:ln>
                <a:solidFill>
                  <a:schemeClr val="tx1"/>
                </a:solidFill>
                <a:effectLst/>
                <a:latin typeface="High Tower Text" panose="02040502050506030303" pitchFamily="18" charset="0"/>
              </a:rPr>
              <a:t>");</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List result =</a:t>
            </a:r>
            <a:r>
              <a:rPr kumimoji="0" lang="en-US" altLang="en-US" sz="2600" b="0" i="0" u="none" strike="noStrike" cap="none" normalizeH="0" dirty="0">
                <a:ln>
                  <a:noFill/>
                </a:ln>
                <a:solidFill>
                  <a:schemeClr val="tx1"/>
                </a:solidFill>
                <a:effectLst/>
                <a:latin typeface="High Tower Text" panose="02040502050506030303" pitchFamily="18" charset="0"/>
              </a:rPr>
              <a:t> </a:t>
            </a:r>
            <a:r>
              <a:rPr kumimoji="0" lang="en-US" altLang="en-US" sz="2600" b="0" i="0" u="none" strike="noStrike" cap="none" normalizeH="0" baseline="0" dirty="0" err="1">
                <a:ln>
                  <a:noFill/>
                </a:ln>
                <a:solidFill>
                  <a:schemeClr val="tx1"/>
                </a:solidFill>
                <a:effectLst/>
                <a:latin typeface="High Tower Text" panose="02040502050506030303" pitchFamily="18" charset="0"/>
              </a:rPr>
              <a:t>names.stream</a:t>
            </a:r>
            <a:r>
              <a:rPr kumimoji="0" lang="en-US" altLang="en-US" sz="2600" b="0" i="0" u="none" strike="noStrike" cap="none" normalizeH="0" baseline="0" dirty="0">
                <a:ln>
                  <a:noFill/>
                </a:ln>
                <a:solidFill>
                  <a:schemeClr val="tx1"/>
                </a:solidFill>
                <a:effectLst/>
                <a:latin typeface="High Tower Text" panose="02040502050506030303" pitchFamily="18" charset="0"/>
              </a:rPr>
              <a:t>().filter(s&gt;</a:t>
            </a:r>
            <a:r>
              <a:rPr kumimoji="0" lang="en-US" altLang="en-US" sz="2600" b="0" i="0" u="none" strike="noStrike" cap="none" normalizeH="0" baseline="0" dirty="0" err="1">
                <a:ln>
                  <a:noFill/>
                </a:ln>
                <a:solidFill>
                  <a:schemeClr val="tx1"/>
                </a:solidFill>
                <a:effectLst/>
                <a:latin typeface="High Tower Text" panose="02040502050506030303" pitchFamily="18" charset="0"/>
              </a:rPr>
              <a:t>s.startsWith</a:t>
            </a:r>
            <a:r>
              <a:rPr kumimoji="0" lang="en-US" altLang="en-US" sz="2600" b="0" i="0" u="none" strike="noStrike" cap="none" normalizeH="0" baseline="0" dirty="0">
                <a:ln>
                  <a:noFill/>
                </a:ln>
                <a:solidFill>
                  <a:schemeClr val="tx1"/>
                </a:solidFill>
                <a:effectLst/>
                <a:latin typeface="High Tower Text" panose="02040502050506030303" pitchFamily="18" charset="0"/>
              </a:rPr>
              <a:t>("S")).  </a:t>
            </a:r>
          </a:p>
          <a:p>
            <a:pPr marL="84137" lvl="4" algn="l" rtl="0" eaLnBrk="0" fontAlgn="base" hangingPunct="0">
              <a:spcBef>
                <a:spcPct val="0"/>
              </a:spcBef>
              <a:spcAft>
                <a:spcPct val="0"/>
              </a:spcAft>
              <a:tabLst>
                <a:tab pos="179388" algn="l"/>
              </a:tabLst>
            </a:pPr>
            <a:r>
              <a:rPr lang="en-US" altLang="en-US" sz="2600" dirty="0">
                <a:solidFill>
                  <a:schemeClr val="tx1"/>
                </a:solidFill>
                <a:latin typeface="High Tower Text" panose="02040502050506030303" pitchFamily="18" charset="0"/>
              </a:rPr>
              <a:t>                     </a:t>
            </a:r>
            <a:r>
              <a:rPr kumimoji="0" lang="en-US" altLang="en-US" sz="2600" b="0" i="0" u="none" strike="noStrike" cap="none" normalizeH="0" baseline="0" dirty="0">
                <a:ln>
                  <a:noFill/>
                </a:ln>
                <a:solidFill>
                  <a:schemeClr val="tx1"/>
                </a:solidFill>
                <a:effectLst/>
                <a:latin typeface="High Tower Text" panose="02040502050506030303" pitchFamily="18" charset="0"/>
              </a:rPr>
              <a:t>collect(</a:t>
            </a:r>
            <a:r>
              <a:rPr kumimoji="0" lang="en-US" altLang="en-US" sz="2600" b="0" i="0" u="none" strike="noStrike" cap="none" normalizeH="0" baseline="0" dirty="0" err="1">
                <a:ln>
                  <a:noFill/>
                </a:ln>
                <a:solidFill>
                  <a:schemeClr val="tx1"/>
                </a:solidFill>
                <a:effectLst/>
                <a:latin typeface="High Tower Text" panose="02040502050506030303" pitchFamily="18" charset="0"/>
              </a:rPr>
              <a:t>Collectors.toList</a:t>
            </a:r>
            <a:r>
              <a:rPr kumimoji="0" lang="en-US" altLang="en-US" sz="2600" b="0" i="0" u="none" strike="noStrike" cap="none" normalizeH="0" baseline="0" dirty="0">
                <a:ln>
                  <a:noFill/>
                </a:ln>
                <a:solidFill>
                  <a:schemeClr val="tx1"/>
                </a:solidFill>
                <a:effectLst/>
                <a:latin typeface="High Tower Text" panose="02040502050506030303" pitchFamily="18" charset="0"/>
              </a:rPr>
              <a:t> ());</a:t>
            </a:r>
          </a:p>
          <a:p>
            <a:pPr marL="365125" lvl="5" indent="-282575" algn="l" rtl="0" eaLnBrk="0" fontAlgn="base" hangingPunct="0">
              <a:spcBef>
                <a:spcPct val="0"/>
              </a:spcBef>
              <a:spcAft>
                <a:spcPct val="0"/>
              </a:spcAft>
            </a:pPr>
            <a:r>
              <a:rPr kumimoji="0" lang="en-US" altLang="en-US" sz="2600" b="1" i="0" u="none" strike="noStrike" cap="none" normalizeH="0" baseline="0" dirty="0">
                <a:ln>
                  <a:noFill/>
                </a:ln>
                <a:solidFill>
                  <a:schemeClr val="tx1"/>
                </a:solidFill>
                <a:effectLst/>
                <a:latin typeface="High Tower Text" panose="02040502050506030303" pitchFamily="18" charset="0"/>
              </a:rPr>
              <a:t>3. sorted:</a:t>
            </a:r>
            <a:r>
              <a:rPr kumimoji="0" lang="en-US" altLang="en-US" sz="2600" b="0" i="0" u="none" strike="noStrike" cap="none" normalizeH="0" baseline="0" dirty="0">
                <a:ln>
                  <a:noFill/>
                </a:ln>
                <a:solidFill>
                  <a:schemeClr val="tx1"/>
                </a:solidFill>
                <a:effectLst/>
                <a:latin typeface="High Tower Text" panose="02040502050506030303" pitchFamily="18" charset="0"/>
              </a:rPr>
              <a:t> The sorted method is used to sort the stream.</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List names = </a:t>
            </a:r>
            <a:r>
              <a:rPr kumimoji="0" lang="en-US" altLang="en-US" sz="2600" b="0" i="0" u="none" strike="noStrike" cap="none" normalizeH="0" baseline="0" dirty="0" err="1">
                <a:ln>
                  <a:noFill/>
                </a:ln>
                <a:solidFill>
                  <a:schemeClr val="tx1"/>
                </a:solidFill>
                <a:effectLst/>
                <a:latin typeface="High Tower Text" panose="02040502050506030303" pitchFamily="18" charset="0"/>
              </a:rPr>
              <a:t>Arrays.asList</a:t>
            </a:r>
            <a:r>
              <a:rPr kumimoji="0" lang="en-US" altLang="en-US" sz="2600" b="0" i="0" u="none" strike="noStrike" cap="none" normalizeH="0" baseline="0" dirty="0">
                <a:ln>
                  <a:noFill/>
                </a:ln>
                <a:solidFill>
                  <a:schemeClr val="tx1"/>
                </a:solidFill>
                <a:effectLst/>
                <a:latin typeface="High Tower Text" panose="02040502050506030303" pitchFamily="18" charset="0"/>
              </a:rPr>
              <a:t>("</a:t>
            </a:r>
            <a:r>
              <a:rPr kumimoji="0" lang="en-US" altLang="en-US" sz="2600" b="0" i="0" u="none" strike="noStrike" cap="none" normalizeH="0" baseline="0" dirty="0" err="1">
                <a:ln>
                  <a:noFill/>
                </a:ln>
                <a:solidFill>
                  <a:schemeClr val="tx1"/>
                </a:solidFill>
                <a:effectLst/>
                <a:latin typeface="High Tower Text" panose="02040502050506030303" pitchFamily="18" charset="0"/>
              </a:rPr>
              <a:t>Reflection","Collection","Stream</a:t>
            </a:r>
            <a:r>
              <a:rPr kumimoji="0" lang="en-US" altLang="en-US" sz="2600" b="0" i="0" u="none" strike="noStrike" cap="none" normalizeH="0" baseline="0" dirty="0">
                <a:ln>
                  <a:noFill/>
                </a:ln>
                <a:solidFill>
                  <a:schemeClr val="tx1"/>
                </a:solidFill>
                <a:effectLst/>
                <a:latin typeface="High Tower Text" panose="02040502050506030303" pitchFamily="18" charset="0"/>
              </a:rPr>
              <a:t>");</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List result = </a:t>
            </a:r>
            <a:r>
              <a:rPr kumimoji="0" lang="en-US" altLang="en-US" sz="2600" b="0" i="0" u="none" strike="noStrike" cap="none" normalizeH="0" baseline="0" dirty="0" err="1">
                <a:ln>
                  <a:noFill/>
                </a:ln>
                <a:solidFill>
                  <a:schemeClr val="tx1"/>
                </a:solidFill>
                <a:effectLst/>
                <a:latin typeface="High Tower Text" panose="02040502050506030303" pitchFamily="18" charset="0"/>
              </a:rPr>
              <a:t>names.stream</a:t>
            </a:r>
            <a:r>
              <a:rPr kumimoji="0" lang="en-US" altLang="en-US" sz="2600" b="0" i="0" u="none" strike="noStrike" cap="none" normalizeH="0" baseline="0" dirty="0">
                <a:ln>
                  <a:noFill/>
                </a:ln>
                <a:solidFill>
                  <a:schemeClr val="tx1"/>
                </a:solidFill>
                <a:effectLst/>
                <a:latin typeface="High Tower Text" panose="02040502050506030303" pitchFamily="18" charset="0"/>
              </a:rPr>
              <a:t>().sorted().collect(</a:t>
            </a:r>
            <a:r>
              <a:rPr kumimoji="0" lang="en-US" altLang="en-US" sz="2600" b="0" i="0" u="none" strike="noStrike" cap="none" normalizeH="0" baseline="0" dirty="0" err="1">
                <a:ln>
                  <a:noFill/>
                </a:ln>
                <a:solidFill>
                  <a:schemeClr val="tx1"/>
                </a:solidFill>
                <a:effectLst/>
                <a:latin typeface="High Tower Text" panose="02040502050506030303" pitchFamily="18" charset="0"/>
              </a:rPr>
              <a:t>Collectors.toList</a:t>
            </a:r>
            <a:r>
              <a:rPr kumimoji="0" lang="en-US" altLang="en-US" sz="2600" b="0" i="0" u="none" strike="noStrike" cap="none" normalizeH="0" baseline="0" dirty="0">
                <a:ln>
                  <a:noFill/>
                </a:ln>
                <a:solidFill>
                  <a:schemeClr val="tx1"/>
                </a:solidFill>
                <a:effectLst/>
                <a:latin typeface="High Tower Text" panose="02040502050506030303"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High Tower Text" panose="02040502050506030303" pitchFamily="18" charset="0"/>
            </a:endParaRPr>
          </a:p>
        </p:txBody>
      </p:sp>
    </p:spTree>
    <p:extLst>
      <p:ext uri="{BB962C8B-B14F-4D97-AF65-F5344CB8AC3E}">
        <p14:creationId xmlns:p14="http://schemas.microsoft.com/office/powerpoint/2010/main" val="1019135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382" name="TextShape 2"/>
          <p:cNvSpPr txBox="1"/>
          <p:nvPr/>
        </p:nvSpPr>
        <p:spPr>
          <a:xfrm>
            <a:off x="0" y="533400"/>
            <a:ext cx="9143640" cy="6324600"/>
          </a:xfrm>
          <a:prstGeom prst="rect">
            <a:avLst/>
          </a:prstGeom>
        </p:spPr>
        <p:txBody>
          <a:bodyPr/>
          <a:lstStyle/>
          <a:p>
            <a:pPr>
              <a:lnSpc>
                <a:spcPct val="90000"/>
              </a:lnSpc>
            </a:pPr>
            <a:endParaRPr dirty="0"/>
          </a:p>
        </p:txBody>
      </p:sp>
      <p:sp>
        <p:nvSpPr>
          <p:cNvPr id="2" name="Rectangle 1"/>
          <p:cNvSpPr>
            <a:spLocks noChangeArrowheads="1"/>
          </p:cNvSpPr>
          <p:nvPr/>
        </p:nvSpPr>
        <p:spPr bwMode="auto">
          <a:xfrm>
            <a:off x="0" y="1171545"/>
            <a:ext cx="65"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2"/>
          <p:cNvSpPr>
            <a:spLocks noGrp="1"/>
          </p:cNvSpPr>
          <p:nvPr>
            <p:ph type="title"/>
          </p:nvPr>
        </p:nvSpPr>
        <p:spPr>
          <a:xfrm>
            <a:off x="0" y="381000"/>
            <a:ext cx="9144000" cy="6155531"/>
          </a:xfrm>
        </p:spPr>
        <p:txBody>
          <a:bodyPr wrap="square" anchor="t">
            <a:spAutoFit/>
          </a:bodyPr>
          <a:lstStyle/>
          <a:p>
            <a:pPr marL="179388" marR="0" lvl="0" indent="-179388" defTabSz="914400" rtl="0" eaLnBrk="0" fontAlgn="base" latinLnBrk="0" hangingPunct="0">
              <a:lnSpc>
                <a:spcPct val="100000"/>
              </a:lnSpc>
              <a:spcBef>
                <a:spcPct val="0"/>
              </a:spcBef>
              <a:spcAft>
                <a:spcPct val="0"/>
              </a:spcAft>
              <a:tabLst/>
            </a:pPr>
            <a:r>
              <a:rPr kumimoji="0" lang="en-US" altLang="en-US" sz="2600" b="1" i="0" u="none" strike="noStrike" cap="none" normalizeH="0" baseline="0" dirty="0">
                <a:ln>
                  <a:noFill/>
                </a:ln>
                <a:solidFill>
                  <a:schemeClr val="tx1"/>
                </a:solidFill>
                <a:effectLst/>
                <a:latin typeface="High Tower Text" panose="02040502050506030303" pitchFamily="18" charset="0"/>
              </a:rPr>
              <a:t>II.  Terminal Operations:</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1. </a:t>
            </a:r>
            <a:r>
              <a:rPr kumimoji="0" lang="en-US" altLang="en-US" sz="2600" b="1" i="0" u="none" strike="noStrike" cap="none" normalizeH="0" baseline="0" dirty="0">
                <a:ln>
                  <a:noFill/>
                </a:ln>
                <a:solidFill>
                  <a:schemeClr val="tx1"/>
                </a:solidFill>
                <a:effectLst/>
                <a:latin typeface="High Tower Text" panose="02040502050506030303" pitchFamily="18" charset="0"/>
              </a:rPr>
              <a:t>collect:</a:t>
            </a:r>
            <a:r>
              <a:rPr kumimoji="0" lang="en-US" altLang="en-US" sz="2600" b="0" i="0" u="none" strike="noStrike" cap="none" normalizeH="0" baseline="0" dirty="0">
                <a:ln>
                  <a:noFill/>
                </a:ln>
                <a:solidFill>
                  <a:schemeClr val="tx1"/>
                </a:solidFill>
                <a:effectLst/>
                <a:latin typeface="High Tower Text" panose="02040502050506030303" pitchFamily="18" charset="0"/>
              </a:rPr>
              <a:t> The collect method is used to return the result of the intermediate operations performed on the stream.</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400" b="0" i="0" u="none" strike="noStrike" cap="none" normalizeH="0" baseline="0" dirty="0">
                <a:ln>
                  <a:noFill/>
                </a:ln>
                <a:solidFill>
                  <a:schemeClr val="tx1"/>
                </a:solidFill>
                <a:effectLst/>
                <a:latin typeface="High Tower Text" panose="02040502050506030303" pitchFamily="18" charset="0"/>
              </a:rPr>
              <a:t>List number = </a:t>
            </a:r>
            <a:r>
              <a:rPr kumimoji="0" lang="en-US" altLang="en-US" sz="2400" b="0" i="0" u="none" strike="noStrike" cap="none" normalizeH="0" baseline="0" dirty="0" err="1">
                <a:ln>
                  <a:noFill/>
                </a:ln>
                <a:solidFill>
                  <a:schemeClr val="tx1"/>
                </a:solidFill>
                <a:effectLst/>
                <a:latin typeface="High Tower Text" panose="02040502050506030303" pitchFamily="18" charset="0"/>
              </a:rPr>
              <a:t>Arrays.asList</a:t>
            </a:r>
            <a:r>
              <a:rPr kumimoji="0" lang="en-US" altLang="en-US" sz="2400" b="0" i="0" u="none" strike="noStrike" cap="none" normalizeH="0" baseline="0" dirty="0">
                <a:ln>
                  <a:noFill/>
                </a:ln>
                <a:solidFill>
                  <a:schemeClr val="tx1"/>
                </a:solidFill>
                <a:effectLst/>
                <a:latin typeface="High Tower Text" panose="02040502050506030303" pitchFamily="18" charset="0"/>
              </a:rPr>
              <a:t>(2,3,4,5,3);</a:t>
            </a:r>
            <a:br>
              <a:rPr kumimoji="0" lang="en-US" altLang="en-US" sz="2400" b="0" i="0" u="none" strike="noStrike" cap="none" normalizeH="0" baseline="0" dirty="0">
                <a:ln>
                  <a:noFill/>
                </a:ln>
                <a:solidFill>
                  <a:schemeClr val="tx1"/>
                </a:solidFill>
                <a:effectLst/>
                <a:latin typeface="High Tower Text" panose="02040502050506030303" pitchFamily="18" charset="0"/>
              </a:rPr>
            </a:br>
            <a:r>
              <a:rPr kumimoji="0" lang="en-US" altLang="en-US" sz="2400" b="0" i="0" u="none" strike="noStrike" cap="none" normalizeH="0" baseline="0" dirty="0">
                <a:ln>
                  <a:noFill/>
                </a:ln>
                <a:solidFill>
                  <a:schemeClr val="tx1"/>
                </a:solidFill>
                <a:effectLst/>
                <a:latin typeface="High Tower Text" panose="02040502050506030303" pitchFamily="18" charset="0"/>
              </a:rPr>
              <a:t>Set square =</a:t>
            </a:r>
            <a:r>
              <a:rPr kumimoji="0" lang="en-US" altLang="en-US" sz="2400" b="0" i="0" u="none" strike="noStrike" cap="none" normalizeH="0" baseline="0" dirty="0" err="1">
                <a:ln>
                  <a:noFill/>
                </a:ln>
                <a:solidFill>
                  <a:schemeClr val="tx1"/>
                </a:solidFill>
                <a:effectLst/>
                <a:latin typeface="High Tower Text" panose="02040502050506030303" pitchFamily="18" charset="0"/>
              </a:rPr>
              <a:t>number.stream</a:t>
            </a:r>
            <a:r>
              <a:rPr kumimoji="0" lang="en-US" altLang="en-US" sz="2400" b="0" i="0" u="none" strike="noStrike" cap="none" normalizeH="0" baseline="0" dirty="0">
                <a:ln>
                  <a:noFill/>
                </a:ln>
                <a:solidFill>
                  <a:schemeClr val="tx1"/>
                </a:solidFill>
                <a:effectLst/>
                <a:latin typeface="High Tower Text" panose="02040502050506030303" pitchFamily="18" charset="0"/>
              </a:rPr>
              <a:t>().map(x&gt;x*x).Collect(</a:t>
            </a:r>
            <a:r>
              <a:rPr kumimoji="0" lang="en-US" altLang="en-US" sz="2400" b="0" i="0" u="none" strike="noStrike" cap="none" normalizeH="0" baseline="0" dirty="0" err="1">
                <a:ln>
                  <a:noFill/>
                </a:ln>
                <a:solidFill>
                  <a:schemeClr val="tx1"/>
                </a:solidFill>
                <a:effectLst/>
                <a:latin typeface="High Tower Text" panose="02040502050506030303" pitchFamily="18" charset="0"/>
              </a:rPr>
              <a:t>Collectors.toSet</a:t>
            </a:r>
            <a:r>
              <a:rPr kumimoji="0" lang="en-US" altLang="en-US" sz="2400" b="0" i="0" u="none" strike="noStrike" cap="none" normalizeH="0" baseline="0" dirty="0">
                <a:ln>
                  <a:noFill/>
                </a:ln>
                <a:solidFill>
                  <a:schemeClr val="tx1"/>
                </a:solidFill>
                <a:effectLst/>
                <a:latin typeface="High Tower Text" panose="02040502050506030303" pitchFamily="18" charset="0"/>
              </a:rPr>
              <a:t>());</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2. </a:t>
            </a:r>
            <a:r>
              <a:rPr kumimoji="0" lang="en-US" altLang="en-US" sz="2600" b="1" i="0" u="none" strike="noStrike" cap="none" normalizeH="0" baseline="0" dirty="0" err="1">
                <a:ln>
                  <a:noFill/>
                </a:ln>
                <a:solidFill>
                  <a:schemeClr val="tx1"/>
                </a:solidFill>
                <a:effectLst/>
                <a:latin typeface="High Tower Text" panose="02040502050506030303" pitchFamily="18" charset="0"/>
              </a:rPr>
              <a:t>forEach</a:t>
            </a:r>
            <a:r>
              <a:rPr kumimoji="0" lang="en-US" altLang="en-US" sz="2600" b="1" i="0" u="none" strike="noStrike" cap="none" normalizeH="0" baseline="0" dirty="0">
                <a:ln>
                  <a:noFill/>
                </a:ln>
                <a:solidFill>
                  <a:schemeClr val="tx1"/>
                </a:solidFill>
                <a:effectLst/>
                <a:latin typeface="High Tower Text" panose="02040502050506030303" pitchFamily="18" charset="0"/>
              </a:rPr>
              <a:t>:</a:t>
            </a:r>
            <a:r>
              <a:rPr kumimoji="0" lang="en-US" altLang="en-US" sz="2600" b="0" i="0" u="none" strike="noStrike" cap="none" normalizeH="0" baseline="0" dirty="0">
                <a:ln>
                  <a:noFill/>
                </a:ln>
                <a:solidFill>
                  <a:schemeClr val="tx1"/>
                </a:solidFill>
                <a:effectLst/>
                <a:latin typeface="High Tower Text" panose="02040502050506030303" pitchFamily="18" charset="0"/>
              </a:rPr>
              <a:t> The </a:t>
            </a:r>
            <a:r>
              <a:rPr kumimoji="0" lang="en-US" altLang="en-US" sz="2600" b="0" i="0" u="none" strike="noStrike" cap="none" normalizeH="0" baseline="0" dirty="0" err="1">
                <a:ln>
                  <a:noFill/>
                </a:ln>
                <a:solidFill>
                  <a:schemeClr val="tx1"/>
                </a:solidFill>
                <a:effectLst/>
                <a:latin typeface="High Tower Text" panose="02040502050506030303" pitchFamily="18" charset="0"/>
              </a:rPr>
              <a:t>forEach</a:t>
            </a:r>
            <a:r>
              <a:rPr kumimoji="0" lang="en-US" altLang="en-US" sz="2600" b="0" i="0" u="none" strike="noStrike" cap="none" normalizeH="0" baseline="0" dirty="0">
                <a:ln>
                  <a:noFill/>
                </a:ln>
                <a:solidFill>
                  <a:schemeClr val="tx1"/>
                </a:solidFill>
                <a:effectLst/>
                <a:latin typeface="High Tower Text" panose="02040502050506030303" pitchFamily="18" charset="0"/>
              </a:rPr>
              <a:t> method is used to iterate through every element of the stream.</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400" b="0" i="0" u="none" strike="noStrike" cap="none" normalizeH="0" baseline="0" dirty="0">
                <a:ln>
                  <a:noFill/>
                </a:ln>
                <a:solidFill>
                  <a:schemeClr val="tx1"/>
                </a:solidFill>
                <a:effectLst/>
                <a:latin typeface="High Tower Text" panose="02040502050506030303" pitchFamily="18" charset="0"/>
              </a:rPr>
              <a:t>List number = </a:t>
            </a:r>
            <a:r>
              <a:rPr kumimoji="0" lang="en-US" altLang="en-US" sz="2400" b="0" i="0" u="none" strike="noStrike" cap="none" normalizeH="0" baseline="0" dirty="0" err="1">
                <a:ln>
                  <a:noFill/>
                </a:ln>
                <a:solidFill>
                  <a:schemeClr val="tx1"/>
                </a:solidFill>
                <a:effectLst/>
                <a:latin typeface="High Tower Text" panose="02040502050506030303" pitchFamily="18" charset="0"/>
              </a:rPr>
              <a:t>Arrays.asList</a:t>
            </a:r>
            <a:r>
              <a:rPr kumimoji="0" lang="en-US" altLang="en-US" sz="2400" b="0" i="0" u="none" strike="noStrike" cap="none" normalizeH="0" baseline="0" dirty="0">
                <a:ln>
                  <a:noFill/>
                </a:ln>
                <a:solidFill>
                  <a:schemeClr val="tx1"/>
                </a:solidFill>
                <a:effectLst/>
                <a:latin typeface="High Tower Text" panose="02040502050506030303" pitchFamily="18" charset="0"/>
              </a:rPr>
              <a:t>(2,3,4,5);</a:t>
            </a:r>
            <a:br>
              <a:rPr kumimoji="0" lang="en-US" altLang="en-US" sz="2400" b="0" i="0" u="none" strike="noStrike" cap="none" normalizeH="0" baseline="0" dirty="0">
                <a:ln>
                  <a:noFill/>
                </a:ln>
                <a:solidFill>
                  <a:schemeClr val="tx1"/>
                </a:solidFill>
                <a:effectLst/>
                <a:latin typeface="High Tower Text" panose="02040502050506030303" pitchFamily="18" charset="0"/>
              </a:rPr>
            </a:br>
            <a:r>
              <a:rPr kumimoji="0" lang="en-US" altLang="en-US" sz="2400" b="0" i="0" u="none" strike="noStrike" cap="none" normalizeH="0" baseline="0" dirty="0" err="1">
                <a:ln>
                  <a:noFill/>
                </a:ln>
                <a:solidFill>
                  <a:schemeClr val="tx1"/>
                </a:solidFill>
                <a:effectLst/>
                <a:latin typeface="High Tower Text" panose="02040502050506030303" pitchFamily="18" charset="0"/>
              </a:rPr>
              <a:t>number.stream</a:t>
            </a:r>
            <a:r>
              <a:rPr kumimoji="0" lang="en-US" altLang="en-US" sz="2400" b="0" i="0" u="none" strike="noStrike" cap="none" normalizeH="0" baseline="0" dirty="0">
                <a:ln>
                  <a:noFill/>
                </a:ln>
                <a:solidFill>
                  <a:schemeClr val="tx1"/>
                </a:solidFill>
                <a:effectLst/>
                <a:latin typeface="High Tower Text" panose="02040502050506030303" pitchFamily="18" charset="0"/>
              </a:rPr>
              <a:t>().map(x-&gt;x*x).</a:t>
            </a:r>
            <a:r>
              <a:rPr kumimoji="0" lang="en-US" altLang="en-US" sz="2400" b="0" i="0" u="none" strike="noStrike" cap="none" normalizeH="0" baseline="0" dirty="0" err="1">
                <a:ln>
                  <a:noFill/>
                </a:ln>
                <a:solidFill>
                  <a:schemeClr val="tx1"/>
                </a:solidFill>
                <a:effectLst/>
                <a:latin typeface="High Tower Text" panose="02040502050506030303" pitchFamily="18" charset="0"/>
              </a:rPr>
              <a:t>forEach</a:t>
            </a:r>
            <a:r>
              <a:rPr kumimoji="0" lang="en-US" altLang="en-US" sz="2400" b="0" i="0" u="none" strike="noStrike" cap="none" normalizeH="0" baseline="0" dirty="0">
                <a:ln>
                  <a:noFill/>
                </a:ln>
                <a:solidFill>
                  <a:schemeClr val="tx1"/>
                </a:solidFill>
                <a:effectLst/>
                <a:latin typeface="High Tower Text" panose="02040502050506030303" pitchFamily="18" charset="0"/>
              </a:rPr>
              <a:t>(y-&gt;</a:t>
            </a:r>
            <a:r>
              <a:rPr kumimoji="0" lang="en-US" altLang="en-US" sz="2400" b="0" i="0" u="none" strike="noStrike" cap="none" normalizeH="0" baseline="0" dirty="0" err="1">
                <a:ln>
                  <a:noFill/>
                </a:ln>
                <a:solidFill>
                  <a:schemeClr val="tx1"/>
                </a:solidFill>
                <a:effectLst/>
                <a:latin typeface="High Tower Text" panose="02040502050506030303" pitchFamily="18" charset="0"/>
              </a:rPr>
              <a:t>System.out.println</a:t>
            </a:r>
            <a:r>
              <a:rPr kumimoji="0" lang="en-US" altLang="en-US" sz="2400" b="0" i="0" u="none" strike="noStrike" cap="none" normalizeH="0" baseline="0" dirty="0">
                <a:ln>
                  <a:noFill/>
                </a:ln>
                <a:solidFill>
                  <a:schemeClr val="tx1"/>
                </a:solidFill>
                <a:effectLst/>
                <a:latin typeface="High Tower Text" panose="02040502050506030303" pitchFamily="18" charset="0"/>
              </a:rPr>
              <a:t>(y));</a:t>
            </a:r>
            <a:br>
              <a:rPr kumimoji="0" lang="en-US" altLang="en-US" sz="24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3. </a:t>
            </a:r>
            <a:r>
              <a:rPr kumimoji="0" lang="en-US" altLang="en-US" sz="2600" b="1" i="0" u="none" strike="noStrike" cap="none" normalizeH="0" baseline="0" dirty="0">
                <a:ln>
                  <a:noFill/>
                </a:ln>
                <a:solidFill>
                  <a:schemeClr val="tx1"/>
                </a:solidFill>
                <a:effectLst/>
                <a:latin typeface="High Tower Text" panose="02040502050506030303" pitchFamily="18" charset="0"/>
              </a:rPr>
              <a:t>reduce:</a:t>
            </a:r>
            <a:r>
              <a:rPr kumimoji="0" lang="en-US" altLang="en-US" sz="2600" b="0" i="0" u="none" strike="noStrike" cap="none" normalizeH="0" baseline="0" dirty="0">
                <a:ln>
                  <a:noFill/>
                </a:ln>
                <a:solidFill>
                  <a:schemeClr val="tx1"/>
                </a:solidFill>
                <a:effectLst/>
                <a:latin typeface="High Tower Text" panose="02040502050506030303" pitchFamily="18" charset="0"/>
              </a:rPr>
              <a:t> The reduce method is used to reduce the elements of a stream to a single value.</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600" b="0" i="0" u="none" strike="noStrike" cap="none" normalizeH="0" baseline="0" dirty="0">
                <a:ln>
                  <a:noFill/>
                </a:ln>
                <a:solidFill>
                  <a:schemeClr val="tx1"/>
                </a:solidFill>
                <a:effectLst/>
                <a:latin typeface="High Tower Text" panose="02040502050506030303" pitchFamily="18" charset="0"/>
              </a:rPr>
              <a:t>The reduce method takes a </a:t>
            </a:r>
            <a:r>
              <a:rPr kumimoji="0" lang="en-US" altLang="en-US" sz="2600" b="0" i="0" u="none" strike="noStrike" cap="none" normalizeH="0" baseline="0" dirty="0" err="1">
                <a:ln>
                  <a:noFill/>
                </a:ln>
                <a:solidFill>
                  <a:schemeClr val="tx1"/>
                </a:solidFill>
                <a:effectLst/>
                <a:latin typeface="High Tower Text" panose="02040502050506030303" pitchFamily="18" charset="0"/>
              </a:rPr>
              <a:t>BinaryOperator</a:t>
            </a:r>
            <a:r>
              <a:rPr kumimoji="0" lang="en-US" altLang="en-US" sz="2600" b="0" i="0" u="none" strike="noStrike" cap="none" normalizeH="0" baseline="0" dirty="0">
                <a:ln>
                  <a:noFill/>
                </a:ln>
                <a:solidFill>
                  <a:schemeClr val="tx1"/>
                </a:solidFill>
                <a:effectLst/>
                <a:latin typeface="High Tower Text" panose="02040502050506030303" pitchFamily="18" charset="0"/>
              </a:rPr>
              <a:t> as a parameter.</a:t>
            </a:r>
            <a:br>
              <a:rPr kumimoji="0" lang="en-US" altLang="en-US" sz="2600" b="0" i="0" u="none" strike="noStrike" cap="none" normalizeH="0" baseline="0" dirty="0">
                <a:ln>
                  <a:noFill/>
                </a:ln>
                <a:solidFill>
                  <a:schemeClr val="tx1"/>
                </a:solidFill>
                <a:effectLst/>
                <a:latin typeface="High Tower Text" panose="02040502050506030303" pitchFamily="18" charset="0"/>
              </a:rPr>
            </a:br>
            <a:r>
              <a:rPr kumimoji="0" lang="en-US" altLang="en-US" sz="2400" b="0" i="0" u="none" strike="noStrike" cap="none" normalizeH="0" baseline="0" dirty="0">
                <a:ln>
                  <a:noFill/>
                </a:ln>
                <a:solidFill>
                  <a:schemeClr val="tx1"/>
                </a:solidFill>
                <a:effectLst/>
                <a:latin typeface="High Tower Text" panose="02040502050506030303" pitchFamily="18" charset="0"/>
              </a:rPr>
              <a:t>List number = </a:t>
            </a:r>
            <a:r>
              <a:rPr kumimoji="0" lang="en-US" altLang="en-US" sz="2400" b="0" i="0" u="none" strike="noStrike" cap="none" normalizeH="0" baseline="0" dirty="0" err="1">
                <a:ln>
                  <a:noFill/>
                </a:ln>
                <a:solidFill>
                  <a:schemeClr val="tx1"/>
                </a:solidFill>
                <a:effectLst/>
                <a:latin typeface="High Tower Text" panose="02040502050506030303" pitchFamily="18" charset="0"/>
              </a:rPr>
              <a:t>Arrays.asList</a:t>
            </a:r>
            <a:r>
              <a:rPr kumimoji="0" lang="en-US" altLang="en-US" sz="2400" b="0" i="0" u="none" strike="noStrike" cap="none" normalizeH="0" baseline="0" dirty="0">
                <a:ln>
                  <a:noFill/>
                </a:ln>
                <a:solidFill>
                  <a:schemeClr val="tx1"/>
                </a:solidFill>
                <a:effectLst/>
                <a:latin typeface="High Tower Text" panose="02040502050506030303" pitchFamily="18" charset="0"/>
              </a:rPr>
              <a:t>(2,3,4,5);</a:t>
            </a:r>
            <a:br>
              <a:rPr kumimoji="0" lang="en-US" altLang="en-US" sz="2400" b="0" i="0" u="none" strike="noStrike" cap="none" normalizeH="0" baseline="0" dirty="0">
                <a:ln>
                  <a:noFill/>
                </a:ln>
                <a:solidFill>
                  <a:schemeClr val="tx1"/>
                </a:solidFill>
                <a:effectLst/>
                <a:latin typeface="High Tower Text" panose="02040502050506030303" pitchFamily="18" charset="0"/>
              </a:rPr>
            </a:br>
            <a:r>
              <a:rPr kumimoji="0" lang="en-US" altLang="en-US" sz="2400" b="0" i="0" u="none" strike="noStrike" cap="none" normalizeH="0" baseline="0" dirty="0" err="1">
                <a:ln>
                  <a:noFill/>
                </a:ln>
                <a:solidFill>
                  <a:schemeClr val="tx1"/>
                </a:solidFill>
                <a:effectLst/>
                <a:latin typeface="High Tower Text" panose="02040502050506030303" pitchFamily="18" charset="0"/>
              </a:rPr>
              <a:t>int</a:t>
            </a:r>
            <a:r>
              <a:rPr kumimoji="0" lang="en-US" altLang="en-US" sz="2400" b="0" i="0" u="none" strike="noStrike" cap="none" normalizeH="0" baseline="0" dirty="0">
                <a:ln>
                  <a:noFill/>
                </a:ln>
                <a:solidFill>
                  <a:schemeClr val="tx1"/>
                </a:solidFill>
                <a:effectLst/>
                <a:latin typeface="High Tower Text" panose="02040502050506030303" pitchFamily="18" charset="0"/>
              </a:rPr>
              <a:t> even = </a:t>
            </a:r>
            <a:r>
              <a:rPr kumimoji="0" lang="en-US" altLang="en-US" sz="2400" b="0" i="0" u="none" strike="noStrike" cap="none" normalizeH="0" baseline="0" dirty="0" err="1">
                <a:ln>
                  <a:noFill/>
                </a:ln>
                <a:solidFill>
                  <a:schemeClr val="tx1"/>
                </a:solidFill>
                <a:effectLst/>
                <a:latin typeface="High Tower Text" panose="02040502050506030303" pitchFamily="18" charset="0"/>
              </a:rPr>
              <a:t>number.stream</a:t>
            </a:r>
            <a:r>
              <a:rPr kumimoji="0" lang="en-US" altLang="en-US" sz="2400" b="0" i="0" u="none" strike="noStrike" cap="none" normalizeH="0" baseline="0" dirty="0">
                <a:ln>
                  <a:noFill/>
                </a:ln>
                <a:solidFill>
                  <a:schemeClr val="tx1"/>
                </a:solidFill>
                <a:effectLst/>
                <a:latin typeface="High Tower Text" panose="02040502050506030303" pitchFamily="18" charset="0"/>
              </a:rPr>
              <a:t>().filter(x-&gt;x%2==0).reduce(0,(</a:t>
            </a:r>
            <a:r>
              <a:rPr kumimoji="0" lang="en-US" altLang="en-US" sz="2400" b="0" i="0" u="none" strike="noStrike" cap="none" normalizeH="0" baseline="0" dirty="0" err="1">
                <a:ln>
                  <a:noFill/>
                </a:ln>
                <a:solidFill>
                  <a:schemeClr val="tx1"/>
                </a:solidFill>
                <a:effectLst/>
                <a:latin typeface="High Tower Text" panose="02040502050506030303" pitchFamily="18" charset="0"/>
              </a:rPr>
              <a:t>ans,i</a:t>
            </a:r>
            <a:r>
              <a:rPr kumimoji="0" lang="en-US" altLang="en-US" sz="2400" b="0" i="0" u="none" strike="noStrike" cap="none" normalizeH="0" baseline="0" dirty="0">
                <a:ln>
                  <a:noFill/>
                </a:ln>
                <a:solidFill>
                  <a:schemeClr val="tx1"/>
                </a:solidFill>
                <a:effectLst/>
                <a:latin typeface="High Tower Text" panose="02040502050506030303" pitchFamily="18" charset="0"/>
              </a:rPr>
              <a:t>)-&gt; </a:t>
            </a:r>
            <a:r>
              <a:rPr kumimoji="0" lang="en-US" altLang="en-US" sz="2400" b="0" i="0" u="none" strike="noStrike" cap="none" normalizeH="0" baseline="0" dirty="0" err="1">
                <a:ln>
                  <a:noFill/>
                </a:ln>
                <a:solidFill>
                  <a:schemeClr val="tx1"/>
                </a:solidFill>
                <a:effectLst/>
                <a:latin typeface="High Tower Text" panose="02040502050506030303" pitchFamily="18" charset="0"/>
              </a:rPr>
              <a:t>ans+i</a:t>
            </a:r>
            <a:r>
              <a:rPr kumimoji="0" lang="en-US" altLang="en-US" sz="2400" b="0" i="0" u="none" strike="noStrike" cap="none" normalizeH="0" baseline="0" dirty="0">
                <a:ln>
                  <a:noFill/>
                </a:ln>
                <a:solidFill>
                  <a:schemeClr val="tx1"/>
                </a:solidFill>
                <a:effectLst/>
                <a:latin typeface="High Tower Text" panose="02040502050506030303" pitchFamily="18" charset="0"/>
              </a:rPr>
              <a:t>);</a:t>
            </a:r>
            <a:br>
              <a:rPr kumimoji="0" lang="en-US" altLang="en-US" sz="2400" b="0" i="0" u="none" strike="noStrike" cap="none" normalizeH="0" baseline="0" dirty="0">
                <a:ln>
                  <a:noFill/>
                </a:ln>
                <a:solidFill>
                  <a:schemeClr val="tx1"/>
                </a:solidFill>
                <a:effectLst/>
                <a:latin typeface="High Tower Text" panose="02040502050506030303" pitchFamily="18" charset="0"/>
              </a:rPr>
            </a:br>
            <a:endParaRPr lang="en-IN" sz="2400" dirty="0">
              <a:latin typeface="High Tower Text" panose="02040502050506030303" pitchFamily="18" charset="0"/>
            </a:endParaRPr>
          </a:p>
        </p:txBody>
      </p:sp>
    </p:spTree>
    <p:extLst>
      <p:ext uri="{BB962C8B-B14F-4D97-AF65-F5344CB8AC3E}">
        <p14:creationId xmlns:p14="http://schemas.microsoft.com/office/powerpoint/2010/main" val="255060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57200"/>
          </a:xfrm>
        </p:spPr>
        <p:txBody>
          <a:bodyPr/>
          <a:lstStyle/>
          <a:p>
            <a:pPr algn="ctr"/>
            <a:r>
              <a:rPr lang="en-US" sz="4000" b="1" dirty="0">
                <a:solidFill>
                  <a:schemeClr val="tx2">
                    <a:lumMod val="60000"/>
                    <a:lumOff val="40000"/>
                  </a:schemeClr>
                </a:solidFill>
                <a:latin typeface="Bell MT" panose="02020503060305020303" pitchFamily="18" charset="0"/>
              </a:rPr>
              <a:t>contd..</a:t>
            </a:r>
            <a:endParaRPr lang="en-IN" sz="4000" b="1" dirty="0">
              <a:solidFill>
                <a:schemeClr val="tx2">
                  <a:lumMod val="60000"/>
                  <a:lumOff val="40000"/>
                </a:schemeClr>
              </a:solidFill>
              <a:latin typeface="Bell MT" panose="020205030603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70702354"/>
              </p:ext>
            </p:extLst>
          </p:nvPr>
        </p:nvGraphicFramePr>
        <p:xfrm>
          <a:off x="0" y="438159"/>
          <a:ext cx="9144000" cy="5581641"/>
        </p:xfrm>
        <a:graphic>
          <a:graphicData uri="http://schemas.openxmlformats.org/drawingml/2006/table">
            <a:tbl>
              <a:tblPr firstRow="1" firstCol="1" bandRow="1">
                <a:tableStyleId>{5C22544A-7EE6-4342-B048-85BDC9FD1C3A}</a:tableStyleId>
              </a:tblPr>
              <a:tblGrid>
                <a:gridCol w="9144000">
                  <a:extLst>
                    <a:ext uri="{9D8B030D-6E8A-4147-A177-3AD203B41FA5}">
                      <a16:colId xmlns:a16="http://schemas.microsoft.com/office/drawing/2014/main" val="3491668351"/>
                    </a:ext>
                  </a:extLst>
                </a:gridCol>
              </a:tblGrid>
              <a:tr h="577671">
                <a:tc>
                  <a:txBody>
                    <a:bodyPr/>
                    <a:lstStyle/>
                    <a:p>
                      <a:pPr>
                        <a:lnSpc>
                          <a:spcPct val="107000"/>
                        </a:lnSpc>
                        <a:spcAft>
                          <a:spcPts val="0"/>
                        </a:spcAft>
                      </a:pPr>
                      <a:r>
                        <a:rPr lang="en-IN" sz="2400" b="0" dirty="0">
                          <a:solidFill>
                            <a:schemeClr val="tx1"/>
                          </a:solidFill>
                          <a:effectLst/>
                          <a:latin typeface="High Tower Text" panose="02040502050506030303" pitchFamily="18" charset="0"/>
                        </a:rPr>
                        <a:t>Method</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109886" marR="109886" marT="109886" marB="109886">
                    <a:noFill/>
                  </a:tcPr>
                </a:tc>
                <a:extLst>
                  <a:ext uri="{0D108BD9-81ED-4DB2-BD59-A6C34878D82A}">
                    <a16:rowId xmlns:a16="http://schemas.microsoft.com/office/drawing/2014/main" val="492849679"/>
                  </a:ext>
                </a:extLst>
              </a:tr>
              <a:tr h="446445">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1) public String </a:t>
                      </a:r>
                      <a:r>
                        <a:rPr lang="en-IN" sz="2400" b="0" dirty="0" err="1">
                          <a:solidFill>
                            <a:schemeClr val="tx1"/>
                          </a:solidFill>
                          <a:effectLst/>
                          <a:latin typeface="High Tower Text" panose="02040502050506030303" pitchFamily="18" charset="0"/>
                        </a:rPr>
                        <a:t>getName</a:t>
                      </a:r>
                      <a:r>
                        <a:rPr lang="en-IN" sz="2400" b="0" dirty="0">
                          <a:solidFill>
                            <a:schemeClr val="tx1"/>
                          </a:solidFill>
                          <a:effectLst/>
                          <a:latin typeface="High Tower Text" panose="02040502050506030303" pitchFamily="18" charset="0"/>
                        </a:rPr>
                        <a:t>()</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3462129421"/>
                  </a:ext>
                </a:extLst>
              </a:tr>
              <a:tr h="688177">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2) public static Class </a:t>
                      </a:r>
                      <a:r>
                        <a:rPr lang="en-IN" sz="2400" b="0" dirty="0" err="1">
                          <a:solidFill>
                            <a:schemeClr val="tx1"/>
                          </a:solidFill>
                          <a:effectLst/>
                          <a:latin typeface="High Tower Text" panose="02040502050506030303" pitchFamily="18" charset="0"/>
                        </a:rPr>
                        <a:t>forName</a:t>
                      </a:r>
                      <a:r>
                        <a:rPr lang="en-IN" sz="2400" b="0" dirty="0">
                          <a:solidFill>
                            <a:schemeClr val="tx1"/>
                          </a:solidFill>
                          <a:effectLst/>
                          <a:latin typeface="High Tower Text" panose="02040502050506030303" pitchFamily="18" charset="0"/>
                        </a:rPr>
                        <a:t>(String </a:t>
                      </a:r>
                      <a:r>
                        <a:rPr lang="en-IN" sz="2400" b="0" dirty="0" err="1">
                          <a:solidFill>
                            <a:schemeClr val="tx1"/>
                          </a:solidFill>
                          <a:effectLst/>
                          <a:latin typeface="High Tower Text" panose="02040502050506030303" pitchFamily="18" charset="0"/>
                        </a:rPr>
                        <a:t>className</a:t>
                      </a:r>
                      <a:r>
                        <a:rPr lang="en-IN" sz="2400" b="0" dirty="0">
                          <a:solidFill>
                            <a:schemeClr val="tx1"/>
                          </a:solidFill>
                          <a:effectLst/>
                          <a:latin typeface="High Tower Text" panose="02040502050506030303" pitchFamily="18" charset="0"/>
                        </a:rPr>
                        <a:t>) throws         </a:t>
                      </a:r>
                    </a:p>
                    <a:p>
                      <a:pPr marL="190500">
                        <a:lnSpc>
                          <a:spcPts val="1725"/>
                        </a:lnSpc>
                        <a:spcAft>
                          <a:spcPts val="0"/>
                        </a:spcAft>
                      </a:pPr>
                      <a:r>
                        <a:rPr lang="en-IN" sz="2400" b="0" dirty="0">
                          <a:solidFill>
                            <a:schemeClr val="tx1"/>
                          </a:solidFill>
                          <a:effectLst/>
                          <a:latin typeface="High Tower Text" panose="02040502050506030303" pitchFamily="18" charset="0"/>
                        </a:rPr>
                        <a:t>        </a:t>
                      </a:r>
                      <a:r>
                        <a:rPr lang="en-IN" sz="2400" b="0" dirty="0" err="1">
                          <a:solidFill>
                            <a:schemeClr val="tx1"/>
                          </a:solidFill>
                          <a:effectLst/>
                          <a:latin typeface="High Tower Text" panose="02040502050506030303" pitchFamily="18" charset="0"/>
                        </a:rPr>
                        <a:t>ClassNotFoundException</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224678806"/>
                  </a:ext>
                </a:extLst>
              </a:tr>
              <a:tr h="688177">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3) public Object </a:t>
                      </a:r>
                      <a:r>
                        <a:rPr lang="en-IN" sz="2400" b="0" dirty="0" err="1">
                          <a:solidFill>
                            <a:schemeClr val="tx1"/>
                          </a:solidFill>
                          <a:effectLst/>
                          <a:latin typeface="High Tower Text" panose="02040502050506030303" pitchFamily="18" charset="0"/>
                        </a:rPr>
                        <a:t>newInstance</a:t>
                      </a:r>
                      <a:r>
                        <a:rPr lang="en-IN" sz="2400" b="0" dirty="0">
                          <a:solidFill>
                            <a:schemeClr val="tx1"/>
                          </a:solidFill>
                          <a:effectLst/>
                          <a:latin typeface="High Tower Text" panose="02040502050506030303" pitchFamily="18" charset="0"/>
                        </a:rPr>
                        <a:t>()  throws   </a:t>
                      </a:r>
                    </a:p>
                    <a:p>
                      <a:pPr marL="190500">
                        <a:lnSpc>
                          <a:spcPts val="1725"/>
                        </a:lnSpc>
                        <a:spcAft>
                          <a:spcPts val="0"/>
                        </a:spcAft>
                      </a:pPr>
                      <a:r>
                        <a:rPr lang="en-IN" sz="2400" b="0" dirty="0">
                          <a:solidFill>
                            <a:schemeClr val="tx1"/>
                          </a:solidFill>
                          <a:effectLst/>
                          <a:latin typeface="High Tower Text" panose="02040502050506030303" pitchFamily="18" charset="0"/>
                        </a:rPr>
                        <a:t>         </a:t>
                      </a:r>
                      <a:r>
                        <a:rPr lang="en-IN" sz="2400" b="0" dirty="0" err="1">
                          <a:solidFill>
                            <a:schemeClr val="tx1"/>
                          </a:solidFill>
                          <a:effectLst/>
                          <a:latin typeface="High Tower Text" panose="02040502050506030303" pitchFamily="18" charset="0"/>
                        </a:rPr>
                        <a:t>InstantiationException,IllegalAccessException</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3360256411"/>
                  </a:ext>
                </a:extLst>
              </a:tr>
              <a:tr h="446445">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4) public </a:t>
                      </a:r>
                      <a:r>
                        <a:rPr lang="en-IN" sz="2400" b="0" dirty="0" err="1">
                          <a:solidFill>
                            <a:schemeClr val="tx1"/>
                          </a:solidFill>
                          <a:effectLst/>
                          <a:latin typeface="High Tower Text" panose="02040502050506030303" pitchFamily="18" charset="0"/>
                        </a:rPr>
                        <a:t>boolean</a:t>
                      </a:r>
                      <a:r>
                        <a:rPr lang="en-IN" sz="2400" b="0" dirty="0">
                          <a:solidFill>
                            <a:schemeClr val="tx1"/>
                          </a:solidFill>
                          <a:effectLst/>
                          <a:latin typeface="High Tower Text" panose="02040502050506030303" pitchFamily="18" charset="0"/>
                        </a:rPr>
                        <a:t> </a:t>
                      </a:r>
                      <a:r>
                        <a:rPr lang="en-IN" sz="2400" b="0" dirty="0" err="1">
                          <a:solidFill>
                            <a:schemeClr val="tx1"/>
                          </a:solidFill>
                          <a:effectLst/>
                          <a:latin typeface="High Tower Text" panose="02040502050506030303" pitchFamily="18" charset="0"/>
                        </a:rPr>
                        <a:t>isInterface</a:t>
                      </a:r>
                      <a:r>
                        <a:rPr lang="en-IN" sz="2400" b="0" dirty="0">
                          <a:solidFill>
                            <a:schemeClr val="tx1"/>
                          </a:solidFill>
                          <a:effectLst/>
                          <a:latin typeface="High Tower Text" panose="02040502050506030303" pitchFamily="18" charset="0"/>
                        </a:rPr>
                        <a:t>()</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767913383"/>
                  </a:ext>
                </a:extLst>
              </a:tr>
              <a:tr h="446445">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5) public </a:t>
                      </a:r>
                      <a:r>
                        <a:rPr lang="en-IN" sz="2400" b="0" dirty="0" err="1">
                          <a:solidFill>
                            <a:schemeClr val="tx1"/>
                          </a:solidFill>
                          <a:effectLst/>
                          <a:latin typeface="High Tower Text" panose="02040502050506030303" pitchFamily="18" charset="0"/>
                        </a:rPr>
                        <a:t>boolean</a:t>
                      </a:r>
                      <a:r>
                        <a:rPr lang="en-IN" sz="2400" b="0" dirty="0">
                          <a:solidFill>
                            <a:schemeClr val="tx1"/>
                          </a:solidFill>
                          <a:effectLst/>
                          <a:latin typeface="High Tower Text" panose="02040502050506030303" pitchFamily="18" charset="0"/>
                        </a:rPr>
                        <a:t> </a:t>
                      </a:r>
                      <a:r>
                        <a:rPr lang="en-IN" sz="2400" b="0" dirty="0" err="1">
                          <a:solidFill>
                            <a:schemeClr val="tx1"/>
                          </a:solidFill>
                          <a:effectLst/>
                          <a:latin typeface="High Tower Text" panose="02040502050506030303" pitchFamily="18" charset="0"/>
                        </a:rPr>
                        <a:t>isArray</a:t>
                      </a:r>
                      <a:r>
                        <a:rPr lang="en-IN" sz="2400" b="0" dirty="0">
                          <a:solidFill>
                            <a:schemeClr val="tx1"/>
                          </a:solidFill>
                          <a:effectLst/>
                          <a:latin typeface="High Tower Text" panose="02040502050506030303" pitchFamily="18" charset="0"/>
                        </a:rPr>
                        <a:t>()</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3037618543"/>
                  </a:ext>
                </a:extLst>
              </a:tr>
              <a:tr h="446445">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6) public </a:t>
                      </a:r>
                      <a:r>
                        <a:rPr lang="en-IN" sz="2400" b="0" dirty="0" err="1">
                          <a:solidFill>
                            <a:schemeClr val="tx1"/>
                          </a:solidFill>
                          <a:effectLst/>
                          <a:latin typeface="High Tower Text" panose="02040502050506030303" pitchFamily="18" charset="0"/>
                        </a:rPr>
                        <a:t>boolean</a:t>
                      </a:r>
                      <a:r>
                        <a:rPr lang="en-IN" sz="2400" b="0" dirty="0">
                          <a:solidFill>
                            <a:schemeClr val="tx1"/>
                          </a:solidFill>
                          <a:effectLst/>
                          <a:latin typeface="High Tower Text" panose="02040502050506030303" pitchFamily="18" charset="0"/>
                        </a:rPr>
                        <a:t> </a:t>
                      </a:r>
                      <a:r>
                        <a:rPr lang="en-IN" sz="2400" b="0" dirty="0" err="1">
                          <a:solidFill>
                            <a:schemeClr val="tx1"/>
                          </a:solidFill>
                          <a:effectLst/>
                          <a:latin typeface="High Tower Text" panose="02040502050506030303" pitchFamily="18" charset="0"/>
                        </a:rPr>
                        <a:t>isPrimitive</a:t>
                      </a:r>
                      <a:r>
                        <a:rPr lang="en-IN" sz="2400" b="0" dirty="0">
                          <a:solidFill>
                            <a:schemeClr val="tx1"/>
                          </a:solidFill>
                          <a:effectLst/>
                          <a:latin typeface="High Tower Text" panose="02040502050506030303" pitchFamily="18" charset="0"/>
                        </a:rPr>
                        <a:t>()</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551532574"/>
                  </a:ext>
                </a:extLst>
              </a:tr>
              <a:tr h="446445">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7) public Class </a:t>
                      </a:r>
                      <a:r>
                        <a:rPr lang="en-IN" sz="2400" b="0" dirty="0" err="1">
                          <a:solidFill>
                            <a:schemeClr val="tx1"/>
                          </a:solidFill>
                          <a:effectLst/>
                          <a:latin typeface="High Tower Text" panose="02040502050506030303" pitchFamily="18" charset="0"/>
                        </a:rPr>
                        <a:t>getSuperclass</a:t>
                      </a:r>
                      <a:r>
                        <a:rPr lang="en-IN" sz="2400" b="0" dirty="0">
                          <a:solidFill>
                            <a:schemeClr val="tx1"/>
                          </a:solidFill>
                          <a:effectLst/>
                          <a:latin typeface="High Tower Text" panose="02040502050506030303" pitchFamily="18" charset="0"/>
                        </a:rPr>
                        <a:t>()</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3089425673"/>
                  </a:ext>
                </a:extLst>
              </a:tr>
              <a:tr h="688177">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8) public Field[] </a:t>
                      </a:r>
                      <a:r>
                        <a:rPr lang="en-IN" sz="2400" b="0" dirty="0" err="1">
                          <a:solidFill>
                            <a:schemeClr val="tx1"/>
                          </a:solidFill>
                          <a:effectLst/>
                          <a:latin typeface="High Tower Text" panose="02040502050506030303" pitchFamily="18" charset="0"/>
                        </a:rPr>
                        <a:t>getDeclaredFields</a:t>
                      </a:r>
                      <a:r>
                        <a:rPr lang="en-IN" sz="2400" b="0" dirty="0">
                          <a:solidFill>
                            <a:schemeClr val="tx1"/>
                          </a:solidFill>
                          <a:effectLst/>
                          <a:latin typeface="High Tower Text" panose="02040502050506030303" pitchFamily="18" charset="0"/>
                        </a:rPr>
                        <a:t>()throws </a:t>
                      </a:r>
                      <a:r>
                        <a:rPr lang="en-IN" sz="2400" b="0" dirty="0" err="1">
                          <a:solidFill>
                            <a:schemeClr val="tx1"/>
                          </a:solidFill>
                          <a:effectLst/>
                          <a:latin typeface="High Tower Text" panose="02040502050506030303" pitchFamily="18" charset="0"/>
                        </a:rPr>
                        <a:t>SecurityException</a:t>
                      </a:r>
                      <a:endParaRPr lang="en-IN" sz="2400" b="0" dirty="0">
                        <a:solidFill>
                          <a:schemeClr val="tx1"/>
                        </a:solidFill>
                        <a:effectLst/>
                        <a:latin typeface="High Tower Text" panose="02040502050506030303" pitchFamily="18" charset="0"/>
                      </a:endParaRPr>
                    </a:p>
                    <a:p>
                      <a:pPr marL="190500">
                        <a:lnSpc>
                          <a:spcPts val="1725"/>
                        </a:lnSpc>
                        <a:spcAft>
                          <a:spcPts val="0"/>
                        </a:spcAft>
                      </a:pP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1255598153"/>
                  </a:ext>
                </a:extLst>
              </a:tr>
              <a:tr h="688177">
                <a:tc>
                  <a:txBody>
                    <a:bodyPr/>
                    <a:lstStyle/>
                    <a:p>
                      <a:pPr marL="190500">
                        <a:lnSpc>
                          <a:spcPts val="1725"/>
                        </a:lnSpc>
                        <a:spcAft>
                          <a:spcPts val="0"/>
                        </a:spcAft>
                      </a:pPr>
                      <a:r>
                        <a:rPr lang="en-IN" sz="2400" b="0" dirty="0">
                          <a:solidFill>
                            <a:schemeClr val="tx1"/>
                          </a:solidFill>
                          <a:effectLst/>
                          <a:latin typeface="High Tower Text" panose="02040502050506030303" pitchFamily="18" charset="0"/>
                        </a:rPr>
                        <a:t>9) public Method[] </a:t>
                      </a:r>
                      <a:r>
                        <a:rPr lang="en-IN" sz="2400" b="0" dirty="0" err="1">
                          <a:solidFill>
                            <a:schemeClr val="tx1"/>
                          </a:solidFill>
                          <a:effectLst/>
                          <a:latin typeface="High Tower Text" panose="02040502050506030303" pitchFamily="18" charset="0"/>
                        </a:rPr>
                        <a:t>getDeclaredMethods</a:t>
                      </a:r>
                      <a:r>
                        <a:rPr lang="en-IN" sz="2400" b="0" dirty="0">
                          <a:solidFill>
                            <a:schemeClr val="tx1"/>
                          </a:solidFill>
                          <a:effectLst/>
                          <a:latin typeface="High Tower Text" panose="02040502050506030303" pitchFamily="18" charset="0"/>
                        </a:rPr>
                        <a:t>()throws </a:t>
                      </a:r>
                      <a:r>
                        <a:rPr lang="en-IN" sz="2400" b="0" dirty="0" err="1">
                          <a:solidFill>
                            <a:schemeClr val="tx1"/>
                          </a:solidFill>
                          <a:effectLst/>
                          <a:latin typeface="High Tower Text" panose="02040502050506030303" pitchFamily="18" charset="0"/>
                        </a:rPr>
                        <a:t>SecurityException</a:t>
                      </a:r>
                      <a:endParaRPr lang="en-IN" sz="2400" b="0" dirty="0">
                        <a:solidFill>
                          <a:schemeClr val="tx1"/>
                        </a:solidFill>
                        <a:effectLst/>
                        <a:latin typeface="High Tower Text" panose="02040502050506030303" pitchFamily="18" charset="0"/>
                        <a:ea typeface="Calibri" panose="020F0502020204030204" pitchFamily="34" charset="0"/>
                        <a:cs typeface="Times New Roman" panose="02020603050405020304" pitchFamily="18" charset="0"/>
                      </a:endParaRPr>
                    </a:p>
                  </a:txBody>
                  <a:tcPr marL="73257" marR="73257" marT="73257" marB="73257">
                    <a:noFill/>
                  </a:tcPr>
                </a:tc>
                <a:extLst>
                  <a:ext uri="{0D108BD9-81ED-4DB2-BD59-A6C34878D82A}">
                    <a16:rowId xmlns:a16="http://schemas.microsoft.com/office/drawing/2014/main" val="1537427394"/>
                  </a:ext>
                </a:extLst>
              </a:tr>
            </a:tbl>
          </a:graphicData>
        </a:graphic>
      </p:graphicFrame>
    </p:spTree>
    <p:extLst>
      <p:ext uri="{BB962C8B-B14F-4D97-AF65-F5344CB8AC3E}">
        <p14:creationId xmlns:p14="http://schemas.microsoft.com/office/powerpoint/2010/main" val="2523195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0" y="0"/>
            <a:ext cx="9143640" cy="457200"/>
          </a:xfrm>
          <a:prstGeom prst="rect">
            <a:avLst/>
          </a:prstGeom>
        </p:spPr>
        <p:txBody>
          <a:bodyPr anchor="ctr"/>
          <a:lstStyle/>
          <a:p>
            <a:pPr algn="ctr"/>
            <a:r>
              <a:rPr lang="en-US" sz="4000" dirty="0" err="1">
                <a:solidFill>
                  <a:srgbClr val="000000"/>
                </a:solidFill>
                <a:latin typeface="Bell MT" panose="02020503060305020303" pitchFamily="18" charset="0"/>
              </a:rPr>
              <a:t>java.util</a:t>
            </a:r>
            <a:endParaRPr dirty="0">
              <a:latin typeface="Bell MT" panose="02020503060305020303" pitchFamily="18" charset="0"/>
            </a:endParaRPr>
          </a:p>
        </p:txBody>
      </p:sp>
      <p:sp>
        <p:nvSpPr>
          <p:cNvPr id="230" name="TextShape 2"/>
          <p:cNvSpPr txBox="1"/>
          <p:nvPr/>
        </p:nvSpPr>
        <p:spPr>
          <a:xfrm>
            <a:off x="76320" y="457200"/>
            <a:ext cx="8991360" cy="6324120"/>
          </a:xfrm>
          <a:prstGeom prst="rect">
            <a:avLst/>
          </a:prstGeom>
        </p:spPr>
        <p:txBody>
          <a:bodyPr/>
          <a:lstStyle/>
          <a:p>
            <a:pPr marL="342900" indent="-342900">
              <a:buSzPct val="70000"/>
              <a:buFont typeface="Wingdings" charset="2"/>
              <a:buChar char=""/>
            </a:pPr>
            <a:r>
              <a:rPr lang="en-US" sz="2800" dirty="0" err="1">
                <a:solidFill>
                  <a:srgbClr val="000000"/>
                </a:solidFill>
                <a:latin typeface="Goudy Old Style"/>
              </a:rPr>
              <a:t>java.util</a:t>
            </a:r>
            <a:r>
              <a:rPr lang="en-US" sz="2800" dirty="0">
                <a:solidFill>
                  <a:srgbClr val="000000"/>
                </a:solidFill>
                <a:latin typeface="Goudy Old Style"/>
              </a:rPr>
              <a:t> package contains powerful classes and interfaces which provide for extra utility. </a:t>
            </a:r>
            <a:endParaRPr dirty="0"/>
          </a:p>
          <a:p>
            <a:pPr marL="342900" indent="-342900">
              <a:buSzPct val="70000"/>
              <a:buFont typeface="Wingdings" charset="2"/>
              <a:buChar char=""/>
            </a:pPr>
            <a:r>
              <a:rPr lang="en-US" sz="2800" dirty="0">
                <a:solidFill>
                  <a:srgbClr val="000000"/>
                </a:solidFill>
                <a:latin typeface="Goudy Old Style"/>
              </a:rPr>
              <a:t>Classes of </a:t>
            </a:r>
            <a:r>
              <a:rPr lang="en-US" sz="2800" dirty="0" err="1">
                <a:solidFill>
                  <a:srgbClr val="000000"/>
                </a:solidFill>
                <a:latin typeface="Goudy Old Style"/>
              </a:rPr>
              <a:t>java.util</a:t>
            </a:r>
            <a:endParaRPr dirty="0"/>
          </a:p>
          <a:p>
            <a:pPr marL="519113" lvl="1" indent="395288">
              <a:buSzPct val="70000"/>
              <a:buFont typeface="Wingdings" charset="2"/>
              <a:buChar char=""/>
            </a:pPr>
            <a:r>
              <a:rPr lang="en-US" sz="2800" dirty="0">
                <a:solidFill>
                  <a:srgbClr val="000000"/>
                </a:solidFill>
                <a:latin typeface="Goudy Old Style"/>
              </a:rPr>
              <a:t>Arrays</a:t>
            </a:r>
          </a:p>
          <a:p>
            <a:pPr marL="519113" lvl="1" indent="395288">
              <a:buSzPct val="70000"/>
              <a:buFont typeface="Wingdings" charset="2"/>
              <a:buChar char=""/>
            </a:pPr>
            <a:r>
              <a:rPr lang="en-US" sz="2800" dirty="0" err="1">
                <a:solidFill>
                  <a:srgbClr val="000000"/>
                </a:solidFill>
                <a:latin typeface="Goudy Old Style"/>
              </a:rPr>
              <a:t>StringTokenizer</a:t>
            </a:r>
            <a:endParaRPr dirty="0"/>
          </a:p>
          <a:p>
            <a:pPr marL="519113" lvl="1" indent="395288">
              <a:buSzPct val="70000"/>
              <a:buFont typeface="Wingdings" charset="2"/>
              <a:buChar char=""/>
            </a:pPr>
            <a:r>
              <a:rPr lang="en-US" sz="2800" dirty="0">
                <a:solidFill>
                  <a:srgbClr val="000000"/>
                </a:solidFill>
                <a:latin typeface="Goudy Old Style"/>
              </a:rPr>
              <a:t>Date</a:t>
            </a:r>
          </a:p>
          <a:p>
            <a:pPr marL="519113" lvl="1" indent="395288">
              <a:buSzPct val="70000"/>
              <a:buFont typeface="Wingdings" charset="2"/>
              <a:buChar char=""/>
            </a:pPr>
            <a:r>
              <a:rPr lang="en-US" sz="2800" dirty="0">
                <a:solidFill>
                  <a:srgbClr val="000000"/>
                </a:solidFill>
                <a:latin typeface="Goudy Old Style"/>
              </a:rPr>
              <a:t>Random</a:t>
            </a:r>
            <a:endParaRPr dirty="0"/>
          </a:p>
          <a:p>
            <a:pPr marL="519113" lvl="1" indent="395288">
              <a:buSzPct val="70000"/>
              <a:buFont typeface="Wingdings" charset="2"/>
              <a:buChar char=""/>
            </a:pPr>
            <a:r>
              <a:rPr lang="en-US" sz="2800" dirty="0">
                <a:solidFill>
                  <a:srgbClr val="000000"/>
                </a:solidFill>
                <a:latin typeface="Goudy Old Style"/>
              </a:rPr>
              <a:t>Scanner</a:t>
            </a:r>
            <a:endParaRPr dirty="0"/>
          </a:p>
          <a:p>
            <a:pPr marL="519113" lvl="1" indent="395288">
              <a:buSzPct val="70000"/>
              <a:buFont typeface="Wingdings" charset="2"/>
              <a:buChar char=""/>
            </a:pPr>
            <a:r>
              <a:rPr lang="en-US" sz="2800" dirty="0">
                <a:solidFill>
                  <a:srgbClr val="000000"/>
                </a:solidFill>
                <a:latin typeface="Goudy Old Style"/>
              </a:rPr>
              <a:t>Currency</a:t>
            </a:r>
            <a:endParaRPr dirty="0"/>
          </a:p>
          <a:p>
            <a:pPr marL="519113" lvl="1" indent="395288">
              <a:buSzPct val="70000"/>
              <a:buFont typeface="Wingdings" charset="2"/>
              <a:buChar char=""/>
            </a:pPr>
            <a:r>
              <a:rPr lang="en-US" sz="2800" dirty="0">
                <a:solidFill>
                  <a:srgbClr val="000000"/>
                </a:solidFill>
                <a:latin typeface="Goudy Old Style"/>
              </a:rPr>
              <a:t>Locale</a:t>
            </a:r>
          </a:p>
          <a:p>
            <a:pPr marL="519113" lvl="1" indent="395288">
              <a:buSzPct val="70000"/>
              <a:buFont typeface="Wingdings" charset="2"/>
              <a:buChar char=""/>
            </a:pPr>
            <a:r>
              <a:rPr lang="en-US" sz="2800" dirty="0" err="1">
                <a:solidFill>
                  <a:srgbClr val="000000"/>
                </a:solidFill>
                <a:latin typeface="Goudy Old Style"/>
              </a:rPr>
              <a:t>EventObject</a:t>
            </a:r>
            <a:endParaRPr lang="en-US" sz="2800" dirty="0">
              <a:solidFill>
                <a:srgbClr val="000000"/>
              </a:solidFill>
              <a:latin typeface="Goudy Old Style"/>
            </a:endParaRPr>
          </a:p>
          <a:p>
            <a:pPr lvl="1">
              <a:buSzPct val="70000"/>
              <a:buFont typeface="Wingdings" charset="2"/>
              <a:buChar char=""/>
            </a:pPr>
            <a:endParaRPr dirty="0"/>
          </a:p>
          <a:p>
            <a:endParaRPr dirty="0"/>
          </a:p>
        </p:txBody>
      </p:sp>
    </p:spTree>
    <p:extLst>
      <p:ext uri="{BB962C8B-B14F-4D97-AF65-F5344CB8AC3E}">
        <p14:creationId xmlns:p14="http://schemas.microsoft.com/office/powerpoint/2010/main" val="661507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0" y="0"/>
            <a:ext cx="9143640" cy="380520"/>
          </a:xfrm>
          <a:prstGeom prst="rect">
            <a:avLst/>
          </a:prstGeom>
        </p:spPr>
        <p:txBody>
          <a:bodyPr anchor="ctr"/>
          <a:lstStyle/>
          <a:p>
            <a:pPr algn="ctr"/>
            <a:r>
              <a:rPr lang="en-US" sz="4000" dirty="0" err="1">
                <a:solidFill>
                  <a:srgbClr val="000000"/>
                </a:solidFill>
                <a:latin typeface="Bell MT" panose="02020503060305020303" pitchFamily="18" charset="0"/>
              </a:rPr>
              <a:t>StringTokenizer</a:t>
            </a:r>
            <a:endParaRPr dirty="0">
              <a:latin typeface="Bell MT" panose="02020503060305020303" pitchFamily="18" charset="0"/>
            </a:endParaRPr>
          </a:p>
        </p:txBody>
      </p:sp>
      <p:sp>
        <p:nvSpPr>
          <p:cNvPr id="232" name="TextShape 2"/>
          <p:cNvSpPr txBox="1"/>
          <p:nvPr/>
        </p:nvSpPr>
        <p:spPr>
          <a:xfrm>
            <a:off x="0" y="380880"/>
            <a:ext cx="9143640" cy="6476760"/>
          </a:xfrm>
          <a:prstGeom prst="rect">
            <a:avLst/>
          </a:prstGeom>
        </p:spPr>
        <p:txBody>
          <a:bodyPr/>
          <a:lstStyle/>
          <a:p>
            <a:pPr>
              <a:buSzPct val="70000"/>
              <a:buFont typeface="Wingdings" charset="2"/>
              <a:buChar char=""/>
            </a:pPr>
            <a:r>
              <a:rPr lang="en-US" sz="2800" b="1" dirty="0">
                <a:solidFill>
                  <a:srgbClr val="000000"/>
                </a:solidFill>
                <a:latin typeface="Goudy Old Style"/>
              </a:rPr>
              <a:t> </a:t>
            </a:r>
            <a:r>
              <a:rPr lang="en-US" sz="2800" b="1" dirty="0" err="1">
                <a:solidFill>
                  <a:srgbClr val="000000"/>
                </a:solidFill>
                <a:latin typeface="Goudy Old Style"/>
              </a:rPr>
              <a:t>StringTokenizer</a:t>
            </a:r>
            <a:r>
              <a:rPr lang="en-US" sz="2800" b="1" dirty="0">
                <a:solidFill>
                  <a:srgbClr val="000000"/>
                </a:solidFill>
                <a:latin typeface="Goudy Old Style"/>
              </a:rPr>
              <a:t> – </a:t>
            </a:r>
            <a:endParaRPr dirty="0"/>
          </a:p>
          <a:p>
            <a:pPr marL="576263" indent="-288925">
              <a:buSzPct val="70000"/>
              <a:buFont typeface="Wingdings" charset="2"/>
              <a:buChar char=""/>
            </a:pPr>
            <a:r>
              <a:rPr lang="en-US" sz="2800" dirty="0" err="1">
                <a:solidFill>
                  <a:srgbClr val="000000"/>
                </a:solidFill>
                <a:latin typeface="Goudy Old Style"/>
              </a:rPr>
              <a:t>StringTokenizer</a:t>
            </a:r>
            <a:r>
              <a:rPr lang="en-US" sz="2800" dirty="0">
                <a:solidFill>
                  <a:srgbClr val="000000"/>
                </a:solidFill>
                <a:latin typeface="Goudy Old Style"/>
              </a:rPr>
              <a:t> provides the </a:t>
            </a:r>
            <a:r>
              <a:rPr lang="en-US" sz="2800" i="1" dirty="0" err="1">
                <a:solidFill>
                  <a:srgbClr val="000000"/>
                </a:solidFill>
                <a:latin typeface="Goudy Old Style"/>
              </a:rPr>
              <a:t>lexer</a:t>
            </a:r>
            <a:r>
              <a:rPr lang="en-US" sz="2800" i="1" dirty="0">
                <a:solidFill>
                  <a:srgbClr val="000000"/>
                </a:solidFill>
                <a:latin typeface="Goudy Old Style"/>
              </a:rPr>
              <a:t> (or scanner) i.e. the </a:t>
            </a:r>
            <a:r>
              <a:rPr lang="en-US" sz="2800" dirty="0">
                <a:solidFill>
                  <a:srgbClr val="000000"/>
                </a:solidFill>
                <a:latin typeface="Goudy Old Style"/>
              </a:rPr>
              <a:t>first step in parsing process.</a:t>
            </a:r>
            <a:endParaRPr dirty="0"/>
          </a:p>
          <a:p>
            <a:pPr marL="576263" indent="-288925">
              <a:buSzPct val="70000"/>
              <a:buFont typeface="Wingdings" charset="2"/>
              <a:buChar char=""/>
            </a:pPr>
            <a:r>
              <a:rPr lang="en-US" sz="2800" dirty="0" err="1">
                <a:solidFill>
                  <a:srgbClr val="000000"/>
                </a:solidFill>
                <a:latin typeface="Goudy Old Style"/>
              </a:rPr>
              <a:t>StringTokenizer</a:t>
            </a:r>
            <a:r>
              <a:rPr lang="en-US" sz="2800" dirty="0">
                <a:solidFill>
                  <a:srgbClr val="000000"/>
                </a:solidFill>
                <a:latin typeface="Goudy Old Style"/>
              </a:rPr>
              <a:t> implements the Enumeration.</a:t>
            </a:r>
            <a:r>
              <a:rPr lang="en-US" sz="2800" b="1" i="1" dirty="0">
                <a:solidFill>
                  <a:srgbClr val="000000"/>
                </a:solidFill>
                <a:latin typeface="Goudy Old Style"/>
              </a:rPr>
              <a:t> </a:t>
            </a:r>
            <a:r>
              <a:rPr lang="en-US" sz="2800" dirty="0">
                <a:solidFill>
                  <a:srgbClr val="000000"/>
                </a:solidFill>
                <a:latin typeface="Goudy Old Style"/>
              </a:rPr>
              <a:t>Hence, an input string can be enumerated as the individual tokens contained in it using </a:t>
            </a:r>
            <a:r>
              <a:rPr lang="en-US" sz="2800" b="1" dirty="0" err="1">
                <a:solidFill>
                  <a:srgbClr val="000000"/>
                </a:solidFill>
                <a:latin typeface="Goudy Old Style"/>
              </a:rPr>
              <a:t>StringTokenizer</a:t>
            </a:r>
            <a:r>
              <a:rPr lang="en-US" sz="2800" b="1" dirty="0">
                <a:solidFill>
                  <a:srgbClr val="000000"/>
                </a:solidFill>
                <a:latin typeface="Goudy Old Style"/>
              </a:rPr>
              <a:t>.</a:t>
            </a:r>
            <a:endParaRPr dirty="0"/>
          </a:p>
          <a:p>
            <a:pPr>
              <a:buSzPct val="70000"/>
              <a:buFont typeface="Wingdings" charset="2"/>
              <a:buChar char=""/>
            </a:pPr>
            <a:r>
              <a:rPr lang="en-US" sz="2800" b="1" dirty="0">
                <a:solidFill>
                  <a:srgbClr val="000000"/>
                </a:solidFill>
                <a:latin typeface="Goudy Old Style"/>
              </a:rPr>
              <a:t>  Constructors of </a:t>
            </a:r>
            <a:r>
              <a:rPr lang="en-US" sz="2800" b="1" dirty="0" err="1">
                <a:solidFill>
                  <a:srgbClr val="000000"/>
                </a:solidFill>
                <a:latin typeface="Goudy Old Style"/>
              </a:rPr>
              <a:t>StringTokenizer</a:t>
            </a:r>
            <a:endParaRPr dirty="0"/>
          </a:p>
          <a:p>
            <a:pPr marL="627063" lvl="1" indent="-288925">
              <a:buSzPct val="70000"/>
              <a:buFont typeface="Wingdings" charset="2"/>
              <a:buChar char=""/>
            </a:pPr>
            <a:r>
              <a:rPr lang="en-US" sz="2400" dirty="0" err="1">
                <a:solidFill>
                  <a:srgbClr val="000000"/>
                </a:solidFill>
                <a:latin typeface="Goudy Old Style"/>
              </a:rPr>
              <a:t>StringTokenizer</a:t>
            </a:r>
            <a:r>
              <a:rPr lang="en-US" sz="2400" dirty="0">
                <a:solidFill>
                  <a:srgbClr val="000000"/>
                </a:solidFill>
                <a:latin typeface="Goudy Old Style"/>
              </a:rPr>
              <a:t>(String </a:t>
            </a:r>
            <a:r>
              <a:rPr lang="en-US" sz="2400" i="1" dirty="0" err="1">
                <a:solidFill>
                  <a:srgbClr val="000000"/>
                </a:solidFill>
                <a:latin typeface="Goudy Old Style"/>
              </a:rPr>
              <a:t>str</a:t>
            </a:r>
            <a:r>
              <a:rPr lang="en-US" sz="2400" i="1" dirty="0">
                <a:solidFill>
                  <a:srgbClr val="000000"/>
                </a:solidFill>
                <a:latin typeface="Goudy Old Style"/>
              </a:rPr>
              <a:t>)</a:t>
            </a:r>
            <a:endParaRPr dirty="0"/>
          </a:p>
          <a:p>
            <a:pPr marL="627063" lvl="1" indent="-288925">
              <a:buSzPct val="70000"/>
              <a:buFont typeface="Wingdings" charset="2"/>
              <a:buChar char=""/>
            </a:pPr>
            <a:r>
              <a:rPr lang="en-US" sz="2400" dirty="0" err="1">
                <a:solidFill>
                  <a:srgbClr val="000000"/>
                </a:solidFill>
                <a:latin typeface="Goudy Old Style"/>
              </a:rPr>
              <a:t>StringTokenizer</a:t>
            </a:r>
            <a:r>
              <a:rPr lang="en-US" sz="2400" dirty="0">
                <a:solidFill>
                  <a:srgbClr val="000000"/>
                </a:solidFill>
                <a:latin typeface="Goudy Old Style"/>
              </a:rPr>
              <a:t>(String </a:t>
            </a:r>
            <a:r>
              <a:rPr lang="en-US" sz="2400" i="1" dirty="0" err="1">
                <a:solidFill>
                  <a:srgbClr val="000000"/>
                </a:solidFill>
                <a:latin typeface="Goudy Old Style"/>
              </a:rPr>
              <a:t>str</a:t>
            </a:r>
            <a:r>
              <a:rPr lang="en-US" sz="2400" i="1" dirty="0">
                <a:solidFill>
                  <a:srgbClr val="000000"/>
                </a:solidFill>
                <a:latin typeface="Goudy Old Style"/>
              </a:rPr>
              <a:t>, String delimiters)</a:t>
            </a:r>
            <a:endParaRPr dirty="0"/>
          </a:p>
          <a:p>
            <a:pPr marL="627063" lvl="1" indent="-288925">
              <a:buSzPct val="70000"/>
              <a:buFont typeface="Wingdings" charset="2"/>
              <a:buChar char=""/>
            </a:pPr>
            <a:r>
              <a:rPr lang="en-US" sz="2400" dirty="0" err="1">
                <a:solidFill>
                  <a:srgbClr val="000000"/>
                </a:solidFill>
                <a:latin typeface="Goudy Old Style"/>
              </a:rPr>
              <a:t>StringTokenizer</a:t>
            </a:r>
            <a:r>
              <a:rPr lang="en-US" sz="2400" dirty="0">
                <a:solidFill>
                  <a:srgbClr val="000000"/>
                </a:solidFill>
                <a:latin typeface="Goudy Old Style"/>
              </a:rPr>
              <a:t>(String </a:t>
            </a:r>
            <a:r>
              <a:rPr lang="en-US" sz="2400" i="1" dirty="0" err="1">
                <a:solidFill>
                  <a:srgbClr val="000000"/>
                </a:solidFill>
                <a:latin typeface="Goudy Old Style"/>
              </a:rPr>
              <a:t>str</a:t>
            </a:r>
            <a:r>
              <a:rPr lang="en-US" sz="2400" i="1" dirty="0">
                <a:solidFill>
                  <a:srgbClr val="000000"/>
                </a:solidFill>
                <a:latin typeface="Goudy Old Style"/>
              </a:rPr>
              <a:t>, String delimiters, </a:t>
            </a:r>
            <a:r>
              <a:rPr lang="en-US" sz="2400" i="1" dirty="0" err="1">
                <a:solidFill>
                  <a:srgbClr val="000000"/>
                </a:solidFill>
                <a:latin typeface="Goudy Old Style"/>
              </a:rPr>
              <a:t>boolean</a:t>
            </a:r>
            <a:r>
              <a:rPr lang="en-US" sz="2400" i="1" dirty="0">
                <a:solidFill>
                  <a:srgbClr val="000000"/>
                </a:solidFill>
                <a:latin typeface="Goudy Old Style"/>
              </a:rPr>
              <a:t> </a:t>
            </a:r>
            <a:r>
              <a:rPr lang="en-US" sz="2400" i="1" dirty="0" err="1">
                <a:solidFill>
                  <a:srgbClr val="000000"/>
                </a:solidFill>
                <a:latin typeface="Goudy Old Style"/>
              </a:rPr>
              <a:t>delimAsToken</a:t>
            </a:r>
            <a:r>
              <a:rPr lang="en-US" sz="2400" i="1" dirty="0">
                <a:solidFill>
                  <a:srgbClr val="000000"/>
                </a:solidFill>
                <a:latin typeface="Goudy Old Style"/>
              </a:rPr>
              <a:t>)</a:t>
            </a:r>
            <a:endParaRPr dirty="0"/>
          </a:p>
          <a:p>
            <a:r>
              <a:rPr lang="en-US" sz="2800" b="1" dirty="0">
                <a:solidFill>
                  <a:srgbClr val="000000"/>
                </a:solidFill>
                <a:latin typeface="Goudy Old Style"/>
              </a:rPr>
              <a:t>Note :  </a:t>
            </a:r>
            <a:r>
              <a:rPr lang="en-US" sz="2800" dirty="0">
                <a:solidFill>
                  <a:srgbClr val="000000"/>
                </a:solidFill>
                <a:latin typeface="Goudy Old Style"/>
              </a:rPr>
              <a:t>The processing of text often consists of parsing a formatted input string. </a:t>
            </a:r>
            <a:r>
              <a:rPr lang="en-US" sz="2800" i="1" dirty="0">
                <a:solidFill>
                  <a:srgbClr val="000000"/>
                </a:solidFill>
                <a:latin typeface="Goudy Old Style"/>
              </a:rPr>
              <a:t>Parsing is the division </a:t>
            </a:r>
            <a:r>
              <a:rPr lang="en-US" sz="2800" dirty="0">
                <a:solidFill>
                  <a:srgbClr val="000000"/>
                </a:solidFill>
                <a:latin typeface="Goudy Old Style"/>
              </a:rPr>
              <a:t>of text into a set of discrete parts, or </a:t>
            </a:r>
            <a:r>
              <a:rPr lang="en-US" sz="2800" i="1" dirty="0">
                <a:solidFill>
                  <a:srgbClr val="000000"/>
                </a:solidFill>
                <a:latin typeface="Goudy Old Style"/>
              </a:rPr>
              <a:t>tokens, which in a certain sequence can convey a semantic meaning.</a:t>
            </a:r>
            <a:endParaRPr dirty="0"/>
          </a:p>
        </p:txBody>
      </p:sp>
    </p:spTree>
    <p:extLst>
      <p:ext uri="{BB962C8B-B14F-4D97-AF65-F5344CB8AC3E}">
        <p14:creationId xmlns:p14="http://schemas.microsoft.com/office/powerpoint/2010/main" val="2074351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0" y="0"/>
            <a:ext cx="9143640" cy="38052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34" name="TextShape 2"/>
          <p:cNvSpPr txBox="1"/>
          <p:nvPr/>
        </p:nvSpPr>
        <p:spPr>
          <a:xfrm>
            <a:off x="0" y="380880"/>
            <a:ext cx="9143640" cy="6476760"/>
          </a:xfrm>
          <a:prstGeom prst="rect">
            <a:avLst/>
          </a:prstGeom>
        </p:spPr>
        <p:txBody>
          <a:bodyPr/>
          <a:lstStyle/>
          <a:p>
            <a:pPr>
              <a:buSzPct val="70000"/>
              <a:buFont typeface="Wingdings" charset="2"/>
              <a:buChar char=""/>
            </a:pPr>
            <a:r>
              <a:rPr lang="en-US" sz="2800" b="1" dirty="0">
                <a:solidFill>
                  <a:srgbClr val="000000"/>
                </a:solidFill>
                <a:latin typeface="Goudy Old Style"/>
              </a:rPr>
              <a:t> Methods of </a:t>
            </a:r>
            <a:r>
              <a:rPr lang="en-US" sz="2800" b="1" dirty="0" err="1">
                <a:solidFill>
                  <a:srgbClr val="000000"/>
                </a:solidFill>
                <a:latin typeface="Goudy Old Style"/>
              </a:rPr>
              <a:t>StringTokenizer</a:t>
            </a:r>
            <a:r>
              <a:rPr lang="en-US" sz="2800" b="1" dirty="0">
                <a:solidFill>
                  <a:srgbClr val="000000"/>
                </a:solidFill>
                <a:latin typeface="Goudy Old Style"/>
              </a:rPr>
              <a:t> –</a:t>
            </a:r>
            <a:endParaRPr dirty="0"/>
          </a:p>
          <a:p>
            <a:pPr marL="400050" indent="-338138">
              <a:buSzPct val="70000"/>
              <a:buFont typeface="Wingdings" charset="2"/>
              <a:buChar char=""/>
            </a:pPr>
            <a:r>
              <a:rPr lang="en-US" sz="2800" b="1" u="sng" dirty="0" err="1">
                <a:solidFill>
                  <a:srgbClr val="000000"/>
                </a:solidFill>
                <a:latin typeface="Goudy Old Style"/>
              </a:rPr>
              <a:t>int</a:t>
            </a:r>
            <a:r>
              <a:rPr lang="en-US" sz="2800" b="1" u="sng" dirty="0">
                <a:solidFill>
                  <a:srgbClr val="000000"/>
                </a:solidFill>
                <a:latin typeface="Goudy Old Style"/>
              </a:rPr>
              <a:t> </a:t>
            </a:r>
            <a:r>
              <a:rPr lang="en-US" sz="2800" b="1" u="sng" dirty="0" err="1">
                <a:solidFill>
                  <a:srgbClr val="000000"/>
                </a:solidFill>
                <a:latin typeface="Goudy Old Style"/>
              </a:rPr>
              <a:t>countTokens</a:t>
            </a:r>
            <a:r>
              <a:rPr lang="en-US" sz="2800" b="1" u="sng" dirty="0">
                <a:solidFill>
                  <a:srgbClr val="000000"/>
                </a:solidFill>
                <a:latin typeface="Goudy Old Style"/>
              </a:rPr>
              <a:t>()</a:t>
            </a:r>
            <a:r>
              <a:rPr lang="en-US" sz="2800" b="1" dirty="0">
                <a:solidFill>
                  <a:srgbClr val="000000"/>
                </a:solidFill>
                <a:latin typeface="Goudy Old Style"/>
              </a:rPr>
              <a:t> –</a:t>
            </a:r>
            <a:r>
              <a:rPr lang="en-US" sz="2800" dirty="0">
                <a:solidFill>
                  <a:srgbClr val="000000"/>
                </a:solidFill>
                <a:latin typeface="Goudy Old Style"/>
              </a:rPr>
              <a:t> determines the number of tokens left to be parsed and returns that number.</a:t>
            </a:r>
            <a:endParaRPr dirty="0"/>
          </a:p>
          <a:p>
            <a:pPr marL="400050" indent="-338138">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hasMoreElements</a:t>
            </a:r>
            <a:r>
              <a:rPr lang="en-US" sz="2800" b="1" u="sng" dirty="0">
                <a:solidFill>
                  <a:srgbClr val="000000"/>
                </a:solidFill>
                <a:latin typeface="Goudy Old Style"/>
              </a:rPr>
              <a:t>()</a:t>
            </a:r>
            <a:r>
              <a:rPr lang="en-US" sz="2800" dirty="0">
                <a:solidFill>
                  <a:srgbClr val="000000"/>
                </a:solidFill>
                <a:latin typeface="Goudy Old Style"/>
              </a:rPr>
              <a:t> – Returns true if one or more tokens remain in String and false otherwise</a:t>
            </a:r>
            <a:endParaRPr dirty="0"/>
          </a:p>
          <a:p>
            <a:pPr marL="400050" indent="-338138">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hasMoreTokens</a:t>
            </a:r>
            <a:r>
              <a:rPr lang="en-US" sz="2800" b="1" u="sng" dirty="0">
                <a:solidFill>
                  <a:srgbClr val="000000"/>
                </a:solidFill>
                <a:latin typeface="Goudy Old Style"/>
              </a:rPr>
              <a:t>()</a:t>
            </a:r>
            <a:r>
              <a:rPr lang="en-US" sz="2800" dirty="0">
                <a:solidFill>
                  <a:srgbClr val="000000"/>
                </a:solidFill>
                <a:latin typeface="Goudy Old Style"/>
              </a:rPr>
              <a:t> – Returns true if one or more tokens remain in String and false otherwise</a:t>
            </a:r>
            <a:endParaRPr dirty="0"/>
          </a:p>
          <a:p>
            <a:pPr marL="400050" indent="-338138">
              <a:buSzPct val="70000"/>
              <a:buFont typeface="Wingdings" charset="2"/>
              <a:buChar char=""/>
            </a:pPr>
            <a:r>
              <a:rPr lang="en-US" sz="2800" b="1" u="sng" dirty="0">
                <a:solidFill>
                  <a:srgbClr val="000000"/>
                </a:solidFill>
                <a:latin typeface="Goudy Old Style"/>
              </a:rPr>
              <a:t>Object </a:t>
            </a:r>
            <a:r>
              <a:rPr lang="en-US" sz="2800" b="1" u="sng" dirty="0" err="1">
                <a:solidFill>
                  <a:srgbClr val="000000"/>
                </a:solidFill>
                <a:latin typeface="Goudy Old Style"/>
              </a:rPr>
              <a:t>nextElement</a:t>
            </a:r>
            <a:r>
              <a:rPr lang="en-US" sz="2800" b="1" u="sng" dirty="0">
                <a:solidFill>
                  <a:srgbClr val="000000"/>
                </a:solidFill>
                <a:latin typeface="Goudy Old Style"/>
              </a:rPr>
              <a:t>()</a:t>
            </a:r>
            <a:r>
              <a:rPr lang="en-US" sz="2800" b="1" dirty="0">
                <a:solidFill>
                  <a:srgbClr val="000000"/>
                </a:solidFill>
                <a:latin typeface="Goudy Old Style"/>
              </a:rPr>
              <a:t> – </a:t>
            </a:r>
            <a:r>
              <a:rPr lang="en-US" sz="2800" dirty="0">
                <a:solidFill>
                  <a:srgbClr val="000000"/>
                </a:solidFill>
                <a:latin typeface="Goudy Old Style"/>
              </a:rPr>
              <a:t>Returns next token as an Object.</a:t>
            </a:r>
            <a:endParaRPr dirty="0"/>
          </a:p>
          <a:p>
            <a:pPr marL="400050" indent="-338138">
              <a:buSzPct val="70000"/>
              <a:buFont typeface="Wingdings" charset="2"/>
              <a:buChar char=""/>
            </a:pPr>
            <a:r>
              <a:rPr lang="en-US" sz="2800" b="1" u="sng" dirty="0">
                <a:solidFill>
                  <a:srgbClr val="000000"/>
                </a:solidFill>
                <a:latin typeface="Goudy Old Style"/>
              </a:rPr>
              <a:t>String </a:t>
            </a:r>
            <a:r>
              <a:rPr lang="en-US" sz="2800" b="1" u="sng" dirty="0" err="1">
                <a:solidFill>
                  <a:srgbClr val="000000"/>
                </a:solidFill>
                <a:latin typeface="Goudy Old Style"/>
              </a:rPr>
              <a:t>nextToken</a:t>
            </a:r>
            <a:r>
              <a:rPr lang="en-US" sz="2800" b="1" u="sng" dirty="0">
                <a:solidFill>
                  <a:srgbClr val="000000"/>
                </a:solidFill>
                <a:latin typeface="Goudy Old Style"/>
              </a:rPr>
              <a:t>()</a:t>
            </a:r>
            <a:r>
              <a:rPr lang="en-US" sz="2800" b="1" dirty="0">
                <a:solidFill>
                  <a:srgbClr val="000000"/>
                </a:solidFill>
                <a:latin typeface="Goudy Old Style"/>
              </a:rPr>
              <a:t> </a:t>
            </a:r>
            <a:r>
              <a:rPr lang="en-US" sz="2800" dirty="0">
                <a:solidFill>
                  <a:srgbClr val="000000"/>
                </a:solidFill>
                <a:latin typeface="Goudy Old Style"/>
              </a:rPr>
              <a:t>– Returns the next token as a String.</a:t>
            </a:r>
            <a:endParaRPr dirty="0"/>
          </a:p>
          <a:p>
            <a:pPr marL="400050" indent="-338138">
              <a:buSzPct val="70000"/>
              <a:buFont typeface="Wingdings" charset="2"/>
              <a:buChar char=""/>
            </a:pPr>
            <a:r>
              <a:rPr lang="en-US" sz="2800" b="1" u="sng" dirty="0">
                <a:solidFill>
                  <a:srgbClr val="000000"/>
                </a:solidFill>
                <a:latin typeface="Goudy Old Style"/>
              </a:rPr>
              <a:t>String </a:t>
            </a:r>
            <a:r>
              <a:rPr lang="en-US" sz="2800" b="1" u="sng" dirty="0" err="1">
                <a:solidFill>
                  <a:srgbClr val="000000"/>
                </a:solidFill>
                <a:latin typeface="Goudy Old Style"/>
              </a:rPr>
              <a:t>nextToken</a:t>
            </a:r>
            <a:r>
              <a:rPr lang="en-US" sz="2800" b="1" u="sng" dirty="0">
                <a:solidFill>
                  <a:srgbClr val="000000"/>
                </a:solidFill>
                <a:latin typeface="Goudy Old Style"/>
              </a:rPr>
              <a:t>(String delimiters)</a:t>
            </a:r>
            <a:r>
              <a:rPr lang="en-US" sz="2800" b="1" dirty="0">
                <a:solidFill>
                  <a:srgbClr val="000000"/>
                </a:solidFill>
                <a:latin typeface="Goudy Old Style"/>
              </a:rPr>
              <a:t> – </a:t>
            </a:r>
            <a:r>
              <a:rPr lang="en-US" sz="2800" dirty="0">
                <a:solidFill>
                  <a:srgbClr val="000000"/>
                </a:solidFill>
                <a:latin typeface="Goudy Old Style"/>
              </a:rPr>
              <a:t>Returns</a:t>
            </a:r>
            <a:r>
              <a:rPr lang="en-US" sz="2800" b="1" dirty="0">
                <a:solidFill>
                  <a:srgbClr val="000000"/>
                </a:solidFill>
                <a:latin typeface="Goudy Old Style"/>
              </a:rPr>
              <a:t> </a:t>
            </a:r>
            <a:r>
              <a:rPr lang="en-US" sz="2800" dirty="0">
                <a:solidFill>
                  <a:srgbClr val="000000"/>
                </a:solidFill>
                <a:latin typeface="Goudy Old Style"/>
              </a:rPr>
              <a:t>the next token as a String and sets the delimiters string to that specified by delimiters.</a:t>
            </a:r>
            <a:endParaRPr dirty="0"/>
          </a:p>
        </p:txBody>
      </p:sp>
    </p:spTree>
    <p:extLst>
      <p:ext uri="{BB962C8B-B14F-4D97-AF65-F5344CB8AC3E}">
        <p14:creationId xmlns:p14="http://schemas.microsoft.com/office/powerpoint/2010/main" val="2710638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0" y="0"/>
            <a:ext cx="9143640" cy="456840"/>
          </a:xfrm>
          <a:prstGeom prst="rect">
            <a:avLst/>
          </a:prstGeom>
        </p:spPr>
        <p:txBody>
          <a:bodyPr anchor="ctr"/>
          <a:lstStyle/>
          <a:p>
            <a:pPr algn="ctr"/>
            <a:r>
              <a:rPr lang="en-US" sz="4000" dirty="0">
                <a:solidFill>
                  <a:srgbClr val="000000"/>
                </a:solidFill>
                <a:latin typeface="Bell MT" panose="02020503060305020303" pitchFamily="18" charset="0"/>
              </a:rPr>
              <a:t>Date</a:t>
            </a:r>
            <a:endParaRPr dirty="0">
              <a:latin typeface="Bell MT" panose="02020503060305020303" pitchFamily="18" charset="0"/>
            </a:endParaRPr>
          </a:p>
        </p:txBody>
      </p:sp>
      <p:sp>
        <p:nvSpPr>
          <p:cNvPr id="236" name="TextShape 2"/>
          <p:cNvSpPr txBox="1"/>
          <p:nvPr/>
        </p:nvSpPr>
        <p:spPr>
          <a:xfrm>
            <a:off x="0" y="381000"/>
            <a:ext cx="9143640" cy="6477000"/>
          </a:xfrm>
          <a:prstGeom prst="rect">
            <a:avLst/>
          </a:prstGeom>
        </p:spPr>
        <p:txBody>
          <a:bodyPr/>
          <a:lstStyle/>
          <a:p>
            <a:pPr lvl="0" eaLnBrk="0" fontAlgn="base" hangingPunct="0">
              <a:spcBef>
                <a:spcPct val="0"/>
              </a:spcBef>
              <a:spcAft>
                <a:spcPct val="0"/>
              </a:spcAft>
            </a:pPr>
            <a:r>
              <a:rPr lang="en-US" altLang="en-US" sz="2400" dirty="0">
                <a:latin typeface="High Tower Text" panose="02040502050506030303" pitchFamily="18" charset="0"/>
              </a:rPr>
              <a:t>Java 8 Date Time API is designed to overcome all the flaws in the legacy date time implementations. The design principles are:</a:t>
            </a:r>
          </a:p>
          <a:p>
            <a:pPr marL="354013" lvl="0" indent="-354013" eaLnBrk="0" fontAlgn="base" hangingPunct="0">
              <a:spcBef>
                <a:spcPct val="0"/>
              </a:spcBef>
              <a:spcAft>
                <a:spcPct val="0"/>
              </a:spcAft>
              <a:buFontTx/>
              <a:buAutoNum type="arabicPeriod"/>
            </a:pPr>
            <a:r>
              <a:rPr lang="en-US" altLang="en-US" sz="2400" b="1" dirty="0">
                <a:latin typeface="High Tower Text" panose="02040502050506030303" pitchFamily="18" charset="0"/>
              </a:rPr>
              <a:t>Immutability</a:t>
            </a:r>
            <a:r>
              <a:rPr lang="en-US" altLang="en-US" sz="2400" dirty="0">
                <a:latin typeface="High Tower Text" panose="02040502050506030303" pitchFamily="18" charset="0"/>
              </a:rPr>
              <a:t>: All the classes in the new Date Time API are immutable and good for multithreaded environments.</a:t>
            </a:r>
          </a:p>
          <a:p>
            <a:pPr marL="354013" lvl="0" indent="-354013" eaLnBrk="0" fontAlgn="base" hangingPunct="0">
              <a:spcBef>
                <a:spcPct val="0"/>
              </a:spcBef>
              <a:spcAft>
                <a:spcPct val="0"/>
              </a:spcAft>
              <a:buFontTx/>
              <a:buAutoNum type="arabicPeriod" startAt="2"/>
            </a:pPr>
            <a:r>
              <a:rPr lang="en-US" altLang="en-US" sz="2400" b="1" dirty="0">
                <a:latin typeface="High Tower Text" panose="02040502050506030303" pitchFamily="18" charset="0"/>
              </a:rPr>
              <a:t>Separation of Concerns</a:t>
            </a:r>
            <a:r>
              <a:rPr lang="en-US" altLang="en-US" sz="2400" dirty="0">
                <a:latin typeface="High Tower Text" panose="02040502050506030303" pitchFamily="18" charset="0"/>
              </a:rPr>
              <a:t>: The new API separates clearly between human readable date time and machine time (</a:t>
            </a:r>
            <a:r>
              <a:rPr lang="en-US" altLang="en-US" sz="2400" dirty="0" err="1">
                <a:latin typeface="High Tower Text" panose="02040502050506030303" pitchFamily="18" charset="0"/>
              </a:rPr>
              <a:t>unix</a:t>
            </a:r>
            <a:r>
              <a:rPr lang="en-US" altLang="en-US" sz="2400" dirty="0">
                <a:latin typeface="High Tower Text" panose="02040502050506030303" pitchFamily="18" charset="0"/>
              </a:rPr>
              <a:t> timestamp). It defines separate classes for Date, Time, </a:t>
            </a:r>
            <a:r>
              <a:rPr lang="en-US" altLang="en-US" sz="2400" dirty="0" err="1">
                <a:latin typeface="High Tower Text" panose="02040502050506030303" pitchFamily="18" charset="0"/>
              </a:rPr>
              <a:t>DateTime</a:t>
            </a:r>
            <a:r>
              <a:rPr lang="en-US" altLang="en-US" sz="2400" dirty="0">
                <a:latin typeface="High Tower Text" panose="02040502050506030303" pitchFamily="18" charset="0"/>
              </a:rPr>
              <a:t>, Timestamp, </a:t>
            </a:r>
            <a:r>
              <a:rPr lang="en-US" altLang="en-US" sz="2400" dirty="0" err="1">
                <a:latin typeface="High Tower Text" panose="02040502050506030303" pitchFamily="18" charset="0"/>
              </a:rPr>
              <a:t>Timezone</a:t>
            </a:r>
            <a:r>
              <a:rPr lang="en-US" altLang="en-US" sz="2400" dirty="0">
                <a:latin typeface="High Tower Text" panose="02040502050506030303" pitchFamily="18" charset="0"/>
              </a:rPr>
              <a:t> etc.</a:t>
            </a:r>
          </a:p>
          <a:p>
            <a:pPr marL="354013" lvl="0" indent="-354013" eaLnBrk="0" fontAlgn="base" hangingPunct="0">
              <a:spcBef>
                <a:spcPct val="0"/>
              </a:spcBef>
              <a:spcAft>
                <a:spcPct val="0"/>
              </a:spcAft>
              <a:buFontTx/>
              <a:buAutoNum type="arabicPeriod" startAt="3"/>
            </a:pPr>
            <a:r>
              <a:rPr lang="en-US" altLang="en-US" sz="2400" b="1" dirty="0">
                <a:latin typeface="High Tower Text" panose="02040502050506030303" pitchFamily="18" charset="0"/>
              </a:rPr>
              <a:t>Clarity</a:t>
            </a:r>
            <a:r>
              <a:rPr lang="en-US" altLang="en-US" sz="2400" dirty="0">
                <a:latin typeface="High Tower Text" panose="02040502050506030303" pitchFamily="18" charset="0"/>
              </a:rPr>
              <a:t>: The methods are clearly defined and perform the same action in all the classes, e.g. to get the current instance, use now() method. Additionally there are format() and parse() methods defined in all these classes.</a:t>
            </a:r>
          </a:p>
          <a:p>
            <a:pPr marL="354013" lvl="0" indent="-354013" eaLnBrk="0" fontAlgn="base" hangingPunct="0">
              <a:spcBef>
                <a:spcPct val="0"/>
              </a:spcBef>
              <a:spcAft>
                <a:spcPct val="0"/>
              </a:spcAft>
              <a:buFontTx/>
              <a:buAutoNum type="arabicPeriod" startAt="4"/>
            </a:pPr>
            <a:r>
              <a:rPr lang="en-US" altLang="en-US" sz="2400" b="1" dirty="0">
                <a:latin typeface="High Tower Text" panose="02040502050506030303" pitchFamily="18" charset="0"/>
              </a:rPr>
              <a:t>Utility operations</a:t>
            </a:r>
            <a:r>
              <a:rPr lang="en-US" altLang="en-US" sz="2400" dirty="0">
                <a:latin typeface="High Tower Text" panose="02040502050506030303" pitchFamily="18" charset="0"/>
              </a:rPr>
              <a:t>: All the new Date Time API classes come with methods to perform common tasks, such as plus, minus, format, parsing, getting separate part in date/time etc.</a:t>
            </a:r>
          </a:p>
          <a:p>
            <a:pPr marL="354013" lvl="0" indent="-354013" eaLnBrk="0" fontAlgn="base" hangingPunct="0">
              <a:spcBef>
                <a:spcPct val="0"/>
              </a:spcBef>
              <a:spcAft>
                <a:spcPct val="0"/>
              </a:spcAft>
              <a:buFontTx/>
              <a:buAutoNum type="arabicPeriod" startAt="5"/>
            </a:pPr>
            <a:r>
              <a:rPr lang="en-US" altLang="en-US" sz="2400" b="1" dirty="0">
                <a:latin typeface="High Tower Text" panose="02040502050506030303" pitchFamily="18" charset="0"/>
              </a:rPr>
              <a:t>Extendable</a:t>
            </a:r>
            <a:r>
              <a:rPr lang="en-US" altLang="en-US" sz="2400" dirty="0">
                <a:latin typeface="High Tower Text" panose="02040502050506030303" pitchFamily="18" charset="0"/>
              </a:rPr>
              <a:t>: The new Date Time API works on ISO-8601 calendar system but can be used it with other non ISO calendars as well.</a:t>
            </a:r>
          </a:p>
          <a:p>
            <a:pPr lvl="0" eaLnBrk="0" fontAlgn="base" hangingPunct="0">
              <a:spcBef>
                <a:spcPct val="0"/>
              </a:spcBef>
              <a:spcAft>
                <a:spcPct val="0"/>
              </a:spcAft>
            </a:pPr>
            <a:br>
              <a:rPr lang="en-US" altLang="en-US" sz="2400" dirty="0">
                <a:latin typeface="High Tower Text" panose="02040502050506030303" pitchFamily="18" charset="0"/>
              </a:rPr>
            </a:br>
            <a:endParaRPr lang="en-US" altLang="en-US" sz="2400" dirty="0">
              <a:latin typeface="High Tower Text" panose="02040502050506030303" pitchFamily="18" charset="0"/>
            </a:endParaRPr>
          </a:p>
          <a:p>
            <a:pPr marL="400050" indent="-400050">
              <a:buSzPct val="70000"/>
              <a:buFont typeface="Wingdings" charset="2"/>
              <a:buChar char=""/>
            </a:pPr>
            <a:endParaRPr sz="2400" dirty="0">
              <a:latin typeface="High Tower Text" panose="02040502050506030303" pitchFamily="18" charset="0"/>
            </a:endParaRPr>
          </a:p>
        </p:txBody>
      </p:sp>
    </p:spTree>
    <p:extLst>
      <p:ext uri="{BB962C8B-B14F-4D97-AF65-F5344CB8AC3E}">
        <p14:creationId xmlns:p14="http://schemas.microsoft.com/office/powerpoint/2010/main" val="579877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p:nvPr>
        </p:nvSpPr>
        <p:spPr>
          <a:xfrm>
            <a:off x="0" y="1600200"/>
            <a:ext cx="9144000" cy="6324600"/>
          </a:xfrm>
        </p:spPr>
        <p:txBody>
          <a:bodyPr/>
          <a:lstStyle/>
          <a:p>
            <a:pPr marL="88900" lvl="0" algn="l" rtl="0"/>
            <a:r>
              <a:rPr kumimoji="0" lang="en-US" altLang="en-US" sz="2600" b="1" i="0" u="none" strike="noStrike" cap="none" normalizeH="0" baseline="0" dirty="0">
                <a:ln>
                  <a:noFill/>
                </a:ln>
                <a:solidFill>
                  <a:srgbClr val="37474F"/>
                </a:solidFill>
                <a:effectLst/>
                <a:latin typeface="High Tower Text" panose="02040502050506030303" pitchFamily="18" charset="0"/>
              </a:rPr>
              <a:t>1.</a:t>
            </a:r>
            <a:r>
              <a:rPr kumimoji="0" lang="en-US" altLang="en-US" sz="2600" b="1" i="0" u="none" strike="noStrike" cap="none" normalizeH="0" dirty="0">
                <a:ln>
                  <a:noFill/>
                </a:ln>
                <a:solidFill>
                  <a:srgbClr val="37474F"/>
                </a:solidFill>
                <a:effectLst/>
                <a:latin typeface="High Tower Text" panose="02040502050506030303" pitchFamily="18" charset="0"/>
              </a:rPr>
              <a:t> </a:t>
            </a:r>
            <a:r>
              <a:rPr kumimoji="0" lang="en-US" altLang="en-US" sz="2600" b="1" i="0" u="none" strike="noStrike" cap="none" normalizeH="0" baseline="0" dirty="0" err="1">
                <a:ln>
                  <a:noFill/>
                </a:ln>
                <a:solidFill>
                  <a:srgbClr val="37474F"/>
                </a:solidFill>
                <a:effectLst/>
                <a:latin typeface="High Tower Text" panose="02040502050506030303" pitchFamily="18" charset="0"/>
              </a:rPr>
              <a:t>java.time</a:t>
            </a:r>
            <a:r>
              <a:rPr kumimoji="0" lang="en-US" altLang="en-US" sz="2600" b="1" i="0" u="none" strike="noStrike" cap="none" normalizeH="0" baseline="0" dirty="0">
                <a:ln>
                  <a:noFill/>
                </a:ln>
                <a:solidFill>
                  <a:srgbClr val="37474F"/>
                </a:solidFill>
                <a:effectLst/>
                <a:latin typeface="High Tower Text" panose="02040502050506030303" pitchFamily="18" charset="0"/>
              </a:rPr>
              <a:t> </a:t>
            </a:r>
            <a:r>
              <a:rPr kumimoji="0" lang="en-US" altLang="en-US" sz="2600" b="0" i="0" u="none" strike="noStrike" cap="none" normalizeH="0" baseline="0" dirty="0">
                <a:ln>
                  <a:noFill/>
                </a:ln>
                <a:solidFill>
                  <a:srgbClr val="37474F"/>
                </a:solidFill>
                <a:effectLst/>
                <a:latin typeface="High Tower Text" panose="02040502050506030303" pitchFamily="18" charset="0"/>
              </a:rPr>
              <a:t>: This is the base package of new Java Date </a:t>
            </a:r>
          </a:p>
          <a:p>
            <a:pPr marL="354013" lvl="0" algn="l" rtl="0"/>
            <a:r>
              <a:rPr kumimoji="0" lang="en-US" altLang="en-US" sz="2600" b="0" i="0" u="none" strike="noStrike" cap="none" normalizeH="0" baseline="0" dirty="0">
                <a:ln>
                  <a:noFill/>
                </a:ln>
                <a:solidFill>
                  <a:srgbClr val="37474F"/>
                </a:solidFill>
                <a:effectLst/>
                <a:latin typeface="High Tower Text" panose="02040502050506030303" pitchFamily="18" charset="0"/>
              </a:rPr>
              <a:t>Time API. All the major base classes are part of this package, </a:t>
            </a:r>
          </a:p>
          <a:p>
            <a:pPr marL="354013" lvl="0" algn="l" rtl="0"/>
            <a:r>
              <a:rPr kumimoji="0" lang="en-US" altLang="en-US" sz="2600" b="0" i="0" u="none" strike="noStrike" cap="none" normalizeH="0" baseline="0" dirty="0">
                <a:ln>
                  <a:noFill/>
                </a:ln>
                <a:solidFill>
                  <a:srgbClr val="37474F"/>
                </a:solidFill>
                <a:effectLst/>
                <a:latin typeface="High Tower Text" panose="02040502050506030303" pitchFamily="18" charset="0"/>
              </a:rPr>
              <a:t>such as</a:t>
            </a:r>
            <a:r>
              <a:rPr kumimoji="0" lang="en-US" altLang="en-US" sz="2600" b="0" i="0" u="none" strike="noStrike" cap="none" normalizeH="0" baseline="0" dirty="0">
                <a:ln>
                  <a:noFill/>
                </a:ln>
                <a:solidFill>
                  <a:schemeClr val="tx1"/>
                </a:solidFill>
                <a:effectLst/>
                <a:latin typeface="High Tower Text" panose="02040502050506030303" pitchFamily="18" charset="0"/>
              </a:rPr>
              <a:t> </a:t>
            </a:r>
            <a:r>
              <a:rPr kumimoji="0" lang="en-US" altLang="en-US" sz="2600" b="0" i="0" u="none" strike="noStrike" cap="none" normalizeH="0" baseline="0" dirty="0" err="1">
                <a:ln>
                  <a:noFill/>
                </a:ln>
                <a:solidFill>
                  <a:schemeClr val="tx1"/>
                </a:solidFill>
                <a:effectLst/>
                <a:latin typeface="High Tower Text" panose="02040502050506030303" pitchFamily="18" charset="0"/>
              </a:rPr>
              <a:t>LocalDate</a:t>
            </a:r>
            <a:r>
              <a:rPr kumimoji="0" lang="en-US" altLang="en-US" sz="2600" b="0" i="0" u="none" strike="noStrike" cap="none" normalizeH="0" baseline="0" dirty="0">
                <a:ln>
                  <a:noFill/>
                </a:ln>
                <a:solidFill>
                  <a:schemeClr val="tx1"/>
                </a:solidFill>
                <a:effectLst/>
                <a:latin typeface="High Tower Text" panose="02040502050506030303" pitchFamily="18" charset="0"/>
              </a:rPr>
              <a:t>, </a:t>
            </a:r>
            <a:r>
              <a:rPr kumimoji="0" lang="en-US" altLang="en-US" sz="2600" b="0" i="0" u="none" strike="noStrike" cap="none" normalizeH="0" baseline="0" dirty="0" err="1">
                <a:ln>
                  <a:noFill/>
                </a:ln>
                <a:solidFill>
                  <a:schemeClr val="tx1"/>
                </a:solidFill>
                <a:effectLst/>
                <a:latin typeface="High Tower Text" panose="02040502050506030303" pitchFamily="18" charset="0"/>
              </a:rPr>
              <a:t>LocalTime</a:t>
            </a:r>
            <a:r>
              <a:rPr kumimoji="0" lang="en-US" altLang="en-US" sz="2600" b="0" i="0" u="none" strike="noStrike" cap="none" normalizeH="0" baseline="0" dirty="0">
                <a:ln>
                  <a:noFill/>
                </a:ln>
                <a:solidFill>
                  <a:schemeClr val="tx1"/>
                </a:solidFill>
                <a:effectLst/>
                <a:latin typeface="High Tower Text" panose="02040502050506030303" pitchFamily="18" charset="0"/>
              </a:rPr>
              <a:t>, </a:t>
            </a:r>
            <a:r>
              <a:rPr kumimoji="0" lang="en-US" altLang="en-US" sz="2600" b="0" i="0" u="none" strike="noStrike" cap="none" normalizeH="0" baseline="0" dirty="0" err="1">
                <a:ln>
                  <a:noFill/>
                </a:ln>
                <a:solidFill>
                  <a:schemeClr val="tx1"/>
                </a:solidFill>
                <a:effectLst/>
                <a:latin typeface="High Tower Text" panose="02040502050506030303" pitchFamily="18" charset="0"/>
              </a:rPr>
              <a:t>LocalDateTime</a:t>
            </a:r>
            <a:r>
              <a:rPr kumimoji="0" lang="en-US" altLang="en-US" sz="2600" b="0" i="0" u="none" strike="noStrike" cap="none" normalizeH="0" baseline="0" dirty="0">
                <a:ln>
                  <a:noFill/>
                </a:ln>
                <a:solidFill>
                  <a:schemeClr val="tx1"/>
                </a:solidFill>
                <a:effectLst/>
                <a:latin typeface="High Tower Text" panose="02040502050506030303" pitchFamily="18" charset="0"/>
              </a:rPr>
              <a:t>, Instant, Period, </a:t>
            </a:r>
          </a:p>
          <a:p>
            <a:pPr marL="354013" lvl="0" algn="l" rtl="0"/>
            <a:r>
              <a:rPr kumimoji="0" lang="en-US" altLang="en-US" sz="2600" b="0" i="0" u="none" strike="noStrike" cap="none" normalizeH="0" baseline="0" dirty="0">
                <a:ln>
                  <a:noFill/>
                </a:ln>
                <a:solidFill>
                  <a:schemeClr val="tx1"/>
                </a:solidFill>
                <a:effectLst/>
                <a:latin typeface="High Tower Text" panose="02040502050506030303" pitchFamily="18" charset="0"/>
              </a:rPr>
              <a:t>Duration</a:t>
            </a:r>
            <a:r>
              <a:rPr kumimoji="0" lang="en-US" altLang="en-US" sz="2600" b="0" i="0" u="none" strike="noStrike" cap="none" normalizeH="0" baseline="0" dirty="0">
                <a:ln>
                  <a:noFill/>
                </a:ln>
                <a:solidFill>
                  <a:srgbClr val="37474F"/>
                </a:solidFill>
                <a:effectLst/>
                <a:latin typeface="High Tower Text" panose="02040502050506030303" pitchFamily="18" charset="0"/>
              </a:rPr>
              <a:t> etc. All of these classes are immutable and thread safe. </a:t>
            </a:r>
          </a:p>
          <a:p>
            <a:pPr marL="354013" lvl="0" algn="l" rtl="0"/>
            <a:r>
              <a:rPr kumimoji="0" lang="en-US" altLang="en-US" sz="2600" b="0" i="0" u="none" strike="noStrike" cap="none" normalizeH="0" baseline="0" dirty="0">
                <a:ln>
                  <a:noFill/>
                </a:ln>
                <a:solidFill>
                  <a:srgbClr val="37474F"/>
                </a:solidFill>
                <a:effectLst/>
                <a:latin typeface="High Tower Text" panose="02040502050506030303" pitchFamily="18" charset="0"/>
              </a:rPr>
              <a:t>Most of the times, these classes will be sufficient for handling</a:t>
            </a:r>
          </a:p>
          <a:p>
            <a:pPr marL="354013" lvl="0" algn="l" rtl="0"/>
            <a:r>
              <a:rPr kumimoji="0" lang="en-US" altLang="en-US" sz="2600" b="0" i="0" u="none" strike="noStrike" cap="none" normalizeH="0" baseline="0" dirty="0">
                <a:ln>
                  <a:noFill/>
                </a:ln>
                <a:solidFill>
                  <a:srgbClr val="37474F"/>
                </a:solidFill>
                <a:effectLst/>
                <a:latin typeface="High Tower Text" panose="02040502050506030303" pitchFamily="18" charset="0"/>
              </a:rPr>
              <a:t> common requirements.</a:t>
            </a:r>
            <a:r>
              <a:rPr kumimoji="0" lang="en-US" altLang="en-US" sz="2600" b="0" i="0" u="none" strike="noStrike" cap="none" normalizeH="0" baseline="0" dirty="0">
                <a:ln>
                  <a:noFill/>
                </a:ln>
                <a:solidFill>
                  <a:schemeClr val="tx1"/>
                </a:solidFill>
                <a:effectLst/>
                <a:latin typeface="High Tower Text" panose="02040502050506030303" pitchFamily="18" charset="0"/>
              </a:rPr>
              <a:t> </a:t>
            </a:r>
          </a:p>
          <a:p>
            <a:pPr marL="88900" lvl="0" algn="l" rtl="0"/>
            <a:r>
              <a:rPr lang="en-US" sz="2600" dirty="0">
                <a:solidFill>
                  <a:schemeClr val="tx1"/>
                </a:solidFill>
                <a:latin typeface="High Tower Text" panose="02040502050506030303" pitchFamily="18" charset="0"/>
              </a:rPr>
              <a:t>2. </a:t>
            </a:r>
            <a:r>
              <a:rPr lang="en-IN" sz="2600" b="1" dirty="0" err="1">
                <a:latin typeface="High Tower Text" panose="02040502050506030303" pitchFamily="18" charset="0"/>
              </a:rPr>
              <a:t>java.time.chrono</a:t>
            </a:r>
            <a:r>
              <a:rPr lang="en-IN" sz="2600" b="1" dirty="0">
                <a:latin typeface="High Tower Text" panose="02040502050506030303" pitchFamily="18" charset="0"/>
              </a:rPr>
              <a:t> :</a:t>
            </a:r>
            <a:r>
              <a:rPr lang="en-IN" sz="2600" dirty="0">
                <a:latin typeface="High Tower Text" panose="02040502050506030303" pitchFamily="18" charset="0"/>
              </a:rPr>
              <a:t> This package defines generic APIs for non </a:t>
            </a:r>
          </a:p>
          <a:p>
            <a:pPr marL="88900" lvl="0" algn="l" rtl="0"/>
            <a:r>
              <a:rPr lang="en-IN" sz="2600" dirty="0">
                <a:latin typeface="High Tower Text" panose="02040502050506030303" pitchFamily="18" charset="0"/>
              </a:rPr>
              <a:t>    ISO calendar systems. </a:t>
            </a:r>
          </a:p>
          <a:p>
            <a:pPr marL="88900" lvl="0" algn="l" rtl="0"/>
            <a:r>
              <a:rPr lang="en-US" sz="2600" dirty="0">
                <a:latin typeface="High Tower Text" panose="02040502050506030303" pitchFamily="18" charset="0"/>
              </a:rPr>
              <a:t>3. </a:t>
            </a:r>
            <a:r>
              <a:rPr lang="en-US" sz="2600" b="1" dirty="0" err="1">
                <a:latin typeface="High Tower Text" panose="02040502050506030303" pitchFamily="18" charset="0"/>
              </a:rPr>
              <a:t>java.time.format</a:t>
            </a:r>
            <a:r>
              <a:rPr lang="en-US" sz="2600" dirty="0">
                <a:latin typeface="High Tower Text" panose="02040502050506030303" pitchFamily="18" charset="0"/>
              </a:rPr>
              <a:t>: This package contains classes used for </a:t>
            </a:r>
          </a:p>
          <a:p>
            <a:pPr marL="88900" lvl="0" algn="l" rtl="0"/>
            <a:r>
              <a:rPr lang="en-US" sz="2600" dirty="0">
                <a:latin typeface="High Tower Text" panose="02040502050506030303" pitchFamily="18" charset="0"/>
              </a:rPr>
              <a:t>    formatting and parsing date time objects. </a:t>
            </a:r>
          </a:p>
          <a:p>
            <a:pPr marL="88900" algn="l" rtl="0"/>
            <a:r>
              <a:rPr lang="en-US" sz="2600" dirty="0">
                <a:latin typeface="High Tower Text" panose="02040502050506030303" pitchFamily="18" charset="0"/>
              </a:rPr>
              <a:t>4. </a:t>
            </a:r>
            <a:r>
              <a:rPr lang="en-US" sz="2600" b="1" dirty="0" err="1">
                <a:latin typeface="High Tower Text" panose="02040502050506030303" pitchFamily="18" charset="0"/>
              </a:rPr>
              <a:t>java.time.temporal</a:t>
            </a:r>
            <a:r>
              <a:rPr lang="en-US" sz="2600" dirty="0">
                <a:latin typeface="High Tower Text" panose="02040502050506030303" pitchFamily="18" charset="0"/>
              </a:rPr>
              <a:t>: This package contains temporal objects </a:t>
            </a:r>
          </a:p>
          <a:p>
            <a:pPr marL="88900" algn="l" rtl="0"/>
            <a:r>
              <a:rPr lang="en-US" sz="2600" dirty="0">
                <a:latin typeface="High Tower Text" panose="02040502050506030303" pitchFamily="18" charset="0"/>
              </a:rPr>
              <a:t>    and we can use it for find out specific date or time related to </a:t>
            </a:r>
          </a:p>
          <a:p>
            <a:pPr marL="88900" algn="l" rtl="0"/>
            <a:r>
              <a:rPr lang="en-US" sz="2600" dirty="0">
                <a:latin typeface="High Tower Text" panose="02040502050506030303" pitchFamily="18" charset="0"/>
              </a:rPr>
              <a:t>    date/time object. E.g. to find out the first or last day of the </a:t>
            </a:r>
          </a:p>
          <a:p>
            <a:pPr marL="88900" algn="l" rtl="0"/>
            <a:r>
              <a:rPr lang="en-US" sz="2600" dirty="0">
                <a:latin typeface="High Tower Text" panose="02040502050506030303" pitchFamily="18" charset="0"/>
              </a:rPr>
              <a:t>    month.</a:t>
            </a:r>
          </a:p>
          <a:p>
            <a:pPr marL="88900" algn="l" rtl="0"/>
            <a:r>
              <a:rPr lang="en-US" sz="2600" dirty="0">
                <a:latin typeface="High Tower Text" panose="02040502050506030303" pitchFamily="18" charset="0"/>
              </a:rPr>
              <a:t>5. </a:t>
            </a:r>
            <a:r>
              <a:rPr lang="en-US" sz="2600" b="1" dirty="0" err="1">
                <a:latin typeface="High Tower Text" panose="02040502050506030303" pitchFamily="18" charset="0"/>
              </a:rPr>
              <a:t>java.time.zone</a:t>
            </a:r>
            <a:r>
              <a:rPr lang="en-US" sz="2600" b="1" dirty="0">
                <a:latin typeface="High Tower Text" panose="02040502050506030303" pitchFamily="18" charset="0"/>
              </a:rPr>
              <a:t> </a:t>
            </a:r>
            <a:r>
              <a:rPr lang="en-US" sz="2600" dirty="0">
                <a:latin typeface="High Tower Text" panose="02040502050506030303" pitchFamily="18" charset="0"/>
              </a:rPr>
              <a:t>: This package contains classes for supporting </a:t>
            </a:r>
          </a:p>
          <a:p>
            <a:pPr marL="88900" algn="l" rtl="0"/>
            <a:r>
              <a:rPr lang="en-US" sz="2600" dirty="0">
                <a:latin typeface="High Tower Text" panose="02040502050506030303" pitchFamily="18" charset="0"/>
              </a:rPr>
              <a:t>   different time zones and their rules.</a:t>
            </a:r>
          </a:p>
          <a:p>
            <a:pPr marL="88900" algn="l" rtl="0"/>
            <a:endParaRPr lang="en-US" sz="2600" dirty="0">
              <a:latin typeface="High Tower Text" panose="02040502050506030303" pitchFamily="18" charset="0"/>
            </a:endParaRPr>
          </a:p>
          <a:p>
            <a:pPr marL="88900" lvl="0" algn="l" rtl="0"/>
            <a:endParaRPr kumimoji="0" lang="en-US" altLang="en-US" sz="2600" i="0" u="none" strike="noStrike" cap="none" normalizeH="0" baseline="0" dirty="0">
              <a:ln>
                <a:noFill/>
              </a:ln>
              <a:solidFill>
                <a:schemeClr val="tx1"/>
              </a:solidFill>
              <a:effectLst/>
              <a:latin typeface="High Tower Text" panose="02040502050506030303" pitchFamily="18" charset="0"/>
            </a:endParaRPr>
          </a:p>
          <a:p>
            <a:pPr marL="88900" lvl="0" algn="l" rtl="0"/>
            <a:endParaRPr kumimoji="0" lang="en-US" altLang="en-US" sz="2600" i="0" u="none" strike="noStrike" cap="none" normalizeH="0" baseline="0" dirty="0">
              <a:ln>
                <a:noFill/>
              </a:ln>
              <a:solidFill>
                <a:schemeClr val="tx1"/>
              </a:solidFill>
              <a:effectLst/>
              <a:latin typeface="High Tower Text" panose="02040502050506030303" pitchFamily="18" charset="0"/>
            </a:endParaRPr>
          </a:p>
          <a:p>
            <a:pPr lvl="0" algn="l" rtl="0"/>
            <a:endParaRPr kumimoji="0" lang="en-US" altLang="en-US" sz="2600" b="0" i="0" u="none" strike="noStrike" cap="none" normalizeH="0" baseline="0" dirty="0">
              <a:ln>
                <a:noFill/>
              </a:ln>
              <a:solidFill>
                <a:schemeClr val="tx1"/>
              </a:solidFill>
              <a:effectLst/>
              <a:latin typeface="High Tower Text" panose="02040502050506030303" pitchFamily="18" charset="0"/>
            </a:endParaRPr>
          </a:p>
          <a:p>
            <a:pPr lvl="0" algn="l" rtl="0"/>
            <a:endParaRPr kumimoji="0" lang="en-US" altLang="en-US" sz="2600" b="0" i="0" u="none" strike="noStrike" cap="none" normalizeH="0" baseline="0" dirty="0">
              <a:ln>
                <a:noFill/>
              </a:ln>
              <a:solidFill>
                <a:schemeClr val="tx1"/>
              </a:solidFill>
              <a:effectLst/>
              <a:latin typeface="High Tower Text" panose="02040502050506030303" pitchFamily="18" charset="0"/>
            </a:endParaRPr>
          </a:p>
          <a:p>
            <a:endParaRPr lang="en-IN" sz="2600" dirty="0">
              <a:latin typeface="High Tower Text" panose="02040502050506030303" pitchFamily="18" charset="0"/>
            </a:endParaRPr>
          </a:p>
        </p:txBody>
      </p:sp>
      <p:sp>
        <p:nvSpPr>
          <p:cNvPr id="2" name="Title 1"/>
          <p:cNvSpPr>
            <a:spLocks noGrp="1"/>
          </p:cNvSpPr>
          <p:nvPr>
            <p:ph type="title"/>
          </p:nvPr>
        </p:nvSpPr>
        <p:spPr>
          <a:xfrm>
            <a:off x="0" y="0"/>
            <a:ext cx="9144000" cy="457200"/>
          </a:xfrm>
        </p:spPr>
        <p:txBody>
          <a:bodyPr/>
          <a:lstStyle/>
          <a:p>
            <a:pPr algn="ctr"/>
            <a:r>
              <a:rPr lang="en-US" sz="4000" dirty="0">
                <a:latin typeface="Bell MT" panose="02020503060305020303" pitchFamily="18" charset="0"/>
              </a:rPr>
              <a:t>contd..</a:t>
            </a:r>
            <a:endParaRPr lang="en-IN" sz="4000" dirty="0">
              <a:latin typeface="Bell MT" panose="02020503060305020303" pitchFamily="18" charset="0"/>
            </a:endParaRPr>
          </a:p>
        </p:txBody>
      </p:sp>
    </p:spTree>
    <p:extLst>
      <p:ext uri="{BB962C8B-B14F-4D97-AF65-F5344CB8AC3E}">
        <p14:creationId xmlns:p14="http://schemas.microsoft.com/office/powerpoint/2010/main" val="648069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0" y="0"/>
            <a:ext cx="9143640" cy="45684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240" name="TextShape 2"/>
          <p:cNvSpPr txBox="1"/>
          <p:nvPr/>
        </p:nvSpPr>
        <p:spPr>
          <a:xfrm>
            <a:off x="0" y="380880"/>
            <a:ext cx="9143640" cy="6476760"/>
          </a:xfrm>
          <a:prstGeom prst="rect">
            <a:avLst/>
          </a:prstGeom>
        </p:spPr>
        <p:txBody>
          <a:bodyPr/>
          <a:lstStyle/>
          <a:p>
            <a:pPr>
              <a:buSzPct val="70000"/>
              <a:buFont typeface="Wingdings" charset="2"/>
              <a:buChar char=""/>
            </a:pPr>
            <a:r>
              <a:rPr lang="en-US" sz="2800" b="1" dirty="0">
                <a:solidFill>
                  <a:srgbClr val="000000"/>
                </a:solidFill>
                <a:latin typeface="Goudy Old Style"/>
              </a:rPr>
              <a:t> Scanner class</a:t>
            </a:r>
            <a:endParaRPr dirty="0"/>
          </a:p>
          <a:p>
            <a:pPr marL="400050" indent="-400050">
              <a:buSzPct val="70000"/>
              <a:buFont typeface="Wingdings" charset="2"/>
              <a:buChar char=""/>
            </a:pPr>
            <a:r>
              <a:rPr lang="en-US" sz="2800" dirty="0">
                <a:solidFill>
                  <a:srgbClr val="000000"/>
                </a:solidFill>
                <a:latin typeface="Goudy Old Style"/>
              </a:rPr>
              <a:t>Scanner reads formatted input and converts it into its binary form.</a:t>
            </a:r>
            <a:endParaRPr dirty="0"/>
          </a:p>
          <a:p>
            <a:pPr marL="400050" indent="-400050">
              <a:buSzPct val="70000"/>
              <a:buFont typeface="Wingdings" charset="2"/>
              <a:buChar char=""/>
            </a:pPr>
            <a:r>
              <a:rPr lang="en-US" sz="2800" dirty="0">
                <a:solidFill>
                  <a:srgbClr val="000000"/>
                </a:solidFill>
                <a:latin typeface="Goudy Old Style"/>
              </a:rPr>
              <a:t>Scanner can be used to read input from the console, a file, a String, or any source that implements the Readable interface or </a:t>
            </a:r>
            <a:r>
              <a:rPr lang="en-US" sz="2800" dirty="0" err="1">
                <a:solidFill>
                  <a:srgbClr val="000000"/>
                </a:solidFill>
                <a:latin typeface="Goudy Old Style"/>
              </a:rPr>
              <a:t>ReadableByteChannel</a:t>
            </a:r>
            <a:r>
              <a:rPr lang="en-US" sz="2800" dirty="0">
                <a:solidFill>
                  <a:srgbClr val="000000"/>
                </a:solidFill>
                <a:latin typeface="Goudy Old Style"/>
              </a:rPr>
              <a:t>. </a:t>
            </a:r>
            <a:endParaRPr dirty="0"/>
          </a:p>
          <a:p>
            <a:pPr marL="400050" indent="-400050">
              <a:buSzPct val="70000"/>
              <a:buFont typeface="Wingdings" charset="2"/>
              <a:buChar char=""/>
            </a:pPr>
            <a:r>
              <a:rPr lang="en-US" sz="2800" dirty="0">
                <a:solidFill>
                  <a:srgbClr val="000000"/>
                </a:solidFill>
                <a:latin typeface="Goudy Old Style"/>
              </a:rPr>
              <a:t>To use Scanner, the procedure is :</a:t>
            </a:r>
            <a:endParaRPr dirty="0"/>
          </a:p>
          <a:p>
            <a:pPr marL="463550" indent="-350838"/>
            <a:r>
              <a:rPr lang="en-US" sz="2800" dirty="0">
                <a:solidFill>
                  <a:srgbClr val="000000"/>
                </a:solidFill>
                <a:latin typeface="Goudy Old Style"/>
              </a:rPr>
              <a:t>1. Determine if a specific type of input is available by calling one of Scanner’s  </a:t>
            </a:r>
            <a:r>
              <a:rPr lang="en-US" sz="2800" dirty="0" err="1">
                <a:solidFill>
                  <a:srgbClr val="000000"/>
                </a:solidFill>
                <a:latin typeface="Goudy Old Style"/>
              </a:rPr>
              <a:t>hasNext</a:t>
            </a:r>
            <a:r>
              <a:rPr lang="en-US" sz="2800" i="1" dirty="0" err="1">
                <a:solidFill>
                  <a:srgbClr val="000000"/>
                </a:solidFill>
                <a:latin typeface="Goudy Old Style"/>
              </a:rPr>
              <a:t>X</a:t>
            </a:r>
            <a:r>
              <a:rPr lang="en-US" sz="2800" i="1" dirty="0">
                <a:solidFill>
                  <a:srgbClr val="000000"/>
                </a:solidFill>
                <a:latin typeface="Goudy Old Style"/>
              </a:rPr>
              <a:t> </a:t>
            </a:r>
            <a:r>
              <a:rPr lang="en-US" sz="2800" dirty="0">
                <a:solidFill>
                  <a:srgbClr val="000000"/>
                </a:solidFill>
                <a:latin typeface="Goudy Old Style"/>
              </a:rPr>
              <a:t>methods, where X is the </a:t>
            </a:r>
            <a:r>
              <a:rPr lang="en-US" sz="2800" dirty="0" err="1">
                <a:solidFill>
                  <a:srgbClr val="000000"/>
                </a:solidFill>
                <a:latin typeface="Goudy Old Style"/>
              </a:rPr>
              <a:t>datatype</a:t>
            </a:r>
            <a:endParaRPr dirty="0"/>
          </a:p>
          <a:p>
            <a:pPr marL="463550" indent="-350838"/>
            <a:r>
              <a:rPr lang="en-US" sz="2800" dirty="0">
                <a:solidFill>
                  <a:srgbClr val="000000"/>
                </a:solidFill>
                <a:latin typeface="Goudy Old Style"/>
              </a:rPr>
              <a:t>2. If input is available, read it by calling one of Scanner’s </a:t>
            </a:r>
            <a:r>
              <a:rPr lang="en-US" sz="2800" dirty="0" err="1">
                <a:solidFill>
                  <a:srgbClr val="000000"/>
                </a:solidFill>
                <a:latin typeface="Goudy Old Style"/>
              </a:rPr>
              <a:t>next</a:t>
            </a:r>
            <a:r>
              <a:rPr lang="en-US" sz="2800" i="1" dirty="0" err="1">
                <a:solidFill>
                  <a:srgbClr val="000000"/>
                </a:solidFill>
                <a:latin typeface="Goudy Old Style"/>
              </a:rPr>
              <a:t>X</a:t>
            </a:r>
            <a:r>
              <a:rPr lang="en-US" sz="2800" dirty="0">
                <a:solidFill>
                  <a:srgbClr val="000000"/>
                </a:solidFill>
                <a:latin typeface="Goudy Old Style"/>
              </a:rPr>
              <a:t>    methods.</a:t>
            </a:r>
            <a:endParaRPr dirty="0"/>
          </a:p>
          <a:p>
            <a:pPr marL="463550" indent="-350838"/>
            <a:r>
              <a:rPr lang="en-US" sz="2800" dirty="0">
                <a:solidFill>
                  <a:srgbClr val="000000"/>
                </a:solidFill>
                <a:latin typeface="Goudy Old Style"/>
              </a:rPr>
              <a:t>3. Repeat the process until input is exhausted.</a:t>
            </a:r>
            <a:endParaRPr dirty="0"/>
          </a:p>
          <a:p>
            <a:pPr marL="739775" indent="-339725">
              <a:buSzPct val="70000"/>
              <a:buFont typeface="Wingdings" charset="2"/>
              <a:buChar char=""/>
            </a:pPr>
            <a:r>
              <a:rPr lang="en-US" sz="2800" dirty="0">
                <a:solidFill>
                  <a:srgbClr val="000000"/>
                </a:solidFill>
                <a:latin typeface="Goudy Old Style"/>
              </a:rPr>
              <a:t>Scanner defines two sets of methods to read input.</a:t>
            </a:r>
            <a:endParaRPr dirty="0"/>
          </a:p>
        </p:txBody>
      </p:sp>
    </p:spTree>
    <p:extLst>
      <p:ext uri="{BB962C8B-B14F-4D97-AF65-F5344CB8AC3E}">
        <p14:creationId xmlns:p14="http://schemas.microsoft.com/office/powerpoint/2010/main" val="3812793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0" y="0"/>
            <a:ext cx="9143640" cy="456840"/>
          </a:xfrm>
          <a:prstGeom prst="rect">
            <a:avLst/>
          </a:prstGeom>
        </p:spPr>
        <p:txBody>
          <a:bodyPr anchor="ctr"/>
          <a:lstStyle/>
          <a:p>
            <a:pPr algn="ctr"/>
            <a:r>
              <a:rPr lang="en-US" sz="4000" dirty="0">
                <a:solidFill>
                  <a:srgbClr val="000000"/>
                </a:solidFill>
                <a:latin typeface="Bell MT" panose="02020503060305020303" pitchFamily="18" charset="0"/>
              </a:rPr>
              <a:t>contd..</a:t>
            </a:r>
            <a:endParaRPr dirty="0">
              <a:latin typeface="Bell MT" panose="02020503060305020303" pitchFamily="18" charset="0"/>
            </a:endParaRPr>
          </a:p>
        </p:txBody>
      </p:sp>
      <p:sp>
        <p:nvSpPr>
          <p:cNvPr id="374" name="TextShape 2"/>
          <p:cNvSpPr txBox="1"/>
          <p:nvPr/>
        </p:nvSpPr>
        <p:spPr>
          <a:xfrm>
            <a:off x="0" y="380880"/>
            <a:ext cx="9143640" cy="6476760"/>
          </a:xfrm>
          <a:prstGeom prst="rect">
            <a:avLst/>
          </a:prstGeom>
        </p:spPr>
        <p:txBody>
          <a:bodyPr/>
          <a:lstStyle/>
          <a:p>
            <a:pPr marL="461963" indent="-287338">
              <a:buSzPct val="70000"/>
              <a:buFont typeface="Wingdings" charset="2"/>
              <a:buChar char=""/>
            </a:pPr>
            <a:r>
              <a:rPr lang="en-US" sz="2800" b="1" dirty="0">
                <a:solidFill>
                  <a:srgbClr val="000000"/>
                </a:solidFill>
                <a:latin typeface="Goudy Old Style"/>
              </a:rPr>
              <a:t>Arrays</a:t>
            </a:r>
            <a:endParaRPr dirty="0"/>
          </a:p>
          <a:p>
            <a:pPr marL="461963" indent="-287338">
              <a:buSzPct val="70000"/>
              <a:buFont typeface="Wingdings" charset="2"/>
              <a:buChar char=""/>
            </a:pPr>
            <a:r>
              <a:rPr lang="en-US" sz="2600" dirty="0">
                <a:solidFill>
                  <a:srgbClr val="000000"/>
                </a:solidFill>
                <a:latin typeface="Goudy Old Style" pitchFamily="18" charset="0"/>
              </a:rPr>
              <a:t>The </a:t>
            </a:r>
            <a:r>
              <a:rPr lang="en-US" sz="2600" b="1" dirty="0">
                <a:solidFill>
                  <a:srgbClr val="000000"/>
                </a:solidFill>
                <a:latin typeface="Goudy Old Style" pitchFamily="18" charset="0"/>
              </a:rPr>
              <a:t>Arrays class provides to </a:t>
            </a:r>
            <a:r>
              <a:rPr lang="en-US" sz="2600" dirty="0">
                <a:solidFill>
                  <a:srgbClr val="000000"/>
                </a:solidFill>
                <a:latin typeface="Goudy Old Style" pitchFamily="18" charset="0"/>
              </a:rPr>
              <a:t>help bridge the gap between collections and arrays. </a:t>
            </a:r>
            <a:endParaRPr sz="2600" dirty="0">
              <a:latin typeface="Goudy Old Style" pitchFamily="18" charset="0"/>
            </a:endParaRPr>
          </a:p>
          <a:p>
            <a:pPr marL="461963" indent="-287338">
              <a:buSzPct val="70000"/>
              <a:buFont typeface="Wingdings" charset="2"/>
              <a:buChar char=""/>
            </a:pPr>
            <a:r>
              <a:rPr lang="en-US" sz="2600" dirty="0">
                <a:solidFill>
                  <a:srgbClr val="000000"/>
                </a:solidFill>
                <a:latin typeface="Goudy Old Style" pitchFamily="18" charset="0"/>
              </a:rPr>
              <a:t>Methods of Arrays class</a:t>
            </a:r>
            <a:endParaRPr sz="2600" dirty="0">
              <a:latin typeface="Goudy Old Style" pitchFamily="18" charset="0"/>
            </a:endParaRPr>
          </a:p>
          <a:p>
            <a:pPr marL="461963" indent="-287338">
              <a:buSzPct val="70000"/>
              <a:buFont typeface="Wingdings" charset="2"/>
              <a:buChar char=""/>
            </a:pPr>
            <a:r>
              <a:rPr lang="en-US" sz="2600" b="1" dirty="0" err="1">
                <a:solidFill>
                  <a:srgbClr val="000000"/>
                </a:solidFill>
                <a:latin typeface="Goudy Old Style" pitchFamily="18" charset="0"/>
              </a:rPr>
              <a:t>asList</a:t>
            </a:r>
            <a:r>
              <a:rPr lang="en-US" sz="2600" b="1" dirty="0">
                <a:solidFill>
                  <a:srgbClr val="000000"/>
                </a:solidFill>
                <a:latin typeface="Goudy Old Style" pitchFamily="18" charset="0"/>
              </a:rPr>
              <a:t>( ) </a:t>
            </a:r>
            <a:r>
              <a:rPr lang="en-US" sz="2600" dirty="0">
                <a:solidFill>
                  <a:srgbClr val="000000"/>
                </a:solidFill>
                <a:latin typeface="Goudy Old Style" pitchFamily="18" charset="0"/>
              </a:rPr>
              <a:t>returns a List that is backed by a specified array, both the list and the array refer to the same location. </a:t>
            </a:r>
            <a:endParaRPr sz="2600" dirty="0">
              <a:latin typeface="Goudy Old Style" pitchFamily="18" charset="0"/>
            </a:endParaRPr>
          </a:p>
          <a:p>
            <a:pPr marL="461963" indent="-287338"/>
            <a:r>
              <a:rPr lang="en-US" sz="2600" dirty="0">
                <a:solidFill>
                  <a:srgbClr val="000000"/>
                </a:solidFill>
                <a:latin typeface="Goudy Old Style" pitchFamily="18" charset="0"/>
              </a:rPr>
              <a:t>   static &lt;T&gt; List </a:t>
            </a:r>
            <a:r>
              <a:rPr lang="en-US" sz="2600" dirty="0" err="1">
                <a:solidFill>
                  <a:srgbClr val="000000"/>
                </a:solidFill>
                <a:latin typeface="Goudy Old Style" pitchFamily="18" charset="0"/>
              </a:rPr>
              <a:t>asList</a:t>
            </a:r>
            <a:r>
              <a:rPr lang="en-US" sz="2600" dirty="0">
                <a:solidFill>
                  <a:srgbClr val="000000"/>
                </a:solidFill>
                <a:latin typeface="Goudy Old Style" pitchFamily="18" charset="0"/>
              </a:rPr>
              <a:t>(T ... </a:t>
            </a:r>
            <a:r>
              <a:rPr lang="en-US" sz="2600" i="1" dirty="0">
                <a:solidFill>
                  <a:srgbClr val="000000"/>
                </a:solidFill>
                <a:latin typeface="Goudy Old Style" pitchFamily="18" charset="0"/>
              </a:rPr>
              <a:t>array)                                             </a:t>
            </a:r>
          </a:p>
          <a:p>
            <a:pPr marL="461963" indent="-287338"/>
            <a:r>
              <a:rPr lang="en-US" sz="2600" i="1" dirty="0">
                <a:solidFill>
                  <a:srgbClr val="000000"/>
                </a:solidFill>
                <a:latin typeface="Goudy Old Style" pitchFamily="18" charset="0"/>
              </a:rPr>
              <a:t>      array is the array that contains the data.</a:t>
            </a:r>
            <a:endParaRPr sz="2600" dirty="0">
              <a:latin typeface="Goudy Old Style" pitchFamily="18" charset="0"/>
            </a:endParaRPr>
          </a:p>
        </p:txBody>
      </p:sp>
    </p:spTree>
    <p:extLst>
      <p:ext uri="{BB962C8B-B14F-4D97-AF65-F5344CB8AC3E}">
        <p14:creationId xmlns:p14="http://schemas.microsoft.com/office/powerpoint/2010/main" val="1541246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762"/>
            <a:ext cx="9144000" cy="452438"/>
          </a:xfrm>
        </p:spPr>
        <p:txBody>
          <a:bodyPr/>
          <a:lstStyle/>
          <a:p>
            <a:pPr algn="ctr"/>
            <a:r>
              <a:rPr lang="en-US" sz="4000" dirty="0">
                <a:latin typeface="Bell MT" panose="02020503060305020303" pitchFamily="18" charset="0"/>
              </a:rPr>
              <a:t>Locale</a:t>
            </a:r>
            <a:endParaRPr lang="en-IN" sz="4000" dirty="0">
              <a:latin typeface="Bell MT" panose="02020503060305020303" pitchFamily="18" charset="0"/>
            </a:endParaRPr>
          </a:p>
        </p:txBody>
      </p:sp>
      <p:sp>
        <p:nvSpPr>
          <p:cNvPr id="7" name="Text Placeholder 6"/>
          <p:cNvSpPr>
            <a:spLocks noGrp="1"/>
          </p:cNvSpPr>
          <p:nvPr>
            <p:ph type="body"/>
          </p:nvPr>
        </p:nvSpPr>
        <p:spPr>
          <a:xfrm>
            <a:off x="0" y="427440"/>
            <a:ext cx="9144000" cy="6430560"/>
          </a:xfrm>
        </p:spPr>
        <p:txBody>
          <a:bodyPr/>
          <a:lstStyle/>
          <a:p>
            <a:pPr marL="174625" marR="0" lvl="0" indent="2778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Its needed to work with java locale </a:t>
            </a:r>
            <a:r>
              <a:rPr kumimoji="0" lang="en-US" altLang="en-US" sz="2600" b="0" i="0" u="none" strike="noStrike" cap="none" normalizeH="0" baseline="0" dirty="0" err="1">
                <a:ln>
                  <a:noFill/>
                </a:ln>
                <a:solidFill>
                  <a:srgbClr val="212121"/>
                </a:solidFill>
                <a:effectLst/>
                <a:latin typeface="High Tower Text" panose="02040502050506030303" pitchFamily="18" charset="0"/>
              </a:rPr>
              <a:t>api</a:t>
            </a:r>
            <a:r>
              <a:rPr kumimoji="0" lang="en-US" altLang="en-US" sz="2600" b="0" i="0" u="none" strike="noStrike" cap="none" normalizeH="0" baseline="0" dirty="0">
                <a:ln>
                  <a:noFill/>
                </a:ln>
                <a:solidFill>
                  <a:srgbClr val="212121"/>
                </a:solidFill>
                <a:effectLst/>
                <a:latin typeface="High Tower Text" panose="02040502050506030303" pitchFamily="18" charset="0"/>
              </a:rPr>
              <a:t> when its required to</a:t>
            </a:r>
          </a:p>
          <a:p>
            <a:pPr marL="174625" marR="0" lvl="0" indent="277813" algn="l" defTabSz="914400" rtl="0" eaLnBrk="0" fontAlgn="base" latinLnBrk="0" hangingPunct="0">
              <a:lnSpc>
                <a:spcPct val="100000"/>
              </a:lnSpc>
              <a:spcBef>
                <a:spcPct val="0"/>
              </a:spcBef>
              <a:spcAft>
                <a:spcPct val="0"/>
              </a:spcAft>
              <a:buClrTx/>
              <a:buSzPct val="70000"/>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display numbers, dates, and time in a user-friendly way that </a:t>
            </a:r>
          </a:p>
          <a:p>
            <a:pPr marL="174625" marR="0" lvl="0" indent="277813" algn="l" defTabSz="914400" rtl="0" eaLnBrk="0" fontAlgn="base" latinLnBrk="0" hangingPunct="0">
              <a:lnSpc>
                <a:spcPct val="100000"/>
              </a:lnSpc>
              <a:spcBef>
                <a:spcPct val="0"/>
              </a:spcBef>
              <a:spcAft>
                <a:spcPct val="0"/>
              </a:spcAft>
              <a:buClrTx/>
              <a:buSzPct val="70000"/>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conforms to the language and cultural expectations of</a:t>
            </a:r>
            <a:r>
              <a:rPr kumimoji="0" lang="en-US" altLang="en-US" sz="2600" b="0" i="0" u="none" strike="noStrike" cap="none" normalizeH="0" dirty="0">
                <a:ln>
                  <a:noFill/>
                </a:ln>
                <a:solidFill>
                  <a:srgbClr val="212121"/>
                </a:solidFill>
                <a:effectLst/>
                <a:latin typeface="High Tower Text" panose="02040502050506030303" pitchFamily="18" charset="0"/>
              </a:rPr>
              <a:t> </a:t>
            </a:r>
            <a:r>
              <a:rPr kumimoji="0" lang="en-US" altLang="en-US" sz="2600" b="0" i="0" u="none" strike="noStrike" cap="none" normalizeH="0" baseline="0" dirty="0">
                <a:ln>
                  <a:noFill/>
                </a:ln>
                <a:solidFill>
                  <a:srgbClr val="212121"/>
                </a:solidFill>
                <a:effectLst/>
                <a:latin typeface="High Tower Text" panose="02040502050506030303" pitchFamily="18" charset="0"/>
              </a:rPr>
              <a:t> </a:t>
            </a:r>
          </a:p>
          <a:p>
            <a:pPr marL="174625" marR="0" lvl="0" indent="277813" algn="l" defTabSz="914400" rtl="0" eaLnBrk="0" fontAlgn="base" latinLnBrk="0" hangingPunct="0">
              <a:lnSpc>
                <a:spcPct val="100000"/>
              </a:lnSpc>
              <a:spcBef>
                <a:spcPct val="0"/>
              </a:spcBef>
              <a:spcAft>
                <a:spcPct val="0"/>
              </a:spcAft>
              <a:buClrTx/>
              <a:buSzPct val="70000"/>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customers. </a:t>
            </a:r>
          </a:p>
          <a:p>
            <a:pPr marL="174625" marR="0" lvl="0" indent="2778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In java, </a:t>
            </a:r>
            <a:r>
              <a:rPr kumimoji="0" lang="en-US" altLang="en-US" sz="2600" b="0" i="0" u="none" strike="noStrike" cap="none" normalizeH="0" baseline="0" dirty="0" err="1">
                <a:ln>
                  <a:noFill/>
                </a:ln>
                <a:solidFill>
                  <a:schemeClr val="tx1"/>
                </a:solidFill>
                <a:effectLst/>
                <a:latin typeface="High Tower Text" panose="02040502050506030303" pitchFamily="18" charset="0"/>
              </a:rPr>
              <a:t>java.util.Locale</a:t>
            </a:r>
            <a:r>
              <a:rPr kumimoji="0" lang="en-US" altLang="en-US" sz="2600" b="0" i="0" u="none" strike="noStrike" cap="none" normalizeH="0" baseline="0" dirty="0">
                <a:ln>
                  <a:noFill/>
                </a:ln>
                <a:solidFill>
                  <a:srgbClr val="212121"/>
                </a:solidFill>
                <a:effectLst/>
                <a:latin typeface="High Tower Text" panose="02040502050506030303" pitchFamily="18" charset="0"/>
              </a:rPr>
              <a:t> class represents a specific language and</a:t>
            </a:r>
          </a:p>
          <a:p>
            <a:pPr marL="174625" marR="0" lvl="0" indent="277813" algn="l" defTabSz="914400" rtl="0" eaLnBrk="0" fontAlgn="base" latinLnBrk="0" hangingPunct="0">
              <a:lnSpc>
                <a:spcPct val="100000"/>
              </a:lnSpc>
              <a:spcBef>
                <a:spcPct val="0"/>
              </a:spcBef>
              <a:spcAft>
                <a:spcPct val="0"/>
              </a:spcAft>
              <a:buClrTx/>
              <a:buSzPct val="70000"/>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region of the world. </a:t>
            </a:r>
            <a:endParaRPr kumimoji="0" lang="en-US" altLang="en-US" sz="2600" b="0" i="0" u="none" strike="noStrike" cap="none" normalizeH="0" baseline="0" dirty="0">
              <a:ln>
                <a:noFill/>
              </a:ln>
              <a:solidFill>
                <a:schemeClr val="tx1"/>
              </a:solidFill>
              <a:effectLst/>
              <a:latin typeface="High Tower Text" panose="02040502050506030303" pitchFamily="18" charset="0"/>
            </a:endParaRPr>
          </a:p>
          <a:p>
            <a:pPr marL="174625" marR="0" lvl="0" indent="2778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If a class varies its behavior according to Locale, it is said to be </a:t>
            </a:r>
          </a:p>
          <a:p>
            <a:pPr marL="174625" marR="0" lvl="0" indent="277813" algn="l" defTabSz="914400" rtl="0" eaLnBrk="0" fontAlgn="base" latinLnBrk="0" hangingPunct="0">
              <a:lnSpc>
                <a:spcPct val="100000"/>
              </a:lnSpc>
              <a:spcBef>
                <a:spcPct val="0"/>
              </a:spcBef>
              <a:spcAft>
                <a:spcPct val="0"/>
              </a:spcAft>
              <a:buClrTx/>
              <a:buSzPct val="70000"/>
              <a:tabLst/>
            </a:pPr>
            <a:r>
              <a:rPr kumimoji="0" lang="en-US" altLang="en-US" sz="2600" b="1" i="0" u="none" strike="noStrike" cap="none" normalizeH="0" baseline="0" dirty="0">
                <a:ln>
                  <a:noFill/>
                </a:ln>
                <a:solidFill>
                  <a:srgbClr val="212121"/>
                </a:solidFill>
                <a:effectLst/>
                <a:latin typeface="High Tower Text" panose="02040502050506030303" pitchFamily="18" charset="0"/>
              </a:rPr>
              <a:t>locale-sensitive</a:t>
            </a:r>
            <a:r>
              <a:rPr kumimoji="0" lang="en-US" altLang="en-US" sz="2600" b="0" i="0" u="none" strike="noStrike" cap="none" normalizeH="0" baseline="0" dirty="0">
                <a:ln>
                  <a:noFill/>
                </a:ln>
                <a:solidFill>
                  <a:srgbClr val="212121"/>
                </a:solidFill>
                <a:effectLst/>
                <a:latin typeface="High Tower Text" panose="02040502050506030303" pitchFamily="18" charset="0"/>
              </a:rPr>
              <a:t>. </a:t>
            </a:r>
          </a:p>
          <a:p>
            <a:pPr marL="174625" marR="0" lvl="0" indent="277813"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E.g. the </a:t>
            </a:r>
            <a:r>
              <a:rPr kumimoji="0" lang="en-US" altLang="en-US" sz="2600" b="0" i="0" u="none" strike="noStrike" cap="none" normalizeH="0" baseline="0" dirty="0" err="1">
                <a:ln>
                  <a:noFill/>
                </a:ln>
                <a:solidFill>
                  <a:srgbClr val="212121"/>
                </a:solidFill>
                <a:effectLst/>
                <a:latin typeface="High Tower Text" panose="02040502050506030303" pitchFamily="18" charset="0"/>
                <a:cs typeface="Courier New" panose="02070309020205020404" pitchFamily="49" charset="0"/>
              </a:rPr>
              <a:t>NumberFormat</a:t>
            </a:r>
            <a:r>
              <a:rPr kumimoji="0" lang="en-US" altLang="en-US" sz="2600" b="0" i="0" u="none" strike="noStrike" cap="none" normalizeH="0" baseline="0" dirty="0">
                <a:ln>
                  <a:noFill/>
                </a:ln>
                <a:solidFill>
                  <a:srgbClr val="212121"/>
                </a:solidFill>
                <a:effectLst/>
                <a:latin typeface="High Tower Text" panose="02040502050506030303" pitchFamily="18" charset="0"/>
              </a:rPr>
              <a:t> and </a:t>
            </a:r>
            <a:r>
              <a:rPr kumimoji="0" lang="en-US" altLang="en-US" sz="2600" b="0" i="0" u="none" strike="noStrike" cap="none" normalizeH="0" baseline="0" dirty="0" err="1">
                <a:ln>
                  <a:noFill/>
                </a:ln>
                <a:solidFill>
                  <a:srgbClr val="212121"/>
                </a:solidFill>
                <a:effectLst/>
                <a:latin typeface="High Tower Text" panose="02040502050506030303" pitchFamily="18" charset="0"/>
                <a:cs typeface="Courier New" panose="02070309020205020404" pitchFamily="49" charset="0"/>
              </a:rPr>
              <a:t>DateFormat</a:t>
            </a:r>
            <a:r>
              <a:rPr kumimoji="0" lang="en-US" altLang="en-US" sz="2600" b="0" i="0" u="none" strike="noStrike" cap="none" normalizeH="0" baseline="0" dirty="0">
                <a:ln>
                  <a:noFill/>
                </a:ln>
                <a:solidFill>
                  <a:srgbClr val="212121"/>
                </a:solidFill>
                <a:effectLst/>
                <a:latin typeface="High Tower Text" panose="02040502050506030303" pitchFamily="18" charset="0"/>
              </a:rPr>
              <a:t> classes are </a:t>
            </a:r>
          </a:p>
          <a:p>
            <a:pPr marL="174625" marR="0" lvl="0" indent="277813" algn="l" defTabSz="914400" rtl="0" eaLnBrk="0" fontAlgn="base" latinLnBrk="0" hangingPunct="0">
              <a:lnSpc>
                <a:spcPct val="100000"/>
              </a:lnSpc>
              <a:spcBef>
                <a:spcPct val="0"/>
              </a:spcBef>
              <a:spcAft>
                <a:spcPct val="0"/>
              </a:spcAft>
              <a:buClrTx/>
              <a:buSzPct val="70000"/>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locale-sensitive; the format of the number and date, it returns </a:t>
            </a:r>
          </a:p>
          <a:p>
            <a:pPr marL="174625" marR="0" lvl="0" indent="277813" algn="l" defTabSz="914400" rtl="0" eaLnBrk="0" fontAlgn="base" latinLnBrk="0" hangingPunct="0">
              <a:lnSpc>
                <a:spcPct val="100000"/>
              </a:lnSpc>
              <a:spcBef>
                <a:spcPct val="0"/>
              </a:spcBef>
              <a:spcAft>
                <a:spcPct val="0"/>
              </a:spcAft>
              <a:buClrTx/>
              <a:buSzPct val="70000"/>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depends on the </a:t>
            </a:r>
            <a:r>
              <a:rPr kumimoji="0" lang="en-US" altLang="en-US" sz="2600" b="1" i="0" u="none" strike="noStrike" cap="none" normalizeH="0" baseline="0" dirty="0">
                <a:ln>
                  <a:noFill/>
                </a:ln>
                <a:solidFill>
                  <a:srgbClr val="212121"/>
                </a:solidFill>
                <a:effectLst/>
                <a:latin typeface="High Tower Text" panose="02040502050506030303" pitchFamily="18" charset="0"/>
              </a:rPr>
              <a:t>Locale</a:t>
            </a:r>
            <a:r>
              <a:rPr kumimoji="0" lang="en-US" altLang="en-US" sz="2600" b="0" i="0" u="none" strike="noStrike" cap="none" normalizeH="0" baseline="0" dirty="0">
                <a:ln>
                  <a:noFill/>
                </a:ln>
                <a:solidFill>
                  <a:srgbClr val="212121"/>
                </a:solidFill>
                <a:effectLst/>
                <a:latin typeface="High Tower Text" panose="02040502050506030303"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There are three constructors available in the </a:t>
            </a:r>
            <a:r>
              <a:rPr kumimoji="0" lang="en-US" altLang="en-US" sz="2600" b="0" i="0" u="none" strike="noStrike" cap="none" normalizeH="0" baseline="0" dirty="0">
                <a:ln>
                  <a:noFill/>
                </a:ln>
                <a:solidFill>
                  <a:srgbClr val="212121"/>
                </a:solidFill>
                <a:effectLst/>
                <a:latin typeface="High Tower Text" panose="02040502050506030303" pitchFamily="18" charset="0"/>
                <a:cs typeface="Courier New" panose="02070309020205020404" pitchFamily="49" charset="0"/>
              </a:rPr>
              <a:t>Locale</a:t>
            </a:r>
            <a:r>
              <a:rPr kumimoji="0" lang="en-US" altLang="en-US" sz="2600" b="0" i="0" u="none" strike="noStrike" cap="none" normalizeH="0" baseline="0" dirty="0">
                <a:ln>
                  <a:noFill/>
                </a:ln>
                <a:solidFill>
                  <a:srgbClr val="212121"/>
                </a:solidFill>
                <a:effectLst/>
                <a:latin typeface="High Tower Text" panose="02040502050506030303" pitchFamily="18" charset="0"/>
              </a:rPr>
              <a:t> class:</a:t>
            </a:r>
            <a:endParaRPr kumimoji="0" lang="en-US" altLang="en-US" sz="2600" b="0" i="0" u="none" strike="noStrike" cap="none" normalizeH="0" baseline="0" dirty="0">
              <a:ln>
                <a:noFill/>
              </a:ln>
              <a:solidFill>
                <a:schemeClr val="tx1"/>
              </a:solidFill>
              <a:effectLst/>
              <a:latin typeface="High Tower Text" panose="02040502050506030303" pitchFamily="18" charset="0"/>
            </a:endParaRPr>
          </a:p>
          <a:p>
            <a:pPr marL="549275" marR="0" lvl="0" indent="-45720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Locale(String language)</a:t>
            </a:r>
          </a:p>
          <a:p>
            <a:pPr marL="549275" marR="0" lvl="0" indent="-45720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Locale(String language, String country)</a:t>
            </a:r>
          </a:p>
          <a:p>
            <a:pPr marL="549275" marR="0" lvl="0" indent="-457200" algn="l" defTabSz="914400" rtl="0" eaLnBrk="0" fontAlgn="base" latinLnBrk="0" hangingPunct="0">
              <a:lnSpc>
                <a:spcPct val="100000"/>
              </a:lnSpc>
              <a:spcBef>
                <a:spcPct val="0"/>
              </a:spcBef>
              <a:spcAft>
                <a:spcPct val="0"/>
              </a:spcAft>
              <a:buClrTx/>
              <a:buSzPct val="70000"/>
              <a:buFont typeface="Wingdings" panose="05000000000000000000" pitchFamily="2" charset="2"/>
              <a:buChar char="v"/>
              <a:tabLst/>
            </a:pPr>
            <a:r>
              <a:rPr kumimoji="0" lang="en-US" altLang="en-US" sz="2600" b="0" i="0" u="none" strike="noStrike" cap="none" normalizeH="0" baseline="0" dirty="0">
                <a:ln>
                  <a:noFill/>
                </a:ln>
                <a:solidFill>
                  <a:srgbClr val="212121"/>
                </a:solidFill>
                <a:effectLst/>
                <a:latin typeface="High Tower Text" panose="02040502050506030303" pitchFamily="18" charset="0"/>
              </a:rPr>
              <a:t>Locale(String language, String country, String variant)</a:t>
            </a:r>
            <a:endParaRPr kumimoji="0" lang="en-US" altLang="en-US" sz="2600" b="0" i="0" u="none" strike="noStrike" cap="none" normalizeH="0" baseline="0" dirty="0">
              <a:ln>
                <a:noFill/>
              </a:ln>
              <a:solidFill>
                <a:schemeClr val="tx1"/>
              </a:solidFill>
              <a:effectLst/>
              <a:latin typeface="High Tower Text" panose="02040502050506030303" pitchFamily="18" charset="0"/>
            </a:endParaRPr>
          </a:p>
        </p:txBody>
      </p:sp>
    </p:spTree>
    <p:extLst>
      <p:ext uri="{BB962C8B-B14F-4D97-AF65-F5344CB8AC3E}">
        <p14:creationId xmlns:p14="http://schemas.microsoft.com/office/powerpoint/2010/main" val="347676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lstStyle/>
          <a:p>
            <a:pPr algn="ctr"/>
            <a:r>
              <a:rPr lang="en-US" sz="4000" dirty="0">
                <a:latin typeface="Bell MT" panose="02020503060305020303" pitchFamily="18" charset="0"/>
              </a:rPr>
              <a:t>Currency</a:t>
            </a:r>
            <a:endParaRPr lang="en-IN" sz="4000" dirty="0">
              <a:latin typeface="Bell MT" panose="02020503060305020303" pitchFamily="18" charset="0"/>
            </a:endParaRPr>
          </a:p>
        </p:txBody>
      </p:sp>
      <p:sp>
        <p:nvSpPr>
          <p:cNvPr id="4" name="Subtitle 3">
            <a:extLst>
              <a:ext uri="{FF2B5EF4-FFF2-40B4-BE49-F238E27FC236}">
                <a16:creationId xmlns:a16="http://schemas.microsoft.com/office/drawing/2014/main" id="{F6262B86-C6DA-88BD-3787-C26684C7766E}"/>
              </a:ext>
            </a:extLst>
          </p:cNvPr>
          <p:cNvSpPr>
            <a:spLocks noGrp="1"/>
          </p:cNvSpPr>
          <p:nvPr>
            <p:ph type="subTitle"/>
          </p:nvPr>
        </p:nvSpPr>
        <p:spPr>
          <a:xfrm>
            <a:off x="0" y="533400"/>
            <a:ext cx="9144000" cy="4525920"/>
          </a:xfrm>
        </p:spPr>
        <p:txBody>
          <a:bodyPr anchor="t"/>
          <a:lstStyle/>
          <a:p>
            <a:pPr marL="457200" indent="-457200">
              <a:buSzPct val="70000"/>
              <a:buFont typeface="Wingdings" panose="05000000000000000000" pitchFamily="2" charset="2"/>
              <a:buChar char="v"/>
            </a:pPr>
            <a:r>
              <a:rPr lang="en-US" sz="2600" dirty="0">
                <a:latin typeface="High Tower Text" panose="02040502050506030303" pitchFamily="18" charset="0"/>
              </a:rPr>
              <a:t>This class represents currency. Here, currency is identified by </a:t>
            </a:r>
          </a:p>
          <a:p>
            <a:pPr>
              <a:buSzPct val="70000"/>
            </a:pPr>
            <a:r>
              <a:rPr lang="en-US" sz="2600" dirty="0">
                <a:latin typeface="High Tower Text" panose="02040502050506030303" pitchFamily="18" charset="0"/>
              </a:rPr>
              <a:t>      their ISO 4217 currency codes. The purpose of ISO 4217 is to </a:t>
            </a:r>
          </a:p>
          <a:p>
            <a:pPr>
              <a:buSzPct val="70000"/>
            </a:pPr>
            <a:r>
              <a:rPr lang="en-US" sz="2600" dirty="0">
                <a:latin typeface="High Tower Text" panose="02040502050506030303" pitchFamily="18" charset="0"/>
              </a:rPr>
              <a:t>      establish internationally recognized codes for the</a:t>
            </a:r>
          </a:p>
          <a:p>
            <a:pPr>
              <a:buSzPct val="70000"/>
            </a:pPr>
            <a:r>
              <a:rPr lang="en-US" sz="2600" dirty="0">
                <a:latin typeface="High Tower Text" panose="02040502050506030303" pitchFamily="18" charset="0"/>
              </a:rPr>
              <a:t>      representation of currencies. </a:t>
            </a:r>
          </a:p>
          <a:p>
            <a:pPr marL="457200" indent="-457200">
              <a:buSzPct val="70000"/>
              <a:buFont typeface="Wingdings" panose="05000000000000000000" pitchFamily="2" charset="2"/>
              <a:buChar char="v"/>
            </a:pPr>
            <a:r>
              <a:rPr lang="en-US" sz="2600" dirty="0">
                <a:latin typeface="High Tower Text" panose="02040502050506030303" pitchFamily="18" charset="0"/>
              </a:rPr>
              <a:t>Currencies can be represented in the code in two ways: </a:t>
            </a:r>
          </a:p>
          <a:p>
            <a:pPr>
              <a:buSzPct val="70000"/>
            </a:pPr>
            <a:r>
              <a:rPr lang="en-US" sz="2600" dirty="0">
                <a:latin typeface="High Tower Text" panose="02040502050506030303" pitchFamily="18" charset="0"/>
              </a:rPr>
              <a:t>      a three-letter alphabetic code and a three-digit numeric code.</a:t>
            </a:r>
            <a:endParaRPr lang="en-IN" sz="2600" dirty="0">
              <a:latin typeface="High Tower Text" panose="02040502050506030303" pitchFamily="18" charset="0"/>
            </a:endParaRPr>
          </a:p>
          <a:p>
            <a:endParaRPr lang="en-IN" dirty="0"/>
          </a:p>
        </p:txBody>
      </p:sp>
    </p:spTree>
    <p:extLst>
      <p:ext uri="{BB962C8B-B14F-4D97-AF65-F5344CB8AC3E}">
        <p14:creationId xmlns:p14="http://schemas.microsoft.com/office/powerpoint/2010/main" val="3374490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85800" y="1219320"/>
            <a:ext cx="7543440" cy="4190760"/>
          </a:xfrm>
          <a:prstGeom prst="rect">
            <a:avLst/>
          </a:prstGeom>
        </p:spPr>
        <p:txBody>
          <a:bodyPr anchor="ctr"/>
          <a:lstStyle/>
          <a:p>
            <a:pPr algn="ctr"/>
            <a:r>
              <a:rPr lang="en-US" sz="8000">
                <a:solidFill>
                  <a:srgbClr val="000000"/>
                </a:solidFill>
                <a:latin typeface="Andalus"/>
              </a:rPr>
              <a:t>Input-Output </a:t>
            </a:r>
            <a:endParaRPr/>
          </a:p>
        </p:txBody>
      </p:sp>
    </p:spTree>
    <p:extLst>
      <p:ext uri="{BB962C8B-B14F-4D97-AF65-F5344CB8AC3E}">
        <p14:creationId xmlns:p14="http://schemas.microsoft.com/office/powerpoint/2010/main" val="304491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457200"/>
          </a:xfrm>
        </p:spPr>
        <p:txBody>
          <a:bodyPr/>
          <a:lstStyle/>
          <a:p>
            <a:pPr algn="ctr"/>
            <a:r>
              <a:rPr lang="en-US" sz="4000" b="1" dirty="0">
                <a:solidFill>
                  <a:schemeClr val="tx2">
                    <a:lumMod val="60000"/>
                    <a:lumOff val="40000"/>
                  </a:schemeClr>
                </a:solidFill>
                <a:latin typeface="Bell MT" panose="02020503060305020303" pitchFamily="18" charset="0"/>
              </a:rPr>
              <a:t>contd..</a:t>
            </a:r>
            <a:endParaRPr lang="en-IN" sz="4000" b="1" dirty="0">
              <a:solidFill>
                <a:schemeClr val="tx2">
                  <a:lumMod val="60000"/>
                  <a:lumOff val="40000"/>
                </a:schemeClr>
              </a:solidFill>
              <a:latin typeface="Bell MT" panose="02020503060305020303" pitchFamily="18" charset="0"/>
            </a:endParaRPr>
          </a:p>
        </p:txBody>
      </p:sp>
      <p:sp>
        <p:nvSpPr>
          <p:cNvPr id="3" name="Subtitle 2"/>
          <p:cNvSpPr>
            <a:spLocks noGrp="1"/>
          </p:cNvSpPr>
          <p:nvPr>
            <p:ph type="body"/>
          </p:nvPr>
        </p:nvSpPr>
        <p:spPr>
          <a:xfrm>
            <a:off x="0" y="457200"/>
            <a:ext cx="9144000" cy="4525560"/>
          </a:xfrm>
        </p:spPr>
        <p:txBody>
          <a:bodyPr anchor="t"/>
          <a:lstStyle/>
          <a:p>
            <a:pPr marL="457200" indent="-457200" fontAlgn="base">
              <a:buSzPct val="70000"/>
              <a:buFont typeface="Wingdings" panose="05000000000000000000" pitchFamily="2" charset="2"/>
              <a:buChar char="v"/>
            </a:pPr>
            <a:r>
              <a:rPr lang="en-US" sz="2600" dirty="0">
                <a:latin typeface="High Tower Text" panose="02040502050506030303" pitchFamily="18" charset="0"/>
              </a:rPr>
              <a:t>The required classes for reflection are provided under </a:t>
            </a:r>
          </a:p>
          <a:p>
            <a:pPr fontAlgn="base">
              <a:buSzPct val="70000"/>
            </a:pPr>
            <a:r>
              <a:rPr lang="en-US" sz="2600" dirty="0">
                <a:latin typeface="High Tower Text" panose="02040502050506030303" pitchFamily="18" charset="0"/>
              </a:rPr>
              <a:t>      </a:t>
            </a:r>
            <a:r>
              <a:rPr lang="en-US" sz="2600" dirty="0" err="1">
                <a:latin typeface="High Tower Text" panose="02040502050506030303" pitchFamily="18" charset="0"/>
              </a:rPr>
              <a:t>java.lang.reflect</a:t>
            </a:r>
            <a:r>
              <a:rPr lang="en-US" sz="2600" dirty="0">
                <a:latin typeface="High Tower Text" panose="02040502050506030303" pitchFamily="18" charset="0"/>
              </a:rPr>
              <a:t> package.</a:t>
            </a:r>
          </a:p>
          <a:p>
            <a:pPr marL="457200" indent="-457200" fontAlgn="base">
              <a:buSzPct val="70000"/>
              <a:buFont typeface="Wingdings" panose="05000000000000000000" pitchFamily="2" charset="2"/>
              <a:buChar char="v"/>
            </a:pPr>
            <a:r>
              <a:rPr lang="en-US" sz="2600" dirty="0">
                <a:latin typeface="High Tower Text" panose="02040502050506030303" pitchFamily="18" charset="0"/>
              </a:rPr>
              <a:t>Reflection gives us information about the class to which an </a:t>
            </a:r>
          </a:p>
          <a:p>
            <a:pPr fontAlgn="base">
              <a:buSzPct val="70000"/>
            </a:pPr>
            <a:r>
              <a:rPr lang="en-US" sz="2600" dirty="0">
                <a:latin typeface="High Tower Text" panose="02040502050506030303" pitchFamily="18" charset="0"/>
              </a:rPr>
              <a:t>      object belongs and also the methods of that class which can</a:t>
            </a:r>
          </a:p>
          <a:p>
            <a:pPr fontAlgn="base">
              <a:buSzPct val="70000"/>
            </a:pPr>
            <a:r>
              <a:rPr lang="en-US" sz="2600" dirty="0">
                <a:latin typeface="High Tower Text" panose="02040502050506030303" pitchFamily="18" charset="0"/>
              </a:rPr>
              <a:t>      be executed by using the object.</a:t>
            </a:r>
          </a:p>
          <a:p>
            <a:pPr marL="457200" indent="-457200" fontAlgn="base">
              <a:buSzPct val="70000"/>
              <a:buFont typeface="Wingdings" panose="05000000000000000000" pitchFamily="2" charset="2"/>
              <a:buChar char="v"/>
            </a:pPr>
            <a:r>
              <a:rPr lang="en-US" sz="2600" dirty="0">
                <a:latin typeface="High Tower Text" panose="02040502050506030303" pitchFamily="18" charset="0"/>
              </a:rPr>
              <a:t>Through reflection we can invoke methods at runtime </a:t>
            </a:r>
          </a:p>
          <a:p>
            <a:pPr fontAlgn="base">
              <a:buSzPct val="70000"/>
            </a:pPr>
            <a:r>
              <a:rPr lang="en-US" sz="2600" dirty="0">
                <a:latin typeface="High Tower Text" panose="02040502050506030303" pitchFamily="18" charset="0"/>
              </a:rPr>
              <a:t>      irrespective of the access specifier used with them.</a:t>
            </a:r>
          </a:p>
          <a:p>
            <a:pPr marL="457200" indent="-457200">
              <a:buSzPct val="70000"/>
              <a:buFont typeface="Wingdings" panose="05000000000000000000" pitchFamily="2" charset="2"/>
              <a:buChar char="v"/>
            </a:pPr>
            <a:endParaRPr lang="en-IN" sz="2600" dirty="0">
              <a:latin typeface="High Tower Text" panose="02040502050506030303" pitchFamily="18" charset="0"/>
            </a:endParaRPr>
          </a:p>
        </p:txBody>
      </p:sp>
    </p:spTree>
    <p:extLst>
      <p:ext uri="{BB962C8B-B14F-4D97-AF65-F5344CB8AC3E}">
        <p14:creationId xmlns:p14="http://schemas.microsoft.com/office/powerpoint/2010/main" val="816908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0" y="76320"/>
            <a:ext cx="9143640" cy="456840"/>
          </a:xfrm>
          <a:prstGeom prst="rect">
            <a:avLst/>
          </a:prstGeom>
        </p:spPr>
        <p:txBody>
          <a:bodyPr anchor="ctr"/>
          <a:lstStyle/>
          <a:p>
            <a:pPr algn="ctr"/>
            <a:r>
              <a:rPr lang="en-US" sz="4000" dirty="0">
                <a:solidFill>
                  <a:srgbClr val="000000"/>
                </a:solidFill>
                <a:latin typeface="Andalus"/>
              </a:rPr>
              <a:t>Input-Output in Java</a:t>
            </a:r>
            <a:endParaRPr dirty="0"/>
          </a:p>
        </p:txBody>
      </p:sp>
      <p:sp>
        <p:nvSpPr>
          <p:cNvPr id="118" name="TextShape 2"/>
          <p:cNvSpPr txBox="1"/>
          <p:nvPr/>
        </p:nvSpPr>
        <p:spPr>
          <a:xfrm>
            <a:off x="0" y="533520"/>
            <a:ext cx="9143640" cy="5790960"/>
          </a:xfrm>
          <a:prstGeom prst="rect">
            <a:avLst/>
          </a:prstGeom>
        </p:spPr>
        <p:txBody>
          <a:bodyPr/>
          <a:lstStyle/>
          <a:p>
            <a:pPr>
              <a:buSzPct val="70000"/>
              <a:buFont typeface="Wingdings" charset="2"/>
              <a:buChar char=""/>
            </a:pPr>
            <a:r>
              <a:rPr lang="en-US" sz="2800" dirty="0">
                <a:solidFill>
                  <a:srgbClr val="000000"/>
                </a:solidFill>
                <a:latin typeface="Goudy Old Style"/>
              </a:rPr>
              <a:t>  Java performs I/O through </a:t>
            </a:r>
            <a:r>
              <a:rPr lang="en-US" sz="2800" b="1" u="sng" dirty="0">
                <a:solidFill>
                  <a:srgbClr val="000000"/>
                </a:solidFill>
                <a:latin typeface="Goudy Old Style"/>
              </a:rPr>
              <a:t>streams</a:t>
            </a:r>
            <a:r>
              <a:rPr lang="en-US" sz="2800" dirty="0">
                <a:solidFill>
                  <a:srgbClr val="000000"/>
                </a:solidFill>
                <a:latin typeface="Goudy Old Style"/>
              </a:rPr>
              <a:t>.</a:t>
            </a:r>
            <a:endParaRPr dirty="0"/>
          </a:p>
          <a:p>
            <a:pPr marL="573088" indent="-403225" algn="just">
              <a:buSzPct val="70000"/>
              <a:buFont typeface="Wingdings" charset="2"/>
              <a:buChar char=""/>
            </a:pPr>
            <a:r>
              <a:rPr lang="en-US" sz="2800" dirty="0">
                <a:solidFill>
                  <a:srgbClr val="000000"/>
                </a:solidFill>
                <a:latin typeface="Goudy Old Style"/>
              </a:rPr>
              <a:t>Stream is an abstraction that either produces information or consumes information.</a:t>
            </a:r>
            <a:endParaRPr dirty="0"/>
          </a:p>
          <a:p>
            <a:pPr marL="573088" indent="-403225" algn="just">
              <a:buSzPct val="70000"/>
              <a:buFont typeface="Wingdings" charset="2"/>
              <a:buChar char=""/>
            </a:pPr>
            <a:r>
              <a:rPr lang="en-US" sz="2800" dirty="0">
                <a:solidFill>
                  <a:srgbClr val="000000"/>
                </a:solidFill>
                <a:latin typeface="Goudy Old Style"/>
              </a:rPr>
              <a:t>Streams are connected to physical device by Java I/O system.</a:t>
            </a:r>
            <a:endParaRPr dirty="0"/>
          </a:p>
          <a:p>
            <a:pPr marL="573088" indent="-403225" algn="just">
              <a:buSzPct val="70000"/>
              <a:buFont typeface="Wingdings" charset="2"/>
              <a:buChar char=""/>
            </a:pPr>
            <a:r>
              <a:rPr lang="en-US" sz="2800" dirty="0">
                <a:solidFill>
                  <a:srgbClr val="000000"/>
                </a:solidFill>
                <a:latin typeface="Goudy Old Style"/>
              </a:rPr>
              <a:t>Input stream can abstract many different kinds of input – keyboard, disk, network socket. Output stream can refer to console, disk, network connection.</a:t>
            </a:r>
            <a:endParaRPr dirty="0"/>
          </a:p>
          <a:p>
            <a:pPr marL="573088" indent="-403225" algn="just">
              <a:buSzPct val="70000"/>
              <a:buFont typeface="Wingdings" charset="2"/>
              <a:buChar char=""/>
            </a:pPr>
            <a:r>
              <a:rPr lang="en-US" sz="2800" dirty="0">
                <a:solidFill>
                  <a:srgbClr val="000000"/>
                </a:solidFill>
                <a:latin typeface="Goudy Old Style"/>
              </a:rPr>
              <a:t>Java implements streams within class hierarchies defined in the </a:t>
            </a:r>
            <a:r>
              <a:rPr lang="en-US" sz="2800" i="1" u="sng" dirty="0">
                <a:solidFill>
                  <a:srgbClr val="000000"/>
                </a:solidFill>
                <a:latin typeface="Goudy Old Style"/>
              </a:rPr>
              <a:t>java.io</a:t>
            </a:r>
            <a:r>
              <a:rPr lang="en-US" sz="2800" b="1" dirty="0">
                <a:solidFill>
                  <a:srgbClr val="000000"/>
                </a:solidFill>
                <a:latin typeface="Goudy Old Style"/>
              </a:rPr>
              <a:t> </a:t>
            </a:r>
            <a:r>
              <a:rPr lang="en-US" sz="2800" dirty="0">
                <a:solidFill>
                  <a:srgbClr val="000000"/>
                </a:solidFill>
                <a:latin typeface="Goudy Old Style"/>
              </a:rPr>
              <a:t>package. </a:t>
            </a:r>
            <a:endParaRPr dirty="0"/>
          </a:p>
        </p:txBody>
      </p:sp>
    </p:spTree>
    <p:extLst>
      <p:ext uri="{BB962C8B-B14F-4D97-AF65-F5344CB8AC3E}">
        <p14:creationId xmlns:p14="http://schemas.microsoft.com/office/powerpoint/2010/main" val="2929005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5105520" y="2743200"/>
            <a:ext cx="2666520" cy="533160"/>
          </a:xfrm>
          <a:prstGeom prst="rect">
            <a:avLst/>
          </a:prstGeom>
          <a:solidFill>
            <a:srgbClr val="BBE0E3"/>
          </a:solidFill>
          <a:ln w="9360">
            <a:solidFill>
              <a:srgbClr val="000000"/>
            </a:solidFill>
            <a:miter/>
          </a:ln>
        </p:spPr>
      </p:sp>
      <p:sp>
        <p:nvSpPr>
          <p:cNvPr id="120" name="CustomShape 2"/>
          <p:cNvSpPr/>
          <p:nvPr/>
        </p:nvSpPr>
        <p:spPr>
          <a:xfrm>
            <a:off x="5140080" y="2743200"/>
            <a:ext cx="2708280" cy="943560"/>
          </a:xfrm>
          <a:prstGeom prst="rect">
            <a:avLst/>
          </a:prstGeom>
        </p:spPr>
        <p:txBody>
          <a:bodyPr lIns="90000" tIns="45000" rIns="90000" bIns="45000"/>
          <a:lstStyle/>
          <a:p>
            <a:r>
              <a:rPr lang="en-IN" sz="2800">
                <a:solidFill>
                  <a:srgbClr val="000000"/>
                </a:solidFill>
                <a:latin typeface="Goudy Old Style"/>
              </a:rPr>
              <a:t>Character Stream</a:t>
            </a:r>
            <a:endParaRPr/>
          </a:p>
        </p:txBody>
      </p:sp>
      <p:sp>
        <p:nvSpPr>
          <p:cNvPr id="121" name="CustomShape 3"/>
          <p:cNvSpPr/>
          <p:nvPr/>
        </p:nvSpPr>
        <p:spPr>
          <a:xfrm>
            <a:off x="1066680" y="3962520"/>
            <a:ext cx="2971440" cy="2285640"/>
          </a:xfrm>
          <a:prstGeom prst="rect">
            <a:avLst/>
          </a:prstGeom>
          <a:solidFill>
            <a:srgbClr val="BBE0E3"/>
          </a:solidFill>
          <a:ln w="9360">
            <a:solidFill>
              <a:srgbClr val="000000"/>
            </a:solidFill>
            <a:miter/>
          </a:ln>
        </p:spPr>
      </p:sp>
      <p:sp>
        <p:nvSpPr>
          <p:cNvPr id="122" name="CustomShape 4"/>
          <p:cNvSpPr/>
          <p:nvPr/>
        </p:nvSpPr>
        <p:spPr>
          <a:xfrm>
            <a:off x="2819520" y="762000"/>
            <a:ext cx="3276360" cy="609120"/>
          </a:xfrm>
          <a:prstGeom prst="rect">
            <a:avLst/>
          </a:prstGeom>
          <a:solidFill>
            <a:srgbClr val="BBE0E3"/>
          </a:solidFill>
          <a:ln w="9360">
            <a:solidFill>
              <a:srgbClr val="000000"/>
            </a:solidFill>
            <a:miter/>
          </a:ln>
        </p:spPr>
      </p:sp>
      <p:sp>
        <p:nvSpPr>
          <p:cNvPr id="123" name="CustomShape 5"/>
          <p:cNvSpPr/>
          <p:nvPr/>
        </p:nvSpPr>
        <p:spPr>
          <a:xfrm>
            <a:off x="1600200" y="2743200"/>
            <a:ext cx="1828440" cy="533160"/>
          </a:xfrm>
          <a:prstGeom prst="rect">
            <a:avLst/>
          </a:prstGeom>
          <a:solidFill>
            <a:srgbClr val="BBE0E3"/>
          </a:solidFill>
          <a:ln w="9360">
            <a:solidFill>
              <a:srgbClr val="000000"/>
            </a:solidFill>
            <a:miter/>
          </a:ln>
        </p:spPr>
      </p:sp>
      <p:sp>
        <p:nvSpPr>
          <p:cNvPr id="124" name="TextShape 6"/>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25" name="TextShape 7"/>
          <p:cNvSpPr txBox="1"/>
          <p:nvPr/>
        </p:nvSpPr>
        <p:spPr>
          <a:xfrm>
            <a:off x="0" y="457200"/>
            <a:ext cx="9143640" cy="6400440"/>
          </a:xfrm>
          <a:prstGeom prst="rect">
            <a:avLst/>
          </a:prstGeom>
        </p:spPr>
        <p:txBody>
          <a:bodyPr/>
          <a:lstStyle/>
          <a:p>
            <a:pPr algn="ctr"/>
            <a:endParaRPr/>
          </a:p>
          <a:p>
            <a:pPr algn="ctr"/>
            <a:r>
              <a:rPr lang="en-US" sz="2800" b="1" dirty="0">
                <a:solidFill>
                  <a:srgbClr val="000000"/>
                </a:solidFill>
                <a:latin typeface="Goudy Old Style"/>
              </a:rPr>
              <a:t>Java Streams</a:t>
            </a:r>
            <a:endParaRPr/>
          </a:p>
        </p:txBody>
      </p:sp>
      <p:sp>
        <p:nvSpPr>
          <p:cNvPr id="126" name="Line 8"/>
          <p:cNvSpPr/>
          <p:nvPr/>
        </p:nvSpPr>
        <p:spPr>
          <a:xfrm>
            <a:off x="2514600" y="2057400"/>
            <a:ext cx="3657600" cy="0"/>
          </a:xfrm>
          <a:prstGeom prst="line">
            <a:avLst/>
          </a:prstGeom>
          <a:ln w="9360">
            <a:solidFill>
              <a:srgbClr val="000000"/>
            </a:solidFill>
            <a:round/>
          </a:ln>
        </p:spPr>
        <p:txBody>
          <a:bodyPr/>
          <a:lstStyle/>
          <a:p>
            <a:r>
              <a:rPr lang="en-US" dirty="0"/>
              <a:t>  </a:t>
            </a:r>
          </a:p>
        </p:txBody>
      </p:sp>
      <p:sp>
        <p:nvSpPr>
          <p:cNvPr id="127" name="CustomShape 9"/>
          <p:cNvSpPr/>
          <p:nvPr/>
        </p:nvSpPr>
        <p:spPr>
          <a:xfrm>
            <a:off x="1603800" y="2743200"/>
            <a:ext cx="1901160" cy="943560"/>
          </a:xfrm>
          <a:prstGeom prst="rect">
            <a:avLst/>
          </a:prstGeom>
        </p:spPr>
        <p:txBody>
          <a:bodyPr lIns="90000" tIns="45000" rIns="90000" bIns="45000"/>
          <a:lstStyle/>
          <a:p>
            <a:r>
              <a:rPr lang="en-IN" sz="2800">
                <a:solidFill>
                  <a:srgbClr val="000000"/>
                </a:solidFill>
                <a:latin typeface="Goudy Old Style"/>
              </a:rPr>
              <a:t>Byte Stream</a:t>
            </a:r>
            <a:endParaRPr/>
          </a:p>
        </p:txBody>
      </p:sp>
      <p:sp>
        <p:nvSpPr>
          <p:cNvPr id="128" name="Line 10"/>
          <p:cNvSpPr/>
          <p:nvPr/>
        </p:nvSpPr>
        <p:spPr>
          <a:xfrm>
            <a:off x="2514600" y="3276360"/>
            <a:ext cx="0" cy="685800"/>
          </a:xfrm>
          <a:prstGeom prst="line">
            <a:avLst/>
          </a:prstGeom>
          <a:ln w="9360">
            <a:solidFill>
              <a:srgbClr val="000000"/>
            </a:solidFill>
            <a:round/>
          </a:ln>
        </p:spPr>
        <p:txBody>
          <a:bodyPr/>
          <a:lstStyle/>
          <a:p>
            <a:endParaRPr lang="en-US" dirty="0"/>
          </a:p>
        </p:txBody>
      </p:sp>
      <p:sp>
        <p:nvSpPr>
          <p:cNvPr id="129" name="CustomShape 11"/>
          <p:cNvSpPr/>
          <p:nvPr/>
        </p:nvSpPr>
        <p:spPr>
          <a:xfrm>
            <a:off x="1066680" y="3962520"/>
            <a:ext cx="2971440" cy="2649960"/>
          </a:xfrm>
          <a:prstGeom prst="rect">
            <a:avLst/>
          </a:prstGeom>
        </p:spPr>
        <p:txBody>
          <a:bodyPr lIns="90000" tIns="45000" rIns="90000" bIns="45000"/>
          <a:lstStyle/>
          <a:p>
            <a:r>
              <a:rPr lang="en-IN" sz="2800">
                <a:solidFill>
                  <a:srgbClr val="000000"/>
                </a:solidFill>
                <a:latin typeface="Goudy Old Style"/>
              </a:rPr>
              <a:t>Used for writing and reading binary data. At lower level all I–O is in binary form.</a:t>
            </a:r>
            <a:endParaRPr/>
          </a:p>
        </p:txBody>
      </p:sp>
      <p:sp>
        <p:nvSpPr>
          <p:cNvPr id="130" name="Line 12"/>
          <p:cNvSpPr/>
          <p:nvPr/>
        </p:nvSpPr>
        <p:spPr>
          <a:xfrm>
            <a:off x="6172200" y="3276360"/>
            <a:ext cx="0" cy="685800"/>
          </a:xfrm>
          <a:prstGeom prst="line">
            <a:avLst/>
          </a:prstGeom>
          <a:ln w="9360">
            <a:solidFill>
              <a:srgbClr val="000000"/>
            </a:solidFill>
            <a:round/>
          </a:ln>
        </p:spPr>
      </p:sp>
      <p:sp>
        <p:nvSpPr>
          <p:cNvPr id="131" name="CustomShape 13"/>
          <p:cNvSpPr/>
          <p:nvPr/>
        </p:nvSpPr>
        <p:spPr>
          <a:xfrm>
            <a:off x="5105520" y="3962520"/>
            <a:ext cx="3276360" cy="2285640"/>
          </a:xfrm>
          <a:prstGeom prst="rect">
            <a:avLst/>
          </a:prstGeom>
          <a:solidFill>
            <a:srgbClr val="BBE0E3"/>
          </a:solidFill>
          <a:ln w="9360">
            <a:solidFill>
              <a:srgbClr val="000000"/>
            </a:solidFill>
            <a:miter/>
          </a:ln>
        </p:spPr>
      </p:sp>
      <p:sp>
        <p:nvSpPr>
          <p:cNvPr id="132" name="CustomShape 14"/>
          <p:cNvSpPr/>
          <p:nvPr/>
        </p:nvSpPr>
        <p:spPr>
          <a:xfrm>
            <a:off x="5105520" y="3962520"/>
            <a:ext cx="3200040" cy="3076560"/>
          </a:xfrm>
          <a:prstGeom prst="rect">
            <a:avLst/>
          </a:prstGeom>
        </p:spPr>
        <p:txBody>
          <a:bodyPr lIns="90000" tIns="45000" rIns="90000" bIns="45000"/>
          <a:lstStyle/>
          <a:p>
            <a:r>
              <a:rPr lang="en-IN" sz="2800">
                <a:solidFill>
                  <a:srgbClr val="000000"/>
                </a:solidFill>
                <a:latin typeface="Goudy Old Style"/>
              </a:rPr>
              <a:t>Used for writing and reading characters. Can be inter–nationalized as they use Unicode.</a:t>
            </a:r>
            <a:endParaRPr/>
          </a:p>
        </p:txBody>
      </p:sp>
      <p:sp>
        <p:nvSpPr>
          <p:cNvPr id="16" name="Line 12"/>
          <p:cNvSpPr/>
          <p:nvPr/>
        </p:nvSpPr>
        <p:spPr>
          <a:xfrm>
            <a:off x="6172200" y="2057400"/>
            <a:ext cx="0" cy="685800"/>
          </a:xfrm>
          <a:prstGeom prst="line">
            <a:avLst/>
          </a:prstGeom>
          <a:ln w="9360">
            <a:solidFill>
              <a:srgbClr val="000000"/>
            </a:solidFill>
            <a:round/>
          </a:ln>
        </p:spPr>
      </p:sp>
      <p:sp>
        <p:nvSpPr>
          <p:cNvPr id="17" name="Line 12"/>
          <p:cNvSpPr/>
          <p:nvPr/>
        </p:nvSpPr>
        <p:spPr>
          <a:xfrm>
            <a:off x="2514600" y="2057400"/>
            <a:ext cx="0" cy="685800"/>
          </a:xfrm>
          <a:prstGeom prst="line">
            <a:avLst/>
          </a:prstGeom>
          <a:ln w="9360">
            <a:solidFill>
              <a:srgbClr val="000000"/>
            </a:solidFill>
            <a:round/>
          </a:ln>
        </p:spPr>
      </p:sp>
      <p:sp>
        <p:nvSpPr>
          <p:cNvPr id="18" name="Line 12"/>
          <p:cNvSpPr/>
          <p:nvPr/>
        </p:nvSpPr>
        <p:spPr>
          <a:xfrm>
            <a:off x="4343400" y="1371600"/>
            <a:ext cx="0" cy="685800"/>
          </a:xfrm>
          <a:prstGeom prst="line">
            <a:avLst/>
          </a:prstGeom>
          <a:ln w="9360">
            <a:solidFill>
              <a:srgbClr val="000000"/>
            </a:solidFill>
            <a:round/>
          </a:ln>
        </p:spPr>
      </p:sp>
    </p:spTree>
    <p:extLst>
      <p:ext uri="{BB962C8B-B14F-4D97-AF65-F5344CB8AC3E}">
        <p14:creationId xmlns:p14="http://schemas.microsoft.com/office/powerpoint/2010/main" val="1175300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257800" y="1905120"/>
            <a:ext cx="2514240" cy="533160"/>
          </a:xfrm>
          <a:prstGeom prst="rect">
            <a:avLst/>
          </a:prstGeom>
          <a:solidFill>
            <a:srgbClr val="BBE0E3"/>
          </a:solidFill>
          <a:ln w="9360">
            <a:solidFill>
              <a:srgbClr val="000000"/>
            </a:solidFill>
            <a:miter/>
          </a:ln>
        </p:spPr>
      </p:sp>
      <p:sp>
        <p:nvSpPr>
          <p:cNvPr id="135" name="CustomShape 2"/>
          <p:cNvSpPr/>
          <p:nvPr/>
        </p:nvSpPr>
        <p:spPr>
          <a:xfrm>
            <a:off x="5257800" y="1981080"/>
            <a:ext cx="2811960" cy="821880"/>
          </a:xfrm>
          <a:prstGeom prst="rect">
            <a:avLst/>
          </a:prstGeom>
        </p:spPr>
        <p:txBody>
          <a:bodyPr lIns="90000" tIns="45000" rIns="90000" bIns="45000"/>
          <a:lstStyle/>
          <a:p>
            <a:r>
              <a:rPr lang="en-IN" sz="2400">
                <a:solidFill>
                  <a:srgbClr val="000000"/>
                </a:solidFill>
                <a:latin typeface="Goudy Old Style"/>
              </a:rPr>
              <a:t>Character Stream</a:t>
            </a:r>
            <a:endParaRPr/>
          </a:p>
        </p:txBody>
      </p:sp>
      <p:sp>
        <p:nvSpPr>
          <p:cNvPr id="136" name="CustomShape 3"/>
          <p:cNvSpPr/>
          <p:nvPr/>
        </p:nvSpPr>
        <p:spPr>
          <a:xfrm>
            <a:off x="2819520" y="762120"/>
            <a:ext cx="3276360" cy="533160"/>
          </a:xfrm>
          <a:prstGeom prst="rect">
            <a:avLst/>
          </a:prstGeom>
          <a:solidFill>
            <a:srgbClr val="BBE0E3"/>
          </a:solidFill>
          <a:ln w="9360">
            <a:solidFill>
              <a:srgbClr val="000000"/>
            </a:solidFill>
            <a:miter/>
          </a:ln>
        </p:spPr>
      </p:sp>
      <p:sp>
        <p:nvSpPr>
          <p:cNvPr id="137" name="CustomShape 4"/>
          <p:cNvSpPr/>
          <p:nvPr/>
        </p:nvSpPr>
        <p:spPr>
          <a:xfrm>
            <a:off x="1600200" y="1905120"/>
            <a:ext cx="1828440" cy="533160"/>
          </a:xfrm>
          <a:prstGeom prst="rect">
            <a:avLst/>
          </a:prstGeom>
          <a:solidFill>
            <a:srgbClr val="BBE0E3"/>
          </a:solidFill>
          <a:ln w="9360">
            <a:solidFill>
              <a:srgbClr val="000000"/>
            </a:solidFill>
            <a:miter/>
          </a:ln>
        </p:spPr>
      </p:sp>
      <p:sp>
        <p:nvSpPr>
          <p:cNvPr id="138" name="TextShape 5"/>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39" name="Line 6"/>
          <p:cNvSpPr/>
          <p:nvPr/>
        </p:nvSpPr>
        <p:spPr>
          <a:xfrm>
            <a:off x="4343400" y="1295280"/>
            <a:ext cx="0" cy="304920"/>
          </a:xfrm>
          <a:prstGeom prst="line">
            <a:avLst/>
          </a:prstGeom>
          <a:ln w="9360">
            <a:solidFill>
              <a:srgbClr val="000000"/>
            </a:solidFill>
            <a:round/>
          </a:ln>
        </p:spPr>
      </p:sp>
      <p:sp>
        <p:nvSpPr>
          <p:cNvPr id="140" name="Line 7"/>
          <p:cNvSpPr/>
          <p:nvPr/>
        </p:nvSpPr>
        <p:spPr>
          <a:xfrm>
            <a:off x="2514600" y="1600200"/>
            <a:ext cx="3657600" cy="0"/>
          </a:xfrm>
          <a:prstGeom prst="line">
            <a:avLst/>
          </a:prstGeom>
          <a:ln w="9360">
            <a:solidFill>
              <a:srgbClr val="000000"/>
            </a:solidFill>
            <a:round/>
          </a:ln>
        </p:spPr>
      </p:sp>
      <p:sp>
        <p:nvSpPr>
          <p:cNvPr id="141" name="Line 8"/>
          <p:cNvSpPr/>
          <p:nvPr/>
        </p:nvSpPr>
        <p:spPr>
          <a:xfrm>
            <a:off x="2514600" y="1600200"/>
            <a:ext cx="0" cy="304560"/>
          </a:xfrm>
          <a:prstGeom prst="line">
            <a:avLst/>
          </a:prstGeom>
          <a:ln w="9360">
            <a:solidFill>
              <a:srgbClr val="000000"/>
            </a:solidFill>
            <a:round/>
          </a:ln>
        </p:spPr>
      </p:sp>
      <p:sp>
        <p:nvSpPr>
          <p:cNvPr id="142" name="Line 9"/>
          <p:cNvSpPr/>
          <p:nvPr/>
        </p:nvSpPr>
        <p:spPr>
          <a:xfrm>
            <a:off x="6172200" y="1600200"/>
            <a:ext cx="0" cy="304560"/>
          </a:xfrm>
          <a:prstGeom prst="line">
            <a:avLst/>
          </a:prstGeom>
          <a:ln w="9360">
            <a:solidFill>
              <a:srgbClr val="000000"/>
            </a:solidFill>
            <a:round/>
          </a:ln>
        </p:spPr>
      </p:sp>
      <p:sp>
        <p:nvSpPr>
          <p:cNvPr id="143" name="CustomShape 10"/>
          <p:cNvSpPr/>
          <p:nvPr/>
        </p:nvSpPr>
        <p:spPr>
          <a:xfrm>
            <a:off x="1600200" y="1981080"/>
            <a:ext cx="2133360" cy="456120"/>
          </a:xfrm>
          <a:prstGeom prst="rect">
            <a:avLst/>
          </a:prstGeom>
        </p:spPr>
        <p:txBody>
          <a:bodyPr lIns="90000" tIns="45000" rIns="90000" bIns="45000"/>
          <a:lstStyle/>
          <a:p>
            <a:r>
              <a:rPr lang="en-IN" sz="2400">
                <a:solidFill>
                  <a:srgbClr val="000000"/>
                </a:solidFill>
                <a:latin typeface="Goudy Old Style"/>
              </a:rPr>
              <a:t>Byte Stream</a:t>
            </a:r>
            <a:endParaRPr/>
          </a:p>
        </p:txBody>
      </p:sp>
      <p:sp>
        <p:nvSpPr>
          <p:cNvPr id="144" name="Line 11"/>
          <p:cNvSpPr/>
          <p:nvPr/>
        </p:nvSpPr>
        <p:spPr>
          <a:xfrm>
            <a:off x="2514600" y="2438280"/>
            <a:ext cx="0" cy="304920"/>
          </a:xfrm>
          <a:prstGeom prst="line">
            <a:avLst/>
          </a:prstGeom>
          <a:ln w="9360">
            <a:solidFill>
              <a:srgbClr val="000000"/>
            </a:solidFill>
            <a:round/>
          </a:ln>
        </p:spPr>
      </p:sp>
      <p:sp>
        <p:nvSpPr>
          <p:cNvPr id="145" name="Line 12"/>
          <p:cNvSpPr/>
          <p:nvPr/>
        </p:nvSpPr>
        <p:spPr>
          <a:xfrm>
            <a:off x="6172200" y="2438280"/>
            <a:ext cx="0" cy="304920"/>
          </a:xfrm>
          <a:prstGeom prst="line">
            <a:avLst/>
          </a:prstGeom>
          <a:ln w="9360">
            <a:solidFill>
              <a:srgbClr val="000000"/>
            </a:solidFill>
            <a:round/>
          </a:ln>
        </p:spPr>
      </p:sp>
      <p:sp>
        <p:nvSpPr>
          <p:cNvPr id="146" name="CustomShape 13"/>
          <p:cNvSpPr/>
          <p:nvPr/>
        </p:nvSpPr>
        <p:spPr>
          <a:xfrm>
            <a:off x="152280" y="2895480"/>
            <a:ext cx="1828440" cy="533160"/>
          </a:xfrm>
          <a:prstGeom prst="rect">
            <a:avLst/>
          </a:prstGeom>
          <a:solidFill>
            <a:srgbClr val="BBE0E3"/>
          </a:solidFill>
          <a:ln w="9360">
            <a:solidFill>
              <a:srgbClr val="000000"/>
            </a:solidFill>
            <a:miter/>
          </a:ln>
        </p:spPr>
      </p:sp>
      <p:sp>
        <p:nvSpPr>
          <p:cNvPr id="147" name="CustomShape 14"/>
          <p:cNvSpPr/>
          <p:nvPr/>
        </p:nvSpPr>
        <p:spPr>
          <a:xfrm>
            <a:off x="152280" y="2971800"/>
            <a:ext cx="2133360" cy="456120"/>
          </a:xfrm>
          <a:prstGeom prst="rect">
            <a:avLst/>
          </a:prstGeom>
        </p:spPr>
        <p:txBody>
          <a:bodyPr lIns="90000" tIns="45000" rIns="90000" bIns="45000"/>
          <a:lstStyle/>
          <a:p>
            <a:r>
              <a:rPr lang="en-IN" sz="2400">
                <a:solidFill>
                  <a:srgbClr val="000000"/>
                </a:solidFill>
                <a:latin typeface="Goudy Old Style"/>
              </a:rPr>
              <a:t>InputStream</a:t>
            </a:r>
            <a:endParaRPr/>
          </a:p>
        </p:txBody>
      </p:sp>
      <p:sp>
        <p:nvSpPr>
          <p:cNvPr id="148" name="CustomShape 15"/>
          <p:cNvSpPr/>
          <p:nvPr/>
        </p:nvSpPr>
        <p:spPr>
          <a:xfrm>
            <a:off x="2666880" y="2895480"/>
            <a:ext cx="1980720" cy="533160"/>
          </a:xfrm>
          <a:prstGeom prst="rect">
            <a:avLst/>
          </a:prstGeom>
          <a:solidFill>
            <a:srgbClr val="BBE0E3"/>
          </a:solidFill>
          <a:ln w="9360">
            <a:solidFill>
              <a:srgbClr val="000000"/>
            </a:solidFill>
            <a:miter/>
          </a:ln>
        </p:spPr>
      </p:sp>
      <p:sp>
        <p:nvSpPr>
          <p:cNvPr id="149" name="CustomShape 16"/>
          <p:cNvSpPr/>
          <p:nvPr/>
        </p:nvSpPr>
        <p:spPr>
          <a:xfrm>
            <a:off x="2666880" y="2971800"/>
            <a:ext cx="2133360" cy="821880"/>
          </a:xfrm>
          <a:prstGeom prst="rect">
            <a:avLst/>
          </a:prstGeom>
        </p:spPr>
        <p:txBody>
          <a:bodyPr lIns="90000" tIns="45000" rIns="90000" bIns="45000"/>
          <a:lstStyle/>
          <a:p>
            <a:r>
              <a:rPr lang="en-IN" sz="2400">
                <a:solidFill>
                  <a:srgbClr val="000000"/>
                </a:solidFill>
                <a:latin typeface="Goudy Old Style"/>
              </a:rPr>
              <a:t>OutputStream</a:t>
            </a:r>
            <a:endParaRPr/>
          </a:p>
        </p:txBody>
      </p:sp>
      <p:sp>
        <p:nvSpPr>
          <p:cNvPr id="150" name="CustomShape 17"/>
          <p:cNvSpPr/>
          <p:nvPr/>
        </p:nvSpPr>
        <p:spPr>
          <a:xfrm>
            <a:off x="5029200" y="2895480"/>
            <a:ext cx="1828440" cy="533160"/>
          </a:xfrm>
          <a:prstGeom prst="rect">
            <a:avLst/>
          </a:prstGeom>
          <a:solidFill>
            <a:srgbClr val="BBE0E3"/>
          </a:solidFill>
          <a:ln w="9360">
            <a:solidFill>
              <a:srgbClr val="000000"/>
            </a:solidFill>
            <a:miter/>
          </a:ln>
        </p:spPr>
      </p:sp>
      <p:sp>
        <p:nvSpPr>
          <p:cNvPr id="151" name="CustomShape 18"/>
          <p:cNvSpPr/>
          <p:nvPr/>
        </p:nvSpPr>
        <p:spPr>
          <a:xfrm>
            <a:off x="5029200" y="2971800"/>
            <a:ext cx="2133360" cy="456120"/>
          </a:xfrm>
          <a:prstGeom prst="rect">
            <a:avLst/>
          </a:prstGeom>
        </p:spPr>
        <p:txBody>
          <a:bodyPr lIns="90000" tIns="45000" rIns="90000" bIns="45000"/>
          <a:lstStyle/>
          <a:p>
            <a:r>
              <a:rPr lang="en-IN" sz="2400">
                <a:solidFill>
                  <a:srgbClr val="000000"/>
                </a:solidFill>
                <a:latin typeface="Goudy Old Style"/>
              </a:rPr>
              <a:t>Reader</a:t>
            </a:r>
            <a:endParaRPr/>
          </a:p>
        </p:txBody>
      </p:sp>
      <p:sp>
        <p:nvSpPr>
          <p:cNvPr id="152" name="CustomShape 19"/>
          <p:cNvSpPr/>
          <p:nvPr/>
        </p:nvSpPr>
        <p:spPr>
          <a:xfrm>
            <a:off x="7086600" y="2895480"/>
            <a:ext cx="1828440" cy="533160"/>
          </a:xfrm>
          <a:prstGeom prst="rect">
            <a:avLst/>
          </a:prstGeom>
          <a:solidFill>
            <a:srgbClr val="BBE0E3"/>
          </a:solidFill>
          <a:ln w="9360">
            <a:solidFill>
              <a:srgbClr val="000000"/>
            </a:solidFill>
            <a:miter/>
          </a:ln>
        </p:spPr>
      </p:sp>
      <p:sp>
        <p:nvSpPr>
          <p:cNvPr id="153" name="CustomShape 20"/>
          <p:cNvSpPr/>
          <p:nvPr/>
        </p:nvSpPr>
        <p:spPr>
          <a:xfrm>
            <a:off x="7086600" y="2971800"/>
            <a:ext cx="2133360" cy="456120"/>
          </a:xfrm>
          <a:prstGeom prst="rect">
            <a:avLst/>
          </a:prstGeom>
        </p:spPr>
        <p:txBody>
          <a:bodyPr lIns="90000" tIns="45000" rIns="90000" bIns="45000"/>
          <a:lstStyle/>
          <a:p>
            <a:r>
              <a:rPr lang="en-IN" sz="2400">
                <a:solidFill>
                  <a:srgbClr val="000000"/>
                </a:solidFill>
                <a:latin typeface="Goudy Old Style"/>
              </a:rPr>
              <a:t>Writer</a:t>
            </a:r>
            <a:endParaRPr/>
          </a:p>
        </p:txBody>
      </p:sp>
      <p:sp>
        <p:nvSpPr>
          <p:cNvPr id="154" name="Line 21"/>
          <p:cNvSpPr/>
          <p:nvPr/>
        </p:nvSpPr>
        <p:spPr>
          <a:xfrm>
            <a:off x="990360" y="2743200"/>
            <a:ext cx="2971800" cy="0"/>
          </a:xfrm>
          <a:prstGeom prst="line">
            <a:avLst/>
          </a:prstGeom>
          <a:ln w="9360">
            <a:solidFill>
              <a:srgbClr val="000000"/>
            </a:solidFill>
            <a:round/>
          </a:ln>
        </p:spPr>
      </p:sp>
      <p:sp>
        <p:nvSpPr>
          <p:cNvPr id="155" name="Line 22"/>
          <p:cNvSpPr/>
          <p:nvPr/>
        </p:nvSpPr>
        <p:spPr>
          <a:xfrm>
            <a:off x="990360" y="2743200"/>
            <a:ext cx="0" cy="152280"/>
          </a:xfrm>
          <a:prstGeom prst="line">
            <a:avLst/>
          </a:prstGeom>
          <a:ln w="9360">
            <a:solidFill>
              <a:srgbClr val="000000"/>
            </a:solidFill>
            <a:round/>
          </a:ln>
        </p:spPr>
      </p:sp>
      <p:sp>
        <p:nvSpPr>
          <p:cNvPr id="156" name="Line 23"/>
          <p:cNvSpPr/>
          <p:nvPr/>
        </p:nvSpPr>
        <p:spPr>
          <a:xfrm>
            <a:off x="3962160" y="2743200"/>
            <a:ext cx="0" cy="152280"/>
          </a:xfrm>
          <a:prstGeom prst="line">
            <a:avLst/>
          </a:prstGeom>
          <a:ln w="9360">
            <a:solidFill>
              <a:srgbClr val="000000"/>
            </a:solidFill>
            <a:round/>
          </a:ln>
        </p:spPr>
      </p:sp>
      <p:sp>
        <p:nvSpPr>
          <p:cNvPr id="157" name="Line 24"/>
          <p:cNvSpPr/>
          <p:nvPr/>
        </p:nvSpPr>
        <p:spPr>
          <a:xfrm>
            <a:off x="5410080" y="2743200"/>
            <a:ext cx="2666880" cy="0"/>
          </a:xfrm>
          <a:prstGeom prst="line">
            <a:avLst/>
          </a:prstGeom>
          <a:ln w="9360">
            <a:solidFill>
              <a:srgbClr val="000000"/>
            </a:solidFill>
            <a:round/>
          </a:ln>
        </p:spPr>
      </p:sp>
      <p:sp>
        <p:nvSpPr>
          <p:cNvPr id="158" name="Line 25"/>
          <p:cNvSpPr/>
          <p:nvPr/>
        </p:nvSpPr>
        <p:spPr>
          <a:xfrm>
            <a:off x="5410080" y="2743200"/>
            <a:ext cx="0" cy="152280"/>
          </a:xfrm>
          <a:prstGeom prst="line">
            <a:avLst/>
          </a:prstGeom>
          <a:ln w="9360">
            <a:solidFill>
              <a:srgbClr val="000000"/>
            </a:solidFill>
            <a:round/>
          </a:ln>
        </p:spPr>
      </p:sp>
      <p:sp>
        <p:nvSpPr>
          <p:cNvPr id="159" name="Line 26"/>
          <p:cNvSpPr/>
          <p:nvPr/>
        </p:nvSpPr>
        <p:spPr>
          <a:xfrm>
            <a:off x="8076960" y="2743200"/>
            <a:ext cx="0" cy="152280"/>
          </a:xfrm>
          <a:prstGeom prst="line">
            <a:avLst/>
          </a:prstGeom>
          <a:ln w="9360">
            <a:solidFill>
              <a:srgbClr val="000000"/>
            </a:solidFill>
            <a:round/>
          </a:ln>
        </p:spPr>
      </p:sp>
      <p:sp>
        <p:nvSpPr>
          <p:cNvPr id="160" name="Line 27"/>
          <p:cNvSpPr/>
          <p:nvPr/>
        </p:nvSpPr>
        <p:spPr>
          <a:xfrm>
            <a:off x="990360" y="3429000"/>
            <a:ext cx="0" cy="685800"/>
          </a:xfrm>
          <a:prstGeom prst="line">
            <a:avLst/>
          </a:prstGeom>
          <a:ln w="9360">
            <a:solidFill>
              <a:srgbClr val="000000"/>
            </a:solidFill>
            <a:round/>
          </a:ln>
        </p:spPr>
      </p:sp>
      <p:sp>
        <p:nvSpPr>
          <p:cNvPr id="161" name="CustomShape 28"/>
          <p:cNvSpPr/>
          <p:nvPr/>
        </p:nvSpPr>
        <p:spPr>
          <a:xfrm>
            <a:off x="152280" y="4114800"/>
            <a:ext cx="1828440" cy="533160"/>
          </a:xfrm>
          <a:prstGeom prst="rect">
            <a:avLst/>
          </a:prstGeom>
          <a:solidFill>
            <a:srgbClr val="BBE0E3"/>
          </a:solidFill>
          <a:ln w="9360">
            <a:solidFill>
              <a:srgbClr val="000000"/>
            </a:solidFill>
            <a:miter/>
          </a:ln>
        </p:spPr>
      </p:sp>
      <p:sp>
        <p:nvSpPr>
          <p:cNvPr id="162" name="CustomShape 29"/>
          <p:cNvSpPr/>
          <p:nvPr/>
        </p:nvSpPr>
        <p:spPr>
          <a:xfrm>
            <a:off x="152280" y="4191120"/>
            <a:ext cx="2133360" cy="456120"/>
          </a:xfrm>
          <a:prstGeom prst="rect">
            <a:avLst/>
          </a:prstGeom>
        </p:spPr>
        <p:txBody>
          <a:bodyPr lIns="90000" tIns="45000" rIns="90000" bIns="45000"/>
          <a:lstStyle/>
          <a:p>
            <a:r>
              <a:rPr lang="en-IN" sz="2400">
                <a:solidFill>
                  <a:srgbClr val="000000"/>
                </a:solidFill>
                <a:latin typeface="Goudy Old Style"/>
              </a:rPr>
              <a:t>read()</a:t>
            </a:r>
            <a:endParaRPr/>
          </a:p>
        </p:txBody>
      </p:sp>
      <p:sp>
        <p:nvSpPr>
          <p:cNvPr id="163" name="Line 30"/>
          <p:cNvSpPr/>
          <p:nvPr/>
        </p:nvSpPr>
        <p:spPr>
          <a:xfrm>
            <a:off x="3962160" y="3429000"/>
            <a:ext cx="0" cy="685800"/>
          </a:xfrm>
          <a:prstGeom prst="line">
            <a:avLst/>
          </a:prstGeom>
          <a:ln w="9360">
            <a:solidFill>
              <a:srgbClr val="000000"/>
            </a:solidFill>
            <a:round/>
          </a:ln>
        </p:spPr>
      </p:sp>
      <p:sp>
        <p:nvSpPr>
          <p:cNvPr id="164" name="CustomShape 31"/>
          <p:cNvSpPr/>
          <p:nvPr/>
        </p:nvSpPr>
        <p:spPr>
          <a:xfrm>
            <a:off x="2895480" y="4114800"/>
            <a:ext cx="1828440" cy="533160"/>
          </a:xfrm>
          <a:prstGeom prst="rect">
            <a:avLst/>
          </a:prstGeom>
          <a:solidFill>
            <a:srgbClr val="BBE0E3"/>
          </a:solidFill>
          <a:ln w="9360">
            <a:solidFill>
              <a:srgbClr val="000000"/>
            </a:solidFill>
            <a:miter/>
          </a:ln>
        </p:spPr>
      </p:sp>
      <p:sp>
        <p:nvSpPr>
          <p:cNvPr id="165" name="CustomShape 32"/>
          <p:cNvSpPr/>
          <p:nvPr/>
        </p:nvSpPr>
        <p:spPr>
          <a:xfrm>
            <a:off x="2895480" y="4191120"/>
            <a:ext cx="2133360" cy="456120"/>
          </a:xfrm>
          <a:prstGeom prst="rect">
            <a:avLst/>
          </a:prstGeom>
        </p:spPr>
        <p:txBody>
          <a:bodyPr lIns="90000" tIns="45000" rIns="90000" bIns="45000"/>
          <a:lstStyle/>
          <a:p>
            <a:r>
              <a:rPr lang="en-IN" sz="2400">
                <a:solidFill>
                  <a:srgbClr val="000000"/>
                </a:solidFill>
                <a:latin typeface="Goudy Old Style"/>
              </a:rPr>
              <a:t>write()</a:t>
            </a:r>
            <a:endParaRPr/>
          </a:p>
        </p:txBody>
      </p:sp>
      <p:sp>
        <p:nvSpPr>
          <p:cNvPr id="166" name="Line 33"/>
          <p:cNvSpPr/>
          <p:nvPr/>
        </p:nvSpPr>
        <p:spPr>
          <a:xfrm>
            <a:off x="5410080" y="3429000"/>
            <a:ext cx="0" cy="685800"/>
          </a:xfrm>
          <a:prstGeom prst="line">
            <a:avLst/>
          </a:prstGeom>
          <a:ln w="9360">
            <a:solidFill>
              <a:srgbClr val="000000"/>
            </a:solidFill>
            <a:round/>
          </a:ln>
        </p:spPr>
      </p:sp>
      <p:sp>
        <p:nvSpPr>
          <p:cNvPr id="167" name="CustomShape 34"/>
          <p:cNvSpPr/>
          <p:nvPr/>
        </p:nvSpPr>
        <p:spPr>
          <a:xfrm>
            <a:off x="5029200" y="4114800"/>
            <a:ext cx="1828440" cy="533160"/>
          </a:xfrm>
          <a:prstGeom prst="rect">
            <a:avLst/>
          </a:prstGeom>
          <a:solidFill>
            <a:srgbClr val="BBE0E3"/>
          </a:solidFill>
          <a:ln w="9360">
            <a:solidFill>
              <a:srgbClr val="000000"/>
            </a:solidFill>
            <a:miter/>
          </a:ln>
        </p:spPr>
      </p:sp>
      <p:sp>
        <p:nvSpPr>
          <p:cNvPr id="168" name="CustomShape 35"/>
          <p:cNvSpPr/>
          <p:nvPr/>
        </p:nvSpPr>
        <p:spPr>
          <a:xfrm>
            <a:off x="5029200" y="4191120"/>
            <a:ext cx="2133360" cy="456120"/>
          </a:xfrm>
          <a:prstGeom prst="rect">
            <a:avLst/>
          </a:prstGeom>
        </p:spPr>
        <p:txBody>
          <a:bodyPr lIns="90000" tIns="45000" rIns="90000" bIns="45000"/>
          <a:lstStyle/>
          <a:p>
            <a:r>
              <a:rPr lang="en-IN" sz="2400">
                <a:solidFill>
                  <a:srgbClr val="000000"/>
                </a:solidFill>
                <a:latin typeface="Goudy Old Style"/>
              </a:rPr>
              <a:t>read()</a:t>
            </a:r>
            <a:endParaRPr/>
          </a:p>
        </p:txBody>
      </p:sp>
      <p:sp>
        <p:nvSpPr>
          <p:cNvPr id="169" name="Line 36"/>
          <p:cNvSpPr/>
          <p:nvPr/>
        </p:nvSpPr>
        <p:spPr>
          <a:xfrm>
            <a:off x="8076960" y="3429000"/>
            <a:ext cx="0" cy="685800"/>
          </a:xfrm>
          <a:prstGeom prst="line">
            <a:avLst/>
          </a:prstGeom>
          <a:ln w="9360">
            <a:solidFill>
              <a:srgbClr val="000000"/>
            </a:solidFill>
            <a:round/>
          </a:ln>
        </p:spPr>
      </p:sp>
      <p:sp>
        <p:nvSpPr>
          <p:cNvPr id="170" name="CustomShape 37"/>
          <p:cNvSpPr/>
          <p:nvPr/>
        </p:nvSpPr>
        <p:spPr>
          <a:xfrm>
            <a:off x="7086600" y="4114800"/>
            <a:ext cx="1828440" cy="533160"/>
          </a:xfrm>
          <a:prstGeom prst="rect">
            <a:avLst/>
          </a:prstGeom>
          <a:solidFill>
            <a:srgbClr val="BBE0E3"/>
          </a:solidFill>
          <a:ln w="9360">
            <a:solidFill>
              <a:srgbClr val="000000"/>
            </a:solidFill>
            <a:miter/>
          </a:ln>
        </p:spPr>
      </p:sp>
      <p:sp>
        <p:nvSpPr>
          <p:cNvPr id="171" name="CustomShape 38"/>
          <p:cNvSpPr/>
          <p:nvPr/>
        </p:nvSpPr>
        <p:spPr>
          <a:xfrm>
            <a:off x="7086600" y="4191120"/>
            <a:ext cx="2133360" cy="456120"/>
          </a:xfrm>
          <a:prstGeom prst="rect">
            <a:avLst/>
          </a:prstGeom>
        </p:spPr>
        <p:txBody>
          <a:bodyPr lIns="90000" tIns="45000" rIns="90000" bIns="45000"/>
          <a:lstStyle/>
          <a:p>
            <a:r>
              <a:rPr lang="en-IN" sz="2400">
                <a:solidFill>
                  <a:srgbClr val="000000"/>
                </a:solidFill>
                <a:latin typeface="Goudy Old Style"/>
              </a:rPr>
              <a:t>write()</a:t>
            </a:r>
            <a:endParaRPr/>
          </a:p>
        </p:txBody>
      </p:sp>
      <p:sp>
        <p:nvSpPr>
          <p:cNvPr id="172" name="CustomShape 39"/>
          <p:cNvSpPr/>
          <p:nvPr/>
        </p:nvSpPr>
        <p:spPr>
          <a:xfrm>
            <a:off x="2819520" y="762120"/>
            <a:ext cx="3200040" cy="456120"/>
          </a:xfrm>
          <a:prstGeom prst="rect">
            <a:avLst/>
          </a:prstGeom>
        </p:spPr>
        <p:txBody>
          <a:bodyPr lIns="90000" tIns="45000" rIns="90000" bIns="45000"/>
          <a:lstStyle/>
          <a:p>
            <a:pPr algn="ctr"/>
            <a:r>
              <a:rPr lang="en-IN" sz="2400">
                <a:solidFill>
                  <a:srgbClr val="000000"/>
                </a:solidFill>
                <a:latin typeface="Goudy Old Style"/>
              </a:rPr>
              <a:t>Java Streams</a:t>
            </a:r>
            <a:endParaRPr/>
          </a:p>
        </p:txBody>
      </p:sp>
    </p:spTree>
    <p:extLst>
      <p:ext uri="{BB962C8B-B14F-4D97-AF65-F5344CB8AC3E}">
        <p14:creationId xmlns:p14="http://schemas.microsoft.com/office/powerpoint/2010/main" val="2292554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74" name="TextShape 2"/>
          <p:cNvSpPr txBox="1"/>
          <p:nvPr/>
        </p:nvSpPr>
        <p:spPr>
          <a:xfrm>
            <a:off x="0" y="457200"/>
            <a:ext cx="9143640" cy="6400440"/>
          </a:xfrm>
          <a:prstGeom prst="rect">
            <a:avLst/>
          </a:prstGeom>
        </p:spPr>
        <p:txBody>
          <a:bodyPr/>
          <a:lstStyle/>
          <a:p>
            <a:pPr marL="511175" indent="-403225">
              <a:buSzPct val="70000"/>
              <a:buFont typeface="Wingdings" charset="2"/>
              <a:buChar char=""/>
            </a:pPr>
            <a:r>
              <a:rPr lang="en-US" sz="2800" b="1" dirty="0">
                <a:solidFill>
                  <a:srgbClr val="000000"/>
                </a:solidFill>
                <a:latin typeface="Goudy Old Style"/>
              </a:rPr>
              <a:t>Stream Classes</a:t>
            </a:r>
            <a:r>
              <a:rPr lang="en-US" sz="2800" dirty="0">
                <a:solidFill>
                  <a:srgbClr val="000000"/>
                </a:solidFill>
                <a:latin typeface="Goudy Old Style"/>
              </a:rPr>
              <a:t> – The entire Java I/O is based upon four abstract classes viz.. </a:t>
            </a:r>
            <a:r>
              <a:rPr lang="en-US" sz="2800" b="1" dirty="0" err="1">
                <a:solidFill>
                  <a:srgbClr val="000000"/>
                </a:solidFill>
                <a:latin typeface="Goudy Old Style"/>
              </a:rPr>
              <a:t>InputStream</a:t>
            </a:r>
            <a:r>
              <a:rPr lang="en-US" sz="2800" b="1" dirty="0">
                <a:solidFill>
                  <a:srgbClr val="000000"/>
                </a:solidFill>
                <a:latin typeface="Goudy Old Style"/>
              </a:rPr>
              <a:t>, </a:t>
            </a:r>
            <a:r>
              <a:rPr lang="en-US" sz="2800" b="1" dirty="0" err="1">
                <a:solidFill>
                  <a:srgbClr val="000000"/>
                </a:solidFill>
                <a:latin typeface="Goudy Old Style"/>
              </a:rPr>
              <a:t>OutputStream</a:t>
            </a:r>
            <a:r>
              <a:rPr lang="en-US" sz="2800" b="1" dirty="0">
                <a:solidFill>
                  <a:srgbClr val="000000"/>
                </a:solidFill>
                <a:latin typeface="Goudy Old Style"/>
              </a:rPr>
              <a:t>, </a:t>
            </a:r>
            <a:r>
              <a:rPr lang="en-US" sz="2800" dirty="0">
                <a:solidFill>
                  <a:srgbClr val="000000"/>
                </a:solidFill>
                <a:latin typeface="Goudy Old Style"/>
              </a:rPr>
              <a:t>(byte stream)</a:t>
            </a:r>
            <a:r>
              <a:rPr lang="en-US" sz="2800" b="1" dirty="0">
                <a:solidFill>
                  <a:srgbClr val="000000"/>
                </a:solidFill>
                <a:latin typeface="Goudy Old Style"/>
              </a:rPr>
              <a:t> Reader, Writer </a:t>
            </a:r>
            <a:r>
              <a:rPr lang="en-US" sz="2800" dirty="0">
                <a:solidFill>
                  <a:srgbClr val="000000"/>
                </a:solidFill>
                <a:latin typeface="Goudy Old Style"/>
              </a:rPr>
              <a:t>(character stream).</a:t>
            </a:r>
            <a:endParaRPr dirty="0"/>
          </a:p>
          <a:p>
            <a:pPr marL="511175" indent="-403225">
              <a:buSzPct val="70000"/>
              <a:buFont typeface="Wingdings" charset="2"/>
              <a:buChar char=""/>
            </a:pPr>
            <a:r>
              <a:rPr lang="en-US" sz="2800" dirty="0">
                <a:solidFill>
                  <a:srgbClr val="000000"/>
                </a:solidFill>
                <a:latin typeface="Goudy Old Style"/>
              </a:rPr>
              <a:t>Character stream classes are used when working with characters or Strings. Byte stream classes are used when working with bytes or other binary objects. </a:t>
            </a:r>
            <a:endParaRPr dirty="0"/>
          </a:p>
          <a:p>
            <a:pPr marL="511175" indent="-403225">
              <a:buSzPct val="70000"/>
              <a:buFont typeface="Wingdings" charset="2"/>
              <a:buChar char=""/>
            </a:pPr>
            <a:r>
              <a:rPr lang="en-US" sz="2800" dirty="0">
                <a:solidFill>
                  <a:srgbClr val="000000"/>
                </a:solidFill>
                <a:latin typeface="Goudy Old Style"/>
              </a:rPr>
              <a:t>Byte Stream classes cannot work directly with Unicode characters.</a:t>
            </a:r>
            <a:endParaRPr dirty="0"/>
          </a:p>
          <a:p>
            <a:pPr marL="511175" indent="-403225">
              <a:buSzPct val="70000"/>
              <a:buFont typeface="Wingdings" charset="2"/>
              <a:buChar char=""/>
            </a:pPr>
            <a:r>
              <a:rPr lang="en-US" sz="2800" dirty="0">
                <a:solidFill>
                  <a:srgbClr val="000000"/>
                </a:solidFill>
                <a:latin typeface="Goudy Old Style"/>
              </a:rPr>
              <a:t>Java supports direct I/O support for characters keeping in tune with “write once, run anywhere” philosophy.</a:t>
            </a:r>
            <a:endParaRPr dirty="0"/>
          </a:p>
          <a:p>
            <a:pPr marL="511175" indent="-403225"/>
            <a:endParaRPr dirty="0"/>
          </a:p>
        </p:txBody>
      </p:sp>
    </p:spTree>
    <p:extLst>
      <p:ext uri="{BB962C8B-B14F-4D97-AF65-F5344CB8AC3E}">
        <p14:creationId xmlns:p14="http://schemas.microsoft.com/office/powerpoint/2010/main" val="824047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533520" y="0"/>
            <a:ext cx="7924320" cy="685440"/>
          </a:xfrm>
          <a:prstGeom prst="rect">
            <a:avLst/>
          </a:prstGeom>
        </p:spPr>
        <p:txBody>
          <a:bodyPr anchor="ctr"/>
          <a:lstStyle/>
          <a:p>
            <a:pPr algn="ctr"/>
            <a:r>
              <a:rPr lang="en-US" sz="4000">
                <a:solidFill>
                  <a:srgbClr val="000000"/>
                </a:solidFill>
                <a:latin typeface="Andalus"/>
              </a:rPr>
              <a:t>Byte Stream</a:t>
            </a:r>
            <a:endParaRPr/>
          </a:p>
        </p:txBody>
      </p:sp>
      <p:sp>
        <p:nvSpPr>
          <p:cNvPr id="176" name="TextShape 2"/>
          <p:cNvSpPr txBox="1"/>
          <p:nvPr/>
        </p:nvSpPr>
        <p:spPr>
          <a:xfrm>
            <a:off x="0" y="533520"/>
            <a:ext cx="9143640" cy="6171840"/>
          </a:xfrm>
          <a:prstGeom prst="rect">
            <a:avLst/>
          </a:prstGeom>
        </p:spPr>
        <p:txBody>
          <a:bodyPr/>
          <a:lstStyle/>
          <a:p>
            <a:pPr>
              <a:buSzPct val="70000"/>
              <a:buFont typeface="Wingdings" charset="2"/>
              <a:buChar char=""/>
            </a:pPr>
            <a:r>
              <a:rPr lang="en-US" sz="2800" b="1" dirty="0">
                <a:solidFill>
                  <a:srgbClr val="000000"/>
                </a:solidFill>
                <a:latin typeface="Goudy Old Style"/>
              </a:rPr>
              <a:t> </a:t>
            </a:r>
            <a:r>
              <a:rPr lang="en-US" sz="2800" b="1" dirty="0" err="1">
                <a:solidFill>
                  <a:srgbClr val="000000"/>
                </a:solidFill>
                <a:latin typeface="Goudy Old Style"/>
              </a:rPr>
              <a:t>InputStream</a:t>
            </a:r>
            <a:r>
              <a:rPr lang="en-US" sz="2800" dirty="0">
                <a:solidFill>
                  <a:srgbClr val="000000"/>
                </a:solidFill>
                <a:latin typeface="Goudy Old Style"/>
              </a:rPr>
              <a:t> – defines the following methods </a:t>
            </a:r>
            <a:endParaRPr dirty="0"/>
          </a:p>
          <a:p>
            <a:pPr marL="852488" lvl="1" indent="-457200">
              <a:buSzPct val="70000"/>
              <a:buFont typeface="Wingdings" charset="2"/>
              <a:buChar char=""/>
            </a:pPr>
            <a:r>
              <a:rPr lang="en-US" sz="2800" b="1" dirty="0" err="1">
                <a:solidFill>
                  <a:srgbClr val="000000"/>
                </a:solidFill>
                <a:latin typeface="Goudy Old Style"/>
              </a:rPr>
              <a:t>int</a:t>
            </a:r>
            <a:r>
              <a:rPr lang="en-US" sz="2800" b="1" dirty="0">
                <a:solidFill>
                  <a:srgbClr val="000000"/>
                </a:solidFill>
                <a:latin typeface="Goudy Old Style"/>
              </a:rPr>
              <a:t> read() – </a:t>
            </a:r>
            <a:r>
              <a:rPr lang="en-US" sz="2800" dirty="0">
                <a:solidFill>
                  <a:srgbClr val="000000"/>
                </a:solidFill>
                <a:latin typeface="Goudy Old Style"/>
              </a:rPr>
              <a:t>Returns an integer representation of next available byte of input. At end of file, it returns -1.</a:t>
            </a:r>
            <a:endParaRPr dirty="0"/>
          </a:p>
          <a:p>
            <a:pPr marL="852488" lvl="1" indent="-457200">
              <a:buSzPct val="70000"/>
              <a:buFont typeface="Wingdings" charset="2"/>
              <a:buChar char=""/>
            </a:pPr>
            <a:r>
              <a:rPr lang="en-US" sz="2800" b="1" dirty="0" err="1">
                <a:solidFill>
                  <a:srgbClr val="000000"/>
                </a:solidFill>
                <a:latin typeface="Goudy Old Style"/>
              </a:rPr>
              <a:t>int</a:t>
            </a:r>
            <a:r>
              <a:rPr lang="en-US" sz="2800" b="1" dirty="0">
                <a:solidFill>
                  <a:srgbClr val="000000"/>
                </a:solidFill>
                <a:latin typeface="Goudy Old Style"/>
              </a:rPr>
              <a:t> read(byte buffer[]) – </a:t>
            </a:r>
            <a:r>
              <a:rPr lang="en-US" sz="2800" dirty="0">
                <a:solidFill>
                  <a:srgbClr val="000000"/>
                </a:solidFill>
                <a:latin typeface="Goudy Old Style"/>
              </a:rPr>
              <a:t>Returns the actual number of bytes that were successfully read. -1is returned when end of file is encountered. </a:t>
            </a:r>
            <a:endParaRPr dirty="0"/>
          </a:p>
          <a:p>
            <a:pPr marL="852488" lvl="1" indent="-457200">
              <a:buSzPct val="70000"/>
              <a:buFont typeface="Wingdings" charset="2"/>
              <a:buChar char=""/>
            </a:pPr>
            <a:r>
              <a:rPr lang="en-US" sz="2800" b="1" dirty="0" err="1">
                <a:solidFill>
                  <a:srgbClr val="000000"/>
                </a:solidFill>
                <a:latin typeface="Goudy Old Style"/>
              </a:rPr>
              <a:t>int</a:t>
            </a:r>
            <a:r>
              <a:rPr lang="en-US" sz="2800" b="1" dirty="0">
                <a:solidFill>
                  <a:srgbClr val="000000"/>
                </a:solidFill>
                <a:latin typeface="Goudy Old Style"/>
              </a:rPr>
              <a:t> read(byte buffer[], </a:t>
            </a:r>
            <a:r>
              <a:rPr lang="en-US" sz="2800" b="1" dirty="0" err="1">
                <a:solidFill>
                  <a:srgbClr val="000000"/>
                </a:solidFill>
                <a:latin typeface="Goudy Old Style"/>
              </a:rPr>
              <a:t>int</a:t>
            </a:r>
            <a:r>
              <a:rPr lang="en-US" sz="2800" b="1" dirty="0">
                <a:solidFill>
                  <a:srgbClr val="000000"/>
                </a:solidFill>
                <a:latin typeface="Goudy Old Style"/>
              </a:rPr>
              <a:t> offset, </a:t>
            </a:r>
            <a:r>
              <a:rPr lang="en-US" sz="2800" b="1" dirty="0" err="1">
                <a:solidFill>
                  <a:srgbClr val="000000"/>
                </a:solidFill>
                <a:latin typeface="Goudy Old Style"/>
              </a:rPr>
              <a:t>int</a:t>
            </a:r>
            <a:r>
              <a:rPr lang="en-US" sz="2800" b="1" dirty="0">
                <a:solidFill>
                  <a:srgbClr val="000000"/>
                </a:solidFill>
                <a:latin typeface="Goudy Old Style"/>
              </a:rPr>
              <a:t> </a:t>
            </a:r>
            <a:r>
              <a:rPr lang="en-US" sz="2800" b="1" dirty="0" err="1">
                <a:solidFill>
                  <a:srgbClr val="000000"/>
                </a:solidFill>
                <a:latin typeface="Goudy Old Style"/>
              </a:rPr>
              <a:t>numBytes</a:t>
            </a:r>
            <a:r>
              <a:rPr lang="en-US" sz="2800" b="1" dirty="0">
                <a:solidFill>
                  <a:srgbClr val="000000"/>
                </a:solidFill>
                <a:latin typeface="Goudy Old Style"/>
              </a:rPr>
              <a:t>) – </a:t>
            </a:r>
            <a:r>
              <a:rPr lang="en-US" sz="2800" dirty="0">
                <a:solidFill>
                  <a:srgbClr val="000000"/>
                </a:solidFill>
                <a:latin typeface="Goudy Old Style"/>
              </a:rPr>
              <a:t>Returns number of bytes successfully read, -1 is returned when </a:t>
            </a:r>
            <a:r>
              <a:rPr lang="en-US" sz="2800" dirty="0" err="1">
                <a:solidFill>
                  <a:srgbClr val="000000"/>
                </a:solidFill>
                <a:latin typeface="Goudy Old Style"/>
              </a:rPr>
              <a:t>endof</a:t>
            </a:r>
            <a:r>
              <a:rPr lang="en-US" sz="2800" dirty="0">
                <a:solidFill>
                  <a:srgbClr val="000000"/>
                </a:solidFill>
                <a:latin typeface="Goudy Old Style"/>
              </a:rPr>
              <a:t> file is encountered. </a:t>
            </a:r>
            <a:endParaRPr dirty="0"/>
          </a:p>
        </p:txBody>
      </p:sp>
    </p:spTree>
    <p:extLst>
      <p:ext uri="{BB962C8B-B14F-4D97-AF65-F5344CB8AC3E}">
        <p14:creationId xmlns:p14="http://schemas.microsoft.com/office/powerpoint/2010/main" val="2100779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78" name="TextShape 2"/>
          <p:cNvSpPr txBox="1"/>
          <p:nvPr/>
        </p:nvSpPr>
        <p:spPr>
          <a:xfrm>
            <a:off x="0" y="457200"/>
            <a:ext cx="9143640" cy="6324120"/>
          </a:xfrm>
          <a:prstGeom prst="rect">
            <a:avLst/>
          </a:prstGeom>
        </p:spPr>
        <p:txBody>
          <a:bodyPr/>
          <a:lstStyle/>
          <a:p>
            <a:pPr>
              <a:buSzPct val="70000"/>
              <a:buFont typeface="Wingdings" charset="2"/>
              <a:buChar char=""/>
            </a:pPr>
            <a:r>
              <a:rPr lang="en-US" sz="2800" b="1" dirty="0">
                <a:solidFill>
                  <a:srgbClr val="000000"/>
                </a:solidFill>
                <a:latin typeface="Goudy Old Style"/>
              </a:rPr>
              <a:t>  </a:t>
            </a:r>
            <a:r>
              <a:rPr lang="en-US" sz="2800" b="1" dirty="0" err="1">
                <a:solidFill>
                  <a:srgbClr val="000000"/>
                </a:solidFill>
                <a:latin typeface="Goudy Old Style"/>
              </a:rPr>
              <a:t>OutputStream</a:t>
            </a:r>
            <a:r>
              <a:rPr lang="en-US" sz="2800" dirty="0">
                <a:solidFill>
                  <a:srgbClr val="000000"/>
                </a:solidFill>
                <a:latin typeface="Goudy Old Style"/>
              </a:rPr>
              <a:t> – defines the following methods</a:t>
            </a:r>
            <a:endParaRPr/>
          </a:p>
          <a:p>
            <a:pPr marL="744538" lvl="1" indent="-341313">
              <a:buSzPct val="70000"/>
              <a:buFont typeface="Wingdings" charset="2"/>
              <a:buChar char=""/>
            </a:pPr>
            <a:r>
              <a:rPr lang="en-US" sz="2800" b="1" dirty="0" err="1">
                <a:solidFill>
                  <a:srgbClr val="000000"/>
                </a:solidFill>
                <a:latin typeface="Goudy Old Style"/>
              </a:rPr>
              <a:t>int</a:t>
            </a:r>
            <a:r>
              <a:rPr lang="en-US" sz="2800" b="1" dirty="0">
                <a:solidFill>
                  <a:srgbClr val="000000"/>
                </a:solidFill>
                <a:latin typeface="Goudy Old Style"/>
              </a:rPr>
              <a:t> write(</a:t>
            </a:r>
            <a:r>
              <a:rPr lang="en-US" sz="2800" b="1" dirty="0" err="1">
                <a:solidFill>
                  <a:srgbClr val="000000"/>
                </a:solidFill>
                <a:latin typeface="Goudy Old Style"/>
              </a:rPr>
              <a:t>int</a:t>
            </a:r>
            <a:r>
              <a:rPr lang="en-US" sz="2800" b="1" dirty="0">
                <a:solidFill>
                  <a:srgbClr val="000000"/>
                </a:solidFill>
                <a:latin typeface="Goudy Old Style"/>
              </a:rPr>
              <a:t> b) – </a:t>
            </a:r>
            <a:r>
              <a:rPr lang="en-US" sz="2800" dirty="0">
                <a:solidFill>
                  <a:srgbClr val="000000"/>
                </a:solidFill>
                <a:latin typeface="Goudy Old Style"/>
              </a:rPr>
              <a:t>Writes a single byte to an </a:t>
            </a:r>
            <a:r>
              <a:rPr lang="en-US" sz="2800" dirty="0" err="1">
                <a:solidFill>
                  <a:srgbClr val="000000"/>
                </a:solidFill>
                <a:latin typeface="Goudy Old Style"/>
              </a:rPr>
              <a:t>outputstream</a:t>
            </a:r>
            <a:r>
              <a:rPr lang="en-US" sz="2800" dirty="0">
                <a:solidFill>
                  <a:srgbClr val="000000"/>
                </a:solidFill>
                <a:latin typeface="Goudy Old Style"/>
              </a:rPr>
              <a:t>.  </a:t>
            </a:r>
            <a:endParaRPr/>
          </a:p>
          <a:p>
            <a:pPr marL="744538" lvl="1" indent="-341313">
              <a:buSzPct val="70000"/>
              <a:buFont typeface="Wingdings" charset="2"/>
              <a:buChar char=""/>
            </a:pPr>
            <a:r>
              <a:rPr lang="en-US" sz="2800" b="1" dirty="0" err="1">
                <a:solidFill>
                  <a:srgbClr val="000000"/>
                </a:solidFill>
                <a:latin typeface="Goudy Old Style"/>
              </a:rPr>
              <a:t>int</a:t>
            </a:r>
            <a:r>
              <a:rPr lang="en-US" sz="2800" b="1" dirty="0">
                <a:solidFill>
                  <a:srgbClr val="000000"/>
                </a:solidFill>
                <a:latin typeface="Goudy Old Style"/>
              </a:rPr>
              <a:t> write(byte buffer[]) – </a:t>
            </a:r>
            <a:r>
              <a:rPr lang="en-US" sz="2800" dirty="0">
                <a:solidFill>
                  <a:srgbClr val="000000"/>
                </a:solidFill>
                <a:latin typeface="Goudy Old Style"/>
              </a:rPr>
              <a:t>Writes a complete array of bytes to an output stream. </a:t>
            </a:r>
            <a:endParaRPr/>
          </a:p>
          <a:p>
            <a:pPr marL="744538" lvl="1" indent="-341313">
              <a:buSzPct val="70000"/>
              <a:buFont typeface="Wingdings" charset="2"/>
              <a:buChar char=""/>
            </a:pPr>
            <a:r>
              <a:rPr lang="en-US" sz="2800" b="1" dirty="0" err="1">
                <a:solidFill>
                  <a:srgbClr val="000000"/>
                </a:solidFill>
                <a:latin typeface="Goudy Old Style"/>
              </a:rPr>
              <a:t>int</a:t>
            </a:r>
            <a:r>
              <a:rPr lang="en-US" sz="2800" b="1" dirty="0">
                <a:solidFill>
                  <a:srgbClr val="000000"/>
                </a:solidFill>
                <a:latin typeface="Goudy Old Style"/>
              </a:rPr>
              <a:t> write(byte buffer[], </a:t>
            </a:r>
            <a:r>
              <a:rPr lang="en-US" sz="2800" b="1" dirty="0" err="1">
                <a:solidFill>
                  <a:srgbClr val="000000"/>
                </a:solidFill>
                <a:latin typeface="Goudy Old Style"/>
              </a:rPr>
              <a:t>int</a:t>
            </a:r>
            <a:r>
              <a:rPr lang="en-US" sz="2800" b="1" dirty="0">
                <a:solidFill>
                  <a:srgbClr val="000000"/>
                </a:solidFill>
                <a:latin typeface="Goudy Old Style"/>
              </a:rPr>
              <a:t> offset, </a:t>
            </a:r>
            <a:r>
              <a:rPr lang="en-US" sz="2800" b="1" dirty="0" err="1">
                <a:solidFill>
                  <a:srgbClr val="000000"/>
                </a:solidFill>
                <a:latin typeface="Goudy Old Style"/>
              </a:rPr>
              <a:t>int</a:t>
            </a:r>
            <a:r>
              <a:rPr lang="en-US" sz="2800" b="1" dirty="0">
                <a:solidFill>
                  <a:srgbClr val="000000"/>
                </a:solidFill>
                <a:latin typeface="Goudy Old Style"/>
              </a:rPr>
              <a:t> </a:t>
            </a:r>
            <a:r>
              <a:rPr lang="en-US" sz="2800" b="1" dirty="0" err="1">
                <a:solidFill>
                  <a:srgbClr val="000000"/>
                </a:solidFill>
                <a:latin typeface="Goudy Old Style"/>
              </a:rPr>
              <a:t>numBytes</a:t>
            </a:r>
            <a:r>
              <a:rPr lang="en-US" sz="2800" b="1" dirty="0">
                <a:solidFill>
                  <a:srgbClr val="000000"/>
                </a:solidFill>
                <a:latin typeface="Goudy Old Style"/>
              </a:rPr>
              <a:t>) – </a:t>
            </a:r>
            <a:r>
              <a:rPr lang="en-US" sz="2800" dirty="0">
                <a:solidFill>
                  <a:srgbClr val="000000"/>
                </a:solidFill>
                <a:latin typeface="Goudy Old Style"/>
              </a:rPr>
              <a:t>Writes a </a:t>
            </a:r>
            <a:r>
              <a:rPr lang="en-US" sz="2800" dirty="0" err="1">
                <a:solidFill>
                  <a:srgbClr val="000000"/>
                </a:solidFill>
                <a:latin typeface="Goudy Old Style"/>
              </a:rPr>
              <a:t>subrange</a:t>
            </a:r>
            <a:r>
              <a:rPr lang="en-US" sz="2800" dirty="0">
                <a:solidFill>
                  <a:srgbClr val="000000"/>
                </a:solidFill>
                <a:latin typeface="Goudy Old Style"/>
              </a:rPr>
              <a:t> of </a:t>
            </a:r>
            <a:r>
              <a:rPr lang="en-US" sz="2800" dirty="0" err="1">
                <a:solidFill>
                  <a:srgbClr val="000000"/>
                </a:solidFill>
                <a:latin typeface="Goudy Old Style"/>
              </a:rPr>
              <a:t>numbytes</a:t>
            </a:r>
            <a:r>
              <a:rPr lang="en-US" sz="2800" dirty="0">
                <a:solidFill>
                  <a:srgbClr val="000000"/>
                </a:solidFill>
                <a:latin typeface="Goudy Old Style"/>
              </a:rPr>
              <a:t> from </a:t>
            </a:r>
            <a:r>
              <a:rPr lang="en-US" sz="2800" dirty="0" err="1">
                <a:solidFill>
                  <a:srgbClr val="000000"/>
                </a:solidFill>
                <a:latin typeface="Goudy Old Style"/>
              </a:rPr>
              <a:t>arraybuffer</a:t>
            </a:r>
            <a:r>
              <a:rPr lang="en-US" sz="2800" dirty="0">
                <a:solidFill>
                  <a:srgbClr val="000000"/>
                </a:solidFill>
                <a:latin typeface="Goudy Old Style"/>
              </a:rPr>
              <a:t> beginning at buffer[offset].</a:t>
            </a:r>
            <a:endParaRPr/>
          </a:p>
          <a:p>
            <a:endParaRPr/>
          </a:p>
        </p:txBody>
      </p:sp>
    </p:spTree>
    <p:extLst>
      <p:ext uri="{BB962C8B-B14F-4D97-AF65-F5344CB8AC3E}">
        <p14:creationId xmlns:p14="http://schemas.microsoft.com/office/powerpoint/2010/main" val="2756389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0" y="457200"/>
            <a:ext cx="9143640" cy="6400440"/>
          </a:xfrm>
          <a:prstGeom prst="rect">
            <a:avLst/>
          </a:prstGeom>
        </p:spPr>
        <p:txBody>
          <a:bodyPr/>
          <a:lstStyle/>
          <a:p>
            <a:pPr marL="511175" indent="-403225">
              <a:lnSpc>
                <a:spcPct val="90000"/>
              </a:lnSpc>
              <a:buSzPct val="70000"/>
              <a:buFont typeface="Wingdings" charset="2"/>
              <a:buChar char=""/>
            </a:pPr>
            <a:r>
              <a:rPr lang="en-US" sz="2800" u="sng" dirty="0" err="1">
                <a:solidFill>
                  <a:srgbClr val="000000"/>
                </a:solidFill>
                <a:latin typeface="Goudy Old Style"/>
              </a:rPr>
              <a:t>PrintStream</a:t>
            </a:r>
            <a:r>
              <a:rPr lang="en-US" sz="2800" dirty="0">
                <a:solidFill>
                  <a:srgbClr val="000000"/>
                </a:solidFill>
                <a:latin typeface="Goudy Old Style"/>
              </a:rPr>
              <a:t> – the class provides all of the formatting capabilities  The two constructors are – </a:t>
            </a:r>
            <a:endParaRPr dirty="0"/>
          </a:p>
          <a:p>
            <a:pPr marL="1084263" lvl="2" indent="-395288">
              <a:lnSpc>
                <a:spcPct val="90000"/>
              </a:lnSpc>
              <a:buSzPct val="70000"/>
              <a:buFont typeface="Wingdings" charset="2"/>
              <a:buChar char=""/>
            </a:pPr>
            <a:r>
              <a:rPr lang="en-US" sz="2800" dirty="0" err="1">
                <a:solidFill>
                  <a:srgbClr val="000000"/>
                </a:solidFill>
                <a:latin typeface="Goudy Old Style"/>
              </a:rPr>
              <a:t>PrintStream</a:t>
            </a:r>
            <a:r>
              <a:rPr lang="en-US" sz="2800" dirty="0">
                <a:solidFill>
                  <a:srgbClr val="000000"/>
                </a:solidFill>
                <a:latin typeface="Goudy Old Style"/>
              </a:rPr>
              <a:t>(</a:t>
            </a:r>
            <a:r>
              <a:rPr lang="en-US" sz="2800" dirty="0" err="1">
                <a:solidFill>
                  <a:srgbClr val="000000"/>
                </a:solidFill>
                <a:latin typeface="Goudy Old Style"/>
              </a:rPr>
              <a:t>OutputStream</a:t>
            </a:r>
            <a:r>
              <a:rPr lang="en-US" sz="2800" dirty="0">
                <a:solidFill>
                  <a:srgbClr val="000000"/>
                </a:solidFill>
                <a:latin typeface="Goudy Old Style"/>
              </a:rPr>
              <a:t> </a:t>
            </a:r>
            <a:r>
              <a:rPr lang="en-US" sz="2800" i="1" dirty="0" err="1">
                <a:solidFill>
                  <a:srgbClr val="000000"/>
                </a:solidFill>
                <a:latin typeface="Goudy Old Style"/>
              </a:rPr>
              <a:t>outputStream</a:t>
            </a:r>
            <a:r>
              <a:rPr lang="en-US" sz="2800" dirty="0">
                <a:solidFill>
                  <a:srgbClr val="000000"/>
                </a:solidFill>
                <a:latin typeface="Goudy Old Style"/>
              </a:rPr>
              <a:t>)</a:t>
            </a:r>
            <a:endParaRPr dirty="0"/>
          </a:p>
          <a:p>
            <a:pPr marL="1084263" lvl="2" indent="-395288">
              <a:lnSpc>
                <a:spcPct val="90000"/>
              </a:lnSpc>
              <a:buSzPct val="70000"/>
              <a:buFont typeface="Wingdings" charset="2"/>
              <a:buChar char=""/>
            </a:pPr>
            <a:r>
              <a:rPr lang="en-US" sz="2800" dirty="0" err="1">
                <a:solidFill>
                  <a:srgbClr val="000000"/>
                </a:solidFill>
                <a:latin typeface="Goudy Old Style"/>
              </a:rPr>
              <a:t>PrintStream</a:t>
            </a:r>
            <a:r>
              <a:rPr lang="en-US" sz="2800" dirty="0">
                <a:solidFill>
                  <a:srgbClr val="000000"/>
                </a:solidFill>
                <a:latin typeface="Goudy Old Style"/>
              </a:rPr>
              <a:t>(</a:t>
            </a:r>
            <a:r>
              <a:rPr lang="en-US" sz="2800" dirty="0" err="1">
                <a:solidFill>
                  <a:srgbClr val="000000"/>
                </a:solidFill>
                <a:latin typeface="Goudy Old Style"/>
              </a:rPr>
              <a:t>OutputStream</a:t>
            </a:r>
            <a:r>
              <a:rPr lang="en-US" sz="2800" dirty="0">
                <a:solidFill>
                  <a:srgbClr val="000000"/>
                </a:solidFill>
                <a:latin typeface="Goudy Old Style"/>
              </a:rPr>
              <a:t> </a:t>
            </a:r>
            <a:r>
              <a:rPr lang="en-US" sz="2800" i="1" dirty="0" err="1">
                <a:solidFill>
                  <a:srgbClr val="000000"/>
                </a:solidFill>
                <a:latin typeface="Goudy Old Style"/>
              </a:rPr>
              <a:t>outputStream</a:t>
            </a:r>
            <a:r>
              <a:rPr lang="en-US" sz="2800"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err="1">
                <a:solidFill>
                  <a:srgbClr val="000000"/>
                </a:solidFill>
                <a:latin typeface="Goudy Old Style"/>
              </a:rPr>
              <a:t>flushOnNewline</a:t>
            </a:r>
            <a:r>
              <a:rPr lang="en-US" sz="2800" dirty="0">
                <a:solidFill>
                  <a:srgbClr val="000000"/>
                </a:solidFill>
                <a:latin typeface="Goudy Old Style"/>
              </a:rPr>
              <a:t>)</a:t>
            </a:r>
            <a:endParaRPr dirty="0"/>
          </a:p>
          <a:p>
            <a:pPr marL="511175" indent="-403225">
              <a:lnSpc>
                <a:spcPct val="90000"/>
              </a:lnSpc>
              <a:buSzPct val="70000"/>
              <a:buFont typeface="Wingdings" pitchFamily="2" charset="2"/>
              <a:buChar char="v"/>
            </a:pPr>
            <a:r>
              <a:rPr lang="en-US" sz="2800" dirty="0">
                <a:solidFill>
                  <a:srgbClr val="000000"/>
                </a:solidFill>
                <a:latin typeface="Goudy Old Style"/>
              </a:rPr>
              <a:t>where </a:t>
            </a:r>
            <a:r>
              <a:rPr lang="en-US" sz="2800" i="1" dirty="0" err="1">
                <a:solidFill>
                  <a:srgbClr val="000000"/>
                </a:solidFill>
                <a:latin typeface="Goudy Old Style"/>
              </a:rPr>
              <a:t>flushOnNewline</a:t>
            </a:r>
            <a:r>
              <a:rPr lang="en-US" sz="2800" i="1" dirty="0">
                <a:solidFill>
                  <a:srgbClr val="000000"/>
                </a:solidFill>
                <a:latin typeface="Goudy Old Style"/>
              </a:rPr>
              <a:t> </a:t>
            </a:r>
            <a:r>
              <a:rPr lang="en-US" sz="2800" dirty="0">
                <a:solidFill>
                  <a:srgbClr val="000000"/>
                </a:solidFill>
                <a:latin typeface="Goudy Old Style"/>
              </a:rPr>
              <a:t>controls whether Java flushes the output stream every time a newline (\n) character is output. </a:t>
            </a:r>
            <a:endParaRPr dirty="0"/>
          </a:p>
          <a:p>
            <a:pPr marL="511175" indent="-403225">
              <a:lnSpc>
                <a:spcPct val="90000"/>
              </a:lnSpc>
              <a:buSzPct val="70000"/>
              <a:buFont typeface="Wingdings" pitchFamily="2" charset="2"/>
              <a:buChar char="v"/>
            </a:pPr>
            <a:r>
              <a:rPr lang="en-US" sz="2800" dirty="0">
                <a:solidFill>
                  <a:srgbClr val="000000"/>
                </a:solidFill>
                <a:latin typeface="Goudy Old Style"/>
              </a:rPr>
              <a:t>if </a:t>
            </a:r>
            <a:r>
              <a:rPr lang="en-US" sz="2800" i="1" dirty="0" err="1">
                <a:solidFill>
                  <a:srgbClr val="000000"/>
                </a:solidFill>
                <a:latin typeface="Goudy Old Style"/>
              </a:rPr>
              <a:t>flushOnNewline</a:t>
            </a:r>
            <a:r>
              <a:rPr lang="en-US" sz="2800" i="1" dirty="0">
                <a:solidFill>
                  <a:srgbClr val="000000"/>
                </a:solidFill>
                <a:latin typeface="Goudy Old Style"/>
              </a:rPr>
              <a:t> </a:t>
            </a:r>
            <a:r>
              <a:rPr lang="en-US" sz="2800" dirty="0">
                <a:solidFill>
                  <a:srgbClr val="000000"/>
                </a:solidFill>
                <a:latin typeface="Goudy Old Style"/>
              </a:rPr>
              <a:t>is true, flushing automatically takes</a:t>
            </a:r>
            <a:endParaRPr dirty="0"/>
          </a:p>
          <a:p>
            <a:pPr marL="511175" indent="-403225">
              <a:lnSpc>
                <a:spcPct val="90000"/>
              </a:lnSpc>
            </a:pPr>
            <a:r>
              <a:rPr lang="en-US" sz="2800" dirty="0">
                <a:solidFill>
                  <a:srgbClr val="000000"/>
                </a:solidFill>
                <a:latin typeface="Goudy Old Style"/>
              </a:rPr>
              <a:t>     place. If it is false, flushing is not automatic. The first constructor does not automatically flush.</a:t>
            </a:r>
            <a:endParaRPr dirty="0"/>
          </a:p>
        </p:txBody>
      </p:sp>
      <p:sp>
        <p:nvSpPr>
          <p:cNvPr id="180" name="CustomShape 2"/>
          <p:cNvSpPr/>
          <p:nvPr/>
        </p:nvSpPr>
        <p:spPr>
          <a:xfrm>
            <a:off x="0" y="76320"/>
            <a:ext cx="9143640" cy="380520"/>
          </a:xfrm>
          <a:prstGeom prst="rect">
            <a:avLst/>
          </a:prstGeom>
        </p:spPr>
        <p:txBody>
          <a:bodyPr anchor="ctr"/>
          <a:lstStyle/>
          <a:p>
            <a:pPr algn="ctr">
              <a:lnSpc>
                <a:spcPct val="100000"/>
              </a:lnSpc>
            </a:pPr>
            <a:r>
              <a:rPr lang="en-IN" sz="4000">
                <a:solidFill>
                  <a:srgbClr val="000000"/>
                </a:solidFill>
                <a:latin typeface="Andalus"/>
              </a:rPr>
              <a:t>contd..</a:t>
            </a:r>
            <a:endParaRPr/>
          </a:p>
        </p:txBody>
      </p:sp>
    </p:spTree>
    <p:extLst>
      <p:ext uri="{BB962C8B-B14F-4D97-AF65-F5344CB8AC3E}">
        <p14:creationId xmlns:p14="http://schemas.microsoft.com/office/powerpoint/2010/main" val="491044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0" y="76320"/>
            <a:ext cx="9143640" cy="380880"/>
          </a:xfrm>
          <a:prstGeom prst="rect">
            <a:avLst/>
          </a:prstGeom>
        </p:spPr>
        <p:txBody>
          <a:bodyPr anchor="ctr"/>
          <a:lstStyle/>
          <a:p>
            <a:pPr algn="ctr"/>
            <a:r>
              <a:rPr lang="en-US" sz="4000" dirty="0">
                <a:solidFill>
                  <a:srgbClr val="000000"/>
                </a:solidFill>
                <a:latin typeface="Andalus"/>
              </a:rPr>
              <a:t>Console Input-Output</a:t>
            </a:r>
            <a:endParaRPr dirty="0"/>
          </a:p>
        </p:txBody>
      </p:sp>
      <p:sp>
        <p:nvSpPr>
          <p:cNvPr id="182" name="TextShape 2"/>
          <p:cNvSpPr txBox="1"/>
          <p:nvPr/>
        </p:nvSpPr>
        <p:spPr>
          <a:xfrm>
            <a:off x="0" y="457200"/>
            <a:ext cx="9144000" cy="6248160"/>
          </a:xfrm>
          <a:prstGeom prst="rect">
            <a:avLst/>
          </a:prstGeom>
        </p:spPr>
        <p:txBody>
          <a:bodyPr/>
          <a:lstStyle/>
          <a:p>
            <a:pPr>
              <a:lnSpc>
                <a:spcPct val="90000"/>
              </a:lnSpc>
              <a:buSzPct val="70000"/>
              <a:buFont typeface="Wingdings" charset="2"/>
              <a:buChar char=""/>
            </a:pPr>
            <a:r>
              <a:rPr lang="en-US" sz="2800" dirty="0">
                <a:solidFill>
                  <a:srgbClr val="000000"/>
                </a:solidFill>
                <a:latin typeface="Goudy Old Style"/>
              </a:rPr>
              <a:t>  The System class contains three predefined stream variables   </a:t>
            </a:r>
          </a:p>
          <a:p>
            <a:pPr>
              <a:lnSpc>
                <a:spcPct val="90000"/>
              </a:lnSpc>
              <a:buSzPct val="70000"/>
            </a:pPr>
            <a:r>
              <a:rPr lang="en-US" sz="2800" i="1" dirty="0">
                <a:solidFill>
                  <a:srgbClr val="000000"/>
                </a:solidFill>
                <a:latin typeface="Goudy Old Style"/>
              </a:rPr>
              <a:t>     </a:t>
            </a:r>
            <a:r>
              <a:rPr lang="en-US" sz="2800" i="1" u="sng" dirty="0">
                <a:solidFill>
                  <a:srgbClr val="000000"/>
                </a:solidFill>
                <a:latin typeface="Goudy Old Style"/>
              </a:rPr>
              <a:t>in</a:t>
            </a:r>
            <a:r>
              <a:rPr lang="en-US" sz="2800" i="1" dirty="0">
                <a:solidFill>
                  <a:srgbClr val="000000"/>
                </a:solidFill>
                <a:latin typeface="Goudy Old Style"/>
              </a:rPr>
              <a:t>, </a:t>
            </a:r>
            <a:r>
              <a:rPr lang="en-US" sz="2800" i="1" u="sng" dirty="0">
                <a:solidFill>
                  <a:srgbClr val="000000"/>
                </a:solidFill>
                <a:latin typeface="Goudy Old Style"/>
              </a:rPr>
              <a:t>out</a:t>
            </a:r>
            <a:r>
              <a:rPr lang="en-US" sz="2800" dirty="0">
                <a:solidFill>
                  <a:srgbClr val="000000"/>
                </a:solidFill>
                <a:latin typeface="Goudy Old Style"/>
              </a:rPr>
              <a:t> and </a:t>
            </a:r>
            <a:r>
              <a:rPr lang="en-US" sz="2800" i="1" u="sng" dirty="0">
                <a:solidFill>
                  <a:srgbClr val="000000"/>
                </a:solidFill>
                <a:latin typeface="Goudy Old Style"/>
              </a:rPr>
              <a:t>err</a:t>
            </a:r>
            <a:r>
              <a:rPr lang="en-US" sz="2800" dirty="0">
                <a:solidFill>
                  <a:srgbClr val="000000"/>
                </a:solidFill>
                <a:latin typeface="Goudy Old Style"/>
              </a:rPr>
              <a:t>. These fields are declared as </a:t>
            </a:r>
            <a:r>
              <a:rPr lang="en-US" sz="2800" i="1" u="sng" dirty="0">
                <a:solidFill>
                  <a:srgbClr val="000000"/>
                </a:solidFill>
                <a:latin typeface="Goudy Old Style"/>
              </a:rPr>
              <a:t>public</a:t>
            </a:r>
            <a:r>
              <a:rPr lang="en-US" sz="2800" i="1" dirty="0">
                <a:solidFill>
                  <a:srgbClr val="000000"/>
                </a:solidFill>
                <a:latin typeface="Goudy Old Style"/>
              </a:rPr>
              <a:t> and </a:t>
            </a:r>
            <a:r>
              <a:rPr lang="en-US" sz="2800" i="1" u="sng" dirty="0">
                <a:solidFill>
                  <a:srgbClr val="000000"/>
                </a:solidFill>
                <a:latin typeface="Goudy Old Style"/>
              </a:rPr>
              <a:t>static</a:t>
            </a:r>
            <a:r>
              <a:rPr lang="en-US" sz="2800" dirty="0">
                <a:solidFill>
                  <a:srgbClr val="000000"/>
                </a:solidFill>
                <a:latin typeface="Goudy Old Style"/>
              </a:rPr>
              <a:t>.</a:t>
            </a:r>
            <a:endParaRPr dirty="0"/>
          </a:p>
          <a:p>
            <a:pPr marL="852488" lvl="1" indent="-387350">
              <a:lnSpc>
                <a:spcPct val="90000"/>
              </a:lnSpc>
              <a:buSzPct val="70000"/>
              <a:buFont typeface="Wingdings" charset="2"/>
              <a:buChar char=""/>
            </a:pPr>
            <a:r>
              <a:rPr lang="en-US" sz="2800" b="1" dirty="0" err="1">
                <a:solidFill>
                  <a:srgbClr val="000000"/>
                </a:solidFill>
                <a:latin typeface="Goudy Old Style"/>
              </a:rPr>
              <a:t>System.out</a:t>
            </a:r>
            <a:r>
              <a:rPr lang="en-US" sz="2800" dirty="0">
                <a:solidFill>
                  <a:srgbClr val="000000"/>
                </a:solidFill>
                <a:latin typeface="Goudy Old Style"/>
              </a:rPr>
              <a:t> refers to standard output stream; out is the object of type </a:t>
            </a:r>
            <a:r>
              <a:rPr lang="en-US" sz="2800" dirty="0" err="1">
                <a:solidFill>
                  <a:srgbClr val="000000"/>
                </a:solidFill>
                <a:latin typeface="Goudy Old Style"/>
              </a:rPr>
              <a:t>PrintStream</a:t>
            </a:r>
            <a:r>
              <a:rPr lang="en-US" sz="2800" dirty="0">
                <a:solidFill>
                  <a:srgbClr val="000000"/>
                </a:solidFill>
                <a:latin typeface="Goudy Old Style"/>
              </a:rPr>
              <a:t>.</a:t>
            </a:r>
            <a:endParaRPr dirty="0"/>
          </a:p>
          <a:p>
            <a:pPr marL="852488" lvl="1" indent="-387350">
              <a:lnSpc>
                <a:spcPct val="90000"/>
              </a:lnSpc>
              <a:buSzPct val="70000"/>
              <a:buFont typeface="Wingdings" charset="2"/>
              <a:buChar char=""/>
            </a:pPr>
            <a:r>
              <a:rPr lang="en-US" sz="2800" b="1" dirty="0" err="1">
                <a:solidFill>
                  <a:srgbClr val="000000"/>
                </a:solidFill>
                <a:latin typeface="Goudy Old Style"/>
              </a:rPr>
              <a:t>System.in</a:t>
            </a:r>
            <a:r>
              <a:rPr lang="en-US" sz="2800" dirty="0">
                <a:solidFill>
                  <a:srgbClr val="000000"/>
                </a:solidFill>
                <a:latin typeface="Goudy Old Style"/>
              </a:rPr>
              <a:t> refers to standard input stream; in is the object of type </a:t>
            </a:r>
            <a:r>
              <a:rPr lang="en-US" sz="2800" dirty="0" err="1">
                <a:solidFill>
                  <a:srgbClr val="000000"/>
                </a:solidFill>
                <a:latin typeface="Goudy Old Style"/>
              </a:rPr>
              <a:t>InputStream</a:t>
            </a:r>
            <a:r>
              <a:rPr lang="en-US" sz="2800" dirty="0">
                <a:solidFill>
                  <a:srgbClr val="000000"/>
                </a:solidFill>
                <a:latin typeface="Goudy Old Style"/>
              </a:rPr>
              <a:t>; </a:t>
            </a:r>
            <a:endParaRPr dirty="0"/>
          </a:p>
          <a:p>
            <a:pPr marL="852488" lvl="1" indent="-387350">
              <a:lnSpc>
                <a:spcPct val="90000"/>
              </a:lnSpc>
              <a:buSzPct val="70000"/>
              <a:buFont typeface="Wingdings" charset="2"/>
              <a:buChar char=""/>
            </a:pPr>
            <a:r>
              <a:rPr lang="en-US" sz="2800" b="1" dirty="0">
                <a:solidFill>
                  <a:srgbClr val="000000"/>
                </a:solidFill>
                <a:latin typeface="Goudy Old Style"/>
              </a:rPr>
              <a:t>System.err</a:t>
            </a:r>
            <a:r>
              <a:rPr lang="en-US" sz="2800" dirty="0">
                <a:solidFill>
                  <a:srgbClr val="000000"/>
                </a:solidFill>
                <a:latin typeface="Goudy Old Style"/>
              </a:rPr>
              <a:t> refers to standard error stream; its an object of type </a:t>
            </a:r>
            <a:r>
              <a:rPr lang="en-US" sz="2800" dirty="0" err="1">
                <a:solidFill>
                  <a:srgbClr val="000000"/>
                </a:solidFill>
                <a:latin typeface="Goudy Old Style"/>
              </a:rPr>
              <a:t>PrintStream</a:t>
            </a:r>
            <a:r>
              <a:rPr lang="en-US" sz="2800" dirty="0">
                <a:solidFill>
                  <a:srgbClr val="000000"/>
                </a:solidFill>
                <a:latin typeface="Goudy Old Style"/>
              </a:rPr>
              <a:t>.</a:t>
            </a:r>
            <a:endParaRPr dirty="0"/>
          </a:p>
          <a:p>
            <a:pPr>
              <a:lnSpc>
                <a:spcPct val="90000"/>
              </a:lnSpc>
              <a:buSzPct val="70000"/>
              <a:buFont typeface="Wingdings" charset="2"/>
              <a:buChar char=""/>
            </a:pPr>
            <a:r>
              <a:rPr lang="en-US" sz="2800" dirty="0">
                <a:solidFill>
                  <a:srgbClr val="000000"/>
                </a:solidFill>
                <a:latin typeface="Goudy Old Style"/>
              </a:rPr>
              <a:t>  Classes and their purpose :</a:t>
            </a:r>
            <a:endParaRPr dirty="0"/>
          </a:p>
          <a:p>
            <a:pPr marL="852488" lvl="1" indent="-395288">
              <a:lnSpc>
                <a:spcPct val="90000"/>
              </a:lnSpc>
              <a:buSzPct val="70000"/>
              <a:buFont typeface="Wingdings" charset="2"/>
              <a:buChar char=""/>
            </a:pPr>
            <a:r>
              <a:rPr lang="en-US" sz="2800" b="1" dirty="0" err="1">
                <a:solidFill>
                  <a:srgbClr val="000000"/>
                </a:solidFill>
                <a:latin typeface="Goudy Old Style"/>
              </a:rPr>
              <a:t>BufferedReader</a:t>
            </a:r>
            <a:r>
              <a:rPr lang="en-US" sz="2800" dirty="0">
                <a:solidFill>
                  <a:srgbClr val="000000"/>
                </a:solidFill>
                <a:latin typeface="Goudy Old Style"/>
              </a:rPr>
              <a:t> – Buffered input character stream.</a:t>
            </a:r>
            <a:endParaRPr dirty="0"/>
          </a:p>
          <a:p>
            <a:pPr marL="852488" lvl="1" indent="-395288">
              <a:lnSpc>
                <a:spcPct val="90000"/>
              </a:lnSpc>
              <a:buSzPct val="70000"/>
              <a:buFont typeface="Wingdings" charset="2"/>
              <a:buChar char=""/>
            </a:pPr>
            <a:r>
              <a:rPr lang="en-US" sz="2800" b="1" dirty="0" err="1">
                <a:solidFill>
                  <a:srgbClr val="000000"/>
                </a:solidFill>
                <a:latin typeface="Goudy Old Style"/>
              </a:rPr>
              <a:t>BufferedWriter</a:t>
            </a:r>
            <a:r>
              <a:rPr lang="en-US" sz="2800" dirty="0">
                <a:solidFill>
                  <a:srgbClr val="000000"/>
                </a:solidFill>
                <a:latin typeface="Goudy Old Style"/>
              </a:rPr>
              <a:t> </a:t>
            </a:r>
            <a:r>
              <a:rPr lang="en-US" sz="2800" dirty="0">
                <a:solidFill>
                  <a:srgbClr val="000000"/>
                </a:solidFill>
                <a:latin typeface="Times New Roman"/>
              </a:rPr>
              <a:t>–</a:t>
            </a:r>
            <a:r>
              <a:rPr lang="en-US" sz="2800" dirty="0">
                <a:solidFill>
                  <a:srgbClr val="000000"/>
                </a:solidFill>
                <a:latin typeface="Goudy Old Style"/>
              </a:rPr>
              <a:t>  Buffered output character stream.</a:t>
            </a:r>
            <a:endParaRPr dirty="0"/>
          </a:p>
          <a:p>
            <a:pPr marL="852488" lvl="1" indent="-395288">
              <a:lnSpc>
                <a:spcPct val="90000"/>
              </a:lnSpc>
              <a:buSzPct val="70000"/>
              <a:buFont typeface="Wingdings" charset="2"/>
              <a:buChar char=""/>
            </a:pPr>
            <a:r>
              <a:rPr lang="en-US" sz="2800" b="1" dirty="0" err="1">
                <a:solidFill>
                  <a:srgbClr val="000000"/>
                </a:solidFill>
                <a:latin typeface="Goudy Old Style"/>
              </a:rPr>
              <a:t>InputStreamReader</a:t>
            </a:r>
            <a:r>
              <a:rPr lang="en-US" sz="2800" dirty="0">
                <a:solidFill>
                  <a:srgbClr val="000000"/>
                </a:solidFill>
                <a:latin typeface="Goudy Old Style"/>
              </a:rPr>
              <a:t> </a:t>
            </a:r>
            <a:r>
              <a:rPr lang="en-US" sz="2800" dirty="0">
                <a:solidFill>
                  <a:srgbClr val="000000"/>
                </a:solidFill>
                <a:latin typeface="Times New Roman"/>
              </a:rPr>
              <a:t>– </a:t>
            </a:r>
            <a:r>
              <a:rPr lang="en-US" sz="2800" dirty="0">
                <a:solidFill>
                  <a:srgbClr val="000000"/>
                </a:solidFill>
                <a:latin typeface="Goudy Old Style"/>
              </a:rPr>
              <a:t>Input stream that translates bytes to characters.</a:t>
            </a:r>
            <a:endParaRPr dirty="0"/>
          </a:p>
        </p:txBody>
      </p:sp>
    </p:spTree>
    <p:extLst>
      <p:ext uri="{BB962C8B-B14F-4D97-AF65-F5344CB8AC3E}">
        <p14:creationId xmlns:p14="http://schemas.microsoft.com/office/powerpoint/2010/main" val="1758599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84" name="TextShape 2"/>
          <p:cNvSpPr txBox="1"/>
          <p:nvPr/>
        </p:nvSpPr>
        <p:spPr>
          <a:xfrm>
            <a:off x="0" y="457200"/>
            <a:ext cx="9143640" cy="6400440"/>
          </a:xfrm>
          <a:prstGeom prst="rect">
            <a:avLst/>
          </a:prstGeom>
        </p:spPr>
        <p:txBody>
          <a:bodyPr/>
          <a:lstStyle/>
          <a:p>
            <a:pPr marL="465138" indent="-357188">
              <a:buSzPct val="70000"/>
              <a:buFont typeface="Wingdings" charset="2"/>
              <a:buChar char=""/>
            </a:pPr>
            <a:r>
              <a:rPr lang="en-US" sz="2800" dirty="0">
                <a:solidFill>
                  <a:srgbClr val="000000"/>
                </a:solidFill>
                <a:latin typeface="Goudy Old Style"/>
              </a:rPr>
              <a:t>Console input is done using </a:t>
            </a:r>
            <a:r>
              <a:rPr lang="en-US" sz="2800" b="1" dirty="0">
                <a:solidFill>
                  <a:srgbClr val="000000"/>
                </a:solidFill>
                <a:latin typeface="Goudy Old Style"/>
              </a:rPr>
              <a:t>System.in</a:t>
            </a:r>
            <a:r>
              <a:rPr lang="en-US" sz="2800" dirty="0">
                <a:solidFill>
                  <a:srgbClr val="000000"/>
                </a:solidFill>
                <a:latin typeface="Goudy Old Style"/>
              </a:rPr>
              <a:t>.</a:t>
            </a:r>
            <a:endParaRPr dirty="0"/>
          </a:p>
          <a:p>
            <a:pPr marL="465138" indent="-357188">
              <a:buSzPct val="70000"/>
              <a:buFont typeface="Wingdings" pitchFamily="2" charset="2"/>
              <a:buChar char="v"/>
            </a:pPr>
            <a:r>
              <a:rPr lang="en-US" sz="2800" b="1" dirty="0" err="1">
                <a:solidFill>
                  <a:srgbClr val="000000"/>
                </a:solidFill>
                <a:latin typeface="Goudy Old Style"/>
              </a:rPr>
              <a:t>System.in</a:t>
            </a:r>
            <a:r>
              <a:rPr lang="en-US" sz="2800" dirty="0">
                <a:solidFill>
                  <a:srgbClr val="000000"/>
                </a:solidFill>
                <a:latin typeface="Goudy Old Style"/>
              </a:rPr>
              <a:t> is wrapped in a </a:t>
            </a:r>
            <a:r>
              <a:rPr lang="en-US" sz="2800" dirty="0" err="1">
                <a:solidFill>
                  <a:srgbClr val="000000"/>
                </a:solidFill>
                <a:latin typeface="Goudy Old Style"/>
              </a:rPr>
              <a:t>BufferedReader</a:t>
            </a:r>
            <a:r>
              <a:rPr lang="en-US" sz="2800" dirty="0">
                <a:solidFill>
                  <a:srgbClr val="000000"/>
                </a:solidFill>
                <a:latin typeface="Goudy Old Style"/>
              </a:rPr>
              <a:t> object. </a:t>
            </a:r>
            <a:endParaRPr dirty="0"/>
          </a:p>
          <a:p>
            <a:pPr marL="465138" lvl="1" indent="-357188">
              <a:buSzPct val="70000"/>
              <a:buFont typeface="Wingdings" charset="2"/>
              <a:buChar char=""/>
            </a:pPr>
            <a:r>
              <a:rPr lang="en-US" sz="2800" dirty="0" err="1">
                <a:solidFill>
                  <a:srgbClr val="000000"/>
                </a:solidFill>
                <a:latin typeface="Goudy Old Style"/>
              </a:rPr>
              <a:t>BufferedReader</a:t>
            </a:r>
            <a:r>
              <a:rPr lang="en-US" sz="2800" dirty="0">
                <a:solidFill>
                  <a:srgbClr val="000000"/>
                </a:solidFill>
                <a:latin typeface="Goudy Old Style"/>
              </a:rPr>
              <a:t>(Reader </a:t>
            </a:r>
            <a:r>
              <a:rPr lang="en-US" sz="2800" i="1" dirty="0" err="1">
                <a:solidFill>
                  <a:srgbClr val="000000"/>
                </a:solidFill>
                <a:latin typeface="Goudy Old Style"/>
              </a:rPr>
              <a:t>inputreader</a:t>
            </a:r>
            <a:r>
              <a:rPr lang="en-US" sz="2800" dirty="0">
                <a:solidFill>
                  <a:srgbClr val="000000"/>
                </a:solidFill>
                <a:latin typeface="Goudy Old Style"/>
              </a:rPr>
              <a:t>);</a:t>
            </a:r>
            <a:endParaRPr dirty="0"/>
          </a:p>
          <a:p>
            <a:pPr marL="465138" indent="-357188"/>
            <a:r>
              <a:rPr lang="en-US" sz="2800" dirty="0">
                <a:solidFill>
                  <a:srgbClr val="000000"/>
                </a:solidFill>
                <a:latin typeface="Goudy Old Style"/>
              </a:rPr>
              <a:t>   where </a:t>
            </a:r>
            <a:r>
              <a:rPr lang="en-US" sz="2800" dirty="0" err="1">
                <a:solidFill>
                  <a:srgbClr val="000000"/>
                </a:solidFill>
                <a:latin typeface="Goudy Old Style"/>
              </a:rPr>
              <a:t>inputreader</a:t>
            </a:r>
            <a:r>
              <a:rPr lang="en-US" sz="2800" dirty="0">
                <a:solidFill>
                  <a:srgbClr val="000000"/>
                </a:solidFill>
                <a:latin typeface="Goudy Old Style"/>
              </a:rPr>
              <a:t> is the stream linked to instance of </a:t>
            </a:r>
            <a:r>
              <a:rPr lang="en-US" sz="2800" dirty="0" err="1">
                <a:solidFill>
                  <a:srgbClr val="000000"/>
                </a:solidFill>
                <a:latin typeface="Goudy Old Style"/>
              </a:rPr>
              <a:t>BufferedReader</a:t>
            </a:r>
            <a:r>
              <a:rPr lang="en-US" sz="2800" dirty="0">
                <a:solidFill>
                  <a:srgbClr val="000000"/>
                </a:solidFill>
                <a:latin typeface="Goudy Old Style"/>
              </a:rPr>
              <a:t> ;</a:t>
            </a:r>
            <a:endParaRPr dirty="0"/>
          </a:p>
          <a:p>
            <a:pPr marL="465138" lvl="1" indent="-357188">
              <a:buSzPct val="70000"/>
              <a:buFont typeface="Wingdings" charset="2"/>
              <a:buChar char=""/>
            </a:pPr>
            <a:r>
              <a:rPr lang="en-US" sz="2800" dirty="0" err="1">
                <a:solidFill>
                  <a:srgbClr val="000000"/>
                </a:solidFill>
                <a:latin typeface="Goudy Old Style"/>
              </a:rPr>
              <a:t>InputStreamReader</a:t>
            </a:r>
            <a:r>
              <a:rPr lang="en-US" sz="2800" dirty="0">
                <a:solidFill>
                  <a:srgbClr val="000000"/>
                </a:solidFill>
                <a:latin typeface="Goudy Old Style"/>
              </a:rPr>
              <a:t> is one of the concrete subclass of Reader ;</a:t>
            </a:r>
            <a:endParaRPr dirty="0"/>
          </a:p>
          <a:p>
            <a:pPr marL="465138" lvl="1" indent="-357188">
              <a:buSzPct val="70000"/>
              <a:buFont typeface="Wingdings" charset="2"/>
              <a:buChar char=""/>
            </a:pPr>
            <a:r>
              <a:rPr lang="en-US" sz="2800" dirty="0">
                <a:solidFill>
                  <a:srgbClr val="000000"/>
                </a:solidFill>
                <a:latin typeface="Goudy Old Style"/>
              </a:rPr>
              <a:t>The following constructor is used to obtain an ISR   object linked to System.in                         </a:t>
            </a:r>
            <a:endParaRPr dirty="0"/>
          </a:p>
          <a:p>
            <a:pPr marL="465138" indent="-357188"/>
            <a:r>
              <a:rPr lang="en-US" sz="2800" dirty="0">
                <a:solidFill>
                  <a:srgbClr val="000000"/>
                </a:solidFill>
                <a:latin typeface="Goudy Old Style"/>
              </a:rPr>
              <a:t>    </a:t>
            </a:r>
            <a:r>
              <a:rPr lang="en-US" sz="2800" dirty="0" err="1">
                <a:solidFill>
                  <a:srgbClr val="000000"/>
                </a:solidFill>
                <a:latin typeface="Goudy Old Style"/>
              </a:rPr>
              <a:t>InputStreamReader</a:t>
            </a:r>
            <a:r>
              <a:rPr lang="en-US" sz="2800" dirty="0">
                <a:solidFill>
                  <a:srgbClr val="000000"/>
                </a:solidFill>
                <a:latin typeface="Goudy Old Style"/>
              </a:rPr>
              <a:t>(</a:t>
            </a:r>
            <a:r>
              <a:rPr lang="en-US" sz="2800" dirty="0" err="1">
                <a:solidFill>
                  <a:srgbClr val="000000"/>
                </a:solidFill>
                <a:latin typeface="Goudy Old Style"/>
              </a:rPr>
              <a:t>InputStream</a:t>
            </a:r>
            <a:r>
              <a:rPr lang="en-US" sz="2800" dirty="0">
                <a:solidFill>
                  <a:srgbClr val="000000"/>
                </a:solidFill>
                <a:latin typeface="Goudy Old Style"/>
              </a:rPr>
              <a:t> </a:t>
            </a:r>
            <a:r>
              <a:rPr lang="en-US" sz="2800" dirty="0" err="1">
                <a:solidFill>
                  <a:srgbClr val="000000"/>
                </a:solidFill>
                <a:latin typeface="Goudy Old Style"/>
              </a:rPr>
              <a:t>inputstream</a:t>
            </a:r>
            <a:r>
              <a:rPr lang="en-US" sz="2800" dirty="0">
                <a:solidFill>
                  <a:srgbClr val="000000"/>
                </a:solidFill>
                <a:latin typeface="Goudy Old Style"/>
              </a:rPr>
              <a:t>)</a:t>
            </a:r>
            <a:endParaRPr dirty="0"/>
          </a:p>
          <a:p>
            <a:pPr marL="465138" indent="-357188"/>
            <a:endParaRPr dirty="0"/>
          </a:p>
        </p:txBody>
      </p:sp>
    </p:spTree>
    <p:extLst>
      <p:ext uri="{BB962C8B-B14F-4D97-AF65-F5344CB8AC3E}">
        <p14:creationId xmlns:p14="http://schemas.microsoft.com/office/powerpoint/2010/main" val="3556374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86" name="TextShape 2"/>
          <p:cNvSpPr txBox="1"/>
          <p:nvPr/>
        </p:nvSpPr>
        <p:spPr>
          <a:xfrm>
            <a:off x="0" y="381000"/>
            <a:ext cx="9143640" cy="6476640"/>
          </a:xfrm>
          <a:prstGeom prst="rect">
            <a:avLst/>
          </a:prstGeom>
        </p:spPr>
        <p:txBody>
          <a:bodyPr/>
          <a:lstStyle/>
          <a:p>
            <a:pPr marL="573088" indent="-403225">
              <a:buSzPct val="70000"/>
              <a:buFont typeface="Wingdings" charset="2"/>
              <a:buChar char=""/>
            </a:pPr>
            <a:r>
              <a:rPr lang="en-US" sz="2800" dirty="0">
                <a:solidFill>
                  <a:srgbClr val="000000"/>
                </a:solidFill>
                <a:latin typeface="Goudy Old Style"/>
              </a:rPr>
              <a:t>Summarizing the above, </a:t>
            </a:r>
            <a:endParaRPr/>
          </a:p>
          <a:p>
            <a:pPr marL="852488" lvl="1" indent="-387350">
              <a:buSzPct val="70000"/>
              <a:buFont typeface="Wingdings" charset="2"/>
              <a:buChar char=""/>
            </a:pPr>
            <a:r>
              <a:rPr lang="en-US" sz="2800" dirty="0" err="1">
                <a:solidFill>
                  <a:srgbClr val="000000"/>
                </a:solidFill>
                <a:latin typeface="Goudy Old Style"/>
              </a:rPr>
              <a:t>BufferedReader</a:t>
            </a:r>
            <a:r>
              <a:rPr lang="en-US" sz="2800" dirty="0">
                <a:solidFill>
                  <a:srgbClr val="000000"/>
                </a:solidFill>
                <a:latin typeface="Goudy Old Style"/>
              </a:rPr>
              <a:t> </a:t>
            </a:r>
            <a:r>
              <a:rPr lang="en-US" sz="2800" dirty="0" err="1">
                <a:solidFill>
                  <a:srgbClr val="000000"/>
                </a:solidFill>
                <a:latin typeface="Goudy Old Style"/>
              </a:rPr>
              <a:t>br</a:t>
            </a:r>
            <a:r>
              <a:rPr lang="en-US" sz="2800" dirty="0">
                <a:solidFill>
                  <a:srgbClr val="000000"/>
                </a:solidFill>
                <a:latin typeface="Goudy Old Style"/>
              </a:rPr>
              <a:t> = new </a:t>
            </a:r>
            <a:r>
              <a:rPr lang="en-US" sz="2800" dirty="0" err="1">
                <a:solidFill>
                  <a:srgbClr val="000000"/>
                </a:solidFill>
                <a:latin typeface="Goudy Old Style"/>
              </a:rPr>
              <a:t>BufferedReader</a:t>
            </a:r>
            <a:r>
              <a:rPr lang="en-US" sz="2800" dirty="0">
                <a:solidFill>
                  <a:srgbClr val="000000"/>
                </a:solidFill>
                <a:latin typeface="Goudy Old Style"/>
              </a:rPr>
              <a:t> (new</a:t>
            </a:r>
            <a:endParaRPr/>
          </a:p>
          <a:p>
            <a:pPr marL="852488" indent="-387350"/>
            <a:r>
              <a:rPr lang="en-US" sz="2800" dirty="0">
                <a:solidFill>
                  <a:srgbClr val="000000"/>
                </a:solidFill>
                <a:latin typeface="Goudy Old Style"/>
              </a:rPr>
              <a:t>                                          </a:t>
            </a:r>
            <a:r>
              <a:rPr lang="en-US" sz="2800" dirty="0" err="1">
                <a:solidFill>
                  <a:srgbClr val="000000"/>
                </a:solidFill>
                <a:latin typeface="Goudy Old Style"/>
              </a:rPr>
              <a:t>InputStreamReader</a:t>
            </a:r>
            <a:r>
              <a:rPr lang="en-US" sz="2800" dirty="0">
                <a:solidFill>
                  <a:srgbClr val="000000"/>
                </a:solidFill>
                <a:latin typeface="Goudy Old Style"/>
              </a:rPr>
              <a:t>(</a:t>
            </a:r>
            <a:r>
              <a:rPr lang="en-US" sz="2800" dirty="0" err="1">
                <a:solidFill>
                  <a:srgbClr val="000000"/>
                </a:solidFill>
                <a:latin typeface="Goudy Old Style"/>
              </a:rPr>
              <a:t>System.in</a:t>
            </a:r>
            <a:r>
              <a:rPr lang="en-US" sz="2800" dirty="0">
                <a:solidFill>
                  <a:srgbClr val="000000"/>
                </a:solidFill>
                <a:latin typeface="Goudy Old Style"/>
              </a:rPr>
              <a:t>));</a:t>
            </a:r>
            <a:endParaRPr/>
          </a:p>
          <a:p>
            <a:pPr marL="852488" indent="-387350">
              <a:buSzPct val="70000"/>
              <a:buFont typeface="Wingdings" charset="2"/>
              <a:buChar char=""/>
            </a:pPr>
            <a:r>
              <a:rPr lang="en-US" sz="2800" dirty="0" err="1">
                <a:solidFill>
                  <a:srgbClr val="000000"/>
                </a:solidFill>
                <a:latin typeface="Goudy Old Style"/>
              </a:rPr>
              <a:t>br</a:t>
            </a:r>
            <a:r>
              <a:rPr lang="en-US" sz="2800" dirty="0">
                <a:solidFill>
                  <a:srgbClr val="000000"/>
                </a:solidFill>
                <a:latin typeface="Goudy Old Style"/>
              </a:rPr>
              <a:t> is a character based stream that is linked to the console through </a:t>
            </a:r>
            <a:r>
              <a:rPr lang="en-US" sz="2800" dirty="0" err="1">
                <a:solidFill>
                  <a:srgbClr val="000000"/>
                </a:solidFill>
                <a:latin typeface="Goudy Old Style"/>
              </a:rPr>
              <a:t>System.in</a:t>
            </a:r>
            <a:r>
              <a:rPr lang="en-US" sz="2800" dirty="0">
                <a:solidFill>
                  <a:srgbClr val="000000"/>
                </a:solidFill>
                <a:latin typeface="Goudy Old Style"/>
              </a:rPr>
              <a:t>.</a:t>
            </a:r>
            <a:endParaRPr/>
          </a:p>
          <a:p>
            <a:pPr marL="852488" indent="-387350">
              <a:buSzPct val="70000"/>
              <a:buFont typeface="Wingdings" charset="2"/>
              <a:buChar char=""/>
            </a:pPr>
            <a:r>
              <a:rPr lang="en-US" sz="2800" dirty="0">
                <a:solidFill>
                  <a:srgbClr val="000000"/>
                </a:solidFill>
                <a:latin typeface="Goudy Old Style"/>
              </a:rPr>
              <a:t>console output is achieved through print() and </a:t>
            </a:r>
            <a:r>
              <a:rPr lang="en-US" sz="2800" dirty="0" err="1">
                <a:solidFill>
                  <a:srgbClr val="000000"/>
                </a:solidFill>
                <a:latin typeface="Goudy Old Style"/>
              </a:rPr>
              <a:t>println</a:t>
            </a:r>
            <a:r>
              <a:rPr lang="en-US" sz="2800" dirty="0">
                <a:solidFill>
                  <a:srgbClr val="000000"/>
                </a:solidFill>
                <a:latin typeface="Goudy Old Style"/>
              </a:rPr>
              <a:t>(), the methods are defined by the class </a:t>
            </a:r>
            <a:r>
              <a:rPr lang="en-US" sz="2800" dirty="0" err="1">
                <a:solidFill>
                  <a:srgbClr val="000000"/>
                </a:solidFill>
                <a:latin typeface="Goudy Old Style"/>
              </a:rPr>
              <a:t>PrintStream</a:t>
            </a:r>
            <a:r>
              <a:rPr lang="en-US" sz="2800" dirty="0">
                <a:solidFill>
                  <a:srgbClr val="000000"/>
                </a:solidFill>
                <a:latin typeface="Goudy Old Style"/>
              </a:rPr>
              <a:t>.</a:t>
            </a:r>
            <a:endParaRPr/>
          </a:p>
          <a:p>
            <a:pPr marL="852488" indent="-387350">
              <a:buSzPct val="70000"/>
              <a:buFont typeface="Wingdings" charset="2"/>
              <a:buChar char=""/>
            </a:pPr>
            <a:r>
              <a:rPr lang="en-US" sz="2800" dirty="0" err="1">
                <a:solidFill>
                  <a:srgbClr val="000000"/>
                </a:solidFill>
                <a:latin typeface="Goudy Old Style"/>
              </a:rPr>
              <a:t>PrintStream</a:t>
            </a:r>
            <a:r>
              <a:rPr lang="en-US" sz="2800" dirty="0">
                <a:solidFill>
                  <a:srgbClr val="000000"/>
                </a:solidFill>
                <a:latin typeface="Goudy Old Style"/>
              </a:rPr>
              <a:t> also implements a method write().</a:t>
            </a:r>
            <a:endParaRPr/>
          </a:p>
          <a:p>
            <a:pPr marL="806450" lvl="1" indent="-341313">
              <a:buSzPct val="70000"/>
              <a:buFont typeface="Wingdings" charset="2"/>
              <a:buChar char=""/>
            </a:pPr>
            <a:r>
              <a:rPr lang="en-US" sz="2800" dirty="0">
                <a:solidFill>
                  <a:srgbClr val="000000"/>
                </a:solidFill>
                <a:latin typeface="Goudy Old Style"/>
              </a:rPr>
              <a:t>write(</a:t>
            </a:r>
            <a:r>
              <a:rPr lang="en-US" sz="2800" dirty="0" err="1">
                <a:solidFill>
                  <a:srgbClr val="000000"/>
                </a:solidFill>
                <a:latin typeface="Goudy Old Style"/>
              </a:rPr>
              <a:t>int</a:t>
            </a:r>
            <a:r>
              <a:rPr lang="en-US" sz="2800" dirty="0">
                <a:solidFill>
                  <a:srgbClr val="000000"/>
                </a:solidFill>
                <a:latin typeface="Goudy Old Style"/>
              </a:rPr>
              <a:t> </a:t>
            </a:r>
            <a:r>
              <a:rPr lang="en-US" sz="2800" dirty="0" err="1">
                <a:solidFill>
                  <a:srgbClr val="000000"/>
                </a:solidFill>
                <a:latin typeface="Goudy Old Style"/>
              </a:rPr>
              <a:t>byteval</a:t>
            </a:r>
            <a:r>
              <a:rPr lang="en-US" sz="2800" dirty="0">
                <a:solidFill>
                  <a:srgbClr val="000000"/>
                </a:solidFill>
                <a:latin typeface="Goudy Old Style"/>
              </a:rPr>
              <a:t>)</a:t>
            </a:r>
            <a:endParaRPr/>
          </a:p>
          <a:p>
            <a:pPr marL="573088" indent="-107950">
              <a:buSzPct val="70000"/>
              <a:buFont typeface="Wingdings" charset="2"/>
              <a:buChar char=""/>
            </a:pPr>
            <a:r>
              <a:rPr lang="en-US" sz="2800" dirty="0">
                <a:solidFill>
                  <a:srgbClr val="000000"/>
                </a:solidFill>
                <a:latin typeface="Goudy Old Style"/>
              </a:rPr>
              <a:t>  Usage : </a:t>
            </a:r>
            <a:endParaRPr/>
          </a:p>
          <a:p>
            <a:pPr marL="682625" lvl="1" indent="-217488">
              <a:buSzPct val="70000"/>
              <a:buFont typeface="Wingdings" charset="2"/>
              <a:buChar char=""/>
            </a:pPr>
            <a:r>
              <a:rPr lang="en-US" sz="2800" dirty="0">
                <a:solidFill>
                  <a:srgbClr val="000000"/>
                </a:solidFill>
                <a:latin typeface="Goudy Old Style"/>
              </a:rPr>
              <a:t>  void </a:t>
            </a:r>
            <a:r>
              <a:rPr lang="en-US" sz="2800" dirty="0" err="1">
                <a:solidFill>
                  <a:srgbClr val="000000"/>
                </a:solidFill>
                <a:latin typeface="Goudy Old Style"/>
              </a:rPr>
              <a:t>System.out.write</a:t>
            </a:r>
            <a:r>
              <a:rPr lang="en-US" sz="2800" dirty="0">
                <a:solidFill>
                  <a:srgbClr val="000000"/>
                </a:solidFill>
                <a:latin typeface="Goudy Old Style"/>
              </a:rPr>
              <a:t>();</a:t>
            </a:r>
            <a:endParaRPr/>
          </a:p>
        </p:txBody>
      </p:sp>
    </p:spTree>
    <p:extLst>
      <p:ext uri="{BB962C8B-B14F-4D97-AF65-F5344CB8AC3E}">
        <p14:creationId xmlns:p14="http://schemas.microsoft.com/office/powerpoint/2010/main" val="184171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685800" y="2130480"/>
            <a:ext cx="7772040" cy="1469520"/>
          </a:xfrm>
          <a:prstGeom prst="rect">
            <a:avLst/>
          </a:prstGeom>
        </p:spPr>
        <p:txBody>
          <a:bodyPr anchor="ctr"/>
          <a:lstStyle/>
          <a:p>
            <a:pPr algn="ctr"/>
            <a:r>
              <a:rPr lang="en-US" sz="9600" b="1" dirty="0">
                <a:solidFill>
                  <a:srgbClr val="000000"/>
                </a:solidFill>
                <a:latin typeface="Bradley Hand ITC" panose="03070402050302030203" pitchFamily="66" charset="0"/>
              </a:rPr>
              <a:t>Generics</a:t>
            </a:r>
            <a:endParaRPr sz="9600" b="1" dirty="0">
              <a:latin typeface="Bradley Hand ITC" panose="03070402050302030203" pitchFamily="66" charset="0"/>
            </a:endParaRPr>
          </a:p>
        </p:txBody>
      </p:sp>
    </p:spTree>
    <p:extLst>
      <p:ext uri="{BB962C8B-B14F-4D97-AF65-F5344CB8AC3E}">
        <p14:creationId xmlns:p14="http://schemas.microsoft.com/office/powerpoint/2010/main" val="3897198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0" y="76320"/>
            <a:ext cx="9143640" cy="380520"/>
          </a:xfrm>
          <a:prstGeom prst="rect">
            <a:avLst/>
          </a:prstGeom>
        </p:spPr>
        <p:txBody>
          <a:bodyPr anchor="ctr"/>
          <a:lstStyle/>
          <a:p>
            <a:pPr algn="ctr"/>
            <a:r>
              <a:rPr lang="en-US" sz="4000" dirty="0">
                <a:solidFill>
                  <a:srgbClr val="000000"/>
                </a:solidFill>
                <a:latin typeface="Andalus"/>
              </a:rPr>
              <a:t>Character Streams</a:t>
            </a:r>
            <a:endParaRPr/>
          </a:p>
        </p:txBody>
      </p:sp>
      <p:sp>
        <p:nvSpPr>
          <p:cNvPr id="188" name="TextShape 2"/>
          <p:cNvSpPr txBox="1"/>
          <p:nvPr/>
        </p:nvSpPr>
        <p:spPr>
          <a:xfrm>
            <a:off x="0" y="457200"/>
            <a:ext cx="9143640" cy="6095520"/>
          </a:xfrm>
          <a:prstGeom prst="rect">
            <a:avLst/>
          </a:prstGeom>
        </p:spPr>
        <p:txBody>
          <a:bodyPr/>
          <a:lstStyle/>
          <a:p>
            <a:pPr marL="465138" indent="-357188">
              <a:lnSpc>
                <a:spcPct val="90000"/>
              </a:lnSpc>
              <a:buSzPct val="70000"/>
              <a:buFont typeface="Wingdings" charset="2"/>
              <a:buChar char=""/>
            </a:pPr>
            <a:r>
              <a:rPr lang="en-US" sz="2800" dirty="0" err="1">
                <a:solidFill>
                  <a:srgbClr val="000000"/>
                </a:solidFill>
                <a:latin typeface="Goudy Old Style"/>
              </a:rPr>
              <a:t>BufferedReader</a:t>
            </a:r>
            <a:r>
              <a:rPr lang="en-US" sz="2800" dirty="0">
                <a:solidFill>
                  <a:srgbClr val="000000"/>
                </a:solidFill>
                <a:latin typeface="Goudy Old Style"/>
              </a:rPr>
              <a:t> – the class improves performance by buffering input. It defines the following constructors:</a:t>
            </a:r>
          </a:p>
          <a:p>
            <a:pPr marL="465138" indent="-357188">
              <a:lnSpc>
                <a:spcPct val="90000"/>
              </a:lnSpc>
              <a:buSzPct val="70000"/>
            </a:pPr>
            <a:endParaRPr/>
          </a:p>
          <a:p>
            <a:pPr marL="465138" indent="-357188">
              <a:lnSpc>
                <a:spcPct val="90000"/>
              </a:lnSpc>
              <a:buSzPct val="70000"/>
              <a:buFont typeface="Wingdings" charset="2"/>
              <a:buChar char=""/>
            </a:pPr>
            <a:r>
              <a:rPr lang="en-US" sz="2800" dirty="0" err="1">
                <a:solidFill>
                  <a:srgbClr val="000000"/>
                </a:solidFill>
                <a:latin typeface="Goudy Old Style"/>
              </a:rPr>
              <a:t>BufferedReader</a:t>
            </a:r>
            <a:r>
              <a:rPr lang="en-US" sz="2800" dirty="0">
                <a:solidFill>
                  <a:srgbClr val="000000"/>
                </a:solidFill>
                <a:latin typeface="Goudy Old Style"/>
              </a:rPr>
              <a:t>(Reader </a:t>
            </a:r>
            <a:r>
              <a:rPr lang="en-US" sz="2800" i="1" dirty="0" err="1">
                <a:solidFill>
                  <a:srgbClr val="000000"/>
                </a:solidFill>
                <a:latin typeface="Goudy Old Style"/>
              </a:rPr>
              <a:t>inputStream</a:t>
            </a:r>
            <a:r>
              <a:rPr lang="en-US" sz="2800" dirty="0">
                <a:solidFill>
                  <a:srgbClr val="000000"/>
                </a:solidFill>
                <a:latin typeface="Goudy Old Style"/>
              </a:rPr>
              <a:t>)</a:t>
            </a:r>
          </a:p>
          <a:p>
            <a:pPr marL="465138" indent="-357188">
              <a:lnSpc>
                <a:spcPct val="90000"/>
              </a:lnSpc>
              <a:buSzPct val="70000"/>
            </a:pPr>
            <a:r>
              <a:rPr lang="en-US" sz="2800" dirty="0">
                <a:solidFill>
                  <a:srgbClr val="000000"/>
                </a:solidFill>
                <a:latin typeface="Goudy Old Style"/>
              </a:rPr>
              <a:t>     - creates a buffered character stream using a default buffer size. </a:t>
            </a:r>
            <a:endParaRPr lang="en-US" dirty="0"/>
          </a:p>
          <a:p>
            <a:pPr marL="465138" indent="-357188">
              <a:lnSpc>
                <a:spcPct val="90000"/>
              </a:lnSpc>
              <a:buSzPct val="70000"/>
            </a:pPr>
            <a:endParaRPr/>
          </a:p>
          <a:p>
            <a:pPr marL="465138" indent="-357188">
              <a:lnSpc>
                <a:spcPct val="90000"/>
              </a:lnSpc>
              <a:buSzPct val="70000"/>
              <a:buFont typeface="Wingdings" charset="2"/>
              <a:buChar char=""/>
            </a:pPr>
            <a:r>
              <a:rPr lang="en-US" sz="2800" dirty="0" err="1">
                <a:solidFill>
                  <a:srgbClr val="000000"/>
                </a:solidFill>
                <a:latin typeface="Goudy Old Style"/>
              </a:rPr>
              <a:t>BufferedReader</a:t>
            </a:r>
            <a:r>
              <a:rPr lang="en-US" sz="2800" dirty="0">
                <a:solidFill>
                  <a:srgbClr val="000000"/>
                </a:solidFill>
                <a:latin typeface="Goudy Old Style"/>
              </a:rPr>
              <a:t>(Reader </a:t>
            </a:r>
            <a:r>
              <a:rPr lang="en-US" sz="2800" i="1" dirty="0" err="1">
                <a:solidFill>
                  <a:srgbClr val="000000"/>
                </a:solidFill>
                <a:latin typeface="Goudy Old Style"/>
              </a:rPr>
              <a:t>inputStream</a:t>
            </a:r>
            <a:r>
              <a:rPr lang="en-US" sz="2800" dirty="0">
                <a:solidFill>
                  <a:srgbClr val="000000"/>
                </a:solidFill>
                <a:latin typeface="Goudy Old Style"/>
              </a:rPr>
              <a:t>, </a:t>
            </a:r>
            <a:r>
              <a:rPr lang="en-US" sz="2800" dirty="0" err="1">
                <a:solidFill>
                  <a:srgbClr val="000000"/>
                </a:solidFill>
                <a:latin typeface="Goudy Old Style"/>
              </a:rPr>
              <a:t>int</a:t>
            </a:r>
            <a:r>
              <a:rPr lang="en-US" sz="2800" dirty="0">
                <a:solidFill>
                  <a:srgbClr val="000000"/>
                </a:solidFill>
                <a:latin typeface="Goudy Old Style"/>
              </a:rPr>
              <a:t> </a:t>
            </a:r>
            <a:r>
              <a:rPr lang="en-US" sz="2800" i="1" dirty="0" err="1">
                <a:solidFill>
                  <a:srgbClr val="000000"/>
                </a:solidFill>
                <a:latin typeface="Goudy Old Style"/>
              </a:rPr>
              <a:t>bufSize</a:t>
            </a:r>
            <a:r>
              <a:rPr lang="en-US" sz="2800" dirty="0">
                <a:solidFill>
                  <a:srgbClr val="000000"/>
                </a:solidFill>
                <a:latin typeface="Goudy Old Style"/>
              </a:rPr>
              <a:t>) </a:t>
            </a:r>
          </a:p>
          <a:p>
            <a:pPr marL="465138" indent="-357188">
              <a:lnSpc>
                <a:spcPct val="90000"/>
              </a:lnSpc>
              <a:buSzPct val="70000"/>
            </a:pPr>
            <a:r>
              <a:rPr lang="en-US" sz="2800" dirty="0">
                <a:solidFill>
                  <a:srgbClr val="000000"/>
                </a:solidFill>
                <a:latin typeface="Goudy Old Style"/>
              </a:rPr>
              <a:t>     -  the size of the buffer is passed in </a:t>
            </a:r>
            <a:r>
              <a:rPr lang="en-US" sz="2800" i="1" dirty="0" err="1">
                <a:solidFill>
                  <a:srgbClr val="000000"/>
                </a:solidFill>
                <a:latin typeface="Goudy Old Style"/>
              </a:rPr>
              <a:t>bufSize</a:t>
            </a:r>
            <a:r>
              <a:rPr lang="en-US" sz="2800" dirty="0">
                <a:solidFill>
                  <a:srgbClr val="000000"/>
                </a:solidFill>
                <a:latin typeface="Goudy Old Style"/>
              </a:rPr>
              <a:t>.</a:t>
            </a:r>
            <a:endParaRPr/>
          </a:p>
        </p:txBody>
      </p:sp>
    </p:spTree>
    <p:extLst>
      <p:ext uri="{BB962C8B-B14F-4D97-AF65-F5344CB8AC3E}">
        <p14:creationId xmlns:p14="http://schemas.microsoft.com/office/powerpoint/2010/main" val="40274356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90" name="TextShape 2"/>
          <p:cNvSpPr txBox="1"/>
          <p:nvPr/>
        </p:nvSpPr>
        <p:spPr>
          <a:xfrm>
            <a:off x="76320" y="457080"/>
            <a:ext cx="8915040" cy="6248520"/>
          </a:xfrm>
          <a:prstGeom prst="rect">
            <a:avLst/>
          </a:prstGeom>
        </p:spPr>
        <p:txBody>
          <a:bodyPr/>
          <a:lstStyle/>
          <a:p>
            <a:pPr marL="465138" indent="-295275">
              <a:lnSpc>
                <a:spcPct val="90000"/>
              </a:lnSpc>
              <a:buSzPct val="70000"/>
              <a:buFont typeface="Wingdings" charset="2"/>
              <a:buChar char=""/>
            </a:pPr>
            <a:r>
              <a:rPr lang="en-US" sz="2800" u="sng" dirty="0" err="1">
                <a:solidFill>
                  <a:srgbClr val="000000"/>
                </a:solidFill>
                <a:latin typeface="Goudy Old Style"/>
              </a:rPr>
              <a:t>BufferedWriter</a:t>
            </a:r>
            <a:r>
              <a:rPr lang="en-US" sz="2800" dirty="0">
                <a:solidFill>
                  <a:srgbClr val="000000"/>
                </a:solidFill>
                <a:latin typeface="Goudy Old Style"/>
              </a:rPr>
              <a:t> – is a writer class that adds a flush( ) method and can be used to ensure that data buffers are physically written to the actual output stream.</a:t>
            </a:r>
            <a:endParaRPr dirty="0"/>
          </a:p>
          <a:p>
            <a:pPr marL="465138" indent="-295275">
              <a:lnSpc>
                <a:spcPct val="90000"/>
              </a:lnSpc>
              <a:buSzPct val="70000"/>
              <a:buFont typeface="Wingdings" charset="2"/>
              <a:buChar char=""/>
            </a:pPr>
            <a:r>
              <a:rPr lang="en-US" sz="2800" dirty="0" err="1">
                <a:solidFill>
                  <a:srgbClr val="000000"/>
                </a:solidFill>
                <a:latin typeface="Goudy Old Style"/>
              </a:rPr>
              <a:t>BufferedWriter</a:t>
            </a:r>
            <a:r>
              <a:rPr lang="en-US" sz="2800" dirty="0">
                <a:solidFill>
                  <a:srgbClr val="000000"/>
                </a:solidFill>
                <a:latin typeface="Goudy Old Style"/>
              </a:rPr>
              <a:t>  increases performance by reducing the number of times data is actually physically written to the output stream.</a:t>
            </a:r>
          </a:p>
          <a:p>
            <a:pPr marL="465138" indent="-295275">
              <a:lnSpc>
                <a:spcPct val="90000"/>
              </a:lnSpc>
              <a:buSzPct val="70000"/>
              <a:buFont typeface="Wingdings" charset="2"/>
              <a:buChar char=""/>
            </a:pPr>
            <a:r>
              <a:rPr lang="en-US" sz="2800" dirty="0" err="1">
                <a:solidFill>
                  <a:srgbClr val="000000"/>
                </a:solidFill>
                <a:latin typeface="Goudy Old Style"/>
              </a:rPr>
              <a:t>BufferedWriter</a:t>
            </a:r>
            <a:r>
              <a:rPr lang="en-US" sz="2800" dirty="0">
                <a:solidFill>
                  <a:srgbClr val="000000"/>
                </a:solidFill>
                <a:latin typeface="Goudy Old Style"/>
              </a:rPr>
              <a:t> has two constructors :</a:t>
            </a:r>
            <a:endParaRPr dirty="0"/>
          </a:p>
          <a:p>
            <a:pPr marL="862013" lvl="1" indent="-234950">
              <a:lnSpc>
                <a:spcPct val="90000"/>
              </a:lnSpc>
              <a:buSzPct val="70000"/>
              <a:buFont typeface="Courier New" pitchFamily="49" charset="0"/>
              <a:buChar char="o"/>
            </a:pPr>
            <a:r>
              <a:rPr lang="en-US" sz="2800" dirty="0" err="1">
                <a:solidFill>
                  <a:srgbClr val="000000"/>
                </a:solidFill>
                <a:latin typeface="Goudy Old Style"/>
              </a:rPr>
              <a:t>BufferedWriter</a:t>
            </a:r>
            <a:r>
              <a:rPr lang="en-US" sz="2800" dirty="0">
                <a:solidFill>
                  <a:srgbClr val="000000"/>
                </a:solidFill>
                <a:latin typeface="Goudy Old Style"/>
              </a:rPr>
              <a:t>(Writer </a:t>
            </a:r>
            <a:r>
              <a:rPr lang="en-US" sz="2800" i="1" dirty="0" err="1">
                <a:solidFill>
                  <a:srgbClr val="000000"/>
                </a:solidFill>
                <a:latin typeface="Goudy Old Style"/>
              </a:rPr>
              <a:t>outputStream</a:t>
            </a:r>
            <a:r>
              <a:rPr lang="en-US" sz="2800" dirty="0">
                <a:solidFill>
                  <a:srgbClr val="000000"/>
                </a:solidFill>
                <a:latin typeface="Goudy Old Style"/>
              </a:rPr>
              <a:t>)  it creates a  </a:t>
            </a:r>
          </a:p>
          <a:p>
            <a:pPr marL="627063" lvl="1">
              <a:lnSpc>
                <a:spcPct val="90000"/>
              </a:lnSpc>
              <a:buSzPct val="70000"/>
            </a:pPr>
            <a:r>
              <a:rPr lang="en-US" sz="2800" dirty="0">
                <a:solidFill>
                  <a:srgbClr val="000000"/>
                </a:solidFill>
                <a:latin typeface="Goudy Old Style"/>
              </a:rPr>
              <a:t>         buffered stream using a buffer with a default size.</a:t>
            </a:r>
            <a:endParaRPr sz="2800" dirty="0"/>
          </a:p>
          <a:p>
            <a:pPr marL="862013" lvl="1" indent="-234950">
              <a:lnSpc>
                <a:spcPct val="90000"/>
              </a:lnSpc>
              <a:buSzPct val="70000"/>
              <a:buFont typeface="Courier New" pitchFamily="49" charset="0"/>
              <a:buChar char="o"/>
            </a:pPr>
            <a:r>
              <a:rPr lang="en-US" sz="2800" dirty="0" err="1">
                <a:solidFill>
                  <a:srgbClr val="000000"/>
                </a:solidFill>
                <a:latin typeface="Goudy Old Style"/>
              </a:rPr>
              <a:t>BufferedWriter</a:t>
            </a:r>
            <a:r>
              <a:rPr lang="en-US" sz="2800" dirty="0">
                <a:solidFill>
                  <a:srgbClr val="000000"/>
                </a:solidFill>
                <a:latin typeface="Goudy Old Style"/>
              </a:rPr>
              <a:t>(Writer </a:t>
            </a:r>
            <a:r>
              <a:rPr lang="en-US" sz="2800" i="1" dirty="0" err="1">
                <a:solidFill>
                  <a:srgbClr val="000000"/>
                </a:solidFill>
                <a:latin typeface="Goudy Old Style"/>
              </a:rPr>
              <a:t>outputStream</a:t>
            </a:r>
            <a:r>
              <a:rPr lang="en-US" sz="2800" dirty="0">
                <a:solidFill>
                  <a:srgbClr val="000000"/>
                </a:solidFill>
                <a:latin typeface="Goudy Old Style"/>
              </a:rPr>
              <a:t>, </a:t>
            </a:r>
            <a:r>
              <a:rPr lang="en-US" sz="2800" dirty="0" err="1">
                <a:solidFill>
                  <a:srgbClr val="000000"/>
                </a:solidFill>
                <a:latin typeface="Goudy Old Style"/>
              </a:rPr>
              <a:t>int</a:t>
            </a:r>
            <a:r>
              <a:rPr lang="en-US" sz="2800" dirty="0">
                <a:solidFill>
                  <a:srgbClr val="000000"/>
                </a:solidFill>
                <a:latin typeface="Goudy Old Style"/>
              </a:rPr>
              <a:t> </a:t>
            </a:r>
            <a:r>
              <a:rPr lang="en-US" sz="2800" i="1" dirty="0" err="1">
                <a:solidFill>
                  <a:srgbClr val="000000"/>
                </a:solidFill>
                <a:latin typeface="Goudy Old Style"/>
              </a:rPr>
              <a:t>bufSize</a:t>
            </a:r>
            <a:r>
              <a:rPr lang="en-US" sz="2800" dirty="0">
                <a:solidFill>
                  <a:srgbClr val="000000"/>
                </a:solidFill>
                <a:latin typeface="Goudy Old Style"/>
              </a:rPr>
              <a:t>)  in this       </a:t>
            </a:r>
          </a:p>
          <a:p>
            <a:pPr marL="627063" lvl="1">
              <a:lnSpc>
                <a:spcPct val="90000"/>
              </a:lnSpc>
              <a:buSzPct val="70000"/>
            </a:pPr>
            <a:r>
              <a:rPr lang="en-US" sz="2800" dirty="0">
                <a:solidFill>
                  <a:srgbClr val="000000"/>
                </a:solidFill>
                <a:latin typeface="Goudy Old Style"/>
              </a:rPr>
              <a:t>         the size of the buffer is passed in </a:t>
            </a:r>
            <a:r>
              <a:rPr lang="en-US" sz="2800" i="1" dirty="0" err="1">
                <a:solidFill>
                  <a:srgbClr val="000000"/>
                </a:solidFill>
                <a:latin typeface="Goudy Old Style"/>
              </a:rPr>
              <a:t>bufSize</a:t>
            </a:r>
            <a:r>
              <a:rPr lang="en-US" sz="2800" dirty="0">
                <a:solidFill>
                  <a:srgbClr val="000000"/>
                </a:solidFill>
                <a:latin typeface="Goudy Old Style"/>
              </a:rPr>
              <a:t>.</a:t>
            </a:r>
            <a:endParaRPr dirty="0"/>
          </a:p>
        </p:txBody>
      </p:sp>
    </p:spTree>
    <p:extLst>
      <p:ext uri="{BB962C8B-B14F-4D97-AF65-F5344CB8AC3E}">
        <p14:creationId xmlns:p14="http://schemas.microsoft.com/office/powerpoint/2010/main" val="24526403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92" name="TextShape 2"/>
          <p:cNvSpPr txBox="1"/>
          <p:nvPr/>
        </p:nvSpPr>
        <p:spPr>
          <a:xfrm>
            <a:off x="0" y="381000"/>
            <a:ext cx="9143640" cy="6324000"/>
          </a:xfrm>
          <a:prstGeom prst="rect">
            <a:avLst/>
          </a:prstGeom>
        </p:spPr>
        <p:txBody>
          <a:bodyPr/>
          <a:lstStyle/>
          <a:p>
            <a:pPr marL="287338" indent="-287338">
              <a:lnSpc>
                <a:spcPct val="80000"/>
              </a:lnSpc>
              <a:buSzPct val="70000"/>
              <a:buFont typeface="Wingdings" charset="2"/>
              <a:buChar char=""/>
            </a:pPr>
            <a:r>
              <a:rPr lang="en-US" sz="2800" b="1" dirty="0">
                <a:solidFill>
                  <a:srgbClr val="000000"/>
                </a:solidFill>
                <a:latin typeface="Goudy Old Style"/>
              </a:rPr>
              <a:t>PrintWriter</a:t>
            </a:r>
            <a:r>
              <a:rPr lang="en-US" sz="2800" dirty="0">
                <a:solidFill>
                  <a:srgbClr val="000000"/>
                </a:solidFill>
                <a:latin typeface="Goudy Old Style"/>
              </a:rPr>
              <a:t> </a:t>
            </a:r>
            <a:r>
              <a:rPr lang="en-US" sz="2800" dirty="0">
                <a:solidFill>
                  <a:srgbClr val="000000"/>
                </a:solidFill>
                <a:latin typeface="Times New Roman"/>
              </a:rPr>
              <a:t>- </a:t>
            </a:r>
            <a:r>
              <a:rPr lang="en-US" sz="2800" dirty="0">
                <a:solidFill>
                  <a:srgbClr val="000000"/>
                </a:solidFill>
                <a:latin typeface="Goudy Old Style"/>
              </a:rPr>
              <a:t>the class provides for formatted output methods print( ) and </a:t>
            </a:r>
            <a:r>
              <a:rPr lang="en-US" sz="2800" dirty="0" err="1">
                <a:solidFill>
                  <a:srgbClr val="000000"/>
                </a:solidFill>
                <a:latin typeface="Goudy Old Style"/>
              </a:rPr>
              <a:t>println</a:t>
            </a:r>
            <a:r>
              <a:rPr lang="en-US" sz="2800" dirty="0">
                <a:solidFill>
                  <a:srgbClr val="000000"/>
                </a:solidFill>
                <a:latin typeface="Goudy Old Style"/>
              </a:rPr>
              <a:t>( ). PrintWriter has four constructors.</a:t>
            </a:r>
          </a:p>
          <a:p>
            <a:pPr marL="463550" indent="-350838">
              <a:lnSpc>
                <a:spcPct val="80000"/>
              </a:lnSpc>
              <a:buSzPct val="70000"/>
              <a:buFont typeface="Wingdings" pitchFamily="2" charset="2"/>
              <a:buChar char="v"/>
            </a:pPr>
            <a:r>
              <a:rPr lang="en-US" sz="2800" dirty="0">
                <a:solidFill>
                  <a:srgbClr val="000000"/>
                </a:solidFill>
                <a:latin typeface="Goudy Old Style"/>
              </a:rPr>
              <a:t>PrintWriter(</a:t>
            </a:r>
            <a:r>
              <a:rPr lang="en-US" sz="2800" dirty="0" err="1">
                <a:solidFill>
                  <a:srgbClr val="000000"/>
                </a:solidFill>
                <a:latin typeface="Goudy Old Style"/>
              </a:rPr>
              <a:t>OutputStream</a:t>
            </a:r>
            <a:r>
              <a:rPr lang="en-US" sz="2800" dirty="0">
                <a:solidFill>
                  <a:srgbClr val="000000"/>
                </a:solidFill>
                <a:latin typeface="Goudy Old Style"/>
              </a:rPr>
              <a:t> </a:t>
            </a:r>
            <a:r>
              <a:rPr lang="en-US" sz="2800" i="1" dirty="0" err="1">
                <a:solidFill>
                  <a:srgbClr val="000000"/>
                </a:solidFill>
                <a:latin typeface="Goudy Old Style"/>
              </a:rPr>
              <a:t>outputStream</a:t>
            </a:r>
            <a:r>
              <a:rPr lang="en-US" sz="2800" dirty="0">
                <a:solidFill>
                  <a:srgbClr val="000000"/>
                </a:solidFill>
                <a:latin typeface="Goudy Old Style"/>
              </a:rPr>
              <a:t>)</a:t>
            </a:r>
            <a:endParaRPr dirty="0"/>
          </a:p>
          <a:p>
            <a:pPr marL="463550" lvl="2" indent="-350838">
              <a:lnSpc>
                <a:spcPct val="80000"/>
              </a:lnSpc>
              <a:buSzPct val="70000"/>
              <a:buFont typeface="Wingdings" charset="2"/>
              <a:buChar char=""/>
            </a:pPr>
            <a:r>
              <a:rPr lang="en-US" sz="2800" dirty="0" err="1">
                <a:solidFill>
                  <a:srgbClr val="000000"/>
                </a:solidFill>
                <a:latin typeface="Goudy Old Style"/>
              </a:rPr>
              <a:t>PrintWriter</a:t>
            </a:r>
            <a:r>
              <a:rPr lang="en-US" sz="2800" dirty="0">
                <a:solidFill>
                  <a:srgbClr val="000000"/>
                </a:solidFill>
                <a:latin typeface="Goudy Old Style"/>
              </a:rPr>
              <a:t>(</a:t>
            </a:r>
            <a:r>
              <a:rPr lang="en-US" sz="2800" dirty="0" err="1">
                <a:solidFill>
                  <a:srgbClr val="000000"/>
                </a:solidFill>
                <a:latin typeface="Goudy Old Style"/>
              </a:rPr>
              <a:t>OutputStream</a:t>
            </a:r>
            <a:r>
              <a:rPr lang="en-US" sz="2800" dirty="0">
                <a:solidFill>
                  <a:srgbClr val="000000"/>
                </a:solidFill>
                <a:latin typeface="Goudy Old Style"/>
              </a:rPr>
              <a:t> </a:t>
            </a:r>
            <a:r>
              <a:rPr lang="en-US" sz="2800" i="1" dirty="0" err="1">
                <a:solidFill>
                  <a:srgbClr val="000000"/>
                </a:solidFill>
                <a:latin typeface="Goudy Old Style"/>
              </a:rPr>
              <a:t>outputStream</a:t>
            </a:r>
            <a:r>
              <a:rPr lang="en-US" sz="2800"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err="1">
                <a:solidFill>
                  <a:srgbClr val="000000"/>
                </a:solidFill>
                <a:latin typeface="Goudy Old Style"/>
              </a:rPr>
              <a:t>flushOnNewline</a:t>
            </a:r>
            <a:r>
              <a:rPr lang="en-US" sz="2800" dirty="0">
                <a:solidFill>
                  <a:srgbClr val="000000"/>
                </a:solidFill>
                <a:latin typeface="Goudy Old Style"/>
              </a:rPr>
              <a:t>)</a:t>
            </a:r>
            <a:endParaRPr dirty="0"/>
          </a:p>
          <a:p>
            <a:pPr marL="463550" lvl="2" indent="-350838">
              <a:lnSpc>
                <a:spcPct val="80000"/>
              </a:lnSpc>
              <a:buSzPct val="70000"/>
              <a:buFont typeface="Wingdings" charset="2"/>
              <a:buChar char=""/>
            </a:pPr>
            <a:r>
              <a:rPr lang="en-US" sz="2800" dirty="0" err="1">
                <a:solidFill>
                  <a:srgbClr val="000000"/>
                </a:solidFill>
                <a:latin typeface="Goudy Old Style"/>
              </a:rPr>
              <a:t>PrintWriter</a:t>
            </a:r>
            <a:r>
              <a:rPr lang="en-US" sz="2800" dirty="0">
                <a:solidFill>
                  <a:srgbClr val="000000"/>
                </a:solidFill>
                <a:latin typeface="Goudy Old Style"/>
              </a:rPr>
              <a:t>(Writer </a:t>
            </a:r>
            <a:r>
              <a:rPr lang="en-US" sz="2800" i="1" dirty="0" err="1">
                <a:solidFill>
                  <a:srgbClr val="000000"/>
                </a:solidFill>
                <a:latin typeface="Goudy Old Style"/>
              </a:rPr>
              <a:t>outputStream</a:t>
            </a:r>
            <a:r>
              <a:rPr lang="en-US" sz="2800" dirty="0">
                <a:solidFill>
                  <a:srgbClr val="000000"/>
                </a:solidFill>
                <a:latin typeface="Goudy Old Style"/>
              </a:rPr>
              <a:t>)</a:t>
            </a:r>
            <a:endParaRPr dirty="0"/>
          </a:p>
          <a:p>
            <a:pPr marL="463550" lvl="2" indent="-350838">
              <a:lnSpc>
                <a:spcPct val="80000"/>
              </a:lnSpc>
              <a:buSzPct val="70000"/>
              <a:buFont typeface="Wingdings" charset="2"/>
              <a:buChar char=""/>
            </a:pPr>
            <a:r>
              <a:rPr lang="en-US" sz="2800" dirty="0" err="1">
                <a:solidFill>
                  <a:srgbClr val="000000"/>
                </a:solidFill>
                <a:latin typeface="Goudy Old Style"/>
              </a:rPr>
              <a:t>PrintWriter</a:t>
            </a:r>
            <a:r>
              <a:rPr lang="en-US" sz="2800" dirty="0">
                <a:solidFill>
                  <a:srgbClr val="000000"/>
                </a:solidFill>
                <a:latin typeface="Goudy Old Style"/>
              </a:rPr>
              <a:t>(Writer </a:t>
            </a:r>
            <a:r>
              <a:rPr lang="en-US" sz="2800" i="1" dirty="0" err="1">
                <a:solidFill>
                  <a:srgbClr val="000000"/>
                </a:solidFill>
                <a:latin typeface="Goudy Old Style"/>
              </a:rPr>
              <a:t>outputStream</a:t>
            </a:r>
            <a:r>
              <a:rPr lang="en-US" sz="2800"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err="1">
                <a:solidFill>
                  <a:srgbClr val="000000"/>
                </a:solidFill>
                <a:latin typeface="Goudy Old Style"/>
              </a:rPr>
              <a:t>flushOnNewline</a:t>
            </a:r>
            <a:r>
              <a:rPr lang="en-US" sz="2800" dirty="0">
                <a:solidFill>
                  <a:srgbClr val="000000"/>
                </a:solidFill>
                <a:latin typeface="Goudy Old Style"/>
              </a:rPr>
              <a:t>)</a:t>
            </a:r>
            <a:endParaRPr dirty="0"/>
          </a:p>
          <a:p>
            <a:pPr marL="627063" lvl="2" indent="-288925">
              <a:lnSpc>
                <a:spcPct val="80000"/>
              </a:lnSpc>
              <a:buSzPct val="70000"/>
              <a:buFont typeface="Courier New" pitchFamily="49" charset="0"/>
              <a:buChar char="o"/>
            </a:pPr>
            <a:r>
              <a:rPr lang="en-US" sz="2800" dirty="0">
                <a:solidFill>
                  <a:srgbClr val="000000"/>
                </a:solidFill>
                <a:latin typeface="Goudy Old Style"/>
              </a:rPr>
              <a:t>where </a:t>
            </a:r>
            <a:r>
              <a:rPr lang="en-US" sz="2800" i="1" dirty="0" err="1">
                <a:solidFill>
                  <a:srgbClr val="000000"/>
                </a:solidFill>
                <a:latin typeface="Goudy Old Style"/>
              </a:rPr>
              <a:t>flushOnNewline</a:t>
            </a:r>
            <a:r>
              <a:rPr lang="en-US" sz="2800" i="1" dirty="0">
                <a:solidFill>
                  <a:srgbClr val="000000"/>
                </a:solidFill>
                <a:latin typeface="Goudy Old Style"/>
              </a:rPr>
              <a:t> </a:t>
            </a:r>
            <a:r>
              <a:rPr lang="en-US" sz="2800" dirty="0">
                <a:solidFill>
                  <a:srgbClr val="000000"/>
                </a:solidFill>
                <a:latin typeface="Goudy Old Style"/>
              </a:rPr>
              <a:t>controls whether Java flushes the output stream every time </a:t>
            </a:r>
            <a:r>
              <a:rPr lang="en-US" sz="2800" dirty="0" err="1">
                <a:solidFill>
                  <a:srgbClr val="000000"/>
                </a:solidFill>
                <a:latin typeface="Goudy Old Style"/>
              </a:rPr>
              <a:t>println</a:t>
            </a:r>
            <a:r>
              <a:rPr lang="en-US" sz="2800" dirty="0">
                <a:solidFill>
                  <a:srgbClr val="000000"/>
                </a:solidFill>
                <a:latin typeface="Goudy Old Style"/>
              </a:rPr>
              <a:t>( ) is called. If </a:t>
            </a:r>
            <a:r>
              <a:rPr lang="en-US" sz="2800" i="1" dirty="0" err="1">
                <a:solidFill>
                  <a:srgbClr val="000000"/>
                </a:solidFill>
                <a:latin typeface="Goudy Old Style"/>
              </a:rPr>
              <a:t>flushOnNewline</a:t>
            </a:r>
            <a:r>
              <a:rPr lang="en-US" sz="2800" i="1" dirty="0">
                <a:solidFill>
                  <a:srgbClr val="000000"/>
                </a:solidFill>
                <a:latin typeface="Goudy Old Style"/>
              </a:rPr>
              <a:t> </a:t>
            </a:r>
            <a:r>
              <a:rPr lang="en-US" sz="2800" dirty="0">
                <a:solidFill>
                  <a:srgbClr val="000000"/>
                </a:solidFill>
                <a:latin typeface="Goudy Old Style"/>
              </a:rPr>
              <a:t>is true, flushing automatically takes place. </a:t>
            </a:r>
            <a:endParaRPr dirty="0"/>
          </a:p>
          <a:p>
            <a:pPr marL="627063" lvl="2" indent="-288925">
              <a:lnSpc>
                <a:spcPct val="80000"/>
              </a:lnSpc>
              <a:buSzPct val="70000"/>
              <a:buFont typeface="Courier New" pitchFamily="49" charset="0"/>
              <a:buChar char="o"/>
            </a:pPr>
            <a:r>
              <a:rPr lang="en-US" sz="2800" dirty="0">
                <a:solidFill>
                  <a:srgbClr val="000000"/>
                </a:solidFill>
                <a:latin typeface="Goudy Old Style"/>
              </a:rPr>
              <a:t>If false, flushing is not automatic. The first and third constructors do not automatically flush.</a:t>
            </a:r>
            <a:endParaRPr dirty="0"/>
          </a:p>
        </p:txBody>
      </p:sp>
    </p:spTree>
    <p:extLst>
      <p:ext uri="{BB962C8B-B14F-4D97-AF65-F5344CB8AC3E}">
        <p14:creationId xmlns:p14="http://schemas.microsoft.com/office/powerpoint/2010/main" val="34016279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EEDD-E528-4EC6-9078-D27F9560DF76}"/>
              </a:ext>
            </a:extLst>
          </p:cNvPr>
          <p:cNvSpPr>
            <a:spLocks noGrp="1"/>
          </p:cNvSpPr>
          <p:nvPr>
            <p:ph type="title"/>
          </p:nvPr>
        </p:nvSpPr>
        <p:spPr/>
        <p:txBody>
          <a:bodyPr/>
          <a:lstStyle/>
          <a:p>
            <a:endParaRPr lang="en-IN"/>
          </a:p>
        </p:txBody>
      </p:sp>
      <p:sp>
        <p:nvSpPr>
          <p:cNvPr id="4" name="Parallelogram 3">
            <a:extLst>
              <a:ext uri="{FF2B5EF4-FFF2-40B4-BE49-F238E27FC236}">
                <a16:creationId xmlns:a16="http://schemas.microsoft.com/office/drawing/2014/main" id="{433DDD5D-6C2B-4208-891E-F1EF68EEE5A3}"/>
              </a:ext>
            </a:extLst>
          </p:cNvPr>
          <p:cNvSpPr/>
          <p:nvPr/>
        </p:nvSpPr>
        <p:spPr>
          <a:xfrm>
            <a:off x="762000" y="4800600"/>
            <a:ext cx="2819400" cy="762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7471192-776B-4D39-B231-CC5FFDA8DF7C}"/>
              </a:ext>
            </a:extLst>
          </p:cNvPr>
          <p:cNvSpPr/>
          <p:nvPr/>
        </p:nvSpPr>
        <p:spPr>
          <a:xfrm>
            <a:off x="1447800" y="17526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1AB1008B-745A-40E7-B2F3-3B06EE27D55D}"/>
              </a:ext>
            </a:extLst>
          </p:cNvPr>
          <p:cNvCxnSpPr>
            <a:stCxn id="5" idx="2"/>
          </p:cNvCxnSpPr>
          <p:nvPr/>
        </p:nvCxnSpPr>
        <p:spPr>
          <a:xfrm flipH="1">
            <a:off x="1447800" y="2667000"/>
            <a:ext cx="6477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862A1A-929A-40BA-8751-CBF415D3411C}"/>
              </a:ext>
            </a:extLst>
          </p:cNvPr>
          <p:cNvCxnSpPr>
            <a:stCxn id="5" idx="2"/>
          </p:cNvCxnSpPr>
          <p:nvPr/>
        </p:nvCxnSpPr>
        <p:spPr>
          <a:xfrm>
            <a:off x="2095500" y="2667000"/>
            <a:ext cx="4191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3F1BC740-62EF-4EC7-B0FF-79CC94345CFA}"/>
              </a:ext>
            </a:extLst>
          </p:cNvPr>
          <p:cNvSpPr/>
          <p:nvPr/>
        </p:nvSpPr>
        <p:spPr>
          <a:xfrm>
            <a:off x="4800600" y="1752600"/>
            <a:ext cx="1371602" cy="342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Magnetic Disk 10">
            <a:extLst>
              <a:ext uri="{FF2B5EF4-FFF2-40B4-BE49-F238E27FC236}">
                <a16:creationId xmlns:a16="http://schemas.microsoft.com/office/drawing/2014/main" id="{58001F56-3895-46C2-B6DC-DF13EBA36548}"/>
              </a:ext>
            </a:extLst>
          </p:cNvPr>
          <p:cNvSpPr/>
          <p:nvPr/>
        </p:nvSpPr>
        <p:spPr>
          <a:xfrm>
            <a:off x="7391398" y="2667000"/>
            <a:ext cx="1219202"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Connector: Elbow 12">
            <a:extLst>
              <a:ext uri="{FF2B5EF4-FFF2-40B4-BE49-F238E27FC236}">
                <a16:creationId xmlns:a16="http://schemas.microsoft.com/office/drawing/2014/main" id="{62F2D30C-6E7D-41C4-AB61-CBD8E4012F14}"/>
              </a:ext>
            </a:extLst>
          </p:cNvPr>
          <p:cNvCxnSpPr>
            <a:cxnSpLocks/>
          </p:cNvCxnSpPr>
          <p:nvPr/>
        </p:nvCxnSpPr>
        <p:spPr>
          <a:xfrm flipV="1">
            <a:off x="2095500" y="3238500"/>
            <a:ext cx="2659380" cy="1638300"/>
          </a:xfrm>
          <a:prstGeom prst="bentConnector3">
            <a:avLst>
              <a:gd name="adj1" fmla="val 32808"/>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E0816C74-8862-4517-8E76-A3F9A26EECCA}"/>
              </a:ext>
            </a:extLst>
          </p:cNvPr>
          <p:cNvSpPr/>
          <p:nvPr/>
        </p:nvSpPr>
        <p:spPr>
          <a:xfrm>
            <a:off x="2653871" y="2179320"/>
            <a:ext cx="2101009" cy="487680"/>
          </a:xfrm>
          <a:custGeom>
            <a:avLst/>
            <a:gdLst>
              <a:gd name="connsiteX0" fmla="*/ 2101009 w 2101009"/>
              <a:gd name="connsiteY0" fmla="*/ 487680 h 487680"/>
              <a:gd name="connsiteX1" fmla="*/ 165529 w 2101009"/>
              <a:gd name="connsiteY1" fmla="*/ 137160 h 487680"/>
              <a:gd name="connsiteX2" fmla="*/ 104569 w 2101009"/>
              <a:gd name="connsiteY2" fmla="*/ 0 h 487680"/>
              <a:gd name="connsiteX3" fmla="*/ 104569 w 2101009"/>
              <a:gd name="connsiteY3" fmla="*/ 0 h 487680"/>
            </a:gdLst>
            <a:ahLst/>
            <a:cxnLst>
              <a:cxn ang="0">
                <a:pos x="connsiteX0" y="connsiteY0"/>
              </a:cxn>
              <a:cxn ang="0">
                <a:pos x="connsiteX1" y="connsiteY1"/>
              </a:cxn>
              <a:cxn ang="0">
                <a:pos x="connsiteX2" y="connsiteY2"/>
              </a:cxn>
              <a:cxn ang="0">
                <a:pos x="connsiteX3" y="connsiteY3"/>
              </a:cxn>
            </a:cxnLst>
            <a:rect l="l" t="t" r="r" b="b"/>
            <a:pathLst>
              <a:path w="2101009" h="487680">
                <a:moveTo>
                  <a:pt x="2101009" y="487680"/>
                </a:moveTo>
                <a:cubicBezTo>
                  <a:pt x="1299639" y="353060"/>
                  <a:pt x="498269" y="218440"/>
                  <a:pt x="165529" y="137160"/>
                </a:cubicBezTo>
                <a:cubicBezTo>
                  <a:pt x="-167211" y="55880"/>
                  <a:pt x="104569" y="0"/>
                  <a:pt x="104569" y="0"/>
                </a:cubicBezTo>
                <a:lnTo>
                  <a:pt x="10456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26005A42-FDC7-4E32-A3DC-CAE821797344}"/>
              </a:ext>
            </a:extLst>
          </p:cNvPr>
          <p:cNvCxnSpPr>
            <a:cxnSpLocks/>
          </p:cNvCxnSpPr>
          <p:nvPr/>
        </p:nvCxnSpPr>
        <p:spPr>
          <a:xfrm>
            <a:off x="6172202" y="2971800"/>
            <a:ext cx="1219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905B1B4-187E-4EC4-A95F-422FD7E723FE}"/>
              </a:ext>
            </a:extLst>
          </p:cNvPr>
          <p:cNvCxnSpPr>
            <a:cxnSpLocks/>
          </p:cNvCxnSpPr>
          <p:nvPr/>
        </p:nvCxnSpPr>
        <p:spPr>
          <a:xfrm flipH="1">
            <a:off x="6172200" y="3505200"/>
            <a:ext cx="1219196"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04698-3275-42FA-81D5-AAEDF54D38D4}"/>
              </a:ext>
            </a:extLst>
          </p:cNvPr>
          <p:cNvSpPr txBox="1"/>
          <p:nvPr/>
        </p:nvSpPr>
        <p:spPr>
          <a:xfrm>
            <a:off x="3200400" y="3429000"/>
            <a:ext cx="1066800" cy="381000"/>
          </a:xfrm>
          <a:prstGeom prst="rect">
            <a:avLst/>
          </a:prstGeom>
          <a:noFill/>
        </p:spPr>
        <p:txBody>
          <a:bodyPr wrap="square" rtlCol="0">
            <a:spAutoFit/>
          </a:bodyPr>
          <a:lstStyle/>
          <a:p>
            <a:r>
              <a:rPr lang="en-US" dirty="0"/>
              <a:t>input</a:t>
            </a:r>
            <a:endParaRPr lang="en-IN" dirty="0"/>
          </a:p>
        </p:txBody>
      </p:sp>
      <p:sp>
        <p:nvSpPr>
          <p:cNvPr id="25" name="TextBox 24">
            <a:extLst>
              <a:ext uri="{FF2B5EF4-FFF2-40B4-BE49-F238E27FC236}">
                <a16:creationId xmlns:a16="http://schemas.microsoft.com/office/drawing/2014/main" id="{4CE61862-9BB8-4ED3-8B4E-6D2853F584F9}"/>
              </a:ext>
            </a:extLst>
          </p:cNvPr>
          <p:cNvSpPr txBox="1"/>
          <p:nvPr/>
        </p:nvSpPr>
        <p:spPr>
          <a:xfrm>
            <a:off x="3200400" y="2057400"/>
            <a:ext cx="1066800" cy="381000"/>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5632070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0" y="76320"/>
            <a:ext cx="9143640" cy="380520"/>
          </a:xfrm>
          <a:prstGeom prst="rect">
            <a:avLst/>
          </a:prstGeom>
        </p:spPr>
        <p:txBody>
          <a:bodyPr anchor="ctr"/>
          <a:lstStyle/>
          <a:p>
            <a:pPr algn="ctr"/>
            <a:r>
              <a:rPr lang="en-US" sz="4000" dirty="0">
                <a:solidFill>
                  <a:srgbClr val="000000"/>
                </a:solidFill>
                <a:latin typeface="Andalus"/>
              </a:rPr>
              <a:t>File</a:t>
            </a:r>
            <a:endParaRPr dirty="0"/>
          </a:p>
        </p:txBody>
      </p:sp>
      <p:sp>
        <p:nvSpPr>
          <p:cNvPr id="194" name="TextShape 2"/>
          <p:cNvSpPr txBox="1"/>
          <p:nvPr/>
        </p:nvSpPr>
        <p:spPr>
          <a:xfrm>
            <a:off x="0" y="457200"/>
            <a:ext cx="9143640" cy="6248160"/>
          </a:xfrm>
          <a:prstGeom prst="rect">
            <a:avLst/>
          </a:prstGeom>
        </p:spPr>
        <p:txBody>
          <a:bodyPr/>
          <a:lstStyle/>
          <a:p>
            <a:pPr marL="403225" indent="-403225">
              <a:lnSpc>
                <a:spcPct val="90000"/>
              </a:lnSpc>
              <a:buSzPct val="70000"/>
              <a:buFont typeface="Wingdings" charset="2"/>
              <a:buChar char=""/>
            </a:pPr>
            <a:r>
              <a:rPr lang="en-US" sz="2800" b="1" dirty="0">
                <a:solidFill>
                  <a:srgbClr val="000000"/>
                </a:solidFill>
                <a:latin typeface="Goudy Old Style"/>
              </a:rPr>
              <a:t>File</a:t>
            </a:r>
            <a:r>
              <a:rPr lang="en-US" sz="2800" dirty="0">
                <a:solidFill>
                  <a:srgbClr val="000000"/>
                </a:solidFill>
                <a:latin typeface="Goudy Old Style"/>
              </a:rPr>
              <a:t> – File class directly deals with files and file system, but not through streams. </a:t>
            </a:r>
            <a:endParaRPr dirty="0"/>
          </a:p>
          <a:p>
            <a:pPr marL="860425" lvl="2" indent="-403225">
              <a:lnSpc>
                <a:spcPct val="90000"/>
              </a:lnSpc>
              <a:buSzPct val="70000"/>
              <a:buFont typeface="Wingdings" charset="2"/>
              <a:buChar char=""/>
            </a:pPr>
            <a:r>
              <a:rPr lang="en-US" sz="2800" dirty="0">
                <a:solidFill>
                  <a:srgbClr val="000000"/>
                </a:solidFill>
                <a:latin typeface="Goudy Old Style"/>
              </a:rPr>
              <a:t>File object is used to obtain or manipulate the information associated with the disk file, such as </a:t>
            </a:r>
            <a:r>
              <a:rPr lang="en-US" sz="2800" b="1" dirty="0">
                <a:solidFill>
                  <a:srgbClr val="000000"/>
                </a:solidFill>
                <a:latin typeface="Goudy Old Style"/>
              </a:rPr>
              <a:t>permissions, time, date, directory path and navigate sub directory hierarchies</a:t>
            </a:r>
            <a:r>
              <a:rPr lang="en-US" sz="2800" dirty="0">
                <a:solidFill>
                  <a:srgbClr val="000000"/>
                </a:solidFill>
                <a:latin typeface="Goudy Old Style"/>
              </a:rPr>
              <a:t>. </a:t>
            </a:r>
            <a:endParaRPr dirty="0"/>
          </a:p>
          <a:p>
            <a:pPr marL="860425" lvl="2" indent="-403225">
              <a:lnSpc>
                <a:spcPct val="90000"/>
              </a:lnSpc>
              <a:buSzPct val="70000"/>
              <a:buFont typeface="Wingdings" charset="2"/>
              <a:buChar char=""/>
            </a:pPr>
            <a:r>
              <a:rPr lang="en-US" sz="2800" b="1" dirty="0">
                <a:solidFill>
                  <a:srgbClr val="000000"/>
                </a:solidFill>
                <a:latin typeface="Goudy Old Style"/>
              </a:rPr>
              <a:t>Constructors of File class</a:t>
            </a:r>
            <a:r>
              <a:rPr lang="en-US" sz="2800" dirty="0">
                <a:solidFill>
                  <a:srgbClr val="000000"/>
                </a:solidFill>
                <a:latin typeface="Goudy Old Style"/>
              </a:rPr>
              <a:t> – </a:t>
            </a:r>
            <a:endParaRPr dirty="0"/>
          </a:p>
          <a:p>
            <a:pPr lvl="3" indent="-287338">
              <a:lnSpc>
                <a:spcPct val="90000"/>
              </a:lnSpc>
              <a:buSzPct val="70000"/>
              <a:buFont typeface="Courier New" pitchFamily="49" charset="0"/>
              <a:buChar char="o"/>
            </a:pPr>
            <a:r>
              <a:rPr lang="en-US" sz="2600" dirty="0">
                <a:solidFill>
                  <a:srgbClr val="000000"/>
                </a:solidFill>
                <a:latin typeface="Goudy Old Style" pitchFamily="18" charset="0"/>
              </a:rPr>
              <a:t>File(String </a:t>
            </a:r>
            <a:r>
              <a:rPr lang="en-US" sz="2600" dirty="0" err="1">
                <a:solidFill>
                  <a:srgbClr val="000000"/>
                </a:solidFill>
                <a:latin typeface="Goudy Old Style" pitchFamily="18" charset="0"/>
              </a:rPr>
              <a:t>directorypath</a:t>
            </a:r>
            <a:r>
              <a:rPr lang="en-US" sz="2600" dirty="0">
                <a:solidFill>
                  <a:srgbClr val="000000"/>
                </a:solidFill>
                <a:latin typeface="Goudy Old Style" pitchFamily="18" charset="0"/>
              </a:rPr>
              <a:t>)</a:t>
            </a:r>
            <a:endParaRPr sz="2600" dirty="0">
              <a:latin typeface="Goudy Old Style" pitchFamily="18" charset="0"/>
            </a:endParaRPr>
          </a:p>
          <a:p>
            <a:pPr lvl="3" indent="-287338">
              <a:lnSpc>
                <a:spcPct val="90000"/>
              </a:lnSpc>
              <a:buSzPct val="70000"/>
              <a:buFont typeface="Courier New" pitchFamily="49" charset="0"/>
              <a:buChar char="o"/>
            </a:pPr>
            <a:r>
              <a:rPr lang="en-US" sz="2600" dirty="0">
                <a:solidFill>
                  <a:srgbClr val="000000"/>
                </a:solidFill>
                <a:latin typeface="Goudy Old Style" pitchFamily="18" charset="0"/>
              </a:rPr>
              <a:t>File(String </a:t>
            </a:r>
            <a:r>
              <a:rPr lang="en-US" sz="2600" dirty="0" err="1">
                <a:solidFill>
                  <a:srgbClr val="000000"/>
                </a:solidFill>
                <a:latin typeface="Goudy Old Style" pitchFamily="18" charset="0"/>
              </a:rPr>
              <a:t>directorypath</a:t>
            </a:r>
            <a:r>
              <a:rPr lang="en-US" sz="2600" dirty="0">
                <a:solidFill>
                  <a:srgbClr val="000000"/>
                </a:solidFill>
                <a:latin typeface="Goudy Old Style" pitchFamily="18" charset="0"/>
              </a:rPr>
              <a:t>, String filename)</a:t>
            </a:r>
            <a:endParaRPr sz="2600" dirty="0">
              <a:latin typeface="Goudy Old Style" pitchFamily="18" charset="0"/>
            </a:endParaRPr>
          </a:p>
          <a:p>
            <a:pPr lvl="3" indent="-287338">
              <a:lnSpc>
                <a:spcPct val="90000"/>
              </a:lnSpc>
              <a:buSzPct val="70000"/>
              <a:buFont typeface="Courier New" pitchFamily="49" charset="0"/>
              <a:buChar char="o"/>
            </a:pPr>
            <a:r>
              <a:rPr lang="en-US" sz="2600" dirty="0">
                <a:solidFill>
                  <a:srgbClr val="000000"/>
                </a:solidFill>
                <a:latin typeface="Goudy Old Style" pitchFamily="18" charset="0"/>
              </a:rPr>
              <a:t>File(String </a:t>
            </a:r>
            <a:r>
              <a:rPr lang="en-US" sz="2600" dirty="0" err="1">
                <a:solidFill>
                  <a:srgbClr val="000000"/>
                </a:solidFill>
                <a:latin typeface="Goudy Old Style" pitchFamily="18" charset="0"/>
              </a:rPr>
              <a:t>dirobj</a:t>
            </a:r>
            <a:r>
              <a:rPr lang="en-US" sz="2600" dirty="0">
                <a:solidFill>
                  <a:srgbClr val="000000"/>
                </a:solidFill>
                <a:latin typeface="Goudy Old Style" pitchFamily="18" charset="0"/>
              </a:rPr>
              <a:t>, String filename)</a:t>
            </a:r>
            <a:endParaRPr sz="2600" dirty="0">
              <a:latin typeface="Goudy Old Style" pitchFamily="18" charset="0"/>
            </a:endParaRPr>
          </a:p>
          <a:p>
            <a:pPr lvl="3" indent="-287338">
              <a:lnSpc>
                <a:spcPct val="90000"/>
              </a:lnSpc>
              <a:buSzPct val="70000"/>
              <a:buFont typeface="Courier New" pitchFamily="49" charset="0"/>
              <a:buChar char="o"/>
            </a:pPr>
            <a:r>
              <a:rPr lang="en-US" sz="2600" dirty="0">
                <a:solidFill>
                  <a:srgbClr val="000000"/>
                </a:solidFill>
                <a:latin typeface="Goudy Old Style" pitchFamily="18" charset="0"/>
              </a:rPr>
              <a:t>File(URI </a:t>
            </a:r>
            <a:r>
              <a:rPr lang="en-US" sz="2600" dirty="0" err="1">
                <a:solidFill>
                  <a:srgbClr val="000000"/>
                </a:solidFill>
                <a:latin typeface="Goudy Old Style" pitchFamily="18" charset="0"/>
              </a:rPr>
              <a:t>uriobj</a:t>
            </a:r>
            <a:r>
              <a:rPr lang="en-US" sz="2600" dirty="0">
                <a:solidFill>
                  <a:srgbClr val="000000"/>
                </a:solidFill>
                <a:latin typeface="Goudy Old Style" pitchFamily="18" charset="0"/>
              </a:rPr>
              <a:t>)</a:t>
            </a:r>
            <a:endParaRPr sz="2600" dirty="0">
              <a:latin typeface="Goudy Old Style" pitchFamily="18" charset="0"/>
            </a:endParaRPr>
          </a:p>
          <a:p>
            <a:pPr marL="860425" lvl="1" indent="-403225">
              <a:lnSpc>
                <a:spcPct val="90000"/>
              </a:lnSpc>
              <a:buSzPct val="70000"/>
              <a:buFont typeface="Wingdings" pitchFamily="2" charset="2"/>
              <a:buChar char="v"/>
            </a:pPr>
            <a:r>
              <a:rPr lang="en-US" sz="2800" b="1" dirty="0" err="1">
                <a:solidFill>
                  <a:srgbClr val="000000"/>
                </a:solidFill>
                <a:latin typeface="Goudy Old Style"/>
              </a:rPr>
              <a:t>Directorypath</a:t>
            </a:r>
            <a:r>
              <a:rPr lang="en-US" sz="2800" b="1" dirty="0">
                <a:solidFill>
                  <a:srgbClr val="000000"/>
                </a:solidFill>
                <a:latin typeface="Goudy Old Style"/>
              </a:rPr>
              <a:t> – </a:t>
            </a:r>
            <a:r>
              <a:rPr lang="en-US" sz="2800" dirty="0">
                <a:solidFill>
                  <a:srgbClr val="000000"/>
                </a:solidFill>
                <a:latin typeface="Goudy Old Style"/>
              </a:rPr>
              <a:t>is the path name of the file, filename is the name of the file, </a:t>
            </a:r>
            <a:r>
              <a:rPr lang="en-US" sz="2800" dirty="0" err="1">
                <a:solidFill>
                  <a:srgbClr val="000000"/>
                </a:solidFill>
                <a:latin typeface="Goudy Old Style"/>
              </a:rPr>
              <a:t>dirobj</a:t>
            </a:r>
            <a:r>
              <a:rPr lang="en-US" sz="2800" dirty="0">
                <a:solidFill>
                  <a:srgbClr val="000000"/>
                </a:solidFill>
                <a:latin typeface="Goudy Old Style"/>
              </a:rPr>
              <a:t> is File object that describes a directory, </a:t>
            </a:r>
            <a:r>
              <a:rPr lang="en-US" sz="2800" dirty="0" err="1">
                <a:solidFill>
                  <a:srgbClr val="000000"/>
                </a:solidFill>
                <a:latin typeface="Goudy Old Style"/>
              </a:rPr>
              <a:t>uriObj</a:t>
            </a:r>
            <a:r>
              <a:rPr lang="en-US" sz="2800" dirty="0">
                <a:solidFill>
                  <a:srgbClr val="000000"/>
                </a:solidFill>
                <a:latin typeface="Goudy Old Style"/>
              </a:rPr>
              <a:t> is URI object that describes a file.</a:t>
            </a:r>
            <a:endParaRPr dirty="0"/>
          </a:p>
        </p:txBody>
      </p:sp>
    </p:spTree>
    <p:extLst>
      <p:ext uri="{BB962C8B-B14F-4D97-AF65-F5344CB8AC3E}">
        <p14:creationId xmlns:p14="http://schemas.microsoft.com/office/powerpoint/2010/main" val="512380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96" name="TextShape 2"/>
          <p:cNvSpPr txBox="1"/>
          <p:nvPr/>
        </p:nvSpPr>
        <p:spPr>
          <a:xfrm>
            <a:off x="0" y="380880"/>
            <a:ext cx="9143640" cy="6171840"/>
          </a:xfrm>
          <a:prstGeom prst="rect">
            <a:avLst/>
          </a:prstGeom>
        </p:spPr>
        <p:txBody>
          <a:bodyPr/>
          <a:lstStyle/>
          <a:p>
            <a:pPr marL="511175" lvl="1" indent="-341313">
              <a:buSzPct val="70000"/>
              <a:buFont typeface="Wingdings" charset="2"/>
              <a:buChar char=""/>
            </a:pPr>
            <a:r>
              <a:rPr lang="en-US" sz="2800" b="1" u="sng" dirty="0">
                <a:solidFill>
                  <a:srgbClr val="000000"/>
                </a:solidFill>
                <a:latin typeface="Goudy Old Style"/>
              </a:rPr>
              <a:t>Methods</a:t>
            </a:r>
            <a:r>
              <a:rPr lang="en-US" sz="2800" b="1" dirty="0">
                <a:solidFill>
                  <a:srgbClr val="000000"/>
                </a:solidFill>
                <a:latin typeface="Goudy Old Style"/>
              </a:rPr>
              <a:t> – </a:t>
            </a:r>
            <a:endParaRPr/>
          </a:p>
          <a:p>
            <a:pPr marL="511175" lvl="1" indent="-341313">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isFile</a:t>
            </a:r>
            <a:r>
              <a:rPr lang="en-US" sz="2800" b="1" dirty="0">
                <a:solidFill>
                  <a:srgbClr val="000000"/>
                </a:solidFill>
                <a:latin typeface="Goudy Old Style"/>
              </a:rPr>
              <a:t>() </a:t>
            </a:r>
            <a:r>
              <a:rPr lang="en-US" sz="2800" dirty="0">
                <a:solidFill>
                  <a:srgbClr val="000000"/>
                </a:solidFill>
                <a:latin typeface="Goudy Old Style"/>
              </a:rPr>
              <a:t>– returns true if called on a file and false if called on a directory, device drivers, named pipes.</a:t>
            </a:r>
            <a:endParaRPr/>
          </a:p>
          <a:p>
            <a:pPr marL="511175" lvl="1" indent="-341313">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isAbsolute</a:t>
            </a:r>
            <a:r>
              <a:rPr lang="en-US" sz="2800" b="1" dirty="0">
                <a:solidFill>
                  <a:srgbClr val="000000"/>
                </a:solidFill>
                <a:latin typeface="Goudy Old Style"/>
              </a:rPr>
              <a:t>()</a:t>
            </a:r>
            <a:r>
              <a:rPr lang="en-US" sz="2800" dirty="0">
                <a:solidFill>
                  <a:srgbClr val="000000"/>
                </a:solidFill>
                <a:latin typeface="Goudy Old Style"/>
              </a:rPr>
              <a:t> – returns true if the file has an absolute path and false if the path is relative.</a:t>
            </a:r>
            <a:endParaRPr/>
          </a:p>
          <a:p>
            <a:pPr marL="511175" lvl="1" indent="-341313">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a:t>
            </a:r>
            <a:r>
              <a:rPr lang="en-US" sz="2800" b="1" u="sng" dirty="0" err="1">
                <a:solidFill>
                  <a:srgbClr val="000000"/>
                </a:solidFill>
                <a:latin typeface="Goudy Old Style"/>
              </a:rPr>
              <a:t>renameTo</a:t>
            </a:r>
            <a:r>
              <a:rPr lang="en-US" sz="2800" b="1" u="sng" dirty="0">
                <a:solidFill>
                  <a:srgbClr val="000000"/>
                </a:solidFill>
                <a:latin typeface="Goudy Old Style"/>
              </a:rPr>
              <a:t>(File </a:t>
            </a:r>
            <a:r>
              <a:rPr lang="en-US" sz="2800" b="1" u="sng" dirty="0" err="1">
                <a:solidFill>
                  <a:srgbClr val="000000"/>
                </a:solidFill>
                <a:latin typeface="Goudy Old Style"/>
              </a:rPr>
              <a:t>newName</a:t>
            </a:r>
            <a:r>
              <a:rPr lang="en-US" sz="2800" b="1" u="sng" dirty="0">
                <a:solidFill>
                  <a:srgbClr val="000000"/>
                </a:solidFill>
                <a:latin typeface="Goudy Old Style"/>
              </a:rPr>
              <a:t>)</a:t>
            </a:r>
            <a:r>
              <a:rPr lang="en-US" sz="2800" u="sng" dirty="0">
                <a:solidFill>
                  <a:srgbClr val="000000"/>
                </a:solidFill>
                <a:latin typeface="Goudy Old Style"/>
              </a:rPr>
              <a:t> </a:t>
            </a:r>
            <a:r>
              <a:rPr lang="en-US" sz="2800" dirty="0">
                <a:solidFill>
                  <a:srgbClr val="000000"/>
                </a:solidFill>
                <a:latin typeface="Goudy Old Style"/>
              </a:rPr>
              <a:t>– renames the file specified by invoking object with </a:t>
            </a:r>
            <a:r>
              <a:rPr lang="en-US" sz="2800" dirty="0" err="1">
                <a:solidFill>
                  <a:srgbClr val="000000"/>
                </a:solidFill>
                <a:latin typeface="Goudy Old Style"/>
              </a:rPr>
              <a:t>newName</a:t>
            </a:r>
            <a:r>
              <a:rPr lang="en-US" sz="2800" dirty="0">
                <a:solidFill>
                  <a:srgbClr val="000000"/>
                </a:solidFill>
                <a:latin typeface="Goudy Old Style"/>
              </a:rPr>
              <a:t> .</a:t>
            </a:r>
            <a:endParaRPr/>
          </a:p>
          <a:p>
            <a:pPr marL="511175" lvl="1" indent="-341313">
              <a:buSzPct val="70000"/>
              <a:buFont typeface="Wingdings" charset="2"/>
              <a:buChar char=""/>
            </a:pPr>
            <a:r>
              <a:rPr lang="en-US" sz="2800" b="1" u="sng" dirty="0" err="1">
                <a:solidFill>
                  <a:srgbClr val="000000"/>
                </a:solidFill>
                <a:latin typeface="Goudy Old Style"/>
              </a:rPr>
              <a:t>boolean</a:t>
            </a:r>
            <a:r>
              <a:rPr lang="en-US" sz="2800" b="1" u="sng" dirty="0">
                <a:solidFill>
                  <a:srgbClr val="000000"/>
                </a:solidFill>
                <a:latin typeface="Goudy Old Style"/>
              </a:rPr>
              <a:t> delete()</a:t>
            </a:r>
            <a:r>
              <a:rPr lang="en-US" sz="2800" b="1" dirty="0">
                <a:solidFill>
                  <a:srgbClr val="000000"/>
                </a:solidFill>
                <a:latin typeface="Goudy Old Style"/>
              </a:rPr>
              <a:t> –</a:t>
            </a:r>
            <a:r>
              <a:rPr lang="en-US" sz="2800" dirty="0">
                <a:solidFill>
                  <a:srgbClr val="000000"/>
                </a:solidFill>
                <a:latin typeface="Goudy Old Style"/>
              </a:rPr>
              <a:t> deletes the disk file represented by the path of the invoking File object. Can also delete directory if its empty.</a:t>
            </a:r>
            <a:endParaRPr/>
          </a:p>
        </p:txBody>
      </p:sp>
    </p:spTree>
    <p:extLst>
      <p:ext uri="{BB962C8B-B14F-4D97-AF65-F5344CB8AC3E}">
        <p14:creationId xmlns:p14="http://schemas.microsoft.com/office/powerpoint/2010/main" val="18159844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198" name="TextShape 2"/>
          <p:cNvSpPr txBox="1"/>
          <p:nvPr/>
        </p:nvSpPr>
        <p:spPr>
          <a:xfrm>
            <a:off x="0" y="380880"/>
            <a:ext cx="9143640" cy="6248160"/>
          </a:xfrm>
          <a:prstGeom prst="rect">
            <a:avLst/>
          </a:prstGeom>
        </p:spPr>
        <p:txBody>
          <a:bodyPr/>
          <a:lstStyle/>
          <a:p>
            <a:pPr marL="231775" indent="-231775">
              <a:buSzPct val="70000"/>
              <a:buFont typeface="Wingdings" charset="2"/>
              <a:buChar char=""/>
            </a:pPr>
            <a:r>
              <a:rPr lang="en-US" sz="2800" b="1" u="sng" dirty="0">
                <a:solidFill>
                  <a:srgbClr val="000000"/>
                </a:solidFill>
                <a:latin typeface="Goudy Old Style"/>
              </a:rPr>
              <a:t>Directory</a:t>
            </a:r>
            <a:r>
              <a:rPr lang="en-US" sz="2800" b="1" dirty="0">
                <a:solidFill>
                  <a:srgbClr val="000000"/>
                </a:solidFill>
                <a:latin typeface="Goudy Old Style"/>
              </a:rPr>
              <a:t> –</a:t>
            </a:r>
            <a:r>
              <a:rPr lang="en-US" sz="2800" dirty="0">
                <a:solidFill>
                  <a:srgbClr val="000000"/>
                </a:solidFill>
                <a:latin typeface="Goudy Old Style"/>
              </a:rPr>
              <a:t> A directory is a File that contains a list of other files and directories. </a:t>
            </a:r>
            <a:endParaRPr dirty="0"/>
          </a:p>
          <a:p>
            <a:pPr marL="574675" indent="-287338">
              <a:buSzPct val="70000"/>
              <a:buFont typeface="Wingdings" charset="2"/>
              <a:buChar char=""/>
            </a:pPr>
            <a:r>
              <a:rPr lang="en-US" sz="2800" b="1" u="sng" dirty="0" err="1">
                <a:solidFill>
                  <a:srgbClr val="000000"/>
                </a:solidFill>
                <a:latin typeface="Goudy Old Style"/>
              </a:rPr>
              <a:t>isDirectory</a:t>
            </a:r>
            <a:r>
              <a:rPr lang="en-US" sz="2800" b="1" u="sng" dirty="0">
                <a:solidFill>
                  <a:srgbClr val="000000"/>
                </a:solidFill>
                <a:latin typeface="Goudy Old Style"/>
              </a:rPr>
              <a:t>(</a:t>
            </a:r>
            <a:r>
              <a:rPr lang="en-US" sz="2800" b="1" dirty="0">
                <a:solidFill>
                  <a:srgbClr val="000000"/>
                </a:solidFill>
                <a:latin typeface="Goudy Old Style"/>
              </a:rPr>
              <a:t>)</a:t>
            </a:r>
            <a:r>
              <a:rPr lang="en-US" sz="2800" dirty="0">
                <a:solidFill>
                  <a:srgbClr val="000000"/>
                </a:solidFill>
                <a:latin typeface="Goudy Old Style"/>
              </a:rPr>
              <a:t> method returns true on a File object when the object in question is Directory. </a:t>
            </a:r>
            <a:endParaRPr dirty="0"/>
          </a:p>
          <a:p>
            <a:pPr marL="574675" indent="-287338">
              <a:buSzPct val="70000"/>
              <a:buFont typeface="Wingdings" charset="2"/>
              <a:buChar char=""/>
            </a:pPr>
            <a:r>
              <a:rPr lang="en-US" sz="2800" b="1" u="sng" dirty="0">
                <a:solidFill>
                  <a:srgbClr val="000000"/>
                </a:solidFill>
                <a:latin typeface="Goudy Old Style"/>
              </a:rPr>
              <a:t>list()</a:t>
            </a:r>
            <a:r>
              <a:rPr lang="en-US" sz="2800" dirty="0">
                <a:solidFill>
                  <a:srgbClr val="000000"/>
                </a:solidFill>
                <a:latin typeface="Goudy Old Style"/>
              </a:rPr>
              <a:t> is invoked to extract the list of files and directories. </a:t>
            </a:r>
            <a:endParaRPr dirty="0"/>
          </a:p>
        </p:txBody>
      </p:sp>
    </p:spTree>
    <p:extLst>
      <p:ext uri="{BB962C8B-B14F-4D97-AF65-F5344CB8AC3E}">
        <p14:creationId xmlns:p14="http://schemas.microsoft.com/office/powerpoint/2010/main" val="28837990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File Streams </a:t>
            </a:r>
            <a:endParaRPr/>
          </a:p>
        </p:txBody>
      </p:sp>
      <p:sp>
        <p:nvSpPr>
          <p:cNvPr id="200" name="TextShape 2"/>
          <p:cNvSpPr txBox="1"/>
          <p:nvPr/>
        </p:nvSpPr>
        <p:spPr>
          <a:xfrm>
            <a:off x="0" y="457200"/>
            <a:ext cx="9143640" cy="6400440"/>
          </a:xfrm>
          <a:prstGeom prst="rect">
            <a:avLst/>
          </a:prstGeom>
        </p:spPr>
        <p:txBody>
          <a:bodyPr/>
          <a:lstStyle/>
          <a:p>
            <a:pPr>
              <a:buSzPct val="70000"/>
              <a:buFont typeface="Wingdings" charset="2"/>
              <a:buChar char=""/>
            </a:pPr>
            <a:r>
              <a:rPr lang="en-US" sz="2800" dirty="0">
                <a:solidFill>
                  <a:srgbClr val="000000"/>
                </a:solidFill>
                <a:latin typeface="Goudy Old Style"/>
              </a:rPr>
              <a:t> </a:t>
            </a:r>
            <a:r>
              <a:rPr lang="en-US" sz="2800" b="1" u="sng" dirty="0" err="1">
                <a:solidFill>
                  <a:srgbClr val="000000"/>
                </a:solidFill>
                <a:latin typeface="Goudy Old Style"/>
              </a:rPr>
              <a:t>FileOutputStream</a:t>
            </a:r>
            <a:r>
              <a:rPr lang="en-US" sz="2800" dirty="0">
                <a:solidFill>
                  <a:srgbClr val="000000"/>
                </a:solidFill>
                <a:latin typeface="Goudy Old Style"/>
              </a:rPr>
              <a:t> – creates an </a:t>
            </a:r>
            <a:r>
              <a:rPr lang="en-US" sz="2800" dirty="0" err="1">
                <a:solidFill>
                  <a:srgbClr val="000000"/>
                </a:solidFill>
                <a:latin typeface="Goudy Old Style"/>
              </a:rPr>
              <a:t>OutputStream</a:t>
            </a:r>
            <a:r>
              <a:rPr lang="en-US" sz="2800" dirty="0">
                <a:solidFill>
                  <a:srgbClr val="000000"/>
                </a:solidFill>
                <a:latin typeface="Goudy Old Style"/>
              </a:rPr>
              <a:t> used to write bytes to a file. The constructors of FOS are </a:t>
            </a:r>
            <a:r>
              <a:rPr lang="en-US" sz="2800" dirty="0">
                <a:solidFill>
                  <a:srgbClr val="000000"/>
                </a:solidFill>
                <a:latin typeface="Times New Roman"/>
              </a:rPr>
              <a:t>-</a:t>
            </a:r>
            <a:endParaRPr dirty="0"/>
          </a:p>
          <a:p>
            <a:pPr marL="806450" lvl="1" indent="-349250">
              <a:buSzPct val="70000"/>
              <a:buFont typeface="Wingdings" charset="2"/>
              <a:buChar char=""/>
            </a:pPr>
            <a:r>
              <a:rPr lang="en-US" sz="2800" dirty="0" err="1">
                <a:solidFill>
                  <a:srgbClr val="000000"/>
                </a:solidFill>
                <a:latin typeface="Goudy Old Style"/>
              </a:rPr>
              <a:t>FileOutputStream</a:t>
            </a:r>
            <a:r>
              <a:rPr lang="en-US" sz="2800" dirty="0">
                <a:solidFill>
                  <a:srgbClr val="000000"/>
                </a:solidFill>
                <a:latin typeface="Goudy Old Style"/>
              </a:rPr>
              <a:t>(String </a:t>
            </a:r>
            <a:r>
              <a:rPr lang="en-US" sz="2800" i="1" dirty="0" err="1">
                <a:solidFill>
                  <a:srgbClr val="000000"/>
                </a:solidFill>
                <a:latin typeface="Goudy Old Style"/>
              </a:rPr>
              <a:t>filePath</a:t>
            </a:r>
            <a:r>
              <a:rPr lang="en-US" sz="2800" dirty="0">
                <a:solidFill>
                  <a:srgbClr val="000000"/>
                </a:solidFill>
                <a:latin typeface="Goudy Old Style"/>
              </a:rPr>
              <a:t>)</a:t>
            </a:r>
            <a:endParaRPr dirty="0"/>
          </a:p>
          <a:p>
            <a:pPr marL="806450" lvl="1" indent="-349250">
              <a:buSzPct val="70000"/>
              <a:buFont typeface="Wingdings" charset="2"/>
              <a:buChar char=""/>
            </a:pPr>
            <a:r>
              <a:rPr lang="en-US" sz="2800" dirty="0" err="1">
                <a:solidFill>
                  <a:srgbClr val="000000"/>
                </a:solidFill>
                <a:latin typeface="Goudy Old Style"/>
              </a:rPr>
              <a:t>FileOutputStream</a:t>
            </a:r>
            <a:r>
              <a:rPr lang="en-US" sz="2800" dirty="0">
                <a:solidFill>
                  <a:srgbClr val="000000"/>
                </a:solidFill>
                <a:latin typeface="Goudy Old Style"/>
              </a:rPr>
              <a:t>(File </a:t>
            </a:r>
            <a:r>
              <a:rPr lang="en-US" sz="2800" i="1" dirty="0" err="1">
                <a:solidFill>
                  <a:srgbClr val="000000"/>
                </a:solidFill>
                <a:latin typeface="Goudy Old Style"/>
              </a:rPr>
              <a:t>fileObj</a:t>
            </a:r>
            <a:r>
              <a:rPr lang="en-US" sz="2800" dirty="0">
                <a:solidFill>
                  <a:srgbClr val="000000"/>
                </a:solidFill>
                <a:latin typeface="Goudy Old Style"/>
              </a:rPr>
              <a:t>)</a:t>
            </a:r>
            <a:endParaRPr dirty="0"/>
          </a:p>
          <a:p>
            <a:pPr marL="806450" lvl="1" indent="-349250">
              <a:buSzPct val="70000"/>
              <a:buFont typeface="Wingdings" charset="2"/>
              <a:buChar char=""/>
            </a:pPr>
            <a:r>
              <a:rPr lang="en-US" sz="2800" dirty="0" err="1">
                <a:solidFill>
                  <a:srgbClr val="000000"/>
                </a:solidFill>
                <a:latin typeface="Goudy Old Style"/>
              </a:rPr>
              <a:t>FileOutputStream</a:t>
            </a:r>
            <a:r>
              <a:rPr lang="en-US" sz="2800" dirty="0">
                <a:solidFill>
                  <a:srgbClr val="000000"/>
                </a:solidFill>
                <a:latin typeface="Goudy Old Style"/>
              </a:rPr>
              <a:t>(String </a:t>
            </a:r>
            <a:r>
              <a:rPr lang="en-US" sz="2800" i="1" dirty="0" err="1">
                <a:solidFill>
                  <a:srgbClr val="000000"/>
                </a:solidFill>
                <a:latin typeface="Goudy Old Style"/>
              </a:rPr>
              <a:t>filePath</a:t>
            </a:r>
            <a:r>
              <a:rPr lang="en-US" sz="2800"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a:solidFill>
                  <a:srgbClr val="000000"/>
                </a:solidFill>
                <a:latin typeface="Goudy Old Style"/>
              </a:rPr>
              <a:t>append</a:t>
            </a:r>
            <a:r>
              <a:rPr lang="en-US" sz="2800" dirty="0">
                <a:solidFill>
                  <a:srgbClr val="000000"/>
                </a:solidFill>
                <a:latin typeface="Goudy Old Style"/>
              </a:rPr>
              <a:t>)</a:t>
            </a:r>
            <a:endParaRPr dirty="0"/>
          </a:p>
          <a:p>
            <a:pPr marL="806450" lvl="1" indent="-349250">
              <a:buSzPct val="70000"/>
              <a:buFont typeface="Wingdings" charset="2"/>
              <a:buChar char=""/>
            </a:pPr>
            <a:r>
              <a:rPr lang="en-US" sz="2800" dirty="0" err="1">
                <a:solidFill>
                  <a:srgbClr val="000000"/>
                </a:solidFill>
                <a:latin typeface="Goudy Old Style"/>
              </a:rPr>
              <a:t>FileOutputStream</a:t>
            </a:r>
            <a:r>
              <a:rPr lang="en-US" sz="2800" dirty="0">
                <a:solidFill>
                  <a:srgbClr val="000000"/>
                </a:solidFill>
                <a:latin typeface="Goudy Old Style"/>
              </a:rPr>
              <a:t>(File </a:t>
            </a:r>
            <a:r>
              <a:rPr lang="en-US" sz="2800" i="1" dirty="0" err="1">
                <a:solidFill>
                  <a:srgbClr val="000000"/>
                </a:solidFill>
                <a:latin typeface="Goudy Old Style"/>
              </a:rPr>
              <a:t>fileObj</a:t>
            </a:r>
            <a:r>
              <a:rPr lang="en-US" sz="2800"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a:solidFill>
                  <a:srgbClr val="000000"/>
                </a:solidFill>
                <a:latin typeface="Goudy Old Style"/>
              </a:rPr>
              <a:t>append</a:t>
            </a:r>
            <a:r>
              <a:rPr lang="en-US" sz="2800" dirty="0">
                <a:solidFill>
                  <a:srgbClr val="000000"/>
                </a:solidFill>
                <a:latin typeface="Goudy Old Style"/>
              </a:rPr>
              <a:t>)</a:t>
            </a:r>
            <a:endParaRPr dirty="0"/>
          </a:p>
          <a:p>
            <a:pPr>
              <a:buSzPct val="70000"/>
              <a:buFont typeface="Wingdings" charset="2"/>
              <a:buChar char=""/>
            </a:pPr>
            <a:r>
              <a:rPr lang="en-US" sz="2800" dirty="0">
                <a:solidFill>
                  <a:srgbClr val="000000"/>
                </a:solidFill>
                <a:latin typeface="Goudy Old Style"/>
              </a:rPr>
              <a:t> </a:t>
            </a:r>
            <a:r>
              <a:rPr lang="en-US" sz="2800" b="1" u="sng" dirty="0" err="1">
                <a:solidFill>
                  <a:srgbClr val="000000"/>
                </a:solidFill>
                <a:latin typeface="Goudy Old Style"/>
              </a:rPr>
              <a:t>FileInputStream</a:t>
            </a:r>
            <a:r>
              <a:rPr lang="en-US" sz="2800" dirty="0">
                <a:solidFill>
                  <a:srgbClr val="000000"/>
                </a:solidFill>
                <a:latin typeface="Times New Roman"/>
              </a:rPr>
              <a:t> - </a:t>
            </a:r>
            <a:r>
              <a:rPr lang="en-US" sz="2800" dirty="0">
                <a:solidFill>
                  <a:srgbClr val="000000"/>
                </a:solidFill>
                <a:latin typeface="Goudy Old Style"/>
              </a:rPr>
              <a:t>creates an </a:t>
            </a:r>
            <a:r>
              <a:rPr lang="en-US" sz="2800" b="1" dirty="0" err="1">
                <a:solidFill>
                  <a:srgbClr val="000000"/>
                </a:solidFill>
                <a:latin typeface="Goudy Old Style"/>
              </a:rPr>
              <a:t>InputStream</a:t>
            </a:r>
            <a:r>
              <a:rPr lang="en-US" sz="2800" b="1" dirty="0">
                <a:solidFill>
                  <a:srgbClr val="000000"/>
                </a:solidFill>
                <a:latin typeface="Goudy Old Style"/>
              </a:rPr>
              <a:t> </a:t>
            </a:r>
            <a:r>
              <a:rPr lang="en-US" sz="2800" dirty="0">
                <a:solidFill>
                  <a:srgbClr val="000000"/>
                </a:solidFill>
                <a:latin typeface="Goudy Old Style"/>
              </a:rPr>
              <a:t>that is used to read bytes from a file. The constructors of FIS are</a:t>
            </a:r>
            <a:endParaRPr dirty="0"/>
          </a:p>
          <a:p>
            <a:pPr marL="806450" indent="-341313">
              <a:buSzPct val="70000"/>
              <a:buFont typeface="Wingdings" charset="2"/>
              <a:buChar char=""/>
            </a:pPr>
            <a:r>
              <a:rPr lang="en-US" sz="2800" dirty="0" err="1">
                <a:solidFill>
                  <a:srgbClr val="000000"/>
                </a:solidFill>
                <a:latin typeface="Goudy Old Style"/>
              </a:rPr>
              <a:t>FileInputStream</a:t>
            </a:r>
            <a:r>
              <a:rPr lang="en-US" sz="2800" dirty="0">
                <a:solidFill>
                  <a:srgbClr val="000000"/>
                </a:solidFill>
                <a:latin typeface="Goudy Old Style"/>
              </a:rPr>
              <a:t>(String </a:t>
            </a:r>
            <a:r>
              <a:rPr lang="en-US" sz="2800" i="1" dirty="0" err="1">
                <a:solidFill>
                  <a:srgbClr val="000000"/>
                </a:solidFill>
                <a:latin typeface="Goudy Old Style"/>
              </a:rPr>
              <a:t>filepath</a:t>
            </a:r>
            <a:r>
              <a:rPr lang="en-US" sz="2800" dirty="0">
                <a:solidFill>
                  <a:srgbClr val="000000"/>
                </a:solidFill>
                <a:latin typeface="Goudy Old Style"/>
              </a:rPr>
              <a:t>)</a:t>
            </a:r>
            <a:endParaRPr dirty="0"/>
          </a:p>
          <a:p>
            <a:pPr marL="806450" indent="-341313">
              <a:buSzPct val="70000"/>
              <a:buFont typeface="Wingdings" charset="2"/>
              <a:buChar char=""/>
            </a:pPr>
            <a:r>
              <a:rPr lang="en-US" sz="2800" dirty="0" err="1">
                <a:solidFill>
                  <a:srgbClr val="000000"/>
                </a:solidFill>
                <a:latin typeface="Goudy Old Style"/>
              </a:rPr>
              <a:t>FileInputStream</a:t>
            </a:r>
            <a:r>
              <a:rPr lang="en-US" sz="2800" dirty="0">
                <a:solidFill>
                  <a:srgbClr val="000000"/>
                </a:solidFill>
                <a:latin typeface="Goudy Old Style"/>
              </a:rPr>
              <a:t>(File </a:t>
            </a:r>
            <a:r>
              <a:rPr lang="en-US" sz="2800" i="1" dirty="0" err="1">
                <a:solidFill>
                  <a:srgbClr val="000000"/>
                </a:solidFill>
                <a:latin typeface="Goudy Old Style"/>
              </a:rPr>
              <a:t>fileObj</a:t>
            </a:r>
            <a:r>
              <a:rPr lang="en-US" sz="2800" dirty="0">
                <a:solidFill>
                  <a:srgbClr val="000000"/>
                </a:solidFill>
                <a:latin typeface="Goudy Old Style"/>
              </a:rPr>
              <a:t>)</a:t>
            </a:r>
            <a:endParaRPr dirty="0"/>
          </a:p>
          <a:p>
            <a:pPr marL="1084263" lvl="2" indent="-277813">
              <a:buSzPct val="70000"/>
              <a:buFont typeface="Goudy Old Style" pitchFamily="18" charset="0"/>
              <a:buChar char="√"/>
            </a:pPr>
            <a:r>
              <a:rPr lang="en-US" sz="2800" dirty="0">
                <a:solidFill>
                  <a:srgbClr val="000000"/>
                </a:solidFill>
                <a:latin typeface="Goudy Old Style"/>
              </a:rPr>
              <a:t>The </a:t>
            </a:r>
            <a:r>
              <a:rPr lang="en-US" sz="2800" i="1" dirty="0" err="1">
                <a:solidFill>
                  <a:srgbClr val="000000"/>
                </a:solidFill>
                <a:latin typeface="Goudy Old Style"/>
              </a:rPr>
              <a:t>filepath</a:t>
            </a:r>
            <a:r>
              <a:rPr lang="en-US" sz="2800" i="1" dirty="0">
                <a:solidFill>
                  <a:srgbClr val="000000"/>
                </a:solidFill>
                <a:latin typeface="Goudy Old Style"/>
              </a:rPr>
              <a:t> </a:t>
            </a:r>
            <a:r>
              <a:rPr lang="en-US" sz="2800" dirty="0">
                <a:solidFill>
                  <a:srgbClr val="000000"/>
                </a:solidFill>
                <a:latin typeface="Goudy Old Style"/>
              </a:rPr>
              <a:t>is the full path name of a file, and </a:t>
            </a:r>
            <a:r>
              <a:rPr lang="en-US" sz="2800" i="1" dirty="0" err="1">
                <a:solidFill>
                  <a:srgbClr val="000000"/>
                </a:solidFill>
                <a:latin typeface="Goudy Old Style"/>
              </a:rPr>
              <a:t>fileObj</a:t>
            </a:r>
            <a:r>
              <a:rPr lang="en-US" sz="2800" i="1" dirty="0">
                <a:solidFill>
                  <a:srgbClr val="000000"/>
                </a:solidFill>
                <a:latin typeface="Goudy Old Style"/>
              </a:rPr>
              <a:t> </a:t>
            </a:r>
            <a:r>
              <a:rPr lang="en-US" sz="2800" dirty="0">
                <a:solidFill>
                  <a:srgbClr val="000000"/>
                </a:solidFill>
                <a:latin typeface="Goudy Old Style"/>
              </a:rPr>
              <a:t>is  a </a:t>
            </a:r>
            <a:r>
              <a:rPr lang="en-US" sz="2800" b="1" dirty="0">
                <a:solidFill>
                  <a:srgbClr val="000000"/>
                </a:solidFill>
                <a:latin typeface="Goudy Old Style"/>
              </a:rPr>
              <a:t>File </a:t>
            </a:r>
            <a:r>
              <a:rPr lang="en-US" sz="2800" dirty="0">
                <a:solidFill>
                  <a:srgbClr val="000000"/>
                </a:solidFill>
                <a:latin typeface="Goudy Old Style"/>
              </a:rPr>
              <a:t>object that describes the file.</a:t>
            </a:r>
            <a:endParaRPr dirty="0"/>
          </a:p>
          <a:p>
            <a:pPr lvl="1">
              <a:buSzPct val="70000"/>
              <a:buFont typeface="Wingdings" pitchFamily="2" charset="2"/>
              <a:buChar char="v"/>
            </a:pPr>
            <a:r>
              <a:rPr lang="en-US" sz="2800" dirty="0">
                <a:solidFill>
                  <a:srgbClr val="000000"/>
                </a:solidFill>
                <a:latin typeface="Goudy Old Style"/>
              </a:rPr>
              <a:t> Objects of FIS throw </a:t>
            </a:r>
            <a:r>
              <a:rPr lang="en-US" sz="2800" b="1" dirty="0" err="1">
                <a:solidFill>
                  <a:srgbClr val="000000"/>
                </a:solidFill>
                <a:latin typeface="Goudy Old Style"/>
              </a:rPr>
              <a:t>FileNotFoundException</a:t>
            </a:r>
            <a:r>
              <a:rPr lang="en-US" sz="2800" dirty="0">
                <a:solidFill>
                  <a:srgbClr val="000000"/>
                </a:solidFill>
                <a:latin typeface="Goudy Old Style"/>
              </a:rPr>
              <a:t>.</a:t>
            </a:r>
            <a:endParaRPr dirty="0"/>
          </a:p>
        </p:txBody>
      </p:sp>
    </p:spTree>
    <p:extLst>
      <p:ext uri="{BB962C8B-B14F-4D97-AF65-F5344CB8AC3E}">
        <p14:creationId xmlns:p14="http://schemas.microsoft.com/office/powerpoint/2010/main" val="34401912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02" name="TextShape 2"/>
          <p:cNvSpPr txBox="1"/>
          <p:nvPr/>
        </p:nvSpPr>
        <p:spPr>
          <a:xfrm>
            <a:off x="0" y="457200"/>
            <a:ext cx="9143640" cy="6324120"/>
          </a:xfrm>
          <a:prstGeom prst="rect">
            <a:avLst/>
          </a:prstGeom>
        </p:spPr>
        <p:txBody>
          <a:bodyPr/>
          <a:lstStyle/>
          <a:p>
            <a:pPr marL="465138" indent="-357188">
              <a:lnSpc>
                <a:spcPct val="80000"/>
              </a:lnSpc>
              <a:buSzPct val="70000"/>
              <a:buFont typeface="Wingdings" charset="2"/>
              <a:buChar char=""/>
            </a:pPr>
            <a:r>
              <a:rPr lang="en-US" sz="2800" b="1" u="sng" dirty="0" err="1">
                <a:solidFill>
                  <a:srgbClr val="000000"/>
                </a:solidFill>
                <a:latin typeface="Goudy Old Style"/>
              </a:rPr>
              <a:t>FileReader</a:t>
            </a:r>
            <a:r>
              <a:rPr lang="en-US" sz="2800" dirty="0">
                <a:solidFill>
                  <a:srgbClr val="000000"/>
                </a:solidFill>
                <a:latin typeface="Goudy Old Style"/>
              </a:rPr>
              <a:t> – the class creates a Reader that  is used  to read the contents of a file.  It defines following constructors – </a:t>
            </a:r>
            <a:endParaRPr dirty="0"/>
          </a:p>
          <a:p>
            <a:pPr marL="922338" lvl="1" indent="-357188">
              <a:lnSpc>
                <a:spcPct val="80000"/>
              </a:lnSpc>
              <a:buSzPct val="70000"/>
              <a:buFont typeface="Wingdings" charset="2"/>
              <a:buChar char=""/>
            </a:pPr>
            <a:r>
              <a:rPr lang="en-US" sz="2800" dirty="0" err="1">
                <a:solidFill>
                  <a:srgbClr val="000000"/>
                </a:solidFill>
                <a:latin typeface="Goudy Old Style"/>
              </a:rPr>
              <a:t>FileReader</a:t>
            </a:r>
            <a:r>
              <a:rPr lang="en-US" sz="2800" dirty="0">
                <a:solidFill>
                  <a:srgbClr val="000000"/>
                </a:solidFill>
                <a:latin typeface="Goudy Old Style"/>
              </a:rPr>
              <a:t>(String </a:t>
            </a:r>
            <a:r>
              <a:rPr lang="en-US" sz="2800" dirty="0" err="1">
                <a:solidFill>
                  <a:srgbClr val="000000"/>
                </a:solidFill>
                <a:latin typeface="Goudy Old Style"/>
              </a:rPr>
              <a:t>filePath</a:t>
            </a:r>
            <a:r>
              <a:rPr lang="en-US" sz="2800" dirty="0">
                <a:solidFill>
                  <a:srgbClr val="000000"/>
                </a:solidFill>
                <a:latin typeface="Goudy Old Style"/>
              </a:rPr>
              <a:t>)</a:t>
            </a:r>
            <a:endParaRPr dirty="0"/>
          </a:p>
          <a:p>
            <a:pPr marL="922338" lvl="1" indent="-357188">
              <a:lnSpc>
                <a:spcPct val="80000"/>
              </a:lnSpc>
              <a:buSzPct val="70000"/>
              <a:buFont typeface="Wingdings" charset="2"/>
              <a:buChar char=""/>
            </a:pPr>
            <a:r>
              <a:rPr lang="en-US" sz="2800" dirty="0" err="1">
                <a:solidFill>
                  <a:srgbClr val="000000"/>
                </a:solidFill>
                <a:latin typeface="Goudy Old Style"/>
              </a:rPr>
              <a:t>FileReader</a:t>
            </a:r>
            <a:r>
              <a:rPr lang="en-US" sz="2800" dirty="0">
                <a:solidFill>
                  <a:srgbClr val="000000"/>
                </a:solidFill>
                <a:latin typeface="Goudy Old Style"/>
              </a:rPr>
              <a:t>(File </a:t>
            </a:r>
            <a:r>
              <a:rPr lang="en-US" sz="2800" dirty="0" err="1">
                <a:solidFill>
                  <a:srgbClr val="000000"/>
                </a:solidFill>
                <a:latin typeface="Goudy Old Style"/>
              </a:rPr>
              <a:t>fileObj</a:t>
            </a:r>
            <a:r>
              <a:rPr lang="en-US" sz="2800" dirty="0">
                <a:solidFill>
                  <a:srgbClr val="000000"/>
                </a:solidFill>
                <a:latin typeface="Goudy Old Style"/>
              </a:rPr>
              <a:t>)</a:t>
            </a:r>
            <a:endParaRPr dirty="0"/>
          </a:p>
          <a:p>
            <a:pPr marL="922338" lvl="1" indent="-357188">
              <a:lnSpc>
                <a:spcPct val="80000"/>
              </a:lnSpc>
              <a:buSzPct val="70000"/>
              <a:buFont typeface="Wingdings" charset="2"/>
              <a:buChar char=""/>
            </a:pPr>
            <a:r>
              <a:rPr lang="en-US" sz="2800" u="sng" dirty="0" err="1">
                <a:solidFill>
                  <a:srgbClr val="000000"/>
                </a:solidFill>
                <a:latin typeface="Goudy Old Style"/>
              </a:rPr>
              <a:t>filePath</a:t>
            </a:r>
            <a:r>
              <a:rPr lang="en-US" sz="2800" i="1" dirty="0">
                <a:solidFill>
                  <a:srgbClr val="000000"/>
                </a:solidFill>
                <a:latin typeface="Goudy Old Style"/>
              </a:rPr>
              <a:t> </a:t>
            </a:r>
            <a:r>
              <a:rPr lang="en-US" sz="2800" dirty="0">
                <a:solidFill>
                  <a:srgbClr val="000000"/>
                </a:solidFill>
                <a:latin typeface="Goudy Old Style"/>
              </a:rPr>
              <a:t>is the full path name of a file, and </a:t>
            </a:r>
            <a:r>
              <a:rPr lang="en-US" sz="2800" u="sng" dirty="0" err="1">
                <a:solidFill>
                  <a:srgbClr val="000000"/>
                </a:solidFill>
                <a:latin typeface="Goudy Old Style"/>
              </a:rPr>
              <a:t>fileObj</a:t>
            </a:r>
            <a:r>
              <a:rPr lang="en-US" sz="2800" i="1" dirty="0">
                <a:solidFill>
                  <a:srgbClr val="000000"/>
                </a:solidFill>
                <a:latin typeface="Goudy Old Style"/>
              </a:rPr>
              <a:t> </a:t>
            </a:r>
            <a:r>
              <a:rPr lang="en-US" sz="2800" dirty="0">
                <a:solidFill>
                  <a:srgbClr val="000000"/>
                </a:solidFill>
                <a:latin typeface="Goudy Old Style"/>
              </a:rPr>
              <a:t>is a File</a:t>
            </a:r>
            <a:r>
              <a:rPr lang="en-US" sz="2800" b="1" dirty="0">
                <a:solidFill>
                  <a:srgbClr val="000000"/>
                </a:solidFill>
                <a:latin typeface="Goudy Old Style"/>
              </a:rPr>
              <a:t> </a:t>
            </a:r>
            <a:r>
              <a:rPr lang="en-US" sz="2800" dirty="0">
                <a:solidFill>
                  <a:srgbClr val="000000"/>
                </a:solidFill>
                <a:latin typeface="Goudy Old Style"/>
              </a:rPr>
              <a:t>object that describes the file.</a:t>
            </a:r>
            <a:endParaRPr dirty="0"/>
          </a:p>
          <a:p>
            <a:pPr marL="465138" indent="-357188">
              <a:lnSpc>
                <a:spcPct val="80000"/>
              </a:lnSpc>
            </a:pPr>
            <a:endParaRPr dirty="0"/>
          </a:p>
          <a:p>
            <a:pPr marL="465138" indent="-357188">
              <a:lnSpc>
                <a:spcPct val="80000"/>
              </a:lnSpc>
              <a:buSzPct val="70000"/>
              <a:buFont typeface="Wingdings" charset="2"/>
              <a:buChar char=""/>
            </a:pPr>
            <a:r>
              <a:rPr lang="en-US" sz="2800" b="1" u="sng" dirty="0" err="1">
                <a:solidFill>
                  <a:srgbClr val="000000"/>
                </a:solidFill>
                <a:latin typeface="Goudy Old Style"/>
              </a:rPr>
              <a:t>FileWriter</a:t>
            </a:r>
            <a:r>
              <a:rPr lang="en-US" sz="2800" dirty="0">
                <a:solidFill>
                  <a:srgbClr val="000000"/>
                </a:solidFill>
                <a:latin typeface="Goudy Old Style"/>
              </a:rPr>
              <a:t> – the class that</a:t>
            </a:r>
            <a:r>
              <a:rPr lang="en-US" sz="2800" b="1" dirty="0">
                <a:solidFill>
                  <a:srgbClr val="000000"/>
                </a:solidFill>
                <a:latin typeface="Goudy Old Style"/>
              </a:rPr>
              <a:t> </a:t>
            </a:r>
            <a:r>
              <a:rPr lang="en-US" sz="2800" dirty="0">
                <a:solidFill>
                  <a:srgbClr val="000000"/>
                </a:solidFill>
                <a:latin typeface="Goudy Old Style"/>
              </a:rPr>
              <a:t>creates is used to write to a file.  </a:t>
            </a:r>
            <a:endParaRPr dirty="0"/>
          </a:p>
          <a:p>
            <a:pPr marL="465138" indent="-357188">
              <a:lnSpc>
                <a:spcPct val="80000"/>
              </a:lnSpc>
            </a:pPr>
            <a:r>
              <a:rPr lang="en-US" sz="2800" dirty="0">
                <a:solidFill>
                  <a:srgbClr val="000000"/>
                </a:solidFill>
                <a:latin typeface="Goudy Old Style"/>
              </a:rPr>
              <a:t>    It defines following constructors –</a:t>
            </a:r>
            <a:endParaRPr dirty="0"/>
          </a:p>
          <a:p>
            <a:pPr marL="922338" lvl="1" indent="-357188">
              <a:lnSpc>
                <a:spcPct val="80000"/>
              </a:lnSpc>
              <a:buSzPct val="70000"/>
              <a:buFont typeface="Wingdings" charset="2"/>
              <a:buChar char=""/>
            </a:pPr>
            <a:r>
              <a:rPr lang="en-US" sz="2800" dirty="0" err="1">
                <a:solidFill>
                  <a:srgbClr val="000000"/>
                </a:solidFill>
                <a:latin typeface="Goudy Old Style"/>
              </a:rPr>
              <a:t>FileWriter</a:t>
            </a:r>
            <a:r>
              <a:rPr lang="en-US" sz="2800" dirty="0">
                <a:solidFill>
                  <a:srgbClr val="000000"/>
                </a:solidFill>
                <a:latin typeface="Goudy Old Style"/>
              </a:rPr>
              <a:t>(String </a:t>
            </a:r>
            <a:r>
              <a:rPr lang="en-US" sz="2800" i="1" dirty="0" err="1">
                <a:solidFill>
                  <a:srgbClr val="000000"/>
                </a:solidFill>
                <a:latin typeface="Goudy Old Style"/>
              </a:rPr>
              <a:t>filePath</a:t>
            </a:r>
            <a:r>
              <a:rPr lang="en-US" sz="2800" dirty="0">
                <a:solidFill>
                  <a:srgbClr val="000000"/>
                </a:solidFill>
                <a:latin typeface="Goudy Old Style"/>
              </a:rPr>
              <a:t>)</a:t>
            </a:r>
            <a:endParaRPr dirty="0"/>
          </a:p>
          <a:p>
            <a:pPr marL="922338" lvl="1" indent="-357188">
              <a:lnSpc>
                <a:spcPct val="80000"/>
              </a:lnSpc>
              <a:buSzPct val="70000"/>
              <a:buFont typeface="Wingdings" charset="2"/>
              <a:buChar char=""/>
            </a:pPr>
            <a:r>
              <a:rPr lang="en-US" sz="2800" dirty="0" err="1">
                <a:solidFill>
                  <a:srgbClr val="000000"/>
                </a:solidFill>
                <a:latin typeface="Goudy Old Style"/>
              </a:rPr>
              <a:t>FileWriter</a:t>
            </a:r>
            <a:r>
              <a:rPr lang="en-US" sz="2800" dirty="0">
                <a:solidFill>
                  <a:srgbClr val="000000"/>
                </a:solidFill>
                <a:latin typeface="Goudy Old Style"/>
              </a:rPr>
              <a:t>(String </a:t>
            </a:r>
            <a:r>
              <a:rPr lang="en-US" sz="2800" i="1" dirty="0" err="1">
                <a:solidFill>
                  <a:srgbClr val="000000"/>
                </a:solidFill>
                <a:latin typeface="Goudy Old Style"/>
              </a:rPr>
              <a:t>filePath</a:t>
            </a:r>
            <a:r>
              <a:rPr lang="en-US" sz="2800" i="1"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a:solidFill>
                  <a:srgbClr val="000000"/>
                </a:solidFill>
                <a:latin typeface="Goudy Old Style"/>
              </a:rPr>
              <a:t>append)</a:t>
            </a:r>
            <a:endParaRPr dirty="0"/>
          </a:p>
          <a:p>
            <a:pPr marL="922338" lvl="1" indent="-357188">
              <a:lnSpc>
                <a:spcPct val="80000"/>
              </a:lnSpc>
              <a:buSzPct val="70000"/>
              <a:buFont typeface="Wingdings" charset="2"/>
              <a:buChar char=""/>
            </a:pPr>
            <a:r>
              <a:rPr lang="en-US" sz="2800" dirty="0" err="1">
                <a:solidFill>
                  <a:srgbClr val="000000"/>
                </a:solidFill>
                <a:latin typeface="Goudy Old Style"/>
              </a:rPr>
              <a:t>FileWriter</a:t>
            </a:r>
            <a:r>
              <a:rPr lang="en-US" sz="2800" dirty="0">
                <a:solidFill>
                  <a:srgbClr val="000000"/>
                </a:solidFill>
                <a:latin typeface="Goudy Old Style"/>
              </a:rPr>
              <a:t>(File </a:t>
            </a:r>
            <a:r>
              <a:rPr lang="en-US" sz="2800" i="1" dirty="0" err="1">
                <a:solidFill>
                  <a:srgbClr val="000000"/>
                </a:solidFill>
                <a:latin typeface="Goudy Old Style"/>
              </a:rPr>
              <a:t>fileObj</a:t>
            </a:r>
            <a:r>
              <a:rPr lang="en-US" sz="2800" dirty="0">
                <a:solidFill>
                  <a:srgbClr val="000000"/>
                </a:solidFill>
                <a:latin typeface="Goudy Old Style"/>
              </a:rPr>
              <a:t>)</a:t>
            </a:r>
            <a:endParaRPr dirty="0"/>
          </a:p>
          <a:p>
            <a:pPr marL="922338" lvl="1" indent="-357188">
              <a:lnSpc>
                <a:spcPct val="80000"/>
              </a:lnSpc>
              <a:buSzPct val="70000"/>
              <a:buFont typeface="Wingdings" charset="2"/>
              <a:buChar char=""/>
            </a:pPr>
            <a:r>
              <a:rPr lang="en-US" sz="2800" dirty="0" err="1">
                <a:solidFill>
                  <a:srgbClr val="000000"/>
                </a:solidFill>
                <a:latin typeface="Goudy Old Style"/>
              </a:rPr>
              <a:t>FileWriter</a:t>
            </a:r>
            <a:r>
              <a:rPr lang="en-US" sz="2800" dirty="0">
                <a:solidFill>
                  <a:srgbClr val="000000"/>
                </a:solidFill>
                <a:latin typeface="Goudy Old Style"/>
              </a:rPr>
              <a:t>(File </a:t>
            </a:r>
            <a:r>
              <a:rPr lang="en-US" sz="2800" i="1" dirty="0" err="1">
                <a:solidFill>
                  <a:srgbClr val="000000"/>
                </a:solidFill>
                <a:latin typeface="Goudy Old Style"/>
              </a:rPr>
              <a:t>fileObj</a:t>
            </a:r>
            <a:r>
              <a:rPr lang="en-US" sz="2800" dirty="0">
                <a:solidFill>
                  <a:srgbClr val="000000"/>
                </a:solidFill>
                <a:latin typeface="Goudy Old Style"/>
              </a:rPr>
              <a:t>, </a:t>
            </a:r>
            <a:r>
              <a:rPr lang="en-US" sz="2800" dirty="0" err="1">
                <a:solidFill>
                  <a:srgbClr val="000000"/>
                </a:solidFill>
                <a:latin typeface="Goudy Old Style"/>
              </a:rPr>
              <a:t>boolean</a:t>
            </a:r>
            <a:r>
              <a:rPr lang="en-US" sz="2800" dirty="0">
                <a:solidFill>
                  <a:srgbClr val="000000"/>
                </a:solidFill>
                <a:latin typeface="Goudy Old Style"/>
              </a:rPr>
              <a:t> </a:t>
            </a:r>
            <a:r>
              <a:rPr lang="en-US" sz="2800" i="1" dirty="0">
                <a:solidFill>
                  <a:srgbClr val="000000"/>
                </a:solidFill>
                <a:latin typeface="Goudy Old Style"/>
              </a:rPr>
              <a:t>append</a:t>
            </a:r>
            <a:r>
              <a:rPr lang="en-US" sz="2800" dirty="0">
                <a:solidFill>
                  <a:srgbClr val="000000"/>
                </a:solidFill>
                <a:latin typeface="Goudy Old Style"/>
              </a:rPr>
              <a:t>)</a:t>
            </a:r>
            <a:endParaRPr dirty="0"/>
          </a:p>
        </p:txBody>
      </p:sp>
    </p:spTree>
    <p:extLst>
      <p:ext uri="{BB962C8B-B14F-4D97-AF65-F5344CB8AC3E}">
        <p14:creationId xmlns:p14="http://schemas.microsoft.com/office/powerpoint/2010/main" val="39899493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04" name="TextShape 2"/>
          <p:cNvSpPr txBox="1"/>
          <p:nvPr/>
        </p:nvSpPr>
        <p:spPr>
          <a:xfrm>
            <a:off x="0" y="457200"/>
            <a:ext cx="9143640" cy="6248160"/>
          </a:xfrm>
          <a:prstGeom prst="rect">
            <a:avLst/>
          </a:prstGeom>
        </p:spPr>
        <p:txBody>
          <a:bodyPr/>
          <a:lstStyle/>
          <a:p>
            <a:pPr marL="341313" indent="-233363">
              <a:lnSpc>
                <a:spcPct val="90000"/>
              </a:lnSpc>
              <a:buSzPct val="70000"/>
              <a:buFont typeface="Wingdings" charset="2"/>
              <a:buChar char=""/>
            </a:pPr>
            <a:r>
              <a:rPr lang="en-US" sz="2800" dirty="0">
                <a:solidFill>
                  <a:srgbClr val="000000"/>
                </a:solidFill>
                <a:latin typeface="Goudy Old Style"/>
              </a:rPr>
              <a:t> </a:t>
            </a:r>
            <a:r>
              <a:rPr lang="en-US" sz="2800" b="1" u="sng" dirty="0" err="1">
                <a:solidFill>
                  <a:srgbClr val="000000"/>
                </a:solidFill>
                <a:latin typeface="Goudy Old Style"/>
              </a:rPr>
              <a:t>RandomAccessFile</a:t>
            </a:r>
            <a:r>
              <a:rPr lang="en-US" sz="2800" dirty="0">
                <a:solidFill>
                  <a:srgbClr val="000000"/>
                </a:solidFill>
                <a:latin typeface="Goudy Old Style"/>
              </a:rPr>
              <a:t> the class encapsulates a random</a:t>
            </a:r>
            <a:r>
              <a:rPr lang="en-US" sz="2800" dirty="0">
                <a:solidFill>
                  <a:srgbClr val="000000"/>
                </a:solidFill>
                <a:latin typeface="Times New Roman"/>
              </a:rPr>
              <a:t>-</a:t>
            </a:r>
            <a:r>
              <a:rPr lang="en-US" sz="2800" dirty="0">
                <a:solidFill>
                  <a:srgbClr val="000000"/>
                </a:solidFill>
                <a:latin typeface="Goudy Old Style"/>
              </a:rPr>
              <a:t>access </a:t>
            </a:r>
          </a:p>
          <a:p>
            <a:pPr marL="341313" indent="-233363">
              <a:lnSpc>
                <a:spcPct val="90000"/>
              </a:lnSpc>
              <a:buSzPct val="70000"/>
            </a:pPr>
            <a:r>
              <a:rPr lang="en-US" sz="2800" dirty="0">
                <a:solidFill>
                  <a:srgbClr val="000000"/>
                </a:solidFill>
                <a:latin typeface="Goudy Old Style"/>
              </a:rPr>
              <a:t>   file. </a:t>
            </a:r>
            <a:endParaRPr dirty="0"/>
          </a:p>
          <a:p>
            <a:pPr marL="744538" lvl="1" indent="-287338">
              <a:lnSpc>
                <a:spcPct val="90000"/>
              </a:lnSpc>
              <a:buSzPct val="70000"/>
              <a:buFont typeface="Wingdings" charset="2"/>
              <a:buChar char=""/>
            </a:pPr>
            <a:r>
              <a:rPr lang="en-US" sz="2800" dirty="0">
                <a:solidFill>
                  <a:srgbClr val="000000"/>
                </a:solidFill>
                <a:latin typeface="Goudy Old Style"/>
              </a:rPr>
              <a:t>It implements the interfaces </a:t>
            </a:r>
            <a:r>
              <a:rPr lang="en-US" sz="2800" dirty="0" err="1">
                <a:solidFill>
                  <a:srgbClr val="000000"/>
                </a:solidFill>
                <a:latin typeface="Goudy Old Style"/>
              </a:rPr>
              <a:t>DataInput</a:t>
            </a:r>
            <a:r>
              <a:rPr lang="en-US" sz="2800" dirty="0">
                <a:solidFill>
                  <a:srgbClr val="000000"/>
                </a:solidFill>
                <a:latin typeface="Goudy Old Style"/>
              </a:rPr>
              <a:t> and </a:t>
            </a:r>
            <a:r>
              <a:rPr lang="en-US" sz="2800" dirty="0" err="1">
                <a:solidFill>
                  <a:srgbClr val="000000"/>
                </a:solidFill>
                <a:latin typeface="Goudy Old Style"/>
              </a:rPr>
              <a:t>DataOutput</a:t>
            </a:r>
            <a:r>
              <a:rPr lang="en-US" sz="2800" dirty="0">
                <a:solidFill>
                  <a:srgbClr val="000000"/>
                </a:solidFill>
                <a:latin typeface="Goudy Old Style"/>
              </a:rPr>
              <a:t> which define the basic I/O methods. </a:t>
            </a:r>
            <a:endParaRPr dirty="0"/>
          </a:p>
          <a:p>
            <a:pPr marL="744538" lvl="1" indent="-287338">
              <a:lnSpc>
                <a:spcPct val="90000"/>
              </a:lnSpc>
              <a:buSzPct val="70000"/>
              <a:buFont typeface="Wingdings" charset="2"/>
              <a:buChar char=""/>
            </a:pPr>
            <a:r>
              <a:rPr lang="en-US" sz="2800" dirty="0">
                <a:solidFill>
                  <a:srgbClr val="000000"/>
                </a:solidFill>
                <a:latin typeface="Goudy Old Style"/>
              </a:rPr>
              <a:t>It also supports positioning requests — the </a:t>
            </a:r>
            <a:r>
              <a:rPr lang="en-US" sz="2800" i="1" dirty="0">
                <a:solidFill>
                  <a:srgbClr val="000000"/>
                </a:solidFill>
                <a:latin typeface="Goudy Old Style"/>
              </a:rPr>
              <a:t>file pointer </a:t>
            </a:r>
            <a:r>
              <a:rPr lang="en-US" sz="2800" dirty="0">
                <a:solidFill>
                  <a:srgbClr val="000000"/>
                </a:solidFill>
                <a:latin typeface="Goudy Old Style"/>
              </a:rPr>
              <a:t>within the file can be positioned. </a:t>
            </a:r>
            <a:endParaRPr dirty="0"/>
          </a:p>
          <a:p>
            <a:pPr marL="744538" lvl="1" indent="-287338">
              <a:lnSpc>
                <a:spcPct val="90000"/>
              </a:lnSpc>
              <a:buSzPct val="70000"/>
              <a:buFont typeface="Wingdings" charset="2"/>
              <a:buChar char=""/>
            </a:pPr>
            <a:r>
              <a:rPr lang="en-US" sz="2800" dirty="0">
                <a:solidFill>
                  <a:srgbClr val="000000"/>
                </a:solidFill>
                <a:latin typeface="Goudy Old Style"/>
              </a:rPr>
              <a:t>The class has these two constructors:</a:t>
            </a:r>
            <a:endParaRPr dirty="0"/>
          </a:p>
          <a:p>
            <a:pPr marL="1317625" lvl="2" indent="-341313">
              <a:lnSpc>
                <a:spcPct val="90000"/>
              </a:lnSpc>
              <a:buSzPct val="70000"/>
              <a:buFont typeface="Courier New"/>
              <a:buChar char="o"/>
            </a:pPr>
            <a:r>
              <a:rPr lang="en-US" sz="2800" dirty="0" err="1">
                <a:solidFill>
                  <a:srgbClr val="000000"/>
                </a:solidFill>
                <a:latin typeface="Goudy Old Style"/>
              </a:rPr>
              <a:t>RandomAccessFile</a:t>
            </a:r>
            <a:r>
              <a:rPr lang="en-US" sz="2800" dirty="0">
                <a:solidFill>
                  <a:srgbClr val="000000"/>
                </a:solidFill>
                <a:latin typeface="Goudy Old Style"/>
              </a:rPr>
              <a:t>(File </a:t>
            </a:r>
            <a:r>
              <a:rPr lang="en-US" sz="2800" i="1" dirty="0" err="1">
                <a:solidFill>
                  <a:srgbClr val="000000"/>
                </a:solidFill>
                <a:latin typeface="Goudy Old Style"/>
              </a:rPr>
              <a:t>fileObj</a:t>
            </a:r>
            <a:r>
              <a:rPr lang="en-US" sz="2800" dirty="0">
                <a:solidFill>
                  <a:srgbClr val="000000"/>
                </a:solidFill>
                <a:latin typeface="Goudy Old Style"/>
              </a:rPr>
              <a:t>, String </a:t>
            </a:r>
            <a:r>
              <a:rPr lang="en-US" sz="2800" i="1" dirty="0">
                <a:solidFill>
                  <a:srgbClr val="000000"/>
                </a:solidFill>
                <a:latin typeface="Goudy Old Style"/>
              </a:rPr>
              <a:t>access</a:t>
            </a:r>
            <a:r>
              <a:rPr lang="en-US" sz="2800" dirty="0">
                <a:solidFill>
                  <a:srgbClr val="000000"/>
                </a:solidFill>
                <a:latin typeface="Goudy Old Style"/>
              </a:rPr>
              <a:t>)</a:t>
            </a:r>
            <a:endParaRPr dirty="0"/>
          </a:p>
          <a:p>
            <a:pPr marL="1317625" indent="-341313">
              <a:lnSpc>
                <a:spcPct val="90000"/>
              </a:lnSpc>
            </a:pPr>
            <a:r>
              <a:rPr lang="en-US" sz="2800" dirty="0">
                <a:solidFill>
                  <a:srgbClr val="000000"/>
                </a:solidFill>
                <a:latin typeface="Goudy Old Style"/>
              </a:rPr>
              <a:t>    throws </a:t>
            </a:r>
            <a:r>
              <a:rPr lang="en-US" sz="2800" dirty="0" err="1">
                <a:solidFill>
                  <a:srgbClr val="000000"/>
                </a:solidFill>
                <a:latin typeface="Goudy Old Style"/>
              </a:rPr>
              <a:t>FileNotFoundException</a:t>
            </a:r>
            <a:endParaRPr dirty="0"/>
          </a:p>
          <a:p>
            <a:pPr marL="1317625" lvl="2" indent="-341313">
              <a:lnSpc>
                <a:spcPct val="90000"/>
              </a:lnSpc>
              <a:buSzPct val="70000"/>
              <a:buFont typeface="Courier New"/>
              <a:buChar char="o"/>
            </a:pPr>
            <a:r>
              <a:rPr lang="en-US" sz="2800" dirty="0" err="1">
                <a:solidFill>
                  <a:srgbClr val="000000"/>
                </a:solidFill>
                <a:latin typeface="Goudy Old Style"/>
              </a:rPr>
              <a:t>RandomAccessFile</a:t>
            </a:r>
            <a:r>
              <a:rPr lang="en-US" sz="2800" dirty="0">
                <a:solidFill>
                  <a:srgbClr val="000000"/>
                </a:solidFill>
                <a:latin typeface="Goudy Old Style"/>
              </a:rPr>
              <a:t>(String </a:t>
            </a:r>
            <a:r>
              <a:rPr lang="en-US" sz="2800" i="1" dirty="0">
                <a:solidFill>
                  <a:srgbClr val="000000"/>
                </a:solidFill>
                <a:latin typeface="Goudy Old Style"/>
              </a:rPr>
              <a:t>filename</a:t>
            </a:r>
            <a:r>
              <a:rPr lang="en-US" sz="2800" dirty="0">
                <a:solidFill>
                  <a:srgbClr val="000000"/>
                </a:solidFill>
                <a:latin typeface="Goudy Old Style"/>
              </a:rPr>
              <a:t>, String </a:t>
            </a:r>
            <a:r>
              <a:rPr lang="en-US" sz="2800" i="1" dirty="0">
                <a:solidFill>
                  <a:srgbClr val="000000"/>
                </a:solidFill>
                <a:latin typeface="Goudy Old Style"/>
              </a:rPr>
              <a:t>access</a:t>
            </a:r>
            <a:r>
              <a:rPr lang="en-US" sz="2800" dirty="0">
                <a:solidFill>
                  <a:srgbClr val="000000"/>
                </a:solidFill>
                <a:latin typeface="Goudy Old Style"/>
              </a:rPr>
              <a:t>)</a:t>
            </a:r>
            <a:endParaRPr dirty="0"/>
          </a:p>
          <a:p>
            <a:pPr marL="1317625" indent="-341313">
              <a:lnSpc>
                <a:spcPct val="90000"/>
              </a:lnSpc>
            </a:pPr>
            <a:r>
              <a:rPr lang="en-US" sz="2800" dirty="0">
                <a:solidFill>
                  <a:srgbClr val="000000"/>
                </a:solidFill>
                <a:latin typeface="Goudy Old Style"/>
              </a:rPr>
              <a:t>    throws </a:t>
            </a:r>
            <a:r>
              <a:rPr lang="en-US" sz="2800" dirty="0" err="1">
                <a:solidFill>
                  <a:srgbClr val="000000"/>
                </a:solidFill>
                <a:latin typeface="Goudy Old Style"/>
              </a:rPr>
              <a:t>FileNotFoundException</a:t>
            </a:r>
            <a:endParaRPr dirty="0"/>
          </a:p>
          <a:p>
            <a:pPr>
              <a:lnSpc>
                <a:spcPct val="90000"/>
              </a:lnSpc>
            </a:pPr>
            <a:r>
              <a:rPr lang="en-US" sz="2800" u="sng" dirty="0">
                <a:solidFill>
                  <a:srgbClr val="000000"/>
                </a:solidFill>
                <a:latin typeface="Goudy Old Style"/>
              </a:rPr>
              <a:t>Note</a:t>
            </a:r>
            <a:r>
              <a:rPr lang="en-US" sz="2800" dirty="0">
                <a:solidFill>
                  <a:srgbClr val="000000"/>
                </a:solidFill>
                <a:latin typeface="Goudy Old Style"/>
              </a:rPr>
              <a:t> </a:t>
            </a:r>
            <a:r>
              <a:rPr lang="en-US" sz="2800" dirty="0">
                <a:solidFill>
                  <a:srgbClr val="000000"/>
                </a:solidFill>
                <a:latin typeface="Times New Roman"/>
              </a:rPr>
              <a:t>-</a:t>
            </a:r>
            <a:r>
              <a:rPr lang="en-US" sz="2800" dirty="0">
                <a:solidFill>
                  <a:srgbClr val="000000"/>
                </a:solidFill>
                <a:latin typeface="Goudy Old Style"/>
              </a:rPr>
              <a:t> It is not derived from </a:t>
            </a:r>
            <a:r>
              <a:rPr lang="en-US" sz="2800" dirty="0" err="1">
                <a:solidFill>
                  <a:srgbClr val="000000"/>
                </a:solidFill>
                <a:latin typeface="Goudy Old Style"/>
              </a:rPr>
              <a:t>InputStream</a:t>
            </a:r>
            <a:r>
              <a:rPr lang="en-US" sz="2800" dirty="0">
                <a:solidFill>
                  <a:srgbClr val="000000"/>
                </a:solidFill>
                <a:latin typeface="Goudy Old Style"/>
              </a:rPr>
              <a:t> or </a:t>
            </a:r>
            <a:r>
              <a:rPr lang="en-US" sz="2800" dirty="0" err="1">
                <a:solidFill>
                  <a:srgbClr val="000000"/>
                </a:solidFill>
                <a:latin typeface="Goudy Old Style"/>
              </a:rPr>
              <a:t>OutputStream</a:t>
            </a:r>
            <a:r>
              <a:rPr lang="en-US" sz="2800" dirty="0">
                <a:solidFill>
                  <a:srgbClr val="000000"/>
                </a:solidFill>
                <a:latin typeface="Goudy Old Style"/>
              </a:rPr>
              <a:t>. </a:t>
            </a:r>
            <a:endParaRPr dirty="0"/>
          </a:p>
        </p:txBody>
      </p:sp>
    </p:spTree>
    <p:extLst>
      <p:ext uri="{BB962C8B-B14F-4D97-AF65-F5344CB8AC3E}">
        <p14:creationId xmlns:p14="http://schemas.microsoft.com/office/powerpoint/2010/main" val="79170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0" y="0"/>
            <a:ext cx="9144000" cy="457200"/>
          </a:xfrm>
          <a:prstGeom prst="rect">
            <a:avLst/>
          </a:prstGeom>
        </p:spPr>
        <p:txBody>
          <a:bodyPr anchor="ctr"/>
          <a:lstStyle/>
          <a:p>
            <a:pPr algn="ctr"/>
            <a:r>
              <a:rPr lang="en-US" sz="4000" b="1" dirty="0">
                <a:solidFill>
                  <a:schemeClr val="tx2">
                    <a:lumMod val="60000"/>
                    <a:lumOff val="40000"/>
                  </a:schemeClr>
                </a:solidFill>
                <a:latin typeface="Bell MT" panose="02020503060305020303" pitchFamily="18" charset="0"/>
              </a:rPr>
              <a:t>Background and Concepts</a:t>
            </a:r>
            <a:endParaRPr b="1" dirty="0">
              <a:solidFill>
                <a:schemeClr val="tx2">
                  <a:lumMod val="60000"/>
                  <a:lumOff val="40000"/>
                </a:schemeClr>
              </a:solidFill>
              <a:latin typeface="Bell MT" panose="02020503060305020303" pitchFamily="18" charset="0"/>
            </a:endParaRPr>
          </a:p>
        </p:txBody>
      </p:sp>
      <p:sp>
        <p:nvSpPr>
          <p:cNvPr id="215" name="TextShape 2"/>
          <p:cNvSpPr txBox="1"/>
          <p:nvPr/>
        </p:nvSpPr>
        <p:spPr>
          <a:xfrm>
            <a:off x="0" y="457200"/>
            <a:ext cx="9144000" cy="6400800"/>
          </a:xfrm>
          <a:prstGeom prst="rect">
            <a:avLst/>
          </a:prstGeom>
        </p:spPr>
        <p:txBody>
          <a:bodyPr/>
          <a:lstStyle/>
          <a:p>
            <a:pPr marL="442913" indent="-360363">
              <a:buSzPct val="70000"/>
              <a:buFont typeface="Wingdings" charset="2"/>
              <a:buChar char=""/>
            </a:pPr>
            <a:r>
              <a:rPr lang="en-US" sz="2600" dirty="0">
                <a:solidFill>
                  <a:srgbClr val="000000"/>
                </a:solidFill>
                <a:latin typeface="High Tower Text" panose="02040502050506030303" pitchFamily="18" charset="0"/>
              </a:rPr>
              <a:t>Generics came in Java from version 1.5</a:t>
            </a:r>
            <a:r>
              <a:rPr lang="en-US" sz="2600" dirty="0">
                <a:latin typeface="High Tower Text" panose="02040502050506030303" pitchFamily="18" charset="0"/>
              </a:rPr>
              <a:t>, </a:t>
            </a:r>
            <a:r>
              <a:rPr lang="en-US" sz="2600" dirty="0">
                <a:solidFill>
                  <a:srgbClr val="000000"/>
                </a:solidFill>
                <a:latin typeface="High Tower Text" panose="02040502050506030303" pitchFamily="18" charset="0"/>
              </a:rPr>
              <a:t>provide for defining classes, interfaces and methods that work in type–safe manner with any data type.</a:t>
            </a:r>
            <a:endParaRPr sz="2600" dirty="0">
              <a:latin typeface="High Tower Text" panose="02040502050506030303" pitchFamily="18" charset="0"/>
            </a:endParaRPr>
          </a:p>
          <a:p>
            <a:pPr marL="442913" indent="-360363">
              <a:buSzPct val="70000"/>
              <a:buFont typeface="Wingdings" charset="2"/>
              <a:buChar char=""/>
            </a:pPr>
            <a:r>
              <a:rPr lang="en-US" sz="2600" dirty="0">
                <a:solidFill>
                  <a:srgbClr val="000000"/>
                </a:solidFill>
                <a:latin typeface="High Tower Text" panose="02040502050506030303" pitchFamily="18" charset="0"/>
              </a:rPr>
              <a:t>Generics provide for defining algorithm once and work for various data types. </a:t>
            </a:r>
            <a:endParaRPr sz="2600" dirty="0">
              <a:latin typeface="High Tower Text" panose="02040502050506030303" pitchFamily="18" charset="0"/>
            </a:endParaRPr>
          </a:p>
          <a:p>
            <a:pPr marL="442913" indent="-360363">
              <a:buSzPct val="70000"/>
              <a:buFont typeface="Wingdings" charset="2"/>
              <a:buChar char=""/>
            </a:pPr>
            <a:r>
              <a:rPr lang="en-US" sz="2600" dirty="0">
                <a:solidFill>
                  <a:srgbClr val="000000"/>
                </a:solidFill>
                <a:latin typeface="High Tower Text" panose="02040502050506030303" pitchFamily="18" charset="0"/>
              </a:rPr>
              <a:t>Provide for higher level abstraction.</a:t>
            </a:r>
            <a:endParaRPr sz="2600" dirty="0">
              <a:latin typeface="High Tower Text" panose="02040502050506030303" pitchFamily="18" charset="0"/>
            </a:endParaRPr>
          </a:p>
          <a:p>
            <a:pPr marL="442913" indent="-360363">
              <a:buSzPct val="70000"/>
              <a:buFont typeface="Wingdings" charset="2"/>
              <a:buChar char=""/>
            </a:pPr>
            <a:r>
              <a:rPr lang="en-US" sz="2600" dirty="0">
                <a:solidFill>
                  <a:srgbClr val="000000"/>
                </a:solidFill>
                <a:latin typeface="High Tower Text" panose="02040502050506030303" pitchFamily="18" charset="0"/>
              </a:rPr>
              <a:t>Extensively used with Collection classes.</a:t>
            </a:r>
            <a:endParaRPr sz="2600" dirty="0">
              <a:latin typeface="High Tower Text" panose="02040502050506030303" pitchFamily="18" charset="0"/>
            </a:endParaRPr>
          </a:p>
          <a:p>
            <a:pPr marL="442913" indent="-360363">
              <a:buSzPct val="70000"/>
              <a:buFont typeface="Wingdings" charset="2"/>
              <a:buChar char=""/>
            </a:pPr>
            <a:r>
              <a:rPr lang="en-US" sz="2600" dirty="0">
                <a:solidFill>
                  <a:srgbClr val="000000"/>
                </a:solidFill>
                <a:latin typeface="High Tower Text" panose="02040502050506030303" pitchFamily="18" charset="0"/>
              </a:rPr>
              <a:t>General Syntax :  </a:t>
            </a:r>
            <a:endParaRPr sz="2600" dirty="0">
              <a:latin typeface="High Tower Text" panose="02040502050506030303" pitchFamily="18" charset="0"/>
            </a:endParaRPr>
          </a:p>
          <a:p>
            <a:pPr marL="442913" indent="-360363"/>
            <a:r>
              <a:rPr lang="en-US" sz="2600" dirty="0">
                <a:solidFill>
                  <a:srgbClr val="000000"/>
                </a:solidFill>
                <a:latin typeface="High Tower Text" panose="02040502050506030303" pitchFamily="18" charset="0"/>
              </a:rPr>
              <a:t>   </a:t>
            </a:r>
            <a:r>
              <a:rPr lang="en-US" sz="2600" b="1" dirty="0">
                <a:solidFill>
                  <a:srgbClr val="C00000"/>
                </a:solidFill>
                <a:latin typeface="High Tower Text" panose="02040502050506030303" pitchFamily="18" charset="0"/>
              </a:rPr>
              <a:t>class</a:t>
            </a:r>
            <a:r>
              <a:rPr lang="en-US" sz="2600" dirty="0">
                <a:solidFill>
                  <a:srgbClr val="000000"/>
                </a:solidFill>
                <a:latin typeface="High Tower Text" panose="02040502050506030303" pitchFamily="18" charset="0"/>
              </a:rPr>
              <a:t>  </a:t>
            </a:r>
            <a:r>
              <a:rPr lang="en-US" sz="2600" b="1" dirty="0">
                <a:solidFill>
                  <a:srgbClr val="002060"/>
                </a:solidFill>
                <a:latin typeface="High Tower Text" panose="02040502050506030303" pitchFamily="18" charset="0"/>
              </a:rPr>
              <a:t>class–name</a:t>
            </a:r>
            <a:r>
              <a:rPr lang="en-US" sz="2600" dirty="0">
                <a:solidFill>
                  <a:srgbClr val="000000"/>
                </a:solidFill>
                <a:latin typeface="High Tower Text" panose="02040502050506030303" pitchFamily="18" charset="0"/>
              </a:rPr>
              <a:t> &lt;</a:t>
            </a:r>
            <a:r>
              <a:rPr lang="en-US" sz="2600" b="1" dirty="0">
                <a:solidFill>
                  <a:srgbClr val="00B050"/>
                </a:solidFill>
                <a:latin typeface="High Tower Text" panose="02040502050506030303" pitchFamily="18" charset="0"/>
              </a:rPr>
              <a:t>type–</a:t>
            </a:r>
            <a:r>
              <a:rPr lang="en-US" sz="2600" b="1" dirty="0" err="1">
                <a:solidFill>
                  <a:srgbClr val="00B050"/>
                </a:solidFill>
                <a:latin typeface="High Tower Text" panose="02040502050506030303" pitchFamily="18" charset="0"/>
              </a:rPr>
              <a:t>arg</a:t>
            </a:r>
            <a:r>
              <a:rPr lang="en-US" sz="2600" b="1" dirty="0">
                <a:solidFill>
                  <a:srgbClr val="00B050"/>
                </a:solidFill>
                <a:latin typeface="High Tower Text" panose="02040502050506030303" pitchFamily="18" charset="0"/>
              </a:rPr>
              <a:t>–list</a:t>
            </a:r>
            <a:r>
              <a:rPr lang="en-US" sz="2600" dirty="0">
                <a:solidFill>
                  <a:srgbClr val="000000"/>
                </a:solidFill>
                <a:latin typeface="High Tower Text" panose="02040502050506030303" pitchFamily="18" charset="0"/>
              </a:rPr>
              <a:t>&gt;</a:t>
            </a:r>
            <a:endParaRPr sz="2600" dirty="0">
              <a:latin typeface="High Tower Text" panose="02040502050506030303" pitchFamily="18" charset="0"/>
            </a:endParaRPr>
          </a:p>
          <a:p>
            <a:pPr marL="442913" indent="-360363"/>
            <a:r>
              <a:rPr lang="en-US" sz="2600" dirty="0">
                <a:solidFill>
                  <a:srgbClr val="000000"/>
                </a:solidFill>
                <a:latin typeface="High Tower Text" panose="02040502050506030303" pitchFamily="18" charset="0"/>
              </a:rPr>
              <a:t>      { //……}</a:t>
            </a:r>
            <a:endParaRPr sz="2600" dirty="0">
              <a:latin typeface="High Tower Text" panose="02040502050506030303" pitchFamily="18" charset="0"/>
            </a:endParaRPr>
          </a:p>
          <a:p>
            <a:pPr marL="442913" indent="-360363"/>
            <a:r>
              <a:rPr lang="en-US" sz="2600" dirty="0">
                <a:solidFill>
                  <a:srgbClr val="000000"/>
                </a:solidFill>
                <a:latin typeface="High Tower Text" panose="02040502050506030303" pitchFamily="18" charset="0"/>
              </a:rPr>
              <a:t>   </a:t>
            </a:r>
            <a:r>
              <a:rPr lang="en-US" sz="2600" b="1" dirty="0">
                <a:solidFill>
                  <a:srgbClr val="002060"/>
                </a:solidFill>
                <a:latin typeface="High Tower Text" panose="02040502050506030303" pitchFamily="18" charset="0"/>
              </a:rPr>
              <a:t>class–name</a:t>
            </a:r>
            <a:r>
              <a:rPr lang="en-US" sz="2600" dirty="0">
                <a:solidFill>
                  <a:srgbClr val="000000"/>
                </a:solidFill>
                <a:latin typeface="High Tower Text" panose="02040502050506030303" pitchFamily="18" charset="0"/>
              </a:rPr>
              <a:t> &lt;</a:t>
            </a:r>
            <a:r>
              <a:rPr lang="en-US" sz="2600" b="1" dirty="0">
                <a:solidFill>
                  <a:srgbClr val="00B050"/>
                </a:solidFill>
                <a:latin typeface="High Tower Text" panose="02040502050506030303" pitchFamily="18" charset="0"/>
              </a:rPr>
              <a:t>type–</a:t>
            </a:r>
            <a:r>
              <a:rPr lang="en-US" sz="2600" b="1" dirty="0" err="1">
                <a:solidFill>
                  <a:srgbClr val="00B050"/>
                </a:solidFill>
                <a:latin typeface="High Tower Text" panose="02040502050506030303" pitchFamily="18" charset="0"/>
              </a:rPr>
              <a:t>arg</a:t>
            </a:r>
            <a:r>
              <a:rPr lang="en-US" sz="2600" b="1" dirty="0">
                <a:solidFill>
                  <a:srgbClr val="00B050"/>
                </a:solidFill>
                <a:latin typeface="High Tower Text" panose="02040502050506030303" pitchFamily="18" charset="0"/>
              </a:rPr>
              <a:t>–list</a:t>
            </a:r>
            <a:r>
              <a:rPr lang="en-US" sz="2600" dirty="0">
                <a:solidFill>
                  <a:srgbClr val="000000"/>
                </a:solidFill>
                <a:latin typeface="High Tower Text" panose="02040502050506030303" pitchFamily="18" charset="0"/>
              </a:rPr>
              <a:t>&gt; </a:t>
            </a:r>
            <a:r>
              <a:rPr lang="en-US" sz="2600" dirty="0" err="1">
                <a:solidFill>
                  <a:srgbClr val="000000"/>
                </a:solidFill>
                <a:latin typeface="High Tower Text" panose="02040502050506030303" pitchFamily="18" charset="0"/>
              </a:rPr>
              <a:t>obj</a:t>
            </a:r>
            <a:r>
              <a:rPr lang="en-US" sz="2600" dirty="0">
                <a:solidFill>
                  <a:srgbClr val="000000"/>
                </a:solidFill>
                <a:latin typeface="High Tower Text" panose="02040502050506030303" pitchFamily="18" charset="0"/>
              </a:rPr>
              <a:t>–name =</a:t>
            </a:r>
            <a:r>
              <a:rPr lang="en-US" sz="2600" dirty="0">
                <a:latin typeface="High Tower Text" panose="02040502050506030303" pitchFamily="18" charset="0"/>
              </a:rPr>
              <a:t> </a:t>
            </a:r>
          </a:p>
          <a:p>
            <a:pPr marL="442913" indent="-360363"/>
            <a:r>
              <a:rPr lang="en-US" sz="2600" dirty="0">
                <a:solidFill>
                  <a:srgbClr val="000000"/>
                </a:solidFill>
                <a:latin typeface="High Tower Text" panose="02040502050506030303" pitchFamily="18" charset="0"/>
              </a:rPr>
              <a:t>                       </a:t>
            </a:r>
            <a:r>
              <a:rPr lang="en-US" sz="2600" b="1" dirty="0">
                <a:solidFill>
                  <a:srgbClr val="FF0000"/>
                </a:solidFill>
                <a:latin typeface="High Tower Text" panose="02040502050506030303" pitchFamily="18" charset="0"/>
              </a:rPr>
              <a:t>new</a:t>
            </a:r>
            <a:r>
              <a:rPr lang="en-US" sz="2600" dirty="0">
                <a:solidFill>
                  <a:srgbClr val="000000"/>
                </a:solidFill>
                <a:latin typeface="High Tower Text" panose="02040502050506030303" pitchFamily="18" charset="0"/>
              </a:rPr>
              <a:t> </a:t>
            </a:r>
            <a:r>
              <a:rPr lang="en-US" sz="2600" b="1" dirty="0">
                <a:solidFill>
                  <a:srgbClr val="002060"/>
                </a:solidFill>
                <a:latin typeface="High Tower Text" panose="02040502050506030303" pitchFamily="18" charset="0"/>
              </a:rPr>
              <a:t>class–name</a:t>
            </a:r>
            <a:r>
              <a:rPr lang="en-US" sz="2600" dirty="0">
                <a:solidFill>
                  <a:srgbClr val="000000"/>
                </a:solidFill>
                <a:latin typeface="High Tower Text" panose="02040502050506030303" pitchFamily="18" charset="0"/>
              </a:rPr>
              <a:t>&lt;</a:t>
            </a:r>
            <a:r>
              <a:rPr lang="en-US" sz="2600" b="1" dirty="0">
                <a:solidFill>
                  <a:srgbClr val="00B050"/>
                </a:solidFill>
                <a:latin typeface="High Tower Text" panose="02040502050506030303" pitchFamily="18" charset="0"/>
              </a:rPr>
              <a:t>type–</a:t>
            </a:r>
            <a:r>
              <a:rPr lang="en-US" sz="2600" b="1" dirty="0" err="1">
                <a:solidFill>
                  <a:srgbClr val="00B050"/>
                </a:solidFill>
                <a:latin typeface="High Tower Text" panose="02040502050506030303" pitchFamily="18" charset="0"/>
              </a:rPr>
              <a:t>arg</a:t>
            </a:r>
            <a:r>
              <a:rPr lang="en-US" sz="2600" b="1" dirty="0">
                <a:solidFill>
                  <a:srgbClr val="00B050"/>
                </a:solidFill>
                <a:latin typeface="High Tower Text" panose="02040502050506030303" pitchFamily="18" charset="0"/>
              </a:rPr>
              <a:t>–list</a:t>
            </a:r>
            <a:r>
              <a:rPr lang="en-US" sz="2600" dirty="0">
                <a:solidFill>
                  <a:srgbClr val="000000"/>
                </a:solidFill>
                <a:latin typeface="High Tower Text" panose="02040502050506030303" pitchFamily="18" charset="0"/>
              </a:rPr>
              <a:t>&gt;(</a:t>
            </a:r>
            <a:r>
              <a:rPr lang="en-US" sz="2600" b="1" dirty="0" err="1">
                <a:solidFill>
                  <a:schemeClr val="accent5">
                    <a:lumMod val="50000"/>
                  </a:schemeClr>
                </a:solidFill>
                <a:latin typeface="High Tower Text" panose="02040502050506030303" pitchFamily="18" charset="0"/>
              </a:rPr>
              <a:t>constr</a:t>
            </a:r>
            <a:r>
              <a:rPr lang="en-US" sz="2600" b="1" dirty="0">
                <a:solidFill>
                  <a:schemeClr val="accent5">
                    <a:lumMod val="50000"/>
                  </a:schemeClr>
                </a:solidFill>
                <a:latin typeface="High Tower Text" panose="02040502050506030303" pitchFamily="18" charset="0"/>
              </a:rPr>
              <a:t>–</a:t>
            </a:r>
            <a:r>
              <a:rPr lang="en-US" sz="2600" b="1" dirty="0" err="1">
                <a:solidFill>
                  <a:schemeClr val="accent5">
                    <a:lumMod val="50000"/>
                  </a:schemeClr>
                </a:solidFill>
                <a:latin typeface="High Tower Text" panose="02040502050506030303" pitchFamily="18" charset="0"/>
              </a:rPr>
              <a:t>arg</a:t>
            </a:r>
            <a:r>
              <a:rPr lang="en-US" sz="2600" b="1" dirty="0">
                <a:solidFill>
                  <a:schemeClr val="accent5">
                    <a:lumMod val="50000"/>
                  </a:schemeClr>
                </a:solidFill>
                <a:latin typeface="High Tower Text" panose="02040502050506030303" pitchFamily="18" charset="0"/>
              </a:rPr>
              <a:t>–list</a:t>
            </a:r>
            <a:r>
              <a:rPr lang="en-US" sz="2600" dirty="0">
                <a:solidFill>
                  <a:srgbClr val="000000"/>
                </a:solidFill>
                <a:latin typeface="High Tower Text" panose="02040502050506030303" pitchFamily="18" charset="0"/>
              </a:rPr>
              <a:t>) ;</a:t>
            </a:r>
            <a:endParaRPr sz="2600" dirty="0">
              <a:latin typeface="High Tower Text" panose="02040502050506030303" pitchFamily="18" charset="0"/>
            </a:endParaRPr>
          </a:p>
        </p:txBody>
      </p:sp>
    </p:spTree>
    <p:extLst>
      <p:ext uri="{BB962C8B-B14F-4D97-AF65-F5344CB8AC3E}">
        <p14:creationId xmlns:p14="http://schemas.microsoft.com/office/powerpoint/2010/main" val="3303715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06" name="TextShape 2"/>
          <p:cNvSpPr txBox="1"/>
          <p:nvPr/>
        </p:nvSpPr>
        <p:spPr>
          <a:xfrm>
            <a:off x="0" y="380880"/>
            <a:ext cx="9143640" cy="6476760"/>
          </a:xfrm>
          <a:prstGeom prst="rect">
            <a:avLst/>
          </a:prstGeom>
        </p:spPr>
        <p:txBody>
          <a:bodyPr/>
          <a:lstStyle/>
          <a:p>
            <a:pPr>
              <a:lnSpc>
                <a:spcPct val="90000"/>
              </a:lnSpc>
              <a:buSzPct val="70000"/>
              <a:buFont typeface="Wingdings" charset="2"/>
              <a:buChar char=""/>
            </a:pPr>
            <a:r>
              <a:rPr lang="en-US" sz="2800" dirty="0">
                <a:solidFill>
                  <a:srgbClr val="000000"/>
                </a:solidFill>
                <a:latin typeface="Goudy Old Style"/>
              </a:rPr>
              <a:t> </a:t>
            </a:r>
            <a:r>
              <a:rPr lang="en-US" sz="2800" b="1" u="sng" dirty="0">
                <a:solidFill>
                  <a:srgbClr val="000000"/>
                </a:solidFill>
                <a:latin typeface="Goudy Old Style"/>
              </a:rPr>
              <a:t>Methods of </a:t>
            </a:r>
            <a:r>
              <a:rPr lang="en-US" sz="2800" b="1" u="sng" dirty="0" err="1">
                <a:solidFill>
                  <a:srgbClr val="000000"/>
                </a:solidFill>
                <a:latin typeface="Goudy Old Style"/>
              </a:rPr>
              <a:t>RandomAccess</a:t>
            </a:r>
            <a:r>
              <a:rPr lang="en-US" sz="2800" b="1" dirty="0">
                <a:solidFill>
                  <a:srgbClr val="000000"/>
                </a:solidFill>
                <a:latin typeface="Goudy Old Style"/>
              </a:rPr>
              <a:t> –</a:t>
            </a:r>
            <a:r>
              <a:rPr lang="en-US" sz="2800" dirty="0">
                <a:solidFill>
                  <a:srgbClr val="000000"/>
                </a:solidFill>
                <a:latin typeface="Goudy Old Style"/>
              </a:rPr>
              <a:t> </a:t>
            </a:r>
            <a:endParaRPr dirty="0"/>
          </a:p>
          <a:p>
            <a:pPr>
              <a:lnSpc>
                <a:spcPct val="90000"/>
              </a:lnSpc>
              <a:buSzPct val="70000"/>
              <a:buFont typeface="Wingdings" pitchFamily="2" charset="2"/>
              <a:buChar char="v"/>
            </a:pPr>
            <a:r>
              <a:rPr lang="en-US" sz="2800" b="1" dirty="0">
                <a:solidFill>
                  <a:srgbClr val="000000"/>
                </a:solidFill>
                <a:latin typeface="Goudy Old Style"/>
              </a:rPr>
              <a:t> </a:t>
            </a:r>
            <a:r>
              <a:rPr lang="en-US" sz="2800" b="1" u="sng" dirty="0">
                <a:solidFill>
                  <a:srgbClr val="000000"/>
                </a:solidFill>
                <a:latin typeface="Goudy Old Style"/>
              </a:rPr>
              <a:t>seek</a:t>
            </a:r>
            <a:r>
              <a:rPr lang="en-US" sz="2800" b="1" dirty="0">
                <a:solidFill>
                  <a:srgbClr val="000000"/>
                </a:solidFill>
                <a:latin typeface="Goudy Old Style"/>
              </a:rPr>
              <a:t>( ) – </a:t>
            </a:r>
            <a:r>
              <a:rPr lang="en-US" sz="2800" dirty="0">
                <a:solidFill>
                  <a:srgbClr val="000000"/>
                </a:solidFill>
                <a:latin typeface="Goudy Old Style"/>
              </a:rPr>
              <a:t>used to set the current position of the file pointer   </a:t>
            </a:r>
          </a:p>
          <a:p>
            <a:pPr>
              <a:lnSpc>
                <a:spcPct val="90000"/>
              </a:lnSpc>
              <a:buSzPct val="70000"/>
            </a:pPr>
            <a:r>
              <a:rPr lang="en-US" sz="2800" dirty="0">
                <a:solidFill>
                  <a:srgbClr val="000000"/>
                </a:solidFill>
                <a:latin typeface="Goudy Old Style"/>
              </a:rPr>
              <a:t>                  within the file:</a:t>
            </a:r>
            <a:endParaRPr dirty="0"/>
          </a:p>
          <a:p>
            <a:pPr lvl="1">
              <a:lnSpc>
                <a:spcPct val="90000"/>
              </a:lnSpc>
              <a:buSzPct val="70000"/>
              <a:buFont typeface="Wingdings" charset="2"/>
              <a:buChar char=""/>
            </a:pPr>
            <a:r>
              <a:rPr lang="en-US" sz="2800" dirty="0">
                <a:solidFill>
                  <a:srgbClr val="000000"/>
                </a:solidFill>
                <a:latin typeface="Goudy Old Style"/>
              </a:rPr>
              <a:t> void seek(long </a:t>
            </a:r>
            <a:r>
              <a:rPr lang="en-US" sz="2800" i="1" dirty="0" err="1">
                <a:solidFill>
                  <a:srgbClr val="000000"/>
                </a:solidFill>
                <a:latin typeface="Goudy Old Style"/>
              </a:rPr>
              <a:t>newPos</a:t>
            </a:r>
            <a:r>
              <a:rPr lang="en-US" sz="2800" dirty="0">
                <a:solidFill>
                  <a:srgbClr val="000000"/>
                </a:solidFill>
                <a:latin typeface="Goudy Old Style"/>
              </a:rPr>
              <a:t>) throws </a:t>
            </a:r>
            <a:r>
              <a:rPr lang="en-US" sz="2800" dirty="0" err="1">
                <a:solidFill>
                  <a:srgbClr val="000000"/>
                </a:solidFill>
                <a:latin typeface="Goudy Old Style"/>
              </a:rPr>
              <a:t>IOException</a:t>
            </a:r>
            <a:endParaRPr dirty="0"/>
          </a:p>
          <a:p>
            <a:pPr lvl="1">
              <a:lnSpc>
                <a:spcPct val="90000"/>
              </a:lnSpc>
              <a:buSzPct val="70000"/>
              <a:buFont typeface="Wingdings" charset="2"/>
              <a:buChar char=""/>
            </a:pPr>
            <a:r>
              <a:rPr lang="en-US" sz="2800" i="1" dirty="0">
                <a:solidFill>
                  <a:srgbClr val="000000"/>
                </a:solidFill>
                <a:latin typeface="Goudy Old Style"/>
              </a:rPr>
              <a:t> </a:t>
            </a:r>
            <a:r>
              <a:rPr lang="en-US" sz="2800" i="1" dirty="0" err="1">
                <a:solidFill>
                  <a:srgbClr val="000000"/>
                </a:solidFill>
                <a:latin typeface="Goudy Old Style"/>
              </a:rPr>
              <a:t>newPos</a:t>
            </a:r>
            <a:r>
              <a:rPr lang="en-US" sz="2800" i="1" dirty="0">
                <a:solidFill>
                  <a:srgbClr val="000000"/>
                </a:solidFill>
                <a:latin typeface="Goudy Old Style"/>
              </a:rPr>
              <a:t> </a:t>
            </a:r>
            <a:r>
              <a:rPr lang="en-US" sz="2800" dirty="0">
                <a:solidFill>
                  <a:srgbClr val="000000"/>
                </a:solidFill>
                <a:latin typeface="Goudy Old Style"/>
              </a:rPr>
              <a:t>specifies the new position, in bytes, of the file    </a:t>
            </a:r>
          </a:p>
          <a:p>
            <a:pPr lvl="1">
              <a:lnSpc>
                <a:spcPct val="90000"/>
              </a:lnSpc>
              <a:buSzPct val="70000"/>
            </a:pPr>
            <a:r>
              <a:rPr lang="en-US" sz="2800" dirty="0">
                <a:solidFill>
                  <a:srgbClr val="000000"/>
                </a:solidFill>
                <a:latin typeface="Goudy Old Style"/>
              </a:rPr>
              <a:t>    pointer from the beginning of the file.</a:t>
            </a:r>
            <a:endParaRPr dirty="0"/>
          </a:p>
          <a:p>
            <a:pPr lvl="1">
              <a:lnSpc>
                <a:spcPct val="90000"/>
              </a:lnSpc>
              <a:buSzPct val="70000"/>
              <a:buFont typeface="Wingdings" charset="2"/>
              <a:buChar char=""/>
            </a:pPr>
            <a:r>
              <a:rPr lang="en-US" sz="2800" dirty="0">
                <a:solidFill>
                  <a:srgbClr val="000000"/>
                </a:solidFill>
                <a:latin typeface="Goudy Old Style"/>
              </a:rPr>
              <a:t> After a call to </a:t>
            </a:r>
            <a:r>
              <a:rPr lang="en-US" sz="2800" b="1" dirty="0">
                <a:solidFill>
                  <a:srgbClr val="000000"/>
                </a:solidFill>
                <a:latin typeface="Goudy Old Style"/>
              </a:rPr>
              <a:t>seek( )</a:t>
            </a:r>
            <a:r>
              <a:rPr lang="en-US" sz="2800" dirty="0">
                <a:solidFill>
                  <a:srgbClr val="000000"/>
                </a:solidFill>
                <a:latin typeface="Goudy Old Style"/>
              </a:rPr>
              <a:t>, the next read or write operation will  </a:t>
            </a:r>
          </a:p>
          <a:p>
            <a:pPr lvl="1">
              <a:lnSpc>
                <a:spcPct val="90000"/>
              </a:lnSpc>
              <a:buSzPct val="70000"/>
            </a:pPr>
            <a:r>
              <a:rPr lang="en-US" sz="2800" dirty="0">
                <a:solidFill>
                  <a:srgbClr val="000000"/>
                </a:solidFill>
                <a:latin typeface="Goudy Old Style"/>
              </a:rPr>
              <a:t>    occur at the new  file position.</a:t>
            </a:r>
            <a:endParaRPr dirty="0"/>
          </a:p>
          <a:p>
            <a:pPr>
              <a:lnSpc>
                <a:spcPct val="90000"/>
              </a:lnSpc>
              <a:buSzPct val="70000"/>
              <a:buFont typeface="Wingdings" pitchFamily="2" charset="2"/>
              <a:buChar char="v"/>
            </a:pPr>
            <a:r>
              <a:rPr lang="en-US" sz="2800" b="1" dirty="0">
                <a:solidFill>
                  <a:srgbClr val="000000"/>
                </a:solidFill>
                <a:latin typeface="Goudy Old Style"/>
              </a:rPr>
              <a:t> </a:t>
            </a:r>
            <a:r>
              <a:rPr lang="en-US" sz="2800" b="1" u="sng" dirty="0" err="1">
                <a:solidFill>
                  <a:srgbClr val="000000"/>
                </a:solidFill>
                <a:latin typeface="Goudy Old Style"/>
              </a:rPr>
              <a:t>setLength</a:t>
            </a:r>
            <a:r>
              <a:rPr lang="en-US" sz="2800" b="1" dirty="0">
                <a:solidFill>
                  <a:srgbClr val="000000"/>
                </a:solidFill>
                <a:latin typeface="Goudy Old Style"/>
              </a:rPr>
              <a:t>( )</a:t>
            </a:r>
            <a:r>
              <a:rPr lang="en-US" sz="2800" dirty="0">
                <a:solidFill>
                  <a:srgbClr val="000000"/>
                </a:solidFill>
                <a:latin typeface="Goudy Old Style"/>
              </a:rPr>
              <a:t> – used to lengthen or shorten a file. </a:t>
            </a:r>
            <a:endParaRPr dirty="0"/>
          </a:p>
          <a:p>
            <a:pPr lvl="1">
              <a:lnSpc>
                <a:spcPct val="90000"/>
              </a:lnSpc>
              <a:buSzPct val="70000"/>
              <a:buFont typeface="Wingdings" charset="2"/>
              <a:buChar char=""/>
            </a:pPr>
            <a:r>
              <a:rPr lang="en-US" sz="2800" dirty="0">
                <a:solidFill>
                  <a:srgbClr val="000000"/>
                </a:solidFill>
                <a:latin typeface="Goudy Old Style"/>
              </a:rPr>
              <a:t> void </a:t>
            </a:r>
            <a:r>
              <a:rPr lang="en-US" sz="2800" dirty="0" err="1">
                <a:solidFill>
                  <a:srgbClr val="000000"/>
                </a:solidFill>
                <a:latin typeface="Goudy Old Style"/>
              </a:rPr>
              <a:t>setLength</a:t>
            </a:r>
            <a:r>
              <a:rPr lang="en-US" sz="2800" dirty="0">
                <a:solidFill>
                  <a:srgbClr val="000000"/>
                </a:solidFill>
                <a:latin typeface="Goudy Old Style"/>
              </a:rPr>
              <a:t>(long </a:t>
            </a:r>
            <a:r>
              <a:rPr lang="en-US" sz="2800" i="1" dirty="0" err="1">
                <a:solidFill>
                  <a:srgbClr val="000000"/>
                </a:solidFill>
                <a:latin typeface="Goudy Old Style"/>
              </a:rPr>
              <a:t>len</a:t>
            </a:r>
            <a:r>
              <a:rPr lang="en-US" sz="2800" dirty="0">
                <a:solidFill>
                  <a:srgbClr val="000000"/>
                </a:solidFill>
                <a:latin typeface="Goudy Old Style"/>
              </a:rPr>
              <a:t>) throws </a:t>
            </a:r>
            <a:r>
              <a:rPr lang="en-US" sz="2800" dirty="0" err="1">
                <a:solidFill>
                  <a:srgbClr val="000000"/>
                </a:solidFill>
                <a:latin typeface="Goudy Old Style"/>
              </a:rPr>
              <a:t>IOException</a:t>
            </a:r>
            <a:endParaRPr dirty="0"/>
          </a:p>
          <a:p>
            <a:pPr lvl="1">
              <a:lnSpc>
                <a:spcPct val="90000"/>
              </a:lnSpc>
              <a:buSzPct val="70000"/>
              <a:buFont typeface="Wingdings" charset="2"/>
              <a:buChar char=""/>
            </a:pPr>
            <a:r>
              <a:rPr lang="en-US" sz="2800" dirty="0">
                <a:solidFill>
                  <a:srgbClr val="000000"/>
                </a:solidFill>
                <a:latin typeface="Goudy Old Style"/>
              </a:rPr>
              <a:t> sets the length of the invoking file to that specified by </a:t>
            </a:r>
            <a:r>
              <a:rPr lang="en-US" sz="2800" i="1" dirty="0" err="1">
                <a:solidFill>
                  <a:srgbClr val="000000"/>
                </a:solidFill>
                <a:latin typeface="Goudy Old Style"/>
              </a:rPr>
              <a:t>len</a:t>
            </a:r>
            <a:r>
              <a:rPr lang="en-US" sz="2800" dirty="0">
                <a:solidFill>
                  <a:srgbClr val="000000"/>
                </a:solidFill>
                <a:latin typeface="Goudy Old Style"/>
              </a:rPr>
              <a:t>. </a:t>
            </a:r>
            <a:endParaRPr dirty="0"/>
          </a:p>
          <a:p>
            <a:pPr lvl="1">
              <a:lnSpc>
                <a:spcPct val="90000"/>
              </a:lnSpc>
              <a:buSzPct val="70000"/>
              <a:buFont typeface="Wingdings" charset="2"/>
              <a:buChar char=""/>
            </a:pPr>
            <a:r>
              <a:rPr lang="en-US" sz="2800" dirty="0">
                <a:solidFill>
                  <a:srgbClr val="000000"/>
                </a:solidFill>
                <a:latin typeface="Goudy Old Style"/>
              </a:rPr>
              <a:t> </a:t>
            </a:r>
            <a:r>
              <a:rPr lang="en-US" sz="2800" u="sng" dirty="0">
                <a:solidFill>
                  <a:srgbClr val="000000"/>
                </a:solidFill>
                <a:latin typeface="Goudy Old Style"/>
              </a:rPr>
              <a:t>Note</a:t>
            </a:r>
            <a:r>
              <a:rPr lang="en-US" sz="2800" dirty="0">
                <a:solidFill>
                  <a:srgbClr val="000000"/>
                </a:solidFill>
                <a:latin typeface="Goudy Old Style"/>
              </a:rPr>
              <a:t> – If the file is lengthened, the added portion is undefined.</a:t>
            </a:r>
            <a:endParaRPr dirty="0"/>
          </a:p>
        </p:txBody>
      </p:sp>
    </p:spTree>
    <p:extLst>
      <p:ext uri="{BB962C8B-B14F-4D97-AF65-F5344CB8AC3E}">
        <p14:creationId xmlns:p14="http://schemas.microsoft.com/office/powerpoint/2010/main" val="2796358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08" name="TextShape 2"/>
          <p:cNvSpPr txBox="1"/>
          <p:nvPr/>
        </p:nvSpPr>
        <p:spPr>
          <a:xfrm>
            <a:off x="76320" y="381000"/>
            <a:ext cx="8915040" cy="6248400"/>
          </a:xfrm>
          <a:prstGeom prst="rect">
            <a:avLst/>
          </a:prstGeom>
        </p:spPr>
        <p:txBody>
          <a:bodyPr/>
          <a:lstStyle/>
          <a:p>
            <a:pPr marL="395288" lvl="1" indent="-349250">
              <a:lnSpc>
                <a:spcPct val="90000"/>
              </a:lnSpc>
              <a:buSzPct val="70000"/>
              <a:buFont typeface="Wingdings" charset="2"/>
              <a:buChar char=""/>
            </a:pPr>
            <a:r>
              <a:rPr lang="en-US" sz="2800" b="1" u="sng" dirty="0">
                <a:solidFill>
                  <a:srgbClr val="000000"/>
                </a:solidFill>
                <a:latin typeface="Goudy Old Style"/>
              </a:rPr>
              <a:t>Serialization</a:t>
            </a:r>
            <a:r>
              <a:rPr lang="en-US" sz="2800" dirty="0">
                <a:solidFill>
                  <a:srgbClr val="000000"/>
                </a:solidFill>
                <a:latin typeface="Goudy Old Style"/>
              </a:rPr>
              <a:t> –  it is the process of writing the state of an object to a byte stream. </a:t>
            </a:r>
            <a:endParaRPr dirty="0"/>
          </a:p>
          <a:p>
            <a:pPr marL="395288" lvl="1" indent="-349250">
              <a:lnSpc>
                <a:spcPct val="90000"/>
              </a:lnSpc>
              <a:buSzPct val="70000"/>
              <a:buFont typeface="Wingdings" charset="2"/>
              <a:buChar char=""/>
            </a:pPr>
            <a:r>
              <a:rPr lang="en-US" sz="2800" dirty="0">
                <a:solidFill>
                  <a:srgbClr val="000000"/>
                </a:solidFill>
                <a:latin typeface="Goudy Old Style"/>
              </a:rPr>
              <a:t>Applied in situations to save the state of the object to a persistent storage area, such as a file. At a later time, the state of these objects can be restored by using the process of </a:t>
            </a:r>
            <a:r>
              <a:rPr lang="en-US" sz="2800" b="1" dirty="0">
                <a:solidFill>
                  <a:srgbClr val="000000"/>
                </a:solidFill>
                <a:latin typeface="Goudy Old Style"/>
              </a:rPr>
              <a:t>de</a:t>
            </a:r>
            <a:r>
              <a:rPr lang="en-US" sz="2800" b="1" dirty="0">
                <a:solidFill>
                  <a:srgbClr val="000000"/>
                </a:solidFill>
                <a:latin typeface="Times New Roman"/>
              </a:rPr>
              <a:t>-</a:t>
            </a:r>
            <a:r>
              <a:rPr lang="en-US" sz="2800" b="1" dirty="0">
                <a:solidFill>
                  <a:srgbClr val="000000"/>
                </a:solidFill>
                <a:latin typeface="Goudy Old Style"/>
              </a:rPr>
              <a:t>serialization</a:t>
            </a:r>
            <a:r>
              <a:rPr lang="en-US" sz="2800" dirty="0">
                <a:solidFill>
                  <a:srgbClr val="000000"/>
                </a:solidFill>
                <a:latin typeface="Goudy Old Style"/>
              </a:rPr>
              <a:t>.</a:t>
            </a:r>
            <a:endParaRPr dirty="0"/>
          </a:p>
          <a:p>
            <a:pPr marL="404813" lvl="1" indent="-404813">
              <a:lnSpc>
                <a:spcPct val="90000"/>
              </a:lnSpc>
              <a:buSzPct val="70000"/>
              <a:buFont typeface="Wingdings" charset="2"/>
              <a:buChar char=""/>
            </a:pPr>
            <a:r>
              <a:rPr lang="en-US" sz="2800" dirty="0">
                <a:solidFill>
                  <a:srgbClr val="000000"/>
                </a:solidFill>
                <a:latin typeface="Goudy Old Style"/>
              </a:rPr>
              <a:t>Serialization is used in implementing  Remote Method Invocation (RMI). </a:t>
            </a:r>
            <a:endParaRPr dirty="0"/>
          </a:p>
          <a:p>
            <a:pPr marL="852488" lvl="2" indent="-349250">
              <a:lnSpc>
                <a:spcPct val="90000"/>
              </a:lnSpc>
              <a:buSzPct val="70000"/>
              <a:buFont typeface="Arial" pitchFamily="34" charset="0"/>
              <a:buChar char="√"/>
            </a:pPr>
            <a:r>
              <a:rPr lang="en-US" sz="2800" dirty="0">
                <a:solidFill>
                  <a:srgbClr val="000000"/>
                </a:solidFill>
                <a:latin typeface="Goudy Old Style"/>
              </a:rPr>
              <a:t>RMI allows a Java object on one machine to invoke a method of a Java object on a different machine. </a:t>
            </a:r>
            <a:endParaRPr dirty="0"/>
          </a:p>
          <a:p>
            <a:pPr marL="852488" lvl="2" indent="-349250">
              <a:lnSpc>
                <a:spcPct val="90000"/>
              </a:lnSpc>
              <a:buSzPct val="70000"/>
              <a:buFont typeface="Arial" pitchFamily="34" charset="0"/>
              <a:buChar char="√"/>
            </a:pPr>
            <a:r>
              <a:rPr lang="en-US" sz="2800" dirty="0">
                <a:solidFill>
                  <a:srgbClr val="000000"/>
                </a:solidFill>
                <a:latin typeface="Goudy Old Style"/>
              </a:rPr>
              <a:t>An object may be supplied as an argument to that remote method. </a:t>
            </a:r>
          </a:p>
          <a:p>
            <a:pPr marL="852488" lvl="2" indent="-349250">
              <a:lnSpc>
                <a:spcPct val="90000"/>
              </a:lnSpc>
              <a:buSzPct val="70000"/>
              <a:buFont typeface="Arial" pitchFamily="34" charset="0"/>
              <a:buChar char="√"/>
            </a:pPr>
            <a:r>
              <a:rPr lang="en-US" sz="2800" dirty="0">
                <a:solidFill>
                  <a:srgbClr val="000000"/>
                </a:solidFill>
                <a:latin typeface="Goudy Old Style"/>
              </a:rPr>
              <a:t>The sending machine serializes the object and transmits it. The receiving machine de</a:t>
            </a:r>
            <a:r>
              <a:rPr lang="en-US" sz="2800" dirty="0">
                <a:solidFill>
                  <a:srgbClr val="000000"/>
                </a:solidFill>
                <a:latin typeface="Times New Roman"/>
              </a:rPr>
              <a:t>-</a:t>
            </a:r>
            <a:r>
              <a:rPr lang="en-US" sz="2800" dirty="0">
                <a:solidFill>
                  <a:srgbClr val="000000"/>
                </a:solidFill>
                <a:latin typeface="Goudy Old Style"/>
              </a:rPr>
              <a:t>serializes it.</a:t>
            </a:r>
            <a:endParaRPr dirty="0"/>
          </a:p>
          <a:p>
            <a:pPr>
              <a:lnSpc>
                <a:spcPct val="90000"/>
              </a:lnSpc>
            </a:pPr>
            <a:endParaRPr dirty="0"/>
          </a:p>
        </p:txBody>
      </p:sp>
    </p:spTree>
    <p:extLst>
      <p:ext uri="{BB962C8B-B14F-4D97-AF65-F5344CB8AC3E}">
        <p14:creationId xmlns:p14="http://schemas.microsoft.com/office/powerpoint/2010/main" val="405546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0" y="76320"/>
            <a:ext cx="9143640" cy="380520"/>
          </a:xfrm>
          <a:prstGeom prst="rect">
            <a:avLst/>
          </a:prstGeom>
        </p:spPr>
        <p:txBody>
          <a:bodyPr anchor="ctr"/>
          <a:lstStyle/>
          <a:p>
            <a:pPr algn="ctr"/>
            <a:r>
              <a:rPr lang="en-US" sz="4000">
                <a:solidFill>
                  <a:srgbClr val="000000"/>
                </a:solidFill>
                <a:latin typeface="Andalus"/>
              </a:rPr>
              <a:t>contd..</a:t>
            </a:r>
            <a:endParaRPr/>
          </a:p>
        </p:txBody>
      </p:sp>
      <p:sp>
        <p:nvSpPr>
          <p:cNvPr id="210" name="TextShape 2"/>
          <p:cNvSpPr txBox="1"/>
          <p:nvPr/>
        </p:nvSpPr>
        <p:spPr>
          <a:xfrm>
            <a:off x="0" y="381000"/>
            <a:ext cx="9143640" cy="6400440"/>
          </a:xfrm>
          <a:prstGeom prst="rect">
            <a:avLst/>
          </a:prstGeom>
        </p:spPr>
        <p:txBody>
          <a:bodyPr/>
          <a:lstStyle/>
          <a:p>
            <a:pPr marL="465138" lvl="1" indent="-357188">
              <a:buSzPct val="70000"/>
              <a:buFont typeface="Wingdings" charset="2"/>
              <a:buChar char=""/>
            </a:pPr>
            <a:r>
              <a:rPr lang="en-US" sz="2600" b="1" u="sng" dirty="0">
                <a:solidFill>
                  <a:srgbClr val="000000"/>
                </a:solidFill>
                <a:latin typeface="Goudy Old Style" panose="02020502050305020303" pitchFamily="18" charset="0"/>
              </a:rPr>
              <a:t>Serializable</a:t>
            </a:r>
            <a:r>
              <a:rPr lang="en-US" sz="2600" b="1" dirty="0">
                <a:solidFill>
                  <a:srgbClr val="000000"/>
                </a:solidFill>
                <a:latin typeface="Goudy Old Style" panose="02020502050305020303" pitchFamily="18" charset="0"/>
              </a:rPr>
              <a:t> –</a:t>
            </a:r>
            <a:r>
              <a:rPr lang="en-US" sz="2600" dirty="0">
                <a:solidFill>
                  <a:srgbClr val="000000"/>
                </a:solidFill>
                <a:latin typeface="Goudy Old Style" panose="02020502050305020303" pitchFamily="18" charset="0"/>
              </a:rPr>
              <a:t>  An interface which provides for implementing serialization. </a:t>
            </a:r>
            <a:endParaRPr sz="2600" dirty="0">
              <a:latin typeface="Goudy Old Style" panose="02020502050305020303" pitchFamily="18" charset="0"/>
            </a:endParaRPr>
          </a:p>
          <a:p>
            <a:pPr marL="900113" lvl="2" indent="-360363">
              <a:buSzPct val="70000"/>
              <a:buFont typeface="Wingdings" charset="2"/>
              <a:buChar char=""/>
            </a:pPr>
            <a:r>
              <a:rPr lang="en-US" sz="2600" dirty="0">
                <a:solidFill>
                  <a:srgbClr val="000000"/>
                </a:solidFill>
                <a:latin typeface="Goudy Old Style" panose="02020502050305020303" pitchFamily="18" charset="0"/>
              </a:rPr>
              <a:t>The </a:t>
            </a:r>
            <a:r>
              <a:rPr lang="en-US" sz="2600" b="1" dirty="0" err="1">
                <a:solidFill>
                  <a:srgbClr val="000000"/>
                </a:solidFill>
                <a:latin typeface="Goudy Old Style" panose="02020502050305020303" pitchFamily="18" charset="0"/>
              </a:rPr>
              <a:t>Serializable</a:t>
            </a:r>
            <a:r>
              <a:rPr lang="en-US" sz="2600" b="1" dirty="0">
                <a:solidFill>
                  <a:srgbClr val="000000"/>
                </a:solidFill>
                <a:latin typeface="Goudy Old Style" panose="02020502050305020303" pitchFamily="18" charset="0"/>
              </a:rPr>
              <a:t> </a:t>
            </a:r>
            <a:r>
              <a:rPr lang="en-US" sz="2600" dirty="0">
                <a:solidFill>
                  <a:srgbClr val="000000"/>
                </a:solidFill>
                <a:latin typeface="Goudy Old Style" panose="02020502050305020303" pitchFamily="18" charset="0"/>
              </a:rPr>
              <a:t>interface defines no members. It is simply used to indicate that a class may be serialized. </a:t>
            </a:r>
            <a:endParaRPr sz="2600" dirty="0">
              <a:latin typeface="Goudy Old Style" panose="02020502050305020303" pitchFamily="18" charset="0"/>
            </a:endParaRPr>
          </a:p>
          <a:p>
            <a:pPr marL="900113" lvl="2" indent="-360363">
              <a:buSzPct val="70000"/>
              <a:buFont typeface="Wingdings" charset="2"/>
              <a:buChar char=""/>
            </a:pPr>
            <a:r>
              <a:rPr lang="en-US" sz="2600" dirty="0">
                <a:solidFill>
                  <a:srgbClr val="000000"/>
                </a:solidFill>
                <a:latin typeface="Goudy Old Style" panose="02020502050305020303" pitchFamily="18" charset="0"/>
              </a:rPr>
              <a:t> If a class is serializable, all of its subclasses are also serializable.</a:t>
            </a:r>
            <a:endParaRPr sz="2600" dirty="0">
              <a:latin typeface="Goudy Old Style" panose="02020502050305020303" pitchFamily="18" charset="0"/>
            </a:endParaRPr>
          </a:p>
          <a:p>
            <a:pPr marL="900113" lvl="2" indent="-360363">
              <a:buSzPct val="70000"/>
              <a:buFont typeface="Wingdings" charset="2"/>
              <a:buChar char=""/>
            </a:pPr>
            <a:r>
              <a:rPr lang="en-US" sz="2600" dirty="0">
                <a:solidFill>
                  <a:srgbClr val="000000"/>
                </a:solidFill>
                <a:latin typeface="Goudy Old Style" panose="02020502050305020303" pitchFamily="18" charset="0"/>
              </a:rPr>
              <a:t> Variables that are declared as </a:t>
            </a:r>
            <a:r>
              <a:rPr lang="en-US" sz="2600" b="1" dirty="0">
                <a:solidFill>
                  <a:srgbClr val="000000"/>
                </a:solidFill>
                <a:latin typeface="Goudy Old Style" panose="02020502050305020303" pitchFamily="18" charset="0"/>
              </a:rPr>
              <a:t>transient </a:t>
            </a:r>
            <a:r>
              <a:rPr lang="en-US" sz="2600" dirty="0">
                <a:solidFill>
                  <a:srgbClr val="000000"/>
                </a:solidFill>
                <a:latin typeface="Goudy Old Style" panose="02020502050305020303" pitchFamily="18" charset="0"/>
              </a:rPr>
              <a:t>are not saved by the   serialization facilities.</a:t>
            </a:r>
            <a:endParaRPr sz="2600" dirty="0">
              <a:latin typeface="Goudy Old Style" panose="02020502050305020303" pitchFamily="18" charset="0"/>
            </a:endParaRPr>
          </a:p>
          <a:p>
            <a:pPr marL="900113" lvl="2" indent="-360363">
              <a:buSzPct val="70000"/>
              <a:buFont typeface="Wingdings" charset="2"/>
              <a:buChar char=""/>
            </a:pPr>
            <a:r>
              <a:rPr lang="en-US" sz="2600" dirty="0">
                <a:solidFill>
                  <a:srgbClr val="000000"/>
                </a:solidFill>
                <a:latin typeface="Goudy Old Style" panose="02020502050305020303" pitchFamily="18" charset="0"/>
              </a:rPr>
              <a:t> Variables that are declared </a:t>
            </a:r>
            <a:r>
              <a:rPr lang="en-US" sz="2600" b="1" dirty="0">
                <a:solidFill>
                  <a:srgbClr val="000000"/>
                </a:solidFill>
                <a:latin typeface="Goudy Old Style" panose="02020502050305020303" pitchFamily="18" charset="0"/>
              </a:rPr>
              <a:t>static </a:t>
            </a:r>
            <a:r>
              <a:rPr lang="en-US" sz="2600" dirty="0">
                <a:solidFill>
                  <a:srgbClr val="000000"/>
                </a:solidFill>
                <a:latin typeface="Goudy Old Style" panose="02020502050305020303" pitchFamily="18" charset="0"/>
              </a:rPr>
              <a:t>variables are not saved.</a:t>
            </a:r>
          </a:p>
          <a:p>
            <a:pPr marL="900113" lvl="0" indent="-360363" eaLnBrk="0" fontAlgn="base" hangingPunct="0">
              <a:spcBef>
                <a:spcPct val="0"/>
              </a:spcBef>
              <a:spcAft>
                <a:spcPct val="0"/>
              </a:spcAft>
              <a:buSzPct val="70000"/>
              <a:buFont typeface="Wingdings" panose="05000000000000000000" pitchFamily="2" charset="2"/>
              <a:buChar char="v"/>
            </a:pPr>
            <a:r>
              <a:rPr lang="en-US" altLang="en-US" sz="2600" dirty="0">
                <a:solidFill>
                  <a:srgbClr val="242729"/>
                </a:solidFill>
                <a:latin typeface="Goudy Old Style" panose="02020502050305020303" pitchFamily="18" charset="0"/>
                <a:cs typeface="Arial" panose="020B0604020202020204" pitchFamily="34" charset="0"/>
              </a:rPr>
              <a:t>	Some interfaces serve only as "markers" or "flags".</a:t>
            </a:r>
          </a:p>
          <a:p>
            <a:pPr marL="900113" lvl="0" indent="-360363" eaLnBrk="0" fontAlgn="base" hangingPunct="0">
              <a:spcBef>
                <a:spcPct val="0"/>
              </a:spcBef>
              <a:spcAft>
                <a:spcPct val="0"/>
              </a:spcAft>
              <a:buSzPct val="70000"/>
              <a:buFont typeface="Wingdings" panose="05000000000000000000" pitchFamily="2" charset="2"/>
              <a:buChar char="v"/>
            </a:pPr>
            <a:r>
              <a:rPr lang="en-US" altLang="en-US" sz="2600" dirty="0">
                <a:solidFill>
                  <a:srgbClr val="242729"/>
                </a:solidFill>
                <a:latin typeface="Goudy Old Style" panose="02020502050305020303" pitchFamily="18" charset="0"/>
                <a:cs typeface="Arial" panose="020B0604020202020204" pitchFamily="34" charset="0"/>
              </a:rPr>
              <a:t>	The UID and custom readers/writers are accessed via 	reflection.</a:t>
            </a:r>
            <a:endParaRPr lang="en-US" altLang="en-US" sz="2600" dirty="0">
              <a:latin typeface="Goudy Old Style" panose="02020502050305020303" pitchFamily="18" charset="0"/>
            </a:endParaRPr>
          </a:p>
          <a:p>
            <a:pPr marL="900113" lvl="0" indent="-360363" eaLnBrk="0" fontAlgn="base" hangingPunct="0">
              <a:spcBef>
                <a:spcPct val="0"/>
              </a:spcBef>
              <a:spcAft>
                <a:spcPct val="0"/>
              </a:spcAft>
              <a:buSzPct val="70000"/>
              <a:buFont typeface="Wingdings" panose="05000000000000000000" pitchFamily="2" charset="2"/>
              <a:buChar char="v"/>
            </a:pPr>
            <a:r>
              <a:rPr lang="en-US" altLang="en-US" sz="2600" dirty="0">
                <a:solidFill>
                  <a:srgbClr val="242729"/>
                </a:solidFill>
                <a:latin typeface="Goudy Old Style" panose="02020502050305020303" pitchFamily="18" charset="0"/>
                <a:cs typeface="Arial" panose="020B0604020202020204" pitchFamily="34" charset="0"/>
              </a:rPr>
              <a:t>	Serializable is a marker, and the JRE/JVM may take action(s) 	based on its presence.</a:t>
            </a:r>
            <a:endParaRPr lang="en-US" altLang="en-US" sz="2600" dirty="0">
              <a:latin typeface="Goudy Old Style" panose="02020502050305020303" pitchFamily="18" charset="0"/>
            </a:endParaRPr>
          </a:p>
          <a:p>
            <a:pPr marL="852488" lvl="2" indent="-287338">
              <a:buSzPct val="70000"/>
              <a:buFont typeface="Wingdings" charset="2"/>
              <a:buChar char=""/>
            </a:pPr>
            <a:endParaRPr lang="en-US" sz="2600" dirty="0">
              <a:solidFill>
                <a:srgbClr val="000000"/>
              </a:solidFill>
              <a:latin typeface="Goudy Old Style" panose="02020502050305020303" pitchFamily="18" charset="0"/>
            </a:endParaRPr>
          </a:p>
          <a:p>
            <a:pPr marL="852488" lvl="2" indent="-287338">
              <a:buSzPct val="70000"/>
              <a:buFont typeface="Wingdings" charset="2"/>
              <a:buChar char=""/>
            </a:pPr>
            <a:endParaRPr sz="2600" dirty="0">
              <a:latin typeface="Goudy Old Style" panose="02020502050305020303" pitchFamily="18" charset="0"/>
            </a:endParaRPr>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34738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0" y="76320"/>
            <a:ext cx="9143640" cy="380520"/>
          </a:xfrm>
          <a:prstGeom prst="rect">
            <a:avLst/>
          </a:prstGeom>
        </p:spPr>
        <p:txBody>
          <a:bodyPr anchor="ctr"/>
          <a:lstStyle/>
          <a:p>
            <a:pPr algn="ctr"/>
            <a:r>
              <a:rPr lang="en-US" sz="4000" dirty="0">
                <a:solidFill>
                  <a:srgbClr val="000000"/>
                </a:solidFill>
                <a:latin typeface="Andalus"/>
              </a:rPr>
              <a:t>contd..</a:t>
            </a:r>
            <a:endParaRPr dirty="0"/>
          </a:p>
        </p:txBody>
      </p:sp>
      <p:sp>
        <p:nvSpPr>
          <p:cNvPr id="212" name="TextShape 2"/>
          <p:cNvSpPr txBox="1"/>
          <p:nvPr/>
        </p:nvSpPr>
        <p:spPr>
          <a:xfrm>
            <a:off x="76200" y="381000"/>
            <a:ext cx="8991600" cy="6400800"/>
          </a:xfrm>
          <a:prstGeom prst="rect">
            <a:avLst/>
          </a:prstGeom>
        </p:spPr>
        <p:txBody>
          <a:bodyPr/>
          <a:lstStyle/>
          <a:p>
            <a:pPr marL="233363" indent="-233363">
              <a:buSzPct val="70000"/>
              <a:buFont typeface="Wingdings" pitchFamily="2" charset="2"/>
              <a:buChar char="Ø"/>
            </a:pPr>
            <a:r>
              <a:rPr lang="en-US" sz="2600" b="1" u="sng" dirty="0" err="1">
                <a:solidFill>
                  <a:srgbClr val="000000"/>
                </a:solidFill>
                <a:latin typeface="Goudy Old Style" pitchFamily="18" charset="0"/>
              </a:rPr>
              <a:t>ObjectOutput</a:t>
            </a:r>
            <a:r>
              <a:rPr lang="en-US" sz="2600" b="1" i="1" dirty="0">
                <a:solidFill>
                  <a:srgbClr val="000000"/>
                </a:solidFill>
                <a:latin typeface="Goudy Old Style" pitchFamily="18" charset="0"/>
              </a:rPr>
              <a:t> –</a:t>
            </a:r>
            <a:r>
              <a:rPr lang="en-US" sz="2600" dirty="0">
                <a:solidFill>
                  <a:srgbClr val="000000"/>
                </a:solidFill>
                <a:latin typeface="Goudy Old Style" pitchFamily="18" charset="0"/>
              </a:rPr>
              <a:t> </a:t>
            </a:r>
            <a:r>
              <a:rPr lang="en-US" sz="2600" dirty="0">
                <a:latin typeface="Goudy Old Style" pitchFamily="18" charset="0"/>
              </a:rPr>
              <a:t>The </a:t>
            </a:r>
            <a:r>
              <a:rPr lang="en-US" sz="2600" b="1" dirty="0" err="1">
                <a:latin typeface="Goudy Old Style" pitchFamily="18" charset="0"/>
              </a:rPr>
              <a:t>ObjectOutput</a:t>
            </a:r>
            <a:r>
              <a:rPr lang="en-US" sz="2600" b="1" dirty="0">
                <a:latin typeface="Goudy Old Style" pitchFamily="18" charset="0"/>
              </a:rPr>
              <a:t> </a:t>
            </a:r>
            <a:r>
              <a:rPr lang="en-US" sz="2600" dirty="0">
                <a:latin typeface="Goudy Old Style" pitchFamily="18" charset="0"/>
              </a:rPr>
              <a:t>interface extends the </a:t>
            </a:r>
          </a:p>
          <a:p>
            <a:pPr marL="404813">
              <a:buSzPct val="70000"/>
            </a:pPr>
            <a:r>
              <a:rPr lang="en-US" sz="2600" b="1" dirty="0" err="1">
                <a:latin typeface="Goudy Old Style" pitchFamily="18" charset="0"/>
              </a:rPr>
              <a:t>DataOutput</a:t>
            </a:r>
            <a:r>
              <a:rPr lang="en-US" sz="2600" b="1" dirty="0">
                <a:latin typeface="Goudy Old Style" pitchFamily="18" charset="0"/>
              </a:rPr>
              <a:t> </a:t>
            </a:r>
            <a:r>
              <a:rPr lang="en-US" sz="2600" dirty="0">
                <a:latin typeface="Goudy Old Style" pitchFamily="18" charset="0"/>
              </a:rPr>
              <a:t>interface and supports object serialization. It defines the  </a:t>
            </a:r>
            <a:r>
              <a:rPr lang="en-US" sz="2600" b="1" dirty="0" err="1">
                <a:latin typeface="Goudy Old Style" pitchFamily="18" charset="0"/>
              </a:rPr>
              <a:t>writeObject</a:t>
            </a:r>
            <a:r>
              <a:rPr lang="en-US" sz="2600" b="1" dirty="0">
                <a:latin typeface="Goudy Old Style" pitchFamily="18" charset="0"/>
              </a:rPr>
              <a:t>( ) and other  </a:t>
            </a:r>
            <a:r>
              <a:rPr lang="en-US" sz="2600" dirty="0">
                <a:latin typeface="Goudy Old Style" pitchFamily="18" charset="0"/>
              </a:rPr>
              <a:t>methods. </a:t>
            </a:r>
            <a:r>
              <a:rPr lang="en-US" sz="2600" b="1" dirty="0" err="1">
                <a:latin typeface="Goudy Old Style" pitchFamily="18" charset="0"/>
              </a:rPr>
              <a:t>writeObject</a:t>
            </a:r>
            <a:r>
              <a:rPr lang="en-US" sz="2600" b="1" dirty="0">
                <a:latin typeface="Goudy Old Style" pitchFamily="18" charset="0"/>
              </a:rPr>
              <a:t>( )</a:t>
            </a:r>
            <a:r>
              <a:rPr lang="en-US" sz="2600" dirty="0">
                <a:latin typeface="Goudy Old Style" pitchFamily="18" charset="0"/>
              </a:rPr>
              <a:t> is called to serialize an object. All of these methods will throw an </a:t>
            </a:r>
            <a:r>
              <a:rPr lang="en-US" sz="2600" b="1" dirty="0" err="1">
                <a:latin typeface="Goudy Old Style" pitchFamily="18" charset="0"/>
              </a:rPr>
              <a:t>IOException</a:t>
            </a:r>
            <a:r>
              <a:rPr lang="en-US" sz="2600" b="1" dirty="0">
                <a:latin typeface="Goudy Old Style" pitchFamily="18" charset="0"/>
              </a:rPr>
              <a:t> </a:t>
            </a:r>
            <a:r>
              <a:rPr lang="en-US" sz="2600" dirty="0">
                <a:latin typeface="Goudy Old Style" pitchFamily="18" charset="0"/>
              </a:rPr>
              <a:t>on error conditions.</a:t>
            </a:r>
          </a:p>
          <a:p>
            <a:endParaRPr lang="en-US" sz="2600" dirty="0">
              <a:solidFill>
                <a:srgbClr val="000000"/>
              </a:solidFill>
              <a:latin typeface="Goudy Old Style" pitchFamily="18" charset="0"/>
            </a:endParaRPr>
          </a:p>
          <a:p>
            <a:pPr marL="233363" indent="-233363">
              <a:buSzPct val="70000"/>
              <a:buFont typeface="Wingdings" pitchFamily="2" charset="2"/>
              <a:buChar char="Ø"/>
            </a:pPr>
            <a:r>
              <a:rPr lang="en-US" sz="2600" b="1" u="sng" dirty="0" err="1">
                <a:solidFill>
                  <a:srgbClr val="000000"/>
                </a:solidFill>
                <a:latin typeface="Goudy Old Style" pitchFamily="18" charset="0"/>
              </a:rPr>
              <a:t>ObjectOutputStream</a:t>
            </a:r>
            <a:r>
              <a:rPr lang="en-US" sz="2600" dirty="0">
                <a:solidFill>
                  <a:srgbClr val="000000"/>
                </a:solidFill>
                <a:latin typeface="Goudy Old Style" pitchFamily="18" charset="0"/>
              </a:rPr>
              <a:t> – </a:t>
            </a:r>
            <a:r>
              <a:rPr lang="en-US" sz="2600" dirty="0">
                <a:latin typeface="Goudy Old Style" pitchFamily="18" charset="0"/>
              </a:rPr>
              <a:t>The </a:t>
            </a:r>
            <a:r>
              <a:rPr lang="en-US" sz="2600" b="1" dirty="0" err="1">
                <a:latin typeface="Goudy Old Style" pitchFamily="18" charset="0"/>
              </a:rPr>
              <a:t>ObjectOutputStream</a:t>
            </a:r>
            <a:r>
              <a:rPr lang="en-US" sz="2600" b="1" dirty="0">
                <a:latin typeface="Goudy Old Style" pitchFamily="18" charset="0"/>
              </a:rPr>
              <a:t> </a:t>
            </a:r>
            <a:r>
              <a:rPr lang="en-US" sz="2600" dirty="0">
                <a:latin typeface="Goudy Old Style" pitchFamily="18" charset="0"/>
              </a:rPr>
              <a:t>class extends </a:t>
            </a:r>
          </a:p>
          <a:p>
            <a:pPr marL="404813">
              <a:buSzPct val="70000"/>
            </a:pPr>
            <a:r>
              <a:rPr lang="en-US" sz="2600" dirty="0">
                <a:latin typeface="Goudy Old Style" pitchFamily="18" charset="0"/>
              </a:rPr>
              <a:t>the </a:t>
            </a:r>
            <a:r>
              <a:rPr lang="en-US" sz="2600" b="1" dirty="0" err="1">
                <a:latin typeface="Goudy Old Style" pitchFamily="18" charset="0"/>
              </a:rPr>
              <a:t>OutputStream</a:t>
            </a:r>
            <a:r>
              <a:rPr lang="en-US" sz="2600" b="1" dirty="0">
                <a:latin typeface="Goudy Old Style" pitchFamily="18" charset="0"/>
              </a:rPr>
              <a:t> </a:t>
            </a:r>
            <a:r>
              <a:rPr lang="en-US" sz="2600" dirty="0">
                <a:latin typeface="Goudy Old Style" pitchFamily="18" charset="0"/>
              </a:rPr>
              <a:t>class and implements the </a:t>
            </a:r>
            <a:r>
              <a:rPr lang="en-US" sz="2600" b="1" dirty="0" err="1">
                <a:latin typeface="Goudy Old Style" pitchFamily="18" charset="0"/>
              </a:rPr>
              <a:t>ObjectOutput</a:t>
            </a:r>
            <a:r>
              <a:rPr lang="en-US" sz="2600" b="1" dirty="0">
                <a:latin typeface="Goudy Old Style" pitchFamily="18" charset="0"/>
              </a:rPr>
              <a:t> </a:t>
            </a:r>
            <a:r>
              <a:rPr lang="en-US" sz="2600" dirty="0">
                <a:latin typeface="Goudy Old Style" pitchFamily="18" charset="0"/>
              </a:rPr>
              <a:t>interface. </a:t>
            </a:r>
          </a:p>
          <a:p>
            <a:pPr marL="404813">
              <a:buSzPct val="70000"/>
            </a:pPr>
            <a:r>
              <a:rPr lang="en-US" sz="2600" dirty="0">
                <a:latin typeface="Goudy Old Style" pitchFamily="18" charset="0"/>
              </a:rPr>
              <a:t>The constructor </a:t>
            </a:r>
            <a:r>
              <a:rPr lang="en-US" sz="2600" dirty="0" err="1">
                <a:latin typeface="Goudy Old Style" pitchFamily="18" charset="0"/>
              </a:rPr>
              <a:t>ObjectOutputStream</a:t>
            </a:r>
            <a:r>
              <a:rPr lang="en-US" sz="2600" dirty="0">
                <a:latin typeface="Goudy Old Style" pitchFamily="18" charset="0"/>
              </a:rPr>
              <a:t>(</a:t>
            </a:r>
            <a:r>
              <a:rPr lang="en-US" sz="2600" dirty="0" err="1">
                <a:latin typeface="Goudy Old Style" pitchFamily="18" charset="0"/>
              </a:rPr>
              <a:t>OutputStream</a:t>
            </a:r>
            <a:r>
              <a:rPr lang="en-US" sz="2600" dirty="0">
                <a:latin typeface="Goudy Old Style" pitchFamily="18" charset="0"/>
              </a:rPr>
              <a:t>  </a:t>
            </a:r>
            <a:r>
              <a:rPr lang="en-US" sz="2600" i="1" dirty="0" err="1">
                <a:latin typeface="Goudy Old Style" pitchFamily="18" charset="0"/>
              </a:rPr>
              <a:t>outStream</a:t>
            </a:r>
            <a:r>
              <a:rPr lang="en-US" sz="2600" dirty="0">
                <a:latin typeface="Goudy Old Style" pitchFamily="18" charset="0"/>
              </a:rPr>
              <a:t>) throws </a:t>
            </a:r>
            <a:r>
              <a:rPr lang="en-US" sz="2600" dirty="0" err="1">
                <a:latin typeface="Goudy Old Style" pitchFamily="18" charset="0"/>
              </a:rPr>
              <a:t>IOException</a:t>
            </a:r>
            <a:r>
              <a:rPr lang="en-US" sz="2600" dirty="0">
                <a:latin typeface="Goudy Old Style" pitchFamily="18" charset="0"/>
              </a:rPr>
              <a:t> The argument </a:t>
            </a:r>
            <a:r>
              <a:rPr lang="en-US" sz="2600" i="1" dirty="0" err="1">
                <a:latin typeface="Goudy Old Style" pitchFamily="18" charset="0"/>
              </a:rPr>
              <a:t>outStream</a:t>
            </a:r>
            <a:r>
              <a:rPr lang="en-US" sz="2600" i="1" dirty="0">
                <a:latin typeface="Goudy Old Style" pitchFamily="18" charset="0"/>
              </a:rPr>
              <a:t> </a:t>
            </a:r>
            <a:r>
              <a:rPr lang="en-US" sz="2600" dirty="0">
                <a:latin typeface="Goudy Old Style" pitchFamily="18" charset="0"/>
              </a:rPr>
              <a:t>is the output stream to which serialized objects will be written.</a:t>
            </a:r>
          </a:p>
          <a:p>
            <a:r>
              <a:rPr lang="en-US" sz="2600" dirty="0">
                <a:latin typeface="Goudy Old Style" pitchFamily="18" charset="0"/>
              </a:rPr>
              <a:t>     The methods of this class throw an </a:t>
            </a:r>
            <a:r>
              <a:rPr lang="en-US" sz="2600" b="1" dirty="0" err="1">
                <a:latin typeface="Goudy Old Style" pitchFamily="18" charset="0"/>
              </a:rPr>
              <a:t>IOException</a:t>
            </a:r>
            <a:r>
              <a:rPr lang="en-US" sz="2600" b="1" dirty="0">
                <a:latin typeface="Goudy Old Style" pitchFamily="18" charset="0"/>
              </a:rPr>
              <a:t> </a:t>
            </a:r>
            <a:r>
              <a:rPr lang="en-US" sz="2600" dirty="0">
                <a:latin typeface="Goudy Old Style" pitchFamily="18" charset="0"/>
              </a:rPr>
              <a:t>on error  </a:t>
            </a:r>
          </a:p>
          <a:p>
            <a:r>
              <a:rPr lang="en-US" sz="2600" dirty="0">
                <a:latin typeface="Goudy Old Style" pitchFamily="18" charset="0"/>
              </a:rPr>
              <a:t>     conditions.</a:t>
            </a:r>
            <a:endParaRPr sz="2600" dirty="0">
              <a:latin typeface="Goudy Old Style" pitchFamily="18" charset="0"/>
            </a:endParaRPr>
          </a:p>
          <a:p>
            <a:endParaRPr sz="2600" dirty="0">
              <a:latin typeface="Goudy Old Style" pitchFamily="18" charset="0"/>
            </a:endParaRPr>
          </a:p>
        </p:txBody>
      </p:sp>
    </p:spTree>
    <p:extLst>
      <p:ext uri="{BB962C8B-B14F-4D97-AF65-F5344CB8AC3E}">
        <p14:creationId xmlns:p14="http://schemas.microsoft.com/office/powerpoint/2010/main" val="2895255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
            <a:ext cx="9144000" cy="381000"/>
          </a:xfrm>
        </p:spPr>
        <p:txBody>
          <a:bodyPr>
            <a:noAutofit/>
          </a:bodyPr>
          <a:lstStyle/>
          <a:p>
            <a:pPr algn="ctr"/>
            <a:r>
              <a:rPr lang="en-US" sz="4000" dirty="0">
                <a:latin typeface="Andalus" pitchFamily="18" charset="-78"/>
                <a:cs typeface="Andalus" pitchFamily="18" charset="-78"/>
              </a:rPr>
              <a:t>contd..</a:t>
            </a:r>
          </a:p>
        </p:txBody>
      </p:sp>
      <p:sp>
        <p:nvSpPr>
          <p:cNvPr id="4" name="Content Placeholder 3"/>
          <p:cNvSpPr>
            <a:spLocks noGrp="1"/>
          </p:cNvSpPr>
          <p:nvPr>
            <p:ph idx="4294967295"/>
          </p:nvPr>
        </p:nvSpPr>
        <p:spPr>
          <a:xfrm>
            <a:off x="76200" y="381000"/>
            <a:ext cx="8991600" cy="6324600"/>
          </a:xfrm>
          <a:prstGeom prst="rect">
            <a:avLst/>
          </a:prstGeom>
        </p:spPr>
        <p:txBody>
          <a:bodyPr>
            <a:noAutofit/>
          </a:bodyPr>
          <a:lstStyle/>
          <a:p>
            <a:pPr>
              <a:buSzPct val="70000"/>
              <a:buFont typeface="Wingdings" pitchFamily="2" charset="2"/>
              <a:buChar char="Ø"/>
            </a:pPr>
            <a:r>
              <a:rPr lang="en-US" sz="2600" b="1" dirty="0">
                <a:solidFill>
                  <a:srgbClr val="000000"/>
                </a:solidFill>
                <a:latin typeface="Goudy Old Style" pitchFamily="18" charset="0"/>
              </a:rPr>
              <a:t> </a:t>
            </a:r>
            <a:r>
              <a:rPr lang="en-US" sz="2600" b="1" u="sng" dirty="0" err="1">
                <a:solidFill>
                  <a:srgbClr val="000000"/>
                </a:solidFill>
                <a:latin typeface="Goudy Old Style" pitchFamily="18" charset="0"/>
              </a:rPr>
              <a:t>ObjectInput</a:t>
            </a:r>
            <a:r>
              <a:rPr lang="en-US" sz="2600" b="1" dirty="0">
                <a:solidFill>
                  <a:srgbClr val="000000"/>
                </a:solidFill>
                <a:latin typeface="Goudy Old Style" pitchFamily="18" charset="0"/>
              </a:rPr>
              <a:t> – </a:t>
            </a:r>
            <a:r>
              <a:rPr lang="en-US" sz="2600" dirty="0">
                <a:latin typeface="Goudy Old Style" pitchFamily="18" charset="0"/>
              </a:rPr>
              <a:t>The </a:t>
            </a:r>
            <a:r>
              <a:rPr lang="en-US" sz="2600" b="1" dirty="0" err="1">
                <a:latin typeface="Goudy Old Style" pitchFamily="18" charset="0"/>
              </a:rPr>
              <a:t>ObjectInput</a:t>
            </a:r>
            <a:r>
              <a:rPr lang="en-US" sz="2600" b="1" dirty="0">
                <a:latin typeface="Goudy Old Style" pitchFamily="18" charset="0"/>
              </a:rPr>
              <a:t> </a:t>
            </a:r>
            <a:r>
              <a:rPr lang="en-US" sz="2600" dirty="0">
                <a:latin typeface="Goudy Old Style" pitchFamily="18" charset="0"/>
              </a:rPr>
              <a:t>interface extends the </a:t>
            </a:r>
            <a:r>
              <a:rPr lang="en-US" sz="2600" b="1" dirty="0" err="1">
                <a:latin typeface="Goudy Old Style" pitchFamily="18" charset="0"/>
              </a:rPr>
              <a:t>DataInput</a:t>
            </a:r>
            <a:endParaRPr lang="en-US" sz="2600" b="1" dirty="0">
              <a:latin typeface="Goudy Old Style" pitchFamily="18" charset="0"/>
            </a:endParaRPr>
          </a:p>
          <a:p>
            <a:pPr>
              <a:buSzPct val="70000"/>
            </a:pPr>
            <a:r>
              <a:rPr lang="en-US" sz="2600" b="1" dirty="0">
                <a:latin typeface="Goudy Old Style" pitchFamily="18" charset="0"/>
              </a:rPr>
              <a:t>   </a:t>
            </a:r>
            <a:r>
              <a:rPr lang="en-US" sz="2600" dirty="0">
                <a:latin typeface="Goudy Old Style" pitchFamily="18" charset="0"/>
              </a:rPr>
              <a:t>interface and defines the </a:t>
            </a:r>
            <a:r>
              <a:rPr lang="en-US" sz="2600" b="1" dirty="0" err="1">
                <a:latin typeface="Goudy Old Style" pitchFamily="18" charset="0"/>
              </a:rPr>
              <a:t>readObject</a:t>
            </a:r>
            <a:r>
              <a:rPr lang="en-US" sz="2600" b="1" dirty="0">
                <a:latin typeface="Goudy Old Style" pitchFamily="18" charset="0"/>
              </a:rPr>
              <a:t>( ) </a:t>
            </a:r>
            <a:r>
              <a:rPr lang="en-US" sz="2600" dirty="0">
                <a:latin typeface="Goudy Old Style" pitchFamily="18" charset="0"/>
              </a:rPr>
              <a:t>and various methods. It</a:t>
            </a:r>
          </a:p>
          <a:p>
            <a:pPr>
              <a:buSzPct val="70000"/>
            </a:pPr>
            <a:r>
              <a:rPr lang="en-US" sz="2600" dirty="0">
                <a:latin typeface="Goudy Old Style" pitchFamily="18" charset="0"/>
              </a:rPr>
              <a:t>   supports object serialization. This is called to </a:t>
            </a:r>
            <a:r>
              <a:rPr lang="en-US" sz="2600" dirty="0" err="1">
                <a:latin typeface="Goudy Old Style" pitchFamily="18" charset="0"/>
              </a:rPr>
              <a:t>deserialize</a:t>
            </a:r>
            <a:r>
              <a:rPr lang="en-US" sz="2600" dirty="0">
                <a:latin typeface="Goudy Old Style" pitchFamily="18" charset="0"/>
              </a:rPr>
              <a:t> an object. </a:t>
            </a:r>
          </a:p>
          <a:p>
            <a:pPr marL="404813" indent="-404813">
              <a:buSzPct val="70000"/>
              <a:buNone/>
            </a:pPr>
            <a:r>
              <a:rPr lang="en-US" sz="2600" dirty="0">
                <a:latin typeface="Goudy Old Style" pitchFamily="18" charset="0"/>
              </a:rPr>
              <a:t>   All of these methods will   throw an </a:t>
            </a:r>
            <a:r>
              <a:rPr lang="en-US" sz="2600" b="1" dirty="0" err="1">
                <a:latin typeface="Goudy Old Style" pitchFamily="18" charset="0"/>
              </a:rPr>
              <a:t>IOException</a:t>
            </a:r>
            <a:r>
              <a:rPr lang="en-US" sz="2600" b="1" dirty="0">
                <a:latin typeface="Goudy Old Style" pitchFamily="18" charset="0"/>
              </a:rPr>
              <a:t> </a:t>
            </a:r>
            <a:r>
              <a:rPr lang="en-US" sz="2600" dirty="0">
                <a:latin typeface="Goudy Old Style" pitchFamily="18" charset="0"/>
              </a:rPr>
              <a:t>on error </a:t>
            </a:r>
          </a:p>
          <a:p>
            <a:pPr marL="404813" indent="-404813">
              <a:buSzPct val="70000"/>
              <a:buNone/>
            </a:pPr>
            <a:r>
              <a:rPr lang="en-US" sz="2600" dirty="0">
                <a:latin typeface="Goudy Old Style" pitchFamily="18" charset="0"/>
              </a:rPr>
              <a:t>   conditions. The </a:t>
            </a:r>
            <a:r>
              <a:rPr lang="en-US" sz="2600" b="1" dirty="0" err="1">
                <a:latin typeface="Goudy Old Style" pitchFamily="18" charset="0"/>
              </a:rPr>
              <a:t>readObject</a:t>
            </a:r>
            <a:r>
              <a:rPr lang="en-US" sz="2600" b="1" dirty="0">
                <a:latin typeface="Goudy Old Style" pitchFamily="18" charset="0"/>
              </a:rPr>
              <a:t>( ) </a:t>
            </a:r>
            <a:r>
              <a:rPr lang="en-US" sz="2600" dirty="0">
                <a:latin typeface="Goudy Old Style" pitchFamily="18" charset="0"/>
              </a:rPr>
              <a:t>method can also throw  </a:t>
            </a:r>
          </a:p>
          <a:p>
            <a:pPr marL="404813" indent="-404813">
              <a:buSzPct val="70000"/>
              <a:buNone/>
            </a:pPr>
            <a:r>
              <a:rPr lang="en-US" sz="2600" b="1" dirty="0">
                <a:latin typeface="Goudy Old Style" pitchFamily="18" charset="0"/>
              </a:rPr>
              <a:t>   </a:t>
            </a:r>
            <a:r>
              <a:rPr lang="en-US" sz="2600" b="1" dirty="0" err="1">
                <a:latin typeface="Goudy Old Style" pitchFamily="18" charset="0"/>
              </a:rPr>
              <a:t>ClassNotFoundException</a:t>
            </a:r>
            <a:r>
              <a:rPr lang="en-US" sz="2600" dirty="0">
                <a:latin typeface="Goudy Old Style" pitchFamily="18" charset="0"/>
              </a:rPr>
              <a:t>.</a:t>
            </a:r>
            <a:endParaRPr lang="en-US" sz="2600" b="1" u="sng" dirty="0">
              <a:latin typeface="Goudy Old Style" pitchFamily="18" charset="0"/>
            </a:endParaRPr>
          </a:p>
          <a:p>
            <a:pPr>
              <a:buSzPct val="70000"/>
              <a:buFont typeface="Wingdings" pitchFamily="2" charset="2"/>
              <a:buChar char="Ø"/>
            </a:pPr>
            <a:r>
              <a:rPr lang="en-US" sz="2600" b="1" dirty="0">
                <a:latin typeface="Goudy Old Style" pitchFamily="18" charset="0"/>
              </a:rPr>
              <a:t> </a:t>
            </a:r>
            <a:r>
              <a:rPr lang="en-US" sz="2600" b="1" u="sng" dirty="0" err="1">
                <a:latin typeface="Goudy Old Style" pitchFamily="18" charset="0"/>
              </a:rPr>
              <a:t>ObjectInputStream</a:t>
            </a:r>
            <a:r>
              <a:rPr lang="en-US" sz="2600" b="1" dirty="0">
                <a:latin typeface="Goudy Old Style" pitchFamily="18" charset="0"/>
              </a:rPr>
              <a:t> –  </a:t>
            </a:r>
            <a:r>
              <a:rPr lang="en-US" sz="2600" dirty="0">
                <a:latin typeface="Goudy Old Style" pitchFamily="18" charset="0"/>
              </a:rPr>
              <a:t>The </a:t>
            </a:r>
            <a:r>
              <a:rPr lang="en-US" sz="2600" b="1" dirty="0" err="1">
                <a:latin typeface="Goudy Old Style" pitchFamily="18" charset="0"/>
              </a:rPr>
              <a:t>ObjectInputStream</a:t>
            </a:r>
            <a:r>
              <a:rPr lang="en-US" sz="2600" b="1" dirty="0">
                <a:latin typeface="Goudy Old Style" pitchFamily="18" charset="0"/>
              </a:rPr>
              <a:t> </a:t>
            </a:r>
            <a:r>
              <a:rPr lang="en-US" sz="2600" dirty="0">
                <a:latin typeface="Goudy Old Style" pitchFamily="18" charset="0"/>
              </a:rPr>
              <a:t>class extends the</a:t>
            </a:r>
          </a:p>
          <a:p>
            <a:pPr>
              <a:buSzPct val="70000"/>
            </a:pPr>
            <a:r>
              <a:rPr lang="en-US" sz="2600" dirty="0">
                <a:latin typeface="Goudy Old Style" pitchFamily="18" charset="0"/>
              </a:rPr>
              <a:t>   </a:t>
            </a:r>
            <a:r>
              <a:rPr lang="en-US" sz="2600" b="1" dirty="0" err="1">
                <a:latin typeface="Goudy Old Style" pitchFamily="18" charset="0"/>
              </a:rPr>
              <a:t>InputStream</a:t>
            </a:r>
            <a:r>
              <a:rPr lang="en-US" sz="2600" b="1" dirty="0">
                <a:latin typeface="Goudy Old Style" pitchFamily="18" charset="0"/>
              </a:rPr>
              <a:t> </a:t>
            </a:r>
            <a:r>
              <a:rPr lang="en-US" sz="2600" dirty="0">
                <a:latin typeface="Goudy Old Style" pitchFamily="18" charset="0"/>
              </a:rPr>
              <a:t>class and implements the </a:t>
            </a:r>
            <a:r>
              <a:rPr lang="en-US" sz="2600" b="1" dirty="0" err="1">
                <a:latin typeface="Goudy Old Style" pitchFamily="18" charset="0"/>
              </a:rPr>
              <a:t>ObjectInput</a:t>
            </a:r>
            <a:r>
              <a:rPr lang="en-US" sz="2600" b="1" dirty="0">
                <a:latin typeface="Goudy Old Style" pitchFamily="18" charset="0"/>
              </a:rPr>
              <a:t>  </a:t>
            </a:r>
            <a:r>
              <a:rPr lang="en-US" sz="2600" dirty="0">
                <a:latin typeface="Goudy Old Style" pitchFamily="18" charset="0"/>
              </a:rPr>
              <a:t>interface. </a:t>
            </a:r>
          </a:p>
          <a:p>
            <a:pPr>
              <a:buSzPct val="70000"/>
            </a:pPr>
            <a:r>
              <a:rPr lang="en-US" sz="2600" b="1" dirty="0">
                <a:latin typeface="Goudy Old Style" pitchFamily="18" charset="0"/>
              </a:rPr>
              <a:t>   </a:t>
            </a:r>
            <a:r>
              <a:rPr lang="en-US" sz="2600" b="1" dirty="0" err="1">
                <a:latin typeface="Goudy Old Style" pitchFamily="18" charset="0"/>
              </a:rPr>
              <a:t>ObjectInputStream</a:t>
            </a:r>
            <a:r>
              <a:rPr lang="en-US" sz="2600" b="1" dirty="0">
                <a:latin typeface="Goudy Old Style" pitchFamily="18" charset="0"/>
              </a:rPr>
              <a:t> </a:t>
            </a:r>
            <a:r>
              <a:rPr lang="en-US" sz="2600" dirty="0">
                <a:latin typeface="Goudy Old Style" pitchFamily="18" charset="0"/>
              </a:rPr>
              <a:t>is responsible for reading objects from a </a:t>
            </a:r>
          </a:p>
          <a:p>
            <a:pPr>
              <a:buSzPct val="70000"/>
            </a:pPr>
            <a:r>
              <a:rPr lang="en-US" sz="2600" dirty="0">
                <a:latin typeface="Goudy Old Style" pitchFamily="18" charset="0"/>
              </a:rPr>
              <a:t>   stream. The constructor </a:t>
            </a:r>
            <a:r>
              <a:rPr lang="en-US" sz="2600" dirty="0" err="1">
                <a:latin typeface="Goudy Old Style" pitchFamily="18" charset="0"/>
              </a:rPr>
              <a:t>ObjectInputStream</a:t>
            </a:r>
            <a:r>
              <a:rPr lang="en-US" sz="2600" dirty="0">
                <a:latin typeface="Goudy Old Style" pitchFamily="18" charset="0"/>
              </a:rPr>
              <a:t>(</a:t>
            </a:r>
            <a:r>
              <a:rPr lang="en-US" sz="2600" dirty="0" err="1">
                <a:latin typeface="Goudy Old Style" pitchFamily="18" charset="0"/>
              </a:rPr>
              <a:t>InputStream</a:t>
            </a:r>
            <a:r>
              <a:rPr lang="en-US" sz="2600" dirty="0">
                <a:latin typeface="Goudy Old Style" pitchFamily="18" charset="0"/>
              </a:rPr>
              <a:t> </a:t>
            </a:r>
            <a:r>
              <a:rPr lang="en-US" sz="2600" i="1" dirty="0" err="1">
                <a:latin typeface="Goudy Old Style" pitchFamily="18" charset="0"/>
              </a:rPr>
              <a:t>inStream</a:t>
            </a:r>
            <a:r>
              <a:rPr lang="en-US" sz="2600" dirty="0">
                <a:latin typeface="Goudy Old Style" pitchFamily="18" charset="0"/>
              </a:rPr>
              <a:t>)</a:t>
            </a:r>
          </a:p>
          <a:p>
            <a:pPr>
              <a:buSzPct val="70000"/>
            </a:pPr>
            <a:r>
              <a:rPr lang="en-US" sz="2600" dirty="0">
                <a:latin typeface="Goudy Old Style" pitchFamily="18" charset="0"/>
              </a:rPr>
              <a:t>   throws </a:t>
            </a:r>
            <a:r>
              <a:rPr lang="en-US" sz="2600" dirty="0" err="1">
                <a:latin typeface="Goudy Old Style" pitchFamily="18" charset="0"/>
              </a:rPr>
              <a:t>IOException</a:t>
            </a:r>
            <a:endParaRPr lang="en-US" sz="2600" dirty="0">
              <a:latin typeface="Goudy Old Style" pitchFamily="18" charset="0"/>
            </a:endParaRPr>
          </a:p>
          <a:p>
            <a:pPr>
              <a:buSzPct val="70000"/>
            </a:pPr>
            <a:r>
              <a:rPr lang="en-US" sz="2600" dirty="0">
                <a:latin typeface="Goudy Old Style" pitchFamily="18" charset="0"/>
              </a:rPr>
              <a:t>  The argument </a:t>
            </a:r>
            <a:r>
              <a:rPr lang="en-US" sz="2600" i="1" dirty="0" err="1">
                <a:latin typeface="Goudy Old Style" pitchFamily="18" charset="0"/>
              </a:rPr>
              <a:t>inStream</a:t>
            </a:r>
            <a:r>
              <a:rPr lang="en-US" sz="2600" i="1" dirty="0">
                <a:latin typeface="Goudy Old Style" pitchFamily="18" charset="0"/>
              </a:rPr>
              <a:t> </a:t>
            </a:r>
            <a:r>
              <a:rPr lang="en-US" sz="2600" dirty="0">
                <a:latin typeface="Goudy Old Style" pitchFamily="18" charset="0"/>
              </a:rPr>
              <a:t>is the input stream from which serialized</a:t>
            </a:r>
          </a:p>
          <a:p>
            <a:pPr>
              <a:buSzPct val="70000"/>
            </a:pPr>
            <a:r>
              <a:rPr lang="en-US" sz="2600" dirty="0">
                <a:latin typeface="Goudy Old Style" pitchFamily="18" charset="0"/>
              </a:rPr>
              <a:t>  objects should be </a:t>
            </a:r>
            <a:r>
              <a:rPr lang="en-US" sz="2600" dirty="0" err="1">
                <a:latin typeface="Goudy Old Style" pitchFamily="18" charset="0"/>
              </a:rPr>
              <a:t>read.Several</a:t>
            </a:r>
            <a:r>
              <a:rPr lang="en-US" sz="2600" dirty="0">
                <a:latin typeface="Goudy Old Style" pitchFamily="18" charset="0"/>
              </a:rPr>
              <a:t> methods of this class will throw an </a:t>
            </a:r>
          </a:p>
          <a:p>
            <a:pPr>
              <a:buSzPct val="70000"/>
            </a:pPr>
            <a:r>
              <a:rPr lang="en-US" sz="2600" b="1" dirty="0">
                <a:latin typeface="Goudy Old Style" pitchFamily="18" charset="0"/>
              </a:rPr>
              <a:t>  </a:t>
            </a:r>
            <a:r>
              <a:rPr lang="en-US" sz="2600" b="1" dirty="0" err="1">
                <a:latin typeface="Goudy Old Style" pitchFamily="18" charset="0"/>
              </a:rPr>
              <a:t>IOException</a:t>
            </a:r>
            <a:r>
              <a:rPr lang="en-US" sz="2600" b="1" dirty="0">
                <a:latin typeface="Goudy Old Style" pitchFamily="18" charset="0"/>
              </a:rPr>
              <a:t> </a:t>
            </a:r>
            <a:r>
              <a:rPr lang="en-US" sz="2600" dirty="0">
                <a:latin typeface="Goudy Old Style" pitchFamily="18" charset="0"/>
              </a:rPr>
              <a:t>on error conditions.</a:t>
            </a:r>
            <a:endParaRPr lang="en-US" sz="2600" b="1" dirty="0">
              <a:solidFill>
                <a:srgbClr val="000000"/>
              </a:solidFill>
              <a:latin typeface="Goudy Old Style" pitchFamily="18" charset="0"/>
            </a:endParaRPr>
          </a:p>
        </p:txBody>
      </p:sp>
    </p:spTree>
    <p:extLst>
      <p:ext uri="{BB962C8B-B14F-4D97-AF65-F5344CB8AC3E}">
        <p14:creationId xmlns:p14="http://schemas.microsoft.com/office/powerpoint/2010/main" val="25291726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7B280A0-7E1A-81C2-39EF-F49533012418}"/>
              </a:ext>
            </a:extLst>
          </p:cNvPr>
          <p:cNvSpPr>
            <a:spLocks noGrp="1"/>
          </p:cNvSpPr>
          <p:nvPr>
            <p:ph type="subTitle"/>
          </p:nvPr>
        </p:nvSpPr>
        <p:spPr>
          <a:xfrm>
            <a:off x="457380" y="533400"/>
            <a:ext cx="8229240" cy="4525920"/>
          </a:xfrm>
        </p:spPr>
        <p:txBody>
          <a:bodyPr/>
          <a:lstStyle/>
          <a:p>
            <a:pPr algn="ctr"/>
            <a:r>
              <a:rPr lang="en-US" sz="9600" b="1" dirty="0">
                <a:latin typeface="Bradley Hand ITC" panose="03070402050302030203" pitchFamily="66" charset="0"/>
              </a:rPr>
              <a:t>Thank You</a:t>
            </a:r>
            <a:endParaRPr lang="en-IN" sz="9600" b="1" dirty="0">
              <a:latin typeface="Bradley Hand ITC" panose="03070402050302030203" pitchFamily="66" charset="0"/>
            </a:endParaRPr>
          </a:p>
        </p:txBody>
      </p:sp>
    </p:spTree>
    <p:extLst>
      <p:ext uri="{BB962C8B-B14F-4D97-AF65-F5344CB8AC3E}">
        <p14:creationId xmlns:p14="http://schemas.microsoft.com/office/powerpoint/2010/main" val="283515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0" y="0"/>
            <a:ext cx="9143640" cy="457200"/>
          </a:xfrm>
          <a:prstGeom prst="rect">
            <a:avLst/>
          </a:prstGeom>
        </p:spPr>
        <p:txBody>
          <a:bodyPr anchor="ctr"/>
          <a:lstStyle/>
          <a:p>
            <a:pPr algn="ctr"/>
            <a:r>
              <a:rPr lang="en-US" sz="4000" b="1" dirty="0">
                <a:solidFill>
                  <a:schemeClr val="tx2">
                    <a:lumMod val="60000"/>
                    <a:lumOff val="40000"/>
                  </a:schemeClr>
                </a:solidFill>
                <a:latin typeface="Bell MT" panose="02020503060305020303" pitchFamily="18" charset="0"/>
              </a:rPr>
              <a:t>contd..</a:t>
            </a:r>
            <a:endParaRPr b="1" dirty="0">
              <a:solidFill>
                <a:schemeClr val="tx2">
                  <a:lumMod val="60000"/>
                  <a:lumOff val="40000"/>
                </a:schemeClr>
              </a:solidFill>
              <a:latin typeface="Bell MT" panose="02020503060305020303" pitchFamily="18" charset="0"/>
            </a:endParaRPr>
          </a:p>
        </p:txBody>
      </p:sp>
      <p:sp>
        <p:nvSpPr>
          <p:cNvPr id="219" name="TextShape 2"/>
          <p:cNvSpPr txBox="1"/>
          <p:nvPr/>
        </p:nvSpPr>
        <p:spPr>
          <a:xfrm>
            <a:off x="0" y="381000"/>
            <a:ext cx="9143640" cy="6171840"/>
          </a:xfrm>
          <a:prstGeom prst="rect">
            <a:avLst/>
          </a:prstGeom>
        </p:spPr>
        <p:txBody>
          <a:bodyPr/>
          <a:lstStyle/>
          <a:p>
            <a:pPr marL="463550" indent="-344488">
              <a:buSzPct val="70000"/>
              <a:buFont typeface="Wingdings" charset="2"/>
              <a:buChar char=""/>
            </a:pPr>
            <a:r>
              <a:rPr lang="en-US" sz="2600" dirty="0">
                <a:solidFill>
                  <a:srgbClr val="000000"/>
                </a:solidFill>
                <a:latin typeface="High Tower Text" panose="02040502050506030303" pitchFamily="18" charset="0"/>
              </a:rPr>
              <a:t>Generics means parameterized types. </a:t>
            </a:r>
          </a:p>
          <a:p>
            <a:pPr marL="463550" indent="-344488">
              <a:buSzPct val="70000"/>
              <a:buFont typeface="Wingdings" charset="2"/>
              <a:buChar char=""/>
            </a:pPr>
            <a:r>
              <a:rPr lang="en-US" sz="2600" dirty="0">
                <a:solidFill>
                  <a:srgbClr val="000000"/>
                </a:solidFill>
                <a:latin typeface="High Tower Text" panose="02040502050506030303" pitchFamily="18" charset="0"/>
              </a:rPr>
              <a:t>Parameter is the data type upon which a class, an interface or a method operates. </a:t>
            </a:r>
            <a:endParaRPr sz="2600" dirty="0">
              <a:latin typeface="High Tower Text" panose="02040502050506030303" pitchFamily="18" charset="0"/>
            </a:endParaRPr>
          </a:p>
          <a:p>
            <a:pPr marL="463550" indent="-344488">
              <a:buSzPct val="70000"/>
              <a:buFont typeface="Wingdings" charset="2"/>
              <a:buChar char=""/>
            </a:pPr>
            <a:r>
              <a:rPr lang="en-US" sz="2600" dirty="0">
                <a:solidFill>
                  <a:srgbClr val="000000"/>
                </a:solidFill>
                <a:latin typeface="High Tower Text" panose="02040502050506030303" pitchFamily="18" charset="0"/>
              </a:rPr>
              <a:t>The single class/interface/method operates on various data types, hence called as generic.</a:t>
            </a:r>
            <a:endParaRPr sz="2600" dirty="0">
              <a:latin typeface="High Tower Text" panose="02040502050506030303" pitchFamily="18" charset="0"/>
            </a:endParaRPr>
          </a:p>
          <a:p>
            <a:pPr marL="463550" indent="-344488">
              <a:buSzPct val="70000"/>
              <a:buFont typeface="Wingdings" charset="2"/>
              <a:buChar char=""/>
            </a:pPr>
            <a:r>
              <a:rPr lang="en-US" sz="2600" dirty="0">
                <a:solidFill>
                  <a:srgbClr val="000000"/>
                </a:solidFill>
                <a:latin typeface="High Tower Text" panose="02040502050506030303" pitchFamily="18" charset="0"/>
              </a:rPr>
              <a:t>With generics all casts are automatic and implicit. Hence generics expand the ability to reuse the code.</a:t>
            </a:r>
            <a:endParaRPr sz="2600" dirty="0">
              <a:latin typeface="High Tower Text" panose="02040502050506030303" pitchFamily="18" charset="0"/>
            </a:endParaRPr>
          </a:p>
          <a:p>
            <a:pPr marL="463550" indent="-344488">
              <a:buSzPct val="70000"/>
              <a:buFont typeface="Wingdings" charset="2"/>
              <a:buChar char=""/>
            </a:pPr>
            <a:r>
              <a:rPr lang="en-US" sz="2600" dirty="0">
                <a:solidFill>
                  <a:srgbClr val="000000"/>
                </a:solidFill>
                <a:latin typeface="High Tower Text" panose="02040502050506030303" pitchFamily="18" charset="0"/>
              </a:rPr>
              <a:t>Generics work only with Objects. When declaring an instance of generic type, the type argument passes to the type parameter must be of class type. </a:t>
            </a:r>
            <a:endParaRPr sz="2600" dirty="0">
              <a:latin typeface="High Tower Text" panose="02040502050506030303" pitchFamily="18" charset="0"/>
            </a:endParaRPr>
          </a:p>
          <a:p>
            <a:pPr marL="463550" indent="-344488">
              <a:buSzPct val="70000"/>
              <a:buFont typeface="Wingdings" charset="2"/>
              <a:buChar char=""/>
            </a:pPr>
            <a:r>
              <a:rPr lang="en-US" sz="2600" dirty="0">
                <a:solidFill>
                  <a:srgbClr val="000000"/>
                </a:solidFill>
                <a:latin typeface="High Tower Text" panose="02040502050506030303" pitchFamily="18" charset="0"/>
              </a:rPr>
              <a:t>Generics types differ based on their type arguments.</a:t>
            </a:r>
            <a:endParaRPr sz="2600" dirty="0">
              <a:latin typeface="High Tower Text" panose="02040502050506030303" pitchFamily="18" charset="0"/>
            </a:endParaRPr>
          </a:p>
          <a:p>
            <a:pPr marL="463550" indent="-344488">
              <a:buSzPct val="70000"/>
              <a:buFont typeface="Wingdings" charset="2"/>
              <a:buChar char=""/>
            </a:pPr>
            <a:r>
              <a:rPr lang="en-US" sz="2600" dirty="0">
                <a:solidFill>
                  <a:srgbClr val="000000"/>
                </a:solidFill>
                <a:latin typeface="High Tower Text" panose="02040502050506030303" pitchFamily="18" charset="0"/>
              </a:rPr>
              <a:t>A reference of one specific version of a generic type is not type compatible with another version of same generic type. </a:t>
            </a:r>
            <a:endParaRPr sz="2600" dirty="0">
              <a:latin typeface="High Tower Text" panose="02040502050506030303" pitchFamily="18" charset="0"/>
            </a:endParaRPr>
          </a:p>
        </p:txBody>
      </p:sp>
    </p:spTree>
    <p:extLst>
      <p:ext uri="{BB962C8B-B14F-4D97-AF65-F5344CB8AC3E}">
        <p14:creationId xmlns:p14="http://schemas.microsoft.com/office/powerpoint/2010/main" val="298233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0" y="0"/>
            <a:ext cx="9143640" cy="457200"/>
          </a:xfrm>
          <a:prstGeom prst="rect">
            <a:avLst/>
          </a:prstGeom>
        </p:spPr>
        <p:txBody>
          <a:bodyPr anchor="ctr"/>
          <a:lstStyle/>
          <a:p>
            <a:pPr algn="ctr"/>
            <a:r>
              <a:rPr lang="en-US" sz="4000" b="1" dirty="0">
                <a:solidFill>
                  <a:schemeClr val="tx2">
                    <a:lumMod val="60000"/>
                    <a:lumOff val="40000"/>
                  </a:schemeClr>
                </a:solidFill>
                <a:latin typeface="Bell MT" panose="02020503060305020303" pitchFamily="18" charset="0"/>
              </a:rPr>
              <a:t>contd..</a:t>
            </a:r>
            <a:endParaRPr b="1" dirty="0">
              <a:solidFill>
                <a:schemeClr val="tx2">
                  <a:lumMod val="60000"/>
                  <a:lumOff val="40000"/>
                </a:schemeClr>
              </a:solidFill>
              <a:latin typeface="Bell MT" panose="02020503060305020303" pitchFamily="18" charset="0"/>
            </a:endParaRPr>
          </a:p>
        </p:txBody>
      </p:sp>
      <p:sp>
        <p:nvSpPr>
          <p:cNvPr id="221" name="TextShape 2"/>
          <p:cNvSpPr txBox="1"/>
          <p:nvPr/>
        </p:nvSpPr>
        <p:spPr>
          <a:xfrm>
            <a:off x="0" y="381000"/>
            <a:ext cx="9143640" cy="6477000"/>
          </a:xfrm>
          <a:prstGeom prst="rect">
            <a:avLst/>
          </a:prstGeom>
        </p:spPr>
        <p:txBody>
          <a:bodyPr/>
          <a:lstStyle/>
          <a:p>
            <a:pPr>
              <a:buSzPct val="70000"/>
              <a:buFont typeface="Wingdings" charset="2"/>
              <a:buChar char=""/>
            </a:pPr>
            <a:r>
              <a:rPr lang="en-US" sz="2600" b="1" dirty="0">
                <a:solidFill>
                  <a:srgbClr val="000000"/>
                </a:solidFill>
                <a:latin typeface="High Tower Text" panose="02040502050506030303" pitchFamily="18" charset="0"/>
              </a:rPr>
              <a:t> Bounded types</a:t>
            </a:r>
            <a:endParaRPr sz="2600" dirty="0">
              <a:latin typeface="High Tower Text" panose="02040502050506030303" pitchFamily="18" charset="0"/>
            </a:endParaRPr>
          </a:p>
          <a:p>
            <a:pPr marL="344488" indent="-344488">
              <a:buSzPct val="70000"/>
              <a:buFont typeface="Wingdings" charset="2"/>
              <a:buChar char=""/>
            </a:pPr>
            <a:r>
              <a:rPr lang="en-US" sz="2600" dirty="0">
                <a:solidFill>
                  <a:srgbClr val="000000"/>
                </a:solidFill>
                <a:latin typeface="High Tower Text" panose="02040502050506030303" pitchFamily="18" charset="0"/>
              </a:rPr>
              <a:t>Java provides bounded types wherein a user can create an upper bound that declares the super-class from which all type arguments must be derived. </a:t>
            </a:r>
            <a:endParaRPr sz="2600" dirty="0">
              <a:latin typeface="High Tower Text" panose="02040502050506030303" pitchFamily="18" charset="0"/>
            </a:endParaRPr>
          </a:p>
          <a:p>
            <a:pPr marL="344488" indent="-344488"/>
            <a:r>
              <a:rPr lang="en-US" sz="2600" dirty="0">
                <a:solidFill>
                  <a:srgbClr val="000000"/>
                </a:solidFill>
                <a:latin typeface="High Tower Text" panose="02040502050506030303" pitchFamily="18" charset="0"/>
              </a:rPr>
              <a:t>    &lt;T extends super-class&gt;</a:t>
            </a:r>
            <a:endParaRPr sz="2600" dirty="0">
              <a:latin typeface="High Tower Text" panose="02040502050506030303" pitchFamily="18" charset="0"/>
            </a:endParaRPr>
          </a:p>
          <a:p>
            <a:pPr marL="344488" indent="-344488">
              <a:buSzPct val="70000"/>
              <a:buFont typeface="Wingdings" charset="2"/>
              <a:buChar char=""/>
            </a:pPr>
            <a:r>
              <a:rPr lang="en-US" sz="2600" dirty="0">
                <a:solidFill>
                  <a:srgbClr val="000000"/>
                </a:solidFill>
                <a:latin typeface="High Tower Text" panose="02040502050506030303" pitchFamily="18" charset="0"/>
              </a:rPr>
              <a:t>When specifying a bound that has a class, interface or multiple interfaces, &amp; operator is used to connect them. </a:t>
            </a:r>
            <a:endParaRPr sz="2600" dirty="0">
              <a:latin typeface="High Tower Text" panose="02040502050506030303" pitchFamily="18" charset="0"/>
            </a:endParaRPr>
          </a:p>
          <a:p>
            <a:pPr marL="344488" indent="-344488">
              <a:buSzPct val="70000"/>
              <a:buFont typeface="Wingdings" charset="2"/>
              <a:buChar char=""/>
            </a:pPr>
            <a:r>
              <a:rPr lang="en-US" sz="2600" b="1" dirty="0">
                <a:solidFill>
                  <a:srgbClr val="FF0000"/>
                </a:solidFill>
                <a:latin typeface="High Tower Text" panose="02040502050506030303" pitchFamily="18" charset="0"/>
              </a:rPr>
              <a:t>class</a:t>
            </a:r>
            <a:r>
              <a:rPr lang="en-US" sz="2600" dirty="0">
                <a:solidFill>
                  <a:srgbClr val="000000"/>
                </a:solidFill>
                <a:latin typeface="High Tower Text" panose="02040502050506030303" pitchFamily="18" charset="0"/>
              </a:rPr>
              <a:t> class–name &lt;</a:t>
            </a:r>
            <a:r>
              <a:rPr lang="en-US" sz="2600" b="1" dirty="0">
                <a:solidFill>
                  <a:srgbClr val="00B050"/>
                </a:solidFill>
                <a:latin typeface="High Tower Text" panose="02040502050506030303" pitchFamily="18" charset="0"/>
              </a:rPr>
              <a:t>T extends class A &amp; class B</a:t>
            </a:r>
            <a:r>
              <a:rPr lang="en-US" sz="2600" dirty="0">
                <a:solidFill>
                  <a:srgbClr val="000000"/>
                </a:solidFill>
                <a:latin typeface="High Tower Text" panose="02040502050506030303" pitchFamily="18" charset="0"/>
              </a:rPr>
              <a:t>&gt;</a:t>
            </a:r>
            <a:endParaRPr sz="2600" dirty="0">
              <a:latin typeface="High Tower Text" panose="02040502050506030303" pitchFamily="18" charset="0"/>
            </a:endParaRPr>
          </a:p>
          <a:p>
            <a:pPr marL="344488" indent="-344488"/>
            <a:r>
              <a:rPr lang="en-US" sz="2600" dirty="0">
                <a:solidFill>
                  <a:srgbClr val="000000"/>
                </a:solidFill>
                <a:latin typeface="High Tower Text" panose="02040502050506030303" pitchFamily="18" charset="0"/>
              </a:rPr>
              <a:t>    { //…. </a:t>
            </a:r>
            <a:endParaRPr sz="2600" dirty="0">
              <a:latin typeface="High Tower Text" panose="02040502050506030303" pitchFamily="18" charset="0"/>
            </a:endParaRPr>
          </a:p>
          <a:p>
            <a:pPr marL="344488" indent="-344488"/>
            <a:r>
              <a:rPr lang="en-US" sz="2600" dirty="0">
                <a:solidFill>
                  <a:srgbClr val="000000"/>
                </a:solidFill>
                <a:latin typeface="High Tower Text" panose="02040502050506030303" pitchFamily="18" charset="0"/>
              </a:rPr>
              <a:t>       }</a:t>
            </a:r>
          </a:p>
          <a:p>
            <a:pPr marL="403225" indent="-284163">
              <a:buSzPct val="70000"/>
              <a:buFont typeface="Wingdings" charset="2"/>
              <a:buChar char=""/>
            </a:pPr>
            <a:r>
              <a:rPr lang="en-US" sz="2600" b="1" dirty="0">
                <a:solidFill>
                  <a:srgbClr val="000000"/>
                </a:solidFill>
                <a:latin typeface="High Tower Text" panose="02040502050506030303" pitchFamily="18" charset="0"/>
              </a:rPr>
              <a:t>Wildcard Arguments</a:t>
            </a:r>
            <a:endParaRPr lang="en-US" sz="2600" dirty="0">
              <a:latin typeface="High Tower Text" panose="02040502050506030303" pitchFamily="18" charset="0"/>
            </a:endParaRPr>
          </a:p>
          <a:p>
            <a:pPr marL="403225" indent="-284163">
              <a:buSzPct val="70000"/>
              <a:buFont typeface="Wingdings" charset="2"/>
              <a:buChar char=""/>
            </a:pPr>
            <a:r>
              <a:rPr lang="en-US" sz="2600" dirty="0">
                <a:solidFill>
                  <a:srgbClr val="000000"/>
                </a:solidFill>
                <a:latin typeface="High Tower Text" panose="02040502050506030303" pitchFamily="18" charset="0"/>
              </a:rPr>
              <a:t>The wild card argument is specified by the ? and it represents an unknown type. </a:t>
            </a:r>
            <a:endParaRPr lang="en-US" sz="2600" dirty="0">
              <a:latin typeface="High Tower Text" panose="02040502050506030303" pitchFamily="18" charset="0"/>
            </a:endParaRPr>
          </a:p>
          <a:p>
            <a:pPr marL="403225" indent="-284163">
              <a:buSzPct val="70000"/>
              <a:buFont typeface="Wingdings" charset="2"/>
              <a:buChar char=""/>
            </a:pPr>
            <a:r>
              <a:rPr lang="en-US" sz="2600" dirty="0">
                <a:solidFill>
                  <a:srgbClr val="000000"/>
                </a:solidFill>
                <a:latin typeface="High Tower Text" panose="02040502050506030303" pitchFamily="18" charset="0"/>
              </a:rPr>
              <a:t>The wild card matches any valid object.</a:t>
            </a:r>
            <a:endParaRPr lang="en-US" sz="2600" dirty="0">
              <a:latin typeface="High Tower Text" panose="02040502050506030303" pitchFamily="18" charset="0"/>
            </a:endParaRPr>
          </a:p>
          <a:p>
            <a:pPr marL="403225" indent="-284163">
              <a:buSzPct val="70000"/>
              <a:buFont typeface="Wingdings" charset="2"/>
              <a:buChar char=""/>
            </a:pPr>
            <a:r>
              <a:rPr lang="en-US" sz="2600" dirty="0">
                <a:solidFill>
                  <a:srgbClr val="000000"/>
                </a:solidFill>
                <a:latin typeface="High Tower Text" panose="02040502050506030303" pitchFamily="18" charset="0"/>
              </a:rPr>
              <a:t>Wild card arguments can be bounded in much the same way that a type parameter can be bounded.</a:t>
            </a:r>
            <a:endParaRPr lang="en-US" sz="2600" dirty="0">
              <a:latin typeface="High Tower Text" panose="02040502050506030303" pitchFamily="18" charset="0"/>
            </a:endParaRPr>
          </a:p>
        </p:txBody>
      </p:sp>
    </p:spTree>
    <p:extLst>
      <p:ext uri="{BB962C8B-B14F-4D97-AF65-F5344CB8AC3E}">
        <p14:creationId xmlns:p14="http://schemas.microsoft.com/office/powerpoint/2010/main" val="811325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8062</TotalTime>
  <Words>7192</Words>
  <Application>Microsoft Office PowerPoint</Application>
  <PresentationFormat>On-screen Show (4:3)</PresentationFormat>
  <Paragraphs>656</Paragraphs>
  <Slides>75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Andalus</vt:lpstr>
      <vt:lpstr>Arial</vt:lpstr>
      <vt:lpstr>Bell MT</vt:lpstr>
      <vt:lpstr>Bradley Hand ITC</vt:lpstr>
      <vt:lpstr>Courier New</vt:lpstr>
      <vt:lpstr>Goudy Old Style</vt:lpstr>
      <vt:lpstr>High Tower Text</vt:lpstr>
      <vt:lpstr>StarSymbol</vt:lpstr>
      <vt:lpstr>Times New Roman</vt:lpstr>
      <vt:lpstr>Wingdings</vt:lpstr>
      <vt:lpstr>Office Theme</vt:lpstr>
      <vt:lpstr>Reflection</vt:lpstr>
      <vt:lpstr>Java Reflection API</vt:lpstr>
      <vt:lpstr>contd..</vt:lpstr>
      <vt:lpstr>contd..</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Diagrammatic Representation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PowerPoint Presentation</vt:lpstr>
      <vt:lpstr>II.  Terminal Operations: 1. collect: The collect method is used to return the result of the intermediate operations performed on the stream. List number = Arrays.asList(2,3,4,5,3); Set square =number.stream().map(x&gt;x*x).Collect(Collectors.toSet()); 2. forEach: The forEach method is used to iterate through every element of the stream. List number = Arrays.asList(2,3,4,5); number.stream().map(x-&gt;x*x).forEach(y-&gt;System.out.println(y)); 3. reduce: The reduce method is used to reduce the elements of a stream to a single value. The reduce method takes a BinaryOperator as a parameter. List number = Arrays.asList(2,3,4,5); int even = number.stream().filter(x-&gt;x%2==0).reduce(0,(ans,i)-&gt; ans+i); </vt:lpstr>
      <vt:lpstr>PowerPoint Presentation</vt:lpstr>
      <vt:lpstr>PowerPoint Presentation</vt:lpstr>
      <vt:lpstr>PowerPoint Presentation</vt:lpstr>
      <vt:lpstr>PowerPoint Presentation</vt:lpstr>
      <vt:lpstr>contd..</vt:lpstr>
      <vt:lpstr>PowerPoint Presentation</vt:lpstr>
      <vt:lpstr>PowerPoint Presentation</vt:lpstr>
      <vt:lpstr>Locale</vt:lpstr>
      <vt:lpstr>Currency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PBK Vijay</dc:creator>
  <cp:lastModifiedBy>VIJAY KULKARNI</cp:lastModifiedBy>
  <cp:revision>218</cp:revision>
  <dcterms:modified xsi:type="dcterms:W3CDTF">2022-11-15T09:16:17Z</dcterms:modified>
</cp:coreProperties>
</file>