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4660"/>
  </p:normalViewPr>
  <p:slideViewPr>
    <p:cSldViewPr snapToGrid="0">
      <p:cViewPr varScale="1">
        <p:scale>
          <a:sx n="59" d="100"/>
          <a:sy n="59" d="100"/>
        </p:scale>
        <p:origin x="68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D0391-1AB6-406C-BE6B-288A1E9D581B}" type="datetimeFigureOut">
              <a:rPr lang="en-IN" smtClean="0"/>
              <a:pPr/>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3A46B9-B99B-4046-9596-19758511F535}" type="slidenum">
              <a:rPr lang="en-IN" smtClean="0"/>
              <a:pPr/>
              <a:t>‹#›</a:t>
            </a:fld>
            <a:endParaRPr lang="en-IN"/>
          </a:p>
        </p:txBody>
      </p:sp>
    </p:spTree>
    <p:extLst>
      <p:ext uri="{BB962C8B-B14F-4D97-AF65-F5344CB8AC3E}">
        <p14:creationId xmlns:p14="http://schemas.microsoft.com/office/powerpoint/2010/main" val="329490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391-1AB6-406C-BE6B-288A1E9D581B}" type="datetimeFigureOut">
              <a:rPr lang="en-IN" smtClean="0"/>
              <a:pPr/>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3A46B9-B99B-4046-9596-19758511F535}" type="slidenum">
              <a:rPr lang="en-IN" smtClean="0"/>
              <a:pPr/>
              <a:t>‹#›</a:t>
            </a:fld>
            <a:endParaRPr lang="en-IN"/>
          </a:p>
        </p:txBody>
      </p:sp>
    </p:spTree>
    <p:extLst>
      <p:ext uri="{BB962C8B-B14F-4D97-AF65-F5344CB8AC3E}">
        <p14:creationId xmlns:p14="http://schemas.microsoft.com/office/powerpoint/2010/main" val="352828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391-1AB6-406C-BE6B-288A1E9D581B}" type="datetimeFigureOut">
              <a:rPr lang="en-IN" smtClean="0"/>
              <a:pPr/>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3A46B9-B99B-4046-9596-19758511F535}" type="slidenum">
              <a:rPr lang="en-IN" smtClean="0"/>
              <a:pPr/>
              <a:t>‹#›</a:t>
            </a:fld>
            <a:endParaRPr lang="en-IN"/>
          </a:p>
        </p:txBody>
      </p:sp>
    </p:spTree>
    <p:extLst>
      <p:ext uri="{BB962C8B-B14F-4D97-AF65-F5344CB8AC3E}">
        <p14:creationId xmlns:p14="http://schemas.microsoft.com/office/powerpoint/2010/main" val="1550360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DB905DF-2E02-4235-88D2-567BCB4CFC44}" type="datetime1">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21-02-2023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07038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521B5F7-D0E3-4841-8FB5-2CD9E29C6E65}" type="datetime1">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21-02-2023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44289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1B46A12-D78D-4373-8B2F-1EC60AC80773}" type="datetime1">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21-02-2023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52600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90573C-BAC8-4B05-8DE0-7682A5E71CA7}" type="datetime1">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21-02-2023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07950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E54DA9-1E49-4ADF-869B-B14AACCB410E}" type="datetime1">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21-02-2023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14706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AE1504-527C-4383-8ABA-5F4F68555C8B}" type="datetime1">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21-02-2023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68122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20C5A9F-9362-4305-A204-496C6C6B77D0}" type="datetime1">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21-02-2023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251789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A59004-8BCF-4746-BF72-11B00909D2C4}" type="datetime1">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21-02-2023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48259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391-1AB6-406C-BE6B-288A1E9D581B}" type="datetimeFigureOut">
              <a:rPr lang="en-IN" smtClean="0"/>
              <a:pPr/>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3A46B9-B99B-4046-9596-19758511F535}" type="slidenum">
              <a:rPr lang="en-IN" smtClean="0"/>
              <a:pPr/>
              <a:t>‹#›</a:t>
            </a:fld>
            <a:endParaRPr lang="en-IN"/>
          </a:p>
        </p:txBody>
      </p:sp>
    </p:spTree>
    <p:extLst>
      <p:ext uri="{BB962C8B-B14F-4D97-AF65-F5344CB8AC3E}">
        <p14:creationId xmlns:p14="http://schemas.microsoft.com/office/powerpoint/2010/main" val="57591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4788B54-E60E-4657-A5A6-0963224CD7F0}" type="datetime1">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21-02-2023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32044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AF8415-3CCF-493C-A88C-98EDE0448531}" type="datetime1">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21-02-2023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136120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D1B850-ACFD-4EA6-8CC9-09D65A1068FB}" type="datetime1">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21-02-2023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84028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BD0391-1AB6-406C-BE6B-288A1E9D581B}" type="datetimeFigureOut">
              <a:rPr lang="en-IN" smtClean="0"/>
              <a:pPr/>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3A46B9-B99B-4046-9596-19758511F535}" type="slidenum">
              <a:rPr lang="en-IN" smtClean="0"/>
              <a:pPr/>
              <a:t>‹#›</a:t>
            </a:fld>
            <a:endParaRPr lang="en-IN"/>
          </a:p>
        </p:txBody>
      </p:sp>
    </p:spTree>
    <p:extLst>
      <p:ext uri="{BB962C8B-B14F-4D97-AF65-F5344CB8AC3E}">
        <p14:creationId xmlns:p14="http://schemas.microsoft.com/office/powerpoint/2010/main" val="415982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D0391-1AB6-406C-BE6B-288A1E9D581B}" type="datetimeFigureOut">
              <a:rPr lang="en-IN" smtClean="0"/>
              <a:pPr/>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3A46B9-B99B-4046-9596-19758511F535}" type="slidenum">
              <a:rPr lang="en-IN" smtClean="0"/>
              <a:pPr/>
              <a:t>‹#›</a:t>
            </a:fld>
            <a:endParaRPr lang="en-IN"/>
          </a:p>
        </p:txBody>
      </p:sp>
    </p:spTree>
    <p:extLst>
      <p:ext uri="{BB962C8B-B14F-4D97-AF65-F5344CB8AC3E}">
        <p14:creationId xmlns:p14="http://schemas.microsoft.com/office/powerpoint/2010/main" val="4236811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D0391-1AB6-406C-BE6B-288A1E9D581B}" type="datetimeFigureOut">
              <a:rPr lang="en-IN" smtClean="0"/>
              <a:pPr/>
              <a:t>21-02-2023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3A46B9-B99B-4046-9596-19758511F535}" type="slidenum">
              <a:rPr lang="en-IN" smtClean="0"/>
              <a:pPr/>
              <a:t>‹#›</a:t>
            </a:fld>
            <a:endParaRPr lang="en-IN"/>
          </a:p>
        </p:txBody>
      </p:sp>
    </p:spTree>
    <p:extLst>
      <p:ext uri="{BB962C8B-B14F-4D97-AF65-F5344CB8AC3E}">
        <p14:creationId xmlns:p14="http://schemas.microsoft.com/office/powerpoint/2010/main" val="295959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D0391-1AB6-406C-BE6B-288A1E9D581B}" type="datetimeFigureOut">
              <a:rPr lang="en-IN" smtClean="0"/>
              <a:pPr/>
              <a:t>21-02-2023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3A46B9-B99B-4046-9596-19758511F535}" type="slidenum">
              <a:rPr lang="en-IN" smtClean="0"/>
              <a:pPr/>
              <a:t>‹#›</a:t>
            </a:fld>
            <a:endParaRPr lang="en-IN"/>
          </a:p>
        </p:txBody>
      </p:sp>
    </p:spTree>
    <p:extLst>
      <p:ext uri="{BB962C8B-B14F-4D97-AF65-F5344CB8AC3E}">
        <p14:creationId xmlns:p14="http://schemas.microsoft.com/office/powerpoint/2010/main" val="124999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D0391-1AB6-406C-BE6B-288A1E9D581B}" type="datetimeFigureOut">
              <a:rPr lang="en-IN" smtClean="0"/>
              <a:pPr/>
              <a:t>21-02-2023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3A46B9-B99B-4046-9596-19758511F535}" type="slidenum">
              <a:rPr lang="en-IN" smtClean="0"/>
              <a:pPr/>
              <a:t>‹#›</a:t>
            </a:fld>
            <a:endParaRPr lang="en-IN"/>
          </a:p>
        </p:txBody>
      </p:sp>
    </p:spTree>
    <p:extLst>
      <p:ext uri="{BB962C8B-B14F-4D97-AF65-F5344CB8AC3E}">
        <p14:creationId xmlns:p14="http://schemas.microsoft.com/office/powerpoint/2010/main" val="247140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BD0391-1AB6-406C-BE6B-288A1E9D581B}" type="datetimeFigureOut">
              <a:rPr lang="en-IN" smtClean="0"/>
              <a:pPr/>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3A46B9-B99B-4046-9596-19758511F535}" type="slidenum">
              <a:rPr lang="en-IN" smtClean="0"/>
              <a:pPr/>
              <a:t>‹#›</a:t>
            </a:fld>
            <a:endParaRPr lang="en-IN"/>
          </a:p>
        </p:txBody>
      </p:sp>
    </p:spTree>
    <p:extLst>
      <p:ext uri="{BB962C8B-B14F-4D97-AF65-F5344CB8AC3E}">
        <p14:creationId xmlns:p14="http://schemas.microsoft.com/office/powerpoint/2010/main" val="153684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BD0391-1AB6-406C-BE6B-288A1E9D581B}" type="datetimeFigureOut">
              <a:rPr lang="en-IN" smtClean="0"/>
              <a:pPr/>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3A46B9-B99B-4046-9596-19758511F535}" type="slidenum">
              <a:rPr lang="en-IN" smtClean="0"/>
              <a:pPr/>
              <a:t>‹#›</a:t>
            </a:fld>
            <a:endParaRPr lang="en-IN"/>
          </a:p>
        </p:txBody>
      </p:sp>
    </p:spTree>
    <p:extLst>
      <p:ext uri="{BB962C8B-B14F-4D97-AF65-F5344CB8AC3E}">
        <p14:creationId xmlns:p14="http://schemas.microsoft.com/office/powerpoint/2010/main" val="1292444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D0391-1AB6-406C-BE6B-288A1E9D581B}" type="datetimeFigureOut">
              <a:rPr lang="en-IN" smtClean="0"/>
              <a:pPr/>
              <a:t>21-02-2023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A46B9-B99B-4046-9596-19758511F535}" type="slidenum">
              <a:rPr lang="en-IN" smtClean="0"/>
              <a:pPr/>
              <a:t>‹#›</a:t>
            </a:fld>
            <a:endParaRPr lang="en-IN"/>
          </a:p>
        </p:txBody>
      </p:sp>
    </p:spTree>
    <p:extLst>
      <p:ext uri="{BB962C8B-B14F-4D97-AF65-F5344CB8AC3E}">
        <p14:creationId xmlns:p14="http://schemas.microsoft.com/office/powerpoint/2010/main" val="2549475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E20ACB0-A0F1-44A5-A9B3-BF581EE12EE9}" type="datetime1">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21-02-2023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5285859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s://www.anblicks.com/partnerships/amazon-web-services-aws/"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www.edureka.co/blog/what-is-rest-api/"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0253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E8DA-D596-2DB3-A5AF-4547D2918400}"/>
              </a:ext>
            </a:extLst>
          </p:cNvPr>
          <p:cNvSpPr>
            <a:spLocks noGrp="1"/>
          </p:cNvSpPr>
          <p:nvPr>
            <p:ph type="title"/>
          </p:nvPr>
        </p:nvSpPr>
        <p:spPr>
          <a:xfrm>
            <a:off x="0" y="8829"/>
            <a:ext cx="9144000" cy="522799"/>
          </a:xfrm>
        </p:spPr>
        <p:txBody>
          <a:bodyPr>
            <a:noAutofit/>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4" name="Footer Placeholder 3">
            <a:extLst>
              <a:ext uri="{FF2B5EF4-FFF2-40B4-BE49-F238E27FC236}">
                <a16:creationId xmlns:a16="http://schemas.microsoft.com/office/drawing/2014/main" id="{7CA5E63F-44DF-E228-187E-CC91BC2E224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9DF5B7E3-07F6-C30F-F5CD-0FDDF05978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074" name="Picture 2" descr="Chained - Microservices Design Patterns - Edureka">
            <a:extLst>
              <a:ext uri="{FF2B5EF4-FFF2-40B4-BE49-F238E27FC236}">
                <a16:creationId xmlns:a16="http://schemas.microsoft.com/office/drawing/2014/main" id="{760D60B1-8899-75D4-CDB9-AD439A155D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754912"/>
            <a:ext cx="8229600" cy="522058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6C89327F-4B4A-F279-2EC8-18A0ACE90817}"/>
              </a:ext>
            </a:extLst>
          </p:cNvPr>
          <p:cNvSpPr/>
          <p:nvPr/>
        </p:nvSpPr>
        <p:spPr>
          <a:xfrm>
            <a:off x="595423" y="967563"/>
            <a:ext cx="988828" cy="66985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3526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92DC4-9867-1770-3A77-590532BE4388}"/>
              </a:ext>
            </a:extLst>
          </p:cNvPr>
          <p:cNvSpPr>
            <a:spLocks noGrp="1"/>
          </p:cNvSpPr>
          <p:nvPr>
            <p:ph type="title"/>
          </p:nvPr>
        </p:nvSpPr>
        <p:spPr>
          <a:xfrm>
            <a:off x="0" y="8818"/>
            <a:ext cx="9144000" cy="723019"/>
          </a:xfrm>
        </p:spPr>
        <p:txBody>
          <a:bodyPr>
            <a:noAutofit/>
          </a:bodyPr>
          <a:lstStyle/>
          <a:p>
            <a:r>
              <a:rPr lang="en-US" sz="4000" i="0" dirty="0">
                <a:solidFill>
                  <a:srgbClr val="FF0000"/>
                </a:solidFill>
                <a:effectLst/>
                <a:latin typeface="Centaur" panose="02030504050205020304" pitchFamily="18" charset="0"/>
              </a:rPr>
              <a:t>Asynchronous Messaging Design Pattern</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4E4A9A55-15BC-1EC7-462F-F4AC2CB2A928}"/>
              </a:ext>
            </a:extLst>
          </p:cNvPr>
          <p:cNvSpPr>
            <a:spLocks noGrp="1"/>
          </p:cNvSpPr>
          <p:nvPr>
            <p:ph idx="1"/>
          </p:nvPr>
        </p:nvSpPr>
        <p:spPr>
          <a:xfrm>
            <a:off x="0" y="731838"/>
            <a:ext cx="9144000" cy="5394326"/>
          </a:xfrm>
        </p:spPr>
        <p:txBody>
          <a:bodyPr>
            <a:normAutofit/>
          </a:bodyPr>
          <a:lstStyle/>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In above patterns, the client gets blocked or has to wait for a long time in synchronous messaging. </a:t>
            </a:r>
          </a:p>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Asynchronous Messaging brings down the wait for a long time. </a:t>
            </a:r>
          </a:p>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In this type of microservices design pattern, all the services can communicate with each other, but they do not have to communicate with each other sequentially. </a:t>
            </a:r>
          </a:p>
          <a:p>
            <a:pPr algn="just">
              <a:buSzPct val="70000"/>
              <a:buFont typeface="Wingdings" panose="05000000000000000000" pitchFamily="2" charset="2"/>
              <a:buChar char="v"/>
            </a:pPr>
            <a:r>
              <a:rPr lang="en-US" sz="2600" dirty="0">
                <a:solidFill>
                  <a:srgbClr val="4A4A4A"/>
                </a:solidFill>
                <a:latin typeface="Goudy Old Style" panose="02020502050305020303" pitchFamily="18" charset="0"/>
              </a:rPr>
              <a:t>E.g. </a:t>
            </a:r>
            <a:r>
              <a:rPr lang="en-US" sz="2600" b="0" i="0" dirty="0">
                <a:solidFill>
                  <a:srgbClr val="4A4A4A"/>
                </a:solidFill>
                <a:effectLst/>
                <a:latin typeface="Goudy Old Style" panose="02020502050305020303" pitchFamily="18" charset="0"/>
              </a:rPr>
              <a:t>consider 3 services: Service A, Service B, and Service C. </a:t>
            </a:r>
          </a:p>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The request from the client can be directly sent to the Service C and Service B simultaneously. These requests will be in a queue. Apart from this, the request can also be sent to Service A whose response need not have to be sent to the same service through which request has come.</a:t>
            </a:r>
          </a:p>
          <a:p>
            <a:pPr>
              <a:buSzPct val="70000"/>
              <a:buFont typeface="Wingdings" panose="05000000000000000000" pitchFamily="2" charset="2"/>
              <a:buChar char="v"/>
            </a:pPr>
            <a:endParaRPr lang="en-IN" sz="2600" dirty="0">
              <a:latin typeface="Goudy Old Style" panose="02020502050305020303" pitchFamily="18" charset="0"/>
            </a:endParaRPr>
          </a:p>
        </p:txBody>
      </p:sp>
      <p:sp>
        <p:nvSpPr>
          <p:cNvPr id="4" name="Footer Placeholder 3">
            <a:extLst>
              <a:ext uri="{FF2B5EF4-FFF2-40B4-BE49-F238E27FC236}">
                <a16:creationId xmlns:a16="http://schemas.microsoft.com/office/drawing/2014/main" id="{1E2E21C3-E564-B245-72C5-94A617F97ADC}"/>
              </a:ext>
            </a:extLst>
          </p:cNvPr>
          <p:cNvSpPr>
            <a:spLocks noGrp="1"/>
          </p:cNvSpPr>
          <p:nvPr>
            <p:ph type="ftr" sz="quarter" idx="11"/>
          </p:nvPr>
        </p:nvSpPr>
        <p:spPr>
          <a:xfrm>
            <a:off x="3124200" y="6592186"/>
            <a:ext cx="2895600" cy="25688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ED3C70F9-42BC-423E-538B-BF51E71823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4488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0FFB-580B-8AD1-F651-FA072403DBE9}"/>
              </a:ext>
            </a:extLst>
          </p:cNvPr>
          <p:cNvSpPr>
            <a:spLocks noGrp="1"/>
          </p:cNvSpPr>
          <p:nvPr>
            <p:ph type="title"/>
          </p:nvPr>
        </p:nvSpPr>
        <p:spPr>
          <a:xfrm>
            <a:off x="-1" y="8818"/>
            <a:ext cx="9144001" cy="480280"/>
          </a:xfrm>
        </p:spPr>
        <p:txBody>
          <a:bodyPr>
            <a:noAutofit/>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4" name="Footer Placeholder 3">
            <a:extLst>
              <a:ext uri="{FF2B5EF4-FFF2-40B4-BE49-F238E27FC236}">
                <a16:creationId xmlns:a16="http://schemas.microsoft.com/office/drawing/2014/main" id="{B52D67BF-76E2-F9ED-7F13-0356112E47B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C8EFC47-D23E-4426-5731-68EA10E2158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098" name="Picture 2" descr="Asynchronous Messaging - Microservices Design Patterns - Edureka">
            <a:extLst>
              <a:ext uri="{FF2B5EF4-FFF2-40B4-BE49-F238E27FC236}">
                <a16:creationId xmlns:a16="http://schemas.microsoft.com/office/drawing/2014/main" id="{3DE36765-C28A-4DF8-9660-417F2B3A08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563529"/>
            <a:ext cx="8229600" cy="540133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13EE0D22-2A62-DEF1-B40D-678B972D1969}"/>
              </a:ext>
            </a:extLst>
          </p:cNvPr>
          <p:cNvSpPr/>
          <p:nvPr/>
        </p:nvSpPr>
        <p:spPr>
          <a:xfrm>
            <a:off x="616688" y="818707"/>
            <a:ext cx="988828" cy="6485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18327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7A73-5539-27D1-0572-B92DAFE96971}"/>
              </a:ext>
            </a:extLst>
          </p:cNvPr>
          <p:cNvSpPr>
            <a:spLocks noGrp="1"/>
          </p:cNvSpPr>
          <p:nvPr>
            <p:ph type="title"/>
          </p:nvPr>
        </p:nvSpPr>
        <p:spPr>
          <a:xfrm>
            <a:off x="0" y="8825"/>
            <a:ext cx="9144000" cy="618496"/>
          </a:xfrm>
        </p:spPr>
        <p:txBody>
          <a:bodyPr>
            <a:normAutofit fontScale="90000"/>
          </a:bodyPr>
          <a:lstStyle/>
          <a:p>
            <a:r>
              <a:rPr lang="en-US" sz="4000" i="0" dirty="0">
                <a:solidFill>
                  <a:srgbClr val="FF0000"/>
                </a:solidFill>
                <a:effectLst/>
                <a:latin typeface="Centaur" panose="02030504050205020304" pitchFamily="18" charset="0"/>
              </a:rPr>
              <a:t>Database or Shared Data Pattern</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00F513E8-BF1E-95F8-7AC0-EEA13F783032}"/>
              </a:ext>
            </a:extLst>
          </p:cNvPr>
          <p:cNvSpPr>
            <a:spLocks noGrp="1"/>
          </p:cNvSpPr>
          <p:nvPr>
            <p:ph idx="1"/>
          </p:nvPr>
        </p:nvSpPr>
        <p:spPr>
          <a:xfrm>
            <a:off x="-1" y="499730"/>
            <a:ext cx="9143999" cy="5626433"/>
          </a:xfrm>
        </p:spPr>
        <p:txBody>
          <a:bodyPr>
            <a:normAutofit/>
          </a:bodyPr>
          <a:lstStyle/>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The system can have a database per each service or it can have shared database per service.  The database per service and shared database per service can solve various problems.  The problems could be as follows:</a:t>
            </a:r>
          </a:p>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Duplication of data and inconsistency</a:t>
            </a:r>
          </a:p>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Different services have different kinds of storage requirements</a:t>
            </a:r>
          </a:p>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Few business transactions can query the data, with multiple services</a:t>
            </a:r>
          </a:p>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De-normalization of data</a:t>
            </a:r>
          </a:p>
          <a:p>
            <a:pPr>
              <a:buSzPct val="70000"/>
              <a:buFont typeface="Wingdings" panose="05000000000000000000" pitchFamily="2" charset="2"/>
              <a:buChar char="v"/>
            </a:pPr>
            <a:endParaRPr lang="en-IN" sz="2600" dirty="0">
              <a:latin typeface="Goudy Old Style" panose="02020502050305020303" pitchFamily="18" charset="0"/>
            </a:endParaRPr>
          </a:p>
        </p:txBody>
      </p:sp>
      <p:sp>
        <p:nvSpPr>
          <p:cNvPr id="4" name="Footer Placeholder 3">
            <a:extLst>
              <a:ext uri="{FF2B5EF4-FFF2-40B4-BE49-F238E27FC236}">
                <a16:creationId xmlns:a16="http://schemas.microsoft.com/office/drawing/2014/main" id="{8F628972-5181-2F16-C11E-CFA6764AFEEB}"/>
              </a:ext>
            </a:extLst>
          </p:cNvPr>
          <p:cNvSpPr>
            <a:spLocks noGrp="1"/>
          </p:cNvSpPr>
          <p:nvPr>
            <p:ph type="ftr" sz="quarter" idx="11"/>
          </p:nvPr>
        </p:nvSpPr>
        <p:spPr>
          <a:xfrm>
            <a:off x="2211572" y="6462677"/>
            <a:ext cx="3808228"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F4E11ECC-7C7D-23D7-8A1A-7A494420F3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72063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DA6E-D8D1-1406-D730-5949691B12E3}"/>
              </a:ext>
            </a:extLst>
          </p:cNvPr>
          <p:cNvSpPr>
            <a:spLocks noGrp="1"/>
          </p:cNvSpPr>
          <p:nvPr>
            <p:ph type="title"/>
          </p:nvPr>
        </p:nvSpPr>
        <p:spPr>
          <a:xfrm>
            <a:off x="0" y="19452"/>
            <a:ext cx="9144000" cy="533441"/>
          </a:xfrm>
        </p:spPr>
        <p:txBody>
          <a:bodyPr>
            <a:noAutofit/>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4" name="Footer Placeholder 3">
            <a:extLst>
              <a:ext uri="{FF2B5EF4-FFF2-40B4-BE49-F238E27FC236}">
                <a16:creationId xmlns:a16="http://schemas.microsoft.com/office/drawing/2014/main" id="{8A20E640-47D3-BD71-359C-0B92255E4B6F}"/>
              </a:ext>
            </a:extLst>
          </p:cNvPr>
          <p:cNvSpPr>
            <a:spLocks noGrp="1"/>
          </p:cNvSpPr>
          <p:nvPr>
            <p:ph type="ftr" sz="quarter" idx="11"/>
          </p:nvPr>
        </p:nvSpPr>
        <p:spPr>
          <a:xfrm>
            <a:off x="2498651" y="6377617"/>
            <a:ext cx="3521149" cy="42892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5BDF7031-F991-A1CA-F296-69EB8EED08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122" name="Picture 2" descr="Database - Microservices Design Patterns - Edureka">
            <a:extLst>
              <a:ext uri="{FF2B5EF4-FFF2-40B4-BE49-F238E27FC236}">
                <a16:creationId xmlns:a16="http://schemas.microsoft.com/office/drawing/2014/main" id="{C9109087-8AE4-6E12-5BEC-DC6ECDEC33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595425"/>
            <a:ext cx="8229600" cy="492297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4EF49D06-00A0-1B14-A667-DF8044341393}"/>
              </a:ext>
            </a:extLst>
          </p:cNvPr>
          <p:cNvSpPr/>
          <p:nvPr/>
        </p:nvSpPr>
        <p:spPr>
          <a:xfrm>
            <a:off x="701748" y="701749"/>
            <a:ext cx="1031359" cy="63784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06718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CC1C-5195-DF21-C7A6-9A92B2CCB70B}"/>
              </a:ext>
            </a:extLst>
          </p:cNvPr>
          <p:cNvSpPr>
            <a:spLocks noGrp="1"/>
          </p:cNvSpPr>
          <p:nvPr>
            <p:ph type="title"/>
          </p:nvPr>
        </p:nvSpPr>
        <p:spPr>
          <a:xfrm>
            <a:off x="2" y="-1810"/>
            <a:ext cx="9143997" cy="575968"/>
          </a:xfrm>
        </p:spPr>
        <p:txBody>
          <a:bodyPr>
            <a:noAutofit/>
          </a:bodyPr>
          <a:lstStyle/>
          <a:p>
            <a:r>
              <a:rPr lang="en-US" sz="4000" i="0" dirty="0">
                <a:solidFill>
                  <a:srgbClr val="FF0000"/>
                </a:solidFill>
                <a:effectLst/>
                <a:latin typeface="Centaur" panose="02030504050205020304" pitchFamily="18" charset="0"/>
              </a:rPr>
              <a:t>Event Sourcing Design Pattern</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9C7D02F7-5B21-4D75-3C92-9E7107A22A95}"/>
              </a:ext>
            </a:extLst>
          </p:cNvPr>
          <p:cNvSpPr>
            <a:spLocks noGrp="1"/>
          </p:cNvSpPr>
          <p:nvPr>
            <p:ph idx="1"/>
          </p:nvPr>
        </p:nvSpPr>
        <p:spPr>
          <a:xfrm>
            <a:off x="0" y="574158"/>
            <a:ext cx="9144000" cy="5552005"/>
          </a:xfrm>
        </p:spPr>
        <p:txBody>
          <a:bodyPr>
            <a:normAutofit/>
          </a:bodyPr>
          <a:lstStyle/>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The event sourcing design pattern creates events regarding the changes in the application state. </a:t>
            </a:r>
          </a:p>
          <a:p>
            <a:pPr algn="just">
              <a:buSzPct val="70000"/>
              <a:buFont typeface="Wingdings" panose="05000000000000000000" pitchFamily="2" charset="2"/>
              <a:buChar char="v"/>
            </a:pPr>
            <a:r>
              <a:rPr lang="en-US" sz="2600" dirty="0">
                <a:solidFill>
                  <a:srgbClr val="4A4A4A"/>
                </a:solidFill>
                <a:latin typeface="Goudy Old Style" panose="02020502050305020303" pitchFamily="18" charset="0"/>
              </a:rPr>
              <a:t>T</a:t>
            </a:r>
            <a:r>
              <a:rPr lang="en-US" sz="2600" b="0" i="0" dirty="0">
                <a:solidFill>
                  <a:srgbClr val="4A4A4A"/>
                </a:solidFill>
                <a:effectLst/>
                <a:latin typeface="Goudy Old Style" panose="02020502050305020303" pitchFamily="18" charset="0"/>
              </a:rPr>
              <a:t>hese events are stored as a sequence of events to help the developers track which change was made when.</a:t>
            </a:r>
          </a:p>
          <a:p>
            <a:pPr algn="just">
              <a:buSzPct val="70000"/>
              <a:buFont typeface="Wingdings" panose="05000000000000000000" pitchFamily="2" charset="2"/>
              <a:buChar char="v"/>
            </a:pPr>
            <a:r>
              <a:rPr lang="en-US" sz="2600" dirty="0">
                <a:solidFill>
                  <a:srgbClr val="4A4A4A"/>
                </a:solidFill>
                <a:latin typeface="Goudy Old Style" panose="02020502050305020303" pitchFamily="18" charset="0"/>
              </a:rPr>
              <a:t>Used to</a:t>
            </a:r>
            <a:r>
              <a:rPr lang="en-US" sz="2600" b="0" i="0" dirty="0">
                <a:solidFill>
                  <a:srgbClr val="4A4A4A"/>
                </a:solidFill>
                <a:effectLst/>
                <a:latin typeface="Goudy Old Style" panose="02020502050305020303" pitchFamily="18" charset="0"/>
              </a:rPr>
              <a:t> always adjust the application state to cope up with the past changes. </a:t>
            </a:r>
          </a:p>
          <a:p>
            <a:pPr algn="just">
              <a:buSzPct val="70000"/>
              <a:buFont typeface="Wingdings" panose="05000000000000000000" pitchFamily="2" charset="2"/>
              <a:buChar char="v"/>
            </a:pPr>
            <a:r>
              <a:rPr lang="en-US" sz="2600" dirty="0">
                <a:solidFill>
                  <a:srgbClr val="4A4A4A"/>
                </a:solidFill>
                <a:latin typeface="Goudy Old Style" panose="02020502050305020303" pitchFamily="18" charset="0"/>
              </a:rPr>
              <a:t>User can </a:t>
            </a:r>
            <a:r>
              <a:rPr lang="en-US" sz="2600" b="0" i="0" dirty="0">
                <a:solidFill>
                  <a:srgbClr val="4A4A4A"/>
                </a:solidFill>
                <a:effectLst/>
                <a:latin typeface="Goudy Old Style" panose="02020502050305020303" pitchFamily="18" charset="0"/>
              </a:rPr>
              <a:t>query these events, for any data change and simultaneously publish these events from the event store. Once the events are published, the changes of the application state on the presentation layer can be seen.</a:t>
            </a:r>
          </a:p>
          <a:p>
            <a:pPr>
              <a:buSzPct val="70000"/>
              <a:buFont typeface="Wingdings" panose="05000000000000000000" pitchFamily="2" charset="2"/>
              <a:buChar char="v"/>
            </a:pPr>
            <a:endParaRPr lang="en-IN" sz="2600" dirty="0">
              <a:latin typeface="Goudy Old Style" panose="02020502050305020303" pitchFamily="18" charset="0"/>
            </a:endParaRPr>
          </a:p>
        </p:txBody>
      </p:sp>
      <p:sp>
        <p:nvSpPr>
          <p:cNvPr id="4" name="Footer Placeholder 3">
            <a:extLst>
              <a:ext uri="{FF2B5EF4-FFF2-40B4-BE49-F238E27FC236}">
                <a16:creationId xmlns:a16="http://schemas.microsoft.com/office/drawing/2014/main" id="{7F84367C-D08D-9D69-EBEA-0C533688824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B54C3D2-4A17-93CC-E62C-E0954922A9E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18920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F779-38B4-9259-DE8B-95CF82242F31}"/>
              </a:ext>
            </a:extLst>
          </p:cNvPr>
          <p:cNvSpPr>
            <a:spLocks noGrp="1"/>
          </p:cNvSpPr>
          <p:nvPr>
            <p:ph type="title"/>
          </p:nvPr>
        </p:nvSpPr>
        <p:spPr>
          <a:xfrm>
            <a:off x="0" y="19454"/>
            <a:ext cx="9144000" cy="618499"/>
          </a:xfrm>
        </p:spPr>
        <p:txBody>
          <a:bodyPr>
            <a:noAutofit/>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4" name="Footer Placeholder 3">
            <a:extLst>
              <a:ext uri="{FF2B5EF4-FFF2-40B4-BE49-F238E27FC236}">
                <a16:creationId xmlns:a16="http://schemas.microsoft.com/office/drawing/2014/main" id="{8F680815-EB9F-F217-A4DD-F51C424667F3}"/>
              </a:ext>
            </a:extLst>
          </p:cNvPr>
          <p:cNvSpPr>
            <a:spLocks noGrp="1"/>
          </p:cNvSpPr>
          <p:nvPr>
            <p:ph type="ftr" sz="quarter" idx="11"/>
          </p:nvPr>
        </p:nvSpPr>
        <p:spPr>
          <a:xfrm>
            <a:off x="2590801" y="6473421"/>
            <a:ext cx="3428999"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BBA3D01F-9989-23C3-A28F-2D7EE742AD4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146" name="Picture 2" descr="Event Sourcing - Microservices Design Patterns - Edureka">
            <a:extLst>
              <a:ext uri="{FF2B5EF4-FFF2-40B4-BE49-F238E27FC236}">
                <a16:creationId xmlns:a16="http://schemas.microsoft.com/office/drawing/2014/main" id="{B1FD51EF-EC85-103A-E88F-AD50EFB0C2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079" y="595425"/>
            <a:ext cx="8399721" cy="52205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85EDC972-4C2A-B9CC-5F76-487D171D1E8D}"/>
              </a:ext>
            </a:extLst>
          </p:cNvPr>
          <p:cNvSpPr/>
          <p:nvPr/>
        </p:nvSpPr>
        <p:spPr>
          <a:xfrm>
            <a:off x="435935" y="776177"/>
            <a:ext cx="1084521" cy="5422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43236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07FC-8327-CC25-3A8C-68E4E87B6877}"/>
              </a:ext>
            </a:extLst>
          </p:cNvPr>
          <p:cNvSpPr>
            <a:spLocks noGrp="1"/>
          </p:cNvSpPr>
          <p:nvPr>
            <p:ph type="title"/>
          </p:nvPr>
        </p:nvSpPr>
        <p:spPr>
          <a:xfrm>
            <a:off x="0" y="8819"/>
            <a:ext cx="9144000" cy="565339"/>
          </a:xfrm>
        </p:spPr>
        <p:txBody>
          <a:bodyPr>
            <a:noAutofit/>
          </a:bodyPr>
          <a:lstStyle/>
          <a:p>
            <a:r>
              <a:rPr lang="en-US" sz="4000" i="0" dirty="0">
                <a:solidFill>
                  <a:srgbClr val="FF0000"/>
                </a:solidFill>
                <a:effectLst/>
                <a:latin typeface="Centaur" panose="02030504050205020304" pitchFamily="18" charset="0"/>
              </a:rPr>
              <a:t>Branch Pattern</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C5A79884-079A-7236-4B6F-8BA60B9741BD}"/>
              </a:ext>
            </a:extLst>
          </p:cNvPr>
          <p:cNvSpPr>
            <a:spLocks noGrp="1"/>
          </p:cNvSpPr>
          <p:nvPr>
            <p:ph idx="1"/>
          </p:nvPr>
        </p:nvSpPr>
        <p:spPr>
          <a:xfrm>
            <a:off x="0" y="574158"/>
            <a:ext cx="9144000" cy="5552005"/>
          </a:xfrm>
        </p:spPr>
        <p:txBody>
          <a:bodyPr>
            <a:normAutofit/>
          </a:bodyPr>
          <a:lstStyle/>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Branch microservice design pattern in which </a:t>
            </a:r>
            <a:r>
              <a:rPr lang="en-US" sz="2600" dirty="0">
                <a:solidFill>
                  <a:srgbClr val="4A4A4A"/>
                </a:solidFill>
                <a:latin typeface="Goudy Old Style" panose="02020502050305020303" pitchFamily="18" charset="0"/>
              </a:rPr>
              <a:t>user</a:t>
            </a:r>
            <a:r>
              <a:rPr lang="en-US" sz="2600" b="0" i="0" dirty="0">
                <a:solidFill>
                  <a:srgbClr val="4A4A4A"/>
                </a:solidFill>
                <a:effectLst/>
                <a:latin typeface="Goudy Old Style" panose="02020502050305020303" pitchFamily="18" charset="0"/>
              </a:rPr>
              <a:t> can simultaneously process the requests and responses from  two or more independent microservices. </a:t>
            </a:r>
          </a:p>
          <a:p>
            <a:pPr algn="just">
              <a:buSzPct val="70000"/>
              <a:buFont typeface="Wingdings" panose="05000000000000000000" pitchFamily="2" charset="2"/>
              <a:buChar char="v"/>
            </a:pPr>
            <a:r>
              <a:rPr lang="en-US" sz="2600" dirty="0">
                <a:solidFill>
                  <a:srgbClr val="4A4A4A"/>
                </a:solidFill>
                <a:latin typeface="Goudy Old Style" panose="02020502050305020303" pitchFamily="18" charset="0"/>
              </a:rPr>
              <a:t>U</a:t>
            </a:r>
            <a:r>
              <a:rPr lang="en-US" sz="2600" b="0" i="0" dirty="0">
                <a:solidFill>
                  <a:srgbClr val="4A4A4A"/>
                </a:solidFill>
                <a:effectLst/>
                <a:latin typeface="Goudy Old Style" panose="02020502050305020303" pitchFamily="18" charset="0"/>
              </a:rPr>
              <a:t>nlike the chained design pattern, the request is not passed in a sequence, but the request is passed to two or more mutually exclusive microservices chains. </a:t>
            </a:r>
          </a:p>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This design pattern extends the Aggregator design pattern and provides the flexibility to produce responses from multiple chains or single chain. </a:t>
            </a:r>
          </a:p>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E.g. consider an e-commerce application, and needed to retrieve data from multiple sources. The output could be a collaborated output of data from various services. </a:t>
            </a:r>
            <a:r>
              <a:rPr lang="en-US" sz="2600" b="1" i="0" dirty="0">
                <a:solidFill>
                  <a:srgbClr val="4A4A4A"/>
                </a:solidFill>
                <a:effectLst/>
                <a:latin typeface="Goudy Old Style" panose="02020502050305020303" pitchFamily="18" charset="0"/>
              </a:rPr>
              <a:t>Branch pattern </a:t>
            </a:r>
            <a:r>
              <a:rPr lang="en-US" sz="2600" b="0" i="0" dirty="0">
                <a:solidFill>
                  <a:srgbClr val="4A4A4A"/>
                </a:solidFill>
                <a:effectLst/>
                <a:latin typeface="Goudy Old Style" panose="02020502050305020303" pitchFamily="18" charset="0"/>
              </a:rPr>
              <a:t>is used to retrieve data from multiple sources.</a:t>
            </a:r>
          </a:p>
        </p:txBody>
      </p:sp>
      <p:sp>
        <p:nvSpPr>
          <p:cNvPr id="4" name="Footer Placeholder 3">
            <a:extLst>
              <a:ext uri="{FF2B5EF4-FFF2-40B4-BE49-F238E27FC236}">
                <a16:creationId xmlns:a16="http://schemas.microsoft.com/office/drawing/2014/main" id="{001C059C-BB62-8E6A-5AD6-33BB93E7B10C}"/>
              </a:ext>
            </a:extLst>
          </p:cNvPr>
          <p:cNvSpPr>
            <a:spLocks noGrp="1"/>
          </p:cNvSpPr>
          <p:nvPr>
            <p:ph type="ftr" sz="quarter" idx="11"/>
          </p:nvPr>
        </p:nvSpPr>
        <p:spPr>
          <a:xfrm>
            <a:off x="3124200" y="6473310"/>
            <a:ext cx="2895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A48753F0-31AF-AC05-0F8A-CB0CA5ED3ED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62445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02BC4-A5D6-6933-38CB-DBE152F99673}"/>
              </a:ext>
            </a:extLst>
          </p:cNvPr>
          <p:cNvSpPr>
            <a:spLocks noGrp="1"/>
          </p:cNvSpPr>
          <p:nvPr>
            <p:ph type="title"/>
          </p:nvPr>
        </p:nvSpPr>
        <p:spPr>
          <a:xfrm>
            <a:off x="0" y="8821"/>
            <a:ext cx="9144000" cy="607867"/>
          </a:xfrm>
        </p:spPr>
        <p:txBody>
          <a:bodyPr>
            <a:normAutofit fontScale="90000"/>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4" name="Footer Placeholder 3">
            <a:extLst>
              <a:ext uri="{FF2B5EF4-FFF2-40B4-BE49-F238E27FC236}">
                <a16:creationId xmlns:a16="http://schemas.microsoft.com/office/drawing/2014/main" id="{4938F149-A678-F2C6-FAE2-70EB512C4D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F26EAD8B-103C-F6A5-D482-E502AA0AF49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170" name="Picture 2" descr="Branch - Microservices Design Patterns - Edureka">
            <a:extLst>
              <a:ext uri="{FF2B5EF4-FFF2-40B4-BE49-F238E27FC236}">
                <a16:creationId xmlns:a16="http://schemas.microsoft.com/office/drawing/2014/main" id="{06146CB1-90D8-E223-8CA9-C4165C3041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616688"/>
            <a:ext cx="8229600" cy="522058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086D62A8-5069-EF81-9C11-7F3D9CC04C52}"/>
              </a:ext>
            </a:extLst>
          </p:cNvPr>
          <p:cNvSpPr/>
          <p:nvPr/>
        </p:nvSpPr>
        <p:spPr>
          <a:xfrm>
            <a:off x="584792" y="925032"/>
            <a:ext cx="1095154" cy="4359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34881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5A62-7153-A7D1-A746-D8F9880E0636}"/>
              </a:ext>
            </a:extLst>
          </p:cNvPr>
          <p:cNvSpPr>
            <a:spLocks noGrp="1"/>
          </p:cNvSpPr>
          <p:nvPr>
            <p:ph type="title"/>
          </p:nvPr>
        </p:nvSpPr>
        <p:spPr>
          <a:xfrm>
            <a:off x="0" y="27666"/>
            <a:ext cx="9144000" cy="1298804"/>
          </a:xfrm>
        </p:spPr>
        <p:txBody>
          <a:bodyPr>
            <a:normAutofit fontScale="90000"/>
          </a:bodyPr>
          <a:lstStyle/>
          <a:p>
            <a:r>
              <a:rPr lang="en-US" b="1" i="0" dirty="0">
                <a:solidFill>
                  <a:srgbClr val="FF0000"/>
                </a:solidFill>
                <a:effectLst/>
                <a:latin typeface="Centaur" panose="02030504050205020304" pitchFamily="18" charset="0"/>
              </a:rPr>
              <a:t>Command Query Responsibility Segregator (CQRS) Design Pattern</a:t>
            </a:r>
            <a:endParaRPr lang="en-IN"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0D68CE7B-39BC-851D-E18E-8BD135E6A058}"/>
              </a:ext>
            </a:extLst>
          </p:cNvPr>
          <p:cNvSpPr>
            <a:spLocks noGrp="1"/>
          </p:cNvSpPr>
          <p:nvPr>
            <p:ph idx="1"/>
          </p:nvPr>
        </p:nvSpPr>
        <p:spPr>
          <a:xfrm>
            <a:off x="0" y="1301730"/>
            <a:ext cx="9144000" cy="5020378"/>
          </a:xfrm>
        </p:spPr>
        <p:txBody>
          <a:bodyPr>
            <a:normAutofit/>
          </a:bodyPr>
          <a:lstStyle/>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 According to this pattern, the application will be divided into two parts: Command and Query. </a:t>
            </a:r>
          </a:p>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The command part will handle all the requests related to CREATE, UPDATE, DELETE while the query part will take care of the materialized views. </a:t>
            </a:r>
          </a:p>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The materialized views are updated through a sequence of events which are creating using the event source pattern discussed above.</a:t>
            </a:r>
          </a:p>
          <a:p>
            <a:pPr>
              <a:buSzPct val="70000"/>
              <a:buFont typeface="Wingdings" panose="05000000000000000000" pitchFamily="2" charset="2"/>
              <a:buChar char="v"/>
            </a:pPr>
            <a:endParaRPr lang="en-IN" sz="2600" dirty="0">
              <a:latin typeface="Goudy Old Style" panose="02020502050305020303" pitchFamily="18" charset="0"/>
            </a:endParaRPr>
          </a:p>
        </p:txBody>
      </p:sp>
      <p:sp>
        <p:nvSpPr>
          <p:cNvPr id="4" name="Footer Placeholder 3">
            <a:extLst>
              <a:ext uri="{FF2B5EF4-FFF2-40B4-BE49-F238E27FC236}">
                <a16:creationId xmlns:a16="http://schemas.microsoft.com/office/drawing/2014/main" id="{ADD900E0-9E8E-20B7-E96C-F999955A8472}"/>
              </a:ext>
            </a:extLst>
          </p:cNvPr>
          <p:cNvSpPr>
            <a:spLocks noGrp="1"/>
          </p:cNvSpPr>
          <p:nvPr>
            <p:ph type="ftr" sz="quarter" idx="11"/>
          </p:nvPr>
        </p:nvSpPr>
        <p:spPr>
          <a:xfrm>
            <a:off x="3124200" y="6494574"/>
            <a:ext cx="2895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D8C2211C-7E10-15F0-8F89-AD1023DF014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02254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240" y="927653"/>
            <a:ext cx="8984973" cy="4200938"/>
          </a:xfrm>
        </p:spPr>
        <p:txBody>
          <a:bodyPr>
            <a:noAutofit/>
          </a:bodyPr>
          <a:lstStyle/>
          <a:p>
            <a:r>
              <a:rPr lang="en-IN" sz="8000" dirty="0">
                <a:latin typeface="Ink Free" pitchFamily="66" charset="0"/>
              </a:rPr>
              <a:t>Micro-Services      Design</a:t>
            </a:r>
            <a:br>
              <a:rPr lang="en-IN" sz="8000" dirty="0">
                <a:latin typeface="Ink Free" pitchFamily="66" charset="0"/>
              </a:rPr>
            </a:br>
            <a:r>
              <a:rPr lang="en-IN" sz="8000" dirty="0">
                <a:latin typeface="Ink Free" pitchFamily="66" charset="0"/>
              </a:rPr>
              <a:t> Patterns</a:t>
            </a:r>
          </a:p>
        </p:txBody>
      </p:sp>
      <p:sp>
        <p:nvSpPr>
          <p:cNvPr id="5" name="Footer Placeholder 4"/>
          <p:cNvSpPr>
            <a:spLocks noGrp="1"/>
          </p:cNvSpPr>
          <p:nvPr>
            <p:ph type="ftr" sz="quarter" idx="11"/>
          </p:nvPr>
        </p:nvSpPr>
        <p:spPr>
          <a:xfrm>
            <a:off x="1763688" y="6453336"/>
            <a:ext cx="4256112"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High Tower Text" panose="02040502050506030303" pitchFamily="18" charset="0"/>
                <a:ea typeface="+mn-ea"/>
                <a:cs typeface="+mn-cs"/>
              </a:rPr>
              <a:t>Prepared by Vijay Kulkarni Java Trainer</a:t>
            </a:r>
            <a:endParaRPr kumimoji="0" lang="en-IN" sz="1600" b="0" i="0" u="none" strike="noStrike" kern="1200" cap="none" spc="0" normalizeH="0" baseline="0" noProof="0" dirty="0">
              <a:ln>
                <a:noFill/>
              </a:ln>
              <a:solidFill>
                <a:prstClr val="black">
                  <a:tint val="75000"/>
                </a:prstClr>
              </a:solidFill>
              <a:effectLst/>
              <a:uLnTx/>
              <a:uFillTx/>
              <a:latin typeface="High Tower Text" panose="02040502050506030303" pitchFamily="18" charset="0"/>
              <a:ea typeface="+mn-ea"/>
              <a:cs typeface="+mn-cs"/>
            </a:endParaRPr>
          </a:p>
        </p:txBody>
      </p:sp>
      <p:sp>
        <p:nvSpPr>
          <p:cNvPr id="6" name="Slide Number Placeholder 5"/>
          <p:cNvSpPr>
            <a:spLocks noGrp="1"/>
          </p:cNvSpPr>
          <p:nvPr>
            <p:ph type="sldNum" sz="quarter" idx="12"/>
          </p:nvPr>
        </p:nvSpPr>
        <p:spPr>
          <a:xfrm>
            <a:off x="7772400" y="6356350"/>
            <a:ext cx="914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600" b="0" i="0" u="none" strike="noStrike" kern="1200" cap="none" spc="0" normalizeH="0" baseline="0" noProof="0" smtClean="0">
                <a:ln>
                  <a:noFill/>
                </a:ln>
                <a:solidFill>
                  <a:prstClr val="black">
                    <a:tint val="75000"/>
                  </a:prstClr>
                </a:solidFill>
                <a:effectLst/>
                <a:uLnTx/>
                <a:uFillTx/>
                <a:latin typeface="High Tower Text" panose="02040502050506030303"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600" b="0" i="0" u="none" strike="noStrike" kern="1200" cap="none" spc="0" normalizeH="0" baseline="0" noProof="0">
              <a:ln>
                <a:noFill/>
              </a:ln>
              <a:solidFill>
                <a:prstClr val="black">
                  <a:tint val="75000"/>
                </a:prstClr>
              </a:solidFill>
              <a:effectLst/>
              <a:uLnTx/>
              <a:uFillTx/>
              <a:latin typeface="High Tower Text" panose="02040502050506030303" pitchFamily="18" charset="0"/>
              <a:ea typeface="+mn-ea"/>
              <a:cs typeface="+mn-cs"/>
            </a:endParaRPr>
          </a:p>
        </p:txBody>
      </p:sp>
    </p:spTree>
    <p:extLst>
      <p:ext uri="{BB962C8B-B14F-4D97-AF65-F5344CB8AC3E}">
        <p14:creationId xmlns:p14="http://schemas.microsoft.com/office/powerpoint/2010/main" val="1339211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5BF3-43B6-3CF9-553C-0B5FEF3DDE58}"/>
              </a:ext>
            </a:extLst>
          </p:cNvPr>
          <p:cNvSpPr>
            <a:spLocks noGrp="1"/>
          </p:cNvSpPr>
          <p:nvPr>
            <p:ph type="title"/>
          </p:nvPr>
        </p:nvSpPr>
        <p:spPr>
          <a:xfrm>
            <a:off x="0" y="-12445"/>
            <a:ext cx="9144000" cy="490910"/>
          </a:xfrm>
        </p:spPr>
        <p:txBody>
          <a:bodyPr>
            <a:noAutofit/>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4" name="Footer Placeholder 3">
            <a:extLst>
              <a:ext uri="{FF2B5EF4-FFF2-40B4-BE49-F238E27FC236}">
                <a16:creationId xmlns:a16="http://schemas.microsoft.com/office/drawing/2014/main" id="{37B462A9-9D9C-7BBD-80A9-C41E2B11E08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334D6816-8429-E1FF-4D93-280EE6E635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194" name="Picture 2" descr="CQRS - Microservices Design Patterns - Edureka">
            <a:extLst>
              <a:ext uri="{FF2B5EF4-FFF2-40B4-BE49-F238E27FC236}">
                <a16:creationId xmlns:a16="http://schemas.microsoft.com/office/drawing/2014/main" id="{02F273F2-701B-9E9A-5032-2FF55D6167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680485"/>
            <a:ext cx="8229600" cy="45158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D9A81E65-30FE-E728-C7A2-C7F43214B9C1}"/>
              </a:ext>
            </a:extLst>
          </p:cNvPr>
          <p:cNvSpPr/>
          <p:nvPr/>
        </p:nvSpPr>
        <p:spPr>
          <a:xfrm>
            <a:off x="829340" y="4705445"/>
            <a:ext cx="1222744" cy="4088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86682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A802-E8C7-1702-BC93-10CBC15C81D0}"/>
              </a:ext>
            </a:extLst>
          </p:cNvPr>
          <p:cNvSpPr>
            <a:spLocks noGrp="1"/>
          </p:cNvSpPr>
          <p:nvPr>
            <p:ph type="title"/>
          </p:nvPr>
        </p:nvSpPr>
        <p:spPr>
          <a:xfrm>
            <a:off x="0" y="-12445"/>
            <a:ext cx="9144000" cy="533440"/>
          </a:xfrm>
        </p:spPr>
        <p:txBody>
          <a:bodyPr>
            <a:noAutofit/>
          </a:bodyPr>
          <a:lstStyle/>
          <a:p>
            <a:r>
              <a:rPr lang="en-US" sz="4000" dirty="0">
                <a:solidFill>
                  <a:srgbClr val="FF0000"/>
                </a:solidFill>
                <a:latin typeface="Centaur" panose="02030504050205020304" pitchFamily="18" charset="0"/>
              </a:rPr>
              <a:t>Circuit Breaker Pattern</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424C0BD5-9AC6-4FBE-CCDC-711AEA5B402B}"/>
              </a:ext>
            </a:extLst>
          </p:cNvPr>
          <p:cNvSpPr>
            <a:spLocks noGrp="1"/>
          </p:cNvSpPr>
          <p:nvPr>
            <p:ph idx="1"/>
          </p:nvPr>
        </p:nvSpPr>
        <p:spPr>
          <a:xfrm>
            <a:off x="0" y="520996"/>
            <a:ext cx="9144000" cy="5605168"/>
          </a:xfrm>
        </p:spPr>
        <p:txBody>
          <a:bodyPr>
            <a:normAutofit/>
          </a:bodyPr>
          <a:lstStyle/>
          <a:p>
            <a:pPr>
              <a:buSzPct val="70000"/>
              <a:buFont typeface="Wingdings" panose="05000000000000000000" pitchFamily="2" charset="2"/>
              <a:buChar char="v"/>
            </a:pPr>
            <a:r>
              <a:rPr lang="en-US" sz="2600" dirty="0">
                <a:solidFill>
                  <a:srgbClr val="4A4A4A"/>
                </a:solidFill>
                <a:latin typeface="Goudy Old Style" panose="02020502050305020303" pitchFamily="18" charset="0"/>
              </a:rPr>
              <a:t>T</a:t>
            </a:r>
            <a:r>
              <a:rPr lang="en-US" sz="2600" b="0" i="0" dirty="0">
                <a:solidFill>
                  <a:srgbClr val="4A4A4A"/>
                </a:solidFill>
                <a:effectLst/>
                <a:latin typeface="Goudy Old Style" panose="02020502050305020303" pitchFamily="18" charset="0"/>
              </a:rPr>
              <a:t>he Circuit Breaker design pattern is used to stop the process of request and response if a service is not working. </a:t>
            </a:r>
          </a:p>
          <a:p>
            <a:pPr>
              <a:buSzPct val="70000"/>
              <a:buFont typeface="Wingdings" panose="05000000000000000000" pitchFamily="2" charset="2"/>
              <a:buChar char="v"/>
            </a:pPr>
            <a:r>
              <a:rPr lang="en-US" sz="2600" dirty="0">
                <a:solidFill>
                  <a:srgbClr val="4A4A4A"/>
                </a:solidFill>
                <a:latin typeface="Goudy Old Style" panose="02020502050305020303" pitchFamily="18" charset="0"/>
              </a:rPr>
              <a:t>E.g.</a:t>
            </a:r>
            <a:r>
              <a:rPr lang="en-US" sz="2600" b="0" i="0" dirty="0">
                <a:solidFill>
                  <a:srgbClr val="4A4A4A"/>
                </a:solidFill>
                <a:effectLst/>
                <a:latin typeface="Goudy Old Style" panose="02020502050305020303" pitchFamily="18" charset="0"/>
              </a:rPr>
              <a:t> let’s say a client is sending a request to retrieve data from multiple services. But, due to some issues, one of the services is down. Now, there are two problems –  first, since the client will not have any knowledge about a particular service being down, the request will be continuously sent to that service. The second problem is that the network resources will be exhausted with low performance and bad user experience.</a:t>
            </a:r>
            <a:endParaRPr lang="en-IN" sz="2600" dirty="0">
              <a:latin typeface="Goudy Old Style" panose="02020502050305020303" pitchFamily="18" charset="0"/>
            </a:endParaRPr>
          </a:p>
        </p:txBody>
      </p:sp>
      <p:sp>
        <p:nvSpPr>
          <p:cNvPr id="4" name="Footer Placeholder 3">
            <a:extLst>
              <a:ext uri="{FF2B5EF4-FFF2-40B4-BE49-F238E27FC236}">
                <a16:creationId xmlns:a16="http://schemas.microsoft.com/office/drawing/2014/main" id="{4034F3F5-5E18-411D-38B2-7AF4AEF25B5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BB9578E4-A565-2101-B811-CFE1E9CAB89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90222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4EEC-2988-7AE7-ED24-EC93C818779B}"/>
              </a:ext>
            </a:extLst>
          </p:cNvPr>
          <p:cNvSpPr>
            <a:spLocks noGrp="1"/>
          </p:cNvSpPr>
          <p:nvPr>
            <p:ph type="title"/>
          </p:nvPr>
        </p:nvSpPr>
        <p:spPr>
          <a:xfrm>
            <a:off x="0" y="19459"/>
            <a:ext cx="9144000" cy="480272"/>
          </a:xfrm>
        </p:spPr>
        <p:txBody>
          <a:bodyPr>
            <a:noAutofit/>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7A0C5342-A7A2-15BA-A0AA-2E7EC77D781A}"/>
              </a:ext>
            </a:extLst>
          </p:cNvPr>
          <p:cNvSpPr>
            <a:spLocks noGrp="1"/>
          </p:cNvSpPr>
          <p:nvPr>
            <p:ph idx="1"/>
          </p:nvPr>
        </p:nvSpPr>
        <p:spPr>
          <a:xfrm>
            <a:off x="0" y="499732"/>
            <a:ext cx="9144000" cy="5626432"/>
          </a:xfrm>
        </p:spPr>
        <p:txBody>
          <a:bodyPr>
            <a:normAutofit/>
          </a:bodyPr>
          <a:lstStyle/>
          <a:p>
            <a:r>
              <a:rPr lang="en-US" sz="2600" b="0" i="0" dirty="0">
                <a:solidFill>
                  <a:srgbClr val="4A4A4A"/>
                </a:solidFill>
                <a:effectLst/>
                <a:latin typeface="Goudy Old Style" panose="02020502050305020303" pitchFamily="18" charset="0"/>
              </a:rPr>
              <a:t> With the help of this pattern, the client will invoke a remote service via a proxy. This proxy will basically behave as a circuit barrier. </a:t>
            </a:r>
          </a:p>
          <a:p>
            <a:r>
              <a:rPr lang="en-US" sz="2600" b="0" i="0" dirty="0">
                <a:solidFill>
                  <a:srgbClr val="4A4A4A"/>
                </a:solidFill>
                <a:effectLst/>
                <a:latin typeface="Goudy Old Style" panose="02020502050305020303" pitchFamily="18" charset="0"/>
              </a:rPr>
              <a:t>So, when the number of failures crosses the threshold number, the circuit breaker trips for a particular time period. </a:t>
            </a:r>
          </a:p>
          <a:p>
            <a:r>
              <a:rPr lang="en-US" sz="2600" b="0" i="0" dirty="0">
                <a:solidFill>
                  <a:srgbClr val="4A4A4A"/>
                </a:solidFill>
                <a:effectLst/>
                <a:latin typeface="Goudy Old Style" panose="02020502050305020303" pitchFamily="18" charset="0"/>
              </a:rPr>
              <a:t>Then, all the attempts to invoke the remote service will fail in this timeout period. Once that time period is finished, the circuit breaker will allow a limited number of tests to pass through and if those requests succeed, the circuit breaker resumes back to the normal operation. Else, if there is a failure, then the time out period begins again.</a:t>
            </a:r>
            <a:endParaRPr lang="en-IN" sz="2600" dirty="0">
              <a:latin typeface="Goudy Old Style" panose="02020502050305020303" pitchFamily="18" charset="0"/>
            </a:endParaRPr>
          </a:p>
        </p:txBody>
      </p:sp>
      <p:sp>
        <p:nvSpPr>
          <p:cNvPr id="4" name="Footer Placeholder 3">
            <a:extLst>
              <a:ext uri="{FF2B5EF4-FFF2-40B4-BE49-F238E27FC236}">
                <a16:creationId xmlns:a16="http://schemas.microsoft.com/office/drawing/2014/main" id="{33F9D271-BAAF-4DDF-E216-4A2D391A688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57C6FF33-D9D8-52AE-CC78-92ACA9EBD5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25856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93B7-95C8-4124-0F46-D1A3EC2BC744}"/>
              </a:ext>
            </a:extLst>
          </p:cNvPr>
          <p:cNvSpPr>
            <a:spLocks noGrp="1"/>
          </p:cNvSpPr>
          <p:nvPr>
            <p:ph type="title"/>
          </p:nvPr>
        </p:nvSpPr>
        <p:spPr>
          <a:xfrm>
            <a:off x="0" y="8823"/>
            <a:ext cx="9144000" cy="490907"/>
          </a:xfrm>
        </p:spPr>
        <p:txBody>
          <a:bodyPr>
            <a:noAutofit/>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4" name="Footer Placeholder 3">
            <a:extLst>
              <a:ext uri="{FF2B5EF4-FFF2-40B4-BE49-F238E27FC236}">
                <a16:creationId xmlns:a16="http://schemas.microsoft.com/office/drawing/2014/main" id="{133E3214-4C8A-3B45-E843-56684DBBE07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DF438137-131B-49BD-16E0-D6CC78DD25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218" name="Picture 2" descr="Circuit Breaker - Microservices Design Patterns - Edureka">
            <a:extLst>
              <a:ext uri="{FF2B5EF4-FFF2-40B4-BE49-F238E27FC236}">
                <a16:creationId xmlns:a16="http://schemas.microsoft.com/office/drawing/2014/main" id="{E2CE7D34-0E8A-2980-519E-284E52A8C8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595424"/>
            <a:ext cx="8229600" cy="459500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EAD0AA59-6BBB-D2B4-D566-A8B13D60E247}"/>
              </a:ext>
            </a:extLst>
          </p:cNvPr>
          <p:cNvSpPr/>
          <p:nvPr/>
        </p:nvSpPr>
        <p:spPr>
          <a:xfrm>
            <a:off x="627324" y="797443"/>
            <a:ext cx="1190847" cy="6092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89707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EEC7-1EC8-E0B9-E58D-EA72FC6D1FE8}"/>
              </a:ext>
            </a:extLst>
          </p:cNvPr>
          <p:cNvSpPr>
            <a:spLocks noGrp="1"/>
          </p:cNvSpPr>
          <p:nvPr>
            <p:ph type="title"/>
          </p:nvPr>
        </p:nvSpPr>
        <p:spPr>
          <a:xfrm>
            <a:off x="0" y="19458"/>
            <a:ext cx="9144000" cy="533435"/>
          </a:xfrm>
        </p:spPr>
        <p:txBody>
          <a:bodyPr>
            <a:normAutofit fontScale="90000"/>
          </a:bodyPr>
          <a:lstStyle/>
          <a:p>
            <a:r>
              <a:rPr lang="en-US" sz="4000" dirty="0">
                <a:solidFill>
                  <a:srgbClr val="FF0000"/>
                </a:solidFill>
                <a:latin typeface="Centaur" panose="02030504050205020304" pitchFamily="18" charset="0"/>
              </a:rPr>
              <a:t>Migrating to Microservices</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756CAAE4-248E-C0BF-C9BB-FB957EC3391D}"/>
              </a:ext>
            </a:extLst>
          </p:cNvPr>
          <p:cNvSpPr>
            <a:spLocks noGrp="1"/>
          </p:cNvSpPr>
          <p:nvPr>
            <p:ph idx="1"/>
          </p:nvPr>
        </p:nvSpPr>
        <p:spPr>
          <a:xfrm>
            <a:off x="0" y="648587"/>
            <a:ext cx="9144000" cy="5477578"/>
          </a:xfrm>
        </p:spPr>
        <p:txBody>
          <a:bodyPr>
            <a:normAutofit/>
          </a:bodyPr>
          <a:lstStyle/>
          <a:p>
            <a:pPr algn="l"/>
            <a:r>
              <a:rPr lang="en-US" sz="2600" i="0" dirty="0">
                <a:effectLst/>
                <a:latin typeface="Goudy Old Style" panose="02020502050305020303" pitchFamily="18" charset="0"/>
              </a:rPr>
              <a:t>Step 1: Identify the Logical Component</a:t>
            </a:r>
          </a:p>
          <a:p>
            <a:pPr algn="l"/>
            <a:r>
              <a:rPr lang="en-US" sz="2600" i="0" dirty="0">
                <a:effectLst/>
                <a:latin typeface="Goudy Old Style" panose="02020502050305020303" pitchFamily="18" charset="0"/>
              </a:rPr>
              <a:t>There are three major components with the data used in the system:</a:t>
            </a:r>
          </a:p>
          <a:p>
            <a:pPr algn="l">
              <a:buFont typeface="+mj-lt"/>
              <a:buAutoNum type="arabicPeriod"/>
            </a:pPr>
            <a:r>
              <a:rPr lang="en-US" sz="2600" i="0" dirty="0">
                <a:effectLst/>
                <a:latin typeface="Goudy Old Style" panose="02020502050305020303" pitchFamily="18" charset="0"/>
              </a:rPr>
              <a:t>Data objects</a:t>
            </a:r>
          </a:p>
          <a:p>
            <a:pPr algn="l">
              <a:buFont typeface="+mj-lt"/>
              <a:buAutoNum type="arabicPeriod"/>
            </a:pPr>
            <a:r>
              <a:rPr lang="en-US" sz="2600" i="0" dirty="0">
                <a:effectLst/>
                <a:latin typeface="Goudy Old Style" panose="02020502050305020303" pitchFamily="18" charset="0"/>
              </a:rPr>
              <a:t>Data actions</a:t>
            </a:r>
          </a:p>
          <a:p>
            <a:pPr algn="l">
              <a:buFont typeface="+mj-lt"/>
              <a:buAutoNum type="arabicPeriod"/>
            </a:pPr>
            <a:r>
              <a:rPr lang="en-US" sz="2600" i="0" dirty="0">
                <a:effectLst/>
                <a:latin typeface="Goudy Old Style" panose="02020502050305020303" pitchFamily="18" charset="0"/>
              </a:rPr>
              <a:t>Job to perform and use cases</a:t>
            </a:r>
          </a:p>
          <a:p>
            <a:pPr algn="l"/>
            <a:r>
              <a:rPr lang="en-US" sz="2600" i="0" dirty="0">
                <a:effectLst/>
                <a:latin typeface="Goudy Old Style" panose="02020502050305020303" pitchFamily="18" charset="0"/>
              </a:rPr>
              <a:t>The logical construct of the data that is being used in the system is data objects. The data actions are the commands used on one or more data objects, possibly on different types of data, to perform a task. Whereas the job to perform is the function called to perform a task on the available data.</a:t>
            </a:r>
          </a:p>
          <a:p>
            <a:endParaRPr lang="en-IN" sz="2600" dirty="0">
              <a:latin typeface="Goudy Old Style" panose="02020502050305020303" pitchFamily="18" charset="0"/>
            </a:endParaRPr>
          </a:p>
        </p:txBody>
      </p:sp>
      <p:sp>
        <p:nvSpPr>
          <p:cNvPr id="4" name="Footer Placeholder 3">
            <a:extLst>
              <a:ext uri="{FF2B5EF4-FFF2-40B4-BE49-F238E27FC236}">
                <a16:creationId xmlns:a16="http://schemas.microsoft.com/office/drawing/2014/main" id="{A0F211B2-5417-21AF-62E9-5444B4A3E1B8}"/>
              </a:ext>
            </a:extLst>
          </p:cNvPr>
          <p:cNvSpPr>
            <a:spLocks noGrp="1"/>
          </p:cNvSpPr>
          <p:nvPr>
            <p:ph type="ftr" sz="quarter" idx="11"/>
          </p:nvPr>
        </p:nvSpPr>
        <p:spPr>
          <a:xfrm>
            <a:off x="2700670" y="6549656"/>
            <a:ext cx="3319130" cy="27814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FC778F07-513C-FBE5-D256-87AD933630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27561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A5E25-3E74-B357-3E21-9040C29211A6}"/>
              </a:ext>
            </a:extLst>
          </p:cNvPr>
          <p:cNvSpPr>
            <a:spLocks noGrp="1"/>
          </p:cNvSpPr>
          <p:nvPr>
            <p:ph type="title"/>
          </p:nvPr>
        </p:nvSpPr>
        <p:spPr>
          <a:xfrm>
            <a:off x="0" y="8825"/>
            <a:ext cx="9144000" cy="436223"/>
          </a:xfrm>
        </p:spPr>
        <p:txBody>
          <a:bodyPr>
            <a:noAutofit/>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3351139F-68BD-6E29-BF30-7F6DEBAB636C}"/>
              </a:ext>
            </a:extLst>
          </p:cNvPr>
          <p:cNvSpPr>
            <a:spLocks noGrp="1"/>
          </p:cNvSpPr>
          <p:nvPr>
            <p:ph idx="1"/>
          </p:nvPr>
        </p:nvSpPr>
        <p:spPr>
          <a:xfrm>
            <a:off x="-1" y="357960"/>
            <a:ext cx="9143999" cy="5845986"/>
          </a:xfrm>
        </p:spPr>
        <p:txBody>
          <a:bodyPr>
            <a:noAutofit/>
          </a:bodyPr>
          <a:lstStyle/>
          <a:p>
            <a:pPr marL="0" indent="0" algn="l">
              <a:buNone/>
            </a:pPr>
            <a:r>
              <a:rPr lang="en-US" sz="2500" b="1" i="0" dirty="0">
                <a:effectLst/>
                <a:latin typeface="Goudy Old Style" panose="02020502050305020303" pitchFamily="18" charset="0"/>
              </a:rPr>
              <a:t>Step 2: Flatten or Refractor Components</a:t>
            </a:r>
          </a:p>
          <a:p>
            <a:pPr algn="l">
              <a:buSzPct val="70000"/>
              <a:buFont typeface="Wingdings" panose="05000000000000000000" pitchFamily="2" charset="2"/>
              <a:buChar char="v"/>
            </a:pPr>
            <a:r>
              <a:rPr lang="en-US" sz="2500" i="0" dirty="0">
                <a:effectLst/>
                <a:latin typeface="Goudy Old Style" panose="02020502050305020303" pitchFamily="18" charset="0"/>
              </a:rPr>
              <a:t>Once all the modules and components are uniquely identified and categorized, the businesses must organize these groups internally. </a:t>
            </a:r>
          </a:p>
          <a:p>
            <a:pPr algn="l">
              <a:buSzPct val="70000"/>
              <a:buFont typeface="Wingdings" panose="05000000000000000000" pitchFamily="2" charset="2"/>
              <a:buChar char="v"/>
            </a:pPr>
            <a:r>
              <a:rPr lang="en-US" sz="2500" i="0" dirty="0">
                <a:effectLst/>
                <a:latin typeface="Goudy Old Style" panose="02020502050305020303" pitchFamily="18" charset="0"/>
              </a:rPr>
              <a:t>The components that have similar functionalities must be addressed before the implementation of microservice architecture. </a:t>
            </a:r>
          </a:p>
          <a:p>
            <a:pPr algn="l">
              <a:buSzPct val="70000"/>
              <a:buFont typeface="Wingdings" panose="05000000000000000000" pitchFamily="2" charset="2"/>
              <a:buChar char="v"/>
            </a:pPr>
            <a:r>
              <a:rPr lang="en-US" sz="2500" i="0" dirty="0">
                <a:effectLst/>
                <a:latin typeface="Goudy Old Style" panose="02020502050305020303" pitchFamily="18" charset="0"/>
              </a:rPr>
              <a:t>In the end, there must be one microservice to perform a particular task.</a:t>
            </a:r>
          </a:p>
          <a:p>
            <a:pPr marL="0" indent="0" algn="l">
              <a:buNone/>
            </a:pPr>
            <a:r>
              <a:rPr lang="en-US" sz="2500" b="1" i="0" dirty="0">
                <a:effectLst/>
                <a:latin typeface="Goudy Old Style" panose="02020502050305020303" pitchFamily="18" charset="0"/>
              </a:rPr>
              <a:t>Step 3: Identify the Dependencies of the Components</a:t>
            </a:r>
          </a:p>
          <a:p>
            <a:pPr>
              <a:buSzPct val="70000"/>
              <a:buFont typeface="Wingdings" panose="05000000000000000000" pitchFamily="2" charset="2"/>
              <a:buChar char="v"/>
            </a:pPr>
            <a:r>
              <a:rPr lang="en-US" sz="2500" i="0" dirty="0">
                <a:effectLst/>
                <a:latin typeface="Goudy Old Style" panose="02020502050305020303" pitchFamily="18" charset="0"/>
              </a:rPr>
              <a:t>Upon identifying and reorganizing the components for migrating from a monolithic application to microservices, the system architects must identify the dependencies between the components. </a:t>
            </a:r>
          </a:p>
          <a:p>
            <a:pPr>
              <a:buSzPct val="70000"/>
              <a:buFont typeface="Wingdings" panose="05000000000000000000" pitchFamily="2" charset="2"/>
              <a:buChar char="v"/>
            </a:pPr>
            <a:r>
              <a:rPr lang="en-US" sz="2500" i="0" dirty="0">
                <a:effectLst/>
                <a:latin typeface="Goudy Old Style" panose="02020502050305020303" pitchFamily="18" charset="0"/>
              </a:rPr>
              <a:t>Architects can perform this task using static analysis of the source code to search for calls between different libraries and datatypes.</a:t>
            </a:r>
            <a:endParaRPr lang="en-IN" sz="2500" dirty="0">
              <a:latin typeface="Goudy Old Style" panose="02020502050305020303" pitchFamily="18" charset="0"/>
            </a:endParaRPr>
          </a:p>
        </p:txBody>
      </p:sp>
      <p:sp>
        <p:nvSpPr>
          <p:cNvPr id="4" name="Footer Placeholder 3">
            <a:extLst>
              <a:ext uri="{FF2B5EF4-FFF2-40B4-BE49-F238E27FC236}">
                <a16:creationId xmlns:a16="http://schemas.microsoft.com/office/drawing/2014/main" id="{5FA7C917-A2EB-CD3F-A99A-B030EB2C60FE}"/>
              </a:ext>
            </a:extLst>
          </p:cNvPr>
          <p:cNvSpPr>
            <a:spLocks noGrp="1"/>
          </p:cNvSpPr>
          <p:nvPr>
            <p:ph type="ftr" sz="quarter" idx="11"/>
          </p:nvPr>
        </p:nvSpPr>
        <p:spPr>
          <a:xfrm>
            <a:off x="3124200" y="6483944"/>
            <a:ext cx="2895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D3DCEC49-AD93-A79B-7C12-6234622FBC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3165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525F-3AA7-8373-2AE2-B47E8D187DBC}"/>
              </a:ext>
            </a:extLst>
          </p:cNvPr>
          <p:cNvSpPr>
            <a:spLocks noGrp="1"/>
          </p:cNvSpPr>
          <p:nvPr>
            <p:ph type="title"/>
          </p:nvPr>
        </p:nvSpPr>
        <p:spPr>
          <a:xfrm>
            <a:off x="0" y="-12450"/>
            <a:ext cx="9144000" cy="501548"/>
          </a:xfrm>
        </p:spPr>
        <p:txBody>
          <a:bodyPr>
            <a:noAutofit/>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B7BD12EA-7FF6-A31E-78AC-BA5B6C9ABA60}"/>
              </a:ext>
            </a:extLst>
          </p:cNvPr>
          <p:cNvSpPr>
            <a:spLocks noGrp="1"/>
          </p:cNvSpPr>
          <p:nvPr>
            <p:ph idx="1"/>
          </p:nvPr>
        </p:nvSpPr>
        <p:spPr>
          <a:xfrm>
            <a:off x="-1" y="350869"/>
            <a:ext cx="9143999" cy="6232377"/>
          </a:xfrm>
        </p:spPr>
        <p:txBody>
          <a:bodyPr>
            <a:noAutofit/>
          </a:bodyPr>
          <a:lstStyle/>
          <a:p>
            <a:pPr marL="0" indent="0" algn="l">
              <a:buNone/>
            </a:pPr>
            <a:r>
              <a:rPr lang="en-US" sz="2500" b="1" i="0" dirty="0">
                <a:effectLst/>
                <a:latin typeface="Goudy Old Style" panose="02020502050305020303" pitchFamily="18" charset="0"/>
              </a:rPr>
              <a:t>Step 4: Components Group Identification</a:t>
            </a:r>
          </a:p>
          <a:p>
            <a:pPr algn="l">
              <a:buSzPct val="70000"/>
              <a:buFont typeface="Wingdings" panose="05000000000000000000" pitchFamily="2" charset="2"/>
              <a:buChar char="v"/>
            </a:pPr>
            <a:r>
              <a:rPr lang="en-US" sz="2500" b="0" i="0" dirty="0">
                <a:effectLst/>
                <a:latin typeface="Goudy Old Style" panose="02020502050305020303" pitchFamily="18" charset="0"/>
              </a:rPr>
              <a:t>After the components and dependencies are identified, the architects must focus on grouping the components into cohesive groups that can transform into microservices.</a:t>
            </a:r>
          </a:p>
          <a:p>
            <a:pPr algn="l">
              <a:buSzPct val="70000"/>
              <a:buFont typeface="Wingdings" panose="05000000000000000000" pitchFamily="2" charset="2"/>
              <a:buChar char="v"/>
            </a:pPr>
            <a:r>
              <a:rPr lang="en-US" sz="2500" b="0" i="0" dirty="0">
                <a:effectLst/>
                <a:latin typeface="Goudy Old Style" panose="02020502050305020303" pitchFamily="18" charset="0"/>
              </a:rPr>
              <a:t>This step aims to identify a small set of objects and their constituent actions that should be logically separated in the final system.</a:t>
            </a:r>
          </a:p>
          <a:p>
            <a:pPr marL="0" indent="0" algn="l">
              <a:buNone/>
            </a:pPr>
            <a:r>
              <a:rPr lang="en-US" sz="2500" b="1" i="0" dirty="0">
                <a:effectLst/>
                <a:latin typeface="Goudy Old Style" panose="02020502050305020303" pitchFamily="18" charset="0"/>
              </a:rPr>
              <a:t>Step 5: APIs for Remote User Interface</a:t>
            </a:r>
          </a:p>
          <a:p>
            <a:pPr algn="l">
              <a:buSzPct val="70000"/>
              <a:buFont typeface="Wingdings" panose="05000000000000000000" pitchFamily="2" charset="2"/>
              <a:buChar char="v"/>
            </a:pPr>
            <a:r>
              <a:rPr lang="en-US" sz="2500" b="0" i="0" dirty="0">
                <a:effectLst/>
                <a:latin typeface="Goudy Old Style" panose="02020502050305020303" pitchFamily="18" charset="0"/>
              </a:rPr>
              <a:t>The remote user interface is the only mode of communication among the system, its components, and the system’s users. The remote user interface must be scalable to adopt new features and technologies as the system evolves over the period.</a:t>
            </a:r>
          </a:p>
          <a:p>
            <a:pPr algn="l">
              <a:buSzPct val="70000"/>
              <a:buFont typeface="Wingdings" panose="05000000000000000000" pitchFamily="2" charset="2"/>
              <a:buChar char="v"/>
            </a:pPr>
            <a:r>
              <a:rPr lang="en-US" sz="2500" b="0" i="0" dirty="0">
                <a:effectLst/>
                <a:latin typeface="Goudy Old Style" panose="02020502050305020303" pitchFamily="18" charset="0"/>
              </a:rPr>
              <a:t>The interface must be usable during migration and also once the microservice is deployed. Since the components are likely to change as they are worked upon, the remote user interface must manipulate the data when it is </a:t>
            </a:r>
            <a:r>
              <a:rPr lang="en-US" sz="2500" b="0" i="0" u="none" strike="noStrike" dirty="0">
                <a:effectLst/>
                <a:latin typeface="Goudy Old Style" panose="02020502050305020303" pitchFamily="18" charset="0"/>
                <a:hlinkClick r:id="rId2">
                  <a:extLst>
                    <a:ext uri="{A12FA001-AC4F-418D-AE19-62706E023703}">
                      <ahyp:hlinkClr xmlns:ahyp="http://schemas.microsoft.com/office/drawing/2018/hyperlinkcolor" val="tx"/>
                    </a:ext>
                  </a:extLst>
                </a:hlinkClick>
              </a:rPr>
              <a:t>migrated from monolithic to microservices</a:t>
            </a:r>
            <a:r>
              <a:rPr lang="en-US" sz="2500" b="0" i="0" u="none" strike="noStrike" dirty="0">
                <a:effectLst/>
                <a:latin typeface="Goudy Old Style" panose="02020502050305020303" pitchFamily="18" charset="0"/>
              </a:rPr>
              <a:t>.</a:t>
            </a:r>
            <a:endParaRPr lang="en-US" sz="2500" b="0" i="0" dirty="0">
              <a:effectLst/>
              <a:latin typeface="Goudy Old Style" panose="02020502050305020303" pitchFamily="18" charset="0"/>
            </a:endParaRPr>
          </a:p>
        </p:txBody>
      </p:sp>
      <p:sp>
        <p:nvSpPr>
          <p:cNvPr id="4" name="Footer Placeholder 3">
            <a:extLst>
              <a:ext uri="{FF2B5EF4-FFF2-40B4-BE49-F238E27FC236}">
                <a16:creationId xmlns:a16="http://schemas.microsoft.com/office/drawing/2014/main" id="{3234FCB3-90FF-0945-F3D2-3E0C630C051F}"/>
              </a:ext>
            </a:extLst>
          </p:cNvPr>
          <p:cNvSpPr>
            <a:spLocks noGrp="1"/>
          </p:cNvSpPr>
          <p:nvPr>
            <p:ph type="ftr" sz="quarter" idx="11"/>
          </p:nvPr>
        </p:nvSpPr>
        <p:spPr>
          <a:xfrm>
            <a:off x="3124200" y="6476095"/>
            <a:ext cx="2895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63175EB5-17BD-6F58-2A0D-CCF64102094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1855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7452-B632-07A0-BF81-B8D301E558F4}"/>
              </a:ext>
            </a:extLst>
          </p:cNvPr>
          <p:cNvSpPr>
            <a:spLocks noGrp="1"/>
          </p:cNvSpPr>
          <p:nvPr>
            <p:ph type="title"/>
          </p:nvPr>
        </p:nvSpPr>
        <p:spPr>
          <a:xfrm>
            <a:off x="0" y="8821"/>
            <a:ext cx="9144000" cy="469644"/>
          </a:xfrm>
        </p:spPr>
        <p:txBody>
          <a:bodyPr>
            <a:noAutofit/>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2EC40351-B613-A156-6F2C-4B0F5BF7D014}"/>
              </a:ext>
            </a:extLst>
          </p:cNvPr>
          <p:cNvSpPr>
            <a:spLocks noGrp="1"/>
          </p:cNvSpPr>
          <p:nvPr>
            <p:ph idx="1"/>
          </p:nvPr>
        </p:nvSpPr>
        <p:spPr>
          <a:xfrm>
            <a:off x="0" y="391377"/>
            <a:ext cx="9144000" cy="4525963"/>
          </a:xfrm>
        </p:spPr>
        <p:txBody>
          <a:bodyPr>
            <a:noAutofit/>
          </a:bodyPr>
          <a:lstStyle/>
          <a:p>
            <a:pPr marL="0" indent="0">
              <a:buNone/>
            </a:pPr>
            <a:r>
              <a:rPr lang="en-US" sz="2600" b="1" i="0" dirty="0">
                <a:effectLst/>
                <a:latin typeface="Goudy Old Style" panose="02020502050305020303" pitchFamily="18" charset="0"/>
              </a:rPr>
              <a:t>Step 6: Migrate the Components to Microservice </a:t>
            </a:r>
            <a:r>
              <a:rPr lang="en-US" sz="2600" i="0" dirty="0">
                <a:effectLst/>
                <a:latin typeface="Goudy Old Style" panose="02020502050305020303" pitchFamily="18" charset="0"/>
              </a:rPr>
              <a:t>– </a:t>
            </a:r>
          </a:p>
          <a:p>
            <a:pPr>
              <a:buSzPct val="70000"/>
              <a:buFont typeface="Wingdings" panose="05000000000000000000" pitchFamily="2" charset="2"/>
              <a:buChar char="v"/>
            </a:pPr>
            <a:r>
              <a:rPr lang="en-US" sz="2600" b="0" i="0" dirty="0">
                <a:effectLst/>
                <a:latin typeface="Goudy Old Style" panose="02020502050305020303" pitchFamily="18" charset="0"/>
              </a:rPr>
              <a:t>Microservices have a more relaxed posture towards sharing data repositories and allow more complex data object interactions. Therefore it is advisable to this step as an interim process while migrating your monolithic application to microservices.</a:t>
            </a:r>
          </a:p>
          <a:p>
            <a:pPr>
              <a:buSzPct val="70000"/>
              <a:buFont typeface="Wingdings" panose="05000000000000000000" pitchFamily="2" charset="2"/>
              <a:buChar char="v"/>
            </a:pPr>
            <a:r>
              <a:rPr lang="en-US" sz="2600" b="0" i="0" dirty="0">
                <a:effectLst/>
                <a:latin typeface="Goudy Old Style" panose="02020502050305020303" pitchFamily="18" charset="0"/>
              </a:rPr>
              <a:t>Not moving to microservice is because of the complexity of monolithic applications since they might be built using intertwined logics that may cause issues while converting to microservices.</a:t>
            </a:r>
          </a:p>
          <a:p>
            <a:pPr>
              <a:buSzPct val="70000"/>
              <a:buFont typeface="Wingdings" panose="05000000000000000000" pitchFamily="2" charset="2"/>
              <a:buChar char="v"/>
            </a:pPr>
            <a:r>
              <a:rPr lang="en-US" sz="2600" b="0" i="0" dirty="0">
                <a:effectLst/>
                <a:latin typeface="Goudy Old Style" panose="02020502050305020303" pitchFamily="18" charset="0"/>
              </a:rPr>
              <a:t>The goal of this step is to move the components to separate projects and create separate deployments. At a minimum, each microservice should be independently deployable from within the system’s continuous integration (CI) and continuous deployment (CD) pipeline.</a:t>
            </a:r>
            <a:endParaRPr lang="en-IN" sz="2600" dirty="0">
              <a:latin typeface="Goudy Old Style" panose="02020502050305020303" pitchFamily="18" charset="0"/>
            </a:endParaRPr>
          </a:p>
        </p:txBody>
      </p:sp>
      <p:sp>
        <p:nvSpPr>
          <p:cNvPr id="4" name="Footer Placeholder 3">
            <a:extLst>
              <a:ext uri="{FF2B5EF4-FFF2-40B4-BE49-F238E27FC236}">
                <a16:creationId xmlns:a16="http://schemas.microsoft.com/office/drawing/2014/main" id="{A33136DB-EECC-5BAE-FDFF-360E61B10DC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C22ACD65-A988-97D4-27D7-268081C5319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37835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7606-9D48-7DE9-4B37-25C1165603C2}"/>
              </a:ext>
            </a:extLst>
          </p:cNvPr>
          <p:cNvSpPr>
            <a:spLocks noGrp="1"/>
          </p:cNvSpPr>
          <p:nvPr>
            <p:ph type="title"/>
          </p:nvPr>
        </p:nvSpPr>
        <p:spPr>
          <a:xfrm>
            <a:off x="0" y="8821"/>
            <a:ext cx="9144000" cy="533439"/>
          </a:xfrm>
        </p:spPr>
        <p:txBody>
          <a:bodyPr>
            <a:noAutofit/>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6021EC4F-A571-97DE-240F-18A57484F488}"/>
              </a:ext>
            </a:extLst>
          </p:cNvPr>
          <p:cNvSpPr>
            <a:spLocks noGrp="1"/>
          </p:cNvSpPr>
          <p:nvPr>
            <p:ph idx="1"/>
          </p:nvPr>
        </p:nvSpPr>
        <p:spPr>
          <a:xfrm>
            <a:off x="0" y="422514"/>
            <a:ext cx="9144000" cy="5583903"/>
          </a:xfrm>
        </p:spPr>
        <p:txBody>
          <a:bodyPr>
            <a:noAutofit/>
          </a:bodyPr>
          <a:lstStyle/>
          <a:p>
            <a:pPr marL="0" indent="0" algn="l">
              <a:buSzPct val="70000"/>
              <a:buNone/>
            </a:pPr>
            <a:r>
              <a:rPr lang="en-US" sz="2600" b="1" i="0" dirty="0">
                <a:effectLst/>
                <a:latin typeface="Goudy Old Style" panose="02020502050305020303" pitchFamily="18" charset="0"/>
              </a:rPr>
              <a:t>Step 7 : Deployment and Testing</a:t>
            </a:r>
          </a:p>
          <a:p>
            <a:pPr algn="l">
              <a:buSzPct val="70000"/>
              <a:buFont typeface="Wingdings" panose="05000000000000000000" pitchFamily="2" charset="2"/>
              <a:buChar char="v"/>
            </a:pPr>
            <a:r>
              <a:rPr lang="en-US" sz="2600" b="0" i="0" dirty="0">
                <a:effectLst/>
                <a:latin typeface="Goudy Old Style" panose="02020502050305020303" pitchFamily="18" charset="0"/>
              </a:rPr>
              <a:t>Once a microservice or microservice is ready for deployment, the next step is integration testing and deployment. The monolithic system must be configured to use the new service for its data needs instead of its legacy data store.</a:t>
            </a:r>
          </a:p>
          <a:p>
            <a:pPr algn="l">
              <a:buSzPct val="70000"/>
              <a:buFont typeface="Wingdings" panose="05000000000000000000" pitchFamily="2" charset="2"/>
              <a:buChar char="v"/>
            </a:pPr>
            <a:r>
              <a:rPr lang="en-US" sz="2600" b="0" i="0" dirty="0">
                <a:effectLst/>
                <a:latin typeface="Goudy Old Style" panose="02020502050305020303" pitchFamily="18" charset="0"/>
              </a:rPr>
              <a:t>Finding all calls to the datastore from within the monolithic legacy system can be challenging. In a testing environment, it might be possible to remove the legacy data related to the migrated datasets for which the new microservice is now responsible.</a:t>
            </a:r>
          </a:p>
        </p:txBody>
      </p:sp>
      <p:sp>
        <p:nvSpPr>
          <p:cNvPr id="4" name="Footer Placeholder 3">
            <a:extLst>
              <a:ext uri="{FF2B5EF4-FFF2-40B4-BE49-F238E27FC236}">
                <a16:creationId xmlns:a16="http://schemas.microsoft.com/office/drawing/2014/main" id="{376C186A-BC77-AEEC-C7D7-DD3ECBF54CA5}"/>
              </a:ext>
            </a:extLst>
          </p:cNvPr>
          <p:cNvSpPr>
            <a:spLocks noGrp="1"/>
          </p:cNvSpPr>
          <p:nvPr>
            <p:ph type="ftr" sz="quarter" idx="11"/>
          </p:nvPr>
        </p:nvSpPr>
        <p:spPr>
          <a:xfrm>
            <a:off x="3124200" y="6471502"/>
            <a:ext cx="2895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EEBACAC5-C5A5-9CB6-4801-A5FD7367B9F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07847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A320A4-8B2C-0057-CD6D-2309F74B0F7B}"/>
              </a:ext>
            </a:extLst>
          </p:cNvPr>
          <p:cNvSpPr>
            <a:spLocks noGrp="1"/>
          </p:cNvSpPr>
          <p:nvPr>
            <p:ph type="ctrTitle"/>
          </p:nvPr>
        </p:nvSpPr>
        <p:spPr/>
        <p:txBody>
          <a:bodyPr>
            <a:noAutofit/>
          </a:bodyPr>
          <a:lstStyle/>
          <a:p>
            <a:r>
              <a:rPr lang="en-US" sz="9600" b="1" dirty="0">
                <a:latin typeface="Bradley Hand ITC" panose="03070402050302030203" pitchFamily="66" charset="0"/>
              </a:rPr>
              <a:t>Thank You </a:t>
            </a:r>
            <a:endParaRPr lang="en-IN" sz="9600" b="1" dirty="0">
              <a:latin typeface="Bradley Hand ITC" panose="03070402050302030203" pitchFamily="66" charset="0"/>
            </a:endParaRPr>
          </a:p>
        </p:txBody>
      </p:sp>
      <p:sp>
        <p:nvSpPr>
          <p:cNvPr id="4" name="Footer Placeholder 3">
            <a:extLst>
              <a:ext uri="{FF2B5EF4-FFF2-40B4-BE49-F238E27FC236}">
                <a16:creationId xmlns:a16="http://schemas.microsoft.com/office/drawing/2014/main" id="{4BD20DD9-71EF-29C9-6F4B-87D2EA2BB5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8FCE3863-2380-30E7-69D3-ABD41A0043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0516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86"/>
            <a:ext cx="9144000" cy="422043"/>
          </a:xfrm>
        </p:spPr>
        <p:txBody>
          <a:bodyPr>
            <a:noAutofit/>
          </a:bodyPr>
          <a:lstStyle/>
          <a:p>
            <a:r>
              <a:rPr lang="en-IN" sz="3600" dirty="0">
                <a:solidFill>
                  <a:srgbClr val="FF0000"/>
                </a:solidFill>
                <a:latin typeface="Baskerville Old Face" pitchFamily="18" charset="0"/>
              </a:rPr>
              <a:t>Design Patterns in Micro Services</a:t>
            </a:r>
          </a:p>
        </p:txBody>
      </p:sp>
      <p:sp>
        <p:nvSpPr>
          <p:cNvPr id="6" name="Content Placeholder 5"/>
          <p:cNvSpPr>
            <a:spLocks noGrp="1"/>
          </p:cNvSpPr>
          <p:nvPr>
            <p:ph idx="1"/>
          </p:nvPr>
        </p:nvSpPr>
        <p:spPr>
          <a:xfrm>
            <a:off x="914397" y="555192"/>
            <a:ext cx="7910286" cy="4525963"/>
          </a:xfrm>
        </p:spPr>
        <p:txBody>
          <a:bodyPr>
            <a:normAutofit/>
          </a:bodyPr>
          <a:lstStyle/>
          <a:p>
            <a:pPr marL="514350" indent="-514350">
              <a:buClr>
                <a:schemeClr val="accent5">
                  <a:lumMod val="50000"/>
                </a:schemeClr>
              </a:buClr>
              <a:buSzPct val="80000"/>
              <a:buFont typeface="+mj-lt"/>
              <a:buAutoNum type="arabicPeriod"/>
            </a:pPr>
            <a:r>
              <a:rPr lang="en-US" sz="2800" dirty="0">
                <a:solidFill>
                  <a:srgbClr val="002060"/>
                </a:solidFill>
                <a:latin typeface="Baskerville Old Face" pitchFamily="18" charset="0"/>
              </a:rPr>
              <a:t>Aggregator.</a:t>
            </a:r>
          </a:p>
          <a:p>
            <a:pPr marL="514350" indent="-514350">
              <a:buClr>
                <a:schemeClr val="accent5">
                  <a:lumMod val="50000"/>
                </a:schemeClr>
              </a:buClr>
              <a:buSzPct val="80000"/>
              <a:buFont typeface="+mj-lt"/>
              <a:buAutoNum type="arabicPeriod"/>
            </a:pPr>
            <a:r>
              <a:rPr lang="en-US" sz="2800" dirty="0">
                <a:solidFill>
                  <a:srgbClr val="002060"/>
                </a:solidFill>
                <a:latin typeface="Baskerville Old Face" pitchFamily="18" charset="0"/>
              </a:rPr>
              <a:t>API Gateway.</a:t>
            </a:r>
          </a:p>
          <a:p>
            <a:pPr marL="514350" indent="-514350">
              <a:buClr>
                <a:schemeClr val="accent5">
                  <a:lumMod val="50000"/>
                </a:schemeClr>
              </a:buClr>
              <a:buSzPct val="80000"/>
              <a:buFont typeface="+mj-lt"/>
              <a:buAutoNum type="arabicPeriod"/>
            </a:pPr>
            <a:r>
              <a:rPr lang="en-US" sz="2800" dirty="0">
                <a:solidFill>
                  <a:srgbClr val="002060"/>
                </a:solidFill>
                <a:latin typeface="Baskerville Old Face" pitchFamily="18" charset="0"/>
              </a:rPr>
              <a:t>Chained or Chain of Responsibility.</a:t>
            </a:r>
          </a:p>
          <a:p>
            <a:pPr marL="514350" indent="-514350">
              <a:buClr>
                <a:schemeClr val="accent5">
                  <a:lumMod val="50000"/>
                </a:schemeClr>
              </a:buClr>
              <a:buSzPct val="80000"/>
              <a:buFont typeface="+mj-lt"/>
              <a:buAutoNum type="arabicPeriod"/>
            </a:pPr>
            <a:r>
              <a:rPr lang="en-US" sz="2800" dirty="0">
                <a:solidFill>
                  <a:srgbClr val="002060"/>
                </a:solidFill>
                <a:latin typeface="Baskerville Old Face" pitchFamily="18" charset="0"/>
              </a:rPr>
              <a:t>Asynchronous Messaging.</a:t>
            </a:r>
          </a:p>
          <a:p>
            <a:pPr marL="514350" indent="-514350">
              <a:buClr>
                <a:schemeClr val="accent5">
                  <a:lumMod val="50000"/>
                </a:schemeClr>
              </a:buClr>
              <a:buSzPct val="80000"/>
              <a:buFont typeface="+mj-lt"/>
              <a:buAutoNum type="arabicPeriod"/>
            </a:pPr>
            <a:r>
              <a:rPr lang="en-US" sz="2800" dirty="0">
                <a:solidFill>
                  <a:srgbClr val="002060"/>
                </a:solidFill>
                <a:latin typeface="Baskerville Old Face" pitchFamily="18" charset="0"/>
              </a:rPr>
              <a:t>Database or Shared Data.</a:t>
            </a:r>
          </a:p>
          <a:p>
            <a:pPr marL="514350" indent="-514350">
              <a:buClr>
                <a:schemeClr val="accent5">
                  <a:lumMod val="50000"/>
                </a:schemeClr>
              </a:buClr>
              <a:buSzPct val="80000"/>
              <a:buFont typeface="+mj-lt"/>
              <a:buAutoNum type="arabicPeriod"/>
            </a:pPr>
            <a:r>
              <a:rPr lang="en-US" sz="2800" dirty="0">
                <a:solidFill>
                  <a:srgbClr val="002060"/>
                </a:solidFill>
                <a:latin typeface="Baskerville Old Face" pitchFamily="18" charset="0"/>
              </a:rPr>
              <a:t>Event Sourcing.</a:t>
            </a:r>
          </a:p>
          <a:p>
            <a:pPr marL="514350" indent="-514350">
              <a:buClr>
                <a:schemeClr val="accent5">
                  <a:lumMod val="50000"/>
                </a:schemeClr>
              </a:buClr>
              <a:buSzPct val="80000"/>
              <a:buFont typeface="+mj-lt"/>
              <a:buAutoNum type="arabicPeriod"/>
            </a:pPr>
            <a:r>
              <a:rPr lang="en-US" sz="2800" dirty="0">
                <a:solidFill>
                  <a:srgbClr val="002060"/>
                </a:solidFill>
                <a:latin typeface="Baskerville Old Face" pitchFamily="18" charset="0"/>
              </a:rPr>
              <a:t>Branch.</a:t>
            </a:r>
          </a:p>
          <a:p>
            <a:pPr marL="514350" indent="-514350">
              <a:buClr>
                <a:schemeClr val="accent5">
                  <a:lumMod val="50000"/>
                </a:schemeClr>
              </a:buClr>
              <a:buSzPct val="80000"/>
              <a:buFont typeface="+mj-lt"/>
              <a:buAutoNum type="arabicPeriod"/>
            </a:pPr>
            <a:r>
              <a:rPr lang="en-US" sz="2800" dirty="0">
                <a:solidFill>
                  <a:srgbClr val="002060"/>
                </a:solidFill>
                <a:latin typeface="Baskerville Old Face" pitchFamily="18" charset="0"/>
              </a:rPr>
              <a:t>Command Query Responsibility Segregator.</a:t>
            </a:r>
          </a:p>
          <a:p>
            <a:pPr marL="514350" indent="-514350">
              <a:buClr>
                <a:srgbClr val="0070C0"/>
              </a:buClr>
              <a:buSzPct val="70000"/>
              <a:buFont typeface="+mj-lt"/>
              <a:buAutoNum type="arabicPeriod"/>
            </a:pPr>
            <a:endParaRPr lang="en-US" sz="2800" b="1" dirty="0">
              <a:latin typeface="Baskerville Old Face" pitchFamily="18" charset="0"/>
            </a:endParaRPr>
          </a:p>
        </p:txBody>
      </p:sp>
      <p:sp>
        <p:nvSpPr>
          <p:cNvPr id="3" name="Footer Placeholder 2"/>
          <p:cNvSpPr>
            <a:spLocks noGrp="1"/>
          </p:cNvSpPr>
          <p:nvPr>
            <p:ph type="ftr" sz="quarter" idx="11"/>
          </p:nvPr>
        </p:nvSpPr>
        <p:spPr>
          <a:xfrm>
            <a:off x="1422400" y="6473371"/>
            <a:ext cx="4597400" cy="34970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High Tower Text" panose="02040502050506030303" pitchFamily="18" charset="0"/>
                <a:ea typeface="+mn-ea"/>
                <a:cs typeface="+mn-cs"/>
              </a:rPr>
              <a:t>Prepared by Vijay Kulkarni Java Trainer</a:t>
            </a:r>
            <a:endParaRPr kumimoji="0" lang="en-IN" sz="1600" b="0" i="0" u="none" strike="noStrike" kern="1200" cap="none" spc="0" normalizeH="0" baseline="0" noProof="0" dirty="0">
              <a:ln>
                <a:noFill/>
              </a:ln>
              <a:solidFill>
                <a:prstClr val="black">
                  <a:tint val="75000"/>
                </a:prstClr>
              </a:solidFill>
              <a:effectLst/>
              <a:uLnTx/>
              <a:uFillTx/>
              <a:latin typeface="High Tower Text" panose="02040502050506030303" pitchFamily="18"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600" b="0" i="0" u="none" strike="noStrike" kern="1200" cap="none" spc="0" normalizeH="0" baseline="0" noProof="0" smtClean="0">
                <a:ln>
                  <a:noFill/>
                </a:ln>
                <a:solidFill>
                  <a:prstClr val="black">
                    <a:tint val="75000"/>
                  </a:prstClr>
                </a:solidFill>
                <a:effectLst/>
                <a:uLnTx/>
                <a:uFillTx/>
                <a:latin typeface="High Tower Text" panose="02040502050506030303"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600" b="0" i="0" u="none" strike="noStrike" kern="1200" cap="none" spc="0" normalizeH="0" baseline="0" noProof="0" dirty="0">
              <a:ln>
                <a:noFill/>
              </a:ln>
              <a:solidFill>
                <a:prstClr val="black">
                  <a:tint val="75000"/>
                </a:prstClr>
              </a:solidFill>
              <a:effectLst/>
              <a:uLnTx/>
              <a:uFillTx/>
              <a:latin typeface="High Tower Text" panose="02040502050506030303" pitchFamily="18" charset="0"/>
              <a:ea typeface="+mn-ea"/>
              <a:cs typeface="+mn-cs"/>
            </a:endParaRPr>
          </a:p>
        </p:txBody>
      </p:sp>
    </p:spTree>
    <p:extLst>
      <p:ext uri="{BB962C8B-B14F-4D97-AF65-F5344CB8AC3E}">
        <p14:creationId xmlns:p14="http://schemas.microsoft.com/office/powerpoint/2010/main" val="75663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24"/>
            <a:ext cx="9143999" cy="512172"/>
          </a:xfrm>
        </p:spPr>
        <p:txBody>
          <a:bodyPr>
            <a:noAutofit/>
          </a:bodyPr>
          <a:lstStyle/>
          <a:p>
            <a:r>
              <a:rPr lang="en-IN" sz="4000" dirty="0" err="1">
                <a:solidFill>
                  <a:srgbClr val="FF0000"/>
                </a:solidFill>
                <a:latin typeface="Centaur" panose="02030504050205020304" pitchFamily="18" charset="0"/>
              </a:rPr>
              <a:t>Aggretator</a:t>
            </a:r>
            <a:endParaRPr lang="en-IN" sz="4000" dirty="0">
              <a:solidFill>
                <a:srgbClr val="FF0000"/>
              </a:solidFill>
              <a:latin typeface="Centaur" panose="02030504050205020304" pitchFamily="18" charset="0"/>
            </a:endParaRPr>
          </a:p>
        </p:txBody>
      </p:sp>
      <p:sp>
        <p:nvSpPr>
          <p:cNvPr id="3" name="Content Placeholder 2"/>
          <p:cNvSpPr>
            <a:spLocks noGrp="1"/>
          </p:cNvSpPr>
          <p:nvPr>
            <p:ph idx="1"/>
          </p:nvPr>
        </p:nvSpPr>
        <p:spPr/>
        <p:txBody>
          <a:bodyPr>
            <a:noAutofit/>
          </a:bodyPr>
          <a:lstStyle/>
          <a:p>
            <a:pPr fontAlgn="base">
              <a:buSzPct val="70000"/>
              <a:buFont typeface="Wingdings" pitchFamily="2" charset="2"/>
              <a:buChar char="v"/>
            </a:pPr>
            <a:endParaRPr lang="en-IN" sz="2800">
              <a:latin typeface="Centaur" pitchFamily="18" charset="0"/>
            </a:endParaRPr>
          </a:p>
          <a:p>
            <a:pPr fontAlgn="base">
              <a:buSzPct val="70000"/>
              <a:buFont typeface="Wingdings" pitchFamily="2" charset="2"/>
              <a:buChar char="v"/>
            </a:pPr>
            <a:endParaRPr lang="en-IN" sz="2800" dirty="0">
              <a:latin typeface="Centaur" pitchFamily="18" charset="0"/>
            </a:endParaRPr>
          </a:p>
        </p:txBody>
      </p:sp>
      <p:sp>
        <p:nvSpPr>
          <p:cNvPr id="4" name="Footer Placeholder 3"/>
          <p:cNvSpPr>
            <a:spLocks noGrp="1"/>
          </p:cNvSpPr>
          <p:nvPr>
            <p:ph type="ftr" sz="quarter" idx="11"/>
          </p:nvPr>
        </p:nvSpPr>
        <p:spPr>
          <a:xfrm>
            <a:off x="1892595" y="6569006"/>
            <a:ext cx="4127205" cy="278366"/>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High Tower Text" panose="02040502050506030303" pitchFamily="18" charset="0"/>
                <a:ea typeface="+mn-ea"/>
                <a:cs typeface="+mn-cs"/>
              </a:rPr>
              <a:t>Prepared by Vijay Kulkarni Java Trainer</a:t>
            </a:r>
            <a:endParaRPr kumimoji="0" lang="en-IN" sz="1600" b="0" i="0" u="none" strike="noStrike" kern="1200" cap="none" spc="0" normalizeH="0" baseline="0" noProof="0" dirty="0">
              <a:ln>
                <a:noFill/>
              </a:ln>
              <a:solidFill>
                <a:prstClr val="black">
                  <a:tint val="75000"/>
                </a:prstClr>
              </a:solidFill>
              <a:effectLst/>
              <a:uLnTx/>
              <a:uFillTx/>
              <a:latin typeface="High Tower Text" panose="02040502050506030303" pitchFamily="18"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extBox 6">
            <a:extLst>
              <a:ext uri="{FF2B5EF4-FFF2-40B4-BE49-F238E27FC236}">
                <a16:creationId xmlns:a16="http://schemas.microsoft.com/office/drawing/2014/main" id="{E7C0C4C6-5102-7096-56CE-B454EC213C4C}"/>
              </a:ext>
            </a:extLst>
          </p:cNvPr>
          <p:cNvSpPr txBox="1"/>
          <p:nvPr/>
        </p:nvSpPr>
        <p:spPr>
          <a:xfrm>
            <a:off x="0" y="520996"/>
            <a:ext cx="9143999" cy="6093976"/>
          </a:xfrm>
          <a:prstGeom prst="rect">
            <a:avLst/>
          </a:prstGeom>
          <a:noFill/>
        </p:spPr>
        <p:txBody>
          <a:bodyPr wrap="square">
            <a:spAutoFit/>
          </a:bodyPr>
          <a:lstStyle/>
          <a:p>
            <a:pPr marL="457200" indent="-457200"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In Microservices patterns, Aggregator is a basic web page which invokes various services to get the required information or achieve the required functionality. </a:t>
            </a:r>
          </a:p>
          <a:p>
            <a:pPr marL="457200" indent="-457200"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This pattern proves to be beneficial when an output is needed by combining data from multiple services. </a:t>
            </a:r>
          </a:p>
          <a:p>
            <a:pPr marL="457200" indent="-457200" algn="just">
              <a:buSzPct val="70000"/>
              <a:buFont typeface="Wingdings" panose="05000000000000000000" pitchFamily="2" charset="2"/>
              <a:buChar char="v"/>
            </a:pPr>
            <a:r>
              <a:rPr lang="en-US" sz="2600" dirty="0">
                <a:solidFill>
                  <a:srgbClr val="4A4A4A"/>
                </a:solidFill>
                <a:latin typeface="Goudy Old Style" panose="02020502050305020303" pitchFamily="18" charset="0"/>
              </a:rPr>
              <a:t>E.g.</a:t>
            </a:r>
            <a:r>
              <a:rPr lang="en-US" sz="2600" b="0" i="0" dirty="0">
                <a:solidFill>
                  <a:srgbClr val="4A4A4A"/>
                </a:solidFill>
                <a:effectLst/>
                <a:latin typeface="Goudy Old Style" panose="02020502050305020303" pitchFamily="18" charset="0"/>
              </a:rPr>
              <a:t> if there are two services each having their own database, then an aggregator having a unique transaction ID, would collect the data from each individual microservice, apply the business logic and finally publish it as a </a:t>
            </a:r>
            <a:r>
              <a:rPr lang="en-US" sz="2600" b="0" i="0" u="none" strike="noStrike" dirty="0">
                <a:solidFill>
                  <a:srgbClr val="007BFF"/>
                </a:solidFill>
                <a:effectLst/>
                <a:latin typeface="Goudy Old Style" panose="02020502050305020303" pitchFamily="18" charset="0"/>
                <a:hlinkClick r:id="rId2"/>
              </a:rPr>
              <a:t>REST</a:t>
            </a:r>
            <a:r>
              <a:rPr lang="en-US" sz="2600" b="0" i="0" dirty="0">
                <a:solidFill>
                  <a:srgbClr val="4A4A4A"/>
                </a:solidFill>
                <a:effectLst/>
                <a:latin typeface="Goudy Old Style" panose="02020502050305020303" pitchFamily="18" charset="0"/>
              </a:rPr>
              <a:t> endpoint. Later on, the data collected can be consumed by the respective services which require that collected data.</a:t>
            </a:r>
          </a:p>
          <a:p>
            <a:pPr marL="457200" indent="-457200"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The Aggregate Design Pattern is based on the DRY principle. Based on this principle, you can abstract the logic into a composite microservices and aggregate that particular business logic into one service.</a:t>
            </a:r>
          </a:p>
        </p:txBody>
      </p:sp>
    </p:spTree>
    <p:extLst>
      <p:ext uri="{BB962C8B-B14F-4D97-AF65-F5344CB8AC3E}">
        <p14:creationId xmlns:p14="http://schemas.microsoft.com/office/powerpoint/2010/main" val="3786175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5825-19F1-9C67-2AF7-58BDE574C8E3}"/>
              </a:ext>
            </a:extLst>
          </p:cNvPr>
          <p:cNvSpPr>
            <a:spLocks noGrp="1"/>
          </p:cNvSpPr>
          <p:nvPr>
            <p:ph type="title"/>
          </p:nvPr>
        </p:nvSpPr>
        <p:spPr>
          <a:xfrm>
            <a:off x="0" y="-1812"/>
            <a:ext cx="9144000" cy="512175"/>
          </a:xfrm>
        </p:spPr>
        <p:txBody>
          <a:bodyPr>
            <a:noAutofit/>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4" name="Footer Placeholder 3">
            <a:extLst>
              <a:ext uri="{FF2B5EF4-FFF2-40B4-BE49-F238E27FC236}">
                <a16:creationId xmlns:a16="http://schemas.microsoft.com/office/drawing/2014/main" id="{F2FCC339-5E66-0998-80B8-E906048EB39B}"/>
              </a:ext>
            </a:extLst>
          </p:cNvPr>
          <p:cNvSpPr>
            <a:spLocks noGrp="1"/>
          </p:cNvSpPr>
          <p:nvPr>
            <p:ph type="ftr" sz="quarter" idx="11"/>
          </p:nvPr>
        </p:nvSpPr>
        <p:spPr>
          <a:xfrm>
            <a:off x="2590801" y="6590271"/>
            <a:ext cx="3428999" cy="22701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F813396C-1057-850C-8AF5-B33A0E7D557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1026" name="Picture 2" descr="Aggregator - Microservices Design Patterns - Edureka">
            <a:extLst>
              <a:ext uri="{FF2B5EF4-FFF2-40B4-BE49-F238E27FC236}">
                <a16:creationId xmlns:a16="http://schemas.microsoft.com/office/drawing/2014/main" id="{F57F9AB2-2D7B-ABBF-9825-12EF097CE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84" y="627321"/>
            <a:ext cx="8601739" cy="536944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3198082A-EACE-B12C-6B3B-73A37D9E9B5F}"/>
              </a:ext>
            </a:extLst>
          </p:cNvPr>
          <p:cNvSpPr/>
          <p:nvPr/>
        </p:nvSpPr>
        <p:spPr>
          <a:xfrm>
            <a:off x="350876" y="925036"/>
            <a:ext cx="1318437" cy="6273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163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DEEA-8097-C51C-A86F-209D6DF0D1CB}"/>
              </a:ext>
            </a:extLst>
          </p:cNvPr>
          <p:cNvSpPr>
            <a:spLocks noGrp="1"/>
          </p:cNvSpPr>
          <p:nvPr>
            <p:ph type="title"/>
          </p:nvPr>
        </p:nvSpPr>
        <p:spPr>
          <a:xfrm>
            <a:off x="0" y="8821"/>
            <a:ext cx="9144000" cy="554705"/>
          </a:xfrm>
        </p:spPr>
        <p:txBody>
          <a:bodyPr>
            <a:noAutofit/>
          </a:bodyPr>
          <a:lstStyle/>
          <a:p>
            <a:r>
              <a:rPr lang="en-US" sz="4000" dirty="0">
                <a:solidFill>
                  <a:srgbClr val="FF0000"/>
                </a:solidFill>
                <a:latin typeface="Centaur" panose="02030504050205020304" pitchFamily="18" charset="0"/>
              </a:rPr>
              <a:t>API Gateway</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A43A9669-3C19-8BF4-B700-77220FE20282}"/>
              </a:ext>
            </a:extLst>
          </p:cNvPr>
          <p:cNvSpPr>
            <a:spLocks noGrp="1"/>
          </p:cNvSpPr>
          <p:nvPr>
            <p:ph idx="1"/>
          </p:nvPr>
        </p:nvSpPr>
        <p:spPr>
          <a:xfrm>
            <a:off x="0" y="563526"/>
            <a:ext cx="9144000" cy="6285653"/>
          </a:xfrm>
        </p:spPr>
        <p:txBody>
          <a:bodyPr>
            <a:noAutofit/>
          </a:bodyPr>
          <a:lstStyle/>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The problems with MS design could be as follows:</a:t>
            </a:r>
          </a:p>
          <a:p>
            <a:pPr marL="446088" indent="-360363" algn="just">
              <a:buSzPct val="85000"/>
              <a:buFont typeface="+mj-lt"/>
              <a:buAutoNum type="arabicPeriod"/>
            </a:pPr>
            <a:r>
              <a:rPr lang="en-US" sz="2600" b="0" i="0" dirty="0">
                <a:solidFill>
                  <a:srgbClr val="4A4A4A"/>
                </a:solidFill>
                <a:effectLst/>
                <a:latin typeface="Goudy Old Style" panose="02020502050305020303" pitchFamily="18" charset="0"/>
              </a:rPr>
              <a:t>How can info be requested from multiple microservices?</a:t>
            </a:r>
          </a:p>
          <a:p>
            <a:pPr marL="446088" indent="-360363" algn="just">
              <a:buSzPct val="85000"/>
              <a:buFont typeface="+mj-lt"/>
              <a:buAutoNum type="arabicPeriod"/>
            </a:pPr>
            <a:r>
              <a:rPr lang="en-US" sz="2600" b="0" i="0" dirty="0">
                <a:solidFill>
                  <a:srgbClr val="4A4A4A"/>
                </a:solidFill>
                <a:effectLst/>
                <a:latin typeface="Goudy Old Style" panose="02020502050305020303" pitchFamily="18" charset="0"/>
              </a:rPr>
              <a:t>Different UI require different data to respond to the same backend database service</a:t>
            </a:r>
          </a:p>
          <a:p>
            <a:pPr marL="446088" indent="-360363" algn="just">
              <a:buSzPct val="85000"/>
              <a:buFont typeface="+mj-lt"/>
              <a:buAutoNum type="arabicPeriod"/>
            </a:pPr>
            <a:r>
              <a:rPr lang="en-US" sz="2600" b="0" i="0" dirty="0">
                <a:solidFill>
                  <a:srgbClr val="4A4A4A"/>
                </a:solidFill>
                <a:effectLst/>
                <a:latin typeface="Goudy Old Style" panose="02020502050305020303" pitchFamily="18" charset="0"/>
              </a:rPr>
              <a:t>How to transform data according to the consumer requirement from reusable Microservices</a:t>
            </a:r>
          </a:p>
          <a:p>
            <a:pPr marL="446088" indent="-360363" algn="just">
              <a:buSzPct val="85000"/>
              <a:buFont typeface="+mj-lt"/>
              <a:buAutoNum type="arabicPeriod"/>
            </a:pPr>
            <a:r>
              <a:rPr lang="en-US" sz="2600" b="0" i="0" dirty="0">
                <a:solidFill>
                  <a:srgbClr val="4A4A4A"/>
                </a:solidFill>
                <a:effectLst/>
                <a:latin typeface="Goudy Old Style" panose="02020502050305020303" pitchFamily="18" charset="0"/>
              </a:rPr>
              <a:t>How to handle multiple protocol requests?</a:t>
            </a:r>
          </a:p>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The API Gateway Design Pattern address the concerns above but and solves many other problems. </a:t>
            </a:r>
          </a:p>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This microservice design pattern can also be considered as the proxy service to route a request to the concerned microservice. </a:t>
            </a:r>
          </a:p>
          <a:p>
            <a:pPr algn="just">
              <a:buSzPct val="70000"/>
              <a:buFont typeface="Wingdings" panose="05000000000000000000" pitchFamily="2" charset="2"/>
              <a:buChar char="v"/>
            </a:pPr>
            <a:r>
              <a:rPr lang="en-US" sz="2600" b="0" i="0" dirty="0">
                <a:solidFill>
                  <a:srgbClr val="4A4A4A"/>
                </a:solidFill>
                <a:effectLst/>
                <a:latin typeface="Goudy Old Style" panose="02020502050305020303" pitchFamily="18" charset="0"/>
              </a:rPr>
              <a:t>Being a variation of the Aggregator service, it can send the request to multiple services and similarly aggregate the results back to the composite or the consumer service. API</a:t>
            </a:r>
            <a:endParaRPr lang="en-IN" sz="2600" dirty="0">
              <a:latin typeface="Goudy Old Style" panose="02020502050305020303" pitchFamily="18" charset="0"/>
            </a:endParaRPr>
          </a:p>
        </p:txBody>
      </p:sp>
      <p:sp>
        <p:nvSpPr>
          <p:cNvPr id="4" name="Footer Placeholder 3">
            <a:extLst>
              <a:ext uri="{FF2B5EF4-FFF2-40B4-BE49-F238E27FC236}">
                <a16:creationId xmlns:a16="http://schemas.microsoft.com/office/drawing/2014/main" id="{A4CB4995-4719-43A2-D494-4008D09E5A59}"/>
              </a:ext>
            </a:extLst>
          </p:cNvPr>
          <p:cNvSpPr>
            <a:spLocks noGrp="1"/>
          </p:cNvSpPr>
          <p:nvPr>
            <p:ph type="ftr" sz="quarter" idx="11"/>
          </p:nvPr>
        </p:nvSpPr>
        <p:spPr>
          <a:xfrm>
            <a:off x="5559061" y="6398882"/>
            <a:ext cx="2895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898CE76A-5CA4-59E0-EFDC-BA7AEB467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70313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D375-6ED4-E5AF-F054-3E1D46C66144}"/>
              </a:ext>
            </a:extLst>
          </p:cNvPr>
          <p:cNvSpPr>
            <a:spLocks noGrp="1"/>
          </p:cNvSpPr>
          <p:nvPr>
            <p:ph type="title"/>
          </p:nvPr>
        </p:nvSpPr>
        <p:spPr>
          <a:xfrm>
            <a:off x="0" y="8827"/>
            <a:ext cx="9144000" cy="544066"/>
          </a:xfrm>
        </p:spPr>
        <p:txBody>
          <a:bodyPr>
            <a:noAutofit/>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C454544E-80FF-65D7-AB1E-5567EDD52677}"/>
              </a:ext>
            </a:extLst>
          </p:cNvPr>
          <p:cNvSpPr>
            <a:spLocks noGrp="1"/>
          </p:cNvSpPr>
          <p:nvPr>
            <p:ph idx="1"/>
          </p:nvPr>
        </p:nvSpPr>
        <p:spPr>
          <a:xfrm>
            <a:off x="0" y="552893"/>
            <a:ext cx="9144000" cy="4525963"/>
          </a:xfrm>
        </p:spPr>
        <p:txBody>
          <a:bodyPr>
            <a:noAutofit/>
          </a:bodyPr>
          <a:lstStyle/>
          <a:p>
            <a:pPr algn="just">
              <a:buSzPct val="70000"/>
              <a:buFont typeface="Wingdings" panose="05000000000000000000" pitchFamily="2" charset="2"/>
              <a:buChar char="v"/>
            </a:pPr>
            <a:r>
              <a:rPr lang="en-US" sz="2500" b="0" i="0" dirty="0">
                <a:solidFill>
                  <a:srgbClr val="4A4A4A"/>
                </a:solidFill>
                <a:effectLst/>
                <a:latin typeface="Goudy Old Style" panose="02020502050305020303" pitchFamily="18" charset="0"/>
              </a:rPr>
              <a:t>Gateway also acts as the entry point for all the microservices and creates fine-grained APIs’ for different types of clients.</a:t>
            </a:r>
          </a:p>
          <a:p>
            <a:pPr algn="just">
              <a:buSzPct val="70000"/>
              <a:buFont typeface="Wingdings" panose="05000000000000000000" pitchFamily="2" charset="2"/>
              <a:buChar char="v"/>
            </a:pPr>
            <a:r>
              <a:rPr lang="en-US" sz="2500" b="0" i="0" dirty="0">
                <a:solidFill>
                  <a:srgbClr val="4A4A4A"/>
                </a:solidFill>
                <a:effectLst/>
                <a:latin typeface="Goudy Old Style" panose="02020502050305020303" pitchFamily="18" charset="0"/>
              </a:rPr>
              <a:t>The API gateways can convert the protocol request from one type to other. Similarly, it can also offload the authentication/authorization responsibility of the microservice.</a:t>
            </a:r>
          </a:p>
          <a:p>
            <a:pPr algn="just">
              <a:buSzPct val="70000"/>
              <a:buFont typeface="Wingdings" panose="05000000000000000000" pitchFamily="2" charset="2"/>
              <a:buChar char="v"/>
            </a:pPr>
            <a:r>
              <a:rPr lang="en-US" sz="2500" b="0" i="0" dirty="0">
                <a:solidFill>
                  <a:srgbClr val="4A4A4A"/>
                </a:solidFill>
                <a:effectLst/>
                <a:latin typeface="Goudy Old Style" panose="02020502050305020303" pitchFamily="18" charset="0"/>
              </a:rPr>
              <a:t>Once the client sends a request, these requests are passed to the API Gateway which acts as an entry point to forward the clients’ requests to the appropriate microservices. </a:t>
            </a:r>
          </a:p>
          <a:p>
            <a:pPr algn="just">
              <a:buSzPct val="70000"/>
              <a:buFont typeface="Wingdings" panose="05000000000000000000" pitchFamily="2" charset="2"/>
              <a:buChar char="v"/>
            </a:pPr>
            <a:r>
              <a:rPr lang="en-US" sz="2500" b="0" i="0" dirty="0">
                <a:solidFill>
                  <a:srgbClr val="4A4A4A"/>
                </a:solidFill>
                <a:effectLst/>
                <a:latin typeface="Goudy Old Style" panose="02020502050305020303" pitchFamily="18" charset="0"/>
              </a:rPr>
              <a:t>Then, with the help of the load balancer, the load of the request is handled and the request is sent to the respective services. </a:t>
            </a:r>
          </a:p>
          <a:p>
            <a:pPr algn="just">
              <a:buSzPct val="70000"/>
              <a:buFont typeface="Wingdings" panose="05000000000000000000" pitchFamily="2" charset="2"/>
              <a:buChar char="v"/>
            </a:pPr>
            <a:r>
              <a:rPr lang="en-US" sz="2500" b="0" i="0" dirty="0">
                <a:solidFill>
                  <a:srgbClr val="4A4A4A"/>
                </a:solidFill>
                <a:effectLst/>
                <a:latin typeface="Goudy Old Style" panose="02020502050305020303" pitchFamily="18" charset="0"/>
              </a:rPr>
              <a:t>Microservices use Service Discovery which acts as a guide to find the route of communication between each of them. Microservices then communicate with each other via a stateless server i.e. either by HTTP Request/Message Bus.</a:t>
            </a:r>
            <a:endParaRPr lang="en-IN" sz="2500" dirty="0"/>
          </a:p>
        </p:txBody>
      </p:sp>
      <p:sp>
        <p:nvSpPr>
          <p:cNvPr id="4" name="Footer Placeholder 3">
            <a:extLst>
              <a:ext uri="{FF2B5EF4-FFF2-40B4-BE49-F238E27FC236}">
                <a16:creationId xmlns:a16="http://schemas.microsoft.com/office/drawing/2014/main" id="{71810EC3-4E15-CE2A-45CD-D8D9AF5A17B1}"/>
              </a:ext>
            </a:extLst>
          </p:cNvPr>
          <p:cNvSpPr>
            <a:spLocks noGrp="1"/>
          </p:cNvSpPr>
          <p:nvPr>
            <p:ph type="ftr" sz="quarter" idx="11"/>
          </p:nvPr>
        </p:nvSpPr>
        <p:spPr>
          <a:xfrm>
            <a:off x="3124200" y="6462677"/>
            <a:ext cx="2895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D308016C-1521-8AA1-29FB-9EB3D7ACC76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59537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B032-C3FD-A0E0-2408-6C5462585BDB}"/>
              </a:ext>
            </a:extLst>
          </p:cNvPr>
          <p:cNvSpPr>
            <a:spLocks noGrp="1"/>
          </p:cNvSpPr>
          <p:nvPr>
            <p:ph type="title"/>
          </p:nvPr>
        </p:nvSpPr>
        <p:spPr>
          <a:xfrm>
            <a:off x="0" y="8824"/>
            <a:ext cx="9144000" cy="522804"/>
          </a:xfrm>
        </p:spPr>
        <p:txBody>
          <a:bodyPr>
            <a:noAutofit/>
          </a:bodyPr>
          <a:lstStyle/>
          <a:p>
            <a:r>
              <a:rPr lang="en-US" sz="4000" dirty="0">
                <a:solidFill>
                  <a:srgbClr val="FF0000"/>
                </a:solidFill>
                <a:latin typeface="Centaur" panose="02030504050205020304" pitchFamily="18" charset="0"/>
              </a:rPr>
              <a:t>contd..</a:t>
            </a:r>
            <a:endParaRPr lang="en-IN" sz="4000" dirty="0">
              <a:solidFill>
                <a:srgbClr val="FF0000"/>
              </a:solidFill>
              <a:latin typeface="Centaur" panose="02030504050205020304" pitchFamily="18" charset="0"/>
            </a:endParaRPr>
          </a:p>
        </p:txBody>
      </p:sp>
      <p:sp>
        <p:nvSpPr>
          <p:cNvPr id="4" name="Footer Placeholder 3">
            <a:extLst>
              <a:ext uri="{FF2B5EF4-FFF2-40B4-BE49-F238E27FC236}">
                <a16:creationId xmlns:a16="http://schemas.microsoft.com/office/drawing/2014/main" id="{CC98484F-A778-9343-D706-CD059042E76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268A28CC-F949-CC1B-F4EC-F83D41FFF3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2050" name="Picture 2" descr="API Gateway - Microservices Design Patterns - Edureka">
            <a:extLst>
              <a:ext uri="{FF2B5EF4-FFF2-40B4-BE49-F238E27FC236}">
                <a16:creationId xmlns:a16="http://schemas.microsoft.com/office/drawing/2014/main" id="{42B623B2-6376-2B2A-4002-ED1DC4A5F0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531629"/>
            <a:ext cx="8229600" cy="4944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181E99E6-473B-39C0-47FA-2D977C0EF1DE}"/>
              </a:ext>
            </a:extLst>
          </p:cNvPr>
          <p:cNvSpPr/>
          <p:nvPr/>
        </p:nvSpPr>
        <p:spPr>
          <a:xfrm>
            <a:off x="637952" y="765544"/>
            <a:ext cx="903767" cy="73364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03350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8549-6BE6-DA22-30EB-981F0E48BE87}"/>
              </a:ext>
            </a:extLst>
          </p:cNvPr>
          <p:cNvSpPr>
            <a:spLocks noGrp="1"/>
          </p:cNvSpPr>
          <p:nvPr>
            <p:ph type="title"/>
          </p:nvPr>
        </p:nvSpPr>
        <p:spPr>
          <a:xfrm>
            <a:off x="0" y="0"/>
            <a:ext cx="9144000" cy="731837"/>
          </a:xfrm>
        </p:spPr>
        <p:txBody>
          <a:bodyPr>
            <a:normAutofit/>
          </a:bodyPr>
          <a:lstStyle/>
          <a:p>
            <a:r>
              <a:rPr lang="en-US" sz="4000" b="0" i="0" dirty="0">
                <a:solidFill>
                  <a:srgbClr val="FF0000"/>
                </a:solidFill>
                <a:effectLst/>
                <a:latin typeface="Centaur" panose="02030504050205020304" pitchFamily="18" charset="0"/>
              </a:rPr>
              <a:t>Chained or Chain of Responsibility</a:t>
            </a:r>
            <a:endParaRPr lang="en-IN" sz="4000" dirty="0">
              <a:solidFill>
                <a:srgbClr val="FF0000"/>
              </a:solidFill>
              <a:latin typeface="Centaur" panose="02030504050205020304" pitchFamily="18" charset="0"/>
            </a:endParaRPr>
          </a:p>
        </p:txBody>
      </p:sp>
      <p:sp>
        <p:nvSpPr>
          <p:cNvPr id="3" name="Content Placeholder 2">
            <a:extLst>
              <a:ext uri="{FF2B5EF4-FFF2-40B4-BE49-F238E27FC236}">
                <a16:creationId xmlns:a16="http://schemas.microsoft.com/office/drawing/2014/main" id="{47E85D10-25C9-BEE9-B8B7-D2139C9B6807}"/>
              </a:ext>
            </a:extLst>
          </p:cNvPr>
          <p:cNvSpPr>
            <a:spLocks noGrp="1"/>
          </p:cNvSpPr>
          <p:nvPr>
            <p:ph idx="1"/>
          </p:nvPr>
        </p:nvSpPr>
        <p:spPr>
          <a:xfrm>
            <a:off x="0" y="659224"/>
            <a:ext cx="9144000" cy="5594535"/>
          </a:xfrm>
        </p:spPr>
        <p:txBody>
          <a:bodyPr>
            <a:normAutofit fontScale="77500" lnSpcReduction="20000"/>
          </a:bodyPr>
          <a:lstStyle/>
          <a:p>
            <a:pPr algn="just">
              <a:buSzPct val="70000"/>
              <a:buFont typeface="Wingdings" panose="05000000000000000000" pitchFamily="2" charset="2"/>
              <a:buChar char="v"/>
            </a:pPr>
            <a:r>
              <a:rPr lang="en-US" b="0" i="0" dirty="0">
                <a:solidFill>
                  <a:srgbClr val="4A4A4A"/>
                </a:solidFill>
                <a:effectLst/>
                <a:latin typeface="Goudy Old Style" panose="02020502050305020303" pitchFamily="18" charset="0"/>
              </a:rPr>
              <a:t>This design pattern produces a single output which is a combination of multiple chained outputs. </a:t>
            </a:r>
          </a:p>
          <a:p>
            <a:pPr algn="just">
              <a:buSzPct val="70000"/>
              <a:buFont typeface="Wingdings" panose="05000000000000000000" pitchFamily="2" charset="2"/>
              <a:buChar char="v"/>
            </a:pPr>
            <a:r>
              <a:rPr lang="en-US" dirty="0">
                <a:solidFill>
                  <a:srgbClr val="4A4A4A"/>
                </a:solidFill>
                <a:latin typeface="Goudy Old Style" panose="02020502050305020303" pitchFamily="18" charset="0"/>
              </a:rPr>
              <a:t>I</a:t>
            </a:r>
            <a:r>
              <a:rPr lang="en-US" b="0" i="0" dirty="0">
                <a:solidFill>
                  <a:srgbClr val="4A4A4A"/>
                </a:solidFill>
                <a:effectLst/>
                <a:latin typeface="Goudy Old Style" panose="02020502050305020303" pitchFamily="18" charset="0"/>
              </a:rPr>
              <a:t>f there are three services lined up in a chain, then, the request from the client is first received by Service A. Then, this service communicates with the next Service B and collects data. Finally, the second service communicates with the third service to generate the consolidated output. </a:t>
            </a:r>
          </a:p>
          <a:p>
            <a:pPr algn="just">
              <a:buSzPct val="70000"/>
              <a:buFont typeface="Wingdings" panose="05000000000000000000" pitchFamily="2" charset="2"/>
              <a:buChar char="v"/>
            </a:pPr>
            <a:r>
              <a:rPr lang="en-US" b="0" i="0" dirty="0">
                <a:solidFill>
                  <a:srgbClr val="4A4A4A"/>
                </a:solidFill>
                <a:effectLst/>
                <a:latin typeface="Goudy Old Style" panose="02020502050305020303" pitchFamily="18" charset="0"/>
              </a:rPr>
              <a:t>All these services use synchronous HTTP request or response for messaging. Also, until the request passes through all the services and the respective responses are generated, the client doesn’t get any output. So, it is always recommended </a:t>
            </a:r>
            <a:r>
              <a:rPr lang="en-US" b="1" i="0" dirty="0">
                <a:solidFill>
                  <a:srgbClr val="4A4A4A"/>
                </a:solidFill>
                <a:effectLst/>
                <a:latin typeface="Goudy Old Style" panose="02020502050305020303" pitchFamily="18" charset="0"/>
              </a:rPr>
              <a:t>to not to </a:t>
            </a:r>
            <a:r>
              <a:rPr lang="en-US" b="0" i="0" dirty="0">
                <a:solidFill>
                  <a:srgbClr val="4A4A4A"/>
                </a:solidFill>
                <a:effectLst/>
                <a:latin typeface="Goudy Old Style" panose="02020502050305020303" pitchFamily="18" charset="0"/>
              </a:rPr>
              <a:t>make a long chain, as the client will wait until the chain is completed</a:t>
            </a:r>
          </a:p>
          <a:p>
            <a:pPr algn="just">
              <a:buSzPct val="70000"/>
              <a:buFont typeface="Wingdings" panose="05000000000000000000" pitchFamily="2" charset="2"/>
              <a:buChar char="v"/>
            </a:pPr>
            <a:r>
              <a:rPr lang="en-US" b="0" i="0" dirty="0">
                <a:solidFill>
                  <a:srgbClr val="4A4A4A"/>
                </a:solidFill>
                <a:effectLst/>
                <a:latin typeface="Goudy Old Style" panose="02020502050305020303" pitchFamily="18" charset="0"/>
              </a:rPr>
              <a:t>One more important aspect which you need to understand, is that the request from Service A to Service B may look different from Service B to Service C. Similarly the response from Service C to Service B may look completely different from Service B to Service A</a:t>
            </a:r>
          </a:p>
        </p:txBody>
      </p:sp>
      <p:sp>
        <p:nvSpPr>
          <p:cNvPr id="4" name="Footer Placeholder 3">
            <a:extLst>
              <a:ext uri="{FF2B5EF4-FFF2-40B4-BE49-F238E27FC236}">
                <a16:creationId xmlns:a16="http://schemas.microsoft.com/office/drawing/2014/main" id="{052AF70E-4E47-40BA-E76F-D1CF7B9BF0C6}"/>
              </a:ext>
            </a:extLst>
          </p:cNvPr>
          <p:cNvSpPr>
            <a:spLocks noGrp="1"/>
          </p:cNvSpPr>
          <p:nvPr>
            <p:ph type="ftr" sz="quarter" idx="11"/>
          </p:nvPr>
        </p:nvSpPr>
        <p:spPr>
          <a:xfrm>
            <a:off x="3124200" y="6636525"/>
            <a:ext cx="2895600" cy="20191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Prepared by Vijay Kulkarni Java Trainer</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87B572D8-BD4D-9B48-AC1C-71D25BD110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F6051-139D-44E8-9011-C8D6BE120E64}"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510647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1778</TotalTime>
  <Words>2167</Words>
  <Application>Microsoft Office PowerPoint</Application>
  <PresentationFormat>On-screen Show (4:3)</PresentationFormat>
  <Paragraphs>165</Paragraphs>
  <Slides>29</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29</vt:i4>
      </vt:variant>
    </vt:vector>
  </HeadingPairs>
  <TitlesOfParts>
    <vt:vector size="41" baseType="lpstr">
      <vt:lpstr>Arial</vt:lpstr>
      <vt:lpstr>Baskerville Old Face</vt:lpstr>
      <vt:lpstr>Bradley Hand ITC</vt:lpstr>
      <vt:lpstr>Calibri</vt:lpstr>
      <vt:lpstr>Calibri Light</vt:lpstr>
      <vt:lpstr>Centaur</vt:lpstr>
      <vt:lpstr>Goudy Old Style</vt:lpstr>
      <vt:lpstr>High Tower Text</vt:lpstr>
      <vt:lpstr>Ink Free</vt:lpstr>
      <vt:lpstr>Wingdings</vt:lpstr>
      <vt:lpstr>Office Theme</vt:lpstr>
      <vt:lpstr>1_Office Theme</vt:lpstr>
      <vt:lpstr>PowerPoint Presentation</vt:lpstr>
      <vt:lpstr>Micro-Services      Design  Patterns</vt:lpstr>
      <vt:lpstr>Design Patterns in Micro Services</vt:lpstr>
      <vt:lpstr>Aggretator</vt:lpstr>
      <vt:lpstr>contd..</vt:lpstr>
      <vt:lpstr>API Gateway</vt:lpstr>
      <vt:lpstr>contd..</vt:lpstr>
      <vt:lpstr>contd..</vt:lpstr>
      <vt:lpstr>Chained or Chain of Responsibility</vt:lpstr>
      <vt:lpstr>contd..</vt:lpstr>
      <vt:lpstr>Asynchronous Messaging Design Pattern</vt:lpstr>
      <vt:lpstr>contd..</vt:lpstr>
      <vt:lpstr>Database or Shared Data Pattern</vt:lpstr>
      <vt:lpstr>contd..</vt:lpstr>
      <vt:lpstr>Event Sourcing Design Pattern</vt:lpstr>
      <vt:lpstr>contd..</vt:lpstr>
      <vt:lpstr>Branch Pattern</vt:lpstr>
      <vt:lpstr>contd..</vt:lpstr>
      <vt:lpstr>Command Query Responsibility Segregator (CQRS) Design Pattern</vt:lpstr>
      <vt:lpstr>contd..</vt:lpstr>
      <vt:lpstr>Circuit Breaker Pattern</vt:lpstr>
      <vt:lpstr>contd..</vt:lpstr>
      <vt:lpstr>contd..</vt:lpstr>
      <vt:lpstr>Migrating to Microservices</vt:lpstr>
      <vt:lpstr>contd..</vt:lpstr>
      <vt:lpstr>contd..</vt:lpstr>
      <vt:lpstr>contd..</vt:lpstr>
      <vt:lpstr>contd..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VIJAY KULKARNI</cp:lastModifiedBy>
  <cp:revision>132</cp:revision>
  <dcterms:created xsi:type="dcterms:W3CDTF">2021-01-09T10:19:37Z</dcterms:created>
  <dcterms:modified xsi:type="dcterms:W3CDTF">2023-02-21T06:18:10Z</dcterms:modified>
</cp:coreProperties>
</file>