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6" r:id="rId2"/>
    <p:sldId id="303" r:id="rId3"/>
    <p:sldId id="305" r:id="rId4"/>
    <p:sldId id="306" r:id="rId5"/>
    <p:sldId id="307" r:id="rId6"/>
    <p:sldId id="308" r:id="rId7"/>
    <p:sldId id="309" r:id="rId8"/>
    <p:sldId id="304" r:id="rId9"/>
    <p:sldId id="312" r:id="rId10"/>
    <p:sldId id="313" r:id="rId11"/>
    <p:sldId id="356" r:id="rId12"/>
    <p:sldId id="317" r:id="rId13"/>
    <p:sldId id="392" r:id="rId14"/>
    <p:sldId id="302" r:id="rId15"/>
    <p:sldId id="391" r:id="rId16"/>
    <p:sldId id="357" r:id="rId17"/>
    <p:sldId id="358" r:id="rId18"/>
    <p:sldId id="359" r:id="rId19"/>
    <p:sldId id="360" r:id="rId20"/>
    <p:sldId id="361" r:id="rId21"/>
    <p:sldId id="383" r:id="rId22"/>
    <p:sldId id="386" r:id="rId23"/>
    <p:sldId id="384" r:id="rId24"/>
    <p:sldId id="385" r:id="rId25"/>
    <p:sldId id="377" r:id="rId26"/>
    <p:sldId id="301" r:id="rId27"/>
    <p:sldId id="375" r:id="rId28"/>
    <p:sldId id="300" r:id="rId29"/>
    <p:sldId id="378" r:id="rId30"/>
    <p:sldId id="379" r:id="rId31"/>
    <p:sldId id="380" r:id="rId32"/>
    <p:sldId id="382" r:id="rId33"/>
    <p:sldId id="393" r:id="rId34"/>
    <p:sldId id="395" r:id="rId35"/>
    <p:sldId id="396" r:id="rId36"/>
    <p:sldId id="397" r:id="rId37"/>
    <p:sldId id="387" r:id="rId38"/>
    <p:sldId id="405" r:id="rId39"/>
    <p:sldId id="404" r:id="rId40"/>
    <p:sldId id="394" r:id="rId41"/>
    <p:sldId id="398" r:id="rId42"/>
    <p:sldId id="399" r:id="rId43"/>
    <p:sldId id="400" r:id="rId44"/>
    <p:sldId id="401" r:id="rId45"/>
    <p:sldId id="402" r:id="rId46"/>
    <p:sldId id="403" r:id="rId47"/>
    <p:sldId id="390" r:id="rId48"/>
    <p:sldId id="388" r:id="rId49"/>
    <p:sldId id="389"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3372" autoAdjust="0"/>
  </p:normalViewPr>
  <p:slideViewPr>
    <p:cSldViewPr snapToGrid="0">
      <p:cViewPr varScale="1">
        <p:scale>
          <a:sx n="59" d="100"/>
          <a:sy n="59" d="100"/>
        </p:scale>
        <p:origin x="548"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67824-BC24-4DF6-B2AC-3DE1DBC1CDC1}"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60123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67824-BC24-4DF6-B2AC-3DE1DBC1CDC1}"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40677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67824-BC24-4DF6-B2AC-3DE1DBC1CDC1}"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115931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67824-BC24-4DF6-B2AC-3DE1DBC1CDC1}"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45130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67824-BC24-4DF6-B2AC-3DE1DBC1CDC1}"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418977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67824-BC24-4DF6-B2AC-3DE1DBC1CDC1}"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30790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67824-BC24-4DF6-B2AC-3DE1DBC1CDC1}"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110183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67824-BC24-4DF6-B2AC-3DE1DBC1CDC1}"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355595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67824-BC24-4DF6-B2AC-3DE1DBC1CDC1}"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39373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7824-BC24-4DF6-B2AC-3DE1DBC1CDC1}"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90765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7824-BC24-4DF6-B2AC-3DE1DBC1CDC1}"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D7CE9-32DA-4174-A243-6D490466D543}" type="slidenum">
              <a:rPr lang="en-IN" smtClean="0"/>
              <a:t>‹#›</a:t>
            </a:fld>
            <a:endParaRPr lang="en-IN"/>
          </a:p>
        </p:txBody>
      </p:sp>
    </p:spTree>
    <p:extLst>
      <p:ext uri="{BB962C8B-B14F-4D97-AF65-F5344CB8AC3E}">
        <p14:creationId xmlns:p14="http://schemas.microsoft.com/office/powerpoint/2010/main" val="363225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7824-BC24-4DF6-B2AC-3DE1DBC1CDC1}" type="datetimeFigureOut">
              <a:rPr lang="en-IN" smtClean="0"/>
              <a:t>22-02-2023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D7CE9-32DA-4174-A243-6D490466D543}" type="slidenum">
              <a:rPr lang="en-IN" smtClean="0"/>
              <a:t>‹#›</a:t>
            </a:fld>
            <a:endParaRPr lang="en-IN"/>
          </a:p>
        </p:txBody>
      </p:sp>
    </p:spTree>
    <p:extLst>
      <p:ext uri="{BB962C8B-B14F-4D97-AF65-F5344CB8AC3E}">
        <p14:creationId xmlns:p14="http://schemas.microsoft.com/office/powerpoint/2010/main" val="587109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ola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docker.com/deskto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A917-9813-75A8-EA2B-82E33894A78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F3F6578-E55A-6354-9530-F2B9FB38461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0733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48"/>
            <a:ext cx="9144000" cy="506186"/>
          </a:xfrm>
        </p:spPr>
        <p:txBody>
          <a:bodyPr>
            <a:normAutofit fontScale="90000"/>
          </a:bodyPr>
          <a:lstStyle/>
          <a:p>
            <a:pPr algn="ctr"/>
            <a:r>
              <a:rPr lang="en-IN" dirty="0">
                <a:solidFill>
                  <a:srgbClr val="FF0000"/>
                </a:solidFill>
                <a:latin typeface="Baskerville Old Face" pitchFamily="18" charset="0"/>
              </a:rPr>
              <a:t>contd..</a:t>
            </a:r>
          </a:p>
        </p:txBody>
      </p:sp>
      <p:sp>
        <p:nvSpPr>
          <p:cNvPr id="3" name="Content Placeholder 2"/>
          <p:cNvSpPr>
            <a:spLocks noGrp="1"/>
          </p:cNvSpPr>
          <p:nvPr>
            <p:ph idx="1"/>
          </p:nvPr>
        </p:nvSpPr>
        <p:spPr>
          <a:xfrm>
            <a:off x="-1" y="447315"/>
            <a:ext cx="9143999" cy="5909036"/>
          </a:xfrm>
        </p:spPr>
        <p:txBody>
          <a:bodyPr>
            <a:noAutofit/>
          </a:bodyPr>
          <a:lstStyle/>
          <a:p>
            <a:pPr marL="446088" indent="-366713">
              <a:buSzPct val="70000"/>
              <a:buFont typeface="Wingdings" panose="05000000000000000000" pitchFamily="2" charset="2"/>
              <a:buChar char="v"/>
            </a:pPr>
            <a:r>
              <a:rPr lang="en-GB" dirty="0">
                <a:latin typeface="Centaur" pitchFamily="18" charset="0"/>
              </a:rPr>
              <a:t>The QA team </a:t>
            </a:r>
            <a:r>
              <a:rPr lang="en-GB" b="1" dirty="0">
                <a:latin typeface="Centaur" pitchFamily="18" charset="0"/>
              </a:rPr>
              <a:t>need not install </a:t>
            </a:r>
            <a:r>
              <a:rPr lang="en-GB" dirty="0">
                <a:latin typeface="Centaur" pitchFamily="18" charset="0"/>
              </a:rPr>
              <a:t>all the dependent software and applications to test the code and this help to save time and energy. </a:t>
            </a:r>
          </a:p>
          <a:p>
            <a:pPr marL="446088" indent="-366713">
              <a:buSzPct val="70000"/>
              <a:buFont typeface="Wingdings" panose="05000000000000000000" pitchFamily="2" charset="2"/>
              <a:buChar char="v"/>
            </a:pPr>
            <a:r>
              <a:rPr lang="en-GB" dirty="0">
                <a:latin typeface="Centaur" pitchFamily="18" charset="0"/>
              </a:rPr>
              <a:t>Ensures that </a:t>
            </a:r>
            <a:r>
              <a:rPr lang="en-GB" b="1" dirty="0">
                <a:latin typeface="Centaur" pitchFamily="18" charset="0"/>
              </a:rPr>
              <a:t>working environment is consistent </a:t>
            </a:r>
            <a:r>
              <a:rPr lang="en-GB" dirty="0">
                <a:latin typeface="Centaur" pitchFamily="18" charset="0"/>
              </a:rPr>
              <a:t>across all individuals involved in the process - </a:t>
            </a:r>
            <a:r>
              <a:rPr lang="en-GB" b="1" dirty="0">
                <a:latin typeface="Centaur" pitchFamily="18" charset="0"/>
              </a:rPr>
              <a:t>development to deployment</a:t>
            </a:r>
            <a:r>
              <a:rPr lang="en-GB" dirty="0">
                <a:latin typeface="Centaur" pitchFamily="18" charset="0"/>
              </a:rPr>
              <a:t>. </a:t>
            </a:r>
          </a:p>
          <a:p>
            <a:pPr marL="446088" indent="-366713">
              <a:buSzPct val="70000"/>
              <a:buFont typeface="Wingdings" panose="05000000000000000000" pitchFamily="2" charset="2"/>
              <a:buChar char="v"/>
            </a:pPr>
            <a:r>
              <a:rPr lang="en-GB" dirty="0">
                <a:latin typeface="Centaur" pitchFamily="18" charset="0"/>
              </a:rPr>
              <a:t>The number of systems can be scaled up easily and the code can be deployed on them effortlessly.</a:t>
            </a:r>
          </a:p>
          <a:p>
            <a:pPr marL="446088" indent="-366713">
              <a:buSzPct val="70000"/>
              <a:buFont typeface="Wingdings" panose="05000000000000000000" pitchFamily="2" charset="2"/>
              <a:buChar char="v"/>
            </a:pPr>
            <a:r>
              <a:rPr lang="en-GB" dirty="0">
                <a:latin typeface="Centaur" pitchFamily="18" charset="0"/>
              </a:rPr>
              <a:t>To conclude - Virtualization and Containerization both let user run multiple operating systems inside a host machine.</a:t>
            </a:r>
          </a:p>
          <a:p>
            <a:pPr marL="446088" indent="-366713">
              <a:buSzPct val="70000"/>
              <a:buFont typeface="Wingdings" panose="05000000000000000000" pitchFamily="2" charset="2"/>
              <a:buChar char="v"/>
            </a:pPr>
            <a:r>
              <a:rPr lang="en-GB" dirty="0">
                <a:latin typeface="Centaur" pitchFamily="18" charset="0"/>
              </a:rPr>
              <a:t>Virtualization deals with creating </a:t>
            </a:r>
            <a:r>
              <a:rPr lang="en-GB" b="1" dirty="0">
                <a:latin typeface="Centaur" pitchFamily="18" charset="0"/>
              </a:rPr>
              <a:t>many operating systems </a:t>
            </a:r>
            <a:r>
              <a:rPr lang="en-GB" dirty="0">
                <a:latin typeface="Centaur" pitchFamily="18" charset="0"/>
              </a:rPr>
              <a:t>in a single host machine. Containerization on the other hand will </a:t>
            </a:r>
            <a:r>
              <a:rPr lang="en-GB" b="1" dirty="0">
                <a:latin typeface="Centaur" pitchFamily="18" charset="0"/>
              </a:rPr>
              <a:t>create multiple containers</a:t>
            </a:r>
            <a:r>
              <a:rPr lang="en-GB" dirty="0">
                <a:latin typeface="Centaur" pitchFamily="18" charset="0"/>
              </a:rPr>
              <a:t> for every type of application as needed.</a:t>
            </a:r>
          </a:p>
          <a:p>
            <a:pPr>
              <a:buSzPct val="70000"/>
              <a:buFont typeface="Wingdings" panose="05000000000000000000" pitchFamily="2" charset="2"/>
              <a:buChar char="v"/>
            </a:pPr>
            <a:endParaRPr lang="en-GB" dirty="0">
              <a:latin typeface="Centaur" pitchFamily="18" charset="0"/>
            </a:endParaRPr>
          </a:p>
        </p:txBody>
      </p:sp>
      <p:sp>
        <p:nvSpPr>
          <p:cNvPr id="4" name="Footer Placeholder 3"/>
          <p:cNvSpPr>
            <a:spLocks noGrp="1"/>
          </p:cNvSpPr>
          <p:nvPr>
            <p:ph type="ftr" sz="quarter" idx="11"/>
          </p:nvPr>
        </p:nvSpPr>
        <p:spPr>
          <a:xfrm>
            <a:off x="3028950" y="6470654"/>
            <a:ext cx="3086100" cy="365125"/>
          </a:xfrm>
        </p:spPr>
        <p:txBody>
          <a:bodyPr/>
          <a:lstStyle/>
          <a:p>
            <a:r>
              <a:rPr lang="en-US"/>
              <a:t>Prepared by Vijay Kulkarni Java Trainer</a:t>
            </a:r>
            <a:endParaRPr lang="en-IN"/>
          </a:p>
        </p:txBody>
      </p:sp>
      <p:sp>
        <p:nvSpPr>
          <p:cNvPr id="5" name="Slide Number Placeholder 4"/>
          <p:cNvSpPr>
            <a:spLocks noGrp="1"/>
          </p:cNvSpPr>
          <p:nvPr>
            <p:ph type="sldNum" sz="quarter" idx="12"/>
          </p:nvPr>
        </p:nvSpPr>
        <p:spPr/>
        <p:txBody>
          <a:bodyPr/>
          <a:lstStyle/>
          <a:p>
            <a:fld id="{393F6051-139D-44E8-9011-C8D6BE120E64}" type="slidenum">
              <a:rPr lang="en-IN" smtClean="0"/>
              <a:t>10</a:t>
            </a:fld>
            <a:endParaRPr lang="en-IN"/>
          </a:p>
        </p:txBody>
      </p:sp>
    </p:spTree>
    <p:extLst>
      <p:ext uri="{BB962C8B-B14F-4D97-AF65-F5344CB8AC3E}">
        <p14:creationId xmlns:p14="http://schemas.microsoft.com/office/powerpoint/2010/main" val="237386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2E7E-A08F-427A-B9DA-CC396296C1C0}"/>
              </a:ext>
            </a:extLst>
          </p:cNvPr>
          <p:cNvSpPr>
            <a:spLocks noGrp="1"/>
          </p:cNvSpPr>
          <p:nvPr>
            <p:ph type="title"/>
          </p:nvPr>
        </p:nvSpPr>
        <p:spPr>
          <a:xfrm>
            <a:off x="0" y="8289"/>
            <a:ext cx="9144000" cy="582726"/>
          </a:xfrm>
        </p:spPr>
        <p:txBody>
          <a:bodyPr>
            <a:noAutofit/>
          </a:bodyPr>
          <a:lstStyle/>
          <a:p>
            <a:pPr algn="ctr"/>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D854D79-18E9-AA8A-E6A1-DF4F1028D772}"/>
              </a:ext>
            </a:extLst>
          </p:cNvPr>
          <p:cNvSpPr>
            <a:spLocks noGrp="1"/>
          </p:cNvSpPr>
          <p:nvPr>
            <p:ph idx="1"/>
          </p:nvPr>
        </p:nvSpPr>
        <p:spPr>
          <a:xfrm>
            <a:off x="100362" y="4453849"/>
            <a:ext cx="8887523" cy="1790020"/>
          </a:xfrm>
        </p:spPr>
        <p:txBody>
          <a:bodyPr>
            <a:normAutofit fontScale="92500" lnSpcReduction="10000"/>
          </a:bodyPr>
          <a:lstStyle/>
          <a:p>
            <a:pPr>
              <a:buSzPct val="70000"/>
              <a:buFont typeface="Wingdings" panose="05000000000000000000" pitchFamily="2" charset="2"/>
              <a:buChar char="v"/>
            </a:pPr>
            <a:r>
              <a:rPr lang="en-IN" dirty="0">
                <a:latin typeface="Centaur" pitchFamily="18" charset="0"/>
              </a:rPr>
              <a:t> Comparison of Docker against Virtualization is on 3 parameters </a:t>
            </a:r>
          </a:p>
          <a:p>
            <a:pPr marL="800100" indent="-358775">
              <a:buAutoNum type="arabicPeriod"/>
            </a:pPr>
            <a:r>
              <a:rPr lang="en-IN" dirty="0">
                <a:latin typeface="Centaur" pitchFamily="18" charset="0"/>
              </a:rPr>
              <a:t>Size</a:t>
            </a:r>
          </a:p>
          <a:p>
            <a:pPr marL="800100" indent="-358775">
              <a:buAutoNum type="arabicPeriod"/>
            </a:pPr>
            <a:r>
              <a:rPr lang="en-IN" dirty="0">
                <a:latin typeface="Centaur" pitchFamily="18" charset="0"/>
              </a:rPr>
              <a:t>Startup</a:t>
            </a:r>
          </a:p>
          <a:p>
            <a:pPr marL="800100" indent="-358775">
              <a:buAutoNum type="arabicPeriod"/>
            </a:pPr>
            <a:r>
              <a:rPr lang="en-IN" dirty="0">
                <a:latin typeface="Centaur" pitchFamily="18" charset="0"/>
              </a:rPr>
              <a:t>Integration</a:t>
            </a:r>
          </a:p>
        </p:txBody>
      </p:sp>
      <p:pic>
        <p:nvPicPr>
          <p:cNvPr id="4" name="Picture 3">
            <a:extLst>
              <a:ext uri="{FF2B5EF4-FFF2-40B4-BE49-F238E27FC236}">
                <a16:creationId xmlns:a16="http://schemas.microsoft.com/office/drawing/2014/main" id="{16E651CF-9AE4-4BB4-ADCF-6E3DE982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91" y="494768"/>
            <a:ext cx="8686800" cy="367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1"/>
            <a:ext cx="9144000" cy="500293"/>
          </a:xfrm>
        </p:spPr>
        <p:txBody>
          <a:bodyPr>
            <a:normAutofit fontScale="90000"/>
          </a:bodyPr>
          <a:lstStyle/>
          <a:p>
            <a:pPr algn="ctr"/>
            <a:r>
              <a:rPr lang="en-IN" dirty="0">
                <a:solidFill>
                  <a:srgbClr val="FF0000"/>
                </a:solidFill>
                <a:latin typeface="Baskerville Old Face" pitchFamily="18" charset="0"/>
              </a:rPr>
              <a:t>Docker installation</a:t>
            </a:r>
          </a:p>
        </p:txBody>
      </p:sp>
      <p:sp>
        <p:nvSpPr>
          <p:cNvPr id="4" name="Footer Placeholder 3"/>
          <p:cNvSpPr>
            <a:spLocks noGrp="1"/>
          </p:cNvSpPr>
          <p:nvPr>
            <p:ph type="ftr" sz="quarter" idx="11"/>
          </p:nvPr>
        </p:nvSpPr>
        <p:spPr>
          <a:xfrm>
            <a:off x="3028950" y="6454325"/>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12</a:t>
            </a:fld>
            <a:endParaRPr lang="en-IN"/>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6" y="538843"/>
            <a:ext cx="8931729" cy="581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36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4D01-8CD2-C544-4391-747794D3C663}"/>
              </a:ext>
            </a:extLst>
          </p:cNvPr>
          <p:cNvSpPr>
            <a:spLocks noGrp="1"/>
          </p:cNvSpPr>
          <p:nvPr>
            <p:ph type="title"/>
          </p:nvPr>
        </p:nvSpPr>
        <p:spPr>
          <a:xfrm>
            <a:off x="0" y="0"/>
            <a:ext cx="9144000" cy="681037"/>
          </a:xfrm>
        </p:spPr>
        <p:txBody>
          <a:bodyPr>
            <a:normAutofit/>
          </a:bodyPr>
          <a:lstStyle/>
          <a:p>
            <a:pPr algn="ctr"/>
            <a:r>
              <a:rPr lang="en-US" sz="4000" dirty="0">
                <a:solidFill>
                  <a:srgbClr val="FF0000"/>
                </a:solidFill>
                <a:latin typeface="Centaur" panose="02030504050205020304" pitchFamily="18" charset="0"/>
              </a:rPr>
              <a:t>Exercise</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FB4E9548-BEB7-6642-856D-8DBDFA042584}"/>
              </a:ext>
            </a:extLst>
          </p:cNvPr>
          <p:cNvSpPr>
            <a:spLocks noGrp="1"/>
          </p:cNvSpPr>
          <p:nvPr>
            <p:ph idx="1"/>
          </p:nvPr>
        </p:nvSpPr>
        <p:spPr>
          <a:xfrm>
            <a:off x="628650" y="681037"/>
            <a:ext cx="7886700" cy="4351338"/>
          </a:xfrm>
        </p:spPr>
        <p:txBody>
          <a:bodyPr>
            <a:normAutofit/>
          </a:bodyPr>
          <a:lstStyle/>
          <a:p>
            <a:pPr>
              <a:buSzPct val="70000"/>
              <a:buFont typeface="Wingdings" panose="05000000000000000000" pitchFamily="2" charset="2"/>
              <a:buChar char="v"/>
            </a:pPr>
            <a:r>
              <a:rPr lang="en-US" sz="4000" dirty="0">
                <a:latin typeface="Goudy Old Style" panose="02020502050305020303" pitchFamily="18" charset="0"/>
              </a:rPr>
              <a:t>   Explore Docker hub</a:t>
            </a:r>
            <a:endParaRPr lang="en-IN" sz="4000" dirty="0">
              <a:latin typeface="Goudy Old Style" panose="02020502050305020303" pitchFamily="18" charset="0"/>
            </a:endParaRPr>
          </a:p>
        </p:txBody>
      </p:sp>
    </p:spTree>
    <p:extLst>
      <p:ext uri="{BB962C8B-B14F-4D97-AF65-F5344CB8AC3E}">
        <p14:creationId xmlns:p14="http://schemas.microsoft.com/office/powerpoint/2010/main" val="208266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96"/>
            <a:ext cx="9144000" cy="483961"/>
          </a:xfrm>
        </p:spPr>
        <p:txBody>
          <a:bodyPr>
            <a:noAutofit/>
          </a:bodyPr>
          <a:lstStyle/>
          <a:p>
            <a:pPr algn="ctr"/>
            <a:r>
              <a:rPr lang="en-IN" sz="4000" dirty="0">
                <a:solidFill>
                  <a:srgbClr val="FF0000"/>
                </a:solidFill>
                <a:latin typeface="Baskerville Old Face" pitchFamily="18" charset="0"/>
              </a:rPr>
              <a:t>Getting started</a:t>
            </a:r>
          </a:p>
        </p:txBody>
      </p:sp>
      <p:sp>
        <p:nvSpPr>
          <p:cNvPr id="3" name="Content Placeholder 2"/>
          <p:cNvSpPr>
            <a:spLocks noGrp="1"/>
          </p:cNvSpPr>
          <p:nvPr>
            <p:ph idx="1"/>
          </p:nvPr>
        </p:nvSpPr>
        <p:spPr>
          <a:xfrm>
            <a:off x="-1" y="424541"/>
            <a:ext cx="9143999" cy="4351338"/>
          </a:xfrm>
        </p:spPr>
        <p:txBody>
          <a:bodyPr>
            <a:noAutofit/>
          </a:bodyPr>
          <a:lstStyle/>
          <a:p>
            <a:pPr marL="534988" indent="-273050">
              <a:buSzPct val="85000"/>
              <a:buFont typeface="+mj-lt"/>
              <a:buAutoNum type="arabicPeriod"/>
            </a:pPr>
            <a:r>
              <a:rPr lang="en-GB" dirty="0">
                <a:latin typeface="Centaur" pitchFamily="18" charset="0"/>
              </a:rPr>
              <a:t>Go to the terminal and type  the commands </a:t>
            </a:r>
          </a:p>
          <a:p>
            <a:pPr marL="261938" indent="0">
              <a:buSzPct val="85000"/>
              <a:buNone/>
            </a:pPr>
            <a:r>
              <a:rPr lang="en-GB" dirty="0">
                <a:latin typeface="Centaur" pitchFamily="18" charset="0"/>
              </a:rPr>
              <a:t>        $ docker info</a:t>
            </a:r>
          </a:p>
          <a:p>
            <a:pPr marL="261938" indent="0">
              <a:buSzPct val="85000"/>
              <a:buNone/>
            </a:pPr>
            <a:r>
              <a:rPr lang="en-GB" dirty="0">
                <a:latin typeface="Centaur" pitchFamily="18" charset="0"/>
              </a:rPr>
              <a:t>        $ docker images</a:t>
            </a:r>
          </a:p>
          <a:p>
            <a:pPr marL="261938" indent="0">
              <a:buSzPct val="85000"/>
              <a:buNone/>
            </a:pPr>
            <a:r>
              <a:rPr lang="en-GB" dirty="0">
                <a:latin typeface="Centaur" pitchFamily="18" charset="0"/>
              </a:rPr>
              <a:t>2. Run the application as -  Maven build Give goals -   </a:t>
            </a:r>
          </a:p>
          <a:p>
            <a:pPr marL="261938" indent="0">
              <a:buSzPct val="85000"/>
              <a:buNone/>
            </a:pPr>
            <a:r>
              <a:rPr lang="en-GB" dirty="0">
                <a:latin typeface="Centaur" pitchFamily="18" charset="0"/>
              </a:rPr>
              <a:t>        $ docker : build</a:t>
            </a:r>
          </a:p>
          <a:p>
            <a:pPr marL="261938" indent="0">
              <a:buSzPct val="85000"/>
              <a:buNone/>
            </a:pPr>
            <a:r>
              <a:rPr lang="en-GB" dirty="0">
                <a:latin typeface="Centaur" pitchFamily="18" charset="0"/>
              </a:rPr>
              <a:t>3. At the terminal </a:t>
            </a:r>
          </a:p>
          <a:p>
            <a:pPr marL="1160463" indent="-179388">
              <a:buSzPct val="85000"/>
              <a:buNone/>
            </a:pPr>
            <a:r>
              <a:rPr lang="en-GB" dirty="0">
                <a:latin typeface="Centaur" pitchFamily="18" charset="0"/>
              </a:rPr>
              <a:t>$ docker images</a:t>
            </a:r>
          </a:p>
          <a:p>
            <a:pPr marL="1160463" indent="-179388">
              <a:buSzPct val="85000"/>
              <a:buNone/>
            </a:pPr>
            <a:r>
              <a:rPr lang="en-GB" dirty="0">
                <a:latin typeface="Centaur" pitchFamily="18" charset="0"/>
              </a:rPr>
              <a:t>$ docker </a:t>
            </a:r>
            <a:r>
              <a:rPr lang="en-GB" dirty="0" err="1">
                <a:latin typeface="Centaur" pitchFamily="18" charset="0"/>
              </a:rPr>
              <a:t>ps</a:t>
            </a:r>
            <a:endParaRPr lang="en-GB" dirty="0">
              <a:latin typeface="Centaur" pitchFamily="18" charset="0"/>
            </a:endParaRPr>
          </a:p>
          <a:p>
            <a:pPr marL="1160463" indent="-179388">
              <a:buSzPct val="85000"/>
              <a:buNone/>
            </a:pPr>
            <a:r>
              <a:rPr lang="en-GB" dirty="0">
                <a:latin typeface="Centaur" pitchFamily="18" charset="0"/>
              </a:rPr>
              <a:t>$ docker run </a:t>
            </a:r>
          </a:p>
          <a:p>
            <a:pPr marL="261938" indent="0">
              <a:buSzPct val="85000"/>
              <a:buNone/>
            </a:pPr>
            <a:r>
              <a:rPr lang="en-GB" dirty="0">
                <a:latin typeface="Centaur" pitchFamily="18" charset="0"/>
              </a:rPr>
              <a:t>4. Run maven build command from inside the docker tool box.     </a:t>
            </a:r>
          </a:p>
          <a:p>
            <a:pPr marL="261938" indent="0">
              <a:buSzPct val="85000"/>
              <a:buNone/>
            </a:pPr>
            <a:r>
              <a:rPr lang="en-GB" dirty="0">
                <a:latin typeface="Centaur" pitchFamily="18" charset="0"/>
              </a:rPr>
              <a:t>    That way maven has access to docker build </a:t>
            </a:r>
            <a:endParaRPr lang="en-IN" dirty="0">
              <a:latin typeface="Centaur" pitchFamily="18" charset="0"/>
            </a:endParaRPr>
          </a:p>
          <a:p>
            <a:pPr marL="0" indent="0">
              <a:buNone/>
            </a:pPr>
            <a:endParaRPr lang="en-IN" dirty="0">
              <a:latin typeface="Centaur" pitchFamily="18" charset="0"/>
            </a:endParaRPr>
          </a:p>
          <a:p>
            <a:pPr marL="0" indent="0">
              <a:buNone/>
            </a:pPr>
            <a:endParaRPr lang="en-IN" dirty="0">
              <a:latin typeface="Centaur" pitchFamily="18" charset="0"/>
            </a:endParaRPr>
          </a:p>
        </p:txBody>
      </p:sp>
      <p:sp>
        <p:nvSpPr>
          <p:cNvPr id="4" name="Footer Placeholder 3"/>
          <p:cNvSpPr>
            <a:spLocks noGrp="1"/>
          </p:cNvSpPr>
          <p:nvPr>
            <p:ph type="ftr" sz="quarter" idx="11"/>
          </p:nvPr>
        </p:nvSpPr>
        <p:spPr>
          <a:xfrm>
            <a:off x="3028950" y="6504107"/>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14</a:t>
            </a:fld>
            <a:endParaRPr lang="en-IN"/>
          </a:p>
        </p:txBody>
      </p:sp>
    </p:spTree>
    <p:extLst>
      <p:ext uri="{BB962C8B-B14F-4D97-AF65-F5344CB8AC3E}">
        <p14:creationId xmlns:p14="http://schemas.microsoft.com/office/powerpoint/2010/main" val="318700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15D4-47D2-E808-A357-27A4EF09F068}"/>
              </a:ext>
            </a:extLst>
          </p:cNvPr>
          <p:cNvSpPr>
            <a:spLocks noGrp="1"/>
          </p:cNvSpPr>
          <p:nvPr>
            <p:ph type="title"/>
          </p:nvPr>
        </p:nvSpPr>
        <p:spPr>
          <a:xfrm>
            <a:off x="0" y="5898"/>
            <a:ext cx="9144000" cy="581932"/>
          </a:xfrm>
        </p:spPr>
        <p:txBody>
          <a:bodyPr>
            <a:noAutofit/>
          </a:bodyPr>
          <a:lstStyle/>
          <a:p>
            <a:pPr algn="ctr"/>
            <a:r>
              <a:rPr lang="en-US" sz="4000" dirty="0">
                <a:solidFill>
                  <a:srgbClr val="FF0000"/>
                </a:solidFill>
                <a:latin typeface="Centaur" panose="02030504050205020304" pitchFamily="18" charset="0"/>
              </a:rPr>
              <a:t>Commonly used commands</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3E6A537F-6BF5-15F2-B964-0E56FAAEB560}"/>
              </a:ext>
            </a:extLst>
          </p:cNvPr>
          <p:cNvSpPr>
            <a:spLocks noGrp="1"/>
          </p:cNvSpPr>
          <p:nvPr>
            <p:ph idx="1"/>
          </p:nvPr>
        </p:nvSpPr>
        <p:spPr>
          <a:xfrm>
            <a:off x="283030" y="587830"/>
            <a:ext cx="3646714" cy="6264272"/>
          </a:xfrm>
        </p:spPr>
        <p:txBody>
          <a:bodyPr>
            <a:normAutofit/>
          </a:bodyPr>
          <a:lstStyle/>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version</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search </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pull</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run </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a:t>
            </a:r>
            <a:r>
              <a:rPr lang="en-IN" sz="2600" b="1" i="0" dirty="0" err="1">
                <a:solidFill>
                  <a:srgbClr val="444444"/>
                </a:solidFill>
                <a:effectLst/>
                <a:latin typeface="Goudy Old Style" panose="02020502050305020303" pitchFamily="18" charset="0"/>
              </a:rPr>
              <a:t>ps</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stop </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restart</a:t>
            </a:r>
            <a:r>
              <a:rPr lang="en-IN" sz="2600" b="0" i="0" dirty="0">
                <a:solidFill>
                  <a:srgbClr val="444444"/>
                </a:solidFill>
                <a:effectLst/>
                <a:latin typeface="Goudy Old Style" panose="02020502050305020303" pitchFamily="18" charset="0"/>
              </a:rPr>
              <a:t> </a:t>
            </a: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kill</a:t>
            </a:r>
            <a:endParaRPr lang="en-IN" sz="2600" b="0" i="0" dirty="0">
              <a:solidFill>
                <a:srgbClr val="444444"/>
              </a:solidFill>
              <a:effectLst/>
              <a:latin typeface="Goudy Old Style" panose="02020502050305020303" pitchFamily="18" charset="0"/>
            </a:endParaRPr>
          </a:p>
          <a:p>
            <a:pPr marL="358775" indent="-358775" algn="l" fontAlgn="base">
              <a:buSzPct val="70000"/>
              <a:buFont typeface="Wingdings" panose="05000000000000000000" pitchFamily="2" charset="2"/>
              <a:buChar char="v"/>
            </a:pPr>
            <a:r>
              <a:rPr lang="en-IN" sz="2600" b="1" i="0" dirty="0">
                <a:solidFill>
                  <a:srgbClr val="444444"/>
                </a:solidFill>
                <a:effectLst/>
                <a:latin typeface="Goudy Old Style" panose="02020502050305020303" pitchFamily="18" charset="0"/>
              </a:rPr>
              <a:t>Docker exec </a:t>
            </a:r>
            <a:endParaRPr lang="en-IN" sz="2600" b="0" i="0" dirty="0">
              <a:solidFill>
                <a:srgbClr val="444444"/>
              </a:solidFill>
              <a:effectLst/>
              <a:latin typeface="Goudy Old Style" panose="02020502050305020303" pitchFamily="18" charset="0"/>
            </a:endParaRPr>
          </a:p>
          <a:p>
            <a:pPr algn="l" fontAlgn="base">
              <a:buSzPct val="70000"/>
              <a:buFont typeface="Wingdings" panose="05000000000000000000" pitchFamily="2" charset="2"/>
              <a:buChar char="v"/>
            </a:pPr>
            <a:endParaRPr lang="en-IN" sz="2600" b="0" i="0" dirty="0">
              <a:solidFill>
                <a:srgbClr val="444444"/>
              </a:solidFill>
              <a:effectLst/>
              <a:latin typeface="Goudy Old Style" panose="02020502050305020303" pitchFamily="18" charset="0"/>
            </a:endParaRPr>
          </a:p>
        </p:txBody>
      </p:sp>
      <p:sp>
        <p:nvSpPr>
          <p:cNvPr id="4" name="Content Placeholder 2">
            <a:extLst>
              <a:ext uri="{FF2B5EF4-FFF2-40B4-BE49-F238E27FC236}">
                <a16:creationId xmlns:a16="http://schemas.microsoft.com/office/drawing/2014/main" id="{44786326-0F02-4A6B-C7EA-A818120B980B}"/>
              </a:ext>
            </a:extLst>
          </p:cNvPr>
          <p:cNvSpPr txBox="1">
            <a:spLocks/>
          </p:cNvSpPr>
          <p:nvPr/>
        </p:nvSpPr>
        <p:spPr>
          <a:xfrm>
            <a:off x="3929744" y="593728"/>
            <a:ext cx="3788227" cy="589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login</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commit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push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network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history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a:t>
            </a:r>
            <a:r>
              <a:rPr lang="en-IN" sz="2600" b="1" dirty="0" err="1">
                <a:solidFill>
                  <a:srgbClr val="444444"/>
                </a:solidFill>
                <a:latin typeface="Goudy Old Style" panose="02020502050305020303" pitchFamily="18" charset="0"/>
              </a:rPr>
              <a:t>rmi</a:t>
            </a:r>
            <a:r>
              <a:rPr lang="en-IN" sz="2600" b="1" dirty="0">
                <a:solidFill>
                  <a:srgbClr val="444444"/>
                </a:solidFill>
                <a:latin typeface="Goudy Old Style" panose="02020502050305020303" pitchFamily="18" charset="0"/>
              </a:rPr>
              <a:t>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a:t>
            </a:r>
            <a:r>
              <a:rPr lang="en-IN" sz="2600" b="1" dirty="0" err="1">
                <a:solidFill>
                  <a:srgbClr val="444444"/>
                </a:solidFill>
                <a:latin typeface="Goudy Old Style" panose="02020502050305020303" pitchFamily="18" charset="0"/>
              </a:rPr>
              <a:t>ps</a:t>
            </a:r>
            <a:r>
              <a:rPr lang="en-IN" sz="2600" b="1" dirty="0">
                <a:solidFill>
                  <a:srgbClr val="444444"/>
                </a:solidFill>
                <a:latin typeface="Goudy Old Style" panose="02020502050305020303" pitchFamily="18" charset="0"/>
              </a:rPr>
              <a:t> –a</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copy</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logs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volume </a:t>
            </a:r>
            <a:endParaRPr lang="en-IN" sz="2600" dirty="0">
              <a:solidFill>
                <a:srgbClr val="444444"/>
              </a:solidFill>
              <a:latin typeface="Goudy Old Style" panose="02020502050305020303" pitchFamily="18" charset="0"/>
            </a:endParaRPr>
          </a:p>
          <a:p>
            <a:pPr marL="358775" indent="-358775" fontAlgn="base">
              <a:buSzPct val="70000"/>
              <a:buFont typeface="Wingdings" panose="05000000000000000000" pitchFamily="2" charset="2"/>
              <a:buChar char="v"/>
            </a:pPr>
            <a:r>
              <a:rPr lang="en-IN" sz="2600" b="1" dirty="0">
                <a:solidFill>
                  <a:srgbClr val="444444"/>
                </a:solidFill>
                <a:latin typeface="Goudy Old Style" panose="02020502050305020303" pitchFamily="18" charset="0"/>
              </a:rPr>
              <a:t>Docker logout </a:t>
            </a:r>
            <a:endParaRPr lang="en-IN" sz="2600" dirty="0">
              <a:solidFill>
                <a:srgbClr val="444444"/>
              </a:solidFill>
              <a:latin typeface="Goudy Old Style" panose="02020502050305020303" pitchFamily="18" charset="0"/>
            </a:endParaRPr>
          </a:p>
        </p:txBody>
      </p:sp>
    </p:spTree>
    <p:extLst>
      <p:ext uri="{BB962C8B-B14F-4D97-AF65-F5344CB8AC3E}">
        <p14:creationId xmlns:p14="http://schemas.microsoft.com/office/powerpoint/2010/main" val="195384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B932-05F4-4114-B707-E11563197D94}"/>
              </a:ext>
            </a:extLst>
          </p:cNvPr>
          <p:cNvSpPr>
            <a:spLocks noGrp="1"/>
          </p:cNvSpPr>
          <p:nvPr>
            <p:ph type="title"/>
          </p:nvPr>
        </p:nvSpPr>
        <p:spPr>
          <a:xfrm>
            <a:off x="0" y="1"/>
            <a:ext cx="9144000" cy="523312"/>
          </a:xfrm>
        </p:spPr>
        <p:txBody>
          <a:bodyPr>
            <a:normAutofit fontScale="90000"/>
          </a:bodyPr>
          <a:lstStyle/>
          <a:p>
            <a:pPr algn="ctr"/>
            <a:r>
              <a:rPr kumimoji="0" lang="en-US" altLang="en-US" sz="4400" b="0" i="0" u="none" strike="noStrike" cap="none" normalizeH="0" baseline="0" dirty="0">
                <a:ln>
                  <a:noFill/>
                </a:ln>
                <a:solidFill>
                  <a:srgbClr val="FF0000"/>
                </a:solidFill>
                <a:effectLst/>
                <a:latin typeface="Baskerville Old Face" panose="02020602080505020303" pitchFamily="18" charset="0"/>
              </a:rPr>
              <a:t>Docker Container and Image</a:t>
            </a:r>
            <a:endParaRPr lang="en-IN" dirty="0">
              <a:solidFill>
                <a:srgbClr val="FF0000"/>
              </a:solidFill>
              <a:latin typeface="Baskerville Old Face" panose="02020602080505020303" pitchFamily="18" charset="0"/>
            </a:endParaRPr>
          </a:p>
        </p:txBody>
      </p:sp>
      <p:sp>
        <p:nvSpPr>
          <p:cNvPr id="5" name="Content Placeholder 4">
            <a:extLst>
              <a:ext uri="{FF2B5EF4-FFF2-40B4-BE49-F238E27FC236}">
                <a16:creationId xmlns:a16="http://schemas.microsoft.com/office/drawing/2014/main" id="{147723D5-C1B9-4E4C-AFE6-035186A48FE8}"/>
              </a:ext>
            </a:extLst>
          </p:cNvPr>
          <p:cNvSpPr>
            <a:spLocks noGrp="1"/>
          </p:cNvSpPr>
          <p:nvPr>
            <p:ph idx="1"/>
          </p:nvPr>
        </p:nvSpPr>
        <p:spPr>
          <a:xfrm>
            <a:off x="0" y="489859"/>
            <a:ext cx="9144000" cy="6189721"/>
          </a:xfrm>
        </p:spPr>
        <p:txBody>
          <a:bodyPr>
            <a:noAutofit/>
          </a:bodyPr>
          <a:lstStyle/>
          <a:p>
            <a:pPr marL="441325" indent="-360363" algn="just" eaLnBrk="0" fontAlgn="base" hangingPunct="0">
              <a:lnSpc>
                <a:spcPct val="100000"/>
              </a:lnSpc>
              <a:spcBef>
                <a:spcPct val="0"/>
              </a:spcBef>
              <a:spcAft>
                <a:spcPct val="0"/>
              </a:spcAft>
              <a:buSzPct val="70000"/>
              <a:buFont typeface="Wingdings" panose="05000000000000000000" pitchFamily="2" charset="2"/>
              <a:buChar char="v"/>
            </a:pPr>
            <a:r>
              <a:rPr lang="en-US" altLang="en-US" b="1" dirty="0">
                <a:solidFill>
                  <a:srgbClr val="333333"/>
                </a:solidFill>
                <a:latin typeface="Centaur" panose="02030504050205020304" pitchFamily="18" charset="0"/>
              </a:rPr>
              <a:t>D</a:t>
            </a:r>
            <a:r>
              <a:rPr kumimoji="0" lang="en-US" altLang="en-US" b="1" i="0" u="none" strike="noStrike" cap="none" normalizeH="0" baseline="0" dirty="0">
                <a:ln>
                  <a:noFill/>
                </a:ln>
                <a:solidFill>
                  <a:srgbClr val="333333"/>
                </a:solidFill>
                <a:effectLst/>
                <a:latin typeface="Centaur" panose="02030504050205020304" pitchFamily="18" charset="0"/>
              </a:rPr>
              <a:t>ocker Engine </a:t>
            </a:r>
            <a:r>
              <a:rPr kumimoji="0" lang="en-US" altLang="en-US" b="0" i="0" u="none" strike="noStrike" cap="none" normalizeH="0" baseline="0" dirty="0">
                <a:ln>
                  <a:noFill/>
                </a:ln>
                <a:solidFill>
                  <a:srgbClr val="333333"/>
                </a:solidFill>
                <a:effectLst/>
                <a:latin typeface="Centaur" panose="02030504050205020304" pitchFamily="18" charset="0"/>
              </a:rPr>
              <a:t>provides the core Docker technology that enables images and containers.</a:t>
            </a:r>
          </a:p>
          <a:p>
            <a:pPr marL="441325" marR="0" lvl="0" indent="-360363" algn="just"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lang="en-US" altLang="en-US" dirty="0">
                <a:solidFill>
                  <a:srgbClr val="333333"/>
                </a:solidFill>
                <a:latin typeface="Centaur" panose="02030504050205020304" pitchFamily="18" charset="0"/>
              </a:rPr>
              <a:t>The </a:t>
            </a:r>
            <a:r>
              <a:rPr lang="en-US" altLang="en-US" b="1" dirty="0">
                <a:solidFill>
                  <a:srgbClr val="333333"/>
                </a:solidFill>
                <a:latin typeface="Centaur" panose="02030504050205020304" pitchFamily="18" charset="0"/>
              </a:rPr>
              <a:t>docker-</a:t>
            </a:r>
            <a:r>
              <a:rPr kumimoji="0" lang="en-US" altLang="en-US" b="1" i="0" u="none" strike="noStrike" cap="none" normalizeH="0" baseline="0" dirty="0">
                <a:ln>
                  <a:noFill/>
                </a:ln>
                <a:solidFill>
                  <a:srgbClr val="333333"/>
                </a:solidFill>
                <a:effectLst/>
                <a:latin typeface="Centaur" panose="02030504050205020304" pitchFamily="18" charset="0"/>
              </a:rPr>
              <a:t>image</a:t>
            </a:r>
            <a:r>
              <a:rPr kumimoji="0" lang="en-US" altLang="en-US" b="0" i="0" u="none" strike="noStrike" cap="none" normalizeH="0" baseline="0" dirty="0">
                <a:ln>
                  <a:noFill/>
                </a:ln>
                <a:solidFill>
                  <a:srgbClr val="333333"/>
                </a:solidFill>
                <a:effectLst/>
                <a:latin typeface="Centaur" panose="02030504050205020304" pitchFamily="18" charset="0"/>
              </a:rPr>
              <a:t> is </a:t>
            </a:r>
            <a:r>
              <a:rPr kumimoji="0" lang="en-US" altLang="en-US" b="1" i="0" u="none" strike="noStrike" cap="none" normalizeH="0" baseline="0" dirty="0">
                <a:ln>
                  <a:noFill/>
                </a:ln>
                <a:solidFill>
                  <a:srgbClr val="333333"/>
                </a:solidFill>
                <a:effectLst/>
                <a:latin typeface="Centaur" panose="02030504050205020304" pitchFamily="18" charset="0"/>
              </a:rPr>
              <a:t>read-only template </a:t>
            </a:r>
            <a:r>
              <a:rPr kumimoji="0" lang="en-US" altLang="en-US" b="0" i="0" u="none" strike="noStrike" cap="none" normalizeH="0" baseline="0" dirty="0">
                <a:ln>
                  <a:noFill/>
                </a:ln>
                <a:solidFill>
                  <a:srgbClr val="333333"/>
                </a:solidFill>
                <a:effectLst/>
                <a:latin typeface="Centaur" panose="02030504050205020304" pitchFamily="18" charset="0"/>
              </a:rPr>
              <a:t>with instructions for creating a </a:t>
            </a:r>
            <a:r>
              <a:rPr kumimoji="0" lang="en-US" altLang="en-US" b="1" i="0" u="none" strike="noStrike" cap="none" normalizeH="0" baseline="0" dirty="0">
                <a:ln>
                  <a:noFill/>
                </a:ln>
                <a:solidFill>
                  <a:srgbClr val="333333"/>
                </a:solidFill>
                <a:effectLst/>
                <a:latin typeface="Centaur" panose="02030504050205020304" pitchFamily="18" charset="0"/>
              </a:rPr>
              <a:t>docker-container</a:t>
            </a:r>
            <a:r>
              <a:rPr kumimoji="0" lang="en-US" altLang="en-US" b="0" i="0" u="none" strike="noStrike" cap="none" normalizeH="0" baseline="0" dirty="0">
                <a:ln>
                  <a:noFill/>
                </a:ln>
                <a:solidFill>
                  <a:srgbClr val="333333"/>
                </a:solidFill>
                <a:effectLst/>
                <a:latin typeface="Centaur" panose="02030504050205020304" pitchFamily="18" charset="0"/>
              </a:rPr>
              <a:t>. The docker image is described in text file called a </a:t>
            </a:r>
            <a:r>
              <a:rPr kumimoji="0" lang="en-US" altLang="en-US" b="1" i="0" u="none" strike="noStrike" cap="none" normalizeH="0" baseline="0" dirty="0" err="1">
                <a:ln>
                  <a:noFill/>
                </a:ln>
                <a:solidFill>
                  <a:srgbClr val="333333"/>
                </a:solidFill>
                <a:effectLst/>
                <a:latin typeface="Centaur" panose="02030504050205020304" pitchFamily="18" charset="0"/>
              </a:rPr>
              <a:t>Dockerfile</a:t>
            </a:r>
            <a:r>
              <a:rPr kumimoji="0" lang="en-US" altLang="en-US" b="0" i="0" u="none" strike="noStrike" cap="none" normalizeH="0" baseline="0" dirty="0">
                <a:ln>
                  <a:noFill/>
                </a:ln>
                <a:solidFill>
                  <a:srgbClr val="333333"/>
                </a:solidFill>
                <a:effectLst/>
                <a:latin typeface="Centaur" panose="02030504050205020304" pitchFamily="18" charset="0"/>
              </a:rPr>
              <a:t>, which has a simple, well-defined syntax. </a:t>
            </a:r>
          </a:p>
          <a:p>
            <a:pPr marL="441325" marR="0" lvl="0" indent="-360363" algn="just"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0" i="0" u="none" strike="noStrike" cap="none" normalizeH="0" baseline="0" dirty="0">
                <a:ln>
                  <a:noFill/>
                </a:ln>
                <a:solidFill>
                  <a:srgbClr val="333333"/>
                </a:solidFill>
                <a:effectLst/>
                <a:latin typeface="Centaur" panose="02030504050205020304" pitchFamily="18" charset="0"/>
              </a:rPr>
              <a:t>An image </a:t>
            </a:r>
            <a:r>
              <a:rPr kumimoji="0" lang="en-US" altLang="en-US" b="1" i="0" u="none" strike="noStrike" cap="none" normalizeH="0" baseline="0" dirty="0">
                <a:ln>
                  <a:noFill/>
                </a:ln>
                <a:solidFill>
                  <a:srgbClr val="333333"/>
                </a:solidFill>
                <a:effectLst/>
                <a:latin typeface="Centaur" panose="02030504050205020304" pitchFamily="18" charset="0"/>
              </a:rPr>
              <a:t>does not </a:t>
            </a:r>
            <a:r>
              <a:rPr kumimoji="0" lang="en-US" altLang="en-US" b="0" i="0" u="none" strike="noStrike" cap="none" normalizeH="0" baseline="0" dirty="0">
                <a:ln>
                  <a:noFill/>
                </a:ln>
                <a:solidFill>
                  <a:srgbClr val="333333"/>
                </a:solidFill>
                <a:effectLst/>
                <a:latin typeface="Centaur" panose="02030504050205020304" pitchFamily="18" charset="0"/>
              </a:rPr>
              <a:t>have </a:t>
            </a:r>
            <a:r>
              <a:rPr kumimoji="0" lang="en-US" altLang="en-US" b="1" i="0" u="none" strike="noStrike" cap="none" normalizeH="0" baseline="0" dirty="0">
                <a:ln>
                  <a:noFill/>
                </a:ln>
                <a:solidFill>
                  <a:srgbClr val="333333"/>
                </a:solidFill>
                <a:effectLst/>
                <a:latin typeface="Centaur" panose="02030504050205020304" pitchFamily="18" charset="0"/>
              </a:rPr>
              <a:t>states</a:t>
            </a:r>
            <a:r>
              <a:rPr kumimoji="0" lang="en-US" altLang="en-US" b="0" i="0" u="none" strike="noStrike" cap="none" normalizeH="0" baseline="0" dirty="0">
                <a:ln>
                  <a:noFill/>
                </a:ln>
                <a:solidFill>
                  <a:srgbClr val="333333"/>
                </a:solidFill>
                <a:effectLst/>
                <a:latin typeface="Centaur" panose="02030504050205020304" pitchFamily="18" charset="0"/>
              </a:rPr>
              <a:t>. </a:t>
            </a:r>
            <a:endParaRPr kumimoji="0" lang="en-US" altLang="en-US" b="1" i="0" u="none" strike="noStrike" cap="none" normalizeH="0" baseline="0" dirty="0">
              <a:ln>
                <a:noFill/>
              </a:ln>
              <a:solidFill>
                <a:srgbClr val="333333"/>
              </a:solidFill>
              <a:effectLst/>
              <a:latin typeface="Centaur" panose="02030504050205020304" pitchFamily="18" charset="0"/>
            </a:endParaRPr>
          </a:p>
          <a:p>
            <a:pPr marL="441325" indent="-360363" algn="just" eaLnBrk="0" fontAlgn="base" hangingPunct="0">
              <a:lnSpc>
                <a:spcPct val="100000"/>
              </a:lnSpc>
              <a:spcBef>
                <a:spcPct val="0"/>
              </a:spcBef>
              <a:spcAft>
                <a:spcPct val="0"/>
              </a:spcAft>
              <a:buSzPct val="70000"/>
              <a:buFont typeface="Wingdings" panose="05000000000000000000" pitchFamily="2" charset="2"/>
              <a:buChar char="v"/>
            </a:pPr>
            <a:r>
              <a:rPr kumimoji="0" lang="en-US" altLang="en-US" b="1" i="0" u="none" strike="noStrike" cap="none" normalizeH="0" baseline="0" dirty="0">
                <a:ln>
                  <a:noFill/>
                </a:ln>
                <a:solidFill>
                  <a:srgbClr val="333333"/>
                </a:solidFill>
                <a:effectLst/>
                <a:latin typeface="Centaur" panose="02030504050205020304" pitchFamily="18" charset="0"/>
              </a:rPr>
              <a:t>Docker container </a:t>
            </a:r>
            <a:r>
              <a:rPr kumimoji="0" lang="en-US" altLang="en-US" b="0" i="0" u="none" strike="noStrike" cap="none" normalizeH="0" baseline="0" dirty="0">
                <a:ln>
                  <a:noFill/>
                </a:ln>
                <a:solidFill>
                  <a:srgbClr val="333333"/>
                </a:solidFill>
                <a:effectLst/>
                <a:latin typeface="Centaur" panose="02030504050205020304" pitchFamily="18" charset="0"/>
              </a:rPr>
              <a:t>is a running instance of an image; is an isolated and secure application platform, also it can share and has access to resources running in a different host or container.</a:t>
            </a:r>
            <a:endParaRPr kumimoji="0" lang="en-US" altLang="en-US" b="0" i="0" u="none" strike="noStrike" cap="none" normalizeH="0" baseline="0" dirty="0">
              <a:ln>
                <a:noFill/>
              </a:ln>
              <a:solidFill>
                <a:schemeClr val="tx1"/>
              </a:solidFill>
              <a:effectLst/>
              <a:latin typeface="Centaur" panose="02030504050205020304" pitchFamily="18" charset="0"/>
            </a:endParaRPr>
          </a:p>
          <a:p>
            <a:pPr marL="441325" marR="0" lvl="0" indent="-360363" algn="just"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1" i="0" u="none" strike="noStrike" cap="none" normalizeH="0" baseline="0" dirty="0">
                <a:ln>
                  <a:noFill/>
                </a:ln>
                <a:solidFill>
                  <a:srgbClr val="333333"/>
                </a:solidFill>
                <a:effectLst/>
                <a:latin typeface="Centaur" panose="02030504050205020304" pitchFamily="18" charset="0"/>
              </a:rPr>
              <a:t>Command Line Interface (CLI)</a:t>
            </a:r>
            <a:r>
              <a:rPr kumimoji="0" lang="en-US" altLang="en-US" b="0" i="0" u="none" strike="noStrike" cap="none" normalizeH="0" baseline="0" dirty="0">
                <a:ln>
                  <a:noFill/>
                </a:ln>
                <a:solidFill>
                  <a:srgbClr val="333333"/>
                </a:solidFill>
                <a:effectLst/>
                <a:latin typeface="Centaur" panose="02030504050205020304" pitchFamily="18" charset="0"/>
              </a:rPr>
              <a:t> can also be used to run, start, stop, move, or delete a container. </a:t>
            </a:r>
            <a:endParaRPr lang="en-US" altLang="en-US" dirty="0">
              <a:solidFill>
                <a:srgbClr val="333333"/>
              </a:solidFill>
              <a:latin typeface="Centaur" panose="02030504050205020304" pitchFamily="18" charset="0"/>
            </a:endParaRPr>
          </a:p>
        </p:txBody>
      </p:sp>
    </p:spTree>
    <p:extLst>
      <p:ext uri="{BB962C8B-B14F-4D97-AF65-F5344CB8AC3E}">
        <p14:creationId xmlns:p14="http://schemas.microsoft.com/office/powerpoint/2010/main" val="233053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75C3-AE40-46A7-B7EF-11DC8F89AD5C}"/>
              </a:ext>
            </a:extLst>
          </p:cNvPr>
          <p:cNvSpPr>
            <a:spLocks noGrp="1"/>
          </p:cNvSpPr>
          <p:nvPr>
            <p:ph type="title"/>
          </p:nvPr>
        </p:nvSpPr>
        <p:spPr>
          <a:xfrm>
            <a:off x="0" y="22218"/>
            <a:ext cx="9144000" cy="500296"/>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827AC25-FC20-43DE-AAE0-86CD71932F82}"/>
              </a:ext>
            </a:extLst>
          </p:cNvPr>
          <p:cNvSpPr>
            <a:spLocks noGrp="1"/>
          </p:cNvSpPr>
          <p:nvPr>
            <p:ph idx="1"/>
          </p:nvPr>
        </p:nvSpPr>
        <p:spPr>
          <a:xfrm>
            <a:off x="-1" y="503012"/>
            <a:ext cx="9143999" cy="5669187"/>
          </a:xfrm>
        </p:spPr>
        <p:txBody>
          <a:bodyPr>
            <a:normAutofit/>
          </a:bodyPr>
          <a:lstStyle/>
          <a:p>
            <a:pPr marL="620713" marR="0" lvl="0" indent="-441325" algn="just"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800" b="0" i="0" u="none" strike="noStrike" cap="none" normalizeH="0" baseline="0" dirty="0">
                <a:ln>
                  <a:noFill/>
                </a:ln>
                <a:solidFill>
                  <a:srgbClr val="000000"/>
                </a:solidFill>
                <a:effectLst/>
                <a:latin typeface="Centaur" panose="02030504050205020304" pitchFamily="18" charset="0"/>
              </a:rPr>
              <a:t>$ </a:t>
            </a:r>
            <a:r>
              <a:rPr kumimoji="0" lang="en-US" altLang="en-US" sz="2800" b="1" i="0" u="none" strike="noStrike" cap="none" normalizeH="0" baseline="0" dirty="0">
                <a:ln>
                  <a:noFill/>
                </a:ln>
                <a:solidFill>
                  <a:srgbClr val="000000"/>
                </a:solidFill>
                <a:effectLst/>
                <a:latin typeface="Centaur" panose="02030504050205020304" pitchFamily="18" charset="0"/>
              </a:rPr>
              <a:t>docker run </a:t>
            </a:r>
            <a:r>
              <a:rPr kumimoji="0" lang="en-US" altLang="en-US" sz="2800" b="0" i="0" u="none" strike="noStrike" cap="none" normalizeH="0" baseline="0" dirty="0">
                <a:ln>
                  <a:noFill/>
                </a:ln>
                <a:solidFill>
                  <a:srgbClr val="000000"/>
                </a:solidFill>
                <a:effectLst/>
                <a:latin typeface="Centaur" panose="02030504050205020304" pitchFamily="18" charset="0"/>
              </a:rPr>
              <a:t>hello-world  </a:t>
            </a:r>
            <a:endParaRPr kumimoji="0" lang="en-US" altLang="en-US" sz="2800" b="0" i="0" u="none" strike="noStrike" cap="none" normalizeH="0" baseline="0" dirty="0">
              <a:ln>
                <a:noFill/>
              </a:ln>
              <a:solidFill>
                <a:srgbClr val="333333"/>
              </a:solidFill>
              <a:effectLst/>
              <a:latin typeface="Centaur" panose="02030504050205020304" pitchFamily="18" charset="0"/>
            </a:endParaRPr>
          </a:p>
          <a:p>
            <a:pPr marL="179388" marR="0" lvl="0" indent="0" algn="just" defTabSz="914400" rtl="0" eaLnBrk="0" fontAlgn="base" latinLnBrk="0" hangingPunct="0">
              <a:lnSpc>
                <a:spcPct val="100000"/>
              </a:lnSpc>
              <a:spcBef>
                <a:spcPct val="0"/>
              </a:spcBef>
              <a:spcAft>
                <a:spcPct val="0"/>
              </a:spcAft>
              <a:buClrTx/>
              <a:buSzPct val="70000"/>
              <a:buNone/>
              <a:tabLst/>
            </a:pPr>
            <a:r>
              <a:rPr kumimoji="0" lang="en-US" altLang="en-US" sz="2800" b="0" i="0" u="none" strike="noStrike" cap="none" normalizeH="0" baseline="0" dirty="0">
                <a:ln>
                  <a:noFill/>
                </a:ln>
                <a:solidFill>
                  <a:srgbClr val="333333"/>
                </a:solidFill>
                <a:effectLst/>
                <a:latin typeface="Centaur" panose="02030504050205020304" pitchFamily="18" charset="0"/>
              </a:rPr>
              <a:t>The above command </a:t>
            </a:r>
            <a:r>
              <a:rPr kumimoji="0" lang="en-US" altLang="en-US" sz="2800" b="1" i="0" u="none" strike="noStrike" cap="none" normalizeH="0" baseline="0" dirty="0">
                <a:ln>
                  <a:noFill/>
                </a:ln>
                <a:solidFill>
                  <a:srgbClr val="333333"/>
                </a:solidFill>
                <a:effectLst/>
                <a:latin typeface="Centaur" panose="02030504050205020304" pitchFamily="18" charset="0"/>
              </a:rPr>
              <a:t>docker run hello-world</a:t>
            </a:r>
            <a:r>
              <a:rPr kumimoji="0" lang="en-US" altLang="en-US" sz="2800" b="0" i="0" u="none" strike="noStrike" cap="none" normalizeH="0" baseline="0" dirty="0">
                <a:ln>
                  <a:noFill/>
                </a:ln>
                <a:solidFill>
                  <a:srgbClr val="333333"/>
                </a:solidFill>
                <a:effectLst/>
                <a:latin typeface="Centaur" panose="02030504050205020304" pitchFamily="18" charset="0"/>
              </a:rPr>
              <a:t> has three parts.</a:t>
            </a:r>
          </a:p>
          <a:p>
            <a:pPr marL="179388" marR="0" lvl="0" indent="0" algn="just" defTabSz="914400" rtl="0" eaLnBrk="0" fontAlgn="base" latinLnBrk="0" hangingPunct="0">
              <a:lnSpc>
                <a:spcPct val="100000"/>
              </a:lnSpc>
              <a:spcBef>
                <a:spcPct val="0"/>
              </a:spcBef>
              <a:spcAft>
                <a:spcPct val="0"/>
              </a:spcAft>
              <a:buClrTx/>
              <a:buSzPct val="70000"/>
              <a:buNone/>
              <a:tabLst/>
            </a:pPr>
            <a:endParaRPr kumimoji="0" lang="en-US" altLang="en-US" sz="2800" b="0" i="0" u="none" strike="noStrike" cap="none" normalizeH="0" baseline="0" dirty="0">
              <a:ln>
                <a:noFill/>
              </a:ln>
              <a:solidFill>
                <a:srgbClr val="000000"/>
              </a:solidFill>
              <a:effectLst/>
              <a:latin typeface="Centaur" panose="020305040502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Pct val="80000"/>
              <a:buFont typeface="+mj-lt"/>
              <a:buAutoNum type="arabicPeriod"/>
              <a:tabLst/>
            </a:pPr>
            <a:r>
              <a:rPr kumimoji="0" lang="en-US" altLang="en-US" sz="2800" b="1" i="0" u="none" strike="noStrike" cap="none" normalizeH="0" baseline="0" dirty="0">
                <a:ln>
                  <a:noFill/>
                </a:ln>
                <a:solidFill>
                  <a:srgbClr val="333333"/>
                </a:solidFill>
                <a:effectLst/>
                <a:latin typeface="Centaur" panose="02030504050205020304" pitchFamily="18" charset="0"/>
              </a:rPr>
              <a:t>docker:</a:t>
            </a:r>
            <a:r>
              <a:rPr kumimoji="0" lang="en-US" altLang="en-US" sz="2800" b="0" i="0" u="none" strike="noStrike" cap="none" normalizeH="0" baseline="0" dirty="0">
                <a:ln>
                  <a:noFill/>
                </a:ln>
                <a:solidFill>
                  <a:srgbClr val="333333"/>
                </a:solidFill>
                <a:effectLst/>
                <a:latin typeface="Centaur" panose="02030504050205020304" pitchFamily="18" charset="0"/>
              </a:rPr>
              <a:t>  It is docker engine and used to run docker program. </a:t>
            </a:r>
          </a:p>
          <a:p>
            <a:pPr marL="534988" marR="0" lvl="0" indent="-360363" algn="just" defTabSz="914400" rtl="0" eaLnBrk="0" fontAlgn="base" latinLnBrk="0" hangingPunct="0">
              <a:lnSpc>
                <a:spcPct val="100000"/>
              </a:lnSpc>
              <a:spcBef>
                <a:spcPct val="0"/>
              </a:spcBef>
              <a:spcAft>
                <a:spcPct val="0"/>
              </a:spcAft>
              <a:buClrTx/>
              <a:buSzPct val="80000"/>
              <a:buNone/>
              <a:tabLst/>
            </a:pPr>
            <a:r>
              <a:rPr lang="en-US" altLang="en-US" dirty="0">
                <a:solidFill>
                  <a:srgbClr val="333333"/>
                </a:solidFill>
                <a:latin typeface="Centaur" panose="02030504050205020304" pitchFamily="18" charset="0"/>
              </a:rPr>
              <a:t>                 </a:t>
            </a:r>
            <a:r>
              <a:rPr kumimoji="0" lang="en-US" altLang="en-US" sz="2800" b="0" i="0" u="none" strike="noStrike" cap="none" normalizeH="0" baseline="0" dirty="0">
                <a:ln>
                  <a:noFill/>
                </a:ln>
                <a:solidFill>
                  <a:srgbClr val="333333"/>
                </a:solidFill>
                <a:effectLst/>
                <a:latin typeface="Centaur" panose="02030504050205020304" pitchFamily="18" charset="0"/>
              </a:rPr>
              <a:t>It tells to the operating system that user </a:t>
            </a:r>
            <a:r>
              <a:rPr lang="en-US" altLang="en-US" dirty="0">
                <a:solidFill>
                  <a:srgbClr val="333333"/>
                </a:solidFill>
                <a:latin typeface="Centaur" panose="02030504050205020304" pitchFamily="18" charset="0"/>
              </a:rPr>
              <a:t>is</a:t>
            </a:r>
            <a:r>
              <a:rPr kumimoji="0" lang="en-US" altLang="en-US" sz="2800" b="0" i="0" u="none" strike="noStrike" cap="none" normalizeH="0" baseline="0" dirty="0">
                <a:ln>
                  <a:noFill/>
                </a:ln>
                <a:solidFill>
                  <a:srgbClr val="333333"/>
                </a:solidFill>
                <a:effectLst/>
                <a:latin typeface="Centaur" panose="02030504050205020304" pitchFamily="18" charset="0"/>
              </a:rPr>
              <a:t> running </a:t>
            </a:r>
          </a:p>
          <a:p>
            <a:pPr marL="534988" marR="0" lvl="0" indent="-360363" algn="just" defTabSz="914400" rtl="0" eaLnBrk="0" fontAlgn="base" latinLnBrk="0" hangingPunct="0">
              <a:lnSpc>
                <a:spcPct val="100000"/>
              </a:lnSpc>
              <a:spcBef>
                <a:spcPct val="0"/>
              </a:spcBef>
              <a:spcAft>
                <a:spcPct val="0"/>
              </a:spcAft>
              <a:buClrTx/>
              <a:buSzPct val="80000"/>
              <a:buNone/>
              <a:tabLst/>
            </a:pPr>
            <a:r>
              <a:rPr lang="en-US" altLang="en-US" dirty="0">
                <a:solidFill>
                  <a:srgbClr val="333333"/>
                </a:solidFill>
                <a:latin typeface="Centaur" panose="02030504050205020304" pitchFamily="18" charset="0"/>
              </a:rPr>
              <a:t>                 </a:t>
            </a:r>
            <a:r>
              <a:rPr kumimoji="0" lang="en-US" altLang="en-US" sz="2800" b="0" i="0" u="none" strike="noStrike" cap="none" normalizeH="0" baseline="0" dirty="0">
                <a:ln>
                  <a:noFill/>
                </a:ln>
                <a:solidFill>
                  <a:srgbClr val="333333"/>
                </a:solidFill>
                <a:effectLst/>
                <a:latin typeface="Centaur" panose="02030504050205020304" pitchFamily="18" charset="0"/>
              </a:rPr>
              <a:t>docker program.</a:t>
            </a:r>
            <a:endParaRPr kumimoji="0" lang="en-US" altLang="en-US" sz="2800" b="0" i="0" u="none" strike="noStrike" cap="none" normalizeH="0" baseline="0" dirty="0">
              <a:ln>
                <a:noFill/>
              </a:ln>
              <a:solidFill>
                <a:schemeClr val="tx1"/>
              </a:solidFill>
              <a:effectLst/>
              <a:latin typeface="Centaur" panose="02030504050205020304" pitchFamily="18" charset="0"/>
            </a:endParaRPr>
          </a:p>
          <a:p>
            <a:pPr marL="534988" marR="0" lvl="0" indent="-360363" algn="just" defTabSz="914400" rtl="0" eaLnBrk="0" fontAlgn="base" latinLnBrk="0" hangingPunct="0">
              <a:lnSpc>
                <a:spcPct val="100000"/>
              </a:lnSpc>
              <a:spcBef>
                <a:spcPct val="0"/>
              </a:spcBef>
              <a:spcAft>
                <a:spcPct val="0"/>
              </a:spcAft>
              <a:buClrTx/>
              <a:buSzPct val="80000"/>
              <a:buFont typeface="+mj-lt"/>
              <a:buAutoNum type="arabicPeriod" startAt="2"/>
              <a:tabLst/>
            </a:pPr>
            <a:r>
              <a:rPr kumimoji="0" lang="en-US" altLang="en-US" sz="2800" b="1" i="0" u="none" strike="noStrike" cap="none" normalizeH="0" baseline="0" dirty="0">
                <a:ln>
                  <a:noFill/>
                </a:ln>
                <a:solidFill>
                  <a:srgbClr val="333333"/>
                </a:solidFill>
                <a:effectLst/>
                <a:latin typeface="Centaur" panose="02030504050205020304" pitchFamily="18" charset="0"/>
              </a:rPr>
              <a:t>run:</a:t>
            </a:r>
            <a:r>
              <a:rPr kumimoji="0" lang="en-US" altLang="en-US" sz="2800" b="0" i="0" u="none" strike="noStrike" cap="none" normalizeH="0" baseline="0" dirty="0">
                <a:ln>
                  <a:noFill/>
                </a:ln>
                <a:solidFill>
                  <a:srgbClr val="333333"/>
                </a:solidFill>
                <a:effectLst/>
                <a:latin typeface="Centaur" panose="02030504050205020304" pitchFamily="18" charset="0"/>
              </a:rPr>
              <a:t> This subcommand is used to create and run a docker       container.</a:t>
            </a:r>
            <a:endParaRPr kumimoji="0" lang="en-US" altLang="en-US" sz="2800" b="0" i="0" u="none" strike="noStrike" cap="none" normalizeH="0" baseline="0" dirty="0">
              <a:ln>
                <a:noFill/>
              </a:ln>
              <a:solidFill>
                <a:schemeClr val="tx1"/>
              </a:solidFill>
              <a:effectLst/>
              <a:latin typeface="Centaur" panose="02030504050205020304" pitchFamily="18" charset="0"/>
            </a:endParaRPr>
          </a:p>
          <a:p>
            <a:pPr marL="534988" marR="0" lvl="0" indent="-360363" algn="just" defTabSz="914400" rtl="0" eaLnBrk="0" fontAlgn="base" latinLnBrk="0" hangingPunct="0">
              <a:lnSpc>
                <a:spcPct val="100000"/>
              </a:lnSpc>
              <a:spcBef>
                <a:spcPct val="0"/>
              </a:spcBef>
              <a:spcAft>
                <a:spcPct val="0"/>
              </a:spcAft>
              <a:buClrTx/>
              <a:buSzPct val="80000"/>
              <a:buFont typeface="+mj-lt"/>
              <a:buAutoNum type="arabicPeriod" startAt="2"/>
              <a:tabLst/>
            </a:pPr>
            <a:r>
              <a:rPr kumimoji="0" lang="en-US" altLang="en-US" sz="2800" b="1" i="0" u="none" strike="noStrike" cap="none" normalizeH="0" baseline="0" dirty="0">
                <a:ln>
                  <a:noFill/>
                </a:ln>
                <a:solidFill>
                  <a:srgbClr val="333333"/>
                </a:solidFill>
                <a:effectLst/>
                <a:latin typeface="Centaur" panose="02030504050205020304" pitchFamily="18" charset="0"/>
              </a:rPr>
              <a:t>hello-world:</a:t>
            </a:r>
            <a:r>
              <a:rPr kumimoji="0" lang="en-US" altLang="en-US" sz="2800" b="0" i="0" u="none" strike="noStrike" cap="none" normalizeH="0" baseline="0" dirty="0">
                <a:ln>
                  <a:noFill/>
                </a:ln>
                <a:solidFill>
                  <a:srgbClr val="333333"/>
                </a:solidFill>
                <a:effectLst/>
                <a:latin typeface="Centaur" panose="02030504050205020304" pitchFamily="18" charset="0"/>
              </a:rPr>
              <a:t> It is a name of an image. User needs to specify the name of an image which is to load into the container.</a:t>
            </a:r>
            <a:endParaRPr lang="en-IN" sz="2800" dirty="0">
              <a:latin typeface="Centaur" panose="02030504050205020304" pitchFamily="18" charset="0"/>
            </a:endParaRPr>
          </a:p>
          <a:p>
            <a:endParaRPr lang="en-IN" dirty="0"/>
          </a:p>
        </p:txBody>
      </p:sp>
    </p:spTree>
    <p:extLst>
      <p:ext uri="{BB962C8B-B14F-4D97-AF65-F5344CB8AC3E}">
        <p14:creationId xmlns:p14="http://schemas.microsoft.com/office/powerpoint/2010/main" val="2696337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CC0C-4E78-4371-B91E-C3167EB3C633}"/>
              </a:ext>
            </a:extLst>
          </p:cNvPr>
          <p:cNvSpPr>
            <a:spLocks noGrp="1"/>
          </p:cNvSpPr>
          <p:nvPr>
            <p:ph type="title"/>
          </p:nvPr>
        </p:nvSpPr>
        <p:spPr>
          <a:xfrm>
            <a:off x="0" y="22218"/>
            <a:ext cx="9144000" cy="532953"/>
          </a:xfrm>
        </p:spPr>
        <p:txBody>
          <a:bodyPr>
            <a:noAutofit/>
          </a:bodyPr>
          <a:lstStyle/>
          <a:p>
            <a:pPr algn="ctr"/>
            <a:r>
              <a:rPr lang="en-US" sz="4000" dirty="0" err="1">
                <a:solidFill>
                  <a:srgbClr val="FF0000"/>
                </a:solidFill>
                <a:latin typeface="Baskerville Old Face" panose="02020602080505020303" pitchFamily="18" charset="0"/>
              </a:rPr>
              <a:t>Dockerfile</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7697A2D-F8D7-471B-A770-7825D24BCD82}"/>
              </a:ext>
            </a:extLst>
          </p:cNvPr>
          <p:cNvSpPr>
            <a:spLocks noGrp="1"/>
          </p:cNvSpPr>
          <p:nvPr>
            <p:ph idx="1"/>
          </p:nvPr>
        </p:nvSpPr>
        <p:spPr>
          <a:xfrm>
            <a:off x="-1" y="555171"/>
            <a:ext cx="9143999" cy="5621792"/>
          </a:xfrm>
        </p:spPr>
        <p:txBody>
          <a:bodyPr>
            <a:normAutofit/>
          </a:bodyPr>
          <a:lstStyle/>
          <a:p>
            <a:pPr marL="358775" indent="-358775" algn="just">
              <a:buSzPct val="70000"/>
              <a:buFont typeface="Wingdings" panose="05000000000000000000" pitchFamily="2" charset="2"/>
              <a:buChar char="v"/>
            </a:pPr>
            <a:r>
              <a:rPr lang="en-US" b="0" i="0" dirty="0">
                <a:solidFill>
                  <a:srgbClr val="333333"/>
                </a:solidFill>
                <a:effectLst/>
                <a:latin typeface="Centaur" panose="02030504050205020304" pitchFamily="18" charset="0"/>
              </a:rPr>
              <a:t>A </a:t>
            </a:r>
            <a:r>
              <a:rPr lang="en-US" b="1" i="0" dirty="0" err="1">
                <a:solidFill>
                  <a:srgbClr val="333333"/>
                </a:solidFill>
                <a:effectLst/>
                <a:latin typeface="Centaur" panose="02030504050205020304" pitchFamily="18" charset="0"/>
              </a:rPr>
              <a:t>Dockerfile</a:t>
            </a:r>
            <a:r>
              <a:rPr lang="en-US" b="0" i="0" dirty="0">
                <a:solidFill>
                  <a:srgbClr val="333333"/>
                </a:solidFill>
                <a:effectLst/>
                <a:latin typeface="Centaur" panose="02030504050205020304" pitchFamily="18" charset="0"/>
              </a:rPr>
              <a:t> is a text document that contains commands that are used to assemble an image. </a:t>
            </a:r>
          </a:p>
          <a:p>
            <a:pPr marL="358775" indent="-358775" algn="just">
              <a:buSzPct val="70000"/>
              <a:buFont typeface="Wingdings" panose="05000000000000000000" pitchFamily="2" charset="2"/>
              <a:buChar char="v"/>
            </a:pPr>
            <a:r>
              <a:rPr lang="en-US" b="0" i="0" dirty="0">
                <a:solidFill>
                  <a:srgbClr val="333333"/>
                </a:solidFill>
                <a:effectLst/>
                <a:latin typeface="Centaur" panose="02030504050205020304" pitchFamily="18" charset="0"/>
              </a:rPr>
              <a:t>Docker builds images automatically by reading the instructions from the </a:t>
            </a:r>
            <a:r>
              <a:rPr lang="en-US" b="1" i="0" dirty="0" err="1">
                <a:solidFill>
                  <a:srgbClr val="333333"/>
                </a:solidFill>
                <a:effectLst/>
                <a:latin typeface="Centaur" panose="02030504050205020304" pitchFamily="18" charset="0"/>
              </a:rPr>
              <a:t>Dockerfile</a:t>
            </a:r>
            <a:r>
              <a:rPr lang="en-US" b="0" i="0" dirty="0">
                <a:solidFill>
                  <a:srgbClr val="333333"/>
                </a:solidFill>
                <a:effectLst/>
                <a:latin typeface="Centaur" panose="02030504050205020304" pitchFamily="18" charset="0"/>
              </a:rPr>
              <a:t>.</a:t>
            </a:r>
          </a:p>
          <a:p>
            <a:pPr marL="358775" indent="-358775" algn="just">
              <a:buSzPct val="70000"/>
              <a:buFont typeface="Wingdings" panose="05000000000000000000" pitchFamily="2" charset="2"/>
              <a:buChar char="v"/>
            </a:pPr>
            <a:r>
              <a:rPr lang="en-US" b="0" i="0" dirty="0">
                <a:solidFill>
                  <a:srgbClr val="333333"/>
                </a:solidFill>
                <a:effectLst/>
                <a:latin typeface="Centaur" panose="02030504050205020304" pitchFamily="18" charset="0"/>
              </a:rPr>
              <a:t>The docker </a:t>
            </a:r>
            <a:r>
              <a:rPr lang="en-US" b="1" i="0" dirty="0">
                <a:solidFill>
                  <a:srgbClr val="333333"/>
                </a:solidFill>
                <a:effectLst/>
                <a:latin typeface="Centaur" panose="02030504050205020304" pitchFamily="18" charset="0"/>
              </a:rPr>
              <a:t>build</a:t>
            </a:r>
            <a:r>
              <a:rPr lang="en-US" b="0" i="0" dirty="0">
                <a:solidFill>
                  <a:srgbClr val="333333"/>
                </a:solidFill>
                <a:effectLst/>
                <a:latin typeface="Centaur" panose="02030504050205020304" pitchFamily="18" charset="0"/>
              </a:rPr>
              <a:t> command is used to build an image from the </a:t>
            </a:r>
            <a:r>
              <a:rPr lang="en-US" b="0" i="0" dirty="0" err="1">
                <a:solidFill>
                  <a:srgbClr val="333333"/>
                </a:solidFill>
                <a:effectLst/>
                <a:latin typeface="Centaur" panose="02030504050205020304" pitchFamily="18" charset="0"/>
              </a:rPr>
              <a:t>Dockerfile</a:t>
            </a:r>
            <a:r>
              <a:rPr lang="en-US" b="0" i="0" dirty="0">
                <a:solidFill>
                  <a:srgbClr val="333333"/>
                </a:solidFill>
                <a:effectLst/>
                <a:latin typeface="Centaur" panose="02030504050205020304" pitchFamily="18" charset="0"/>
              </a:rPr>
              <a:t>. </a:t>
            </a:r>
          </a:p>
          <a:p>
            <a:pPr marL="0" indent="0" algn="just">
              <a:buSzPct val="70000"/>
              <a:buNone/>
            </a:pPr>
            <a:r>
              <a:rPr lang="en-US" b="0" i="0" dirty="0">
                <a:solidFill>
                  <a:srgbClr val="000000"/>
                </a:solidFill>
                <a:effectLst/>
                <a:latin typeface="Centaur" panose="02030504050205020304" pitchFamily="18" charset="0"/>
              </a:rPr>
              <a:t>     $ docker build -f /path/to/a/</a:t>
            </a:r>
            <a:r>
              <a:rPr lang="en-US" b="0" i="0" dirty="0" err="1">
                <a:solidFill>
                  <a:srgbClr val="000000"/>
                </a:solidFill>
                <a:effectLst/>
                <a:latin typeface="Centaur" panose="02030504050205020304" pitchFamily="18" charset="0"/>
              </a:rPr>
              <a:t>Dockerfile</a:t>
            </a:r>
            <a:r>
              <a:rPr lang="en-US" b="0" i="0" dirty="0">
                <a:solidFill>
                  <a:srgbClr val="000000"/>
                </a:solidFill>
                <a:effectLst/>
                <a:latin typeface="Centaur" panose="02030504050205020304" pitchFamily="18" charset="0"/>
              </a:rPr>
              <a:t> .   </a:t>
            </a:r>
          </a:p>
          <a:p>
            <a:pPr marL="360363" indent="-360363" algn="just">
              <a:buSzPct val="70000"/>
              <a:buNone/>
            </a:pPr>
            <a:r>
              <a:rPr lang="en-US" b="0" i="0" dirty="0">
                <a:solidFill>
                  <a:srgbClr val="333333"/>
                </a:solidFill>
                <a:effectLst/>
                <a:latin typeface="Centaur" panose="02030504050205020304" pitchFamily="18" charset="0"/>
              </a:rPr>
              <a:t>     The -f flag is used with docker build to point to a </a:t>
            </a:r>
            <a:r>
              <a:rPr lang="en-US" b="0" i="0" dirty="0" err="1">
                <a:solidFill>
                  <a:srgbClr val="333333"/>
                </a:solidFill>
                <a:effectLst/>
                <a:latin typeface="Centaur" panose="02030504050205020304" pitchFamily="18" charset="0"/>
              </a:rPr>
              <a:t>Dockerfile</a:t>
            </a:r>
            <a:r>
              <a:rPr lang="en-US" b="0" i="0" dirty="0">
                <a:solidFill>
                  <a:srgbClr val="333333"/>
                </a:solidFill>
                <a:effectLst/>
                <a:latin typeface="Centaur" panose="02030504050205020304" pitchFamily="18" charset="0"/>
              </a:rPr>
              <a:t> anywhere in </a:t>
            </a:r>
            <a:r>
              <a:rPr lang="en-US" dirty="0">
                <a:solidFill>
                  <a:srgbClr val="333333"/>
                </a:solidFill>
                <a:latin typeface="Centaur" panose="02030504050205020304" pitchFamily="18" charset="0"/>
              </a:rPr>
              <a:t>the </a:t>
            </a:r>
            <a:r>
              <a:rPr lang="en-US" b="0" i="0" dirty="0">
                <a:solidFill>
                  <a:srgbClr val="333333"/>
                </a:solidFill>
                <a:effectLst/>
                <a:latin typeface="Centaur" panose="02030504050205020304" pitchFamily="18" charset="0"/>
              </a:rPr>
              <a:t>file system.</a:t>
            </a:r>
            <a:endParaRPr lang="en-US" b="0" i="0" dirty="0">
              <a:solidFill>
                <a:srgbClr val="000000"/>
              </a:solidFill>
              <a:effectLst/>
              <a:latin typeface="Centaur" panose="02030504050205020304" pitchFamily="18" charset="0"/>
            </a:endParaRPr>
          </a:p>
          <a:p>
            <a:pPr marL="0" indent="0">
              <a:buSzPct val="70000"/>
              <a:buNone/>
            </a:pPr>
            <a:endParaRPr lang="en-IN" dirty="0">
              <a:latin typeface="Centaur" panose="02030504050205020304" pitchFamily="18" charset="0"/>
            </a:endParaRPr>
          </a:p>
        </p:txBody>
      </p:sp>
    </p:spTree>
    <p:extLst>
      <p:ext uri="{BB962C8B-B14F-4D97-AF65-F5344CB8AC3E}">
        <p14:creationId xmlns:p14="http://schemas.microsoft.com/office/powerpoint/2010/main" val="70425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A5B0-F0AA-4741-BBEE-7CFBBDBA07F3}"/>
              </a:ext>
            </a:extLst>
          </p:cNvPr>
          <p:cNvSpPr>
            <a:spLocks noGrp="1"/>
          </p:cNvSpPr>
          <p:nvPr>
            <p:ph type="title"/>
          </p:nvPr>
        </p:nvSpPr>
        <p:spPr>
          <a:xfrm>
            <a:off x="0" y="5892"/>
            <a:ext cx="9144000" cy="513449"/>
          </a:xfrm>
        </p:spPr>
        <p:txBody>
          <a:bodyPr>
            <a:noAutofit/>
          </a:bodyPr>
          <a:lstStyle/>
          <a:p>
            <a:pPr algn="ctr"/>
            <a:r>
              <a:rPr lang="en-US" sz="4000" dirty="0" err="1">
                <a:solidFill>
                  <a:srgbClr val="FF0000"/>
                </a:solidFill>
                <a:latin typeface="Baskerville Old Face" panose="02020602080505020303" pitchFamily="18" charset="0"/>
              </a:rPr>
              <a:t>Dockerfile</a:t>
            </a:r>
            <a:r>
              <a:rPr lang="en-US" sz="4000" dirty="0">
                <a:solidFill>
                  <a:srgbClr val="FF0000"/>
                </a:solidFill>
                <a:latin typeface="Baskerville Old Face" panose="02020602080505020303" pitchFamily="18" charset="0"/>
              </a:rPr>
              <a:t> instructions</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EEFCA23B-EFA3-43AE-B0CD-B9E4160F56FF}"/>
              </a:ext>
            </a:extLst>
          </p:cNvPr>
          <p:cNvSpPr>
            <a:spLocks noGrp="1"/>
          </p:cNvSpPr>
          <p:nvPr>
            <p:ph idx="1"/>
          </p:nvPr>
        </p:nvSpPr>
        <p:spPr>
          <a:xfrm>
            <a:off x="0" y="447423"/>
            <a:ext cx="9143999" cy="6332767"/>
          </a:xfrm>
        </p:spPr>
        <p:txBody>
          <a:bodyPr>
            <a:noAutofit/>
          </a:bodyPr>
          <a:lstStyle/>
          <a:p>
            <a:pPr marL="271463" indent="-271463">
              <a:buSzPct val="70000"/>
              <a:buFont typeface="Wingdings" panose="05000000000000000000" pitchFamily="2" charset="2"/>
              <a:buChar char="v"/>
            </a:pPr>
            <a:r>
              <a:rPr lang="en-US" sz="2600" dirty="0">
                <a:latin typeface="Centaur" panose="02030504050205020304" pitchFamily="18" charset="0"/>
              </a:rPr>
              <a:t>Docker runs instructions of </a:t>
            </a:r>
            <a:r>
              <a:rPr lang="en-US" sz="2600" b="1" dirty="0" err="1">
                <a:latin typeface="Centaur" panose="02030504050205020304" pitchFamily="18" charset="0"/>
              </a:rPr>
              <a:t>Dockerfile</a:t>
            </a:r>
            <a:r>
              <a:rPr lang="en-US" sz="2600" dirty="0">
                <a:latin typeface="Centaur" panose="02030504050205020304" pitchFamily="18" charset="0"/>
              </a:rPr>
              <a:t> in top to bottom order. The instructions are not case-sensitive.</a:t>
            </a:r>
          </a:p>
          <a:p>
            <a:pPr marL="271463" marR="0" lvl="0" indent="-2714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000000"/>
                </a:solidFill>
                <a:effectLst/>
                <a:latin typeface="Centaur" panose="02030504050205020304" pitchFamily="18" charset="0"/>
              </a:rPr>
              <a:t>To </a:t>
            </a:r>
            <a:r>
              <a:rPr kumimoji="0" lang="en-US" altLang="en-US" sz="2600" b="1" i="0" u="none" strike="noStrike" cap="none" normalizeH="0" baseline="0" dirty="0">
                <a:ln>
                  <a:noFill/>
                </a:ln>
                <a:solidFill>
                  <a:srgbClr val="000000"/>
                </a:solidFill>
                <a:effectLst/>
                <a:latin typeface="Centaur" panose="02030504050205020304" pitchFamily="18" charset="0"/>
              </a:rPr>
              <a:t>build</a:t>
            </a:r>
            <a:r>
              <a:rPr kumimoji="0" lang="en-US" altLang="en-US" sz="2600" b="0" i="0" u="none" strike="noStrike" cap="none" normalizeH="0" baseline="0" dirty="0">
                <a:ln>
                  <a:noFill/>
                </a:ln>
                <a:solidFill>
                  <a:srgbClr val="000000"/>
                </a:solidFill>
                <a:effectLst/>
                <a:latin typeface="Centaur" panose="02030504050205020304" pitchFamily="18" charset="0"/>
              </a:rPr>
              <a:t> an image, </a:t>
            </a:r>
            <a:r>
              <a:rPr kumimoji="0" lang="en-US" altLang="en-US" sz="2600" b="1" u="none" strike="noStrike" cap="none" normalizeH="0" baseline="0" dirty="0" err="1">
                <a:ln>
                  <a:noFill/>
                </a:ln>
                <a:solidFill>
                  <a:srgbClr val="000000"/>
                </a:solidFill>
                <a:effectLst/>
                <a:latin typeface="Centaur" panose="02030504050205020304" pitchFamily="18" charset="0"/>
              </a:rPr>
              <a:t>Dockerfile</a:t>
            </a:r>
            <a:r>
              <a:rPr kumimoji="0" lang="en-US" altLang="en-US" sz="2600" b="1" i="0" u="none" strike="noStrike" cap="none" normalizeH="0" baseline="0" dirty="0">
                <a:ln>
                  <a:noFill/>
                </a:ln>
                <a:solidFill>
                  <a:srgbClr val="000000"/>
                </a:solidFill>
                <a:effectLst/>
                <a:latin typeface="Centaur" panose="02030504050205020304" pitchFamily="18" charset="0"/>
              </a:rPr>
              <a:t> </a:t>
            </a:r>
            <a:r>
              <a:rPr kumimoji="0" lang="en-US" altLang="en-US" sz="2600" b="0" i="0" u="none" strike="noStrike" cap="none" normalizeH="0" baseline="0" dirty="0">
                <a:ln>
                  <a:noFill/>
                </a:ln>
                <a:solidFill>
                  <a:srgbClr val="000000"/>
                </a:solidFill>
                <a:effectLst/>
                <a:latin typeface="Centaur" panose="02030504050205020304" pitchFamily="18" charset="0"/>
              </a:rPr>
              <a:t>is created with a simple syntax for  </a:t>
            </a:r>
          </a:p>
          <a:p>
            <a:pPr marL="271463" marR="0" lvl="0" indent="-271463" algn="l" defTabSz="914400" rtl="0" eaLnBrk="0" fontAlgn="base" latinLnBrk="0" hangingPunct="0">
              <a:lnSpc>
                <a:spcPct val="100000"/>
              </a:lnSpc>
              <a:spcBef>
                <a:spcPct val="0"/>
              </a:spcBef>
              <a:spcAft>
                <a:spcPct val="0"/>
              </a:spcAft>
              <a:buClrTx/>
              <a:buSzPct val="70000"/>
              <a:buNone/>
              <a:tabLst/>
            </a:pPr>
            <a:r>
              <a:rPr lang="en-US" altLang="en-US" sz="2600" dirty="0">
                <a:solidFill>
                  <a:srgbClr val="000000"/>
                </a:solidFill>
                <a:latin typeface="Centaur" panose="02030504050205020304" pitchFamily="18" charset="0"/>
              </a:rPr>
              <a:t>    </a:t>
            </a:r>
            <a:r>
              <a:rPr kumimoji="0" lang="en-US" altLang="en-US" sz="2600" b="0" i="0" u="none" strike="noStrike" cap="none" normalizeH="0" baseline="0" dirty="0">
                <a:ln>
                  <a:noFill/>
                </a:ln>
                <a:solidFill>
                  <a:srgbClr val="000000"/>
                </a:solidFill>
                <a:effectLst/>
                <a:latin typeface="Centaur" panose="02030504050205020304" pitchFamily="18" charset="0"/>
              </a:rPr>
              <a:t>defining the steps needed to create the image and run it. </a:t>
            </a:r>
          </a:p>
          <a:p>
            <a:pPr marL="271463" indent="-271463">
              <a:buSzPct val="70000"/>
              <a:buFont typeface="Wingdings" panose="05000000000000000000" pitchFamily="2" charset="2"/>
              <a:buChar char="v"/>
            </a:pPr>
            <a:r>
              <a:rPr lang="en-US" sz="2600" b="0" i="0" dirty="0">
                <a:effectLst/>
                <a:latin typeface="Centaur" panose="02030504050205020304" pitchFamily="18" charset="0"/>
              </a:rPr>
              <a:t>Comment- statement must begin with </a:t>
            </a:r>
            <a:r>
              <a:rPr lang="en-US" sz="2600" b="1" i="0" dirty="0">
                <a:effectLst/>
                <a:latin typeface="Centaur" panose="02030504050205020304" pitchFamily="18" charset="0"/>
              </a:rPr>
              <a:t>#</a:t>
            </a:r>
            <a:r>
              <a:rPr lang="en-US" sz="2600" b="0" i="0" dirty="0">
                <a:effectLst/>
                <a:latin typeface="Centaur" panose="02030504050205020304" pitchFamily="18" charset="0"/>
              </a:rPr>
              <a:t>.  </a:t>
            </a:r>
          </a:p>
          <a:p>
            <a:pPr marL="358775" indent="-358775" algn="just">
              <a:buSzPct val="100000"/>
              <a:buFont typeface="+mj-lt"/>
              <a:buAutoNum type="arabicPeriod"/>
            </a:pPr>
            <a:r>
              <a:rPr lang="en-US" sz="2600" b="1" i="0" dirty="0">
                <a:effectLst/>
                <a:latin typeface="Centaur" panose="02030504050205020304" pitchFamily="18" charset="0"/>
              </a:rPr>
              <a:t>FROM</a:t>
            </a:r>
            <a:r>
              <a:rPr lang="en-US" sz="2600" b="0" i="0" dirty="0">
                <a:effectLst/>
                <a:latin typeface="Centaur" panose="02030504050205020304" pitchFamily="18" charset="0"/>
              </a:rPr>
              <a:t> – instruction is used to set the Base Image for the subsequent instructions.  In other words directive sets the image on which the container will be based on.</a:t>
            </a:r>
          </a:p>
          <a:p>
            <a:pPr marL="0" lvl="2" indent="0" algn="just">
              <a:buSzPct val="70000"/>
              <a:buNone/>
            </a:pPr>
            <a:r>
              <a:rPr lang="en-US" sz="2600" b="0" i="0" dirty="0">
                <a:effectLst/>
                <a:latin typeface="Centaur" panose="02030504050205020304" pitchFamily="18" charset="0"/>
              </a:rPr>
              <a:t>		Ex.  FROM ubuntu  </a:t>
            </a:r>
          </a:p>
          <a:p>
            <a:pPr marL="358775" indent="-358775" algn="just">
              <a:buSzPct val="100000"/>
              <a:buFont typeface="+mj-lt"/>
              <a:buAutoNum type="arabicPeriod" startAt="2"/>
            </a:pPr>
            <a:r>
              <a:rPr lang="en-US" sz="2600" b="1" i="0" dirty="0">
                <a:effectLst/>
                <a:latin typeface="Centaur" panose="02030504050205020304" pitchFamily="18" charset="0"/>
              </a:rPr>
              <a:t>LABEL</a:t>
            </a:r>
            <a:r>
              <a:rPr lang="en-US" sz="2600" b="0" i="0" dirty="0">
                <a:effectLst/>
                <a:latin typeface="Centaur" panose="02030504050205020304" pitchFamily="18" charset="0"/>
              </a:rPr>
              <a:t> - LABEL instruction is used to set label for the image. Labels are used to an image to organize images of our project. </a:t>
            </a:r>
          </a:p>
          <a:p>
            <a:pPr marL="914400" lvl="2" indent="0" algn="just">
              <a:buSzPct val="70000"/>
              <a:buNone/>
            </a:pPr>
            <a:r>
              <a:rPr lang="en-US" sz="2600" b="0" i="0" dirty="0">
                <a:effectLst/>
                <a:latin typeface="Centaur" panose="02030504050205020304" pitchFamily="18" charset="0"/>
              </a:rPr>
              <a:t>Ex.  LABEL </a:t>
            </a:r>
            <a:r>
              <a:rPr lang="en-US" sz="2600" b="0" i="0" dirty="0" err="1">
                <a:effectLst/>
                <a:latin typeface="Centaur" panose="02030504050205020304" pitchFamily="18" charset="0"/>
              </a:rPr>
              <a:t>vendorl</a:t>
            </a:r>
            <a:r>
              <a:rPr lang="en-US" sz="2600" b="0" i="0" dirty="0">
                <a:effectLst/>
                <a:latin typeface="Centaur" panose="02030504050205020304" pitchFamily="18" charset="0"/>
              </a:rPr>
              <a:t> = “Sony India”</a:t>
            </a:r>
          </a:p>
          <a:p>
            <a:pPr marL="358775" indent="-358775" algn="just">
              <a:buFont typeface="+mj-lt"/>
              <a:buAutoNum type="arabicPeriod" startAt="3"/>
            </a:pPr>
            <a:r>
              <a:rPr lang="en-US" sz="2600" b="1" i="0" dirty="0">
                <a:effectLst/>
                <a:latin typeface="Centaur" panose="02030504050205020304" pitchFamily="18" charset="0"/>
              </a:rPr>
              <a:t>RUN</a:t>
            </a:r>
            <a:r>
              <a:rPr lang="en-US" sz="2600" b="0" i="0" dirty="0">
                <a:effectLst/>
                <a:latin typeface="Centaur" panose="02030504050205020304" pitchFamily="18" charset="0"/>
              </a:rPr>
              <a:t> – This instruction is used to execute any command of the current image.</a:t>
            </a:r>
          </a:p>
          <a:p>
            <a:pPr marL="0" indent="0" algn="just">
              <a:buNone/>
            </a:pPr>
            <a:r>
              <a:rPr lang="en-US" sz="2600" b="0" i="0" dirty="0">
                <a:effectLst/>
                <a:latin typeface="Centaur" panose="02030504050205020304" pitchFamily="18" charset="0"/>
              </a:rPr>
              <a:t>         Ex. RUN /bin/bash -c 'source $HOME/.</a:t>
            </a:r>
            <a:r>
              <a:rPr lang="en-US" sz="2600" b="0" i="0" dirty="0" err="1">
                <a:effectLst/>
                <a:latin typeface="Centaur" panose="02030504050205020304" pitchFamily="18" charset="0"/>
              </a:rPr>
              <a:t>bashrc</a:t>
            </a:r>
            <a:r>
              <a:rPr lang="en-US" sz="2600" b="0" i="0" dirty="0">
                <a:effectLst/>
                <a:latin typeface="Centaur" panose="02030504050205020304" pitchFamily="18" charset="0"/>
              </a:rPr>
              <a:t>; echo $HOME' </a:t>
            </a:r>
          </a:p>
        </p:txBody>
      </p:sp>
    </p:spTree>
    <p:extLst>
      <p:ext uri="{BB962C8B-B14F-4D97-AF65-F5344CB8AC3E}">
        <p14:creationId xmlns:p14="http://schemas.microsoft.com/office/powerpoint/2010/main" val="58523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95665"/>
            <a:ext cx="7772400" cy="2387600"/>
          </a:xfrm>
        </p:spPr>
        <p:txBody>
          <a:bodyPr anchor="ctr">
            <a:normAutofit/>
          </a:bodyPr>
          <a:lstStyle/>
          <a:p>
            <a:r>
              <a:rPr lang="en-IN" sz="9600" dirty="0">
                <a:latin typeface="Ink Free" pitchFamily="66" charset="0"/>
                <a:ea typeface="Microsoft Sans Serif" pitchFamily="34" charset="0"/>
                <a:cs typeface="Microsoft Sans Serif" pitchFamily="34" charset="0"/>
              </a:rPr>
              <a:t>Docker</a:t>
            </a:r>
          </a:p>
        </p:txBody>
      </p:sp>
      <p:sp>
        <p:nvSpPr>
          <p:cNvPr id="2" name="Footer Placeholder 1"/>
          <p:cNvSpPr>
            <a:spLocks noGrp="1"/>
          </p:cNvSpPr>
          <p:nvPr>
            <p:ph type="ftr" sz="quarter" idx="11"/>
          </p:nvPr>
        </p:nvSpPr>
        <p:spPr/>
        <p:txBody>
          <a:bodyPr/>
          <a:lstStyle/>
          <a:p>
            <a:r>
              <a:rPr lang="en-US"/>
              <a:t>Prepared by Vijay Kulkarni Java Trainer</a:t>
            </a:r>
            <a:endParaRPr lang="en-IN"/>
          </a:p>
        </p:txBody>
      </p:sp>
      <p:sp>
        <p:nvSpPr>
          <p:cNvPr id="3" name="Slide Number Placeholder 2"/>
          <p:cNvSpPr>
            <a:spLocks noGrp="1"/>
          </p:cNvSpPr>
          <p:nvPr>
            <p:ph type="sldNum" sz="quarter" idx="12"/>
          </p:nvPr>
        </p:nvSpPr>
        <p:spPr/>
        <p:txBody>
          <a:bodyPr/>
          <a:lstStyle/>
          <a:p>
            <a:fld id="{393F6051-139D-44E8-9011-C8D6BE120E64}" type="slidenum">
              <a:rPr lang="en-IN" smtClean="0"/>
              <a:t>2</a:t>
            </a:fld>
            <a:endParaRPr lang="en-IN"/>
          </a:p>
        </p:txBody>
      </p:sp>
    </p:spTree>
    <p:extLst>
      <p:ext uri="{BB962C8B-B14F-4D97-AF65-F5344CB8AC3E}">
        <p14:creationId xmlns:p14="http://schemas.microsoft.com/office/powerpoint/2010/main" val="112954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5B5C-8FAC-4296-971B-8B13926E050D}"/>
              </a:ext>
            </a:extLst>
          </p:cNvPr>
          <p:cNvSpPr>
            <a:spLocks noGrp="1"/>
          </p:cNvSpPr>
          <p:nvPr>
            <p:ph type="title"/>
          </p:nvPr>
        </p:nvSpPr>
        <p:spPr>
          <a:xfrm>
            <a:off x="0" y="22223"/>
            <a:ext cx="9144000" cy="483964"/>
          </a:xfrm>
        </p:spPr>
        <p:txBody>
          <a:bodyPr>
            <a:noAutofit/>
          </a:bodyPr>
          <a:lstStyle/>
          <a:p>
            <a:pPr algn="ctr"/>
            <a:r>
              <a:rPr lang="en-US" sz="4000" dirty="0" err="1">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E13832C4-610F-4602-ACAD-B1AB4B4A5179}"/>
              </a:ext>
            </a:extLst>
          </p:cNvPr>
          <p:cNvSpPr>
            <a:spLocks noGrp="1"/>
          </p:cNvSpPr>
          <p:nvPr>
            <p:ph idx="1"/>
          </p:nvPr>
        </p:nvSpPr>
        <p:spPr>
          <a:xfrm>
            <a:off x="0" y="506187"/>
            <a:ext cx="9143999" cy="6329590"/>
          </a:xfrm>
        </p:spPr>
        <p:txBody>
          <a:bodyPr>
            <a:normAutofit/>
          </a:bodyPr>
          <a:lstStyle/>
          <a:p>
            <a:pPr marL="358775" indent="-358775" algn="just">
              <a:buFont typeface="+mj-lt"/>
              <a:buAutoNum type="arabicPeriod" startAt="4"/>
            </a:pPr>
            <a:r>
              <a:rPr lang="en-US" sz="2400" b="1" i="0" dirty="0">
                <a:effectLst/>
                <a:latin typeface="Centaur" panose="02030504050205020304" pitchFamily="18" charset="0"/>
              </a:rPr>
              <a:t>CMD</a:t>
            </a:r>
            <a:r>
              <a:rPr lang="en-US" sz="2400" b="0" i="0" dirty="0">
                <a:effectLst/>
                <a:latin typeface="Centaur" panose="02030504050205020304" pitchFamily="18" charset="0"/>
              </a:rPr>
              <a:t> – used to execute application by the image. CMD is used  in the following form. In other words sets the executable commands within the container.</a:t>
            </a:r>
          </a:p>
          <a:p>
            <a:pPr marL="0" indent="0" algn="just">
              <a:buNone/>
            </a:pPr>
            <a:r>
              <a:rPr lang="en-US" sz="2400" dirty="0">
                <a:latin typeface="Centaur" panose="02030504050205020304" pitchFamily="18" charset="0"/>
              </a:rPr>
              <a:t>	Ex    </a:t>
            </a:r>
            <a:r>
              <a:rPr lang="en-US" sz="2400" b="0" i="0" dirty="0">
                <a:effectLst/>
                <a:latin typeface="Centaur" panose="02030504050205020304" pitchFamily="18" charset="0"/>
              </a:rPr>
              <a:t>CMD ["executable", "param1", "param2"?]  </a:t>
            </a:r>
          </a:p>
          <a:p>
            <a:pPr marL="0" indent="0" algn="just">
              <a:buNone/>
            </a:pPr>
            <a:r>
              <a:rPr lang="en-US" sz="2400" b="0" i="0" dirty="0">
                <a:effectLst/>
                <a:latin typeface="Centaur" panose="02030504050205020304" pitchFamily="18" charset="0"/>
              </a:rPr>
              <a:t>     This is preferred way to use CMD. There can be only one CMD in a   </a:t>
            </a:r>
          </a:p>
          <a:p>
            <a:pPr marL="0" indent="0" algn="just">
              <a:buNone/>
            </a:pPr>
            <a:r>
              <a:rPr lang="en-US" sz="2400" dirty="0">
                <a:latin typeface="Centaur" panose="02030504050205020304" pitchFamily="18" charset="0"/>
              </a:rPr>
              <a:t>     </a:t>
            </a:r>
            <a:r>
              <a:rPr lang="en-US" sz="2400" b="0" i="0" dirty="0" err="1">
                <a:effectLst/>
                <a:latin typeface="Centaur" panose="02030504050205020304" pitchFamily="18" charset="0"/>
              </a:rPr>
              <a:t>Dockerfile</a:t>
            </a:r>
            <a:r>
              <a:rPr lang="en-US" sz="2400" b="0" i="0" dirty="0">
                <a:effectLst/>
                <a:latin typeface="Centaur" panose="02030504050205020304" pitchFamily="18" charset="0"/>
              </a:rPr>
              <a:t>. If we use more than one CMD, only last one will execute</a:t>
            </a:r>
          </a:p>
          <a:p>
            <a:pPr marL="358775" indent="-358775" algn="just">
              <a:buFont typeface="+mj-lt"/>
              <a:buAutoNum type="arabicPeriod" startAt="5"/>
            </a:pPr>
            <a:r>
              <a:rPr lang="en-US" sz="2400" b="1" i="0" dirty="0">
                <a:effectLst/>
                <a:latin typeface="Centaur" panose="02030504050205020304" pitchFamily="18" charset="0"/>
              </a:rPr>
              <a:t>COPY</a:t>
            </a:r>
            <a:r>
              <a:rPr lang="en-US" sz="2400" b="0" i="0" dirty="0">
                <a:effectLst/>
                <a:latin typeface="Centaur" panose="02030504050205020304" pitchFamily="18" charset="0"/>
              </a:rPr>
              <a:t> – used to copy new files or directories from source to the filesystem of the container at the destination. In other words creates a copy of files from the file system in the container.</a:t>
            </a:r>
          </a:p>
          <a:p>
            <a:pPr marL="0" indent="0" algn="just">
              <a:buNone/>
            </a:pPr>
            <a:r>
              <a:rPr lang="en-US" sz="2400" dirty="0">
                <a:latin typeface="Centaur" panose="02030504050205020304" pitchFamily="18" charset="0"/>
              </a:rPr>
              <a:t>           </a:t>
            </a:r>
            <a:r>
              <a:rPr lang="en-US" sz="2400" b="0" i="0" dirty="0">
                <a:effectLst/>
                <a:latin typeface="Centaur" panose="02030504050205020304" pitchFamily="18" charset="0"/>
              </a:rPr>
              <a:t>Ex. COPY </a:t>
            </a:r>
            <a:r>
              <a:rPr lang="en-US" sz="2400" b="0" i="0" dirty="0" err="1">
                <a:effectLst/>
                <a:latin typeface="Centaur" panose="02030504050205020304" pitchFamily="18" charset="0"/>
              </a:rPr>
              <a:t>abc</a:t>
            </a:r>
            <a:r>
              <a:rPr lang="en-US" sz="2400" b="0" i="0" dirty="0">
                <a:effectLst/>
                <a:latin typeface="Centaur" panose="02030504050205020304" pitchFamily="18" charset="0"/>
              </a:rPr>
              <a:t>/ /</a:t>
            </a:r>
            <a:r>
              <a:rPr lang="en-US" sz="2400" b="0" i="0" dirty="0" err="1">
                <a:effectLst/>
                <a:latin typeface="Centaur" panose="02030504050205020304" pitchFamily="18" charset="0"/>
              </a:rPr>
              <a:t>xyz</a:t>
            </a:r>
            <a:endParaRPr lang="en-US" sz="2400" b="0" i="0" dirty="0">
              <a:effectLst/>
              <a:latin typeface="Centaur" panose="02030504050205020304" pitchFamily="18" charset="0"/>
            </a:endParaRPr>
          </a:p>
          <a:p>
            <a:pPr marL="358775" indent="-358775" algn="just">
              <a:buFont typeface="+mj-lt"/>
              <a:buAutoNum type="arabicPeriod" startAt="6"/>
            </a:pPr>
            <a:r>
              <a:rPr lang="en-US" sz="2400" b="1" i="0" dirty="0">
                <a:effectLst/>
                <a:latin typeface="Centaur" panose="02030504050205020304" pitchFamily="18" charset="0"/>
              </a:rPr>
              <a:t>WORKDIR</a:t>
            </a:r>
            <a:r>
              <a:rPr lang="en-US" sz="2400" b="0" i="0" dirty="0">
                <a:effectLst/>
                <a:latin typeface="Centaur" panose="02030504050205020304" pitchFamily="18" charset="0"/>
              </a:rPr>
              <a:t> used to set the working directory for any RUN, CMD and COPY instruction that follows it in the </a:t>
            </a:r>
            <a:r>
              <a:rPr lang="en-US" sz="2400" b="0" i="0" dirty="0" err="1">
                <a:effectLst/>
                <a:latin typeface="Centaur" panose="02030504050205020304" pitchFamily="18" charset="0"/>
              </a:rPr>
              <a:t>Dockerfile</a:t>
            </a:r>
            <a:r>
              <a:rPr lang="en-US" sz="2400" b="0" i="0" dirty="0">
                <a:effectLst/>
                <a:latin typeface="Centaur" panose="02030504050205020304" pitchFamily="18" charset="0"/>
              </a:rPr>
              <a:t>. If work directory does not exist, it will be created by default. It can be used multiple times in a </a:t>
            </a:r>
            <a:r>
              <a:rPr lang="en-US" sz="2400" b="0" i="0" dirty="0" err="1">
                <a:effectLst/>
                <a:latin typeface="Centaur" panose="02030504050205020304" pitchFamily="18" charset="0"/>
              </a:rPr>
              <a:t>Dockerfile</a:t>
            </a:r>
            <a:r>
              <a:rPr lang="en-US" sz="2400" b="0" i="0" dirty="0">
                <a:effectLst/>
                <a:latin typeface="Centaur" panose="02030504050205020304" pitchFamily="18" charset="0"/>
              </a:rPr>
              <a:t>.</a:t>
            </a:r>
          </a:p>
          <a:p>
            <a:pPr marL="0" indent="0" algn="just">
              <a:buNone/>
            </a:pPr>
            <a:r>
              <a:rPr lang="en-US" sz="2400" dirty="0">
                <a:latin typeface="Centaur" panose="02030504050205020304" pitchFamily="18" charset="0"/>
              </a:rPr>
              <a:t>             Ex. </a:t>
            </a:r>
            <a:r>
              <a:rPr lang="en-IN" sz="2400" b="0" i="0" dirty="0">
                <a:effectLst/>
                <a:latin typeface="Centaur" panose="02030504050205020304" pitchFamily="18" charset="0"/>
              </a:rPr>
              <a:t>WORKDIR /var/www/html  </a:t>
            </a:r>
          </a:p>
          <a:p>
            <a:pPr marL="358775" indent="-358775" algn="just">
              <a:buFont typeface="+mj-lt"/>
              <a:buAutoNum type="arabicPeriod" startAt="6"/>
            </a:pPr>
            <a:endParaRPr lang="en-US" sz="2400" b="0" i="0" dirty="0">
              <a:effectLst/>
              <a:latin typeface="Centaur" panose="02030504050205020304" pitchFamily="18" charset="0"/>
            </a:endParaRPr>
          </a:p>
          <a:p>
            <a:pPr algn="just"/>
            <a:endParaRPr lang="en-US" sz="2400" b="0" i="0" dirty="0">
              <a:effectLst/>
              <a:latin typeface="Centaur" panose="02030504050205020304" pitchFamily="18" charset="0"/>
            </a:endParaRPr>
          </a:p>
          <a:p>
            <a:pPr algn="just">
              <a:buFont typeface="+mj-lt"/>
              <a:buAutoNum type="arabicPeriod"/>
            </a:pPr>
            <a:endParaRPr lang="en-US" sz="2400" b="0" i="0" dirty="0">
              <a:effectLst/>
              <a:latin typeface="Centaur" panose="02030504050205020304" pitchFamily="18" charset="0"/>
            </a:endParaRPr>
          </a:p>
          <a:p>
            <a:endParaRPr lang="en-IN" sz="2400" dirty="0">
              <a:latin typeface="Centaur" panose="02030504050205020304" pitchFamily="18" charset="0"/>
            </a:endParaRPr>
          </a:p>
        </p:txBody>
      </p:sp>
    </p:spTree>
    <p:extLst>
      <p:ext uri="{BB962C8B-B14F-4D97-AF65-F5344CB8AC3E}">
        <p14:creationId xmlns:p14="http://schemas.microsoft.com/office/powerpoint/2010/main" val="1539870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DF02-746A-DB10-FC59-03F7541F1A29}"/>
              </a:ext>
            </a:extLst>
          </p:cNvPr>
          <p:cNvSpPr>
            <a:spLocks noGrp="1"/>
          </p:cNvSpPr>
          <p:nvPr>
            <p:ph type="title"/>
          </p:nvPr>
        </p:nvSpPr>
        <p:spPr>
          <a:xfrm>
            <a:off x="0" y="5534"/>
            <a:ext cx="9144000" cy="528722"/>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29CFC3E-46E7-1D08-B9CF-F3EC423F7D57}"/>
              </a:ext>
            </a:extLst>
          </p:cNvPr>
          <p:cNvSpPr>
            <a:spLocks noGrp="1"/>
          </p:cNvSpPr>
          <p:nvPr>
            <p:ph idx="1"/>
          </p:nvPr>
        </p:nvSpPr>
        <p:spPr>
          <a:xfrm>
            <a:off x="0" y="462338"/>
            <a:ext cx="9143999" cy="6390128"/>
          </a:xfrm>
        </p:spPr>
        <p:txBody>
          <a:bodyPr>
            <a:noAutofit/>
          </a:bodyPr>
          <a:lstStyle/>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Centaur" panose="02030504050205020304" pitchFamily="18" charset="0"/>
              </a:rPr>
              <a:t>Every instruction in a </a:t>
            </a:r>
            <a:r>
              <a:rPr kumimoji="0" lang="en-US" altLang="en-US" b="0" i="0" u="none" strike="noStrike" cap="none" normalizeH="0" baseline="0" dirty="0" err="1">
                <a:ln>
                  <a:noFill/>
                </a:ln>
                <a:solidFill>
                  <a:srgbClr val="000000"/>
                </a:solidFill>
                <a:effectLst/>
                <a:latin typeface="Centaur" panose="02030504050205020304" pitchFamily="18" charset="0"/>
              </a:rPr>
              <a:t>Dockerfile</a:t>
            </a:r>
            <a:r>
              <a:rPr kumimoji="0" lang="en-US" altLang="en-US" b="0" i="0" u="none" strike="noStrike" cap="none" normalizeH="0" baseline="0" dirty="0">
                <a:ln>
                  <a:noFill/>
                </a:ln>
                <a:solidFill>
                  <a:srgbClr val="000000"/>
                </a:solidFill>
                <a:effectLst/>
                <a:latin typeface="Centaur" panose="02030504050205020304" pitchFamily="18" charset="0"/>
              </a:rPr>
              <a:t> </a:t>
            </a:r>
            <a:r>
              <a:rPr kumimoji="0" lang="en-US" altLang="en-US" b="1" i="0" u="none" strike="noStrike" cap="none" normalizeH="0" baseline="0" dirty="0">
                <a:ln>
                  <a:noFill/>
                </a:ln>
                <a:solidFill>
                  <a:srgbClr val="000000"/>
                </a:solidFill>
                <a:effectLst/>
                <a:latin typeface="Centaur" panose="02030504050205020304" pitchFamily="18" charset="0"/>
              </a:rPr>
              <a:t>creates a layer </a:t>
            </a:r>
            <a:r>
              <a:rPr kumimoji="0" lang="en-US" altLang="en-US" b="0" i="0" u="none" strike="noStrike" cap="none" normalizeH="0" baseline="0" dirty="0">
                <a:ln>
                  <a:noFill/>
                </a:ln>
                <a:solidFill>
                  <a:srgbClr val="000000"/>
                </a:solidFill>
                <a:effectLst/>
                <a:latin typeface="Centaur" panose="02030504050205020304" pitchFamily="18" charset="0"/>
              </a:rPr>
              <a:t>in the image.  Any   </a:t>
            </a:r>
          </a:p>
          <a:p>
            <a:pPr marL="452438" marR="0" lvl="0" indent="0" algn="l" defTabSz="914400" rtl="0" eaLnBrk="0" fontAlgn="base" latinLnBrk="0" hangingPunct="0">
              <a:lnSpc>
                <a:spcPct val="100000"/>
              </a:lnSpc>
              <a:spcBef>
                <a:spcPct val="0"/>
              </a:spcBef>
              <a:spcAft>
                <a:spcPct val="0"/>
              </a:spcAft>
              <a:buClrTx/>
              <a:buSzPct val="70000"/>
              <a:buNone/>
              <a:tabLst/>
            </a:pPr>
            <a:r>
              <a:rPr kumimoji="0" lang="en-US" altLang="en-US" b="1" i="0" u="none" strike="noStrike" cap="none" normalizeH="0" baseline="0" dirty="0">
                <a:ln>
                  <a:noFill/>
                </a:ln>
                <a:solidFill>
                  <a:srgbClr val="000000"/>
                </a:solidFill>
                <a:effectLst/>
                <a:latin typeface="Centaur" panose="02030504050205020304" pitchFamily="18" charset="0"/>
              </a:rPr>
              <a:t>change</a:t>
            </a:r>
            <a:r>
              <a:rPr kumimoji="0" lang="en-US" altLang="en-US" b="0" i="0" u="none" strike="noStrike" cap="none" normalizeH="0" baseline="0" dirty="0">
                <a:ln>
                  <a:noFill/>
                </a:ln>
                <a:solidFill>
                  <a:srgbClr val="000000"/>
                </a:solidFill>
                <a:effectLst/>
                <a:latin typeface="Centaur" panose="02030504050205020304" pitchFamily="18" charset="0"/>
              </a:rPr>
              <a:t> in the </a:t>
            </a:r>
            <a:r>
              <a:rPr kumimoji="0" lang="en-US" altLang="en-US" b="0" i="0" u="none" strike="noStrike" cap="none" normalizeH="0" baseline="0" dirty="0" err="1">
                <a:ln>
                  <a:noFill/>
                </a:ln>
                <a:solidFill>
                  <a:srgbClr val="000000"/>
                </a:solidFill>
                <a:effectLst/>
                <a:latin typeface="Centaur" panose="02030504050205020304" pitchFamily="18" charset="0"/>
              </a:rPr>
              <a:t>Dockerfile</a:t>
            </a:r>
            <a:r>
              <a:rPr kumimoji="0" lang="en-US" altLang="en-US" b="0" i="0" u="none" strike="noStrike" cap="none" normalizeH="0" baseline="0" dirty="0">
                <a:ln>
                  <a:noFill/>
                </a:ln>
                <a:solidFill>
                  <a:srgbClr val="000000"/>
                </a:solidFill>
                <a:effectLst/>
                <a:latin typeface="Centaur" panose="02030504050205020304" pitchFamily="18" charset="0"/>
              </a:rPr>
              <a:t>, only those layers which have changed are rebuilt. This is part of what </a:t>
            </a:r>
            <a:r>
              <a:rPr kumimoji="0" lang="en-US" altLang="en-US" b="1" i="0" u="none" strike="noStrike" cap="none" normalizeH="0" baseline="0" dirty="0">
                <a:ln>
                  <a:noFill/>
                </a:ln>
                <a:solidFill>
                  <a:srgbClr val="000000"/>
                </a:solidFill>
                <a:effectLst/>
                <a:latin typeface="Centaur" panose="02030504050205020304" pitchFamily="18" charset="0"/>
              </a:rPr>
              <a:t>makes images so lightweight, small, and fast</a:t>
            </a:r>
            <a:r>
              <a:rPr kumimoji="0" lang="en-US" altLang="en-US" b="0" i="0" u="none" strike="noStrike" cap="none" normalizeH="0" baseline="0" dirty="0">
                <a:ln>
                  <a:noFill/>
                </a:ln>
                <a:solidFill>
                  <a:srgbClr val="000000"/>
                </a:solidFill>
                <a:effectLst/>
                <a:latin typeface="Centaur" panose="02030504050205020304" pitchFamily="18" charset="0"/>
              </a:rPr>
              <a:t>, when compared to other virtualization technologies.</a:t>
            </a: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Centaur" panose="02030504050205020304" pitchFamily="18" charset="0"/>
              </a:rPr>
              <a:t>A container is a </a:t>
            </a:r>
            <a:r>
              <a:rPr kumimoji="0" lang="en-US" altLang="en-US" b="1" i="0" u="none" strike="noStrike" cap="none" normalizeH="0" baseline="0" dirty="0">
                <a:ln>
                  <a:noFill/>
                </a:ln>
                <a:solidFill>
                  <a:srgbClr val="000000"/>
                </a:solidFill>
                <a:effectLst/>
                <a:latin typeface="Centaur" panose="02030504050205020304" pitchFamily="18" charset="0"/>
              </a:rPr>
              <a:t>runnable instance </a:t>
            </a:r>
            <a:r>
              <a:rPr kumimoji="0" lang="en-US" altLang="en-US" b="0" i="0" u="none" strike="noStrike" cap="none" normalizeH="0" baseline="0" dirty="0">
                <a:ln>
                  <a:noFill/>
                </a:ln>
                <a:solidFill>
                  <a:srgbClr val="000000"/>
                </a:solidFill>
                <a:effectLst/>
                <a:latin typeface="Centaur" panose="02030504050205020304" pitchFamily="18" charset="0"/>
              </a:rPr>
              <a:t>of an image. </a:t>
            </a: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Centaur" panose="02030504050205020304" pitchFamily="18" charset="0"/>
              </a:rPr>
              <a:t>User can </a:t>
            </a:r>
            <a:r>
              <a:rPr kumimoji="0" lang="en-US" altLang="en-US" b="1" i="0" u="none" strike="noStrike" cap="none" normalizeH="0" baseline="0" dirty="0">
                <a:ln>
                  <a:noFill/>
                </a:ln>
                <a:solidFill>
                  <a:srgbClr val="000000"/>
                </a:solidFill>
                <a:effectLst/>
                <a:latin typeface="Centaur" panose="02030504050205020304" pitchFamily="18" charset="0"/>
              </a:rPr>
              <a:t>create, start, stop, move, or delete</a:t>
            </a:r>
            <a:r>
              <a:rPr kumimoji="0" lang="en-US" altLang="en-US" b="0" i="0" u="none" strike="noStrike" cap="none" normalizeH="0" baseline="0" dirty="0">
                <a:ln>
                  <a:noFill/>
                </a:ln>
                <a:solidFill>
                  <a:srgbClr val="000000"/>
                </a:solidFill>
                <a:effectLst/>
                <a:latin typeface="Centaur" panose="02030504050205020304" pitchFamily="18" charset="0"/>
              </a:rPr>
              <a:t> a container using the </a:t>
            </a:r>
            <a:r>
              <a:rPr kumimoji="0" lang="en-US" altLang="en-US" b="1" i="0" u="none" strike="noStrike" cap="none" normalizeH="0" baseline="0" dirty="0">
                <a:ln>
                  <a:noFill/>
                </a:ln>
                <a:solidFill>
                  <a:srgbClr val="000000"/>
                </a:solidFill>
                <a:effectLst/>
                <a:latin typeface="Centaur" panose="02030504050205020304" pitchFamily="18" charset="0"/>
              </a:rPr>
              <a:t>Docker API or CLI. </a:t>
            </a: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Centaur" panose="02030504050205020304" pitchFamily="18" charset="0"/>
              </a:rPr>
              <a:t>By default, a container is well isolated from other containers and its host machine. User can control how isolated a container’s </a:t>
            </a:r>
            <a:r>
              <a:rPr kumimoji="0" lang="en-US" altLang="en-US" b="1" i="0" u="none" strike="noStrike" cap="none" normalizeH="0" baseline="0" dirty="0">
                <a:ln>
                  <a:noFill/>
                </a:ln>
                <a:solidFill>
                  <a:srgbClr val="000000"/>
                </a:solidFill>
                <a:effectLst/>
                <a:latin typeface="Centaur" panose="02030504050205020304" pitchFamily="18" charset="0"/>
              </a:rPr>
              <a:t>network, storage, or other underlying subsystems</a:t>
            </a:r>
            <a:r>
              <a:rPr kumimoji="0" lang="en-US" altLang="en-US" b="0" i="0" u="none" strike="noStrike" cap="none" normalizeH="0" baseline="0" dirty="0">
                <a:ln>
                  <a:noFill/>
                </a:ln>
                <a:solidFill>
                  <a:srgbClr val="000000"/>
                </a:solidFill>
                <a:effectLst/>
                <a:latin typeface="Centaur" panose="02030504050205020304" pitchFamily="18" charset="0"/>
              </a:rPr>
              <a:t> are from </a:t>
            </a:r>
            <a:r>
              <a:rPr kumimoji="0" lang="en-US" altLang="en-US" b="1" i="0" u="none" strike="noStrike" cap="none" normalizeH="0" baseline="0" dirty="0">
                <a:ln>
                  <a:noFill/>
                </a:ln>
                <a:solidFill>
                  <a:srgbClr val="000000"/>
                </a:solidFill>
                <a:effectLst/>
                <a:latin typeface="Centaur" panose="02030504050205020304" pitchFamily="18" charset="0"/>
              </a:rPr>
              <a:t>other containers </a:t>
            </a:r>
            <a:r>
              <a:rPr kumimoji="0" lang="en-US" altLang="en-US" b="0" i="0" u="none" strike="noStrike" cap="none" normalizeH="0" baseline="0" dirty="0">
                <a:ln>
                  <a:noFill/>
                </a:ln>
                <a:solidFill>
                  <a:srgbClr val="000000"/>
                </a:solidFill>
                <a:effectLst/>
                <a:latin typeface="Centaur" panose="02030504050205020304" pitchFamily="18" charset="0"/>
              </a:rPr>
              <a:t>or from the </a:t>
            </a:r>
            <a:r>
              <a:rPr kumimoji="0" lang="en-US" altLang="en-US" b="1" i="0" u="none" strike="noStrike" cap="none" normalizeH="0" baseline="0" dirty="0">
                <a:ln>
                  <a:noFill/>
                </a:ln>
                <a:solidFill>
                  <a:srgbClr val="000000"/>
                </a:solidFill>
                <a:effectLst/>
                <a:latin typeface="Centaur" panose="02030504050205020304" pitchFamily="18" charset="0"/>
              </a:rPr>
              <a:t>host machine</a:t>
            </a:r>
            <a:r>
              <a:rPr kumimoji="0" lang="en-US" altLang="en-US" b="0" i="0" u="none" strike="noStrike" cap="none" normalizeH="0" baseline="0" dirty="0">
                <a:ln>
                  <a:noFill/>
                </a:ln>
                <a:solidFill>
                  <a:srgbClr val="000000"/>
                </a:solidFill>
                <a:effectLst/>
                <a:latin typeface="Centaur" panose="02030504050205020304" pitchFamily="18" charset="0"/>
              </a:rPr>
              <a:t>.</a:t>
            </a:r>
          </a:p>
          <a:p>
            <a:pPr marL="452438" indent="-360363" eaLnBrk="0" fontAlgn="base" hangingPunct="0">
              <a:lnSpc>
                <a:spcPct val="100000"/>
              </a:lnSpc>
              <a:spcBef>
                <a:spcPct val="0"/>
              </a:spcBef>
              <a:spcAft>
                <a:spcPct val="0"/>
              </a:spcAft>
              <a:buSzPct val="70000"/>
              <a:buFont typeface="Wingdings" panose="05000000000000000000" pitchFamily="2" charset="2"/>
              <a:buChar char="v"/>
            </a:pPr>
            <a:r>
              <a:rPr kumimoji="0" lang="en-US" altLang="en-US" b="0" i="0" u="none" strike="noStrike" cap="none" normalizeH="0" baseline="0" dirty="0">
                <a:ln>
                  <a:noFill/>
                </a:ln>
                <a:solidFill>
                  <a:srgbClr val="000000"/>
                </a:solidFill>
                <a:effectLst/>
                <a:latin typeface="Centaur" panose="02030504050205020304" pitchFamily="18" charset="0"/>
              </a:rPr>
              <a:t>The container can be connected to one or more networks, attach storage to it, or even create a new image based on its current state.</a:t>
            </a:r>
            <a:endParaRPr kumimoji="0" lang="en-US" altLang="en-US" b="0" i="0" u="none" strike="noStrike" cap="none" normalizeH="0" baseline="0" dirty="0">
              <a:ln>
                <a:noFill/>
              </a:ln>
              <a:solidFill>
                <a:schemeClr val="tx1"/>
              </a:solidFill>
              <a:effectLst/>
              <a:latin typeface="Centaur" panose="02030504050205020304" pitchFamily="18" charset="0"/>
            </a:endParaRPr>
          </a:p>
        </p:txBody>
      </p:sp>
    </p:spTree>
    <p:extLst>
      <p:ext uri="{BB962C8B-B14F-4D97-AF65-F5344CB8AC3E}">
        <p14:creationId xmlns:p14="http://schemas.microsoft.com/office/powerpoint/2010/main" val="1930153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5CA6-52AC-5D24-88F7-579E737FA34F}"/>
              </a:ext>
            </a:extLst>
          </p:cNvPr>
          <p:cNvSpPr>
            <a:spLocks noGrp="1"/>
          </p:cNvSpPr>
          <p:nvPr>
            <p:ph type="title"/>
          </p:nvPr>
        </p:nvSpPr>
        <p:spPr>
          <a:xfrm>
            <a:off x="0" y="7320"/>
            <a:ext cx="9144000" cy="549272"/>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275102C-8C65-BA74-EC42-0860C793D94D}"/>
              </a:ext>
            </a:extLst>
          </p:cNvPr>
          <p:cNvSpPr>
            <a:spLocks noGrp="1"/>
          </p:cNvSpPr>
          <p:nvPr>
            <p:ph idx="1"/>
          </p:nvPr>
        </p:nvSpPr>
        <p:spPr>
          <a:xfrm>
            <a:off x="-1" y="447260"/>
            <a:ext cx="9144001" cy="6403419"/>
          </a:xfrm>
        </p:spPr>
        <p:txBody>
          <a:bodyPr>
            <a:normAutofit/>
          </a:bodyPr>
          <a:lstStyle/>
          <a:p>
            <a:pPr marL="268288" indent="-268288">
              <a:buSzPct val="70000"/>
              <a:buFont typeface="Wingdings" panose="05000000000000000000" pitchFamily="2" charset="2"/>
              <a:buChar char="v"/>
            </a:pPr>
            <a:r>
              <a:rPr lang="en-US" b="1" dirty="0" err="1">
                <a:latin typeface="Centaur" panose="02030504050205020304" pitchFamily="18" charset="0"/>
              </a:rPr>
              <a:t>Dockerize</a:t>
            </a:r>
            <a:r>
              <a:rPr lang="en-US" b="1" dirty="0">
                <a:latin typeface="Centaur" panose="02030504050205020304" pitchFamily="18" charset="0"/>
              </a:rPr>
              <a:t> a Website project</a:t>
            </a:r>
          </a:p>
          <a:p>
            <a:pPr marL="625475" indent="-357188">
              <a:buSzPct val="100000"/>
              <a:buFont typeface="+mj-lt"/>
              <a:buAutoNum type="alphaLcPeriod"/>
            </a:pPr>
            <a:r>
              <a:rPr lang="en-US" dirty="0">
                <a:latin typeface="Centaur" panose="02030504050205020304" pitchFamily="18" charset="0"/>
              </a:rPr>
              <a:t>Login to Docker account</a:t>
            </a:r>
          </a:p>
          <a:p>
            <a:pPr marL="625475" indent="-357188">
              <a:buSzPct val="100000"/>
              <a:buFont typeface="+mj-lt"/>
              <a:buAutoNum type="alphaLcPeriod"/>
            </a:pPr>
            <a:r>
              <a:rPr lang="en-US" dirty="0">
                <a:latin typeface="Centaur" panose="02030504050205020304" pitchFamily="18" charset="0"/>
              </a:rPr>
              <a:t>Create a folder for the project</a:t>
            </a:r>
          </a:p>
          <a:p>
            <a:pPr marL="625475" indent="-357188">
              <a:buSzPct val="100000"/>
              <a:buFont typeface="+mj-lt"/>
              <a:buAutoNum type="alphaLcPeriod"/>
            </a:pPr>
            <a:r>
              <a:rPr lang="en-US" dirty="0">
                <a:latin typeface="Centaur" panose="02030504050205020304" pitchFamily="18" charset="0"/>
              </a:rPr>
              <a:t>Create necessary html, and/or </a:t>
            </a:r>
            <a:r>
              <a:rPr lang="en-US" dirty="0" err="1">
                <a:latin typeface="Centaur" panose="02030504050205020304" pitchFamily="18" charset="0"/>
              </a:rPr>
              <a:t>css</a:t>
            </a:r>
            <a:r>
              <a:rPr lang="en-US" dirty="0">
                <a:latin typeface="Centaur" panose="02030504050205020304" pitchFamily="18" charset="0"/>
              </a:rPr>
              <a:t>, </a:t>
            </a:r>
            <a:r>
              <a:rPr lang="en-US" dirty="0" err="1">
                <a:latin typeface="Centaur" panose="02030504050205020304" pitchFamily="18" charset="0"/>
              </a:rPr>
              <a:t>js</a:t>
            </a:r>
            <a:r>
              <a:rPr lang="en-US" dirty="0">
                <a:latin typeface="Centaur" panose="02030504050205020304" pitchFamily="18" charset="0"/>
              </a:rPr>
              <a:t>, images </a:t>
            </a:r>
            <a:r>
              <a:rPr lang="en-US" dirty="0" err="1">
                <a:latin typeface="Centaur" panose="02030504050205020304" pitchFamily="18" charset="0"/>
              </a:rPr>
              <a:t>etc</a:t>
            </a:r>
            <a:r>
              <a:rPr lang="en-US" dirty="0">
                <a:latin typeface="Centaur" panose="02030504050205020304" pitchFamily="18" charset="0"/>
              </a:rPr>
              <a:t> files</a:t>
            </a:r>
          </a:p>
          <a:p>
            <a:pPr marL="625475" indent="-357188">
              <a:buSzPct val="100000"/>
              <a:buFont typeface="+mj-lt"/>
              <a:buAutoNum type="alphaLcPeriod"/>
            </a:pPr>
            <a:r>
              <a:rPr lang="en-US" dirty="0">
                <a:latin typeface="Centaur" panose="02030504050205020304" pitchFamily="18" charset="0"/>
              </a:rPr>
              <a:t>Create the </a:t>
            </a:r>
            <a:r>
              <a:rPr lang="en-US" dirty="0" err="1">
                <a:latin typeface="Centaur" panose="02030504050205020304" pitchFamily="18" charset="0"/>
              </a:rPr>
              <a:t>Dockerfile</a:t>
            </a:r>
            <a:r>
              <a:rPr lang="en-US" dirty="0">
                <a:latin typeface="Centaur" panose="02030504050205020304" pitchFamily="18" charset="0"/>
              </a:rPr>
              <a:t> and write this code.</a:t>
            </a:r>
          </a:p>
          <a:p>
            <a:pPr marL="971550" lvl="1" indent="-346075">
              <a:buSzPct val="90000"/>
              <a:buFont typeface="+mj-lt"/>
              <a:buAutoNum type="arabicPeriod"/>
            </a:pPr>
            <a:r>
              <a:rPr lang="en-IN" sz="2800" dirty="0">
                <a:latin typeface="Centaur" panose="02030504050205020304" pitchFamily="18" charset="0"/>
              </a:rPr>
              <a:t>FROM </a:t>
            </a:r>
            <a:r>
              <a:rPr lang="en-IN" sz="2800" dirty="0" err="1">
                <a:latin typeface="Centaur" panose="02030504050205020304" pitchFamily="18" charset="0"/>
              </a:rPr>
              <a:t>nginx:alpine</a:t>
            </a:r>
            <a:endParaRPr lang="en-IN" sz="2800" dirty="0">
              <a:latin typeface="Centaur" panose="02030504050205020304" pitchFamily="18" charset="0"/>
            </a:endParaRPr>
          </a:p>
          <a:p>
            <a:pPr marL="971550" lvl="1" indent="-346075">
              <a:buSzPct val="90000"/>
              <a:buFont typeface="+mj-lt"/>
              <a:buAutoNum type="arabicPeriod"/>
            </a:pPr>
            <a:r>
              <a:rPr lang="en-IN" sz="2800" dirty="0">
                <a:latin typeface="Centaur" panose="02030504050205020304" pitchFamily="18" charset="0"/>
              </a:rPr>
              <a:t>COPY . /</a:t>
            </a:r>
            <a:r>
              <a:rPr lang="en-IN" sz="2800" dirty="0" err="1">
                <a:latin typeface="Centaur" panose="02030504050205020304" pitchFamily="18" charset="0"/>
              </a:rPr>
              <a:t>usr</a:t>
            </a:r>
            <a:r>
              <a:rPr lang="en-IN" sz="2800" dirty="0">
                <a:latin typeface="Centaur" panose="02030504050205020304" pitchFamily="18" charset="0"/>
              </a:rPr>
              <a:t>/share/nginx/html</a:t>
            </a:r>
          </a:p>
          <a:p>
            <a:pPr marL="268288" indent="-268288">
              <a:buSzPct val="70000"/>
              <a:buFont typeface="Wingdings" panose="05000000000000000000" pitchFamily="2" charset="2"/>
              <a:buChar char="v"/>
            </a:pPr>
            <a:endParaRPr lang="en-IN" dirty="0">
              <a:latin typeface="Centaur" panose="02030504050205020304" pitchFamily="18" charset="0"/>
            </a:endParaRPr>
          </a:p>
        </p:txBody>
      </p:sp>
    </p:spTree>
    <p:extLst>
      <p:ext uri="{BB962C8B-B14F-4D97-AF65-F5344CB8AC3E}">
        <p14:creationId xmlns:p14="http://schemas.microsoft.com/office/powerpoint/2010/main" val="386410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94C3-3785-2B33-5791-4AB4BE80AF94}"/>
              </a:ext>
            </a:extLst>
          </p:cNvPr>
          <p:cNvSpPr>
            <a:spLocks noGrp="1"/>
          </p:cNvSpPr>
          <p:nvPr>
            <p:ph type="title"/>
          </p:nvPr>
        </p:nvSpPr>
        <p:spPr>
          <a:xfrm>
            <a:off x="0" y="7318"/>
            <a:ext cx="9144000" cy="549273"/>
          </a:xfrm>
        </p:spPr>
        <p:txBody>
          <a:bodyPr>
            <a:noAutofit/>
          </a:bodyPr>
          <a:lstStyle/>
          <a:p>
            <a:pPr algn="ctr"/>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69AAE169-6ABA-EDF5-3697-3036CAEC0178}"/>
              </a:ext>
            </a:extLst>
          </p:cNvPr>
          <p:cNvSpPr>
            <a:spLocks noGrp="1"/>
          </p:cNvSpPr>
          <p:nvPr>
            <p:ph idx="1"/>
          </p:nvPr>
        </p:nvSpPr>
        <p:spPr>
          <a:xfrm>
            <a:off x="0" y="447260"/>
            <a:ext cx="9144000" cy="6410739"/>
          </a:xfrm>
        </p:spPr>
        <p:txBody>
          <a:bodyPr>
            <a:noAutofit/>
          </a:bodyPr>
          <a:lstStyle/>
          <a:p>
            <a:pPr marL="357188" marR="0" lvl="0" indent="-35718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lang="en-US" altLang="en-US" dirty="0">
                <a:solidFill>
                  <a:srgbClr val="000000"/>
                </a:solidFill>
                <a:latin typeface="Centaur" panose="02030504050205020304" pitchFamily="18" charset="0"/>
              </a:rPr>
              <a:t>C</a:t>
            </a:r>
            <a:r>
              <a:rPr kumimoji="0" lang="en-US" altLang="en-US" b="0" i="0" u="none" strike="noStrike" cap="none" normalizeH="0" baseline="0" dirty="0">
                <a:ln>
                  <a:noFill/>
                </a:ln>
                <a:solidFill>
                  <a:srgbClr val="000000"/>
                </a:solidFill>
                <a:effectLst/>
                <a:latin typeface="Centaur" panose="02030504050205020304" pitchFamily="18" charset="0"/>
              </a:rPr>
              <a:t>ontainer is defined by its </a:t>
            </a:r>
            <a:r>
              <a:rPr kumimoji="0" lang="en-US" altLang="en-US" b="1" i="0" u="none" strike="noStrike" cap="none" normalizeH="0" baseline="0" dirty="0">
                <a:ln>
                  <a:noFill/>
                </a:ln>
                <a:solidFill>
                  <a:srgbClr val="000000"/>
                </a:solidFill>
                <a:effectLst/>
                <a:latin typeface="Centaur" panose="02030504050205020304" pitchFamily="18" charset="0"/>
              </a:rPr>
              <a:t>image and configuration options</a:t>
            </a:r>
            <a:r>
              <a:rPr kumimoji="0" lang="en-US" altLang="en-US" b="0" i="0" u="none" strike="noStrike" cap="none" normalizeH="0" baseline="0" dirty="0">
                <a:ln>
                  <a:noFill/>
                </a:ln>
                <a:solidFill>
                  <a:srgbClr val="000000"/>
                </a:solidFill>
                <a:effectLst/>
                <a:latin typeface="Centaur" panose="02030504050205020304" pitchFamily="18" charset="0"/>
              </a:rPr>
              <a:t> provided, when created or started. </a:t>
            </a:r>
          </a:p>
          <a:p>
            <a:pPr marL="0" marR="0" lvl="0" indent="0" algn="l" defTabSz="914400" rtl="0" eaLnBrk="0" fontAlgn="base" latinLnBrk="0" hangingPunct="0">
              <a:lnSpc>
                <a:spcPct val="100000"/>
              </a:lnSpc>
              <a:spcBef>
                <a:spcPct val="0"/>
              </a:spcBef>
              <a:spcAft>
                <a:spcPct val="0"/>
              </a:spcAft>
              <a:buClrTx/>
              <a:buSzPct val="70000"/>
              <a:buNone/>
              <a:tabLst/>
            </a:pPr>
            <a:r>
              <a:rPr lang="en-US" altLang="en-US" dirty="0">
                <a:solidFill>
                  <a:srgbClr val="000000"/>
                </a:solidFill>
                <a:latin typeface="Centaur" panose="02030504050205020304" pitchFamily="18" charset="0"/>
              </a:rPr>
              <a:t>      </a:t>
            </a:r>
            <a:r>
              <a:rPr kumimoji="0" lang="en-US" altLang="en-US" b="0" i="0" u="none" strike="noStrike" cap="none" normalizeH="0" baseline="0" dirty="0">
                <a:ln>
                  <a:noFill/>
                </a:ln>
                <a:solidFill>
                  <a:srgbClr val="555555"/>
                </a:solidFill>
                <a:effectLst/>
                <a:latin typeface="Centaur" panose="02030504050205020304" pitchFamily="18" charset="0"/>
              </a:rPr>
              <a:t>$</a:t>
            </a:r>
            <a:r>
              <a:rPr kumimoji="0" lang="en-US" altLang="en-US" b="0" i="0" u="none" strike="noStrike" cap="none" normalizeH="0" baseline="0" dirty="0">
                <a:ln>
                  <a:noFill/>
                </a:ln>
                <a:solidFill>
                  <a:srgbClr val="BBBBBB"/>
                </a:solidFill>
                <a:effectLst/>
                <a:latin typeface="Centaur" panose="02030504050205020304" pitchFamily="18" charset="0"/>
              </a:rPr>
              <a:t> </a:t>
            </a:r>
            <a:r>
              <a:rPr kumimoji="0" lang="en-US" altLang="en-US" b="0" i="0" u="none" strike="noStrike" cap="none" normalizeH="0" baseline="0" dirty="0">
                <a:ln>
                  <a:noFill/>
                </a:ln>
                <a:solidFill>
                  <a:srgbClr val="0055BD"/>
                </a:solidFill>
                <a:effectLst/>
                <a:latin typeface="Centaur" panose="02030504050205020304" pitchFamily="18" charset="0"/>
              </a:rPr>
              <a:t>docker run </a:t>
            </a:r>
            <a:r>
              <a:rPr kumimoji="0" lang="en-US" altLang="en-US" b="0" i="0" u="none" strike="noStrike" cap="none" normalizeH="0" baseline="0" dirty="0">
                <a:ln>
                  <a:noFill/>
                </a:ln>
                <a:solidFill>
                  <a:srgbClr val="8B008B"/>
                </a:solidFill>
                <a:effectLst/>
                <a:latin typeface="Centaur" panose="02030504050205020304" pitchFamily="18" charset="0"/>
              </a:rPr>
              <a:t>-</a:t>
            </a:r>
            <a:r>
              <a:rPr kumimoji="0" lang="en-US" altLang="en-US" b="0" i="0" u="none" strike="noStrike" cap="none" normalizeH="0" baseline="0" dirty="0" err="1">
                <a:ln>
                  <a:noFill/>
                </a:ln>
                <a:solidFill>
                  <a:srgbClr val="8B008B"/>
                </a:solidFill>
                <a:effectLst/>
                <a:latin typeface="Centaur" panose="02030504050205020304" pitchFamily="18" charset="0"/>
              </a:rPr>
              <a:t>i</a:t>
            </a:r>
            <a:r>
              <a:rPr kumimoji="0" lang="en-US" altLang="en-US" b="0" i="0" u="none" strike="noStrike" cap="none" normalizeH="0" baseline="0" dirty="0">
                <a:ln>
                  <a:noFill/>
                </a:ln>
                <a:solidFill>
                  <a:srgbClr val="0055BD"/>
                </a:solidFill>
                <a:effectLst/>
                <a:latin typeface="Centaur" panose="02030504050205020304" pitchFamily="18" charset="0"/>
              </a:rPr>
              <a:t> </a:t>
            </a:r>
            <a:r>
              <a:rPr kumimoji="0" lang="en-US" altLang="en-US" b="0" i="0" u="none" strike="noStrike" cap="none" normalizeH="0" baseline="0" dirty="0">
                <a:ln>
                  <a:noFill/>
                </a:ln>
                <a:solidFill>
                  <a:srgbClr val="8B008B"/>
                </a:solidFill>
                <a:effectLst/>
                <a:latin typeface="Centaur" panose="02030504050205020304" pitchFamily="18" charset="0"/>
              </a:rPr>
              <a:t>-t</a:t>
            </a:r>
            <a:r>
              <a:rPr kumimoji="0" lang="en-US" altLang="en-US" b="0" i="0" u="none" strike="noStrike" cap="none" normalizeH="0" baseline="0" dirty="0">
                <a:ln>
                  <a:noFill/>
                </a:ln>
                <a:solidFill>
                  <a:srgbClr val="0055BD"/>
                </a:solidFill>
                <a:effectLst/>
                <a:latin typeface="Centaur" panose="02030504050205020304" pitchFamily="18" charset="0"/>
              </a:rPr>
              <a:t> ubuntu /bin/bash </a:t>
            </a:r>
            <a:endParaRPr kumimoji="0" lang="en-US" altLang="en-US" b="0" i="0" u="none" strike="noStrike" cap="none" normalizeH="0" baseline="0" dirty="0">
              <a:ln>
                <a:noFill/>
              </a:ln>
              <a:solidFill>
                <a:schemeClr val="tx1"/>
              </a:solidFill>
              <a:effectLst/>
              <a:latin typeface="Centaur" panose="02030504050205020304" pitchFamily="18" charset="0"/>
            </a:endParaRPr>
          </a:p>
          <a:p>
            <a:pPr marL="357188" marR="0" lvl="0" indent="-35718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Centaur" panose="02030504050205020304" pitchFamily="18" charset="0"/>
              </a:rPr>
              <a:t>When you run this command, the following happens (assuming, using the default registry configuration) – </a:t>
            </a:r>
            <a:endParaRPr kumimoji="0" lang="en-US" altLang="en-US" b="0" i="0" u="none" strike="noStrike" cap="none" normalizeH="0" baseline="0" dirty="0">
              <a:ln>
                <a:noFill/>
              </a:ln>
              <a:solidFill>
                <a:schemeClr val="tx1"/>
              </a:solidFill>
              <a:effectLst/>
              <a:latin typeface="Centaur" panose="02030504050205020304" pitchFamily="18" charset="0"/>
            </a:endParaRPr>
          </a:p>
          <a:p>
            <a:pPr marL="357188" marR="0" lvl="0" indent="-357188"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entaur" panose="02030504050205020304" pitchFamily="18" charset="0"/>
              </a:rPr>
              <a:t>If you do not have the </a:t>
            </a:r>
            <a:r>
              <a:rPr kumimoji="0" lang="en-US" altLang="en-US" b="0" i="0" u="none" strike="noStrike" cap="none" normalizeH="0" baseline="0" dirty="0">
                <a:ln>
                  <a:noFill/>
                </a:ln>
                <a:solidFill>
                  <a:srgbClr val="0055BD"/>
                </a:solidFill>
                <a:effectLst/>
                <a:latin typeface="Centaur" panose="02030504050205020304" pitchFamily="18" charset="0"/>
              </a:rPr>
              <a:t>ubuntu</a:t>
            </a:r>
            <a:r>
              <a:rPr kumimoji="0" lang="en-US" altLang="en-US" b="0" i="0" u="none" strike="noStrike" cap="none" normalizeH="0" baseline="0" dirty="0">
                <a:ln>
                  <a:noFill/>
                </a:ln>
                <a:solidFill>
                  <a:srgbClr val="000000"/>
                </a:solidFill>
                <a:effectLst/>
                <a:latin typeface="Centaur" panose="02030504050205020304" pitchFamily="18" charset="0"/>
              </a:rPr>
              <a:t> image locally, Docker pulls it from  configured registry, as </a:t>
            </a:r>
            <a:r>
              <a:rPr lang="en-US" altLang="en-US" dirty="0">
                <a:solidFill>
                  <a:srgbClr val="000000"/>
                </a:solidFill>
                <a:latin typeface="Centaur" panose="02030504050205020304" pitchFamily="18" charset="0"/>
              </a:rPr>
              <a:t>if,</a:t>
            </a:r>
            <a:r>
              <a:rPr kumimoji="0" lang="en-US" altLang="en-US" b="0" i="0" u="none" strike="noStrike" cap="none" normalizeH="0" baseline="0" dirty="0">
                <a:ln>
                  <a:noFill/>
                </a:ln>
                <a:solidFill>
                  <a:srgbClr val="000000"/>
                </a:solidFill>
                <a:effectLst/>
                <a:latin typeface="Centaur" panose="02030504050205020304" pitchFamily="18" charset="0"/>
              </a:rPr>
              <a:t> run </a:t>
            </a:r>
            <a:r>
              <a:rPr kumimoji="0" lang="en-US" altLang="en-US" b="0" i="0" u="none" strike="noStrike" cap="none" normalizeH="0" baseline="0" dirty="0">
                <a:ln>
                  <a:noFill/>
                </a:ln>
                <a:solidFill>
                  <a:srgbClr val="0055BD"/>
                </a:solidFill>
                <a:effectLst/>
                <a:latin typeface="Centaur" panose="02030504050205020304" pitchFamily="18" charset="0"/>
              </a:rPr>
              <a:t>docker pull ubuntu</a:t>
            </a:r>
            <a:r>
              <a:rPr kumimoji="0" lang="en-US" altLang="en-US" b="0" i="0" u="none" strike="noStrike" cap="none" normalizeH="0" baseline="0" dirty="0">
                <a:ln>
                  <a:noFill/>
                </a:ln>
                <a:solidFill>
                  <a:srgbClr val="000000"/>
                </a:solidFill>
                <a:effectLst/>
                <a:latin typeface="Centaur" panose="02030504050205020304" pitchFamily="18" charset="0"/>
              </a:rPr>
              <a:t> manually.</a:t>
            </a:r>
          </a:p>
          <a:p>
            <a:pPr marL="357188" marR="0" lvl="0" indent="-357188"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000000"/>
                </a:solidFill>
                <a:effectLst/>
                <a:latin typeface="Centaur" panose="02030504050205020304" pitchFamily="18" charset="0"/>
              </a:rPr>
              <a:t>Docker creates new container, as if run </a:t>
            </a:r>
            <a:r>
              <a:rPr kumimoji="0" lang="en-US" altLang="en-US" b="0" i="0" u="none" strike="noStrike" cap="none" normalizeH="0" baseline="0" dirty="0">
                <a:ln>
                  <a:noFill/>
                </a:ln>
                <a:solidFill>
                  <a:srgbClr val="0055BD"/>
                </a:solidFill>
                <a:effectLst/>
                <a:latin typeface="Centaur" panose="02030504050205020304" pitchFamily="18" charset="0"/>
              </a:rPr>
              <a:t>docker container create </a:t>
            </a:r>
            <a:r>
              <a:rPr kumimoji="0" lang="en-US" altLang="en-US" b="0" i="0" u="none" strike="noStrike" cap="none" normalizeH="0" baseline="0" dirty="0">
                <a:ln>
                  <a:noFill/>
                </a:ln>
                <a:solidFill>
                  <a:srgbClr val="000000"/>
                </a:solidFill>
                <a:effectLst/>
                <a:latin typeface="Centaur" panose="02030504050205020304" pitchFamily="18" charset="0"/>
              </a:rPr>
              <a:t>command manually.</a:t>
            </a:r>
          </a:p>
          <a:p>
            <a:pPr marL="357188" marR="0" lvl="0" indent="-357188"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000000"/>
                </a:solidFill>
                <a:effectLst/>
                <a:latin typeface="Centaur" panose="02030504050205020304" pitchFamily="18" charset="0"/>
              </a:rPr>
              <a:t>Docker allocates a read-write filesystem to the container, as its final layer. This allows a running container to create or modify files and directories in its local filesystem.</a:t>
            </a:r>
          </a:p>
        </p:txBody>
      </p:sp>
    </p:spTree>
    <p:extLst>
      <p:ext uri="{BB962C8B-B14F-4D97-AF65-F5344CB8AC3E}">
        <p14:creationId xmlns:p14="http://schemas.microsoft.com/office/powerpoint/2010/main" val="224234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117C-5C04-D04C-8EFE-2C9A6C64E400}"/>
              </a:ext>
            </a:extLst>
          </p:cNvPr>
          <p:cNvSpPr>
            <a:spLocks noGrp="1"/>
          </p:cNvSpPr>
          <p:nvPr>
            <p:ph type="title"/>
          </p:nvPr>
        </p:nvSpPr>
        <p:spPr>
          <a:xfrm>
            <a:off x="0" y="7320"/>
            <a:ext cx="9144000" cy="598967"/>
          </a:xfrm>
        </p:spPr>
        <p:txBody>
          <a:bodyPr>
            <a:noAutofit/>
          </a:bodyPr>
          <a:lstStyle/>
          <a:p>
            <a:pPr algn="ctr"/>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7DF503E7-B4BC-4B51-DBB9-8C8D1A69DE98}"/>
              </a:ext>
            </a:extLst>
          </p:cNvPr>
          <p:cNvSpPr>
            <a:spLocks noGrp="1"/>
          </p:cNvSpPr>
          <p:nvPr>
            <p:ph idx="1"/>
          </p:nvPr>
        </p:nvSpPr>
        <p:spPr>
          <a:xfrm>
            <a:off x="0" y="487017"/>
            <a:ext cx="9143999" cy="5689946"/>
          </a:xfrm>
        </p:spPr>
        <p:txBody>
          <a:bodyPr>
            <a:normAutofit/>
          </a:bodyPr>
          <a:lstStyle/>
          <a:p>
            <a:pPr marL="514350" indent="-425450" eaLnBrk="0" fontAlgn="base" hangingPunct="0">
              <a:lnSpc>
                <a:spcPct val="100000"/>
              </a:lnSpc>
              <a:spcBef>
                <a:spcPct val="0"/>
              </a:spcBef>
              <a:spcAft>
                <a:spcPct val="0"/>
              </a:spcAft>
              <a:buFont typeface="+mj-lt"/>
              <a:buAutoNum type="arabicPeriod" startAt="4"/>
            </a:pPr>
            <a:r>
              <a:rPr kumimoji="0" lang="en-US" altLang="en-US" b="0" i="0" u="none" strike="noStrike" cap="none" normalizeH="0" baseline="0" dirty="0">
                <a:ln>
                  <a:noFill/>
                </a:ln>
                <a:solidFill>
                  <a:srgbClr val="000000"/>
                </a:solidFill>
                <a:effectLst/>
                <a:latin typeface="Centaur" panose="02030504050205020304" pitchFamily="18" charset="0"/>
              </a:rPr>
              <a:t>Docker creates a network interface to connect the container to the default network, since no networking options are specified. E.g. assigning an IP address to the container. By default, containers can connect to external networks using the host machine’s network connection.</a:t>
            </a:r>
          </a:p>
          <a:p>
            <a:pPr marL="536575" marR="0" lvl="0" indent="-447675"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000000"/>
                </a:solidFill>
                <a:effectLst/>
                <a:latin typeface="Centaur" panose="02030504050205020304" pitchFamily="18" charset="0"/>
              </a:rPr>
              <a:t>Docker starts the container and executes </a:t>
            </a:r>
            <a:r>
              <a:rPr kumimoji="0" lang="en-US" altLang="en-US" b="0" i="0" u="none" strike="noStrike" cap="none" normalizeH="0" baseline="0" dirty="0">
                <a:ln>
                  <a:noFill/>
                </a:ln>
                <a:solidFill>
                  <a:srgbClr val="0055BD"/>
                </a:solidFill>
                <a:effectLst/>
                <a:latin typeface="Centaur" panose="02030504050205020304" pitchFamily="18" charset="0"/>
              </a:rPr>
              <a:t>/bin/bash</a:t>
            </a:r>
            <a:r>
              <a:rPr kumimoji="0" lang="en-US" altLang="en-US" b="0" i="0" u="none" strike="noStrike" cap="none" normalizeH="0" baseline="0" dirty="0">
                <a:ln>
                  <a:noFill/>
                </a:ln>
                <a:solidFill>
                  <a:srgbClr val="000000"/>
                </a:solidFill>
                <a:effectLst/>
                <a:latin typeface="Centaur" panose="02030504050205020304" pitchFamily="18" charset="0"/>
              </a:rPr>
              <a:t>. Because the container is running interactively and attached to user terminal (due to the </a:t>
            </a:r>
            <a:r>
              <a:rPr kumimoji="0" lang="en-US" altLang="en-US" b="0" i="0" u="none" strike="noStrike" cap="none" normalizeH="0" baseline="0" dirty="0">
                <a:ln>
                  <a:noFill/>
                </a:ln>
                <a:solidFill>
                  <a:srgbClr val="0055BD"/>
                </a:solidFill>
                <a:effectLst/>
                <a:latin typeface="Centaur" panose="02030504050205020304" pitchFamily="18" charset="0"/>
              </a:rPr>
              <a:t>-</a:t>
            </a:r>
            <a:r>
              <a:rPr kumimoji="0" lang="en-US" altLang="en-US" b="0" i="0" u="none" strike="noStrike" cap="none" normalizeH="0" baseline="0" dirty="0" err="1">
                <a:ln>
                  <a:noFill/>
                </a:ln>
                <a:solidFill>
                  <a:srgbClr val="0055BD"/>
                </a:solidFill>
                <a:effectLst/>
                <a:latin typeface="Centaur" panose="02030504050205020304" pitchFamily="18" charset="0"/>
              </a:rPr>
              <a:t>i</a:t>
            </a:r>
            <a:r>
              <a:rPr kumimoji="0" lang="en-US" altLang="en-US" b="0" i="0" u="none" strike="noStrike" cap="none" normalizeH="0" baseline="0" dirty="0">
                <a:ln>
                  <a:noFill/>
                </a:ln>
                <a:solidFill>
                  <a:srgbClr val="000000"/>
                </a:solidFill>
                <a:effectLst/>
                <a:latin typeface="Centaur" panose="02030504050205020304" pitchFamily="18" charset="0"/>
              </a:rPr>
              <a:t> and </a:t>
            </a:r>
            <a:r>
              <a:rPr kumimoji="0" lang="en-US" altLang="en-US" b="0" i="0" u="none" strike="noStrike" cap="none" normalizeH="0" baseline="0" dirty="0">
                <a:ln>
                  <a:noFill/>
                </a:ln>
                <a:solidFill>
                  <a:srgbClr val="0055BD"/>
                </a:solidFill>
                <a:effectLst/>
                <a:latin typeface="Centaur" panose="02030504050205020304" pitchFamily="18" charset="0"/>
              </a:rPr>
              <a:t>-t</a:t>
            </a:r>
            <a:r>
              <a:rPr kumimoji="0" lang="en-US" altLang="en-US" b="0" i="0" u="none" strike="noStrike" cap="none" normalizeH="0" baseline="0" dirty="0">
                <a:ln>
                  <a:noFill/>
                </a:ln>
                <a:solidFill>
                  <a:srgbClr val="000000"/>
                </a:solidFill>
                <a:effectLst/>
                <a:latin typeface="Centaur" panose="02030504050205020304" pitchFamily="18" charset="0"/>
              </a:rPr>
              <a:t> flags). Input can be from keyboard while the output is logged on to terminal.</a:t>
            </a:r>
          </a:p>
          <a:p>
            <a:pPr marL="536575" indent="-447675"/>
            <a:r>
              <a:rPr lang="en-US" altLang="en-US" dirty="0">
                <a:solidFill>
                  <a:srgbClr val="000000"/>
                </a:solidFill>
                <a:latin typeface="Centaur" panose="02030504050205020304" pitchFamily="18" charset="0"/>
              </a:rPr>
              <a:t>To</a:t>
            </a:r>
            <a:r>
              <a:rPr kumimoji="0" lang="en-US" altLang="en-US" b="0" i="0" u="none" strike="noStrike" cap="none" normalizeH="0" baseline="0" dirty="0">
                <a:ln>
                  <a:noFill/>
                </a:ln>
                <a:solidFill>
                  <a:srgbClr val="000000"/>
                </a:solidFill>
                <a:effectLst/>
                <a:latin typeface="Centaur" panose="02030504050205020304" pitchFamily="18" charset="0"/>
              </a:rPr>
              <a:t> terminate the </a:t>
            </a:r>
            <a:r>
              <a:rPr kumimoji="0" lang="en-US" altLang="en-US" b="0" i="0" u="none" strike="noStrike" cap="none" normalizeH="0" baseline="0" dirty="0">
                <a:ln>
                  <a:noFill/>
                </a:ln>
                <a:solidFill>
                  <a:srgbClr val="0055BD"/>
                </a:solidFill>
                <a:effectLst/>
                <a:latin typeface="Centaur" panose="02030504050205020304" pitchFamily="18" charset="0"/>
              </a:rPr>
              <a:t>/bin/bash</a:t>
            </a:r>
            <a:r>
              <a:rPr kumimoji="0" lang="en-US" altLang="en-US" b="0" i="0" u="none" strike="noStrike" cap="none" normalizeH="0" baseline="0" dirty="0">
                <a:ln>
                  <a:noFill/>
                </a:ln>
                <a:solidFill>
                  <a:srgbClr val="000000"/>
                </a:solidFill>
                <a:effectLst/>
                <a:latin typeface="Centaur" panose="02030504050205020304" pitchFamily="18" charset="0"/>
              </a:rPr>
              <a:t> command, type </a:t>
            </a:r>
            <a:r>
              <a:rPr kumimoji="0" lang="en-US" altLang="en-US" b="0" i="0" u="none" strike="noStrike" cap="none" normalizeH="0" baseline="0" dirty="0">
                <a:ln>
                  <a:noFill/>
                </a:ln>
                <a:solidFill>
                  <a:srgbClr val="0055BD"/>
                </a:solidFill>
                <a:effectLst/>
                <a:latin typeface="Centaur" panose="02030504050205020304" pitchFamily="18" charset="0"/>
              </a:rPr>
              <a:t>exit and</a:t>
            </a:r>
            <a:r>
              <a:rPr kumimoji="0" lang="en-US" altLang="en-US" b="0" i="0" u="none" strike="noStrike" cap="none" normalizeH="0" baseline="0" dirty="0">
                <a:ln>
                  <a:noFill/>
                </a:ln>
                <a:solidFill>
                  <a:srgbClr val="000000"/>
                </a:solidFill>
                <a:effectLst/>
                <a:latin typeface="Centaur" panose="02030504050205020304" pitchFamily="18" charset="0"/>
              </a:rPr>
              <a:t> the container stops but is not removed.</a:t>
            </a:r>
          </a:p>
          <a:p>
            <a:pPr marL="536575" indent="-447675"/>
            <a:r>
              <a:rPr lang="en-US" altLang="en-US" dirty="0">
                <a:solidFill>
                  <a:srgbClr val="000000"/>
                </a:solidFill>
                <a:latin typeface="Centaur" panose="02030504050205020304" pitchFamily="18" charset="0"/>
              </a:rPr>
              <a:t>It </a:t>
            </a:r>
            <a:r>
              <a:rPr kumimoji="0" lang="en-US" altLang="en-US" b="0" i="0" u="none" strike="noStrike" cap="none" normalizeH="0" baseline="0" dirty="0">
                <a:ln>
                  <a:noFill/>
                </a:ln>
                <a:solidFill>
                  <a:srgbClr val="000000"/>
                </a:solidFill>
                <a:effectLst/>
                <a:latin typeface="Centaur" panose="02030504050205020304" pitchFamily="18" charset="0"/>
              </a:rPr>
              <a:t>can be started again or remove it.</a:t>
            </a:r>
          </a:p>
          <a:p>
            <a:endParaRPr lang="en-IN" dirty="0"/>
          </a:p>
        </p:txBody>
      </p:sp>
    </p:spTree>
    <p:extLst>
      <p:ext uri="{BB962C8B-B14F-4D97-AF65-F5344CB8AC3E}">
        <p14:creationId xmlns:p14="http://schemas.microsoft.com/office/powerpoint/2010/main" val="400066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4C53-9141-F446-E4B3-A345F50E8CAF}"/>
              </a:ext>
            </a:extLst>
          </p:cNvPr>
          <p:cNvSpPr>
            <a:spLocks noGrp="1"/>
          </p:cNvSpPr>
          <p:nvPr>
            <p:ph type="title"/>
          </p:nvPr>
        </p:nvSpPr>
        <p:spPr>
          <a:xfrm>
            <a:off x="0" y="5532"/>
            <a:ext cx="9144000" cy="580095"/>
          </a:xfrm>
        </p:spPr>
        <p:txBody>
          <a:bodyPr>
            <a:noAutofit/>
          </a:bodyPr>
          <a:lstStyle/>
          <a:p>
            <a:pPr algn="ctr"/>
            <a:r>
              <a:rPr lang="en-US" sz="4000" dirty="0" err="1">
                <a:solidFill>
                  <a:srgbClr val="FF0000"/>
                </a:solidFill>
                <a:latin typeface="Baskerville Old Face" panose="02020602080505020303" pitchFamily="18" charset="0"/>
              </a:rPr>
              <a:t>Dockerignore</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4479AC45-048F-8AB1-4596-47CC4A0676D7}"/>
              </a:ext>
            </a:extLst>
          </p:cNvPr>
          <p:cNvSpPr>
            <a:spLocks noGrp="1"/>
          </p:cNvSpPr>
          <p:nvPr>
            <p:ph idx="1"/>
          </p:nvPr>
        </p:nvSpPr>
        <p:spPr>
          <a:xfrm>
            <a:off x="0" y="503434"/>
            <a:ext cx="9144000" cy="6349034"/>
          </a:xfrm>
        </p:spPr>
        <p:txBody>
          <a:bodyPr>
            <a:normAutofit/>
          </a:bodyPr>
          <a:lstStyle/>
          <a:p>
            <a:pPr marL="452438" indent="-360363">
              <a:buSzPct val="70000"/>
              <a:buFont typeface="Wingdings" panose="05000000000000000000" pitchFamily="2" charset="2"/>
              <a:buChar char="v"/>
            </a:pPr>
            <a:r>
              <a:rPr lang="en-US" b="0" i="0" dirty="0">
                <a:solidFill>
                  <a:srgbClr val="273239"/>
                </a:solidFill>
                <a:effectLst/>
                <a:latin typeface="Centaur" panose="02030504050205020304" pitchFamily="18" charset="0"/>
              </a:rPr>
              <a:t>There may be some files and folders that are although a part of the project but not needed to include in the Docker Build Context. It may be due to – </a:t>
            </a:r>
          </a:p>
          <a:p>
            <a:pPr marL="627063" lvl="1" indent="-360363" fontAlgn="base">
              <a:buSzPct val="85000"/>
              <a:buFont typeface="+mj-lt"/>
              <a:buAutoNum type="arabicPeriod"/>
            </a:pPr>
            <a:r>
              <a:rPr lang="en-US" sz="2800" b="1" i="0" dirty="0">
                <a:solidFill>
                  <a:srgbClr val="273239"/>
                </a:solidFill>
                <a:effectLst/>
                <a:latin typeface="Centaur" panose="02030504050205020304" pitchFamily="18" charset="0"/>
              </a:rPr>
              <a:t>Security Issues</a:t>
            </a:r>
            <a:r>
              <a:rPr lang="en-US" sz="2800" b="0" i="0" dirty="0">
                <a:solidFill>
                  <a:srgbClr val="273239"/>
                </a:solidFill>
                <a:effectLst/>
                <a:latin typeface="Centaur" panose="02030504050205020304" pitchFamily="18" charset="0"/>
              </a:rPr>
              <a:t> – Some important files such as passwords, secret keys, .git folders, </a:t>
            </a:r>
            <a:r>
              <a:rPr lang="en-US" sz="2800" b="0" i="0" dirty="0" err="1">
                <a:solidFill>
                  <a:srgbClr val="273239"/>
                </a:solidFill>
                <a:effectLst/>
                <a:latin typeface="Centaur" panose="02030504050205020304" pitchFamily="18" charset="0"/>
              </a:rPr>
              <a:t>etc</a:t>
            </a:r>
            <a:r>
              <a:rPr lang="en-US" sz="2800" b="0" i="0" dirty="0">
                <a:solidFill>
                  <a:srgbClr val="273239"/>
                </a:solidFill>
                <a:effectLst/>
                <a:latin typeface="Centaur" panose="02030504050205020304" pitchFamily="18" charset="0"/>
              </a:rPr>
              <a:t> contain a lot of information about project and not to expose them to outside world to prevent intrusion.</a:t>
            </a:r>
          </a:p>
          <a:p>
            <a:pPr marL="627063" lvl="1" indent="-360363" fontAlgn="base">
              <a:buSzPct val="85000"/>
              <a:buFont typeface="+mj-lt"/>
              <a:buAutoNum type="arabicPeriod"/>
            </a:pPr>
            <a:r>
              <a:rPr lang="en-US" sz="2800" b="1" i="0" dirty="0">
                <a:solidFill>
                  <a:srgbClr val="273239"/>
                </a:solidFill>
                <a:effectLst/>
                <a:latin typeface="Centaur" panose="02030504050205020304" pitchFamily="18" charset="0"/>
              </a:rPr>
              <a:t>Cache Invalidation</a:t>
            </a:r>
            <a:r>
              <a:rPr lang="en-US" sz="2800" b="0" i="0" dirty="0">
                <a:solidFill>
                  <a:srgbClr val="273239"/>
                </a:solidFill>
                <a:effectLst/>
                <a:latin typeface="Centaur" panose="02030504050205020304" pitchFamily="18" charset="0"/>
              </a:rPr>
              <a:t> – The COPY instruction means to copy the files and folders inside the Docker build context. Each statement inside the </a:t>
            </a:r>
            <a:r>
              <a:rPr lang="en-US" sz="2800" b="0" i="1" dirty="0" err="1">
                <a:solidFill>
                  <a:srgbClr val="273239"/>
                </a:solidFill>
                <a:effectLst/>
                <a:latin typeface="Centaur" panose="02030504050205020304" pitchFamily="18" charset="0"/>
              </a:rPr>
              <a:t>Dockerfile</a:t>
            </a:r>
            <a:r>
              <a:rPr lang="en-US" sz="2800" b="0" i="1" dirty="0">
                <a:solidFill>
                  <a:srgbClr val="273239"/>
                </a:solidFill>
                <a:effectLst/>
                <a:latin typeface="Centaur" panose="02030504050205020304" pitchFamily="18" charset="0"/>
              </a:rPr>
              <a:t> </a:t>
            </a:r>
            <a:r>
              <a:rPr lang="en-US" sz="2800" b="0" i="0" dirty="0">
                <a:solidFill>
                  <a:srgbClr val="273239"/>
                </a:solidFill>
                <a:effectLst/>
                <a:latin typeface="Centaur" panose="02030504050205020304" pitchFamily="18" charset="0"/>
              </a:rPr>
              <a:t>results in building a new intermediate image layer</a:t>
            </a:r>
            <a:r>
              <a:rPr lang="en-US" sz="2800" dirty="0">
                <a:solidFill>
                  <a:srgbClr val="273239"/>
                </a:solidFill>
                <a:latin typeface="Centaur" panose="02030504050205020304" pitchFamily="18" charset="0"/>
              </a:rPr>
              <a:t>. </a:t>
            </a:r>
            <a:r>
              <a:rPr lang="en-US" sz="2800" b="0" i="0" dirty="0">
                <a:solidFill>
                  <a:srgbClr val="273239"/>
                </a:solidFill>
                <a:effectLst/>
                <a:latin typeface="Centaur" panose="02030504050205020304" pitchFamily="18" charset="0"/>
              </a:rPr>
              <a:t>Hence, repetitive changes to </a:t>
            </a:r>
            <a:r>
              <a:rPr lang="en-US" sz="2800" b="0" i="1" dirty="0" err="1">
                <a:solidFill>
                  <a:srgbClr val="273239"/>
                </a:solidFill>
                <a:effectLst/>
                <a:latin typeface="Centaur" panose="02030504050205020304" pitchFamily="18" charset="0"/>
              </a:rPr>
              <a:t>dockerfile</a:t>
            </a:r>
            <a:r>
              <a:rPr lang="en-US" sz="2800" i="1" dirty="0">
                <a:solidFill>
                  <a:srgbClr val="273239"/>
                </a:solidFill>
                <a:latin typeface="Centaur" panose="02030504050205020304" pitchFamily="18" charset="0"/>
              </a:rPr>
              <a:t>,  </a:t>
            </a:r>
            <a:r>
              <a:rPr lang="en-US" sz="2800" b="0" i="0" dirty="0">
                <a:solidFill>
                  <a:srgbClr val="273239"/>
                </a:solidFill>
                <a:effectLst/>
                <a:latin typeface="Centaur" panose="02030504050205020304" pitchFamily="18" charset="0"/>
              </a:rPr>
              <a:t>might lead to multiple Cache Invalidation and leads to wastage of resources.</a:t>
            </a:r>
          </a:p>
          <a:p>
            <a:pPr marL="627063" lvl="1" indent="-360363" fontAlgn="base">
              <a:buSzPct val="85000"/>
              <a:buFont typeface="+mj-lt"/>
              <a:buAutoNum type="arabicPeriod"/>
            </a:pPr>
            <a:r>
              <a:rPr lang="en-US" sz="2800" b="0" i="0" dirty="0">
                <a:solidFill>
                  <a:srgbClr val="273239"/>
                </a:solidFill>
                <a:effectLst/>
                <a:latin typeface="Centaur" panose="02030504050205020304" pitchFamily="18" charset="0"/>
              </a:rPr>
              <a:t>Also, excluding unnecessary files from Docker Build Context will leads to lower Docker Image size.</a:t>
            </a:r>
          </a:p>
          <a:p>
            <a:pPr marL="627063" lvl="1" indent="-360363" fontAlgn="base">
              <a:buSzPct val="85000"/>
              <a:buFont typeface="+mj-lt"/>
              <a:buAutoNum type="arabicPeriod"/>
            </a:pPr>
            <a:r>
              <a:rPr lang="en-US" sz="2800" b="0" i="0" dirty="0">
                <a:solidFill>
                  <a:srgbClr val="273239"/>
                </a:solidFill>
                <a:effectLst/>
                <a:latin typeface="Centaur" panose="02030504050205020304" pitchFamily="18" charset="0"/>
              </a:rPr>
              <a:t>It speeds up the process of building the Docker Image.</a:t>
            </a:r>
          </a:p>
        </p:txBody>
      </p:sp>
    </p:spTree>
    <p:extLst>
      <p:ext uri="{BB962C8B-B14F-4D97-AF65-F5344CB8AC3E}">
        <p14:creationId xmlns:p14="http://schemas.microsoft.com/office/powerpoint/2010/main" val="571338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35"/>
            <a:ext cx="9144000" cy="483958"/>
          </a:xfrm>
        </p:spPr>
        <p:txBody>
          <a:bodyPr>
            <a:normAutofit fontScale="90000"/>
          </a:bodyPr>
          <a:lstStyle/>
          <a:p>
            <a:pPr algn="ctr"/>
            <a:r>
              <a:rPr lang="en-IN" dirty="0">
                <a:solidFill>
                  <a:srgbClr val="FF0000"/>
                </a:solidFill>
                <a:latin typeface="Baskerville Old Face" pitchFamily="18" charset="0"/>
              </a:rPr>
              <a:t>contd..</a:t>
            </a:r>
          </a:p>
        </p:txBody>
      </p:sp>
      <p:sp>
        <p:nvSpPr>
          <p:cNvPr id="3" name="Content Placeholder 2"/>
          <p:cNvSpPr>
            <a:spLocks noGrp="1"/>
          </p:cNvSpPr>
          <p:nvPr>
            <p:ph idx="1"/>
          </p:nvPr>
        </p:nvSpPr>
        <p:spPr>
          <a:xfrm>
            <a:off x="163286" y="486683"/>
            <a:ext cx="8866414" cy="4351338"/>
          </a:xfrm>
        </p:spPr>
        <p:txBody>
          <a:bodyPr>
            <a:noAutofit/>
          </a:bodyPr>
          <a:lstStyle/>
          <a:p>
            <a:pPr marL="719138" indent="-360363">
              <a:buNone/>
            </a:pPr>
            <a:r>
              <a:rPr lang="en-GB" dirty="0">
                <a:latin typeface="Centaur" pitchFamily="18" charset="0"/>
              </a:rPr>
              <a:t>1.  Type on search filed  -  </a:t>
            </a:r>
            <a:r>
              <a:rPr lang="en-GB" b="1" dirty="0">
                <a:latin typeface="Centaur" pitchFamily="18" charset="0"/>
              </a:rPr>
              <a:t>docker maven plugin spring-boot</a:t>
            </a:r>
          </a:p>
          <a:p>
            <a:pPr marL="719138" indent="-360363">
              <a:buNone/>
            </a:pPr>
            <a:r>
              <a:rPr lang="en-GB" dirty="0">
                <a:latin typeface="Centaur" pitchFamily="18" charset="0"/>
              </a:rPr>
              <a:t>2.  Track the link -   GitHub- </a:t>
            </a:r>
            <a:r>
              <a:rPr lang="en-GB" dirty="0" err="1">
                <a:latin typeface="Centaur" pitchFamily="18" charset="0"/>
              </a:rPr>
              <a:t>spotify</a:t>
            </a:r>
            <a:r>
              <a:rPr lang="en-GB" dirty="0">
                <a:latin typeface="Centaur" pitchFamily="18" charset="0"/>
              </a:rPr>
              <a:t>/docker-maven-plugin  Its a maven plugin for docker</a:t>
            </a:r>
          </a:p>
          <a:p>
            <a:pPr marL="719138" indent="-360363">
              <a:buNone/>
            </a:pPr>
            <a:r>
              <a:rPr lang="en-GB" dirty="0">
                <a:latin typeface="Centaur" pitchFamily="18" charset="0"/>
              </a:rPr>
              <a:t>3. Go to the link -  </a:t>
            </a:r>
            <a:r>
              <a:rPr lang="en-GB" b="1" dirty="0">
                <a:latin typeface="Centaur" pitchFamily="18" charset="0"/>
              </a:rPr>
              <a:t> Specify build info in the POM</a:t>
            </a:r>
          </a:p>
          <a:p>
            <a:pPr marL="719138" indent="-360363">
              <a:buNone/>
            </a:pPr>
            <a:r>
              <a:rPr lang="en-GB" dirty="0">
                <a:latin typeface="Centaur" pitchFamily="18" charset="0"/>
              </a:rPr>
              <a:t>4. Copy the plugin and go to the  Spring boot project</a:t>
            </a:r>
          </a:p>
          <a:p>
            <a:pPr marL="719138" indent="-360363">
              <a:buNone/>
            </a:pPr>
            <a:r>
              <a:rPr lang="en-GB" dirty="0">
                <a:latin typeface="Centaur" pitchFamily="18" charset="0"/>
              </a:rPr>
              <a:t>5. Paste it in the </a:t>
            </a:r>
            <a:r>
              <a:rPr lang="en-GB" b="1" dirty="0">
                <a:latin typeface="Centaur" pitchFamily="18" charset="0"/>
              </a:rPr>
              <a:t>&lt;plugin&gt;</a:t>
            </a:r>
            <a:r>
              <a:rPr lang="en-GB" dirty="0">
                <a:latin typeface="Centaur" pitchFamily="18" charset="0"/>
              </a:rPr>
              <a:t> section in the pom.xml</a:t>
            </a:r>
          </a:p>
          <a:p>
            <a:pPr marL="719138" indent="-360363">
              <a:buNone/>
            </a:pPr>
            <a:r>
              <a:rPr lang="en-GB" dirty="0">
                <a:latin typeface="Centaur" pitchFamily="18" charset="0"/>
              </a:rPr>
              <a:t>6. Give the name to </a:t>
            </a:r>
            <a:r>
              <a:rPr lang="en-GB" dirty="0" err="1">
                <a:latin typeface="Centaur" pitchFamily="18" charset="0"/>
              </a:rPr>
              <a:t>dockerimage</a:t>
            </a:r>
            <a:r>
              <a:rPr lang="en-GB" dirty="0">
                <a:latin typeface="Centaur" pitchFamily="18" charset="0"/>
              </a:rPr>
              <a:t>.</a:t>
            </a:r>
          </a:p>
          <a:p>
            <a:pPr marL="719138" indent="-360363">
              <a:buNone/>
            </a:pPr>
            <a:r>
              <a:rPr lang="en-GB" dirty="0">
                <a:latin typeface="Centaur" pitchFamily="18" charset="0"/>
              </a:rPr>
              <a:t>Note :   DO not build the application</a:t>
            </a:r>
          </a:p>
        </p:txBody>
      </p:sp>
      <p:sp>
        <p:nvSpPr>
          <p:cNvPr id="4" name="Footer Placeholder 3"/>
          <p:cNvSpPr>
            <a:spLocks noGrp="1"/>
          </p:cNvSpPr>
          <p:nvPr>
            <p:ph type="ftr" sz="quarter" idx="11"/>
          </p:nvPr>
        </p:nvSpPr>
        <p:spPr/>
        <p:txBody>
          <a:bodyPr/>
          <a:lstStyle/>
          <a:p>
            <a:r>
              <a:rPr lang="en-US"/>
              <a:t>Prepared by Vijay Kulkarni Java Trainer</a:t>
            </a:r>
            <a:endParaRPr lang="en-IN"/>
          </a:p>
        </p:txBody>
      </p:sp>
      <p:sp>
        <p:nvSpPr>
          <p:cNvPr id="5" name="Slide Number Placeholder 4"/>
          <p:cNvSpPr>
            <a:spLocks noGrp="1"/>
          </p:cNvSpPr>
          <p:nvPr>
            <p:ph type="sldNum" sz="quarter" idx="12"/>
          </p:nvPr>
        </p:nvSpPr>
        <p:spPr/>
        <p:txBody>
          <a:bodyPr/>
          <a:lstStyle/>
          <a:p>
            <a:fld id="{393F6051-139D-44E8-9011-C8D6BE120E64}" type="slidenum">
              <a:rPr lang="en-IN" smtClean="0"/>
              <a:t>26</a:t>
            </a:fld>
            <a:endParaRPr lang="en-IN"/>
          </a:p>
        </p:txBody>
      </p:sp>
    </p:spTree>
    <p:extLst>
      <p:ext uri="{BB962C8B-B14F-4D97-AF65-F5344CB8AC3E}">
        <p14:creationId xmlns:p14="http://schemas.microsoft.com/office/powerpoint/2010/main" val="330559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C40B-3CE3-74AF-54A8-0E10836CDF17}"/>
              </a:ext>
            </a:extLst>
          </p:cNvPr>
          <p:cNvSpPr>
            <a:spLocks noGrp="1"/>
          </p:cNvSpPr>
          <p:nvPr>
            <p:ph type="title"/>
          </p:nvPr>
        </p:nvSpPr>
        <p:spPr>
          <a:xfrm>
            <a:off x="0" y="10274"/>
            <a:ext cx="9144000" cy="670763"/>
          </a:xfrm>
        </p:spPr>
        <p:txBody>
          <a:bodyPr>
            <a:normAutofit/>
          </a:bodyPr>
          <a:lstStyle/>
          <a:p>
            <a:pPr algn="ctr"/>
            <a:r>
              <a:rPr lang="en-US" sz="4000" b="1" dirty="0">
                <a:solidFill>
                  <a:srgbClr val="FF0000"/>
                </a:solidFill>
                <a:latin typeface="Baskerville Old Face" panose="02020602080505020303" pitchFamily="18" charset="0"/>
              </a:rPr>
              <a:t>Docker commands</a:t>
            </a:r>
            <a:endParaRPr lang="en-IN" sz="4000" b="1" dirty="0">
              <a:solidFill>
                <a:srgbClr val="FF0000"/>
              </a:solidFill>
              <a:latin typeface="Baskerville Old Face" panose="02020602080505020303" pitchFamily="18" charset="0"/>
            </a:endParaRPr>
          </a:p>
        </p:txBody>
      </p:sp>
      <p:graphicFrame>
        <p:nvGraphicFramePr>
          <p:cNvPr id="4" name="Content Placeholder 3">
            <a:extLst>
              <a:ext uri="{FF2B5EF4-FFF2-40B4-BE49-F238E27FC236}">
                <a16:creationId xmlns:a16="http://schemas.microsoft.com/office/drawing/2014/main" id="{60E22A57-5BC8-77CE-04CE-B0E6055122EC}"/>
              </a:ext>
            </a:extLst>
          </p:cNvPr>
          <p:cNvGraphicFramePr>
            <a:graphicFrameLocks noGrp="1"/>
          </p:cNvGraphicFramePr>
          <p:nvPr>
            <p:ph idx="1"/>
            <p:extLst>
              <p:ext uri="{D42A27DB-BD31-4B8C-83A1-F6EECF244321}">
                <p14:modId xmlns:p14="http://schemas.microsoft.com/office/powerpoint/2010/main" val="2223470819"/>
              </p:ext>
            </p:extLst>
          </p:nvPr>
        </p:nvGraphicFramePr>
        <p:xfrm>
          <a:off x="565078" y="681037"/>
          <a:ext cx="8332341" cy="5141979"/>
        </p:xfrm>
        <a:graphic>
          <a:graphicData uri="http://schemas.openxmlformats.org/drawingml/2006/table">
            <a:tbl>
              <a:tblPr/>
              <a:tblGrid>
                <a:gridCol w="2388086">
                  <a:extLst>
                    <a:ext uri="{9D8B030D-6E8A-4147-A177-3AD203B41FA5}">
                      <a16:colId xmlns:a16="http://schemas.microsoft.com/office/drawing/2014/main" val="2745781187"/>
                    </a:ext>
                  </a:extLst>
                </a:gridCol>
                <a:gridCol w="5944255">
                  <a:extLst>
                    <a:ext uri="{9D8B030D-6E8A-4147-A177-3AD203B41FA5}">
                      <a16:colId xmlns:a16="http://schemas.microsoft.com/office/drawing/2014/main" val="1023952235"/>
                    </a:ext>
                  </a:extLst>
                </a:gridCol>
              </a:tblGrid>
              <a:tr h="449120">
                <a:tc>
                  <a:txBody>
                    <a:bodyPr/>
                    <a:lstStyle/>
                    <a:p>
                      <a:pPr algn="l" fontAlgn="t"/>
                      <a:r>
                        <a:rPr lang="en-IN" sz="2200" b="1">
                          <a:solidFill>
                            <a:srgbClr val="202124"/>
                          </a:solidFill>
                          <a:effectLst/>
                          <a:latin typeface="Bell MT" panose="02020503060305020303" pitchFamily="18" charset="0"/>
                        </a:rPr>
                        <a:t>Command</a:t>
                      </a:r>
                    </a:p>
                  </a:txBody>
                  <a:tcPr marR="63500" marT="50800" marB="50800">
                    <a:lnL>
                      <a:noFill/>
                    </a:lnL>
                    <a:lnR>
                      <a:noFill/>
                    </a:lnR>
                    <a:lnT>
                      <a:noFill/>
                    </a:lnT>
                    <a:lnB w="6350" cap="flat" cmpd="sng" algn="ctr">
                      <a:solidFill>
                        <a:srgbClr val="DADCE0"/>
                      </a:solidFill>
                      <a:prstDash val="solid"/>
                      <a:round/>
                      <a:headEnd type="none" w="med" len="med"/>
                      <a:tailEnd type="none" w="med" len="med"/>
                    </a:lnB>
                    <a:solidFill>
                      <a:srgbClr val="FFFFFF"/>
                    </a:solidFill>
                  </a:tcPr>
                </a:tc>
                <a:tc>
                  <a:txBody>
                    <a:bodyPr/>
                    <a:lstStyle/>
                    <a:p>
                      <a:pPr algn="l" fontAlgn="t"/>
                      <a:r>
                        <a:rPr lang="en-IN" sz="2200" b="1">
                          <a:solidFill>
                            <a:srgbClr val="202124"/>
                          </a:solidFill>
                          <a:effectLst/>
                          <a:latin typeface="Bell MT" panose="02020503060305020303" pitchFamily="18" charset="0"/>
                        </a:rPr>
                        <a:t>Description</a:t>
                      </a:r>
                    </a:p>
                  </a:txBody>
                  <a:tcPr marL="63500" marR="63500" marT="50800" marB="50800">
                    <a:lnL>
                      <a:noFill/>
                    </a:lnL>
                    <a:lnR>
                      <a:noFill/>
                    </a:lnR>
                    <a:lnT>
                      <a:noFill/>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2796433573"/>
                  </a:ext>
                </a:extLst>
              </a:tr>
              <a:tr h="606176">
                <a:tc>
                  <a:txBody>
                    <a:bodyPr/>
                    <a:lstStyle/>
                    <a:p>
                      <a:r>
                        <a:rPr lang="en-IN" sz="2200">
                          <a:effectLst/>
                          <a:latin typeface="Bell MT" panose="02020503060305020303" pitchFamily="18" charset="0"/>
                        </a:rPr>
                        <a:t>docker ps</a:t>
                      </a: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IN" sz="2200" dirty="0">
                          <a:effectLst/>
                          <a:latin typeface="Bell MT" panose="02020503060305020303" pitchFamily="18" charset="0"/>
                        </a:rPr>
                        <a:t>List containers</a:t>
                      </a: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2168451234"/>
                  </a:ext>
                </a:extLst>
              </a:tr>
              <a:tr h="513707">
                <a:tc>
                  <a:txBody>
                    <a:bodyPr/>
                    <a:lstStyle/>
                    <a:p>
                      <a:r>
                        <a:rPr lang="en-IN" sz="2200">
                          <a:effectLst/>
                          <a:latin typeface="Bell MT" panose="02020503060305020303" pitchFamily="18" charset="0"/>
                        </a:rPr>
                        <a:t>docker pull</a:t>
                      </a: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US" sz="2200" dirty="0">
                          <a:effectLst/>
                          <a:latin typeface="Bell MT" panose="02020503060305020303" pitchFamily="18" charset="0"/>
                        </a:rPr>
                        <a:t>Pull an image or a repository from a registry</a:t>
                      </a: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1379406569"/>
                  </a:ext>
                </a:extLst>
              </a:tr>
              <a:tr h="934948">
                <a:tc>
                  <a:txBody>
                    <a:bodyPr/>
                    <a:lstStyle/>
                    <a:p>
                      <a:r>
                        <a:rPr lang="en-IN" sz="2200">
                          <a:effectLst/>
                          <a:latin typeface="Bell MT" panose="02020503060305020303" pitchFamily="18" charset="0"/>
                        </a:rPr>
                        <a:t>docker push</a:t>
                      </a: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US" sz="2200">
                          <a:effectLst/>
                          <a:latin typeface="Bell MT" panose="02020503060305020303" pitchFamily="18" charset="0"/>
                        </a:rPr>
                        <a:t>Push an image or a repository to a registry</a:t>
                      </a: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1427401673"/>
                  </a:ext>
                </a:extLst>
              </a:tr>
              <a:tr h="659507">
                <a:tc>
                  <a:txBody>
                    <a:bodyPr/>
                    <a:lstStyle/>
                    <a:p>
                      <a:r>
                        <a:rPr lang="en-IN" sz="2200">
                          <a:effectLst/>
                          <a:latin typeface="Bell MT" panose="02020503060305020303" pitchFamily="18" charset="0"/>
                        </a:rPr>
                        <a:t>docker rename</a:t>
                      </a: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IN" sz="2200" dirty="0">
                          <a:effectLst/>
                          <a:latin typeface="Bell MT" panose="02020503060305020303" pitchFamily="18" charset="0"/>
                        </a:rPr>
                        <a:t>Rename a container</a:t>
                      </a: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636213727"/>
                  </a:ext>
                </a:extLst>
              </a:tr>
              <a:tr h="659507">
                <a:tc>
                  <a:txBody>
                    <a:bodyPr/>
                    <a:lstStyle/>
                    <a:p>
                      <a:r>
                        <a:rPr lang="en-US" sz="2000" dirty="0">
                          <a:effectLst/>
                          <a:latin typeface="Bell MT" panose="02020503060305020303" pitchFamily="18" charset="0"/>
                        </a:rPr>
                        <a:t>docker stop</a:t>
                      </a:r>
                      <a:endParaRPr lang="en-IN" sz="2000" dirty="0">
                        <a:effectLst/>
                        <a:latin typeface="Bell MT" panose="02020503060305020303" pitchFamily="18" charset="0"/>
                      </a:endParaRP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US" sz="2200" dirty="0">
                          <a:effectLst/>
                          <a:latin typeface="Bell MT" panose="02020503060305020303" pitchFamily="18" charset="0"/>
                        </a:rPr>
                        <a:t>Stops the running </a:t>
                      </a:r>
                      <a:r>
                        <a:rPr lang="en-US" sz="2200" dirty="0" err="1">
                          <a:effectLst/>
                          <a:latin typeface="Bell MT" panose="02020503060305020303" pitchFamily="18" charset="0"/>
                        </a:rPr>
                        <a:t>containeer</a:t>
                      </a:r>
                      <a:endParaRPr lang="en-IN" sz="2200" dirty="0">
                        <a:effectLst/>
                        <a:latin typeface="Bell MT" panose="02020503060305020303" pitchFamily="18" charset="0"/>
                      </a:endParaRP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4238911479"/>
                  </a:ext>
                </a:extLst>
              </a:tr>
              <a:tr h="659507">
                <a:tc>
                  <a:txBody>
                    <a:bodyPr/>
                    <a:lstStyle/>
                    <a:p>
                      <a:r>
                        <a:rPr lang="en-US" sz="2000" dirty="0" err="1">
                          <a:effectLst/>
                          <a:latin typeface="Bell MT" panose="02020503060305020303" pitchFamily="18" charset="0"/>
                        </a:rPr>
                        <a:t>dockert</a:t>
                      </a:r>
                      <a:r>
                        <a:rPr lang="en-US" sz="2000" dirty="0">
                          <a:effectLst/>
                          <a:latin typeface="Bell MT" panose="02020503060305020303" pitchFamily="18" charset="0"/>
                        </a:rPr>
                        <a:t> kill</a:t>
                      </a:r>
                      <a:endParaRPr lang="en-IN" sz="2000" dirty="0">
                        <a:effectLst/>
                        <a:latin typeface="Bell MT" panose="02020503060305020303" pitchFamily="18" charset="0"/>
                      </a:endParaRP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US" sz="2200" dirty="0">
                          <a:effectLst/>
                          <a:latin typeface="Bell MT" panose="02020503060305020303" pitchFamily="18" charset="0"/>
                        </a:rPr>
                        <a:t>Terminates the process</a:t>
                      </a:r>
                      <a:endParaRPr lang="en-IN" sz="2200" dirty="0">
                        <a:effectLst/>
                        <a:latin typeface="Bell MT" panose="02020503060305020303" pitchFamily="18" charset="0"/>
                      </a:endParaRP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2173319070"/>
                  </a:ext>
                </a:extLst>
              </a:tr>
              <a:tr h="659507">
                <a:tc>
                  <a:txBody>
                    <a:bodyPr/>
                    <a:lstStyle/>
                    <a:p>
                      <a:r>
                        <a:rPr lang="en-US" sz="2000" dirty="0">
                          <a:effectLst/>
                          <a:latin typeface="Bell MT" panose="02020503060305020303" pitchFamily="18" charset="0"/>
                        </a:rPr>
                        <a:t>docker login</a:t>
                      </a:r>
                      <a:endParaRPr lang="en-IN" sz="2000" dirty="0">
                        <a:effectLst/>
                        <a:latin typeface="Bell MT" panose="02020503060305020303" pitchFamily="18" charset="0"/>
                      </a:endParaRPr>
                    </a:p>
                  </a:txBody>
                  <a:tcPr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tc>
                  <a:txBody>
                    <a:bodyPr/>
                    <a:lstStyle/>
                    <a:p>
                      <a:r>
                        <a:rPr lang="en-US" sz="2200" dirty="0">
                          <a:effectLst/>
                          <a:latin typeface="Bell MT" panose="02020503060305020303" pitchFamily="18" charset="0"/>
                        </a:rPr>
                        <a:t>Log in to hub repository</a:t>
                      </a:r>
                      <a:endParaRPr lang="en-IN" sz="2200" dirty="0">
                        <a:effectLst/>
                        <a:latin typeface="Bell MT" panose="02020503060305020303" pitchFamily="18" charset="0"/>
                      </a:endParaRPr>
                    </a:p>
                  </a:txBody>
                  <a:tcPr marL="63500" marR="63500" marT="50800" marB="50800"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4013827477"/>
                  </a:ext>
                </a:extLst>
              </a:tr>
            </a:tbl>
          </a:graphicData>
        </a:graphic>
      </p:graphicFrame>
    </p:spTree>
    <p:extLst>
      <p:ext uri="{BB962C8B-B14F-4D97-AF65-F5344CB8AC3E}">
        <p14:creationId xmlns:p14="http://schemas.microsoft.com/office/powerpoint/2010/main" val="166658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32"/>
            <a:ext cx="9144000" cy="642483"/>
          </a:xfrm>
        </p:spPr>
        <p:txBody>
          <a:bodyPr>
            <a:normAutofit/>
          </a:bodyPr>
          <a:lstStyle/>
          <a:p>
            <a:pPr algn="ctr"/>
            <a:r>
              <a:rPr lang="en-IN" sz="4000" dirty="0" err="1">
                <a:solidFill>
                  <a:srgbClr val="FF0000"/>
                </a:solidFill>
                <a:latin typeface="Baskerville Old Face" pitchFamily="18" charset="0"/>
              </a:rPr>
              <a:t>Dockerizing</a:t>
            </a:r>
            <a:r>
              <a:rPr lang="en-IN" sz="4000" dirty="0">
                <a:solidFill>
                  <a:srgbClr val="FF0000"/>
                </a:solidFill>
                <a:latin typeface="Baskerville Old Face" pitchFamily="18" charset="0"/>
              </a:rPr>
              <a:t> </a:t>
            </a:r>
            <a:r>
              <a:rPr lang="en-IN" sz="4000" dirty="0" err="1">
                <a:solidFill>
                  <a:srgbClr val="FF0000"/>
                </a:solidFill>
                <a:latin typeface="Baskerville Old Face" pitchFamily="18" charset="0"/>
              </a:rPr>
              <a:t>SpringBoot</a:t>
            </a:r>
            <a:r>
              <a:rPr lang="en-IN" sz="4000" dirty="0">
                <a:solidFill>
                  <a:srgbClr val="FF0000"/>
                </a:solidFill>
                <a:latin typeface="Baskerville Old Face" pitchFamily="18" charset="0"/>
              </a:rPr>
              <a:t> application</a:t>
            </a:r>
          </a:p>
        </p:txBody>
      </p:sp>
      <p:sp>
        <p:nvSpPr>
          <p:cNvPr id="3" name="Content Placeholder 2"/>
          <p:cNvSpPr>
            <a:spLocks noGrp="1"/>
          </p:cNvSpPr>
          <p:nvPr>
            <p:ph idx="1"/>
          </p:nvPr>
        </p:nvSpPr>
        <p:spPr>
          <a:xfrm>
            <a:off x="-1" y="713695"/>
            <a:ext cx="9143999" cy="5740630"/>
          </a:xfrm>
        </p:spPr>
        <p:txBody>
          <a:bodyPr>
            <a:normAutofit/>
          </a:bodyPr>
          <a:lstStyle/>
          <a:p>
            <a:pPr marL="358775" indent="-277813">
              <a:buSzPct val="70000"/>
              <a:buFont typeface="Wingdings" panose="05000000000000000000" pitchFamily="2" charset="2"/>
              <a:buChar char="v"/>
            </a:pPr>
            <a:r>
              <a:rPr lang="en-GB" dirty="0">
                <a:latin typeface="Centaur" pitchFamily="18" charset="0"/>
              </a:rPr>
              <a:t> </a:t>
            </a:r>
            <a:r>
              <a:rPr lang="en-GB" dirty="0" err="1">
                <a:latin typeface="Centaur" pitchFamily="18" charset="0"/>
              </a:rPr>
              <a:t>Dockerizing</a:t>
            </a:r>
            <a:r>
              <a:rPr lang="en-GB" dirty="0">
                <a:latin typeface="Centaur" pitchFamily="18" charset="0"/>
              </a:rPr>
              <a:t> an application involves the following</a:t>
            </a:r>
          </a:p>
          <a:p>
            <a:pPr marL="358775" indent="0">
              <a:buNone/>
            </a:pPr>
            <a:r>
              <a:rPr lang="en-GB" dirty="0">
                <a:latin typeface="Centaur" pitchFamily="18" charset="0"/>
              </a:rPr>
              <a:t>1. Build a Spring Boot Application</a:t>
            </a:r>
          </a:p>
          <a:p>
            <a:pPr marL="358775" indent="0">
              <a:buNone/>
            </a:pPr>
            <a:r>
              <a:rPr lang="en-GB" dirty="0">
                <a:latin typeface="Centaur" pitchFamily="18" charset="0"/>
              </a:rPr>
              <a:t>2. Attach a </a:t>
            </a:r>
            <a:r>
              <a:rPr lang="en-GB" dirty="0" err="1">
                <a:latin typeface="Centaur" pitchFamily="18" charset="0"/>
              </a:rPr>
              <a:t>docker</a:t>
            </a:r>
            <a:r>
              <a:rPr lang="en-GB" dirty="0">
                <a:latin typeface="Centaur" pitchFamily="18" charset="0"/>
              </a:rPr>
              <a:t>-maven-plugin</a:t>
            </a:r>
          </a:p>
          <a:p>
            <a:pPr marL="358775" indent="0">
              <a:buNone/>
            </a:pPr>
            <a:r>
              <a:rPr lang="en-GB" dirty="0">
                <a:latin typeface="Centaur" pitchFamily="18" charset="0"/>
              </a:rPr>
              <a:t>3. Launch containers</a:t>
            </a:r>
          </a:p>
          <a:p>
            <a:pPr marL="0" indent="0">
              <a:buNone/>
            </a:pPr>
            <a:endParaRPr lang="en-GB" dirty="0">
              <a:latin typeface="Centaur" pitchFamily="18" charset="0"/>
            </a:endParaRPr>
          </a:p>
        </p:txBody>
      </p:sp>
      <p:sp>
        <p:nvSpPr>
          <p:cNvPr id="4" name="Footer Placeholder 3"/>
          <p:cNvSpPr>
            <a:spLocks noGrp="1"/>
          </p:cNvSpPr>
          <p:nvPr>
            <p:ph type="ftr" sz="quarter" idx="11"/>
          </p:nvPr>
        </p:nvSpPr>
        <p:spPr>
          <a:xfrm>
            <a:off x="3028950" y="6454325"/>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28</a:t>
            </a:fld>
            <a:endParaRPr lang="en-IN"/>
          </a:p>
        </p:txBody>
      </p:sp>
    </p:spTree>
    <p:extLst>
      <p:ext uri="{BB962C8B-B14F-4D97-AF65-F5344CB8AC3E}">
        <p14:creationId xmlns:p14="http://schemas.microsoft.com/office/powerpoint/2010/main" val="51722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62E2-D9B1-65A7-30FA-228CCE44BCF6}"/>
              </a:ext>
            </a:extLst>
          </p:cNvPr>
          <p:cNvSpPr>
            <a:spLocks noGrp="1"/>
          </p:cNvSpPr>
          <p:nvPr>
            <p:ph type="title"/>
          </p:nvPr>
        </p:nvSpPr>
        <p:spPr>
          <a:xfrm>
            <a:off x="0" y="5537"/>
            <a:ext cx="9133726" cy="549268"/>
          </a:xfrm>
        </p:spPr>
        <p:txBody>
          <a:bodyPr>
            <a:noAutofit/>
          </a:bodyPr>
          <a:lstStyle/>
          <a:p>
            <a:pPr algn="ctr"/>
            <a:r>
              <a:rPr lang="en-US" sz="4000" b="0" i="0" dirty="0">
                <a:solidFill>
                  <a:srgbClr val="FF0000"/>
                </a:solidFill>
                <a:effectLst/>
                <a:latin typeface="Baskerville Old Face" panose="02020602080505020303" pitchFamily="18" charset="0"/>
              </a:rPr>
              <a:t>Docker architecture</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15642603-C08E-F320-97FF-F8B2A4AD3BAB}"/>
              </a:ext>
            </a:extLst>
          </p:cNvPr>
          <p:cNvSpPr>
            <a:spLocks noGrp="1"/>
          </p:cNvSpPr>
          <p:nvPr>
            <p:ph idx="1"/>
          </p:nvPr>
        </p:nvSpPr>
        <p:spPr>
          <a:xfrm>
            <a:off x="10274" y="482884"/>
            <a:ext cx="9123452" cy="6369579"/>
          </a:xfrm>
        </p:spPr>
        <p:txBody>
          <a:bodyPr>
            <a:normAutofit fontScale="92500" lnSpcReduction="10000"/>
          </a:bodyPr>
          <a:lstStyle/>
          <a:p>
            <a:pPr marL="452438" indent="-360363">
              <a:buSzPct val="70000"/>
              <a:buFont typeface="Wingdings" panose="05000000000000000000" pitchFamily="2" charset="2"/>
              <a:buChar char="v"/>
            </a:pPr>
            <a:r>
              <a:rPr kumimoji="0" lang="en-US" altLang="en-US" sz="2800" b="0" i="0" u="none" strike="noStrike" cap="none" normalizeH="0" baseline="0" dirty="0">
                <a:ln>
                  <a:noFill/>
                </a:ln>
                <a:effectLst/>
                <a:latin typeface="Goudy Old Style" panose="02020502050305020303" pitchFamily="18" charset="0"/>
              </a:rPr>
              <a:t>Docker is written in the </a:t>
            </a:r>
            <a:r>
              <a:rPr kumimoji="0" lang="en-US" altLang="en-US" sz="2800" b="0" i="0" u="none" strike="noStrike" cap="none" normalizeH="0" baseline="0" dirty="0">
                <a:ln>
                  <a:noFill/>
                </a:ln>
                <a:effectLst/>
                <a:latin typeface="Goudy Old Style" panose="02020502050305020303" pitchFamily="18" charset="0"/>
                <a:hlinkClick r:id="rId2">
                  <a:extLst>
                    <a:ext uri="{A12FA001-AC4F-418D-AE19-62706E023703}">
                      <ahyp:hlinkClr xmlns:ahyp="http://schemas.microsoft.com/office/drawing/2018/hyperlinkcolor" val="tx"/>
                    </a:ext>
                  </a:extLst>
                </a:hlinkClick>
              </a:rPr>
              <a:t>Go programming language</a:t>
            </a:r>
            <a:r>
              <a:rPr kumimoji="0" lang="en-US" altLang="en-US" sz="2800" b="0" i="0" u="none" strike="noStrike" cap="none" normalizeH="0" baseline="0" dirty="0">
                <a:ln>
                  <a:noFill/>
                </a:ln>
                <a:effectLst/>
                <a:latin typeface="Goudy Old Style" panose="02020502050305020303" pitchFamily="18" charset="0"/>
              </a:rPr>
              <a:t> and takes advantage of several features of the Linux kernel to deliver its functionality. </a:t>
            </a:r>
            <a:endParaRPr lang="en-US" b="0" i="0" dirty="0">
              <a:solidFill>
                <a:srgbClr val="000000"/>
              </a:solidFill>
              <a:effectLst/>
              <a:latin typeface="Goudy Old Style" panose="02020502050305020303" pitchFamily="18" charset="0"/>
            </a:endParaRPr>
          </a:p>
          <a:p>
            <a:pPr marL="452438" indent="-360363" algn="l">
              <a:buSzPct val="70000"/>
              <a:buFont typeface="Wingdings" panose="05000000000000000000" pitchFamily="2" charset="2"/>
              <a:buChar char="v"/>
            </a:pPr>
            <a:r>
              <a:rPr lang="en-US" b="0" i="0" dirty="0">
                <a:solidFill>
                  <a:srgbClr val="000000"/>
                </a:solidFill>
                <a:effectLst/>
                <a:latin typeface="Goudy Old Style" panose="02020502050305020303" pitchFamily="18" charset="0"/>
              </a:rPr>
              <a:t>Docker uses a client–server architecture. </a:t>
            </a:r>
          </a:p>
          <a:p>
            <a:pPr marL="452438" indent="-360363" algn="l">
              <a:buSzPct val="70000"/>
              <a:buFont typeface="Wingdings" panose="05000000000000000000" pitchFamily="2" charset="2"/>
              <a:buChar char="v"/>
            </a:pPr>
            <a:r>
              <a:rPr lang="en-US" b="0" i="0" dirty="0">
                <a:solidFill>
                  <a:srgbClr val="000000"/>
                </a:solidFill>
                <a:effectLst/>
                <a:latin typeface="Goudy Old Style" panose="02020502050305020303" pitchFamily="18" charset="0"/>
              </a:rPr>
              <a:t>The Docker </a:t>
            </a:r>
            <a:r>
              <a:rPr lang="en-US" b="0" i="1" dirty="0">
                <a:solidFill>
                  <a:srgbClr val="000000"/>
                </a:solidFill>
                <a:effectLst/>
                <a:latin typeface="Goudy Old Style" panose="02020502050305020303" pitchFamily="18" charset="0"/>
              </a:rPr>
              <a:t>client</a:t>
            </a:r>
            <a:r>
              <a:rPr lang="en-US" b="0" i="0" dirty="0">
                <a:solidFill>
                  <a:srgbClr val="000000"/>
                </a:solidFill>
                <a:effectLst/>
                <a:latin typeface="Goudy Old Style" panose="02020502050305020303" pitchFamily="18" charset="0"/>
              </a:rPr>
              <a:t> talks to the Docker </a:t>
            </a:r>
            <a:r>
              <a:rPr lang="en-US" b="0" i="1" dirty="0">
                <a:solidFill>
                  <a:srgbClr val="000000"/>
                </a:solidFill>
                <a:effectLst/>
                <a:latin typeface="Goudy Old Style" panose="02020502050305020303" pitchFamily="18" charset="0"/>
              </a:rPr>
              <a:t>daemon</a:t>
            </a:r>
            <a:r>
              <a:rPr lang="en-US" b="0" i="0" dirty="0">
                <a:solidFill>
                  <a:srgbClr val="000000"/>
                </a:solidFill>
                <a:effectLst/>
                <a:latin typeface="Goudy Old Style" panose="02020502050305020303" pitchFamily="18" charset="0"/>
              </a:rPr>
              <a:t>, which does the heavy lifting of building, running, and distributing Docker containers. </a:t>
            </a:r>
          </a:p>
          <a:p>
            <a:pPr marL="452438" indent="-360363" algn="l">
              <a:buSzPct val="70000"/>
              <a:buFont typeface="Wingdings" panose="05000000000000000000" pitchFamily="2" charset="2"/>
              <a:buChar char="v"/>
            </a:pPr>
            <a:r>
              <a:rPr lang="en-US" b="0" i="0" dirty="0">
                <a:solidFill>
                  <a:srgbClr val="000000"/>
                </a:solidFill>
                <a:effectLst/>
                <a:latin typeface="Goudy Old Style" panose="02020502050305020303" pitchFamily="18" charset="0"/>
              </a:rPr>
              <a:t>The Docker client and daemon communicate using a REST API, over UNIX sockets or a network interface. </a:t>
            </a:r>
          </a:p>
          <a:p>
            <a:pPr marL="452438" indent="-360363">
              <a:buSzPct val="70000"/>
              <a:buFont typeface="Wingdings" panose="05000000000000000000" pitchFamily="2" charset="2"/>
              <a:buChar char="v"/>
            </a:pPr>
            <a:r>
              <a:rPr lang="en-US" b="0" i="0" dirty="0">
                <a:solidFill>
                  <a:srgbClr val="000000"/>
                </a:solidFill>
                <a:effectLst/>
                <a:latin typeface="Goudy Old Style" panose="02020502050305020303" pitchFamily="18" charset="0"/>
              </a:rPr>
              <a:t>The Docker client and daemon </a:t>
            </a:r>
            <a:r>
              <a:rPr lang="en-US" b="0" i="1" dirty="0">
                <a:solidFill>
                  <a:srgbClr val="000000"/>
                </a:solidFill>
                <a:effectLst/>
                <a:latin typeface="Goudy Old Style" panose="02020502050305020303" pitchFamily="18" charset="0"/>
              </a:rPr>
              <a:t>can</a:t>
            </a:r>
            <a:r>
              <a:rPr lang="en-US" b="0" i="0" dirty="0">
                <a:solidFill>
                  <a:srgbClr val="000000"/>
                </a:solidFill>
                <a:effectLst/>
                <a:latin typeface="Goudy Old Style" panose="02020502050305020303" pitchFamily="18" charset="0"/>
              </a:rPr>
              <a:t> run on the same system, or user can connect a Docker client to a remote Docker daemon. </a:t>
            </a:r>
          </a:p>
          <a:p>
            <a:pPr marL="452438" indent="-360363" algn="l">
              <a:buSzPct val="70000"/>
              <a:buFont typeface="Wingdings" panose="05000000000000000000" pitchFamily="2" charset="2"/>
              <a:buChar char="v"/>
            </a:pPr>
            <a:r>
              <a:rPr lang="en-US" b="0" i="0" dirty="0">
                <a:solidFill>
                  <a:srgbClr val="000000"/>
                </a:solidFill>
                <a:effectLst/>
                <a:latin typeface="Goudy Old Style" panose="02020502050305020303" pitchFamily="18" charset="0"/>
              </a:rPr>
              <a:t>Another Docker client is Docker Compose, that lets </a:t>
            </a:r>
            <a:r>
              <a:rPr lang="en-US" dirty="0">
                <a:solidFill>
                  <a:srgbClr val="000000"/>
                </a:solidFill>
                <a:latin typeface="Goudy Old Style" panose="02020502050305020303" pitchFamily="18" charset="0"/>
              </a:rPr>
              <a:t>developer</a:t>
            </a:r>
            <a:r>
              <a:rPr lang="en-US" b="0" i="0" dirty="0">
                <a:solidFill>
                  <a:srgbClr val="000000"/>
                </a:solidFill>
                <a:effectLst/>
                <a:latin typeface="Goudy Old Style" panose="02020502050305020303" pitchFamily="18" charset="0"/>
              </a:rPr>
              <a:t> work with applications consisting of a set of containers.</a:t>
            </a:r>
          </a:p>
          <a:p>
            <a:pPr marL="452438" indent="-360363">
              <a:buSzPct val="70000"/>
              <a:buFont typeface="Wingdings" panose="05000000000000000000" pitchFamily="2" charset="2"/>
              <a:buChar char="v"/>
            </a:pPr>
            <a:r>
              <a:rPr kumimoji="0" lang="en-US" altLang="en-US" sz="2800" b="0" i="0" u="none" strike="noStrike" cap="none" normalizeH="0" baseline="0" dirty="0">
                <a:ln>
                  <a:noFill/>
                </a:ln>
                <a:effectLst/>
                <a:latin typeface="Goudy Old Style" panose="02020502050305020303" pitchFamily="18" charset="0"/>
              </a:rPr>
              <a:t>Docker uses a technology called namespaces to provide the isolated workspace called the </a:t>
            </a:r>
            <a:r>
              <a:rPr kumimoji="0" lang="en-US" altLang="en-US" sz="2800" b="0" i="1" u="none" strike="noStrike" cap="none" normalizeH="0" baseline="0" dirty="0">
                <a:ln>
                  <a:noFill/>
                </a:ln>
                <a:effectLst/>
                <a:latin typeface="Goudy Old Style" panose="02020502050305020303" pitchFamily="18" charset="0"/>
              </a:rPr>
              <a:t>container</a:t>
            </a:r>
            <a:r>
              <a:rPr kumimoji="0" lang="en-US" altLang="en-US" sz="2800" b="0" i="0" u="none" strike="noStrike" cap="none" normalizeH="0" baseline="0" dirty="0">
                <a:ln>
                  <a:noFill/>
                </a:ln>
                <a:effectLst/>
                <a:latin typeface="Goudy Old Style" panose="02020502050305020303" pitchFamily="18" charset="0"/>
              </a:rPr>
              <a:t>.  When a container is run, Docker creates a set of </a:t>
            </a:r>
            <a:r>
              <a:rPr kumimoji="0" lang="en-US" altLang="en-US" sz="2800" b="0" i="1" u="none" strike="noStrike" cap="none" normalizeH="0" baseline="0" dirty="0">
                <a:ln>
                  <a:noFill/>
                </a:ln>
                <a:effectLst/>
                <a:latin typeface="Goudy Old Style" panose="02020502050305020303" pitchFamily="18" charset="0"/>
              </a:rPr>
              <a:t>namespaces</a:t>
            </a:r>
            <a:r>
              <a:rPr kumimoji="0" lang="en-US" altLang="en-US" sz="2800" b="0" i="0" u="none" strike="noStrike" cap="none" normalizeH="0" baseline="0" dirty="0">
                <a:ln>
                  <a:noFill/>
                </a:ln>
                <a:effectLst/>
                <a:latin typeface="Goudy Old Style" panose="02020502050305020303" pitchFamily="18" charset="0"/>
              </a:rPr>
              <a:t> for that container.</a:t>
            </a:r>
            <a:endParaRPr lang="en-US" b="0" i="0" dirty="0">
              <a:solidFill>
                <a:srgbClr val="000000"/>
              </a:solidFill>
              <a:effectLst/>
              <a:latin typeface="Goudy Old Style" panose="02020502050305020303" pitchFamily="18" charset="0"/>
            </a:endParaRPr>
          </a:p>
          <a:p>
            <a:pPr>
              <a:buSzPct val="70000"/>
              <a:buFont typeface="Wingdings" panose="05000000000000000000" pitchFamily="2" charset="2"/>
              <a:buChar char="v"/>
            </a:pPr>
            <a:endParaRPr lang="en-IN" dirty="0">
              <a:latin typeface="Goudy Old Style" panose="02020502050305020303" pitchFamily="18" charset="0"/>
            </a:endParaRPr>
          </a:p>
        </p:txBody>
      </p:sp>
    </p:spTree>
    <p:extLst>
      <p:ext uri="{BB962C8B-B14F-4D97-AF65-F5344CB8AC3E}">
        <p14:creationId xmlns:p14="http://schemas.microsoft.com/office/powerpoint/2010/main" val="160578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7"/>
            <a:ext cx="9144000" cy="572026"/>
          </a:xfrm>
        </p:spPr>
        <p:txBody>
          <a:bodyPr>
            <a:normAutofit fontScale="90000"/>
          </a:bodyPr>
          <a:lstStyle/>
          <a:p>
            <a:pPr algn="ctr"/>
            <a:r>
              <a:rPr lang="en-IN" dirty="0">
                <a:solidFill>
                  <a:srgbClr val="FF0000"/>
                </a:solidFill>
                <a:latin typeface="Baskerville Old Face" pitchFamily="18" charset="0"/>
              </a:rPr>
              <a:t>Background</a:t>
            </a:r>
          </a:p>
        </p:txBody>
      </p:sp>
      <p:sp>
        <p:nvSpPr>
          <p:cNvPr id="3" name="Content Placeholder 2"/>
          <p:cNvSpPr>
            <a:spLocks noGrp="1"/>
          </p:cNvSpPr>
          <p:nvPr>
            <p:ph idx="1"/>
          </p:nvPr>
        </p:nvSpPr>
        <p:spPr>
          <a:xfrm>
            <a:off x="0" y="583972"/>
            <a:ext cx="9143999" cy="5690055"/>
          </a:xfrm>
        </p:spPr>
        <p:txBody>
          <a:bodyPr>
            <a:noAutofit/>
          </a:bodyPr>
          <a:lstStyle/>
          <a:p>
            <a:pPr marL="80963" indent="277813">
              <a:buSzPct val="70000"/>
              <a:buFont typeface="Wingdings" pitchFamily="2" charset="2"/>
              <a:buChar char="v"/>
            </a:pPr>
            <a:r>
              <a:rPr lang="en-GB" b="1" dirty="0">
                <a:latin typeface="Centaur" pitchFamily="18" charset="0"/>
              </a:rPr>
              <a:t> Virtualization</a:t>
            </a:r>
            <a:r>
              <a:rPr lang="en-GB" dirty="0">
                <a:latin typeface="Centaur" pitchFamily="18" charset="0"/>
              </a:rPr>
              <a:t> is the technique of importing a </a:t>
            </a:r>
            <a:r>
              <a:rPr lang="en-GB" b="1" dirty="0">
                <a:latin typeface="Centaur" pitchFamily="18" charset="0"/>
              </a:rPr>
              <a:t>Guest</a:t>
            </a:r>
            <a:r>
              <a:rPr lang="en-GB" dirty="0">
                <a:latin typeface="Centaur" pitchFamily="18" charset="0"/>
              </a:rPr>
              <a:t> operating          </a:t>
            </a:r>
          </a:p>
          <a:p>
            <a:pPr marL="80963" indent="0">
              <a:buSzPct val="70000"/>
              <a:buNone/>
            </a:pPr>
            <a:r>
              <a:rPr lang="en-GB" dirty="0">
                <a:latin typeface="Centaur" pitchFamily="18" charset="0"/>
              </a:rPr>
              <a:t>    system on top of a </a:t>
            </a:r>
            <a:r>
              <a:rPr lang="en-GB" b="1" dirty="0">
                <a:latin typeface="Centaur" pitchFamily="18" charset="0"/>
              </a:rPr>
              <a:t>Host</a:t>
            </a:r>
            <a:r>
              <a:rPr lang="en-GB" dirty="0">
                <a:latin typeface="Centaur" pitchFamily="18" charset="0"/>
              </a:rPr>
              <a:t> operating system. </a:t>
            </a:r>
          </a:p>
          <a:p>
            <a:pPr marL="538162" indent="-457200">
              <a:buSzPct val="70000"/>
              <a:buFont typeface="Wingdings" panose="05000000000000000000" pitchFamily="2" charset="2"/>
              <a:buChar char="v"/>
            </a:pPr>
            <a:r>
              <a:rPr lang="en-GB" dirty="0">
                <a:latin typeface="Centaur" pitchFamily="18" charset="0"/>
              </a:rPr>
              <a:t>This technique allowed developers to run multiple operating systems in different virtual machines all on the same host, thus no need for extra hardware resource. </a:t>
            </a:r>
          </a:p>
          <a:p>
            <a:pPr marL="538162" indent="-457200">
              <a:buSzPct val="70000"/>
              <a:buFont typeface="Wingdings" panose="05000000000000000000" pitchFamily="2" charset="2"/>
              <a:buChar char="v"/>
            </a:pPr>
            <a:r>
              <a:rPr lang="en-GB" dirty="0">
                <a:latin typeface="Centaur" pitchFamily="18" charset="0"/>
              </a:rPr>
              <a:t>The advantages of Virtual Machines or Virtualization are:</a:t>
            </a:r>
          </a:p>
          <a:p>
            <a:pPr marL="898525" lvl="1" indent="-457200">
              <a:buSzPct val="70000"/>
              <a:buFont typeface="Wingdings" panose="05000000000000000000" pitchFamily="2" charset="2"/>
              <a:buChar char="ü"/>
              <a:tabLst>
                <a:tab pos="898525" algn="l"/>
              </a:tabLst>
            </a:pPr>
            <a:r>
              <a:rPr lang="en-GB" sz="2800" b="1" dirty="0">
                <a:latin typeface="Centaur" pitchFamily="18" charset="0"/>
              </a:rPr>
              <a:t>Multiple operating systems </a:t>
            </a:r>
            <a:r>
              <a:rPr lang="en-GB" sz="2800" dirty="0">
                <a:latin typeface="Centaur" pitchFamily="18" charset="0"/>
              </a:rPr>
              <a:t>can run on the </a:t>
            </a:r>
            <a:r>
              <a:rPr lang="en-GB" sz="2800" b="1" dirty="0">
                <a:latin typeface="Centaur" pitchFamily="18" charset="0"/>
              </a:rPr>
              <a:t>same machine</a:t>
            </a:r>
          </a:p>
          <a:p>
            <a:pPr marL="898525" lvl="1" indent="-457200">
              <a:buSzPct val="70000"/>
              <a:buFont typeface="Wingdings" panose="05000000000000000000" pitchFamily="2" charset="2"/>
              <a:buChar char="ü"/>
              <a:tabLst>
                <a:tab pos="898525" algn="l"/>
              </a:tabLst>
            </a:pPr>
            <a:r>
              <a:rPr lang="en-GB" sz="2800" b="1" dirty="0">
                <a:latin typeface="Centaur" pitchFamily="18" charset="0"/>
              </a:rPr>
              <a:t>Maintenance and Recovery </a:t>
            </a:r>
            <a:r>
              <a:rPr lang="en-GB" sz="2800" dirty="0">
                <a:latin typeface="Centaur" pitchFamily="18" charset="0"/>
              </a:rPr>
              <a:t>were easy in case of failure conditions</a:t>
            </a:r>
          </a:p>
          <a:p>
            <a:pPr marL="898525" lvl="1" indent="-457200">
              <a:buSzPct val="70000"/>
              <a:buFont typeface="Wingdings" panose="05000000000000000000" pitchFamily="2" charset="2"/>
              <a:buChar char="ü"/>
              <a:tabLst>
                <a:tab pos="898525" algn="l"/>
              </a:tabLst>
            </a:pPr>
            <a:r>
              <a:rPr lang="en-GB" sz="2800" dirty="0">
                <a:latin typeface="Centaur" pitchFamily="18" charset="0"/>
              </a:rPr>
              <a:t>Total cost of ownership was also less due to the reduced need for infrastructure</a:t>
            </a:r>
          </a:p>
        </p:txBody>
      </p:sp>
      <p:sp>
        <p:nvSpPr>
          <p:cNvPr id="4" name="Footer Placeholder 3"/>
          <p:cNvSpPr>
            <a:spLocks noGrp="1"/>
          </p:cNvSpPr>
          <p:nvPr>
            <p:ph type="ftr" sz="quarter" idx="11"/>
          </p:nvPr>
        </p:nvSpPr>
        <p:spPr>
          <a:xfrm>
            <a:off x="3028950" y="6421667"/>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3</a:t>
            </a:fld>
            <a:endParaRPr lang="en-IN"/>
          </a:p>
        </p:txBody>
      </p:sp>
    </p:spTree>
    <p:extLst>
      <p:ext uri="{BB962C8B-B14F-4D97-AF65-F5344CB8AC3E}">
        <p14:creationId xmlns:p14="http://schemas.microsoft.com/office/powerpoint/2010/main" val="299381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E1EC-C727-FFB7-172D-9E86216CCD59}"/>
              </a:ext>
            </a:extLst>
          </p:cNvPr>
          <p:cNvSpPr>
            <a:spLocks noGrp="1"/>
          </p:cNvSpPr>
          <p:nvPr>
            <p:ph type="title"/>
          </p:nvPr>
        </p:nvSpPr>
        <p:spPr>
          <a:xfrm>
            <a:off x="0" y="5533"/>
            <a:ext cx="9144000" cy="446533"/>
          </a:xfrm>
        </p:spPr>
        <p:txBody>
          <a:bodyPr>
            <a:noAutofit/>
          </a:bodyPr>
          <a:lstStyle/>
          <a:p>
            <a:pPr algn="ctr"/>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pic>
        <p:nvPicPr>
          <p:cNvPr id="4" name="Picture 3">
            <a:extLst>
              <a:ext uri="{FF2B5EF4-FFF2-40B4-BE49-F238E27FC236}">
                <a16:creationId xmlns:a16="http://schemas.microsoft.com/office/drawing/2014/main" id="{61E5E539-BCFC-8F8D-E84C-2867182832BB}"/>
              </a:ext>
            </a:extLst>
          </p:cNvPr>
          <p:cNvPicPr>
            <a:picLocks noChangeAspect="1"/>
          </p:cNvPicPr>
          <p:nvPr/>
        </p:nvPicPr>
        <p:blipFill>
          <a:blip r:embed="rId2"/>
          <a:stretch>
            <a:fillRect/>
          </a:stretch>
        </p:blipFill>
        <p:spPr>
          <a:xfrm>
            <a:off x="174661" y="452066"/>
            <a:ext cx="8835776" cy="5971063"/>
          </a:xfrm>
          <a:prstGeom prst="rect">
            <a:avLst/>
          </a:prstGeom>
        </p:spPr>
      </p:pic>
    </p:spTree>
    <p:extLst>
      <p:ext uri="{BB962C8B-B14F-4D97-AF65-F5344CB8AC3E}">
        <p14:creationId xmlns:p14="http://schemas.microsoft.com/office/powerpoint/2010/main" val="3646813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C6513B-EB9D-75D0-E5E1-2ACAFC4B1808}"/>
              </a:ext>
            </a:extLst>
          </p:cNvPr>
          <p:cNvSpPr>
            <a:spLocks noGrp="1"/>
          </p:cNvSpPr>
          <p:nvPr>
            <p:ph type="title"/>
          </p:nvPr>
        </p:nvSpPr>
        <p:spPr>
          <a:xfrm>
            <a:off x="0" y="16419"/>
            <a:ext cx="9144000" cy="436256"/>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6" name="Content Placeholder 5">
            <a:extLst>
              <a:ext uri="{FF2B5EF4-FFF2-40B4-BE49-F238E27FC236}">
                <a16:creationId xmlns:a16="http://schemas.microsoft.com/office/drawing/2014/main" id="{4ECBB51E-8059-6BC5-ACBA-F5E4704C0A4D}"/>
              </a:ext>
            </a:extLst>
          </p:cNvPr>
          <p:cNvSpPr>
            <a:spLocks noGrp="1"/>
          </p:cNvSpPr>
          <p:nvPr>
            <p:ph idx="1"/>
          </p:nvPr>
        </p:nvSpPr>
        <p:spPr>
          <a:xfrm>
            <a:off x="-1" y="441789"/>
            <a:ext cx="9143999" cy="5694078"/>
          </a:xfrm>
        </p:spPr>
        <p:txBody>
          <a:bodyPr>
            <a:noAutofit/>
          </a:bodyPr>
          <a:lstStyle/>
          <a:p>
            <a:pPr marL="452438" indent="-452438">
              <a:buSzPct val="70000"/>
              <a:buFont typeface="Wingdings" panose="05000000000000000000" pitchFamily="2" charset="2"/>
              <a:buChar char="v"/>
            </a:pPr>
            <a:r>
              <a:rPr kumimoji="0" lang="en-US" altLang="en-US" sz="2600" b="1" i="0" u="none" strike="noStrike" cap="none" normalizeH="0" baseline="0" dirty="0">
                <a:ln>
                  <a:noFill/>
                </a:ln>
                <a:solidFill>
                  <a:srgbClr val="000000"/>
                </a:solidFill>
                <a:effectLst/>
                <a:latin typeface="Centaur" panose="02030504050205020304" pitchFamily="18" charset="0"/>
              </a:rPr>
              <a:t>The Docker daemon –</a:t>
            </a:r>
            <a:r>
              <a:rPr kumimoji="0" lang="en-US" altLang="en-US" sz="2600" b="0" i="0" u="none" strike="noStrike" cap="none" normalizeH="0" baseline="0" dirty="0">
                <a:ln>
                  <a:noFill/>
                </a:ln>
                <a:solidFill>
                  <a:srgbClr val="000000"/>
                </a:solidFill>
                <a:effectLst/>
                <a:latin typeface="Centaur" panose="02030504050205020304" pitchFamily="18" charset="0"/>
              </a:rPr>
              <a:t>  The Docker daemon (</a:t>
            </a:r>
            <a:r>
              <a:rPr kumimoji="0" lang="en-US" altLang="en-US" sz="2600" b="0" i="0" u="none" strike="noStrike" cap="none" normalizeH="0" baseline="0" dirty="0" err="1">
                <a:ln>
                  <a:noFill/>
                </a:ln>
                <a:solidFill>
                  <a:srgbClr val="0055BD"/>
                </a:solidFill>
                <a:effectLst/>
                <a:latin typeface="Centaur" panose="02030504050205020304" pitchFamily="18" charset="0"/>
              </a:rPr>
              <a:t>dockerd</a:t>
            </a:r>
            <a:r>
              <a:rPr kumimoji="0" lang="en-US" altLang="en-US" sz="2600" b="0" i="0" u="none" strike="noStrike" cap="none" normalizeH="0" baseline="0" dirty="0">
                <a:ln>
                  <a:noFill/>
                </a:ln>
                <a:solidFill>
                  <a:srgbClr val="000000"/>
                </a:solidFill>
                <a:effectLst/>
                <a:latin typeface="Centaur" panose="02030504050205020304" pitchFamily="18" charset="0"/>
              </a:rPr>
              <a:t>) listens for Docker API requests and manages Docker objects such as images, containers, networks, and volumes. A daemon can also communicate with other daemons to manage Docker services.</a:t>
            </a:r>
          </a:p>
          <a:p>
            <a:pPr marL="452438" indent="-452438">
              <a:buSzPct val="70000"/>
              <a:buFont typeface="Wingdings" panose="05000000000000000000" pitchFamily="2" charset="2"/>
              <a:buChar char="v"/>
            </a:pPr>
            <a:r>
              <a:rPr kumimoji="0" lang="en-US" altLang="en-US" sz="2600" b="1" i="0" u="none" strike="noStrike" cap="none" normalizeH="0" baseline="0" dirty="0">
                <a:ln>
                  <a:noFill/>
                </a:ln>
                <a:solidFill>
                  <a:srgbClr val="000000"/>
                </a:solidFill>
                <a:effectLst/>
                <a:latin typeface="Centaur" panose="02030504050205020304" pitchFamily="18" charset="0"/>
              </a:rPr>
              <a:t>The Docker client – </a:t>
            </a:r>
            <a:r>
              <a:rPr kumimoji="0" lang="en-US" altLang="en-US" sz="2600" b="0" i="0" u="none" strike="noStrike" cap="none" normalizeH="0" baseline="0" dirty="0">
                <a:ln>
                  <a:noFill/>
                </a:ln>
                <a:solidFill>
                  <a:srgbClr val="000000"/>
                </a:solidFill>
                <a:effectLst/>
                <a:latin typeface="Centaur" panose="02030504050205020304" pitchFamily="18" charset="0"/>
              </a:rPr>
              <a:t>The Docker client (</a:t>
            </a:r>
            <a:r>
              <a:rPr kumimoji="0" lang="en-US" altLang="en-US" sz="2600" b="0" i="0" u="none" strike="noStrike" cap="none" normalizeH="0" baseline="0" dirty="0">
                <a:ln>
                  <a:noFill/>
                </a:ln>
                <a:solidFill>
                  <a:srgbClr val="0055BD"/>
                </a:solidFill>
                <a:effectLst/>
                <a:latin typeface="Centaur" panose="02030504050205020304" pitchFamily="18" charset="0"/>
              </a:rPr>
              <a:t>docker</a:t>
            </a:r>
            <a:r>
              <a:rPr kumimoji="0" lang="en-US" altLang="en-US" sz="2600" b="0" i="0" u="none" strike="noStrike" cap="none" normalizeH="0" baseline="0" dirty="0">
                <a:ln>
                  <a:noFill/>
                </a:ln>
                <a:solidFill>
                  <a:srgbClr val="000000"/>
                </a:solidFill>
                <a:effectLst/>
                <a:latin typeface="Centaur" panose="02030504050205020304" pitchFamily="18" charset="0"/>
              </a:rPr>
              <a:t>) is the primary way that many Docker users interact with Docker. When you use commands such as </a:t>
            </a:r>
            <a:r>
              <a:rPr kumimoji="0" lang="en-US" altLang="en-US" sz="2600" b="0" i="0" u="none" strike="noStrike" cap="none" normalizeH="0" baseline="0" dirty="0">
                <a:ln>
                  <a:noFill/>
                </a:ln>
                <a:solidFill>
                  <a:srgbClr val="0055BD"/>
                </a:solidFill>
                <a:effectLst/>
                <a:latin typeface="Centaur" panose="02030504050205020304" pitchFamily="18" charset="0"/>
              </a:rPr>
              <a:t>docker run</a:t>
            </a:r>
            <a:r>
              <a:rPr kumimoji="0" lang="en-US" altLang="en-US" sz="2600" b="0" i="0" u="none" strike="noStrike" cap="none" normalizeH="0" baseline="0" dirty="0">
                <a:ln>
                  <a:noFill/>
                </a:ln>
                <a:solidFill>
                  <a:srgbClr val="000000"/>
                </a:solidFill>
                <a:effectLst/>
                <a:latin typeface="Centaur" panose="02030504050205020304" pitchFamily="18" charset="0"/>
              </a:rPr>
              <a:t>, the client sends these commands to </a:t>
            </a:r>
            <a:r>
              <a:rPr kumimoji="0" lang="en-US" altLang="en-US" sz="2600" b="0" i="0" u="none" strike="noStrike" cap="none" normalizeH="0" baseline="0" dirty="0" err="1">
                <a:ln>
                  <a:noFill/>
                </a:ln>
                <a:solidFill>
                  <a:srgbClr val="0055BD"/>
                </a:solidFill>
                <a:effectLst/>
                <a:latin typeface="Centaur" panose="02030504050205020304" pitchFamily="18" charset="0"/>
              </a:rPr>
              <a:t>dockerd</a:t>
            </a:r>
            <a:r>
              <a:rPr kumimoji="0" lang="en-US" altLang="en-US" sz="2600" b="0" i="0" u="none" strike="noStrike" cap="none" normalizeH="0" baseline="0" dirty="0">
                <a:ln>
                  <a:noFill/>
                </a:ln>
                <a:solidFill>
                  <a:srgbClr val="000000"/>
                </a:solidFill>
                <a:effectLst/>
                <a:latin typeface="Centaur" panose="02030504050205020304" pitchFamily="18" charset="0"/>
              </a:rPr>
              <a:t>, which carries them out. The </a:t>
            </a:r>
            <a:r>
              <a:rPr kumimoji="0" lang="en-US" altLang="en-US" sz="2600" b="0" i="0" u="none" strike="noStrike" cap="none" normalizeH="0" baseline="0" dirty="0">
                <a:ln>
                  <a:noFill/>
                </a:ln>
                <a:solidFill>
                  <a:srgbClr val="0055BD"/>
                </a:solidFill>
                <a:effectLst/>
                <a:latin typeface="Centaur" panose="02030504050205020304" pitchFamily="18" charset="0"/>
              </a:rPr>
              <a:t>docker</a:t>
            </a:r>
            <a:r>
              <a:rPr kumimoji="0" lang="en-US" altLang="en-US" sz="2600" b="0" i="0" u="none" strike="noStrike" cap="none" normalizeH="0" baseline="0" dirty="0">
                <a:ln>
                  <a:noFill/>
                </a:ln>
                <a:solidFill>
                  <a:srgbClr val="000000"/>
                </a:solidFill>
                <a:effectLst/>
                <a:latin typeface="Centaur" panose="02030504050205020304" pitchFamily="18" charset="0"/>
              </a:rPr>
              <a:t> command uses the Docker API. The Docker client can communicate with more than one daemon.</a:t>
            </a:r>
          </a:p>
          <a:p>
            <a:pPr marL="452438" indent="-452438" eaLnBrk="0" fontAlgn="base" hangingPunct="0">
              <a:lnSpc>
                <a:spcPct val="100000"/>
              </a:lnSpc>
              <a:spcBef>
                <a:spcPct val="0"/>
              </a:spcBef>
              <a:spcAft>
                <a:spcPct val="0"/>
              </a:spcAft>
              <a:buSzPct val="70000"/>
              <a:buFont typeface="Wingdings" panose="05000000000000000000" pitchFamily="2" charset="2"/>
              <a:buChar char="v"/>
            </a:pPr>
            <a:r>
              <a:rPr kumimoji="0" lang="en-US" altLang="en-US" sz="2600" b="1" i="0" u="none" strike="noStrike" cap="none" normalizeH="0" baseline="0" dirty="0">
                <a:ln>
                  <a:noFill/>
                </a:ln>
                <a:solidFill>
                  <a:srgbClr val="000000"/>
                </a:solidFill>
                <a:effectLst/>
                <a:latin typeface="Centaur" panose="02030504050205020304" pitchFamily="18" charset="0"/>
              </a:rPr>
              <a:t>Docker Desktop – </a:t>
            </a:r>
            <a:r>
              <a:rPr kumimoji="0" lang="en-US" altLang="en-US" sz="2600" b="0" i="0" u="none" strike="noStrike" cap="none" normalizeH="0" baseline="0" dirty="0">
                <a:ln>
                  <a:noFill/>
                </a:ln>
                <a:solidFill>
                  <a:srgbClr val="000000"/>
                </a:solidFill>
                <a:effectLst/>
                <a:latin typeface="Centaur" panose="02030504050205020304" pitchFamily="18" charset="0"/>
              </a:rPr>
              <a:t>Docker Desktop is an easy-to-install application for your Mac, Windows or Linux environment that enables you to build and share containerized applications and microservices. Docker Desktop includes the Docker daemon (</a:t>
            </a:r>
            <a:r>
              <a:rPr kumimoji="0" lang="en-US" altLang="en-US" sz="2600" b="0" i="0" u="none" strike="noStrike" cap="none" normalizeH="0" baseline="0" dirty="0" err="1">
                <a:ln>
                  <a:noFill/>
                </a:ln>
                <a:solidFill>
                  <a:srgbClr val="0055BD"/>
                </a:solidFill>
                <a:effectLst/>
                <a:latin typeface="Centaur" panose="02030504050205020304" pitchFamily="18" charset="0"/>
              </a:rPr>
              <a:t>dockerd</a:t>
            </a:r>
            <a:r>
              <a:rPr kumimoji="0" lang="en-US" altLang="en-US" sz="2600" b="0" i="0" u="none" strike="noStrike" cap="none" normalizeH="0" baseline="0" dirty="0">
                <a:ln>
                  <a:noFill/>
                </a:ln>
                <a:solidFill>
                  <a:srgbClr val="000000"/>
                </a:solidFill>
                <a:effectLst/>
                <a:latin typeface="Centaur" panose="02030504050205020304" pitchFamily="18" charset="0"/>
              </a:rPr>
              <a:t>), the Docker client (</a:t>
            </a:r>
            <a:r>
              <a:rPr kumimoji="0" lang="en-US" altLang="en-US" sz="2600" b="0" i="0" u="none" strike="noStrike" cap="none" normalizeH="0" baseline="0" dirty="0">
                <a:ln>
                  <a:noFill/>
                </a:ln>
                <a:solidFill>
                  <a:srgbClr val="0055BD"/>
                </a:solidFill>
                <a:effectLst/>
                <a:latin typeface="Centaur" panose="02030504050205020304" pitchFamily="18" charset="0"/>
              </a:rPr>
              <a:t>docker</a:t>
            </a:r>
            <a:r>
              <a:rPr kumimoji="0" lang="en-US" altLang="en-US" sz="2600" b="0" i="0" u="none" strike="noStrike" cap="none" normalizeH="0" baseline="0" dirty="0">
                <a:ln>
                  <a:noFill/>
                </a:ln>
                <a:solidFill>
                  <a:srgbClr val="000000"/>
                </a:solidFill>
                <a:effectLst/>
                <a:latin typeface="Centaur" panose="02030504050205020304" pitchFamily="18" charset="0"/>
              </a:rPr>
              <a:t>), Docker Compose, Docker Content Trust, Kubernetes, and Credential Helper. For more information, see </a:t>
            </a:r>
            <a:r>
              <a:rPr kumimoji="0" lang="en-US" altLang="en-US" sz="2600" b="0" i="0" u="none" strike="noStrike" cap="none" normalizeH="0" baseline="0" dirty="0">
                <a:ln>
                  <a:noFill/>
                </a:ln>
                <a:solidFill>
                  <a:srgbClr val="0055BD"/>
                </a:solidFill>
                <a:effectLst/>
                <a:latin typeface="Centaur" panose="02030504050205020304" pitchFamily="18" charset="0"/>
                <a:hlinkClick r:id="rId2"/>
              </a:rPr>
              <a:t>Docker Desktop</a:t>
            </a:r>
            <a:r>
              <a:rPr kumimoji="0" lang="en-US" altLang="en-US" sz="2600" b="0" i="0" u="none" strike="noStrike" cap="none" normalizeH="0" baseline="0" dirty="0">
                <a:ln>
                  <a:noFill/>
                </a:ln>
                <a:solidFill>
                  <a:srgbClr val="000000"/>
                </a:solidFill>
                <a:effectLst/>
                <a:latin typeface="Centaur" panose="02030504050205020304" pitchFamily="18" charset="0"/>
              </a:rPr>
              <a:t>.</a:t>
            </a:r>
            <a:endParaRPr kumimoji="0" lang="en-US" altLang="en-US" sz="2600" b="0" i="0" u="none" strike="noStrike" cap="none" normalizeH="0" baseline="0" dirty="0">
              <a:ln>
                <a:noFill/>
              </a:ln>
              <a:effectLst/>
              <a:latin typeface="Centaur" panose="02030504050205020304" pitchFamily="18" charset="0"/>
            </a:endParaRPr>
          </a:p>
          <a:p>
            <a:pPr>
              <a:buSzPct val="70000"/>
              <a:buFont typeface="Wingdings" panose="05000000000000000000" pitchFamily="2" charset="2"/>
              <a:buChar char="v"/>
            </a:pPr>
            <a:endParaRPr lang="en-IN" sz="2600" dirty="0">
              <a:latin typeface="Centaur" panose="02030504050205020304" pitchFamily="18" charset="0"/>
            </a:endParaRPr>
          </a:p>
        </p:txBody>
      </p:sp>
    </p:spTree>
    <p:extLst>
      <p:ext uri="{BB962C8B-B14F-4D97-AF65-F5344CB8AC3E}">
        <p14:creationId xmlns:p14="http://schemas.microsoft.com/office/powerpoint/2010/main" val="3097425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93A8-F9FF-CB02-430F-6125B7888AA9}"/>
              </a:ext>
            </a:extLst>
          </p:cNvPr>
          <p:cNvSpPr>
            <a:spLocks noGrp="1"/>
          </p:cNvSpPr>
          <p:nvPr>
            <p:ph type="title"/>
          </p:nvPr>
        </p:nvSpPr>
        <p:spPr>
          <a:xfrm>
            <a:off x="0" y="5534"/>
            <a:ext cx="9144000" cy="444376"/>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69E74153-27D0-F182-F437-A19C8EBB4BA0}"/>
              </a:ext>
            </a:extLst>
          </p:cNvPr>
          <p:cNvSpPr>
            <a:spLocks noGrp="1"/>
          </p:cNvSpPr>
          <p:nvPr>
            <p:ph idx="1"/>
          </p:nvPr>
        </p:nvSpPr>
        <p:spPr>
          <a:xfrm>
            <a:off x="10633" y="449910"/>
            <a:ext cx="9144000" cy="6338758"/>
          </a:xfrm>
        </p:spPr>
        <p:txBody>
          <a:bodyPr>
            <a:noAutofit/>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1" i="0" u="none" strike="noStrike" cap="none" normalizeH="0" baseline="0" dirty="0">
                <a:ln>
                  <a:noFill/>
                </a:ln>
                <a:solidFill>
                  <a:srgbClr val="000000"/>
                </a:solidFill>
                <a:effectLst/>
                <a:latin typeface="Goudy Old Style" panose="02020502050305020303" pitchFamily="18" charset="0"/>
              </a:rPr>
              <a:t>Docker registries – </a:t>
            </a:r>
            <a:r>
              <a:rPr kumimoji="0" lang="en-US" altLang="en-US" sz="2600" b="0" i="0" u="none" strike="noStrike" cap="none" normalizeH="0" baseline="0" dirty="0">
                <a:ln>
                  <a:noFill/>
                </a:ln>
                <a:solidFill>
                  <a:srgbClr val="000000"/>
                </a:solidFill>
                <a:effectLst/>
                <a:latin typeface="Goudy Old Style" panose="02020502050305020303" pitchFamily="18" charset="0"/>
              </a:rPr>
              <a:t>A Docker </a:t>
            </a:r>
            <a:r>
              <a:rPr kumimoji="0" lang="en-US" altLang="en-US" sz="2600" b="0" i="1" u="none" strike="noStrike" cap="none" normalizeH="0" baseline="0" dirty="0">
                <a:ln>
                  <a:noFill/>
                </a:ln>
                <a:solidFill>
                  <a:srgbClr val="000000"/>
                </a:solidFill>
                <a:effectLst/>
                <a:latin typeface="Goudy Old Style" panose="02020502050305020303" pitchFamily="18" charset="0"/>
              </a:rPr>
              <a:t>registry</a:t>
            </a:r>
            <a:r>
              <a:rPr kumimoji="0" lang="en-US" altLang="en-US" sz="2600" b="0" i="0" u="none" strike="noStrike" cap="none" normalizeH="0" baseline="0" dirty="0">
                <a:ln>
                  <a:noFill/>
                </a:ln>
                <a:solidFill>
                  <a:srgbClr val="000000"/>
                </a:solidFill>
                <a:effectLst/>
                <a:latin typeface="Goudy Old Style" panose="02020502050305020303" pitchFamily="18" charset="0"/>
              </a:rPr>
              <a:t> stores Docker images. </a:t>
            </a:r>
            <a:r>
              <a:rPr kumimoji="0" lang="en-US" altLang="en-US" sz="2600" b="1" i="0" u="none" strike="noStrike" cap="none" normalizeH="0" baseline="0" dirty="0">
                <a:ln>
                  <a:noFill/>
                </a:ln>
                <a:solidFill>
                  <a:srgbClr val="000000"/>
                </a:solidFill>
                <a:effectLst/>
                <a:latin typeface="Goudy Old Style" panose="02020502050305020303" pitchFamily="18" charset="0"/>
              </a:rPr>
              <a:t>Docker Hub</a:t>
            </a:r>
            <a:r>
              <a:rPr kumimoji="0" lang="en-US" altLang="en-US" sz="2600" b="0" i="0" u="none" strike="noStrike" cap="none" normalizeH="0" baseline="0" dirty="0">
                <a:ln>
                  <a:noFill/>
                </a:ln>
                <a:solidFill>
                  <a:srgbClr val="000000"/>
                </a:solidFill>
                <a:effectLst/>
                <a:latin typeface="Goudy Old Style" panose="02020502050305020303" pitchFamily="18" charset="0"/>
              </a:rPr>
              <a:t> is a public registry that anyone can use, and Docker is configured to look for images on Docker Hub by default. User can even run own private registry.</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000000"/>
                </a:solidFill>
                <a:effectLst/>
                <a:latin typeface="Goudy Old Style" panose="02020502050305020303" pitchFamily="18" charset="0"/>
              </a:rPr>
              <a:t>When </a:t>
            </a:r>
            <a:r>
              <a:rPr kumimoji="0" lang="en-US" altLang="en-US" sz="2600" b="1" i="0" u="none" strike="noStrike" cap="none" normalizeH="0" baseline="0" dirty="0">
                <a:ln>
                  <a:noFill/>
                </a:ln>
                <a:effectLst/>
                <a:latin typeface="Goudy Old Style" panose="02020502050305020303" pitchFamily="18" charset="0"/>
              </a:rPr>
              <a:t>docker pull </a:t>
            </a:r>
            <a:r>
              <a:rPr kumimoji="0" lang="en-US" altLang="en-US" sz="2600" b="0" i="0" u="none" strike="noStrike" cap="none" normalizeH="0" baseline="0" dirty="0">
                <a:ln>
                  <a:noFill/>
                </a:ln>
                <a:solidFill>
                  <a:srgbClr val="000000"/>
                </a:solidFill>
                <a:effectLst/>
                <a:latin typeface="Goudy Old Style" panose="02020502050305020303" pitchFamily="18" charset="0"/>
              </a:rPr>
              <a:t>or </a:t>
            </a:r>
            <a:r>
              <a:rPr kumimoji="0" lang="en-US" altLang="en-US" sz="2600" b="1" i="0" u="none" strike="noStrike" cap="none" normalizeH="0" baseline="0" dirty="0">
                <a:ln>
                  <a:noFill/>
                </a:ln>
                <a:effectLst/>
                <a:latin typeface="Goudy Old Style" panose="02020502050305020303" pitchFamily="18" charset="0"/>
              </a:rPr>
              <a:t>docker run </a:t>
            </a:r>
            <a:r>
              <a:rPr kumimoji="0" lang="en-US" altLang="en-US" sz="2600" b="0" i="0" u="none" strike="noStrike" cap="none" normalizeH="0" baseline="0" dirty="0">
                <a:ln>
                  <a:noFill/>
                </a:ln>
                <a:solidFill>
                  <a:srgbClr val="000000"/>
                </a:solidFill>
                <a:effectLst/>
                <a:latin typeface="Goudy Old Style" panose="02020502050305020303" pitchFamily="18" charset="0"/>
              </a:rPr>
              <a:t>commands are run, the required images are pulled from  configured registry. When </a:t>
            </a:r>
            <a:r>
              <a:rPr kumimoji="0" lang="en-US" altLang="en-US" sz="2600" b="1" i="0" u="none" strike="noStrike" cap="none" normalizeH="0" baseline="0" dirty="0">
                <a:ln>
                  <a:noFill/>
                </a:ln>
                <a:effectLst/>
                <a:latin typeface="Goudy Old Style" panose="02020502050305020303" pitchFamily="18" charset="0"/>
              </a:rPr>
              <a:t>docker push </a:t>
            </a:r>
            <a:r>
              <a:rPr kumimoji="0" lang="en-US" altLang="en-US" sz="2600" b="0" i="0" u="none" strike="noStrike" cap="none" normalizeH="0" baseline="0" dirty="0">
                <a:ln>
                  <a:noFill/>
                </a:ln>
                <a:solidFill>
                  <a:srgbClr val="000000"/>
                </a:solidFill>
                <a:effectLst/>
                <a:latin typeface="Goudy Old Style" panose="02020502050305020303" pitchFamily="18" charset="0"/>
              </a:rPr>
              <a:t>command is used, image is pushed to </a:t>
            </a:r>
            <a:r>
              <a:rPr kumimoji="0" lang="en-US" altLang="en-US" sz="2600" b="1" i="0" u="none" strike="noStrike" cap="none" normalizeH="0" baseline="0" dirty="0">
                <a:ln>
                  <a:noFill/>
                </a:ln>
                <a:solidFill>
                  <a:srgbClr val="000000"/>
                </a:solidFill>
                <a:effectLst/>
                <a:latin typeface="Goudy Old Style" panose="02020502050305020303" pitchFamily="18" charset="0"/>
              </a:rPr>
              <a:t>configured registry</a:t>
            </a:r>
            <a:r>
              <a:rPr kumimoji="0" lang="en-US" altLang="en-US" sz="2600" b="0" i="0" u="none" strike="noStrike" cap="none" normalizeH="0" baseline="0" dirty="0">
                <a:ln>
                  <a:noFill/>
                </a:ln>
                <a:solidFill>
                  <a:srgbClr val="000000"/>
                </a:solidFill>
                <a:effectLst/>
                <a:latin typeface="Goudy Old Style" panose="02020502050305020303" pitchFamily="18" charset="0"/>
              </a:rPr>
              <a:t>.</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1" i="0" u="none" strike="noStrike" cap="none" normalizeH="0" baseline="0" dirty="0">
                <a:ln>
                  <a:noFill/>
                </a:ln>
                <a:solidFill>
                  <a:srgbClr val="000000"/>
                </a:solidFill>
                <a:effectLst/>
                <a:latin typeface="Goudy Old Style" panose="02020502050305020303" pitchFamily="18" charset="0"/>
              </a:rPr>
              <a:t>Docker </a:t>
            </a:r>
            <a:r>
              <a:rPr kumimoji="0" lang="en-US" altLang="en-US" sz="2600" b="1" i="0" u="none" strike="noStrike" cap="none" normalizeH="0" baseline="0">
                <a:ln>
                  <a:noFill/>
                </a:ln>
                <a:solidFill>
                  <a:srgbClr val="000000"/>
                </a:solidFill>
                <a:effectLst/>
                <a:latin typeface="Goudy Old Style" panose="02020502050305020303" pitchFamily="18" charset="0"/>
              </a:rPr>
              <a:t>objects </a:t>
            </a:r>
            <a:r>
              <a:rPr kumimoji="0" lang="en-US" altLang="en-US" sz="2600" b="0" i="0" u="none" strike="noStrike" cap="none" normalizeH="0" baseline="0">
                <a:ln>
                  <a:noFill/>
                </a:ln>
                <a:solidFill>
                  <a:srgbClr val="000000"/>
                </a:solidFill>
                <a:effectLst/>
                <a:latin typeface="Goudy Old Style" panose="02020502050305020303" pitchFamily="18" charset="0"/>
              </a:rPr>
              <a:t>– Using Docker means, </a:t>
            </a:r>
            <a:r>
              <a:rPr kumimoji="0" lang="en-US" altLang="en-US" sz="2600" b="0" i="0" u="none" strike="noStrike" cap="none" normalizeH="0" baseline="0" dirty="0">
                <a:ln>
                  <a:noFill/>
                </a:ln>
                <a:solidFill>
                  <a:srgbClr val="000000"/>
                </a:solidFill>
                <a:effectLst/>
                <a:latin typeface="Goudy Old Style" panose="02020502050305020303" pitchFamily="18" charset="0"/>
              </a:rPr>
              <a:t>creating and using images, containers, networks, volumes, plugins, and other objects. </a:t>
            </a:r>
          </a:p>
        </p:txBody>
      </p:sp>
    </p:spTree>
    <p:extLst>
      <p:ext uri="{BB962C8B-B14F-4D97-AF65-F5344CB8AC3E}">
        <p14:creationId xmlns:p14="http://schemas.microsoft.com/office/powerpoint/2010/main" val="1800179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D33C-26A9-CA46-059A-6AB87C2B7990}"/>
              </a:ext>
            </a:extLst>
          </p:cNvPr>
          <p:cNvSpPr>
            <a:spLocks noGrp="1"/>
          </p:cNvSpPr>
          <p:nvPr>
            <p:ph type="title"/>
          </p:nvPr>
        </p:nvSpPr>
        <p:spPr>
          <a:xfrm>
            <a:off x="0" y="5898"/>
            <a:ext cx="9144000" cy="675139"/>
          </a:xfrm>
        </p:spPr>
        <p:txBody>
          <a:bodyPr>
            <a:normAutofit/>
          </a:bodyPr>
          <a:lstStyle/>
          <a:p>
            <a:pPr algn="ctr"/>
            <a:r>
              <a:rPr lang="en-US" sz="4000" dirty="0">
                <a:solidFill>
                  <a:srgbClr val="FF0000"/>
                </a:solidFill>
                <a:latin typeface="Centaur" panose="02030504050205020304" pitchFamily="18" charset="0"/>
              </a:rPr>
              <a:t>Docker Volumes</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D4823220-0285-EC05-0040-AE08F46EA722}"/>
              </a:ext>
            </a:extLst>
          </p:cNvPr>
          <p:cNvSpPr>
            <a:spLocks noGrp="1"/>
          </p:cNvSpPr>
          <p:nvPr>
            <p:ph idx="1"/>
          </p:nvPr>
        </p:nvSpPr>
        <p:spPr>
          <a:xfrm>
            <a:off x="-1" y="544286"/>
            <a:ext cx="9143999" cy="5632677"/>
          </a:xfrm>
        </p:spPr>
        <p:txBody>
          <a:bodyPr>
            <a:normAutofit fontScale="92500"/>
          </a:bodyPr>
          <a:lstStyle/>
          <a:p>
            <a:pPr>
              <a:buSzPct val="70000"/>
              <a:buFont typeface="Wingdings" panose="05000000000000000000" pitchFamily="2" charset="2"/>
              <a:buChar char="v"/>
            </a:pPr>
            <a:r>
              <a:rPr lang="en-US" b="0" i="0" dirty="0">
                <a:solidFill>
                  <a:srgbClr val="000000"/>
                </a:solidFill>
                <a:effectLst/>
                <a:latin typeface="Goudy Old Style" panose="02020502050305020303" pitchFamily="18" charset="0"/>
              </a:rPr>
              <a:t>Volumes are a mechanism for persisting data generated by and used by Docker containers. </a:t>
            </a:r>
          </a:p>
          <a:p>
            <a:pPr>
              <a:buSzPct val="70000"/>
              <a:buFont typeface="Wingdings" panose="05000000000000000000" pitchFamily="2" charset="2"/>
              <a:buChar char="v"/>
            </a:pPr>
            <a:r>
              <a:rPr lang="en-US" dirty="0">
                <a:solidFill>
                  <a:srgbClr val="000000"/>
                </a:solidFill>
                <a:latin typeface="Goudy Old Style" panose="02020502050305020303" pitchFamily="18" charset="0"/>
              </a:rPr>
              <a:t>Features – </a:t>
            </a:r>
            <a:endParaRPr lang="en-US" b="0" i="0" dirty="0">
              <a:solidFill>
                <a:srgbClr val="000000"/>
              </a:solidFill>
              <a:effectLst/>
              <a:latin typeface="Goudy Old Style" panose="02020502050305020303" pitchFamily="18" charset="0"/>
            </a:endParaRPr>
          </a:p>
          <a:p>
            <a:pPr marL="533400" indent="-358775" algn="l">
              <a:buSzPct val="70000"/>
              <a:buFont typeface="Wingdings" panose="05000000000000000000" pitchFamily="2" charset="2"/>
              <a:buChar char="ü"/>
            </a:pPr>
            <a:r>
              <a:rPr lang="en-US" b="0" i="0" dirty="0">
                <a:solidFill>
                  <a:srgbClr val="000000"/>
                </a:solidFill>
                <a:effectLst/>
                <a:latin typeface="Goudy Old Style" panose="02020502050305020303" pitchFamily="18" charset="0"/>
              </a:rPr>
              <a:t>Volumes work on both Linux and Windows containers, are easier to back up or migrate, can be managed using Docker CLI commands or the Docker API.</a:t>
            </a:r>
          </a:p>
          <a:p>
            <a:pPr marL="533400" indent="-358775" algn="l">
              <a:buSzPct val="70000"/>
              <a:buFont typeface="Wingdings" panose="05000000000000000000" pitchFamily="2" charset="2"/>
              <a:buChar char="ü"/>
            </a:pPr>
            <a:r>
              <a:rPr lang="en-US" b="0" i="0" dirty="0">
                <a:solidFill>
                  <a:srgbClr val="000000"/>
                </a:solidFill>
                <a:effectLst/>
                <a:latin typeface="Goudy Old Style" panose="02020502050305020303" pitchFamily="18" charset="0"/>
              </a:rPr>
              <a:t>Volumes can be more safely shared among multiple containers.</a:t>
            </a:r>
          </a:p>
          <a:p>
            <a:pPr marL="533400" indent="-358775" algn="l">
              <a:buSzPct val="70000"/>
              <a:buFont typeface="Wingdings" panose="05000000000000000000" pitchFamily="2" charset="2"/>
              <a:buChar char="ü"/>
            </a:pPr>
            <a:r>
              <a:rPr lang="en-US" b="0" i="0" dirty="0">
                <a:solidFill>
                  <a:srgbClr val="000000"/>
                </a:solidFill>
                <a:effectLst/>
                <a:latin typeface="Goudy Old Style" panose="02020502050305020303" pitchFamily="18" charset="0"/>
              </a:rPr>
              <a:t>Volume drivers let you store volumes on remote hosts or cloud providers, to encrypt the contents of volumes, or to add other functionality.</a:t>
            </a:r>
          </a:p>
          <a:p>
            <a:pPr marL="533400" indent="-358775" algn="l">
              <a:buSzPct val="70000"/>
              <a:buFont typeface="Wingdings" panose="05000000000000000000" pitchFamily="2" charset="2"/>
              <a:buChar char="ü"/>
            </a:pPr>
            <a:r>
              <a:rPr lang="en-US" b="0" i="0" dirty="0">
                <a:solidFill>
                  <a:srgbClr val="000000"/>
                </a:solidFill>
                <a:effectLst/>
                <a:latin typeface="Goudy Old Style" panose="02020502050305020303" pitchFamily="18" charset="0"/>
              </a:rPr>
              <a:t>New volumes can have their content pre-populated by a container.</a:t>
            </a:r>
          </a:p>
          <a:p>
            <a:pPr marL="533400" indent="-358775" algn="l">
              <a:buSzPct val="70000"/>
              <a:buFont typeface="Wingdings" panose="05000000000000000000" pitchFamily="2" charset="2"/>
              <a:buChar char="ü"/>
            </a:pPr>
            <a:r>
              <a:rPr lang="en-US" b="0" i="0" dirty="0">
                <a:solidFill>
                  <a:srgbClr val="000000"/>
                </a:solidFill>
                <a:effectLst/>
                <a:latin typeface="Goudy Old Style" panose="02020502050305020303" pitchFamily="18" charset="0"/>
              </a:rPr>
              <a:t>Higher performance</a:t>
            </a:r>
            <a:endParaRPr lang="en-IN" dirty="0">
              <a:latin typeface="Goudy Old Style" panose="02020502050305020303" pitchFamily="18" charset="0"/>
            </a:endParaRPr>
          </a:p>
        </p:txBody>
      </p:sp>
    </p:spTree>
    <p:extLst>
      <p:ext uri="{BB962C8B-B14F-4D97-AF65-F5344CB8AC3E}">
        <p14:creationId xmlns:p14="http://schemas.microsoft.com/office/powerpoint/2010/main" val="3623036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77B1-CBE5-783F-A889-AA6AB113FADE}"/>
              </a:ext>
            </a:extLst>
          </p:cNvPr>
          <p:cNvSpPr>
            <a:spLocks noGrp="1"/>
          </p:cNvSpPr>
          <p:nvPr>
            <p:ph type="title"/>
          </p:nvPr>
        </p:nvSpPr>
        <p:spPr>
          <a:xfrm>
            <a:off x="0" y="5896"/>
            <a:ext cx="9143999" cy="571047"/>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C11839CF-22AC-4A7D-1F9B-6D39B5DC3E7F}"/>
              </a:ext>
            </a:extLst>
          </p:cNvPr>
          <p:cNvSpPr>
            <a:spLocks noGrp="1"/>
          </p:cNvSpPr>
          <p:nvPr>
            <p:ph idx="1"/>
          </p:nvPr>
        </p:nvSpPr>
        <p:spPr>
          <a:xfrm>
            <a:off x="0" y="446306"/>
            <a:ext cx="9133114" cy="6368145"/>
          </a:xfrm>
        </p:spPr>
        <p:txBody>
          <a:bodyPr>
            <a:noAutofit/>
          </a:bodyPr>
          <a:lstStyle/>
          <a:p>
            <a:pPr marL="446088" indent="-358775" algn="just">
              <a:buSzPct val="70000"/>
              <a:buFont typeface="Wingdings" panose="05000000000000000000" pitchFamily="2" charset="2"/>
              <a:buChar char="v"/>
            </a:pPr>
            <a:r>
              <a:rPr lang="en-US" sz="2600" b="0" i="0" dirty="0">
                <a:solidFill>
                  <a:srgbClr val="000000"/>
                </a:solidFill>
                <a:effectLst/>
                <a:latin typeface="Goudy Old Style" panose="02020502050305020303" pitchFamily="18" charset="0"/>
              </a:rPr>
              <a:t>The data doesn't persist when that container no longer exists, and it can be difficult to get the data out of the container if another process needs it.</a:t>
            </a:r>
          </a:p>
          <a:p>
            <a:pPr marL="446088" indent="-358775" algn="just">
              <a:buSzPct val="70000"/>
              <a:buFont typeface="Wingdings" panose="05000000000000000000" pitchFamily="2" charset="2"/>
              <a:buChar char="v"/>
            </a:pPr>
            <a:r>
              <a:rPr lang="en-US" sz="2600" b="0" i="0" dirty="0">
                <a:solidFill>
                  <a:srgbClr val="000000"/>
                </a:solidFill>
                <a:effectLst/>
                <a:latin typeface="Goudy Old Style" panose="02020502050305020303" pitchFamily="18" charset="0"/>
              </a:rPr>
              <a:t>A container's writable layer is tightly coupled to the host machine where the container is running. The data cannot be easily moveable somewhere else.</a:t>
            </a:r>
          </a:p>
          <a:p>
            <a:pPr marL="446088" indent="-358775" algn="just">
              <a:buSzPct val="70000"/>
              <a:buFont typeface="Wingdings" panose="05000000000000000000" pitchFamily="2" charset="2"/>
              <a:buChar char="v"/>
            </a:pPr>
            <a:r>
              <a:rPr lang="en-US" sz="2600" b="0" i="0" dirty="0">
                <a:solidFill>
                  <a:srgbClr val="000000"/>
                </a:solidFill>
                <a:effectLst/>
                <a:latin typeface="Goudy Old Style" panose="02020502050305020303" pitchFamily="18" charset="0"/>
              </a:rPr>
              <a:t>Writing into a container's writable layer requires a storage driver to manage the filesystem.</a:t>
            </a:r>
          </a:p>
          <a:p>
            <a:pPr marL="446088" indent="-358775" algn="just">
              <a:buSzPct val="70000"/>
              <a:buFont typeface="Wingdings" panose="05000000000000000000" pitchFamily="2" charset="2"/>
              <a:buChar char="v"/>
            </a:pPr>
            <a:r>
              <a:rPr lang="en-US" sz="2600" b="0" i="0" dirty="0">
                <a:solidFill>
                  <a:srgbClr val="333333"/>
                </a:solidFill>
                <a:effectLst/>
                <a:latin typeface="Goudy Old Style" panose="02020502050305020303" pitchFamily="18" charset="0"/>
              </a:rPr>
              <a:t>The volumes are stored on the host, independent of the container life cycle. This allows users to back up data and share file systems between containers easily.</a:t>
            </a:r>
          </a:p>
          <a:p>
            <a:pPr marL="446088" indent="-358775" algn="just">
              <a:buSzPct val="70000"/>
              <a:buFont typeface="Wingdings" panose="05000000000000000000" pitchFamily="2" charset="2"/>
              <a:buChar char="v"/>
            </a:pPr>
            <a:r>
              <a:rPr lang="en-US" sz="2600" b="0" i="0" dirty="0">
                <a:solidFill>
                  <a:srgbClr val="333333"/>
                </a:solidFill>
                <a:effectLst/>
                <a:latin typeface="Goudy Old Style" panose="02020502050305020303" pitchFamily="18" charset="0"/>
              </a:rPr>
              <a:t>A given volume can be mounted into multiple containers simultaneously. When no running container uses a volume, the volume is still available to Docker and not removed automatically. </a:t>
            </a:r>
          </a:p>
          <a:p>
            <a:pPr marL="446088" indent="-358775" algn="just">
              <a:buSzPct val="70000"/>
              <a:buFont typeface="Wingdings" panose="05000000000000000000" pitchFamily="2" charset="2"/>
              <a:buChar char="v"/>
            </a:pPr>
            <a:r>
              <a:rPr lang="en-US" sz="2600" dirty="0">
                <a:solidFill>
                  <a:srgbClr val="333333"/>
                </a:solidFill>
                <a:latin typeface="Goudy Old Style" panose="02020502050305020303" pitchFamily="18" charset="0"/>
              </a:rPr>
              <a:t>Unused volumes can be </a:t>
            </a:r>
            <a:r>
              <a:rPr lang="en-US" sz="2600" b="0" i="0" dirty="0">
                <a:solidFill>
                  <a:srgbClr val="333333"/>
                </a:solidFill>
                <a:effectLst/>
                <a:latin typeface="Goudy Old Style" panose="02020502050305020303" pitchFamily="18" charset="0"/>
              </a:rPr>
              <a:t>removed with Docker volume prune.</a:t>
            </a:r>
          </a:p>
          <a:p>
            <a:pPr marL="0" indent="0">
              <a:buSzPct val="70000"/>
              <a:buNone/>
            </a:pPr>
            <a:br>
              <a:rPr lang="en-US" sz="2600" dirty="0">
                <a:latin typeface="Goudy Old Style" panose="02020502050305020303" pitchFamily="18" charset="0"/>
              </a:rPr>
            </a:br>
            <a:endParaRPr lang="en-US" sz="2600" b="0" i="0" dirty="0">
              <a:solidFill>
                <a:srgbClr val="000000"/>
              </a:solidFill>
              <a:effectLst/>
              <a:latin typeface="Goudy Old Style" panose="02020502050305020303" pitchFamily="18" charset="0"/>
            </a:endParaRPr>
          </a:p>
          <a:p>
            <a:pPr>
              <a:buSzPct val="70000"/>
              <a:buFont typeface="Wingdings" panose="05000000000000000000" pitchFamily="2" charset="2"/>
              <a:buChar char="v"/>
            </a:pPr>
            <a:endParaRPr lang="en-IN" sz="2600" dirty="0">
              <a:latin typeface="Goudy Old Style" panose="02020502050305020303" pitchFamily="18" charset="0"/>
            </a:endParaRPr>
          </a:p>
        </p:txBody>
      </p:sp>
    </p:spTree>
    <p:extLst>
      <p:ext uri="{BB962C8B-B14F-4D97-AF65-F5344CB8AC3E}">
        <p14:creationId xmlns:p14="http://schemas.microsoft.com/office/powerpoint/2010/main" val="374477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4048-2403-409E-EEE9-FD67C2C79647}"/>
              </a:ext>
            </a:extLst>
          </p:cNvPr>
          <p:cNvSpPr>
            <a:spLocks noGrp="1"/>
          </p:cNvSpPr>
          <p:nvPr>
            <p:ph type="title"/>
          </p:nvPr>
        </p:nvSpPr>
        <p:spPr>
          <a:xfrm>
            <a:off x="0" y="5899"/>
            <a:ext cx="9143999" cy="560158"/>
          </a:xfrm>
        </p:spPr>
        <p:txBody>
          <a:bodyPr>
            <a:noAutofit/>
          </a:bodyPr>
          <a:lstStyle/>
          <a:p>
            <a:pPr algn="ctr"/>
            <a:r>
              <a:rPr lang="en-US" sz="4000" dirty="0">
                <a:solidFill>
                  <a:srgbClr val="FF0000"/>
                </a:solidFill>
                <a:latin typeface="Goudy Old Style" panose="02020502050305020303" pitchFamily="18" charset="0"/>
              </a:rPr>
              <a:t>contd..</a:t>
            </a:r>
            <a:endParaRPr lang="en-IN" sz="4000" dirty="0">
              <a:solidFill>
                <a:srgbClr val="FF0000"/>
              </a:solidFill>
              <a:latin typeface="Goudy Old Style" panose="02020502050305020303" pitchFamily="18" charset="0"/>
            </a:endParaRPr>
          </a:p>
        </p:txBody>
      </p:sp>
      <p:sp>
        <p:nvSpPr>
          <p:cNvPr id="3" name="Content Placeholder 2">
            <a:extLst>
              <a:ext uri="{FF2B5EF4-FFF2-40B4-BE49-F238E27FC236}">
                <a16:creationId xmlns:a16="http://schemas.microsoft.com/office/drawing/2014/main" id="{B113D727-9DFF-2896-1843-DD5EEECA2E82}"/>
              </a:ext>
            </a:extLst>
          </p:cNvPr>
          <p:cNvSpPr>
            <a:spLocks noGrp="1"/>
          </p:cNvSpPr>
          <p:nvPr>
            <p:ph idx="1"/>
          </p:nvPr>
        </p:nvSpPr>
        <p:spPr>
          <a:xfrm>
            <a:off x="43543" y="3469368"/>
            <a:ext cx="9100456" cy="2691945"/>
          </a:xfrm>
        </p:spPr>
        <p:txBody>
          <a:bodyPr>
            <a:normAutofit/>
          </a:bodyPr>
          <a:lstStyle/>
          <a:p>
            <a:pPr algn="just">
              <a:buFont typeface="+mj-lt"/>
              <a:buAutoNum type="arabicPeriod"/>
            </a:pPr>
            <a:r>
              <a:rPr lang="en-US" sz="2600" b="1" i="0" dirty="0">
                <a:solidFill>
                  <a:srgbClr val="000000"/>
                </a:solidFill>
                <a:effectLst/>
                <a:latin typeface="Goudy Old Style" panose="02020502050305020303" pitchFamily="18" charset="0"/>
              </a:rPr>
              <a:t>Volumes</a:t>
            </a:r>
            <a:r>
              <a:rPr lang="en-US" sz="2600" b="0" i="0" dirty="0">
                <a:solidFill>
                  <a:srgbClr val="000000"/>
                </a:solidFill>
                <a:effectLst/>
                <a:latin typeface="Goudy Old Style" panose="02020502050305020303" pitchFamily="18" charset="0"/>
              </a:rPr>
              <a:t> are stored in a part of the host filesystem, </a:t>
            </a:r>
            <a:r>
              <a:rPr lang="en-US" sz="2600" b="0" i="1" dirty="0">
                <a:solidFill>
                  <a:srgbClr val="333333"/>
                </a:solidFill>
                <a:effectLst/>
                <a:latin typeface="Goudy Old Style" panose="02020502050305020303" pitchFamily="18" charset="0"/>
              </a:rPr>
              <a:t>managed by Docker</a:t>
            </a:r>
            <a:r>
              <a:rPr lang="en-US" sz="2600" b="0" i="0" dirty="0">
                <a:solidFill>
                  <a:srgbClr val="333333"/>
                </a:solidFill>
                <a:effectLst/>
                <a:latin typeface="Goudy Old Style" panose="02020502050305020303" pitchFamily="18" charset="0"/>
              </a:rPr>
              <a:t>(/var/lib/docker/volumes/on Linux).                                                                        Non-Docker processes should not modify this part of the filesystem. </a:t>
            </a:r>
          </a:p>
          <a:p>
            <a:pPr algn="just">
              <a:buFont typeface="+mj-lt"/>
              <a:buAutoNum type="arabicPeriod"/>
            </a:pPr>
            <a:r>
              <a:rPr lang="en-US" sz="2600" b="1" i="0" dirty="0">
                <a:solidFill>
                  <a:srgbClr val="000000"/>
                </a:solidFill>
                <a:effectLst/>
                <a:latin typeface="Goudy Old Style" panose="02020502050305020303" pitchFamily="18" charset="0"/>
              </a:rPr>
              <a:t>Bind mounts </a:t>
            </a:r>
            <a:r>
              <a:rPr lang="en-US" sz="2600" b="0" i="0" dirty="0">
                <a:solidFill>
                  <a:srgbClr val="000000"/>
                </a:solidFill>
                <a:effectLst/>
                <a:latin typeface="Goudy Old Style" panose="02020502050305020303" pitchFamily="18" charset="0"/>
              </a:rPr>
              <a:t>may be stored </a:t>
            </a:r>
            <a:r>
              <a:rPr lang="en-US" sz="2600" b="0" i="1" dirty="0">
                <a:solidFill>
                  <a:srgbClr val="000000"/>
                </a:solidFill>
                <a:effectLst/>
                <a:latin typeface="Goudy Old Style" panose="02020502050305020303" pitchFamily="18" charset="0"/>
              </a:rPr>
              <a:t>anywhere</a:t>
            </a:r>
            <a:r>
              <a:rPr lang="en-US" sz="2600" b="0" i="0" dirty="0">
                <a:solidFill>
                  <a:srgbClr val="000000"/>
                </a:solidFill>
                <a:effectLst/>
                <a:latin typeface="Goudy Old Style" panose="02020502050305020303" pitchFamily="18" charset="0"/>
              </a:rPr>
              <a:t> on the host system.</a:t>
            </a:r>
          </a:p>
        </p:txBody>
      </p:sp>
      <p:pic>
        <p:nvPicPr>
          <p:cNvPr id="4" name="Picture 3">
            <a:extLst>
              <a:ext uri="{FF2B5EF4-FFF2-40B4-BE49-F238E27FC236}">
                <a16:creationId xmlns:a16="http://schemas.microsoft.com/office/drawing/2014/main" id="{318AACC5-A4A8-3745-2D2C-FDBC3F15128A}"/>
              </a:ext>
            </a:extLst>
          </p:cNvPr>
          <p:cNvPicPr>
            <a:picLocks noChangeAspect="1"/>
          </p:cNvPicPr>
          <p:nvPr/>
        </p:nvPicPr>
        <p:blipFill>
          <a:blip r:embed="rId2"/>
          <a:stretch>
            <a:fillRect/>
          </a:stretch>
        </p:blipFill>
        <p:spPr>
          <a:xfrm>
            <a:off x="43543" y="478971"/>
            <a:ext cx="8643257" cy="2943225"/>
          </a:xfrm>
          <a:prstGeom prst="rect">
            <a:avLst/>
          </a:prstGeom>
        </p:spPr>
      </p:pic>
    </p:spTree>
    <p:extLst>
      <p:ext uri="{BB962C8B-B14F-4D97-AF65-F5344CB8AC3E}">
        <p14:creationId xmlns:p14="http://schemas.microsoft.com/office/powerpoint/2010/main" val="3755308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813F-7614-4190-1A12-7E6B23A0AFB1}"/>
              </a:ext>
            </a:extLst>
          </p:cNvPr>
          <p:cNvSpPr>
            <a:spLocks noGrp="1"/>
          </p:cNvSpPr>
          <p:nvPr>
            <p:ph type="title"/>
          </p:nvPr>
        </p:nvSpPr>
        <p:spPr>
          <a:xfrm>
            <a:off x="0" y="-4986"/>
            <a:ext cx="9144000" cy="505730"/>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6A4F3A6E-E719-B243-EC83-509D7CFC0A42}"/>
              </a:ext>
            </a:extLst>
          </p:cNvPr>
          <p:cNvSpPr>
            <a:spLocks noGrp="1"/>
          </p:cNvSpPr>
          <p:nvPr>
            <p:ph idx="1"/>
          </p:nvPr>
        </p:nvSpPr>
        <p:spPr>
          <a:xfrm>
            <a:off x="0" y="500744"/>
            <a:ext cx="9144000" cy="4351338"/>
          </a:xfrm>
        </p:spPr>
        <p:txBody>
          <a:bodyPr>
            <a:normAutofit/>
          </a:bodyPr>
          <a:lstStyle/>
          <a:p>
            <a:pPr marL="358775" indent="-358775" algn="just">
              <a:buSzPct val="70000"/>
              <a:buFont typeface="Wingdings" panose="05000000000000000000" pitchFamily="2" charset="2"/>
              <a:buChar char="v"/>
            </a:pPr>
            <a:r>
              <a:rPr lang="en-US" sz="2600" b="1" i="0" dirty="0">
                <a:solidFill>
                  <a:srgbClr val="333333"/>
                </a:solidFill>
                <a:effectLst/>
                <a:latin typeface="Goudy Old Style" panose="02020502050305020303" pitchFamily="18" charset="0"/>
              </a:rPr>
              <a:t>Create a volume</a:t>
            </a:r>
            <a:r>
              <a:rPr lang="en-US" sz="2600" dirty="0">
                <a:solidFill>
                  <a:srgbClr val="333333"/>
                </a:solidFill>
                <a:latin typeface="Goudy Old Style" panose="02020502050305020303" pitchFamily="18" charset="0"/>
              </a:rPr>
              <a:t> – </a:t>
            </a:r>
            <a:r>
              <a:rPr lang="en-US" sz="2600" b="0" i="0" dirty="0">
                <a:solidFill>
                  <a:srgbClr val="333333"/>
                </a:solidFill>
                <a:effectLst/>
                <a:latin typeface="Goudy Old Style" panose="02020502050305020303" pitchFamily="18" charset="0"/>
              </a:rPr>
              <a:t>to create and manage Docker volumes outside the scope of any container.</a:t>
            </a:r>
          </a:p>
          <a:p>
            <a:pPr marL="271463" indent="0" algn="just">
              <a:buSzPct val="70000"/>
              <a:buNone/>
            </a:pPr>
            <a:r>
              <a:rPr lang="en-US" sz="2600" b="0" i="0" dirty="0">
                <a:solidFill>
                  <a:srgbClr val="000000"/>
                </a:solidFill>
                <a:effectLst/>
                <a:latin typeface="Goudy Old Style" panose="02020502050305020303" pitchFamily="18" charset="0"/>
              </a:rPr>
              <a:t>$ docker volume create [</a:t>
            </a:r>
            <a:r>
              <a:rPr lang="en-US" sz="2600" b="0" i="0" dirty="0" err="1">
                <a:solidFill>
                  <a:srgbClr val="000000"/>
                </a:solidFill>
                <a:effectLst/>
                <a:latin typeface="Goudy Old Style" panose="02020502050305020303" pitchFamily="18" charset="0"/>
              </a:rPr>
              <a:t>volume_name</a:t>
            </a:r>
            <a:r>
              <a:rPr lang="en-US" sz="2600" b="0" i="0" dirty="0">
                <a:solidFill>
                  <a:srgbClr val="000000"/>
                </a:solidFill>
                <a:effectLst/>
                <a:latin typeface="Goudy Old Style" panose="02020502050305020303" pitchFamily="18" charset="0"/>
              </a:rPr>
              <a:t>]  </a:t>
            </a:r>
          </a:p>
          <a:p>
            <a:pPr marL="271463" indent="0" algn="just">
              <a:buSzPct val="70000"/>
              <a:buNone/>
            </a:pPr>
            <a:r>
              <a:rPr lang="en-US" sz="2600" b="0" i="0" dirty="0">
                <a:solidFill>
                  <a:srgbClr val="333333"/>
                </a:solidFill>
                <a:effectLst/>
                <a:latin typeface="Goudy Old Style" panose="02020502050305020303" pitchFamily="18" charset="0"/>
              </a:rPr>
              <a:t>Docker automatically creates a directory for the volume on the host under the </a:t>
            </a:r>
            <a:r>
              <a:rPr lang="en-US" sz="2600" b="1" i="1" dirty="0">
                <a:solidFill>
                  <a:srgbClr val="333333"/>
                </a:solidFill>
                <a:effectLst/>
                <a:latin typeface="Goudy Old Style" panose="02020502050305020303" pitchFamily="18" charset="0"/>
              </a:rPr>
              <a:t>/var/lib/docker/volume/path</a:t>
            </a:r>
            <a:r>
              <a:rPr lang="en-US" sz="2600" b="0" i="0" dirty="0">
                <a:solidFill>
                  <a:srgbClr val="333333"/>
                </a:solidFill>
                <a:effectLst/>
                <a:latin typeface="Goudy Old Style" panose="02020502050305020303" pitchFamily="18" charset="0"/>
              </a:rPr>
              <a:t>.</a:t>
            </a:r>
          </a:p>
          <a:p>
            <a:pPr>
              <a:buSzPct val="70000"/>
              <a:buFont typeface="Wingdings" panose="05000000000000000000" pitchFamily="2" charset="2"/>
              <a:buChar char="v"/>
            </a:pPr>
            <a:endParaRPr lang="en-IN" sz="2600" dirty="0">
              <a:latin typeface="Goudy Old Style" panose="02020502050305020303" pitchFamily="18" charset="0"/>
            </a:endParaRPr>
          </a:p>
        </p:txBody>
      </p:sp>
    </p:spTree>
    <p:extLst>
      <p:ext uri="{BB962C8B-B14F-4D97-AF65-F5344CB8AC3E}">
        <p14:creationId xmlns:p14="http://schemas.microsoft.com/office/powerpoint/2010/main" val="2930716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C548-EE1B-53DE-DA99-B96B460CC00D}"/>
              </a:ext>
            </a:extLst>
          </p:cNvPr>
          <p:cNvSpPr>
            <a:spLocks noGrp="1"/>
          </p:cNvSpPr>
          <p:nvPr>
            <p:ph type="title"/>
          </p:nvPr>
        </p:nvSpPr>
        <p:spPr>
          <a:xfrm>
            <a:off x="-1" y="7318"/>
            <a:ext cx="9144001" cy="673720"/>
          </a:xfrm>
        </p:spPr>
        <p:txBody>
          <a:bodyPr>
            <a:normAutofit fontScale="90000"/>
          </a:bodyPr>
          <a:lstStyle/>
          <a:p>
            <a:pPr algn="ctr"/>
            <a:r>
              <a:rPr lang="en-US" dirty="0">
                <a:solidFill>
                  <a:srgbClr val="FF0000"/>
                </a:solidFill>
                <a:latin typeface="Centaur" panose="02030504050205020304" pitchFamily="18" charset="0"/>
              </a:rPr>
              <a:t>docker-compose</a:t>
            </a:r>
            <a:endParaRPr lang="en-IN" dirty="0">
              <a:solidFill>
                <a:srgbClr val="FF0000"/>
              </a:solidFill>
              <a:latin typeface="Centaur" panose="02030504050205020304" pitchFamily="18" charset="0"/>
            </a:endParaRPr>
          </a:p>
        </p:txBody>
      </p:sp>
      <p:sp>
        <p:nvSpPr>
          <p:cNvPr id="4" name="Rectangle 1">
            <a:extLst>
              <a:ext uri="{FF2B5EF4-FFF2-40B4-BE49-F238E27FC236}">
                <a16:creationId xmlns:a16="http://schemas.microsoft.com/office/drawing/2014/main" id="{6D1D15F0-A337-A6FF-F476-9462812627CA}"/>
              </a:ext>
            </a:extLst>
          </p:cNvPr>
          <p:cNvSpPr>
            <a:spLocks noGrp="1" noChangeArrowheads="1"/>
          </p:cNvSpPr>
          <p:nvPr>
            <p:ph idx="1"/>
          </p:nvPr>
        </p:nvSpPr>
        <p:spPr bwMode="auto">
          <a:xfrm>
            <a:off x="26489" y="644924"/>
            <a:ext cx="9117512" cy="59457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58775" indent="-358775">
              <a:lnSpc>
                <a:spcPct val="100000"/>
              </a:lnSpc>
              <a:buSzPct val="70000"/>
              <a:buFont typeface="Wingdings" panose="05000000000000000000" pitchFamily="2" charset="2"/>
              <a:buChar char="v"/>
            </a:pPr>
            <a:r>
              <a:rPr kumimoji="0" lang="en-US" altLang="en-US" sz="2600" b="1" i="0" u="none" strike="noStrike" cap="none" normalizeH="0" baseline="0" dirty="0">
                <a:ln>
                  <a:noFill/>
                </a:ln>
                <a:solidFill>
                  <a:srgbClr val="3D3D4E"/>
                </a:solidFill>
                <a:effectLst/>
                <a:latin typeface="Goudy Old Style" panose="02020502050305020303" pitchFamily="18" charset="0"/>
              </a:rPr>
              <a:t>Docker Compose</a:t>
            </a:r>
            <a:r>
              <a:rPr kumimoji="0" lang="en-US" altLang="en-US" sz="2600" b="0" i="0" u="none" strike="noStrike" cap="none" normalizeH="0" baseline="0" dirty="0">
                <a:ln>
                  <a:noFill/>
                </a:ln>
                <a:solidFill>
                  <a:srgbClr val="3D3D4E"/>
                </a:solidFill>
                <a:effectLst/>
                <a:latin typeface="Goudy Old Style" panose="02020502050305020303" pitchFamily="18" charset="0"/>
              </a:rPr>
              <a:t> is a Docker tool used to define and run multi-container applications. </a:t>
            </a:r>
            <a:r>
              <a:rPr kumimoji="0" lang="en-US" altLang="en-US" sz="2600" b="0" i="0" u="none" strike="noStrike" cap="none" normalizeH="0" baseline="0" dirty="0">
                <a:ln>
                  <a:noFill/>
                </a:ln>
                <a:solidFill>
                  <a:srgbClr val="C7254E"/>
                </a:solidFill>
                <a:effectLst/>
                <a:latin typeface="Goudy Old Style" panose="02020502050305020303" pitchFamily="18" charset="0"/>
              </a:rPr>
              <a:t>Docker–compose</a:t>
            </a:r>
            <a:r>
              <a:rPr kumimoji="0" lang="en-US" altLang="en-US" sz="2600" b="0" i="0" u="none" strike="noStrike" cap="none" normalizeH="0" baseline="0" dirty="0">
                <a:ln>
                  <a:noFill/>
                </a:ln>
                <a:solidFill>
                  <a:srgbClr val="3D3D4E"/>
                </a:solidFill>
                <a:effectLst/>
                <a:latin typeface="Goudy Old Style" panose="02020502050305020303" pitchFamily="18" charset="0"/>
              </a:rPr>
              <a:t> as an </a:t>
            </a:r>
            <a:r>
              <a:rPr kumimoji="0" lang="en-US" altLang="en-US" sz="2600" b="1" i="0" u="none" strike="noStrike" cap="none" normalizeH="0" baseline="0" dirty="0">
                <a:ln>
                  <a:noFill/>
                </a:ln>
                <a:solidFill>
                  <a:srgbClr val="3D3D4E"/>
                </a:solidFill>
                <a:effectLst/>
                <a:latin typeface="Goudy Old Style" panose="02020502050305020303" pitchFamily="18" charset="0"/>
              </a:rPr>
              <a:t>automated multi-container </a:t>
            </a:r>
            <a:endParaRPr kumimoji="0" lang="en-US" altLang="en-US" sz="2600" b="0" i="0" u="none" strike="noStrike" cap="none" normalizeH="0" baseline="0" dirty="0">
              <a:ln>
                <a:noFill/>
              </a:ln>
              <a:solidFill>
                <a:srgbClr val="3D3D4E"/>
              </a:solidFill>
              <a:effectLst/>
              <a:latin typeface="Goudy Old Style" panose="02020502050305020303" pitchFamily="18" charset="0"/>
            </a:endParaRP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C7254E"/>
                </a:solidFill>
                <a:effectLst/>
                <a:latin typeface="Goudy Old Style" panose="02020502050305020303" pitchFamily="18" charset="0"/>
              </a:rPr>
              <a:t>YAML</a:t>
            </a:r>
            <a:r>
              <a:rPr kumimoji="0" lang="en-US" altLang="en-US" sz="2600" b="0" i="0" u="none" strike="noStrike" cap="none" normalizeH="0" baseline="0" dirty="0">
                <a:ln>
                  <a:noFill/>
                </a:ln>
                <a:solidFill>
                  <a:srgbClr val="3D3D4E"/>
                </a:solidFill>
                <a:effectLst/>
                <a:latin typeface="Goudy Old Style" panose="02020502050305020303" pitchFamily="18" charset="0"/>
              </a:rPr>
              <a:t> is used to configure application’s services and create all the app’s services from that configuration.</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Compose is an excellent tool for development, testing, CI workflows, and staging environments. </a:t>
            </a: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Multiple isolated environments on a single host</a:t>
            </a: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Preserve volume data when containers are created</a:t>
            </a: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Only recreate containers that have changed</a:t>
            </a: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Variables and moving a composition between environments</a:t>
            </a:r>
          </a:p>
          <a:p>
            <a:pPr marL="358775" marR="0" lvl="0" indent="-3587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Orchestrate multiple containers that work together</a:t>
            </a:r>
          </a:p>
          <a:p>
            <a:pPr algn="l"/>
            <a:r>
              <a:rPr lang="en-US" altLang="en-US" sz="2600" dirty="0">
                <a:solidFill>
                  <a:srgbClr val="3D3D4E"/>
                </a:solidFill>
                <a:latin typeface="Goudy Old Style" panose="02020502050305020303" pitchFamily="18" charset="0"/>
              </a:rPr>
              <a:t>Note – </a:t>
            </a:r>
            <a:r>
              <a:rPr lang="en-US" sz="2600" b="0" i="0" dirty="0">
                <a:solidFill>
                  <a:srgbClr val="3D3D4E"/>
                </a:solidFill>
                <a:effectLst/>
                <a:latin typeface="Goudy Old Style" panose="02020502050305020303" pitchFamily="18" charset="0"/>
              </a:rPr>
              <a:t>Compose uses the Docker Engine. On desktop systems, such as Docker Desktop for Mac and Windows, Docker Compose is already included.</a:t>
            </a:r>
          </a:p>
        </p:txBody>
      </p:sp>
    </p:spTree>
    <p:extLst>
      <p:ext uri="{BB962C8B-B14F-4D97-AF65-F5344CB8AC3E}">
        <p14:creationId xmlns:p14="http://schemas.microsoft.com/office/powerpoint/2010/main" val="310338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92A7BE-E232-0744-9F93-D1623D2A790D}"/>
              </a:ext>
            </a:extLst>
          </p:cNvPr>
          <p:cNvSpPr>
            <a:spLocks noGrp="1"/>
          </p:cNvSpPr>
          <p:nvPr>
            <p:ph type="title"/>
          </p:nvPr>
        </p:nvSpPr>
        <p:spPr>
          <a:xfrm>
            <a:off x="0" y="-4988"/>
            <a:ext cx="9144000" cy="686025"/>
          </a:xfrm>
        </p:spPr>
        <p:txBody>
          <a:bodyPr>
            <a:norm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6" name="Content Placeholder 5">
            <a:extLst>
              <a:ext uri="{FF2B5EF4-FFF2-40B4-BE49-F238E27FC236}">
                <a16:creationId xmlns:a16="http://schemas.microsoft.com/office/drawing/2014/main" id="{A0528530-B3D9-6EE4-6DF9-C9A3903DA584}"/>
              </a:ext>
            </a:extLst>
          </p:cNvPr>
          <p:cNvSpPr>
            <a:spLocks noGrp="1"/>
          </p:cNvSpPr>
          <p:nvPr>
            <p:ph idx="1"/>
          </p:nvPr>
        </p:nvSpPr>
        <p:spPr>
          <a:xfrm>
            <a:off x="-1" y="555171"/>
            <a:ext cx="9143999" cy="562179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Docker Compose files work by applying multiple commands that are declared within a single </a:t>
            </a:r>
            <a:r>
              <a:rPr kumimoji="0" lang="en-US" altLang="en-US" sz="2600" b="0" i="0" u="none" strike="noStrike" cap="none" normalizeH="0" baseline="0" dirty="0">
                <a:ln>
                  <a:noFill/>
                </a:ln>
                <a:solidFill>
                  <a:srgbClr val="C7254E"/>
                </a:solidFill>
                <a:effectLst/>
                <a:latin typeface="Goudy Old Style" panose="02020502050305020303" pitchFamily="18" charset="0"/>
              </a:rPr>
              <a:t>docker–</a:t>
            </a:r>
            <a:r>
              <a:rPr kumimoji="0" lang="en-US" altLang="en-US" sz="2600" b="0" i="0" u="none" strike="noStrike" cap="none" normalizeH="0" baseline="0" dirty="0" err="1">
                <a:ln>
                  <a:noFill/>
                </a:ln>
                <a:solidFill>
                  <a:srgbClr val="C7254E"/>
                </a:solidFill>
                <a:effectLst/>
                <a:latin typeface="Goudy Old Style" panose="02020502050305020303" pitchFamily="18" charset="0"/>
              </a:rPr>
              <a:t>compose.yml</a:t>
            </a:r>
            <a:r>
              <a:rPr kumimoji="0" lang="en-US" altLang="en-US" sz="2600" b="0" i="0" u="none" strike="noStrike" cap="none" normalizeH="0" baseline="0" dirty="0">
                <a:ln>
                  <a:noFill/>
                </a:ln>
                <a:solidFill>
                  <a:srgbClr val="3D3D4E"/>
                </a:solidFill>
                <a:effectLst/>
                <a:latin typeface="Goudy Old Style" panose="02020502050305020303" pitchFamily="18" charset="0"/>
              </a:rPr>
              <a:t> configuration file.</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3D3D4E"/>
                </a:solidFill>
                <a:effectLst/>
                <a:latin typeface="Goudy Old Style" panose="02020502050305020303" pitchFamily="18" charset="0"/>
              </a:rPr>
              <a:t>The basic structure of a Docker Compose YAML file looks like this:</a:t>
            </a:r>
          </a:p>
          <a:p>
            <a:pPr marL="0" marR="0" lvl="0" indent="0" algn="l" defTabSz="914400" rtl="0" eaLnBrk="0" fontAlgn="base" latinLnBrk="0" hangingPunct="0">
              <a:lnSpc>
                <a:spcPct val="100000"/>
              </a:lnSpc>
              <a:spcBef>
                <a:spcPct val="0"/>
              </a:spcBef>
              <a:spcAft>
                <a:spcPct val="0"/>
              </a:spcAft>
              <a:buClrTx/>
              <a:buSzTx/>
              <a:buFontTx/>
              <a:buNone/>
              <a:tabLst/>
            </a:pPr>
            <a:r>
              <a:rPr lang="en-IN" sz="2600" b="0" i="0" dirty="0">
                <a:solidFill>
                  <a:srgbClr val="000000"/>
                </a:solidFill>
                <a:effectLst/>
                <a:latin typeface="Goudy Old Style" panose="02020502050305020303" pitchFamily="18" charset="0"/>
              </a:rPr>
              <a:t>version: ‘X’</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a:solidFill>
                  <a:srgbClr val="000000"/>
                </a:solidFill>
                <a:effectLst/>
                <a:latin typeface="Goudy Old Style" panose="02020502050305020303" pitchFamily="18" charset="0"/>
              </a:rPr>
              <a:t> services:</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a:solidFill>
                  <a:srgbClr val="000000"/>
                </a:solidFill>
                <a:effectLst/>
                <a:latin typeface="Goudy Old Style" panose="02020502050305020303" pitchFamily="18" charset="0"/>
              </a:rPr>
              <a:t> web: </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a:solidFill>
                  <a:srgbClr val="000000"/>
                </a:solidFill>
                <a:effectLst/>
                <a:latin typeface="Goudy Old Style" panose="02020502050305020303" pitchFamily="18" charset="0"/>
              </a:rPr>
              <a:t>build: . </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a:solidFill>
                  <a:srgbClr val="000000"/>
                </a:solidFill>
                <a:effectLst/>
                <a:latin typeface="Goudy Old Style" panose="02020502050305020303" pitchFamily="18" charset="0"/>
              </a:rPr>
              <a:t>ports: </a:t>
            </a:r>
          </a:p>
          <a:p>
            <a:pPr marL="0" marR="0" lvl="0" indent="0" algn="l" defTabSz="914400" rtl="0" eaLnBrk="0" fontAlgn="base" latinLnBrk="0" hangingPunct="0">
              <a:lnSpc>
                <a:spcPct val="100000"/>
              </a:lnSpc>
              <a:spcBef>
                <a:spcPct val="0"/>
              </a:spcBef>
              <a:spcAft>
                <a:spcPct val="0"/>
              </a:spcAft>
              <a:buClrTx/>
              <a:buSzTx/>
              <a:buFontTx/>
              <a:buNone/>
              <a:tabLst/>
            </a:pPr>
            <a:r>
              <a:rPr lang="en-IN" sz="2600">
                <a:solidFill>
                  <a:srgbClr val="000000"/>
                </a:solidFill>
                <a:latin typeface="Goudy Old Style" panose="02020502050305020303" pitchFamily="18" charset="0"/>
              </a:rPr>
              <a:t>              - </a:t>
            </a:r>
            <a:r>
              <a:rPr lang="en-IN" sz="2600" b="0" i="0">
                <a:solidFill>
                  <a:srgbClr val="000000"/>
                </a:solidFill>
                <a:effectLst/>
                <a:latin typeface="Goudy Old Style" panose="02020502050305020303" pitchFamily="18" charset="0"/>
              </a:rPr>
              <a:t>"</a:t>
            </a:r>
            <a:r>
              <a:rPr lang="en-IN" sz="2600" b="0" i="0" dirty="0">
                <a:solidFill>
                  <a:srgbClr val="000000"/>
                </a:solidFill>
                <a:effectLst/>
                <a:latin typeface="Goudy Old Style" panose="02020502050305020303" pitchFamily="18" charset="0"/>
              </a:rPr>
              <a:t>5000:5000" </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a:solidFill>
                  <a:srgbClr val="000000"/>
                </a:solidFill>
                <a:effectLst/>
                <a:latin typeface="Goudy Old Style" panose="02020502050305020303" pitchFamily="18" charset="0"/>
              </a:rPr>
              <a:t>volumes: - .:/code </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err="1">
                <a:solidFill>
                  <a:srgbClr val="000000"/>
                </a:solidFill>
                <a:effectLst/>
                <a:latin typeface="Goudy Old Style" panose="02020502050305020303" pitchFamily="18" charset="0"/>
              </a:rPr>
              <a:t>redis</a:t>
            </a:r>
            <a:r>
              <a:rPr lang="en-IN" sz="2600" b="0" i="0" dirty="0">
                <a:solidFill>
                  <a:srgbClr val="000000"/>
                </a:solidFill>
                <a:effectLst/>
                <a:latin typeface="Goudy Old Style" panose="020205020503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600" dirty="0">
                <a:solidFill>
                  <a:srgbClr val="000000"/>
                </a:solidFill>
                <a:latin typeface="Goudy Old Style" panose="02020502050305020303" pitchFamily="18" charset="0"/>
              </a:rPr>
              <a:t>           </a:t>
            </a:r>
            <a:r>
              <a:rPr lang="en-IN" sz="2600" b="0" i="0" dirty="0">
                <a:solidFill>
                  <a:srgbClr val="000000"/>
                </a:solidFill>
                <a:effectLst/>
                <a:latin typeface="Goudy Old Style" panose="02020502050305020303" pitchFamily="18" charset="0"/>
              </a:rPr>
              <a:t>image: </a:t>
            </a:r>
            <a:r>
              <a:rPr lang="en-IN" sz="2600" b="0" i="0" dirty="0" err="1">
                <a:solidFill>
                  <a:srgbClr val="000000"/>
                </a:solidFill>
                <a:effectLst/>
                <a:latin typeface="Goudy Old Style" panose="02020502050305020303" pitchFamily="18" charset="0"/>
              </a:rPr>
              <a:t>redis</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endParaRPr lang="en-IN" sz="2600" dirty="0">
              <a:latin typeface="Goudy Old Style" panose="02020502050305020303" pitchFamily="18" charset="0"/>
            </a:endParaRPr>
          </a:p>
        </p:txBody>
      </p:sp>
    </p:spTree>
    <p:extLst>
      <p:ext uri="{BB962C8B-B14F-4D97-AF65-F5344CB8AC3E}">
        <p14:creationId xmlns:p14="http://schemas.microsoft.com/office/powerpoint/2010/main" val="1800987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3185-C094-B62F-1285-78E8F2563106}"/>
              </a:ext>
            </a:extLst>
          </p:cNvPr>
          <p:cNvSpPr>
            <a:spLocks noGrp="1"/>
          </p:cNvSpPr>
          <p:nvPr>
            <p:ph type="title"/>
          </p:nvPr>
        </p:nvSpPr>
        <p:spPr>
          <a:xfrm>
            <a:off x="0" y="1"/>
            <a:ext cx="9144000" cy="674913"/>
          </a:xfrm>
        </p:spPr>
        <p:txBody>
          <a:bodyPr>
            <a:norm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pic>
        <p:nvPicPr>
          <p:cNvPr id="4" name="Content Placeholder 3">
            <a:extLst>
              <a:ext uri="{FF2B5EF4-FFF2-40B4-BE49-F238E27FC236}">
                <a16:creationId xmlns:a16="http://schemas.microsoft.com/office/drawing/2014/main" id="{5C920C35-36D9-3B5D-45A4-64C7D74C8133}"/>
              </a:ext>
            </a:extLst>
          </p:cNvPr>
          <p:cNvPicPr>
            <a:picLocks noGrp="1" noChangeAspect="1"/>
          </p:cNvPicPr>
          <p:nvPr>
            <p:ph idx="1"/>
          </p:nvPr>
        </p:nvPicPr>
        <p:blipFill>
          <a:blip r:embed="rId2"/>
          <a:stretch>
            <a:fillRect/>
          </a:stretch>
        </p:blipFill>
        <p:spPr>
          <a:xfrm>
            <a:off x="530679" y="674914"/>
            <a:ext cx="7886700" cy="4659086"/>
          </a:xfrm>
          <a:prstGeom prst="rect">
            <a:avLst/>
          </a:prstGeom>
        </p:spPr>
      </p:pic>
    </p:spTree>
    <p:extLst>
      <p:ext uri="{BB962C8B-B14F-4D97-AF65-F5344CB8AC3E}">
        <p14:creationId xmlns:p14="http://schemas.microsoft.com/office/powerpoint/2010/main" val="69668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7"/>
            <a:ext cx="9144000" cy="480780"/>
          </a:xfrm>
        </p:spPr>
        <p:txBody>
          <a:bodyPr>
            <a:normAutofit fontScale="90000"/>
          </a:bodyPr>
          <a:lstStyle/>
          <a:p>
            <a:pPr algn="ctr"/>
            <a:r>
              <a:rPr lang="en-IN" dirty="0">
                <a:solidFill>
                  <a:srgbClr val="FF0000"/>
                </a:solidFill>
                <a:latin typeface="Baskerville Old Face" pitchFamily="18" charset="0"/>
              </a:rPr>
              <a:t>contd..</a:t>
            </a:r>
          </a:p>
        </p:txBody>
      </p:sp>
      <p:sp>
        <p:nvSpPr>
          <p:cNvPr id="3" name="Content Placeholder 2"/>
          <p:cNvSpPr>
            <a:spLocks noGrp="1"/>
          </p:cNvSpPr>
          <p:nvPr>
            <p:ph idx="1"/>
          </p:nvPr>
        </p:nvSpPr>
        <p:spPr>
          <a:xfrm>
            <a:off x="0" y="503001"/>
            <a:ext cx="9144000" cy="1554398"/>
          </a:xfrm>
        </p:spPr>
        <p:txBody>
          <a:bodyPr>
            <a:noAutofit/>
          </a:bodyPr>
          <a:lstStyle/>
          <a:p>
            <a:pPr marL="441325" indent="-360363">
              <a:buSzPct val="70000"/>
              <a:buFont typeface="Wingdings" pitchFamily="2" charset="2"/>
              <a:buChar char="v"/>
            </a:pPr>
            <a:r>
              <a:rPr lang="en-GB" dirty="0">
                <a:latin typeface="Centaur" pitchFamily="18" charset="0"/>
              </a:rPr>
              <a:t>In the diagram it can be seen that there is a host operating system on which there are 3 guest operating systems running which is nothing but the virtual machines.</a:t>
            </a:r>
          </a:p>
          <a:p>
            <a:pPr>
              <a:buSzPct val="70000"/>
              <a:buFont typeface="Wingdings" pitchFamily="2" charset="2"/>
              <a:buChar char="v"/>
            </a:pPr>
            <a:endParaRPr lang="en-GB" dirty="0">
              <a:latin typeface="Centaur" pitchFamily="18" charset="0"/>
            </a:endParaRPr>
          </a:p>
          <a:p>
            <a:pPr>
              <a:buSzPct val="70000"/>
              <a:buFont typeface="Wingdings" pitchFamily="2" charset="2"/>
              <a:buChar char="v"/>
            </a:pPr>
            <a:endParaRPr lang="en-GB" dirty="0">
              <a:latin typeface="Centaur" pitchFamily="18" charset="0"/>
            </a:endParaRPr>
          </a:p>
          <a:p>
            <a:pPr>
              <a:buSzPct val="70000"/>
              <a:buFont typeface="Wingdings" pitchFamily="2" charset="2"/>
              <a:buChar char="v"/>
            </a:pPr>
            <a:endParaRPr lang="en-IN" dirty="0">
              <a:latin typeface="Centaur" pitchFamily="18" charset="0"/>
            </a:endParaRPr>
          </a:p>
          <a:p>
            <a:pPr>
              <a:buSzPct val="70000"/>
              <a:buFont typeface="Wingdings" pitchFamily="2" charset="2"/>
              <a:buChar char="v"/>
            </a:pPr>
            <a:endParaRPr lang="en-IN" dirty="0"/>
          </a:p>
        </p:txBody>
      </p:sp>
      <p:sp>
        <p:nvSpPr>
          <p:cNvPr id="4" name="Footer Placeholder 3"/>
          <p:cNvSpPr>
            <a:spLocks noGrp="1"/>
          </p:cNvSpPr>
          <p:nvPr>
            <p:ph type="ftr" sz="quarter" idx="11"/>
          </p:nvPr>
        </p:nvSpPr>
        <p:spPr/>
        <p:txBody>
          <a:bodyPr/>
          <a:lstStyle/>
          <a:p>
            <a:r>
              <a:rPr lang="en-US"/>
              <a:t>Prepared by Vijay Kulkarni Java Trainer</a:t>
            </a:r>
            <a:endParaRPr lang="en-IN"/>
          </a:p>
        </p:txBody>
      </p:sp>
      <p:sp>
        <p:nvSpPr>
          <p:cNvPr id="5" name="Slide Number Placeholder 4"/>
          <p:cNvSpPr>
            <a:spLocks noGrp="1"/>
          </p:cNvSpPr>
          <p:nvPr>
            <p:ph type="sldNum" sz="quarter" idx="12"/>
          </p:nvPr>
        </p:nvSpPr>
        <p:spPr/>
        <p:txBody>
          <a:bodyPr/>
          <a:lstStyle/>
          <a:p>
            <a:fld id="{393F6051-139D-44E8-9011-C8D6BE120E64}" type="slidenum">
              <a:rPr lang="en-IN" smtClean="0"/>
              <a:t>4</a:t>
            </a:fld>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5" y="2411127"/>
            <a:ext cx="8474528"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196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5A0B-E601-C3AE-C297-89FC3D2AF7FC}"/>
              </a:ext>
            </a:extLst>
          </p:cNvPr>
          <p:cNvSpPr>
            <a:spLocks noGrp="1"/>
          </p:cNvSpPr>
          <p:nvPr>
            <p:ph type="title"/>
          </p:nvPr>
        </p:nvSpPr>
        <p:spPr>
          <a:xfrm>
            <a:off x="0" y="-4989"/>
            <a:ext cx="9144000" cy="669017"/>
          </a:xfrm>
        </p:spPr>
        <p:txBody>
          <a:bodyPr>
            <a:normAutofit/>
          </a:bodyPr>
          <a:lstStyle/>
          <a:p>
            <a:pPr algn="ctr"/>
            <a:r>
              <a:rPr lang="en-US" sz="4000" dirty="0">
                <a:solidFill>
                  <a:srgbClr val="FF0000"/>
                </a:solidFill>
                <a:latin typeface="Centaur" panose="02030504050205020304" pitchFamily="18" charset="0"/>
              </a:rPr>
              <a:t>Docker Networking</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0F6A8C74-AAEF-2E6B-8289-43EF8615359A}"/>
              </a:ext>
            </a:extLst>
          </p:cNvPr>
          <p:cNvSpPr>
            <a:spLocks noGrp="1"/>
          </p:cNvSpPr>
          <p:nvPr>
            <p:ph idx="1"/>
          </p:nvPr>
        </p:nvSpPr>
        <p:spPr>
          <a:xfrm>
            <a:off x="21772" y="4761819"/>
            <a:ext cx="9122228" cy="1541009"/>
          </a:xfrm>
        </p:spPr>
        <p:txBody>
          <a:bodyPr>
            <a:normAutofit/>
          </a:bodyPr>
          <a:lstStyle/>
          <a:p>
            <a:pPr marL="358775" indent="-358775">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A developer writes a code that stipulates application requirements or the dependencies in an easy to write Docker File and this Docker File produces Docker Images.</a:t>
            </a:r>
            <a:endParaRPr lang="en-IN" sz="2600" dirty="0">
              <a:latin typeface="Goudy Old Style" panose="02020502050305020303" pitchFamily="18" charset="0"/>
            </a:endParaRPr>
          </a:p>
        </p:txBody>
      </p:sp>
      <p:pic>
        <p:nvPicPr>
          <p:cNvPr id="1026" name="Picture 2" descr="Docker Workflow - Docker Networking - Edureka">
            <a:extLst>
              <a:ext uri="{FF2B5EF4-FFF2-40B4-BE49-F238E27FC236}">
                <a16:creationId xmlns:a16="http://schemas.microsoft.com/office/drawing/2014/main" id="{DA8220EC-CB6A-E1BF-26E3-1E00F919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 y="696685"/>
            <a:ext cx="881743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815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F58D-555C-F4A2-3AEA-718E8817EAA0}"/>
              </a:ext>
            </a:extLst>
          </p:cNvPr>
          <p:cNvSpPr>
            <a:spLocks noGrp="1"/>
          </p:cNvSpPr>
          <p:nvPr>
            <p:ph type="title"/>
          </p:nvPr>
        </p:nvSpPr>
        <p:spPr>
          <a:xfrm>
            <a:off x="0" y="-4989"/>
            <a:ext cx="9144000" cy="538389"/>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50D1C378-B8E9-C693-AA3E-E69CF28D31B2}"/>
              </a:ext>
            </a:extLst>
          </p:cNvPr>
          <p:cNvSpPr>
            <a:spLocks noGrp="1"/>
          </p:cNvSpPr>
          <p:nvPr>
            <p:ph idx="1"/>
          </p:nvPr>
        </p:nvSpPr>
        <p:spPr>
          <a:xfrm>
            <a:off x="0" y="435428"/>
            <a:ext cx="9144000" cy="6422571"/>
          </a:xfrm>
        </p:spPr>
        <p:txBody>
          <a:bodyPr>
            <a:normAutofit/>
          </a:bodyPr>
          <a:lstStyle/>
          <a:p>
            <a:pPr marL="271463" indent="-271463">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From public repositories, pull image as well upload images onto  the Docker Hub. </a:t>
            </a:r>
          </a:p>
          <a:p>
            <a:pPr marL="271463" indent="-271463">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Then, from Docker Hub, various teams such as Quality Assurance or Production teams will pull that image and prepare their own containers. </a:t>
            </a:r>
          </a:p>
          <a:p>
            <a:pPr marL="271463" indent="-271463">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These individual containers, communicate with each other through a network to perform the required actions, and this is Docker Networking.</a:t>
            </a:r>
            <a:endParaRPr lang="en-IN" sz="2600" dirty="0">
              <a:latin typeface="Goudy Old Style" panose="02020502050305020303" pitchFamily="18" charset="0"/>
            </a:endParaRPr>
          </a:p>
        </p:txBody>
      </p:sp>
    </p:spTree>
    <p:extLst>
      <p:ext uri="{BB962C8B-B14F-4D97-AF65-F5344CB8AC3E}">
        <p14:creationId xmlns:p14="http://schemas.microsoft.com/office/powerpoint/2010/main" val="140813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4B8E-FDB8-5855-AB7D-D6064DA02F2D}"/>
              </a:ext>
            </a:extLst>
          </p:cNvPr>
          <p:cNvSpPr>
            <a:spLocks noGrp="1"/>
          </p:cNvSpPr>
          <p:nvPr>
            <p:ph type="title"/>
          </p:nvPr>
        </p:nvSpPr>
        <p:spPr>
          <a:xfrm>
            <a:off x="-1" y="5900"/>
            <a:ext cx="9144001" cy="571043"/>
          </a:xfrm>
        </p:spPr>
        <p:txBody>
          <a:bodyPr>
            <a:noAutofit/>
          </a:bodyPr>
          <a:lstStyle/>
          <a:p>
            <a:pPr algn="ctr"/>
            <a:r>
              <a:rPr lang="en-US" sz="4000" dirty="0">
                <a:solidFill>
                  <a:srgbClr val="FF0000"/>
                </a:solidFill>
                <a:latin typeface="Centaur" panose="02030504050205020304" pitchFamily="18" charset="0"/>
              </a:rPr>
              <a:t>Goals of Docker Networking</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71448C62-4FFF-D62E-0CB8-21930E1D9457}"/>
              </a:ext>
            </a:extLst>
          </p:cNvPr>
          <p:cNvSpPr>
            <a:spLocks noGrp="1"/>
          </p:cNvSpPr>
          <p:nvPr>
            <p:ph idx="1"/>
          </p:nvPr>
        </p:nvSpPr>
        <p:spPr>
          <a:xfrm>
            <a:off x="0" y="576942"/>
            <a:ext cx="9144000" cy="6193971"/>
          </a:xfrm>
        </p:spPr>
        <p:txBody>
          <a:bodyPr>
            <a:normAutofit fontScale="85000" lnSpcReduction="10000"/>
          </a:bodyPr>
          <a:lstStyle/>
          <a:p>
            <a:pPr marL="358775" indent="-358775" algn="just">
              <a:buSzPct val="70000"/>
              <a:buFont typeface="Wingdings" panose="05000000000000000000" pitchFamily="2" charset="2"/>
              <a:buChar char="v"/>
            </a:pPr>
            <a:r>
              <a:rPr lang="en-US" b="1" i="0" dirty="0">
                <a:solidFill>
                  <a:srgbClr val="4A4A4A"/>
                </a:solidFill>
                <a:effectLst/>
                <a:latin typeface="Goudy Old Style" panose="02020502050305020303" pitchFamily="18" charset="0"/>
              </a:rPr>
              <a:t>Flexibility</a:t>
            </a:r>
            <a:r>
              <a:rPr lang="en-US" b="0" i="0" dirty="0">
                <a:solidFill>
                  <a:srgbClr val="4A4A4A"/>
                </a:solidFill>
                <a:effectLst/>
                <a:latin typeface="Goudy Old Style" panose="02020502050305020303" pitchFamily="18" charset="0"/>
              </a:rPr>
              <a:t> – Docker provides flexibility by enabling any number of applications on various platforms to communicate with each other.</a:t>
            </a:r>
          </a:p>
          <a:p>
            <a:pPr marL="358775" indent="-358775" algn="just">
              <a:buSzPct val="70000"/>
              <a:buFont typeface="Wingdings" panose="05000000000000000000" pitchFamily="2" charset="2"/>
              <a:buChar char="v"/>
            </a:pPr>
            <a:r>
              <a:rPr lang="en-US" b="1" i="0" dirty="0">
                <a:solidFill>
                  <a:srgbClr val="4A4A4A"/>
                </a:solidFill>
                <a:effectLst/>
                <a:latin typeface="Goudy Old Style" panose="02020502050305020303" pitchFamily="18" charset="0"/>
              </a:rPr>
              <a:t>Cross-Platform</a:t>
            </a:r>
            <a:r>
              <a:rPr lang="en-US" b="0" i="0" dirty="0">
                <a:solidFill>
                  <a:srgbClr val="4A4A4A"/>
                </a:solidFill>
                <a:effectLst/>
                <a:latin typeface="Goudy Old Style" panose="02020502050305020303" pitchFamily="18" charset="0"/>
              </a:rPr>
              <a:t> – Docker can be easily used in cross-platform which works across various servers with the help of Docker Swarm Clusters.</a:t>
            </a:r>
          </a:p>
          <a:p>
            <a:pPr marL="358775" indent="-358775" algn="just">
              <a:buSzPct val="70000"/>
              <a:buFont typeface="Wingdings" panose="05000000000000000000" pitchFamily="2" charset="2"/>
              <a:buChar char="v"/>
            </a:pPr>
            <a:r>
              <a:rPr lang="en-US" b="1" i="0" dirty="0">
                <a:solidFill>
                  <a:srgbClr val="4A4A4A"/>
                </a:solidFill>
                <a:effectLst/>
                <a:latin typeface="Goudy Old Style" panose="02020502050305020303" pitchFamily="18" charset="0"/>
              </a:rPr>
              <a:t>Scalability</a:t>
            </a:r>
            <a:r>
              <a:rPr lang="en-US" b="0" i="0" dirty="0">
                <a:solidFill>
                  <a:srgbClr val="4A4A4A"/>
                </a:solidFill>
                <a:effectLst/>
                <a:latin typeface="Goudy Old Style" panose="02020502050305020303" pitchFamily="18" charset="0"/>
              </a:rPr>
              <a:t> – Docker is a fully distributed network, which enables applications to grow and scale individually while ensuring performance.</a:t>
            </a:r>
          </a:p>
          <a:p>
            <a:pPr marL="358775" indent="-358775" algn="just">
              <a:buSzPct val="70000"/>
              <a:buFont typeface="Wingdings" panose="05000000000000000000" pitchFamily="2" charset="2"/>
              <a:buChar char="v"/>
            </a:pPr>
            <a:r>
              <a:rPr lang="en-US" b="1" i="0" dirty="0">
                <a:solidFill>
                  <a:srgbClr val="4A4A4A"/>
                </a:solidFill>
                <a:effectLst/>
                <a:latin typeface="Goudy Old Style" panose="02020502050305020303" pitchFamily="18" charset="0"/>
              </a:rPr>
              <a:t>Decentralized</a:t>
            </a:r>
            <a:r>
              <a:rPr lang="en-US" b="0" i="0" dirty="0">
                <a:solidFill>
                  <a:srgbClr val="4A4A4A"/>
                </a:solidFill>
                <a:effectLst/>
                <a:latin typeface="Goudy Old Style" panose="02020502050305020303" pitchFamily="18" charset="0"/>
              </a:rPr>
              <a:t> –  Docker uses a decentralized network, which enables the capability to have the applications spread and highly available. In the event that a container or a host is suddenly missing from a pool of resource, then either an additional resource can be brought or pass over to services that are still available.</a:t>
            </a:r>
          </a:p>
          <a:p>
            <a:pPr marL="358775" indent="-358775" algn="just">
              <a:buSzPct val="70000"/>
              <a:buFont typeface="Wingdings" panose="05000000000000000000" pitchFamily="2" charset="2"/>
              <a:buChar char="v"/>
            </a:pPr>
            <a:r>
              <a:rPr lang="en-US" b="1" i="0" dirty="0">
                <a:solidFill>
                  <a:srgbClr val="4A4A4A"/>
                </a:solidFill>
                <a:effectLst/>
                <a:latin typeface="Goudy Old Style" panose="02020502050305020303" pitchFamily="18" charset="0"/>
              </a:rPr>
              <a:t>User – Friendly</a:t>
            </a:r>
            <a:r>
              <a:rPr lang="en-US" b="0" i="0" dirty="0">
                <a:solidFill>
                  <a:srgbClr val="4A4A4A"/>
                </a:solidFill>
                <a:effectLst/>
                <a:latin typeface="Goudy Old Style" panose="02020502050305020303" pitchFamily="18" charset="0"/>
              </a:rPr>
              <a:t> – Docker makes it easy to automate the deployment of services, making them easy to use in day-to-day life.</a:t>
            </a:r>
          </a:p>
          <a:p>
            <a:pPr marL="358775" indent="-358775" algn="just">
              <a:buSzPct val="70000"/>
              <a:buFont typeface="Wingdings" panose="05000000000000000000" pitchFamily="2" charset="2"/>
              <a:buChar char="v"/>
            </a:pPr>
            <a:r>
              <a:rPr lang="en-US" b="1" i="0" dirty="0">
                <a:solidFill>
                  <a:srgbClr val="4A4A4A"/>
                </a:solidFill>
                <a:effectLst/>
                <a:latin typeface="Goudy Old Style" panose="02020502050305020303" pitchFamily="18" charset="0"/>
              </a:rPr>
              <a:t>Support</a:t>
            </a:r>
            <a:r>
              <a:rPr lang="en-US" b="0" i="0" dirty="0">
                <a:solidFill>
                  <a:srgbClr val="4A4A4A"/>
                </a:solidFill>
                <a:effectLst/>
                <a:latin typeface="Goudy Old Style" panose="02020502050305020303" pitchFamily="18" charset="0"/>
              </a:rPr>
              <a:t> – Docker offers out-of-the-box supports. So, the ability to use Docker Enterprise Edition and get all of the functionality very easy and straightforward, makes Docker platform to be very easy to be used.</a:t>
            </a:r>
          </a:p>
          <a:p>
            <a:pPr marL="358775" indent="-358775" algn="l">
              <a:buSzPct val="70000"/>
              <a:buFont typeface="Wingdings" panose="05000000000000000000" pitchFamily="2" charset="2"/>
              <a:buChar char="v"/>
            </a:pPr>
            <a:r>
              <a:rPr lang="en-US" b="0" i="0" dirty="0">
                <a:solidFill>
                  <a:srgbClr val="4A4A4A"/>
                </a:solidFill>
                <a:effectLst/>
                <a:latin typeface="Goudy Old Style" panose="02020502050305020303" pitchFamily="18" charset="0"/>
              </a:rPr>
              <a:t>To enable the above goals, </a:t>
            </a:r>
            <a:r>
              <a:rPr lang="en-US" b="0" i="0" dirty="0" err="1">
                <a:solidFill>
                  <a:srgbClr val="4A4A4A"/>
                </a:solidFill>
                <a:effectLst/>
                <a:latin typeface="Goudy Old Style" panose="02020502050305020303" pitchFamily="18" charset="0"/>
              </a:rPr>
              <a:t>whats</a:t>
            </a:r>
            <a:r>
              <a:rPr lang="en-US" b="0" i="0" dirty="0">
                <a:solidFill>
                  <a:srgbClr val="4A4A4A"/>
                </a:solidFill>
                <a:effectLst/>
                <a:latin typeface="Goudy Old Style" panose="02020502050305020303" pitchFamily="18" charset="0"/>
              </a:rPr>
              <a:t> needed is the Container Network Model.</a:t>
            </a:r>
          </a:p>
          <a:p>
            <a:pPr>
              <a:buSzPct val="70000"/>
              <a:buFont typeface="Wingdings" panose="05000000000000000000" pitchFamily="2" charset="2"/>
              <a:buChar char="v"/>
            </a:pPr>
            <a:endParaRPr lang="en-IN" dirty="0">
              <a:latin typeface="Goudy Old Style" panose="02020502050305020303" pitchFamily="18" charset="0"/>
            </a:endParaRPr>
          </a:p>
        </p:txBody>
      </p:sp>
    </p:spTree>
    <p:extLst>
      <p:ext uri="{BB962C8B-B14F-4D97-AF65-F5344CB8AC3E}">
        <p14:creationId xmlns:p14="http://schemas.microsoft.com/office/powerpoint/2010/main" val="3836885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7604-8EB6-BDE8-494F-B876B349A21F}"/>
              </a:ext>
            </a:extLst>
          </p:cNvPr>
          <p:cNvSpPr>
            <a:spLocks noGrp="1"/>
          </p:cNvSpPr>
          <p:nvPr>
            <p:ph type="title"/>
          </p:nvPr>
        </p:nvSpPr>
        <p:spPr>
          <a:xfrm>
            <a:off x="0" y="-3517"/>
            <a:ext cx="9144000" cy="536917"/>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pic>
        <p:nvPicPr>
          <p:cNvPr id="2050" name="Picture 2" descr="Architecture of Container Networking Model - Docker Networking - Edureka">
            <a:extLst>
              <a:ext uri="{FF2B5EF4-FFF2-40B4-BE49-F238E27FC236}">
                <a16:creationId xmlns:a16="http://schemas.microsoft.com/office/drawing/2014/main" id="{DA1D933B-9091-9E1F-BF63-FCCAFABF0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850085" cy="56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6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E101-A62B-4EEF-0799-DC57E51CFC17}"/>
              </a:ext>
            </a:extLst>
          </p:cNvPr>
          <p:cNvSpPr>
            <a:spLocks noGrp="1"/>
          </p:cNvSpPr>
          <p:nvPr>
            <p:ph type="title"/>
          </p:nvPr>
        </p:nvSpPr>
        <p:spPr>
          <a:xfrm>
            <a:off x="0" y="5899"/>
            <a:ext cx="9144000" cy="516615"/>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4CCBA3CB-6447-63C9-74CB-DFB1F2E40307}"/>
              </a:ext>
            </a:extLst>
          </p:cNvPr>
          <p:cNvSpPr>
            <a:spLocks noGrp="1"/>
          </p:cNvSpPr>
          <p:nvPr>
            <p:ph idx="1"/>
          </p:nvPr>
        </p:nvSpPr>
        <p:spPr>
          <a:xfrm>
            <a:off x="0" y="598715"/>
            <a:ext cx="9144000" cy="5578248"/>
          </a:xfrm>
        </p:spPr>
        <p:txBody>
          <a:bodyPr>
            <a:normAutofit/>
          </a:bodyPr>
          <a:lstStyle/>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1" i="0" u="none" strike="noStrike" cap="none" normalizeH="0" baseline="0" dirty="0">
                <a:ln>
                  <a:noFill/>
                </a:ln>
                <a:solidFill>
                  <a:srgbClr val="4A4A4A"/>
                </a:solidFill>
                <a:effectLst/>
                <a:latin typeface="Goudy Old Style" panose="02020502050305020303" pitchFamily="18" charset="0"/>
                <a:cs typeface="Open Sans" panose="020B0606030504020204" pitchFamily="34" charset="0"/>
              </a:rPr>
              <a:t>Container Network Model (CNM)</a:t>
            </a:r>
            <a:r>
              <a:rPr kumimoji="0" lang="en-US" altLang="en-US" sz="2600" b="0" i="0" u="none" strike="noStrike" cap="none" normalizeH="0" baseline="0" dirty="0">
                <a:ln>
                  <a:noFill/>
                </a:ln>
                <a:solidFill>
                  <a:srgbClr val="4A4A4A"/>
                </a:solidFill>
                <a:effectLst/>
                <a:latin typeface="Goudy Old Style" panose="02020502050305020303" pitchFamily="18" charset="0"/>
                <a:cs typeface="Open Sans" panose="020B0606030504020204" pitchFamily="34" charset="0"/>
              </a:rPr>
              <a:t>  standardizes the steps required to provide networking for containers using multiple network drivers. CNM requires a distributed key-value store like console to store the network configuration.</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4A4A4A"/>
                </a:solidFill>
                <a:effectLst/>
                <a:latin typeface="Goudy Old Style" panose="02020502050305020303" pitchFamily="18" charset="0"/>
                <a:cs typeface="Open Sans" panose="020B0606030504020204" pitchFamily="34" charset="0"/>
              </a:rPr>
              <a:t>The CNM has interfaces for IPAM plugins and network plugins.</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4A4A4A"/>
                </a:solidFill>
                <a:effectLst/>
                <a:latin typeface="Goudy Old Style" panose="02020502050305020303" pitchFamily="18" charset="0"/>
                <a:cs typeface="Open Sans" panose="020B0606030504020204" pitchFamily="34" charset="0"/>
              </a:rPr>
              <a:t>The IPAM plugin APIs are used to create/delete address pools and allocate/deallocate container IP addresses, whereas the network plugin APIs are used to create/delete networks and add/remove containers from networks.</a:t>
            </a: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lang="en-US" sz="2600" dirty="0">
                <a:solidFill>
                  <a:srgbClr val="4A4A4A"/>
                </a:solidFill>
                <a:latin typeface="Goudy Old Style" panose="02020502050305020303" pitchFamily="18" charset="0"/>
                <a:cs typeface="Open Sans" panose="020B0606030504020204" pitchFamily="34" charset="0"/>
              </a:rPr>
              <a:t>Note – </a:t>
            </a:r>
            <a:r>
              <a:rPr lang="en-US" sz="2600" b="0" i="0" dirty="0">
                <a:solidFill>
                  <a:srgbClr val="273239"/>
                </a:solidFill>
                <a:effectLst/>
                <a:latin typeface="Goudy Old Style" panose="02020502050305020303" pitchFamily="18" charset="0"/>
              </a:rPr>
              <a:t>A bridge is the default network in docker.</a:t>
            </a:r>
            <a:endParaRPr lang="en-IN" sz="2600" dirty="0">
              <a:latin typeface="Goudy Old Style" panose="02020502050305020303" pitchFamily="18" charset="0"/>
            </a:endParaRPr>
          </a:p>
        </p:txBody>
      </p:sp>
    </p:spTree>
    <p:extLst>
      <p:ext uri="{BB962C8B-B14F-4D97-AF65-F5344CB8AC3E}">
        <p14:creationId xmlns:p14="http://schemas.microsoft.com/office/powerpoint/2010/main" val="1622084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B439-0E9A-B34F-3A2A-2AB628D4A347}"/>
              </a:ext>
            </a:extLst>
          </p:cNvPr>
          <p:cNvSpPr>
            <a:spLocks noGrp="1"/>
          </p:cNvSpPr>
          <p:nvPr>
            <p:ph type="title"/>
          </p:nvPr>
        </p:nvSpPr>
        <p:spPr>
          <a:xfrm>
            <a:off x="0" y="5898"/>
            <a:ext cx="9144000" cy="549273"/>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184260C6-52B6-550B-D6C4-1F100E75CCED}"/>
              </a:ext>
            </a:extLst>
          </p:cNvPr>
          <p:cNvSpPr>
            <a:spLocks noGrp="1"/>
          </p:cNvSpPr>
          <p:nvPr>
            <p:ph idx="1"/>
          </p:nvPr>
        </p:nvSpPr>
        <p:spPr>
          <a:xfrm>
            <a:off x="0" y="555170"/>
            <a:ext cx="9144000" cy="6296931"/>
          </a:xfrm>
        </p:spPr>
        <p:txBody>
          <a:bodyPr>
            <a:noAutofit/>
          </a:bodyPr>
          <a:lstStyle/>
          <a:p>
            <a:pPr algn="l"/>
            <a:r>
              <a:rPr lang="en-US" sz="2600" b="1" i="0" dirty="0">
                <a:solidFill>
                  <a:srgbClr val="4A4A4A"/>
                </a:solidFill>
                <a:effectLst/>
                <a:latin typeface="Goudy Old Style" panose="02020502050305020303" pitchFamily="18" charset="0"/>
              </a:rPr>
              <a:t>Container Network Model Objects</a:t>
            </a:r>
            <a:endParaRPr lang="en-US" sz="2600" b="0" i="0" dirty="0">
              <a:solidFill>
                <a:srgbClr val="4A4A4A"/>
              </a:solidFill>
              <a:effectLst/>
              <a:latin typeface="Goudy Old Style" panose="02020502050305020303" pitchFamily="18" charset="0"/>
            </a:endParaRPr>
          </a:p>
          <a:p>
            <a:pPr algn="just"/>
            <a:r>
              <a:rPr lang="en-US" sz="2600" b="1" i="0" dirty="0">
                <a:solidFill>
                  <a:srgbClr val="4A4A4A"/>
                </a:solidFill>
                <a:effectLst/>
                <a:latin typeface="Goudy Old Style" panose="02020502050305020303" pitchFamily="18" charset="0"/>
              </a:rPr>
              <a:t>Network Controller: </a:t>
            </a:r>
            <a:r>
              <a:rPr lang="en-US" sz="2600" b="0" i="0" dirty="0">
                <a:solidFill>
                  <a:srgbClr val="4A4A4A"/>
                </a:solidFill>
                <a:effectLst/>
                <a:latin typeface="Goudy Old Style" panose="02020502050305020303" pitchFamily="18" charset="0"/>
              </a:rPr>
              <a:t>Provides the entry-point into </a:t>
            </a:r>
            <a:r>
              <a:rPr lang="en-US" sz="2600" b="0" i="0" dirty="0" err="1">
                <a:solidFill>
                  <a:srgbClr val="4A4A4A"/>
                </a:solidFill>
                <a:effectLst/>
                <a:latin typeface="Goudy Old Style" panose="02020502050305020303" pitchFamily="18" charset="0"/>
              </a:rPr>
              <a:t>Libnetwork</a:t>
            </a:r>
            <a:r>
              <a:rPr lang="en-US" sz="2600" b="0" i="0" dirty="0">
                <a:solidFill>
                  <a:srgbClr val="4A4A4A"/>
                </a:solidFill>
                <a:effectLst/>
                <a:latin typeface="Goudy Old Style" panose="02020502050305020303" pitchFamily="18" charset="0"/>
              </a:rPr>
              <a:t> that exposes simple APIs for Docker Engine to allocate and manage networks. Since </a:t>
            </a:r>
            <a:r>
              <a:rPr lang="en-US" sz="2600" b="0" i="0" dirty="0" err="1">
                <a:solidFill>
                  <a:srgbClr val="4A4A4A"/>
                </a:solidFill>
                <a:effectLst/>
                <a:latin typeface="Goudy Old Style" panose="02020502050305020303" pitchFamily="18" charset="0"/>
              </a:rPr>
              <a:t>Libnetwork</a:t>
            </a:r>
            <a:r>
              <a:rPr lang="en-US" sz="2600" b="0" i="0" dirty="0">
                <a:solidFill>
                  <a:srgbClr val="4A4A4A"/>
                </a:solidFill>
                <a:effectLst/>
                <a:latin typeface="Goudy Old Style" panose="02020502050305020303" pitchFamily="18" charset="0"/>
              </a:rPr>
              <a:t> supports multiple inbuilt and remote drivers, Network Controller enables users to attach a particular driver to a given network.</a:t>
            </a:r>
          </a:p>
          <a:p>
            <a:pPr algn="just"/>
            <a:r>
              <a:rPr lang="en-US" sz="2600" b="1" i="0" dirty="0">
                <a:solidFill>
                  <a:srgbClr val="4A4A4A"/>
                </a:solidFill>
                <a:effectLst/>
                <a:latin typeface="Goudy Old Style" panose="02020502050305020303" pitchFamily="18" charset="0"/>
              </a:rPr>
              <a:t>Driver: </a:t>
            </a:r>
            <a:r>
              <a:rPr lang="en-US" sz="2600" b="0" i="0" dirty="0">
                <a:solidFill>
                  <a:srgbClr val="4A4A4A"/>
                </a:solidFill>
                <a:effectLst/>
                <a:latin typeface="Goudy Old Style" panose="02020502050305020303" pitchFamily="18" charset="0"/>
              </a:rPr>
              <a:t>Owns the network and is responsible for managing the network by having multiple drivers participating to satisfy various use-cases and deployment scenarios.</a:t>
            </a:r>
          </a:p>
          <a:p>
            <a:pPr algn="just"/>
            <a:r>
              <a:rPr lang="en-US" sz="2600" b="1" i="0" dirty="0">
                <a:solidFill>
                  <a:srgbClr val="4A4A4A"/>
                </a:solidFill>
                <a:effectLst/>
                <a:latin typeface="Goudy Old Style" panose="02020502050305020303" pitchFamily="18" charset="0"/>
              </a:rPr>
              <a:t>Network:</a:t>
            </a:r>
            <a:r>
              <a:rPr lang="en-US" sz="2600" b="0" i="0" dirty="0">
                <a:solidFill>
                  <a:srgbClr val="4A4A4A"/>
                </a:solidFill>
                <a:effectLst/>
                <a:latin typeface="Goudy Old Style" panose="02020502050305020303" pitchFamily="18" charset="0"/>
              </a:rPr>
              <a:t>  Provides connectivity between a group of endpoints that belong to the same network and isolate from the rest. So, whenever a network is created or updated, the corresponding Driver will be notified of the event.</a:t>
            </a:r>
          </a:p>
        </p:txBody>
      </p:sp>
    </p:spTree>
    <p:extLst>
      <p:ext uri="{BB962C8B-B14F-4D97-AF65-F5344CB8AC3E}">
        <p14:creationId xmlns:p14="http://schemas.microsoft.com/office/powerpoint/2010/main" val="875304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11C7-9FF0-6647-3354-5204BD58DEBB}"/>
              </a:ext>
            </a:extLst>
          </p:cNvPr>
          <p:cNvSpPr>
            <a:spLocks noGrp="1"/>
          </p:cNvSpPr>
          <p:nvPr>
            <p:ph type="title"/>
          </p:nvPr>
        </p:nvSpPr>
        <p:spPr>
          <a:xfrm>
            <a:off x="0" y="5899"/>
            <a:ext cx="9144000" cy="592815"/>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BFB7DF75-671D-69BD-95D6-6D1450969A85}"/>
              </a:ext>
            </a:extLst>
          </p:cNvPr>
          <p:cNvSpPr>
            <a:spLocks noGrp="1"/>
          </p:cNvSpPr>
          <p:nvPr>
            <p:ph idx="1"/>
          </p:nvPr>
        </p:nvSpPr>
        <p:spPr>
          <a:xfrm>
            <a:off x="0" y="500744"/>
            <a:ext cx="9144000" cy="5730649"/>
          </a:xfrm>
        </p:spPr>
        <p:txBody>
          <a:bodyPr>
            <a:normAutofit/>
          </a:bodyPr>
          <a:lstStyle/>
          <a:p>
            <a:pPr algn="just"/>
            <a:r>
              <a:rPr lang="en-US" sz="2800" b="1" i="0" dirty="0">
                <a:solidFill>
                  <a:srgbClr val="4A4A4A"/>
                </a:solidFill>
                <a:effectLst/>
                <a:latin typeface="Goudy Old Style" panose="02020502050305020303" pitchFamily="18" charset="0"/>
              </a:rPr>
              <a:t>Endpoint:</a:t>
            </a:r>
            <a:r>
              <a:rPr lang="en-US" sz="2800" b="0" i="0" dirty="0">
                <a:solidFill>
                  <a:srgbClr val="4A4A4A"/>
                </a:solidFill>
                <a:effectLst/>
                <a:latin typeface="Goudy Old Style" panose="02020502050305020303" pitchFamily="18" charset="0"/>
              </a:rPr>
              <a:t> Provides the connectivity for services exposed by a container in a network with other services provided by other containers in the network. An endpoint represents a service and not necessarily a particular container, Endpoint has a global scope within a cluster as well.</a:t>
            </a:r>
          </a:p>
          <a:p>
            <a:pPr algn="just"/>
            <a:r>
              <a:rPr lang="en-US" sz="2800" b="1" i="0" dirty="0">
                <a:solidFill>
                  <a:srgbClr val="4A4A4A"/>
                </a:solidFill>
                <a:effectLst/>
                <a:latin typeface="Goudy Old Style" panose="02020502050305020303" pitchFamily="18" charset="0"/>
              </a:rPr>
              <a:t>Sandbox: </a:t>
            </a:r>
            <a:r>
              <a:rPr lang="en-US" sz="2800" b="0" i="0" dirty="0">
                <a:solidFill>
                  <a:srgbClr val="4A4A4A"/>
                </a:solidFill>
                <a:effectLst/>
                <a:latin typeface="Goudy Old Style" panose="02020502050305020303" pitchFamily="18" charset="0"/>
              </a:rPr>
              <a:t>Created when users request to create an endpoint on a network. A Sandbox can have multiple endpoints attached to different networks representing container’s network configuration such as IP-address, MAC-address, routes, DNS.</a:t>
            </a:r>
          </a:p>
          <a:p>
            <a:pPr algn="just"/>
            <a:r>
              <a:rPr lang="en-US" sz="2800" b="0" i="0" dirty="0">
                <a:solidFill>
                  <a:srgbClr val="4A4A4A"/>
                </a:solidFill>
                <a:effectLst/>
                <a:latin typeface="Goudy Old Style" panose="02020502050305020303" pitchFamily="18" charset="0"/>
              </a:rPr>
              <a:t>So, those were the 5 main objects of CNM. </a:t>
            </a:r>
          </a:p>
        </p:txBody>
      </p:sp>
    </p:spTree>
    <p:extLst>
      <p:ext uri="{BB962C8B-B14F-4D97-AF65-F5344CB8AC3E}">
        <p14:creationId xmlns:p14="http://schemas.microsoft.com/office/powerpoint/2010/main" val="3993957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7ED25-0FA5-2923-DF80-3305BA01900D}"/>
              </a:ext>
            </a:extLst>
          </p:cNvPr>
          <p:cNvSpPr>
            <a:spLocks noGrp="1"/>
          </p:cNvSpPr>
          <p:nvPr>
            <p:ph type="ctrTitle"/>
          </p:nvPr>
        </p:nvSpPr>
        <p:spPr>
          <a:xfrm>
            <a:off x="685800" y="1214438"/>
            <a:ext cx="7772400" cy="2387600"/>
          </a:xfrm>
        </p:spPr>
        <p:txBody>
          <a:bodyPr anchor="ctr"/>
          <a:lstStyle/>
          <a:p>
            <a:r>
              <a:rPr lang="en-US" b="1" dirty="0">
                <a:latin typeface="Bradley Hand ITC" panose="03070402050302030203" pitchFamily="66" charset="0"/>
              </a:rPr>
              <a:t>Thank You</a:t>
            </a:r>
            <a:endParaRPr lang="en-IN" b="1" dirty="0">
              <a:latin typeface="Bradley Hand ITC" panose="03070402050302030203" pitchFamily="66" charset="0"/>
            </a:endParaRPr>
          </a:p>
        </p:txBody>
      </p:sp>
      <p:sp>
        <p:nvSpPr>
          <p:cNvPr id="5" name="Subtitle 4">
            <a:extLst>
              <a:ext uri="{FF2B5EF4-FFF2-40B4-BE49-F238E27FC236}">
                <a16:creationId xmlns:a16="http://schemas.microsoft.com/office/drawing/2014/main" id="{9ACBAA70-2898-EC97-E047-A238D55A8D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52046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0E18-9DDC-0314-D7C0-3F6BF8236B6A}"/>
              </a:ext>
            </a:extLst>
          </p:cNvPr>
          <p:cNvSpPr>
            <a:spLocks noGrp="1"/>
          </p:cNvSpPr>
          <p:nvPr>
            <p:ph type="title"/>
          </p:nvPr>
        </p:nvSpPr>
        <p:spPr>
          <a:xfrm>
            <a:off x="0" y="1"/>
            <a:ext cx="9144000" cy="586408"/>
          </a:xfrm>
        </p:spPr>
        <p:txBody>
          <a:bodyPr>
            <a:normAutofit fontScale="90000"/>
          </a:bodyPr>
          <a:lstStyle/>
          <a:p>
            <a:pPr algn="ctr"/>
            <a:r>
              <a:rPr lang="en-US" dirty="0">
                <a:solidFill>
                  <a:srgbClr val="FF0000"/>
                </a:solidFill>
                <a:latin typeface="Centaur" panose="02030504050205020304" pitchFamily="18" charset="0"/>
              </a:rPr>
              <a:t>Services</a:t>
            </a:r>
            <a:endParaRPr lang="en-IN"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9A581D1-2192-A972-ACA5-44CF768A5C8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8145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A7C3-C9E1-9743-C5B2-6EC4B579F1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5FC659-DD9F-4C9A-491F-92C6784C557F}"/>
              </a:ext>
            </a:extLst>
          </p:cNvPr>
          <p:cNvSpPr>
            <a:spLocks noGrp="1"/>
          </p:cNvSpPr>
          <p:nvPr>
            <p:ph idx="1"/>
          </p:nvPr>
        </p:nvSpPr>
        <p:spPr/>
        <p:txBody>
          <a:bodyPr/>
          <a:lstStyle/>
          <a:p>
            <a:r>
              <a:rPr kumimoji="0" lang="en-US" altLang="en-US" b="0" i="0" u="none" strike="noStrike" cap="none" normalizeH="0" baseline="0" dirty="0">
                <a:ln>
                  <a:noFill/>
                </a:ln>
                <a:solidFill>
                  <a:srgbClr val="000000"/>
                </a:solidFill>
                <a:effectLst/>
                <a:latin typeface="Centaur" panose="02030504050205020304" pitchFamily="18" charset="0"/>
              </a:rPr>
              <a:t>When a container is removed, any changes to its state that are not stored in persistent storage disappear.</a:t>
            </a:r>
          </a:p>
        </p:txBody>
      </p:sp>
    </p:spTree>
    <p:extLst>
      <p:ext uri="{BB962C8B-B14F-4D97-AF65-F5344CB8AC3E}">
        <p14:creationId xmlns:p14="http://schemas.microsoft.com/office/powerpoint/2010/main" val="279089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30"/>
            <a:ext cx="9144000" cy="483962"/>
          </a:xfrm>
        </p:spPr>
        <p:txBody>
          <a:bodyPr>
            <a:normAutofit fontScale="90000"/>
          </a:bodyPr>
          <a:lstStyle/>
          <a:p>
            <a:pPr algn="ctr"/>
            <a:r>
              <a:rPr lang="en-IN" dirty="0">
                <a:solidFill>
                  <a:srgbClr val="FF0000"/>
                </a:solidFill>
                <a:latin typeface="Baskerville Old Face" pitchFamily="18" charset="0"/>
              </a:rPr>
              <a:t>contd..</a:t>
            </a:r>
          </a:p>
        </p:txBody>
      </p:sp>
      <p:sp>
        <p:nvSpPr>
          <p:cNvPr id="4" name="Content Placeholder 3"/>
          <p:cNvSpPr>
            <a:spLocks noGrp="1"/>
          </p:cNvSpPr>
          <p:nvPr>
            <p:ph idx="1"/>
          </p:nvPr>
        </p:nvSpPr>
        <p:spPr>
          <a:xfrm>
            <a:off x="0" y="522514"/>
            <a:ext cx="9144000" cy="5785045"/>
          </a:xfrm>
          <a:prstGeom prst="rect">
            <a:avLst/>
          </a:prstGeom>
        </p:spPr>
        <p:txBody>
          <a:bodyPr wrap="square">
            <a:spAutoFit/>
          </a:bodyPr>
          <a:lstStyle/>
          <a:p>
            <a:pPr marL="441325" indent="-360363">
              <a:buSzPct val="70000"/>
              <a:buFont typeface="Wingdings" pitchFamily="2" charset="2"/>
              <a:buChar char="v"/>
            </a:pPr>
            <a:r>
              <a:rPr lang="en-GB" dirty="0">
                <a:latin typeface="Centaur" pitchFamily="18" charset="0"/>
              </a:rPr>
              <a:t>Virtualization also has its shortcomings. </a:t>
            </a:r>
          </a:p>
          <a:p>
            <a:pPr marL="441325" indent="-360363">
              <a:buSzPct val="70000"/>
              <a:buFont typeface="Wingdings" pitchFamily="2" charset="2"/>
              <a:buChar char="ü"/>
            </a:pPr>
            <a:r>
              <a:rPr lang="en-GB" dirty="0">
                <a:latin typeface="Centaur" pitchFamily="18" charset="0"/>
              </a:rPr>
              <a:t>Running multiple Virtual Machines in the same host operating system leads to </a:t>
            </a:r>
            <a:r>
              <a:rPr lang="en-GB" b="1" dirty="0">
                <a:latin typeface="Centaur" pitchFamily="18" charset="0"/>
              </a:rPr>
              <a:t>performance degradation</a:t>
            </a:r>
            <a:r>
              <a:rPr lang="en-GB" dirty="0">
                <a:latin typeface="Centaur" pitchFamily="18" charset="0"/>
              </a:rPr>
              <a:t>. This is because of the guest OS running on top of the host OS, which will have its own kernel and set of libraries and dependencies.</a:t>
            </a:r>
          </a:p>
          <a:p>
            <a:pPr marL="441325" indent="-360363">
              <a:buSzPct val="70000"/>
              <a:buFont typeface="Wingdings" pitchFamily="2" charset="2"/>
              <a:buChar char="ü"/>
            </a:pPr>
            <a:r>
              <a:rPr lang="en-GB" dirty="0">
                <a:latin typeface="Centaur" pitchFamily="18" charset="0"/>
              </a:rPr>
              <a:t>This takes up a large chunk of system resources, i.e. hard disk, processor and especially RAM.</a:t>
            </a:r>
          </a:p>
          <a:p>
            <a:pPr marL="441325" indent="-360363">
              <a:buSzPct val="70000"/>
              <a:buFont typeface="Wingdings" pitchFamily="2" charset="2"/>
              <a:buChar char="ü"/>
            </a:pPr>
            <a:r>
              <a:rPr lang="en-GB" dirty="0">
                <a:latin typeface="Centaur" pitchFamily="18" charset="0"/>
              </a:rPr>
              <a:t>Another problem with Virtual Machines which uses virtualization is that it takes almost a </a:t>
            </a:r>
            <a:r>
              <a:rPr lang="en-GB" b="1" dirty="0">
                <a:latin typeface="Centaur" pitchFamily="18" charset="0"/>
              </a:rPr>
              <a:t>minute to boot-up</a:t>
            </a:r>
            <a:r>
              <a:rPr lang="en-GB" dirty="0">
                <a:latin typeface="Centaur" pitchFamily="18" charset="0"/>
              </a:rPr>
              <a:t>. This is very critical in case of real-time applications.</a:t>
            </a:r>
          </a:p>
          <a:p>
            <a:pPr marL="441325" indent="-360363">
              <a:buSzPct val="70000"/>
              <a:buFont typeface="Wingdings" pitchFamily="2" charset="2"/>
              <a:buChar char="ü"/>
            </a:pPr>
            <a:r>
              <a:rPr lang="en-GB" dirty="0">
                <a:latin typeface="Centaur" pitchFamily="18" charset="0"/>
              </a:rPr>
              <a:t>Running multiple Virtual Machines leads to </a:t>
            </a:r>
            <a:r>
              <a:rPr lang="en-GB" b="1" dirty="0">
                <a:latin typeface="Centaur" pitchFamily="18" charset="0"/>
              </a:rPr>
              <a:t>unstable performance </a:t>
            </a:r>
            <a:r>
              <a:rPr lang="en-GB" dirty="0">
                <a:latin typeface="Centaur" pitchFamily="18" charset="0"/>
              </a:rPr>
              <a:t>as Boot up process is long and takes time</a:t>
            </a:r>
          </a:p>
          <a:p>
            <a:pPr marL="441325" indent="-360363">
              <a:buSzPct val="70000"/>
              <a:buFont typeface="Wingdings" pitchFamily="2" charset="2"/>
              <a:buChar char="ü"/>
            </a:pPr>
            <a:r>
              <a:rPr lang="en-GB" dirty="0">
                <a:latin typeface="Centaur" pitchFamily="18" charset="0"/>
              </a:rPr>
              <a:t>Hypervisors are </a:t>
            </a:r>
            <a:r>
              <a:rPr lang="en-GB" b="1" dirty="0">
                <a:latin typeface="Centaur" pitchFamily="18" charset="0"/>
              </a:rPr>
              <a:t>not efficient </a:t>
            </a:r>
            <a:r>
              <a:rPr lang="en-GB" dirty="0">
                <a:latin typeface="Centaur" pitchFamily="18" charset="0"/>
              </a:rPr>
              <a:t>as the host operating system</a:t>
            </a:r>
          </a:p>
        </p:txBody>
      </p:sp>
      <p:sp>
        <p:nvSpPr>
          <p:cNvPr id="3" name="Footer Placeholder 2"/>
          <p:cNvSpPr>
            <a:spLocks noGrp="1"/>
          </p:cNvSpPr>
          <p:nvPr>
            <p:ph type="ftr" sz="quarter" idx="11"/>
          </p:nvPr>
        </p:nvSpPr>
        <p:spPr>
          <a:xfrm>
            <a:off x="3028950" y="6470654"/>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5</a:t>
            </a:fld>
            <a:endParaRPr lang="en-IN"/>
          </a:p>
        </p:txBody>
      </p:sp>
    </p:spTree>
    <p:extLst>
      <p:ext uri="{BB962C8B-B14F-4D97-AF65-F5344CB8AC3E}">
        <p14:creationId xmlns:p14="http://schemas.microsoft.com/office/powerpoint/2010/main" val="155003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1997"/>
          </a:xfrm>
        </p:spPr>
        <p:txBody>
          <a:bodyPr>
            <a:normAutofit fontScale="90000"/>
          </a:bodyPr>
          <a:lstStyle/>
          <a:p>
            <a:pPr algn="ctr"/>
            <a:r>
              <a:rPr lang="en-IN" dirty="0">
                <a:solidFill>
                  <a:srgbClr val="FF0000"/>
                </a:solidFill>
                <a:latin typeface="Baskerville Old Face" pitchFamily="18" charset="0"/>
              </a:rPr>
              <a:t>Containerization</a:t>
            </a:r>
          </a:p>
        </p:txBody>
      </p:sp>
      <p:sp>
        <p:nvSpPr>
          <p:cNvPr id="3" name="Content Placeholder 2"/>
          <p:cNvSpPr>
            <a:spLocks noGrp="1"/>
          </p:cNvSpPr>
          <p:nvPr>
            <p:ph idx="1"/>
          </p:nvPr>
        </p:nvSpPr>
        <p:spPr>
          <a:xfrm>
            <a:off x="-1" y="551996"/>
            <a:ext cx="9143999" cy="5685517"/>
          </a:xfrm>
        </p:spPr>
        <p:txBody>
          <a:bodyPr>
            <a:noAutofit/>
          </a:bodyPr>
          <a:lstStyle/>
          <a:p>
            <a:pPr marL="538163" indent="-457200">
              <a:buSzPct val="70000"/>
              <a:buFont typeface="Wingdings" pitchFamily="2" charset="2"/>
              <a:buChar char="v"/>
            </a:pPr>
            <a:r>
              <a:rPr lang="en-GB" dirty="0">
                <a:latin typeface="Centaur" pitchFamily="18" charset="0"/>
              </a:rPr>
              <a:t>These drawbacks led to the emergence of a new technique called </a:t>
            </a:r>
            <a:r>
              <a:rPr lang="en-GB" b="1" dirty="0">
                <a:latin typeface="Centaur" pitchFamily="18" charset="0"/>
              </a:rPr>
              <a:t>CONTAINERIZATION</a:t>
            </a:r>
            <a:r>
              <a:rPr lang="en-GB" dirty="0">
                <a:latin typeface="Centaur" pitchFamily="18" charset="0"/>
              </a:rPr>
              <a:t>, which is a </a:t>
            </a:r>
            <a:r>
              <a:rPr lang="en-GB" b="1" dirty="0">
                <a:latin typeface="Centaur" pitchFamily="18" charset="0"/>
              </a:rPr>
              <a:t>type of Virtualization</a:t>
            </a:r>
            <a:r>
              <a:rPr lang="en-GB" dirty="0">
                <a:latin typeface="Centaur" pitchFamily="18" charset="0"/>
              </a:rPr>
              <a:t>.</a:t>
            </a:r>
          </a:p>
          <a:p>
            <a:pPr marL="538163" indent="-457200">
              <a:buSzPct val="70000"/>
              <a:buFont typeface="Wingdings" pitchFamily="2" charset="2"/>
              <a:buChar char="ü"/>
            </a:pPr>
            <a:r>
              <a:rPr lang="en-GB" dirty="0">
                <a:latin typeface="Centaur" pitchFamily="18" charset="0"/>
              </a:rPr>
              <a:t>Containerization brings </a:t>
            </a:r>
            <a:r>
              <a:rPr lang="en-GB" b="1" dirty="0">
                <a:latin typeface="Centaur" pitchFamily="18" charset="0"/>
              </a:rPr>
              <a:t>abstraction </a:t>
            </a:r>
            <a:r>
              <a:rPr lang="en-GB" dirty="0">
                <a:latin typeface="Centaur" pitchFamily="18" charset="0"/>
              </a:rPr>
              <a:t>to the operating system and is more efficient because there is </a:t>
            </a:r>
            <a:r>
              <a:rPr lang="en-GB" b="1" dirty="0">
                <a:latin typeface="Centaur" pitchFamily="18" charset="0"/>
              </a:rPr>
              <a:t>no guest OS</a:t>
            </a:r>
            <a:r>
              <a:rPr lang="en-GB" dirty="0">
                <a:latin typeface="Centaur" pitchFamily="18" charset="0"/>
              </a:rPr>
              <a:t>. </a:t>
            </a:r>
          </a:p>
          <a:p>
            <a:pPr marL="538163" indent="-457200">
              <a:buSzPct val="70000"/>
              <a:buFont typeface="Wingdings" pitchFamily="2" charset="2"/>
              <a:buChar char="ü"/>
            </a:pPr>
            <a:r>
              <a:rPr lang="en-GB" dirty="0">
                <a:latin typeface="Centaur" pitchFamily="18" charset="0"/>
              </a:rPr>
              <a:t>It utilizes a host’s operating system, share relevant libraries &amp; resources as per need unlike virtual machines. </a:t>
            </a:r>
          </a:p>
          <a:p>
            <a:pPr marL="538163" indent="-457200">
              <a:buSzPct val="70000"/>
              <a:buFont typeface="Wingdings" pitchFamily="2" charset="2"/>
              <a:buChar char="ü"/>
            </a:pPr>
            <a:r>
              <a:rPr lang="en-GB" b="1" dirty="0">
                <a:latin typeface="Centaur" pitchFamily="18" charset="0"/>
              </a:rPr>
              <a:t>Booting-up</a:t>
            </a:r>
            <a:r>
              <a:rPr lang="en-GB" dirty="0">
                <a:latin typeface="Centaur" pitchFamily="18" charset="0"/>
              </a:rPr>
              <a:t> a container takes only a fraction of a second, as the  </a:t>
            </a:r>
            <a:r>
              <a:rPr lang="en-GB" b="1" dirty="0">
                <a:latin typeface="Centaur" pitchFamily="18" charset="0"/>
              </a:rPr>
              <a:t>container’s libs run on the host kernel</a:t>
            </a:r>
            <a:r>
              <a:rPr lang="en-GB" dirty="0">
                <a:latin typeface="Centaur" pitchFamily="18" charset="0"/>
              </a:rPr>
              <a:t>, making processing and execution very fast. </a:t>
            </a:r>
          </a:p>
          <a:p>
            <a:pPr marL="538163" indent="-457200">
              <a:buSzPct val="70000"/>
              <a:buFont typeface="Wingdings" pitchFamily="2" charset="2"/>
              <a:buChar char="ü"/>
            </a:pPr>
            <a:r>
              <a:rPr lang="en-GB" dirty="0">
                <a:latin typeface="Centaur" pitchFamily="18" charset="0"/>
              </a:rPr>
              <a:t>All the containers </a:t>
            </a:r>
            <a:r>
              <a:rPr lang="en-GB" b="1" dirty="0">
                <a:latin typeface="Centaur" pitchFamily="18" charset="0"/>
              </a:rPr>
              <a:t>share</a:t>
            </a:r>
            <a:r>
              <a:rPr lang="en-GB" dirty="0">
                <a:latin typeface="Centaur" pitchFamily="18" charset="0"/>
              </a:rPr>
              <a:t> the host operating system and hold only </a:t>
            </a:r>
            <a:r>
              <a:rPr lang="en-GB" b="1" dirty="0">
                <a:latin typeface="Centaur" pitchFamily="18" charset="0"/>
              </a:rPr>
              <a:t>the application related binaries &amp; libraries</a:t>
            </a:r>
            <a:r>
              <a:rPr lang="en-GB" dirty="0">
                <a:latin typeface="Centaur" pitchFamily="18" charset="0"/>
              </a:rPr>
              <a:t>, hence light weight.</a:t>
            </a:r>
          </a:p>
        </p:txBody>
      </p:sp>
      <p:sp>
        <p:nvSpPr>
          <p:cNvPr id="4" name="Footer Placeholder 3"/>
          <p:cNvSpPr>
            <a:spLocks noGrp="1"/>
          </p:cNvSpPr>
          <p:nvPr>
            <p:ph type="ftr" sz="quarter" idx="11"/>
          </p:nvPr>
        </p:nvSpPr>
        <p:spPr>
          <a:xfrm>
            <a:off x="3028950" y="6454324"/>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6</a:t>
            </a:fld>
            <a:endParaRPr lang="en-IN"/>
          </a:p>
        </p:txBody>
      </p:sp>
    </p:spTree>
    <p:extLst>
      <p:ext uri="{BB962C8B-B14F-4D97-AF65-F5344CB8AC3E}">
        <p14:creationId xmlns:p14="http://schemas.microsoft.com/office/powerpoint/2010/main" val="19270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88"/>
            <a:ext cx="9144000" cy="503415"/>
          </a:xfrm>
        </p:spPr>
        <p:txBody>
          <a:bodyPr>
            <a:normAutofit fontScale="90000"/>
          </a:bodyPr>
          <a:lstStyle/>
          <a:p>
            <a:pPr algn="ctr"/>
            <a:r>
              <a:rPr lang="en-IN" dirty="0">
                <a:solidFill>
                  <a:srgbClr val="FF0000"/>
                </a:solidFill>
                <a:latin typeface="Baskerville Old Face" pitchFamily="18" charset="0"/>
              </a:rPr>
              <a:t>contd..</a:t>
            </a:r>
          </a:p>
        </p:txBody>
      </p:sp>
      <p:sp>
        <p:nvSpPr>
          <p:cNvPr id="5" name="Content Placeholder 4">
            <a:extLst>
              <a:ext uri="{FF2B5EF4-FFF2-40B4-BE49-F238E27FC236}">
                <a16:creationId xmlns:a16="http://schemas.microsoft.com/office/drawing/2014/main" id="{FA0733EC-9E40-8620-58F2-277D0DC8B2AC}"/>
              </a:ext>
            </a:extLst>
          </p:cNvPr>
          <p:cNvSpPr>
            <a:spLocks noGrp="1"/>
          </p:cNvSpPr>
          <p:nvPr>
            <p:ph idx="1"/>
          </p:nvPr>
        </p:nvSpPr>
        <p:spPr>
          <a:xfrm>
            <a:off x="0" y="3461659"/>
            <a:ext cx="9144000" cy="3036210"/>
          </a:xfrm>
        </p:spPr>
        <p:txBody>
          <a:bodyPr>
            <a:normAutofit fontScale="92500"/>
          </a:bodyPr>
          <a:lstStyle/>
          <a:p>
            <a:pPr marL="441325" indent="-360363">
              <a:buSzPct val="70000"/>
              <a:buFont typeface="Wingdings" pitchFamily="2" charset="2"/>
              <a:buChar char="v"/>
            </a:pPr>
            <a:r>
              <a:rPr lang="en-GB" dirty="0">
                <a:latin typeface="Centaur" pitchFamily="18" charset="0"/>
              </a:rPr>
              <a:t>The host operating system is </a:t>
            </a:r>
            <a:r>
              <a:rPr lang="en-GB" b="1" dirty="0">
                <a:latin typeface="Centaur" pitchFamily="18" charset="0"/>
              </a:rPr>
              <a:t>shared</a:t>
            </a:r>
            <a:r>
              <a:rPr lang="en-GB" dirty="0">
                <a:latin typeface="Centaur" pitchFamily="18" charset="0"/>
              </a:rPr>
              <a:t> by all the containers. </a:t>
            </a:r>
          </a:p>
          <a:p>
            <a:pPr marL="441325" indent="-360363">
              <a:buSzPct val="70000"/>
              <a:buFont typeface="Wingdings" pitchFamily="2" charset="2"/>
              <a:buChar char="v"/>
            </a:pPr>
            <a:r>
              <a:rPr lang="en-GB" dirty="0">
                <a:latin typeface="Centaur" pitchFamily="18" charset="0"/>
              </a:rPr>
              <a:t>Containers only contain </a:t>
            </a:r>
            <a:r>
              <a:rPr lang="en-GB" b="1" dirty="0">
                <a:latin typeface="Centaur" pitchFamily="18" charset="0"/>
              </a:rPr>
              <a:t>application specific libraries </a:t>
            </a:r>
            <a:r>
              <a:rPr lang="en-GB" dirty="0">
                <a:latin typeface="Centaur" pitchFamily="18" charset="0"/>
              </a:rPr>
              <a:t>which are separate for each container and are faster, do not waste any resources.</a:t>
            </a:r>
          </a:p>
          <a:p>
            <a:pPr marL="441325" indent="-360363">
              <a:buSzPct val="70000"/>
              <a:buFont typeface="Wingdings" pitchFamily="2" charset="2"/>
              <a:buChar char="v"/>
            </a:pPr>
            <a:r>
              <a:rPr lang="en-GB" dirty="0">
                <a:latin typeface="Centaur" pitchFamily="18" charset="0"/>
              </a:rPr>
              <a:t>All these containers are handled by the </a:t>
            </a:r>
            <a:r>
              <a:rPr lang="en-GB" b="1" dirty="0">
                <a:latin typeface="Centaur" pitchFamily="18" charset="0"/>
              </a:rPr>
              <a:t>containerization layer </a:t>
            </a:r>
            <a:r>
              <a:rPr lang="en-GB" dirty="0">
                <a:latin typeface="Centaur" pitchFamily="18" charset="0"/>
              </a:rPr>
              <a:t>which is </a:t>
            </a:r>
            <a:r>
              <a:rPr lang="en-GB" b="1" dirty="0">
                <a:latin typeface="Centaur" pitchFamily="18" charset="0"/>
              </a:rPr>
              <a:t>not native </a:t>
            </a:r>
            <a:r>
              <a:rPr lang="en-GB" dirty="0">
                <a:latin typeface="Centaur" pitchFamily="18" charset="0"/>
              </a:rPr>
              <a:t>to the </a:t>
            </a:r>
            <a:r>
              <a:rPr lang="en-GB" b="1" dirty="0">
                <a:latin typeface="Centaur" pitchFamily="18" charset="0"/>
              </a:rPr>
              <a:t>host operating system</a:t>
            </a:r>
            <a:r>
              <a:rPr lang="en-GB" dirty="0">
                <a:latin typeface="Centaur" pitchFamily="18" charset="0"/>
              </a:rPr>
              <a:t>. </a:t>
            </a:r>
          </a:p>
          <a:p>
            <a:pPr marL="441325" indent="-360363">
              <a:buSzPct val="70000"/>
              <a:buFont typeface="Wingdings" pitchFamily="2" charset="2"/>
              <a:buChar char="v"/>
            </a:pPr>
            <a:r>
              <a:rPr lang="en-GB" dirty="0">
                <a:latin typeface="Centaur" pitchFamily="18" charset="0"/>
              </a:rPr>
              <a:t>Hence a software is needed, which can </a:t>
            </a:r>
            <a:r>
              <a:rPr lang="en-GB" b="1" dirty="0">
                <a:latin typeface="Centaur" pitchFamily="18" charset="0"/>
              </a:rPr>
              <a:t>enable </a:t>
            </a:r>
            <a:r>
              <a:rPr lang="en-GB" dirty="0">
                <a:latin typeface="Centaur" pitchFamily="18" charset="0"/>
              </a:rPr>
              <a:t>to</a:t>
            </a:r>
            <a:r>
              <a:rPr lang="en-GB" b="1" dirty="0">
                <a:latin typeface="Centaur" pitchFamily="18" charset="0"/>
              </a:rPr>
              <a:t> create &amp; run containers</a:t>
            </a:r>
            <a:r>
              <a:rPr lang="en-GB" dirty="0">
                <a:latin typeface="Centaur" pitchFamily="18" charset="0"/>
              </a:rPr>
              <a:t> on the </a:t>
            </a:r>
            <a:r>
              <a:rPr lang="en-GB" b="1" dirty="0">
                <a:latin typeface="Centaur" pitchFamily="18" charset="0"/>
              </a:rPr>
              <a:t>host operating system</a:t>
            </a:r>
            <a:r>
              <a:rPr lang="en-GB" dirty="0">
                <a:latin typeface="Centaur" pitchFamily="18" charset="0"/>
              </a:rPr>
              <a:t>.</a:t>
            </a:r>
          </a:p>
          <a:p>
            <a:endParaRPr lang="en-IN" dirty="0"/>
          </a:p>
        </p:txBody>
      </p:sp>
      <p:sp>
        <p:nvSpPr>
          <p:cNvPr id="3" name="Footer Placeholder 2"/>
          <p:cNvSpPr>
            <a:spLocks noGrp="1"/>
          </p:cNvSpPr>
          <p:nvPr>
            <p:ph type="ftr" sz="quarter" idx="11"/>
          </p:nvPr>
        </p:nvSpPr>
        <p:spPr>
          <a:xfrm>
            <a:off x="3028950" y="6497869"/>
            <a:ext cx="3086100" cy="365125"/>
          </a:xfrm>
        </p:spPr>
        <p:txBody>
          <a:bodyPr/>
          <a:lstStyle/>
          <a:p>
            <a:r>
              <a:rPr lang="en-US" dirty="0"/>
              <a:t>Prepared by Vijay Kulkarni Java Trainer</a:t>
            </a:r>
            <a:endParaRPr lang="en-IN" dirty="0"/>
          </a:p>
        </p:txBody>
      </p:sp>
      <p:sp>
        <p:nvSpPr>
          <p:cNvPr id="4" name="Slide Number Placeholder 3"/>
          <p:cNvSpPr>
            <a:spLocks noGrp="1"/>
          </p:cNvSpPr>
          <p:nvPr>
            <p:ph type="sldNum" sz="quarter" idx="12"/>
          </p:nvPr>
        </p:nvSpPr>
        <p:spPr/>
        <p:txBody>
          <a:bodyPr/>
          <a:lstStyle/>
          <a:p>
            <a:fld id="{393F6051-139D-44E8-9011-C8D6BE120E64}" type="slidenum">
              <a:rPr lang="en-IN" smtClean="0"/>
              <a:t>7</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74" y="459648"/>
            <a:ext cx="5950676" cy="3002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18"/>
            <a:ext cx="9144000" cy="562434"/>
          </a:xfrm>
        </p:spPr>
        <p:txBody>
          <a:bodyPr>
            <a:normAutofit fontScale="90000"/>
          </a:bodyPr>
          <a:lstStyle/>
          <a:p>
            <a:pPr algn="ctr"/>
            <a:r>
              <a:rPr lang="en-US" dirty="0">
                <a:solidFill>
                  <a:srgbClr val="FF0000"/>
                </a:solidFill>
                <a:latin typeface="Baskerville Old Face" pitchFamily="18" charset="0"/>
              </a:rPr>
              <a:t>D</a:t>
            </a:r>
            <a:r>
              <a:rPr lang="en-IN" dirty="0" err="1">
                <a:solidFill>
                  <a:srgbClr val="FF0000"/>
                </a:solidFill>
                <a:latin typeface="Baskerville Old Face" pitchFamily="18" charset="0"/>
              </a:rPr>
              <a:t>ocker</a:t>
            </a:r>
            <a:endParaRPr lang="en-IN" dirty="0">
              <a:solidFill>
                <a:srgbClr val="FF0000"/>
              </a:solidFill>
              <a:latin typeface="Baskerville Old Face" pitchFamily="18" charset="0"/>
            </a:endParaRPr>
          </a:p>
        </p:txBody>
      </p:sp>
      <p:sp>
        <p:nvSpPr>
          <p:cNvPr id="3" name="Content Placeholder 2"/>
          <p:cNvSpPr>
            <a:spLocks noGrp="1"/>
          </p:cNvSpPr>
          <p:nvPr>
            <p:ph idx="1"/>
          </p:nvPr>
        </p:nvSpPr>
        <p:spPr>
          <a:xfrm>
            <a:off x="-1" y="541109"/>
            <a:ext cx="9143999" cy="5771697"/>
          </a:xfrm>
        </p:spPr>
        <p:txBody>
          <a:bodyPr>
            <a:normAutofit/>
          </a:bodyPr>
          <a:lstStyle/>
          <a:p>
            <a:pPr marL="441325" indent="-360363">
              <a:buSzPct val="70000"/>
              <a:buFont typeface="Wingdings" pitchFamily="2" charset="2"/>
              <a:buChar char="v"/>
            </a:pPr>
            <a:r>
              <a:rPr lang="en-GB" dirty="0">
                <a:latin typeface="Centaur" pitchFamily="18" charset="0"/>
              </a:rPr>
              <a:t>Docker is a software </a:t>
            </a:r>
            <a:r>
              <a:rPr lang="en-GB" b="1" dirty="0">
                <a:latin typeface="Centaur" pitchFamily="18" charset="0"/>
              </a:rPr>
              <a:t>containerization platform </a:t>
            </a:r>
            <a:r>
              <a:rPr lang="en-GB" dirty="0">
                <a:latin typeface="Centaur" pitchFamily="18" charset="0"/>
              </a:rPr>
              <a:t>– developer can build the application, package them along with their dependencies into a container and then these containers can be easily shipped to run on other machines. </a:t>
            </a:r>
          </a:p>
          <a:p>
            <a:pPr marL="441325" indent="-360363">
              <a:buSzPct val="70000"/>
              <a:buFont typeface="Wingdings" pitchFamily="2" charset="2"/>
              <a:buChar char="v"/>
            </a:pPr>
            <a:r>
              <a:rPr lang="en-GB" dirty="0">
                <a:latin typeface="Centaur" pitchFamily="18" charset="0"/>
              </a:rPr>
              <a:t>Docker </a:t>
            </a:r>
            <a:r>
              <a:rPr lang="en-GB" b="1" dirty="0">
                <a:latin typeface="Centaur" pitchFamily="18" charset="0"/>
              </a:rPr>
              <a:t>packages</a:t>
            </a:r>
            <a:r>
              <a:rPr lang="en-GB" dirty="0">
                <a:latin typeface="Centaur" pitchFamily="18" charset="0"/>
              </a:rPr>
              <a:t> an application and all its dependencies together in the form of </a:t>
            </a:r>
            <a:r>
              <a:rPr lang="en-GB" b="1" dirty="0">
                <a:latin typeface="Centaur" pitchFamily="18" charset="0"/>
              </a:rPr>
              <a:t>Containers</a:t>
            </a:r>
            <a:r>
              <a:rPr lang="en-GB" dirty="0">
                <a:latin typeface="Centaur" pitchFamily="18" charset="0"/>
              </a:rPr>
              <a:t> to ensure that the said application works seamlessly in any environment.</a:t>
            </a:r>
            <a:endParaRPr lang="en-IN" dirty="0">
              <a:latin typeface="Centaur" pitchFamily="18" charset="0"/>
            </a:endParaRPr>
          </a:p>
          <a:p>
            <a:pPr marL="441325" indent="-360363">
              <a:buSzPct val="70000"/>
              <a:buFont typeface="Wingdings" pitchFamily="2" charset="2"/>
              <a:buChar char="v"/>
            </a:pPr>
            <a:r>
              <a:rPr lang="en-GB" dirty="0">
                <a:latin typeface="Centaur" pitchFamily="18" charset="0"/>
              </a:rPr>
              <a:t>Docker truly lives up to its promise of </a:t>
            </a:r>
            <a:r>
              <a:rPr lang="en-GB" b="1" dirty="0">
                <a:latin typeface="Centaur" pitchFamily="18" charset="0"/>
              </a:rPr>
              <a:t>Build</a:t>
            </a:r>
            <a:r>
              <a:rPr lang="en-GB" dirty="0">
                <a:latin typeface="Centaur" pitchFamily="18" charset="0"/>
              </a:rPr>
              <a:t>, </a:t>
            </a:r>
            <a:r>
              <a:rPr lang="en-GB" b="1" dirty="0">
                <a:latin typeface="Centaur" pitchFamily="18" charset="0"/>
              </a:rPr>
              <a:t>Ship</a:t>
            </a:r>
            <a:r>
              <a:rPr lang="en-GB" dirty="0">
                <a:latin typeface="Centaur" pitchFamily="18" charset="0"/>
              </a:rPr>
              <a:t> and</a:t>
            </a:r>
            <a:r>
              <a:rPr lang="en-GB" b="1" dirty="0">
                <a:latin typeface="Centaur" pitchFamily="18" charset="0"/>
              </a:rPr>
              <a:t> Run</a:t>
            </a:r>
            <a:r>
              <a:rPr lang="en-GB" dirty="0">
                <a:latin typeface="Centaur" pitchFamily="18" charset="0"/>
              </a:rPr>
              <a:t>.</a:t>
            </a:r>
          </a:p>
          <a:p>
            <a:pPr marL="441325" indent="-360363">
              <a:buSzPct val="70000"/>
              <a:buFont typeface="Wingdings" pitchFamily="2" charset="2"/>
              <a:buChar char="v"/>
            </a:pPr>
            <a:r>
              <a:rPr lang="en-GB" sz="2800" dirty="0">
                <a:latin typeface="Centaur" pitchFamily="18" charset="0"/>
              </a:rPr>
              <a:t>The developer can build a container which has different applications installed on it and give it to QA team who will only need to run the container to replicate the developer environment.</a:t>
            </a:r>
            <a:endParaRPr lang="en-IN" sz="2800" dirty="0">
              <a:latin typeface="Centaur" pitchFamily="18" charset="0"/>
            </a:endParaRPr>
          </a:p>
        </p:txBody>
      </p:sp>
      <p:sp>
        <p:nvSpPr>
          <p:cNvPr id="4" name="Footer Placeholder 3"/>
          <p:cNvSpPr>
            <a:spLocks noGrp="1"/>
          </p:cNvSpPr>
          <p:nvPr>
            <p:ph type="ftr" sz="quarter" idx="11"/>
          </p:nvPr>
        </p:nvSpPr>
        <p:spPr>
          <a:xfrm>
            <a:off x="3028950" y="6454325"/>
            <a:ext cx="3086100" cy="365125"/>
          </a:xfrm>
        </p:spPr>
        <p:txBody>
          <a:bodyPr/>
          <a:lstStyle/>
          <a:p>
            <a:r>
              <a:rPr lang="en-US" dirty="0"/>
              <a:t>Prepared by Vijay Kulkarni Java Trainer</a:t>
            </a:r>
            <a:endParaRPr lang="en-IN" dirty="0"/>
          </a:p>
        </p:txBody>
      </p:sp>
      <p:sp>
        <p:nvSpPr>
          <p:cNvPr id="5" name="Slide Number Placeholder 4"/>
          <p:cNvSpPr>
            <a:spLocks noGrp="1"/>
          </p:cNvSpPr>
          <p:nvPr>
            <p:ph type="sldNum" sz="quarter" idx="12"/>
          </p:nvPr>
        </p:nvSpPr>
        <p:spPr/>
        <p:txBody>
          <a:bodyPr/>
          <a:lstStyle/>
          <a:p>
            <a:fld id="{393F6051-139D-44E8-9011-C8D6BE120E64}" type="slidenum">
              <a:rPr lang="en-IN" smtClean="0"/>
              <a:t>8</a:t>
            </a:fld>
            <a:endParaRPr lang="en-IN"/>
          </a:p>
        </p:txBody>
      </p:sp>
    </p:spTree>
    <p:extLst>
      <p:ext uri="{BB962C8B-B14F-4D97-AF65-F5344CB8AC3E}">
        <p14:creationId xmlns:p14="http://schemas.microsoft.com/office/powerpoint/2010/main" val="59288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9052"/>
          </a:xfrm>
        </p:spPr>
        <p:txBody>
          <a:bodyPr>
            <a:normAutofit fontScale="90000"/>
          </a:bodyPr>
          <a:lstStyle/>
          <a:p>
            <a:pPr algn="ctr"/>
            <a:r>
              <a:rPr lang="en-IN" dirty="0">
                <a:solidFill>
                  <a:srgbClr val="FF0000"/>
                </a:solidFill>
                <a:latin typeface="Baskerville Old Face" pitchFamily="18" charset="0"/>
              </a:rPr>
              <a:t>contd..</a:t>
            </a:r>
          </a:p>
        </p:txBody>
      </p:sp>
      <p:sp>
        <p:nvSpPr>
          <p:cNvPr id="5" name="Footer Placeholder 4"/>
          <p:cNvSpPr>
            <a:spLocks noGrp="1"/>
          </p:cNvSpPr>
          <p:nvPr>
            <p:ph type="ftr" sz="quarter" idx="11"/>
          </p:nvPr>
        </p:nvSpPr>
        <p:spPr>
          <a:xfrm>
            <a:off x="3028950" y="6624217"/>
            <a:ext cx="3086100" cy="255517"/>
          </a:xfrm>
        </p:spPr>
        <p:txBody>
          <a:bodyPr/>
          <a:lstStyle/>
          <a:p>
            <a:r>
              <a:rPr lang="en-US" dirty="0"/>
              <a:t>Prepared by Vijay Kulkarni Java Trainer</a:t>
            </a:r>
            <a:endParaRPr lang="en-IN" dirty="0"/>
          </a:p>
        </p:txBody>
      </p:sp>
      <p:sp>
        <p:nvSpPr>
          <p:cNvPr id="6" name="Slide Number Placeholder 5"/>
          <p:cNvSpPr>
            <a:spLocks noGrp="1"/>
          </p:cNvSpPr>
          <p:nvPr>
            <p:ph type="sldNum" sz="quarter" idx="12"/>
          </p:nvPr>
        </p:nvSpPr>
        <p:spPr/>
        <p:txBody>
          <a:bodyPr/>
          <a:lstStyle/>
          <a:p>
            <a:fld id="{393F6051-139D-44E8-9011-C8D6BE120E64}" type="slidenum">
              <a:rPr lang="en-IN" smtClean="0"/>
              <a:t>9</a:t>
            </a:fld>
            <a:endParaRPr lang="en-IN"/>
          </a:p>
        </p:txBody>
      </p:sp>
      <p:sp>
        <p:nvSpPr>
          <p:cNvPr id="4" name="Rectangle 3"/>
          <p:cNvSpPr/>
          <p:nvPr/>
        </p:nvSpPr>
        <p:spPr>
          <a:xfrm>
            <a:off x="20546" y="4038720"/>
            <a:ext cx="9143998" cy="2246769"/>
          </a:xfrm>
          <a:prstGeom prst="rect">
            <a:avLst/>
          </a:prstGeom>
        </p:spPr>
        <p:txBody>
          <a:bodyPr wrap="square">
            <a:spAutoFit/>
          </a:bodyPr>
          <a:lstStyle/>
          <a:p>
            <a:pPr marL="358775" indent="-277813">
              <a:buSzPct val="70000"/>
              <a:buFont typeface="Wingdings" pitchFamily="2" charset="2"/>
              <a:buChar char="v"/>
            </a:pPr>
            <a:r>
              <a:rPr lang="en-GB" sz="2800" dirty="0">
                <a:latin typeface="Centaur" pitchFamily="18" charset="0"/>
              </a:rPr>
              <a:t>In above, each application will run on a separate container and will have </a:t>
            </a:r>
            <a:r>
              <a:rPr lang="en-GB" sz="2800" b="1" dirty="0">
                <a:latin typeface="Centaur" pitchFamily="18" charset="0"/>
              </a:rPr>
              <a:t>its own set of libraries and dependencies</a:t>
            </a:r>
            <a:r>
              <a:rPr lang="en-GB" sz="2800" dirty="0">
                <a:latin typeface="Centaur" pitchFamily="18" charset="0"/>
              </a:rPr>
              <a:t>. </a:t>
            </a:r>
          </a:p>
          <a:p>
            <a:pPr marL="358775" indent="-277813">
              <a:buSzPct val="70000"/>
              <a:buFont typeface="Wingdings" pitchFamily="2" charset="2"/>
              <a:buChar char="v"/>
            </a:pPr>
            <a:r>
              <a:rPr lang="en-GB" sz="2800" dirty="0">
                <a:latin typeface="Centaur" pitchFamily="18" charset="0"/>
              </a:rPr>
              <a:t>There is </a:t>
            </a:r>
            <a:r>
              <a:rPr lang="en-GB" sz="2800" b="1" dirty="0">
                <a:latin typeface="Centaur" pitchFamily="18" charset="0"/>
              </a:rPr>
              <a:t>process level isolation</a:t>
            </a:r>
            <a:r>
              <a:rPr lang="en-GB" sz="2800" dirty="0">
                <a:latin typeface="Centaur" pitchFamily="18" charset="0"/>
              </a:rPr>
              <a:t>, meaning each application is independent of other. The developers can build applications that will not interfere with one another.</a:t>
            </a:r>
          </a:p>
        </p:txBody>
      </p:sp>
      <p:pic>
        <p:nvPicPr>
          <p:cNvPr id="7" name="Content Placeholder 6">
            <a:extLst>
              <a:ext uri="{FF2B5EF4-FFF2-40B4-BE49-F238E27FC236}">
                <a16:creationId xmlns:a16="http://schemas.microsoft.com/office/drawing/2014/main" id="{2034756D-06B7-B57A-7F28-EDD32A241FB0}"/>
              </a:ext>
            </a:extLst>
          </p:cNvPr>
          <p:cNvPicPr>
            <a:picLocks noGrp="1" noChangeAspect="1"/>
          </p:cNvPicPr>
          <p:nvPr>
            <p:ph idx="1"/>
          </p:nvPr>
        </p:nvPicPr>
        <p:blipFill>
          <a:blip r:embed="rId2"/>
          <a:stretch>
            <a:fillRect/>
          </a:stretch>
        </p:blipFill>
        <p:spPr>
          <a:xfrm>
            <a:off x="97971" y="477089"/>
            <a:ext cx="8937171" cy="3387340"/>
          </a:xfrm>
          <a:prstGeom prst="rect">
            <a:avLst/>
          </a:prstGeom>
        </p:spPr>
      </p:pic>
    </p:spTree>
    <p:extLst>
      <p:ext uri="{BB962C8B-B14F-4D97-AF65-F5344CB8AC3E}">
        <p14:creationId xmlns:p14="http://schemas.microsoft.com/office/powerpoint/2010/main" val="1094558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2553</TotalTime>
  <Words>3911</Words>
  <Application>Microsoft Office PowerPoint</Application>
  <PresentationFormat>On-screen Show (4:3)</PresentationFormat>
  <Paragraphs>313</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Baskerville Old Face</vt:lpstr>
      <vt:lpstr>Bell MT</vt:lpstr>
      <vt:lpstr>Bradley Hand ITC</vt:lpstr>
      <vt:lpstr>Calibri</vt:lpstr>
      <vt:lpstr>Calibri Light</vt:lpstr>
      <vt:lpstr>Centaur</vt:lpstr>
      <vt:lpstr>Goudy Old Style</vt:lpstr>
      <vt:lpstr>Ink Free</vt:lpstr>
      <vt:lpstr>Wingdings</vt:lpstr>
      <vt:lpstr>Office Theme</vt:lpstr>
      <vt:lpstr>PowerPoint Presentation</vt:lpstr>
      <vt:lpstr>Docker</vt:lpstr>
      <vt:lpstr>Background</vt:lpstr>
      <vt:lpstr>contd..</vt:lpstr>
      <vt:lpstr>contd..</vt:lpstr>
      <vt:lpstr>Containerization</vt:lpstr>
      <vt:lpstr>contd..</vt:lpstr>
      <vt:lpstr>Docker</vt:lpstr>
      <vt:lpstr>contd..</vt:lpstr>
      <vt:lpstr>contd..</vt:lpstr>
      <vt:lpstr>contd..</vt:lpstr>
      <vt:lpstr>Docker installation</vt:lpstr>
      <vt:lpstr>Exercise</vt:lpstr>
      <vt:lpstr>Getting started</vt:lpstr>
      <vt:lpstr>Commonly used commands</vt:lpstr>
      <vt:lpstr>Docker Container and Image</vt:lpstr>
      <vt:lpstr>contd..</vt:lpstr>
      <vt:lpstr>Dockerfile</vt:lpstr>
      <vt:lpstr>Dockerfile instructions</vt:lpstr>
      <vt:lpstr>contd</vt:lpstr>
      <vt:lpstr>contd..</vt:lpstr>
      <vt:lpstr>contd..</vt:lpstr>
      <vt:lpstr>contd..</vt:lpstr>
      <vt:lpstr>contd..</vt:lpstr>
      <vt:lpstr>Dockerignore</vt:lpstr>
      <vt:lpstr>contd..</vt:lpstr>
      <vt:lpstr>Docker commands</vt:lpstr>
      <vt:lpstr>Dockerizing SpringBoot application</vt:lpstr>
      <vt:lpstr>Docker architecture</vt:lpstr>
      <vt:lpstr>contd..</vt:lpstr>
      <vt:lpstr>contd..</vt:lpstr>
      <vt:lpstr>contd..</vt:lpstr>
      <vt:lpstr>Docker Volumes</vt:lpstr>
      <vt:lpstr>contd..</vt:lpstr>
      <vt:lpstr>contd..</vt:lpstr>
      <vt:lpstr>contd..</vt:lpstr>
      <vt:lpstr>docker-compose</vt:lpstr>
      <vt:lpstr>contd..</vt:lpstr>
      <vt:lpstr>contd..</vt:lpstr>
      <vt:lpstr>Docker Networking</vt:lpstr>
      <vt:lpstr>contd..</vt:lpstr>
      <vt:lpstr>Goals of Docker Networking</vt:lpstr>
      <vt:lpstr>contd..</vt:lpstr>
      <vt:lpstr>contd..</vt:lpstr>
      <vt:lpstr>contd..</vt:lpstr>
      <vt:lpstr>contd..</vt:lpstr>
      <vt:lpstr>Thank You</vt:lpstr>
      <vt:lpstr>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VIJAY KULKARNI</cp:lastModifiedBy>
  <cp:revision>85</cp:revision>
  <dcterms:created xsi:type="dcterms:W3CDTF">2021-09-24T14:40:42Z</dcterms:created>
  <dcterms:modified xsi:type="dcterms:W3CDTF">2023-02-22T18:48:29Z</dcterms:modified>
</cp:coreProperties>
</file>