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1"/>
  </p:notesMasterIdLst>
  <p:sldIdLst>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2220"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1EC56-F4BA-4DA9-BE21-50C88FB9D325}" type="datetimeFigureOut">
              <a:rPr lang="en-US" smtClean="0"/>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227FA-9627-48EB-8AC5-E39368A0AB97}" type="slidenum">
              <a:rPr lang="en-US" smtClean="0"/>
              <a:t>‹#›</a:t>
            </a:fld>
            <a:endParaRPr lang="en-US"/>
          </a:p>
        </p:txBody>
      </p:sp>
    </p:spTree>
    <p:extLst>
      <p:ext uri="{BB962C8B-B14F-4D97-AF65-F5344CB8AC3E}">
        <p14:creationId xmlns:p14="http://schemas.microsoft.com/office/powerpoint/2010/main" val="150405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570786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Line 9"/>
          <p:cNvSpPr>
            <a:spLocks noChangeShapeType="1"/>
          </p:cNvSpPr>
          <p:nvPr/>
        </p:nvSpPr>
        <p:spPr bwMode="auto">
          <a:xfrm>
            <a:off x="538163" y="3430588"/>
            <a:ext cx="805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dirty="0">
              <a:solidFill>
                <a:srgbClr val="000000"/>
              </a:solidFill>
              <a:cs typeface="Arial" charset="0"/>
            </a:endParaRPr>
          </a:p>
        </p:txBody>
      </p:sp>
      <p:pic>
        <p:nvPicPr>
          <p:cNvPr id="6" name="Picture 3" descr="logo-and-stagecoach-lockup-ppt"/>
          <p:cNvPicPr>
            <a:picLocks noChangeAspect="1" noChangeArrowheads="1"/>
          </p:cNvPicPr>
          <p:nvPr/>
        </p:nvPicPr>
        <p:blipFill>
          <a:blip r:embed="rId2">
            <a:extLst>
              <a:ext uri="{28A0092B-C50C-407E-A947-70E740481C1C}">
                <a14:useLocalDpi xmlns:a14="http://schemas.microsoft.com/office/drawing/2010/main" val="0"/>
              </a:ext>
            </a:extLst>
          </a:blip>
          <a:srcRect t="79585"/>
          <a:stretch>
            <a:fillRect/>
          </a:stretch>
        </p:blipFill>
        <p:spPr bwMode="auto">
          <a:xfrm>
            <a:off x="5137150" y="5361318"/>
            <a:ext cx="3670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5643"/>
            <a:ext cx="7772400" cy="1959882"/>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8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17264934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8352346" cy="5138928"/>
          </a:xfrm>
        </p:spPr>
        <p:txBody>
          <a:bodyPr/>
          <a:lstStyle>
            <a:lvl1pPr>
              <a:buNone/>
              <a:defRPr sz="1200"/>
            </a:lvl1pPr>
          </a:lstStyle>
          <a:p>
            <a:pPr lvl="0"/>
            <a:r>
              <a:rPr lang="en-US" dirty="0" smtClean="0"/>
              <a:t>Click to edit Master text styles</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marL="0" indent="0">
              <a:buNone/>
              <a:defRPr sz="1600" b="0"/>
            </a:lvl1pPr>
          </a:lstStyle>
          <a:p>
            <a:pPr lvl="0"/>
            <a:r>
              <a:rPr lang="en-US" dirty="0" smtClean="0"/>
              <a:t>Click to edit Master text styles</a:t>
            </a:r>
          </a:p>
        </p:txBody>
      </p:sp>
    </p:spTree>
    <p:extLst>
      <p:ext uri="{BB962C8B-B14F-4D97-AF65-F5344CB8AC3E}">
        <p14:creationId xmlns:p14="http://schemas.microsoft.com/office/powerpoint/2010/main" val="40075327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1741488" y="2365375"/>
            <a:ext cx="5634037"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srgbClr val="000000"/>
              </a:buClr>
              <a:buSzPct val="80000"/>
              <a:buFont typeface="Wingdings" pitchFamily="2" charset="2"/>
              <a:buNone/>
              <a:defRPr/>
            </a:pPr>
            <a:endParaRPr lang="en-US" b="1" dirty="0">
              <a:solidFill>
                <a:srgbClr val="000000"/>
              </a:solidFill>
              <a:cs typeface="Arial" charset="0"/>
            </a:endParaRPr>
          </a:p>
        </p:txBody>
      </p:sp>
      <p:sp>
        <p:nvSpPr>
          <p:cNvPr id="9" name="Text Placeholder 8"/>
          <p:cNvSpPr>
            <a:spLocks noGrp="1"/>
          </p:cNvSpPr>
          <p:nvPr>
            <p:ph type="body" sz="quarter" idx="10"/>
          </p:nvPr>
        </p:nvSpPr>
        <p:spPr>
          <a:xfrm>
            <a:off x="1746504" y="2368296"/>
            <a:ext cx="5632704"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pPr lvl="0"/>
            <a:r>
              <a:rPr lang="en-US" smtClean="0"/>
              <a:t>Click to edit Master text styles</a:t>
            </a:r>
          </a:p>
        </p:txBody>
      </p:sp>
    </p:spTree>
    <p:extLst>
      <p:ext uri="{BB962C8B-B14F-4D97-AF65-F5344CB8AC3E}">
        <p14:creationId xmlns:p14="http://schemas.microsoft.com/office/powerpoint/2010/main" val="32568730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392113" y="1154113"/>
            <a:ext cx="4014787"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srgbClr val="000000"/>
              </a:buClr>
              <a:buSzPct val="80000"/>
              <a:buFont typeface="Wingdings" pitchFamily="2" charset="2"/>
              <a:buNone/>
              <a:defRPr/>
            </a:pPr>
            <a:endParaRPr lang="en-US" sz="1000" dirty="0">
              <a:solidFill>
                <a:srgbClr val="000000"/>
              </a:solidFill>
              <a:cs typeface="Arial" charset="0"/>
            </a:endParaRPr>
          </a:p>
        </p:txBody>
      </p:sp>
      <p:sp>
        <p:nvSpPr>
          <p:cNvPr id="14" name="Text Placeholder 13"/>
          <p:cNvSpPr>
            <a:spLocks noGrp="1"/>
          </p:cNvSpPr>
          <p:nvPr>
            <p:ph type="body" sz="quarter" idx="10"/>
          </p:nvPr>
        </p:nvSpPr>
        <p:spPr>
          <a:xfrm>
            <a:off x="393192" y="1152144"/>
            <a:ext cx="4014216" cy="5138928"/>
          </a:xfrm>
        </p:spPr>
        <p:txBody>
          <a:bodyPr/>
          <a:lstStyle>
            <a:lvl1pPr>
              <a:buFont typeface="Arial"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
        <p:nvSpPr>
          <p:cNvPr id="16" name="Text Placeholder 15"/>
          <p:cNvSpPr>
            <a:spLocks noGrp="1"/>
          </p:cNvSpPr>
          <p:nvPr>
            <p:ph type="body" sz="quarter" idx="11"/>
          </p:nvPr>
        </p:nvSpPr>
        <p:spPr>
          <a:xfrm>
            <a:off x="4736592" y="1152144"/>
            <a:ext cx="4014216" cy="5138928"/>
          </a:xfrm>
        </p:spPr>
        <p:txBody>
          <a:bodyPr/>
          <a:lstStyle>
            <a:lvl1pPr>
              <a:buNone/>
              <a:defRPr/>
            </a:lvl1pPr>
          </a:lstStyle>
          <a:p>
            <a:pPr lvl="0"/>
            <a:r>
              <a:rPr lang="en-US" smtClean="0"/>
              <a:t>Click to edit Master text styles</a:t>
            </a:r>
          </a:p>
          <a:p>
            <a:pPr lvl="1"/>
            <a:r>
              <a:rPr lang="en-US" smtClean="0"/>
              <a:t>Second level</a:t>
            </a:r>
          </a:p>
        </p:txBody>
      </p:sp>
      <p:sp>
        <p:nvSpPr>
          <p:cNvPr id="20" name="Text Placeholder 19"/>
          <p:cNvSpPr>
            <a:spLocks noGrp="1"/>
          </p:cNvSpPr>
          <p:nvPr>
            <p:ph type="body" sz="quarter" idx="12"/>
          </p:nvPr>
        </p:nvSpPr>
        <p:spPr>
          <a:xfrm>
            <a:off x="393192" y="256032"/>
            <a:ext cx="8348472" cy="521208"/>
          </a:xfrm>
          <a:solidFill>
            <a:srgbClr val="FFFFFF"/>
          </a:solidFill>
        </p:spPr>
        <p:txBody>
          <a:bodyPr anchor="b"/>
          <a:lstStyle>
            <a:lvl1pPr marL="0" indent="0">
              <a:buNone/>
              <a:defRPr sz="1600" b="0"/>
            </a:lvl1pPr>
          </a:lstStyle>
          <a:p>
            <a:pPr lvl="0"/>
            <a:r>
              <a:rPr lang="en-US" dirty="0" smtClean="0"/>
              <a:t>Click to edit Master text styles</a:t>
            </a:r>
          </a:p>
        </p:txBody>
      </p:sp>
    </p:spTree>
    <p:extLst>
      <p:ext uri="{BB962C8B-B14F-4D97-AF65-F5344CB8AC3E}">
        <p14:creationId xmlns:p14="http://schemas.microsoft.com/office/powerpoint/2010/main" val="121973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3D8C9371-4984-4831-9CF2-8B75EE4CF2E1}"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endParaRPr lang="en-US" altLang="en-US" sz="900" dirty="0" smtClean="0">
              <a:solidFill>
                <a:srgbClr val="000000"/>
              </a:solidFill>
            </a:endParaRPr>
          </a:p>
        </p:txBody>
      </p:sp>
      <p:sp>
        <p:nvSpPr>
          <p:cNvPr id="2" name="Title 1"/>
          <p:cNvSpPr>
            <a:spLocks noGrp="1"/>
          </p:cNvSpPr>
          <p:nvPr>
            <p:ph type="title"/>
          </p:nvPr>
        </p:nvSpPr>
        <p:spPr>
          <a:xfrm>
            <a:off x="547730" y="319903"/>
            <a:ext cx="8229600" cy="1143000"/>
          </a:xfrm>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47730" y="1646600"/>
            <a:ext cx="8229600" cy="5047672"/>
          </a:xfrm>
        </p:spPr>
        <p:txBody>
          <a:bodyPr/>
          <a:lstStyle>
            <a:lvl1pPr>
              <a:spcBef>
                <a:spcPts val="0"/>
              </a:spcBef>
              <a:defRPr sz="2200">
                <a:solidFill>
                  <a:schemeClr val="tx1"/>
                </a:solidFill>
              </a:defRPr>
            </a:lvl1pPr>
            <a:lvl2pPr marL="687388" indent="-342900">
              <a:spcBef>
                <a:spcPts val="0"/>
              </a:spcBef>
              <a:defRPr>
                <a:solidFill>
                  <a:schemeClr val="tx1"/>
                </a:solidFill>
              </a:defRPr>
            </a:lvl2pPr>
            <a:lvl3pPr marL="914400" indent="-227013">
              <a:spcBef>
                <a:spcPts val="0"/>
              </a:spcBef>
              <a:defRPr>
                <a:solidFill>
                  <a:schemeClr val="tx1"/>
                </a:solidFill>
              </a:defRPr>
            </a:lvl3pPr>
            <a:lvl4pPr marL="1141413" indent="-227013">
              <a:spcBef>
                <a:spcPts val="0"/>
              </a:spcBef>
              <a:defRPr>
                <a:solidFill>
                  <a:schemeClr val="tx1"/>
                </a:solidFill>
              </a:defRPr>
            </a:lvl4pPr>
            <a:lvl5pPr marL="1376363" indent="-234950">
              <a:spcBef>
                <a:spcPts val="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7003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EA1CE7D5-EC6A-411B-A16E-1F9770B86804}"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C63E9CB4-000B-46CE-8EE3-7C132581EF1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52450" y="2286000"/>
            <a:ext cx="8229600" cy="3840163"/>
          </a:xfrm>
        </p:spPr>
        <p:txBody>
          <a:bodyPr/>
          <a:lstStyle>
            <a:lvl1pPr>
              <a:defRPr sz="22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8956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tex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BF7216CD-EB03-4AB1-A705-19E8B6E8B74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CA3E1FA4-29C7-412E-BED4-0F16C0ACF15D}"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3" name="Text Placeholder 2"/>
          <p:cNvSpPr>
            <a:spLocks noGrp="1"/>
          </p:cNvSpPr>
          <p:nvPr>
            <p:ph type="body" idx="1"/>
          </p:nvPr>
        </p:nvSpPr>
        <p:spPr>
          <a:xfrm>
            <a:off x="551506" y="3383179"/>
            <a:ext cx="7772400" cy="533400"/>
          </a:xfrm>
        </p:spPr>
        <p:txBody>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Title 6"/>
          <p:cNvSpPr>
            <a:spLocks noGrp="1"/>
          </p:cNvSpPr>
          <p:nvPr>
            <p:ph type="title"/>
          </p:nvPr>
        </p:nvSpPr>
        <p:spPr>
          <a:xfrm>
            <a:off x="551506" y="2159440"/>
            <a:ext cx="8343900" cy="1143000"/>
          </a:xfrm>
        </p:spPr>
        <p:txBody>
          <a:bodyPr anchor="b"/>
          <a:lstStyle>
            <a:lvl1pPr>
              <a:defRPr sz="440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585365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83A828C1-4947-4EA3-87F5-B0DA87E62592}"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6" name="TextBox 5"/>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ADE2D989-92D0-4212-93D4-71D86E0EA1BE}"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2" name="Title 1"/>
          <p:cNvSpPr>
            <a:spLocks noGrp="1"/>
          </p:cNvSpPr>
          <p:nvPr>
            <p:ph type="title"/>
          </p:nvPr>
        </p:nvSpPr>
        <p:spPr/>
        <p:txBody>
          <a:bodyPr/>
          <a:lstStyle>
            <a:lvl1pPr>
              <a:defRPr sz="3000"/>
            </a:lvl1pPr>
          </a:lstStyle>
          <a:p>
            <a:r>
              <a:rPr lang="en-US" smtClean="0"/>
              <a:t>Click to edit Master title style</a:t>
            </a:r>
            <a:endParaRPr lang="en-US" dirty="0"/>
          </a:p>
        </p:txBody>
      </p:sp>
      <p:sp>
        <p:nvSpPr>
          <p:cNvPr id="3" name="Content Placeholder 2"/>
          <p:cNvSpPr>
            <a:spLocks noGrp="1"/>
          </p:cNvSpPr>
          <p:nvPr>
            <p:ph sz="half" idx="1"/>
          </p:nvPr>
        </p:nvSpPr>
        <p:spPr>
          <a:xfrm>
            <a:off x="547730" y="1647823"/>
            <a:ext cx="4024270" cy="4525963"/>
          </a:xfr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7783" y="1647823"/>
            <a:ext cx="4038600" cy="4525963"/>
          </a:xfrm>
        </p:spPr>
        <p:txBody>
          <a:bodyPr/>
          <a:lstStyle>
            <a:lvl1pPr>
              <a:defRPr sz="2200"/>
            </a:lvl1pPr>
            <a:lvl2pPr>
              <a:defRPr sz="2000"/>
            </a:lvl2pPr>
            <a:lvl3pPr>
              <a:defRPr sz="20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25341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5660BBED-22CF-4A23-8CA1-E52F285DADB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8" name="TextBox 7"/>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D55E65C9-97C5-43BE-B6AA-7420F5D8BC7A}"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47730" y="1643942"/>
            <a:ext cx="4024270"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730" y="2546048"/>
            <a:ext cx="4024270"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08" y="1643942"/>
            <a:ext cx="4041775" cy="744427"/>
          </a:xfrm>
        </p:spPr>
        <p:txBody>
          <a:bodyPr anchor="b"/>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4608" y="2546048"/>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3244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105EADE1-1183-4B88-882D-3ED6C666D893}"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4" name="TextBox 3"/>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290C7B1A-05F7-4F14-BBB1-0B2150B7A70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549920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CC149BFC-2111-4ABA-8705-E47C07505D09}"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
        <p:nvSpPr>
          <p:cNvPr id="3" name="TextBox 2"/>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78440E6-7DD9-4AAA-8BF7-D02F975E6A8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Tree>
    <p:extLst>
      <p:ext uri="{BB962C8B-B14F-4D97-AF65-F5344CB8AC3E}">
        <p14:creationId xmlns:p14="http://schemas.microsoft.com/office/powerpoint/2010/main" val="7610263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1724026"/>
            <a:ext cx="8248650" cy="2313820"/>
          </a:xfrm>
        </p:spPr>
        <p:txBody>
          <a:bodyPr rIns="91440" bIns="45720" rtlCol="0">
            <a:normAutofit/>
          </a:bodyPr>
          <a:lstStyle>
            <a:lvl1pPr marL="227013" indent="-227013" algn="l" defTabSz="914400" rtl="0" eaLnBrk="1" latinLnBrk="0" hangingPunct="1">
              <a:spcBef>
                <a:spcPct val="20000"/>
              </a:spcBef>
              <a:buFont typeface="Wingdings" pitchFamily="2" charset="2"/>
              <a:buNone/>
              <a:defRPr lang="en-US" sz="2800" kern="1200" dirty="0" smtClean="0">
                <a:solidFill>
                  <a:schemeClr val="bg1"/>
                </a:solidFill>
                <a:latin typeface="Verdana" pitchFamily="34" charset="0"/>
                <a:ea typeface="+mn-ea"/>
                <a:cs typeface="+mn-cs"/>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948238" y="4138203"/>
            <a:ext cx="3470275" cy="403225"/>
          </a:xfrm>
        </p:spPr>
        <p:txBody>
          <a:bodyPr>
            <a:normAutofit/>
          </a:bodyPr>
          <a:lstStyle>
            <a:lvl1pPr marL="0" indent="0" algn="r">
              <a:buNone/>
              <a:defRPr sz="1800" i="1">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6066695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ext uri="{D42A27DB-BD31-4B8C-83A1-F6EECF244321}">
                <p14:modId xmlns:p14="http://schemas.microsoft.com/office/powerpoint/2010/main" val="13267023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0" name="think-cell Slide" r:id="rId16" imgW="395" imgH="394" progId="TCLayout.ActiveDocument.1">
                  <p:embed/>
                </p:oleObj>
              </mc:Choice>
              <mc:Fallback>
                <p:oleObj name="think-cell Slide" r:id="rId16" imgW="395" imgH="394"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547688" y="3206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547688" y="1651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TextBox 4"/>
          <p:cNvSpPr txBox="1">
            <a:spLocks noChangeArrowheads="1"/>
          </p:cNvSpPr>
          <p:nvPr userDrawn="1"/>
        </p:nvSpPr>
        <p:spPr bwMode="auto">
          <a:xfrm>
            <a:off x="8774113" y="6611938"/>
            <a:ext cx="6429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fontAlgn="base" hangingPunct="1">
              <a:spcBef>
                <a:spcPts val="800"/>
              </a:spcBef>
              <a:spcAft>
                <a:spcPct val="0"/>
              </a:spcAft>
              <a:buFont typeface="Wingdings" pitchFamily="2" charset="2"/>
              <a:buNone/>
              <a:defRPr/>
            </a:pPr>
            <a:fld id="{F78440E6-7DD9-4AAA-8BF7-D02F975E6A8F}" type="slidenum">
              <a:rPr lang="en-US" altLang="en-US" sz="900" smtClean="0">
                <a:solidFill>
                  <a:srgbClr val="000000"/>
                </a:solidFill>
              </a:rPr>
              <a:pPr eaLnBrk="1" fontAlgn="base" hangingPunct="1">
                <a:spcBef>
                  <a:spcPts val="800"/>
                </a:spcBef>
                <a:spcAft>
                  <a:spcPct val="0"/>
                </a:spcAft>
                <a:buFont typeface="Wingdings" pitchFamily="2" charset="2"/>
                <a:buNone/>
                <a:defRPr/>
              </a:pPr>
              <a:t>‹#›</a:t>
            </a:fld>
            <a:endParaRPr lang="en-US" altLang="en-US" sz="900" dirty="0" smtClean="0">
              <a:solidFill>
                <a:srgbClr val="000000"/>
              </a:solidFill>
            </a:endParaRPr>
          </a:p>
        </p:txBody>
      </p:sp>
    </p:spTree>
    <p:extLst>
      <p:ext uri="{BB962C8B-B14F-4D97-AF65-F5344CB8AC3E}">
        <p14:creationId xmlns:p14="http://schemas.microsoft.com/office/powerpoint/2010/main" val="5721404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1" fontAlgn="base" hangingPunct="1">
        <a:lnSpc>
          <a:spcPct val="105000"/>
        </a:lnSpc>
        <a:spcBef>
          <a:spcPct val="0"/>
        </a:spcBef>
        <a:spcAft>
          <a:spcPct val="0"/>
        </a:spcAft>
        <a:defRPr lang="en-US" sz="3000" kern="1200" dirty="0">
          <a:solidFill>
            <a:schemeClr val="bg2"/>
          </a:solidFill>
          <a:latin typeface="+mj-lt"/>
          <a:ea typeface="+mj-ea"/>
          <a:cs typeface="+mj-cs"/>
        </a:defRPr>
      </a:lvl1pPr>
      <a:lvl2pPr algn="l" rtl="0" eaLnBrk="1" fontAlgn="base" hangingPunct="1">
        <a:lnSpc>
          <a:spcPct val="105000"/>
        </a:lnSpc>
        <a:spcBef>
          <a:spcPct val="0"/>
        </a:spcBef>
        <a:spcAft>
          <a:spcPct val="0"/>
        </a:spcAft>
        <a:defRPr sz="3000">
          <a:solidFill>
            <a:schemeClr val="bg2"/>
          </a:solidFill>
          <a:latin typeface="Georgia" pitchFamily="18" charset="0"/>
        </a:defRPr>
      </a:lvl2pPr>
      <a:lvl3pPr algn="l" rtl="0" eaLnBrk="1" fontAlgn="base" hangingPunct="1">
        <a:lnSpc>
          <a:spcPct val="105000"/>
        </a:lnSpc>
        <a:spcBef>
          <a:spcPct val="0"/>
        </a:spcBef>
        <a:spcAft>
          <a:spcPct val="0"/>
        </a:spcAft>
        <a:defRPr sz="3000">
          <a:solidFill>
            <a:schemeClr val="bg2"/>
          </a:solidFill>
          <a:latin typeface="Georgia" pitchFamily="18" charset="0"/>
        </a:defRPr>
      </a:lvl3pPr>
      <a:lvl4pPr algn="l" rtl="0" eaLnBrk="1" fontAlgn="base" hangingPunct="1">
        <a:lnSpc>
          <a:spcPct val="105000"/>
        </a:lnSpc>
        <a:spcBef>
          <a:spcPct val="0"/>
        </a:spcBef>
        <a:spcAft>
          <a:spcPct val="0"/>
        </a:spcAft>
        <a:defRPr sz="3000">
          <a:solidFill>
            <a:schemeClr val="bg2"/>
          </a:solidFill>
          <a:latin typeface="Georgia" pitchFamily="18" charset="0"/>
        </a:defRPr>
      </a:lvl4pPr>
      <a:lvl5pPr algn="l" rtl="0" eaLnBrk="1" fontAlgn="base" hangingPunct="1">
        <a:lnSpc>
          <a:spcPct val="105000"/>
        </a:lnSpc>
        <a:spcBef>
          <a:spcPct val="0"/>
        </a:spcBef>
        <a:spcAft>
          <a:spcPct val="0"/>
        </a:spcAft>
        <a:defRPr sz="3000">
          <a:solidFill>
            <a:schemeClr val="bg2"/>
          </a:solidFill>
          <a:latin typeface="Georgia" pitchFamily="18" charset="0"/>
        </a:defRPr>
      </a:lvl5pPr>
      <a:lvl6pPr marL="457200" algn="l" rtl="0" eaLnBrk="1" fontAlgn="base" hangingPunct="1">
        <a:lnSpc>
          <a:spcPct val="105000"/>
        </a:lnSpc>
        <a:spcBef>
          <a:spcPct val="0"/>
        </a:spcBef>
        <a:spcAft>
          <a:spcPct val="0"/>
        </a:spcAft>
        <a:defRPr sz="3200">
          <a:solidFill>
            <a:schemeClr val="tx2"/>
          </a:solidFill>
          <a:latin typeface="Georgia" pitchFamily="18" charset="0"/>
        </a:defRPr>
      </a:lvl6pPr>
      <a:lvl7pPr marL="914400" algn="l" rtl="0" eaLnBrk="1" fontAlgn="base" hangingPunct="1">
        <a:lnSpc>
          <a:spcPct val="105000"/>
        </a:lnSpc>
        <a:spcBef>
          <a:spcPct val="0"/>
        </a:spcBef>
        <a:spcAft>
          <a:spcPct val="0"/>
        </a:spcAft>
        <a:defRPr sz="3200">
          <a:solidFill>
            <a:schemeClr val="tx2"/>
          </a:solidFill>
          <a:latin typeface="Georgia" pitchFamily="18" charset="0"/>
        </a:defRPr>
      </a:lvl7pPr>
      <a:lvl8pPr marL="1371600" algn="l" rtl="0" eaLnBrk="1" fontAlgn="base" hangingPunct="1">
        <a:lnSpc>
          <a:spcPct val="105000"/>
        </a:lnSpc>
        <a:spcBef>
          <a:spcPct val="0"/>
        </a:spcBef>
        <a:spcAft>
          <a:spcPct val="0"/>
        </a:spcAft>
        <a:defRPr sz="3200">
          <a:solidFill>
            <a:schemeClr val="tx2"/>
          </a:solidFill>
          <a:latin typeface="Georgia" pitchFamily="18" charset="0"/>
        </a:defRPr>
      </a:lvl8pPr>
      <a:lvl9pPr marL="1828800" algn="l" rtl="0" eaLnBrk="1" fontAlgn="base" hangingPunct="1">
        <a:lnSpc>
          <a:spcPct val="105000"/>
        </a:lnSpc>
        <a:spcBef>
          <a:spcPct val="0"/>
        </a:spcBef>
        <a:spcAft>
          <a:spcPct val="0"/>
        </a:spcAft>
        <a:defRPr sz="3200">
          <a:solidFill>
            <a:schemeClr val="tx2"/>
          </a:solidFill>
          <a:latin typeface="Georgia" pitchFamily="18" charset="0"/>
        </a:defRPr>
      </a:lvl9pPr>
    </p:titleStyle>
    <p:bodyStyle>
      <a:lvl1pPr marL="342900" indent="-342900" algn="l" rtl="0" eaLnBrk="1" fontAlgn="base" hangingPunct="1">
        <a:spcBef>
          <a:spcPct val="0"/>
        </a:spcBef>
        <a:spcAft>
          <a:spcPts val="1200"/>
        </a:spcAft>
        <a:buFont typeface="Wingdings" pitchFamily="2" charset="2"/>
        <a:buChar char="§"/>
        <a:defRPr sz="2200" kern="1200">
          <a:solidFill>
            <a:schemeClr val="tx1"/>
          </a:solidFill>
          <a:latin typeface="Verdana" pitchFamily="34" charset="0"/>
          <a:ea typeface="+mn-ea"/>
          <a:cs typeface="+mn-cs"/>
        </a:defRPr>
      </a:lvl1pPr>
      <a:lvl2pPr marL="687388" indent="-342900" algn="l" rtl="0" eaLnBrk="1" fontAlgn="base" hangingPunct="1">
        <a:spcBef>
          <a:spcPct val="0"/>
        </a:spcBef>
        <a:spcAft>
          <a:spcPts val="1200"/>
        </a:spcAft>
        <a:buFont typeface="Verdana" pitchFamily="34" charset="0"/>
        <a:buChar char="–"/>
        <a:defRPr sz="2000" kern="1200">
          <a:solidFill>
            <a:schemeClr val="tx1"/>
          </a:solidFill>
          <a:latin typeface="Verdana" pitchFamily="34" charset="0"/>
          <a:ea typeface="+mn-ea"/>
          <a:cs typeface="+mn-cs"/>
        </a:defRPr>
      </a:lvl2pPr>
      <a:lvl3pPr marL="914400" indent="-227013" algn="l" rtl="0" eaLnBrk="1" fontAlgn="base" hangingPunct="1">
        <a:spcBef>
          <a:spcPct val="0"/>
        </a:spcBef>
        <a:spcAft>
          <a:spcPts val="1200"/>
        </a:spcAft>
        <a:buFont typeface="Arial" charset="0"/>
        <a:buChar char="•"/>
        <a:defRPr kern="1200">
          <a:solidFill>
            <a:schemeClr val="tx1"/>
          </a:solidFill>
          <a:latin typeface="Verdana" pitchFamily="34" charset="0"/>
          <a:ea typeface="+mn-ea"/>
          <a:cs typeface="+mn-cs"/>
        </a:defRPr>
      </a:lvl3pPr>
      <a:lvl4pPr marL="1141413" indent="-227013"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4pPr>
      <a:lvl5pPr marL="1376363" indent="-234950" algn="l" rtl="0" eaLnBrk="1" fontAlgn="base" hangingPunct="1">
        <a:spcBef>
          <a:spcPct val="0"/>
        </a:spcBef>
        <a:spcAft>
          <a:spcPts val="1200"/>
        </a:spcAft>
        <a:buFont typeface="Wingdings" pitchFamily="2" charset="2"/>
        <a:buChar char="§"/>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92"/>
          <a:ext cx="1587" cy="1587"/>
        </p:xfrm>
        <a:graphic>
          <a:graphicData uri="http://schemas.openxmlformats.org/presentationml/2006/ole">
            <mc:AlternateContent xmlns:mc="http://schemas.openxmlformats.org/markup-compatibility/2006">
              <mc:Choice xmlns:v="urn:schemas-microsoft-com:vml" Requires="v">
                <p:oleObj spid="_x0000_s3103" name="think-cell Slide" r:id="rId5" imgW="395" imgH="394" progId="TCLayout.ActiveDocument.1">
                  <p:embed/>
                </p:oleObj>
              </mc:Choice>
              <mc:Fallback>
                <p:oleObj name="think-cell Slide" r:id="rId5" imgW="395" imgH="394" progId="TCLayout.ActiveDocument.1">
                  <p:embed/>
                  <p:pic>
                    <p:nvPicPr>
                      <p:cNvPr id="0" name=""/>
                      <p:cNvPicPr/>
                      <p:nvPr/>
                    </p:nvPicPr>
                    <p:blipFill>
                      <a:blip r:embed="rId6"/>
                      <a:stretch>
                        <a:fillRect/>
                      </a:stretch>
                    </p:blipFill>
                    <p:spPr>
                      <a:xfrm>
                        <a:off x="1588" y="1592"/>
                        <a:ext cx="1587" cy="1587"/>
                      </a:xfrm>
                      <a:prstGeom prst="rect">
                        <a:avLst/>
                      </a:prstGeom>
                    </p:spPr>
                  </p:pic>
                </p:oleObj>
              </mc:Fallback>
            </mc:AlternateContent>
          </a:graphicData>
        </a:graphic>
      </p:graphicFrame>
      <p:sp>
        <p:nvSpPr>
          <p:cNvPr id="9" name="Text Placeholder 7"/>
          <p:cNvSpPr>
            <a:spLocks noGrp="1"/>
          </p:cNvSpPr>
          <p:nvPr>
            <p:ph type="body" sz="quarter" idx="12"/>
          </p:nvPr>
        </p:nvSpPr>
        <p:spPr>
          <a:xfrm>
            <a:off x="91852" y="457200"/>
            <a:ext cx="5309064" cy="288865"/>
          </a:xfrm>
        </p:spPr>
        <p:txBody>
          <a:bodyPr/>
          <a:lstStyle/>
          <a:p>
            <a:r>
              <a:rPr lang="en-US" sz="2000" dirty="0" smtClean="0">
                <a:solidFill>
                  <a:schemeClr val="bg2"/>
                </a:solidFill>
                <a:latin typeface="+mj-lt"/>
              </a:rPr>
              <a:t>Azure </a:t>
            </a:r>
            <a:r>
              <a:rPr lang="en-US" sz="2000" dirty="0">
                <a:solidFill>
                  <a:schemeClr val="bg2"/>
                </a:solidFill>
                <a:latin typeface="+mj-lt"/>
              </a:rPr>
              <a:t>Cloud </a:t>
            </a:r>
            <a:r>
              <a:rPr lang="en-US" sz="2000" dirty="0" smtClean="0">
                <a:solidFill>
                  <a:schemeClr val="bg2"/>
                </a:solidFill>
                <a:latin typeface="+mj-lt"/>
              </a:rPr>
              <a:t>Offering Roadmap</a:t>
            </a:r>
            <a:endParaRPr lang="en-US" sz="2000" dirty="0">
              <a:solidFill>
                <a:schemeClr val="bg2"/>
              </a:solidFill>
              <a:latin typeface="+mj-lt"/>
            </a:endParaRPr>
          </a:p>
        </p:txBody>
      </p:sp>
      <p:grpSp>
        <p:nvGrpSpPr>
          <p:cNvPr id="6" name="Group 5"/>
          <p:cNvGrpSpPr/>
          <p:nvPr/>
        </p:nvGrpSpPr>
        <p:grpSpPr>
          <a:xfrm>
            <a:off x="-24023" y="0"/>
            <a:ext cx="9168023" cy="5085789"/>
            <a:chOff x="408085" y="1087197"/>
            <a:chExt cx="9559714" cy="3221192"/>
          </a:xfrm>
        </p:grpSpPr>
        <p:sp>
          <p:nvSpPr>
            <p:cNvPr id="7" name="Freeform 8"/>
            <p:cNvSpPr>
              <a:spLocks/>
            </p:cNvSpPr>
            <p:nvPr/>
          </p:nvSpPr>
          <p:spPr bwMode="gray">
            <a:xfrm>
              <a:off x="408085" y="1087197"/>
              <a:ext cx="9559714" cy="3221192"/>
            </a:xfrm>
            <a:custGeom>
              <a:avLst/>
              <a:gdLst/>
              <a:ahLst/>
              <a:cxnLst>
                <a:cxn ang="0">
                  <a:pos x="0" y="1210"/>
                </a:cxn>
                <a:cxn ang="0">
                  <a:pos x="1630" y="151"/>
                </a:cxn>
                <a:cxn ang="0">
                  <a:pos x="1613" y="0"/>
                </a:cxn>
                <a:cxn ang="0">
                  <a:pos x="1932" y="242"/>
                </a:cxn>
                <a:cxn ang="0">
                  <a:pos x="1681" y="605"/>
                </a:cxn>
                <a:cxn ang="0">
                  <a:pos x="1664" y="454"/>
                </a:cxn>
                <a:cxn ang="0">
                  <a:pos x="0" y="1210"/>
                </a:cxn>
              </a:cxnLst>
              <a:rect l="0" t="0" r="r" b="b"/>
              <a:pathLst>
                <a:path w="1932" h="1210">
                  <a:moveTo>
                    <a:pt x="0" y="1210"/>
                  </a:moveTo>
                  <a:cubicBezTo>
                    <a:pt x="215" y="672"/>
                    <a:pt x="758" y="319"/>
                    <a:pt x="1630" y="151"/>
                  </a:cubicBezTo>
                  <a:cubicBezTo>
                    <a:pt x="1613" y="0"/>
                    <a:pt x="1613" y="0"/>
                    <a:pt x="1613" y="0"/>
                  </a:cubicBezTo>
                  <a:cubicBezTo>
                    <a:pt x="1932" y="242"/>
                    <a:pt x="1932" y="242"/>
                    <a:pt x="1932" y="242"/>
                  </a:cubicBezTo>
                  <a:cubicBezTo>
                    <a:pt x="1681" y="605"/>
                    <a:pt x="1681" y="605"/>
                    <a:pt x="1681" y="605"/>
                  </a:cubicBezTo>
                  <a:cubicBezTo>
                    <a:pt x="1664" y="454"/>
                    <a:pt x="1664" y="454"/>
                    <a:pt x="1664" y="454"/>
                  </a:cubicBezTo>
                  <a:cubicBezTo>
                    <a:pt x="877" y="521"/>
                    <a:pt x="322" y="773"/>
                    <a:pt x="0" y="1210"/>
                  </a:cubicBezTo>
                  <a:close/>
                </a:path>
              </a:pathLst>
            </a:custGeom>
            <a:solidFill>
              <a:srgbClr val="BFC0BE"/>
            </a:solidFill>
            <a:ln w="9525">
              <a:noFill/>
              <a:round/>
              <a:headEnd/>
              <a:tailEnd/>
            </a:ln>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ED8800"/>
                </a:solidFill>
                <a:cs typeface="Arial" charset="0"/>
              </a:endParaRPr>
            </a:p>
          </p:txBody>
        </p:sp>
        <p:sp>
          <p:nvSpPr>
            <p:cNvPr id="8" name="Oval 7"/>
            <p:cNvSpPr/>
            <p:nvPr/>
          </p:nvSpPr>
          <p:spPr bwMode="gray">
            <a:xfrm>
              <a:off x="6312844" y="2004192"/>
              <a:ext cx="343500" cy="213288"/>
            </a:xfrm>
            <a:prstGeom prst="ellipse">
              <a:avLst/>
            </a:prstGeom>
            <a:gradFill flip="none" rotWithShape="1">
              <a:gsLst>
                <a:gs pos="0">
                  <a:schemeClr val="accent3">
                    <a:lumMod val="50000"/>
                  </a:schemeClr>
                </a:gs>
                <a:gs pos="40000">
                  <a:schemeClr val="accent3"/>
                </a:gs>
                <a:gs pos="100000">
                  <a:schemeClr val="accent3">
                    <a:lumMod val="60000"/>
                    <a:lumOff val="40000"/>
                  </a:schemeClr>
                </a:gs>
              </a:gsLst>
              <a:lin ang="8100000" scaled="1"/>
              <a:tileRect/>
            </a:gradFill>
            <a:ln/>
            <a:effectLst/>
          </p:spPr>
          <p:style>
            <a:lnRef idx="3">
              <a:schemeClr val="lt1"/>
            </a:lnRef>
            <a:fillRef idx="1">
              <a:schemeClr val="accent6"/>
            </a:fillRef>
            <a:effectRef idx="1">
              <a:schemeClr val="accent6"/>
            </a:effectRef>
            <a:fontRef idx="minor">
              <a:schemeClr val="lt1"/>
            </a:fontRef>
          </p:style>
          <p:txBody>
            <a:bodyPr lIns="45720" rIns="45720" rtlCol="0" anchor="ctr"/>
            <a:lstStyle/>
            <a:p>
              <a:pPr fontAlgn="base">
                <a:spcBef>
                  <a:spcPts val="400"/>
                </a:spcBef>
                <a:spcAft>
                  <a:spcPct val="0"/>
                </a:spcAft>
              </a:pPr>
              <a:endParaRPr lang="en-US" sz="1200" dirty="0" err="1">
                <a:solidFill>
                  <a:srgbClr val="ED8800"/>
                </a:solidFill>
                <a:cs typeface="Arial" pitchFamily="34" charset="0"/>
              </a:endParaRPr>
            </a:p>
          </p:txBody>
        </p:sp>
        <p:sp>
          <p:nvSpPr>
            <p:cNvPr id="10" name="Oval 9"/>
            <p:cNvSpPr/>
            <p:nvPr/>
          </p:nvSpPr>
          <p:spPr bwMode="gray">
            <a:xfrm>
              <a:off x="4167545" y="2395653"/>
              <a:ext cx="332509" cy="187693"/>
            </a:xfrm>
            <a:prstGeom prst="ellipse">
              <a:avLst/>
            </a:prstGeom>
            <a:gradFill flip="none" rotWithShape="1">
              <a:gsLst>
                <a:gs pos="0">
                  <a:schemeClr val="accent3">
                    <a:lumMod val="50000"/>
                  </a:schemeClr>
                </a:gs>
                <a:gs pos="40000">
                  <a:schemeClr val="accent3"/>
                </a:gs>
                <a:gs pos="100000">
                  <a:schemeClr val="accent3">
                    <a:lumMod val="60000"/>
                    <a:lumOff val="40000"/>
                  </a:schemeClr>
                </a:gs>
              </a:gsLst>
              <a:lin ang="8100000" scaled="1"/>
              <a:tileRect/>
            </a:gradFill>
            <a:ln/>
            <a:effectLst/>
          </p:spPr>
          <p:style>
            <a:lnRef idx="3">
              <a:schemeClr val="lt1"/>
            </a:lnRef>
            <a:fillRef idx="1">
              <a:schemeClr val="accent6"/>
            </a:fillRef>
            <a:effectRef idx="1">
              <a:schemeClr val="accent6"/>
            </a:effectRef>
            <a:fontRef idx="minor">
              <a:schemeClr val="lt1"/>
            </a:fontRef>
          </p:style>
          <p:txBody>
            <a:bodyPr lIns="45720" rIns="45720" rtlCol="0" anchor="ctr"/>
            <a:lstStyle/>
            <a:p>
              <a:pPr fontAlgn="base">
                <a:spcBef>
                  <a:spcPts val="400"/>
                </a:spcBef>
                <a:spcAft>
                  <a:spcPct val="0"/>
                </a:spcAft>
              </a:pPr>
              <a:endParaRPr lang="en-US" sz="1200" dirty="0" err="1">
                <a:solidFill>
                  <a:srgbClr val="ED8800"/>
                </a:solidFill>
                <a:cs typeface="Arial" pitchFamily="34" charset="0"/>
              </a:endParaRPr>
            </a:p>
          </p:txBody>
        </p:sp>
        <p:sp>
          <p:nvSpPr>
            <p:cNvPr id="11" name="Oval 10"/>
            <p:cNvSpPr/>
            <p:nvPr/>
          </p:nvSpPr>
          <p:spPr bwMode="gray">
            <a:xfrm>
              <a:off x="2260612" y="2975137"/>
              <a:ext cx="301752" cy="187364"/>
            </a:xfrm>
            <a:prstGeom prst="ellipse">
              <a:avLst/>
            </a:prstGeom>
            <a:gradFill flip="none" rotWithShape="1">
              <a:gsLst>
                <a:gs pos="0">
                  <a:schemeClr val="accent3">
                    <a:lumMod val="50000"/>
                  </a:schemeClr>
                </a:gs>
                <a:gs pos="40000">
                  <a:schemeClr val="accent3"/>
                </a:gs>
                <a:gs pos="100000">
                  <a:schemeClr val="accent3">
                    <a:lumMod val="60000"/>
                    <a:lumOff val="40000"/>
                  </a:schemeClr>
                </a:gs>
              </a:gsLst>
              <a:lin ang="8100000" scaled="1"/>
              <a:tileRect/>
            </a:gradFill>
            <a:ln/>
            <a:effectLst/>
          </p:spPr>
          <p:style>
            <a:lnRef idx="3">
              <a:schemeClr val="lt1"/>
            </a:lnRef>
            <a:fillRef idx="1">
              <a:schemeClr val="accent6"/>
            </a:fillRef>
            <a:effectRef idx="1">
              <a:schemeClr val="accent6"/>
            </a:effectRef>
            <a:fontRef idx="minor">
              <a:schemeClr val="lt1"/>
            </a:fontRef>
          </p:style>
          <p:txBody>
            <a:bodyPr lIns="45720" rIns="45720" rtlCol="0" anchor="ctr"/>
            <a:lstStyle/>
            <a:p>
              <a:pPr fontAlgn="base">
                <a:spcBef>
                  <a:spcPts val="400"/>
                </a:spcBef>
                <a:spcAft>
                  <a:spcPct val="0"/>
                </a:spcAft>
              </a:pPr>
              <a:endParaRPr lang="en-US" sz="1200" dirty="0" err="1">
                <a:solidFill>
                  <a:srgbClr val="ED8800"/>
                </a:solidFill>
                <a:cs typeface="Arial" pitchFamily="34" charset="0"/>
              </a:endParaRPr>
            </a:p>
          </p:txBody>
        </p:sp>
      </p:grpSp>
      <p:sp>
        <p:nvSpPr>
          <p:cNvPr id="12" name="TextBox 11"/>
          <p:cNvSpPr txBox="1"/>
          <p:nvPr/>
        </p:nvSpPr>
        <p:spPr>
          <a:xfrm>
            <a:off x="76200" y="4419600"/>
            <a:ext cx="2132678" cy="248722"/>
          </a:xfrm>
          <a:prstGeom prst="rect">
            <a:avLst/>
          </a:prstGeom>
          <a:ln>
            <a:noFill/>
          </a:ln>
        </p:spPr>
        <p:txBody>
          <a:bodyPr wrap="square" rtlCol="0">
            <a:spAutoFit/>
          </a:bodyPr>
          <a:lstStyle/>
          <a:p>
            <a:pPr marL="1588" algn="ctr" fontAlgn="base">
              <a:lnSpc>
                <a:spcPct val="106000"/>
              </a:lnSpc>
              <a:spcBef>
                <a:spcPct val="0"/>
              </a:spcBef>
              <a:spcAft>
                <a:spcPct val="0"/>
              </a:spcAft>
              <a:buClr>
                <a:srgbClr val="000000"/>
              </a:buClr>
            </a:pPr>
            <a:r>
              <a:rPr lang="en-US" sz="1050" b="1" dirty="0" smtClean="0">
                <a:solidFill>
                  <a:srgbClr val="0095C8">
                    <a:lumMod val="50000"/>
                  </a:srgbClr>
                </a:solidFill>
                <a:cs typeface="Arial" charset="0"/>
              </a:rPr>
              <a:t>Base Services </a:t>
            </a:r>
          </a:p>
        </p:txBody>
      </p:sp>
      <p:sp>
        <p:nvSpPr>
          <p:cNvPr id="13" name="TextBox 12"/>
          <p:cNvSpPr txBox="1"/>
          <p:nvPr/>
        </p:nvSpPr>
        <p:spPr>
          <a:xfrm>
            <a:off x="1447800" y="3352800"/>
            <a:ext cx="2555026" cy="263598"/>
          </a:xfrm>
          <a:prstGeom prst="rect">
            <a:avLst/>
          </a:prstGeom>
          <a:ln>
            <a:noFill/>
          </a:ln>
        </p:spPr>
        <p:txBody>
          <a:bodyPr wrap="square" rtlCol="0">
            <a:spAutoFit/>
          </a:bodyPr>
          <a:lstStyle/>
          <a:p>
            <a:pPr marL="1588" algn="ctr" fontAlgn="base">
              <a:lnSpc>
                <a:spcPct val="106000"/>
              </a:lnSpc>
              <a:spcBef>
                <a:spcPct val="0"/>
              </a:spcBef>
              <a:spcAft>
                <a:spcPct val="0"/>
              </a:spcAft>
              <a:buClr>
                <a:srgbClr val="000000"/>
              </a:buClr>
            </a:pPr>
            <a:r>
              <a:rPr lang="en-US" sz="1050" b="1" dirty="0" smtClean="0">
                <a:solidFill>
                  <a:srgbClr val="0095C8">
                    <a:lumMod val="50000"/>
                  </a:srgbClr>
                </a:solidFill>
                <a:cs typeface="Arial" charset="0"/>
              </a:rPr>
              <a:t>Integration Services </a:t>
            </a:r>
          </a:p>
        </p:txBody>
      </p:sp>
      <p:sp>
        <p:nvSpPr>
          <p:cNvPr id="14" name="TextBox 13"/>
          <p:cNvSpPr txBox="1"/>
          <p:nvPr/>
        </p:nvSpPr>
        <p:spPr>
          <a:xfrm>
            <a:off x="3114916" y="2438400"/>
            <a:ext cx="2753322" cy="410433"/>
          </a:xfrm>
          <a:prstGeom prst="rect">
            <a:avLst/>
          </a:prstGeom>
          <a:ln>
            <a:noFill/>
          </a:ln>
        </p:spPr>
        <p:txBody>
          <a:bodyPr wrap="square" rtlCol="0">
            <a:spAutoFit/>
          </a:bodyPr>
          <a:lstStyle/>
          <a:p>
            <a:pPr marL="1588" algn="ctr" fontAlgn="base">
              <a:lnSpc>
                <a:spcPct val="106000"/>
              </a:lnSpc>
              <a:spcBef>
                <a:spcPct val="0"/>
              </a:spcBef>
              <a:spcAft>
                <a:spcPct val="0"/>
              </a:spcAft>
              <a:buClr>
                <a:srgbClr val="000000"/>
              </a:buClr>
            </a:pPr>
            <a:r>
              <a:rPr lang="en-US" sz="1050" b="1" dirty="0" smtClean="0">
                <a:solidFill>
                  <a:srgbClr val="0095C8">
                    <a:lumMod val="50000"/>
                  </a:srgbClr>
                </a:solidFill>
                <a:cs typeface="Arial" charset="0"/>
              </a:rPr>
              <a:t>Integration Services </a:t>
            </a:r>
          </a:p>
          <a:p>
            <a:pPr marL="1588" algn="ctr" fontAlgn="base">
              <a:lnSpc>
                <a:spcPct val="106000"/>
              </a:lnSpc>
              <a:spcBef>
                <a:spcPct val="0"/>
              </a:spcBef>
              <a:spcAft>
                <a:spcPct val="0"/>
              </a:spcAft>
              <a:buClr>
                <a:srgbClr val="000000"/>
              </a:buClr>
            </a:pPr>
            <a:r>
              <a:rPr lang="en-US" sz="900" b="1" dirty="0" smtClean="0">
                <a:solidFill>
                  <a:srgbClr val="0095C8">
                    <a:lumMod val="50000"/>
                  </a:srgbClr>
                </a:solidFill>
                <a:cs typeface="Arial" charset="0"/>
              </a:rPr>
              <a:t>Q1 2017</a:t>
            </a:r>
            <a:endParaRPr lang="en-US" sz="900" dirty="0">
              <a:solidFill>
                <a:srgbClr val="FFFFFF">
                  <a:lumMod val="50000"/>
                </a:srgbClr>
              </a:solidFill>
              <a:cs typeface="Arial" charset="0"/>
            </a:endParaRPr>
          </a:p>
        </p:txBody>
      </p:sp>
      <p:sp>
        <p:nvSpPr>
          <p:cNvPr id="15" name="TextBox 14"/>
          <p:cNvSpPr txBox="1"/>
          <p:nvPr/>
        </p:nvSpPr>
        <p:spPr>
          <a:xfrm>
            <a:off x="-152400" y="4648200"/>
            <a:ext cx="2879396" cy="1159613"/>
          </a:xfrm>
          <a:prstGeom prst="rect">
            <a:avLst/>
          </a:prstGeom>
          <a:ln>
            <a:noFill/>
          </a:ln>
        </p:spPr>
        <p:txBody>
          <a:bodyPr wrap="square" rtlCol="0">
            <a:spAutoFit/>
          </a:bodyPr>
          <a:lstStyle/>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Azure </a:t>
            </a:r>
            <a:r>
              <a:rPr lang="en-US" sz="800" b="1" i="1" dirty="0">
                <a:solidFill>
                  <a:srgbClr val="000000"/>
                </a:solidFill>
                <a:cs typeface="Arial" charset="0"/>
              </a:rPr>
              <a:t>Web Sites</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Azure Web Jobs</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Email Service</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App Monitoring </a:t>
            </a:r>
          </a:p>
          <a:p>
            <a:pPr marL="168275" lvl="1" fontAlgn="base">
              <a:lnSpc>
                <a:spcPct val="106000"/>
              </a:lnSpc>
              <a:spcBef>
                <a:spcPts val="200"/>
              </a:spcBef>
              <a:spcAft>
                <a:spcPct val="0"/>
              </a:spcAft>
              <a:buClr>
                <a:srgbClr val="000000"/>
              </a:buClr>
            </a:pPr>
            <a:r>
              <a:rPr lang="en-US" sz="800" b="1" i="1" dirty="0">
                <a:solidFill>
                  <a:srgbClr val="000000"/>
                </a:solidFill>
                <a:cs typeface="Arial" charset="0"/>
              </a:rPr>
              <a:t> </a:t>
            </a:r>
            <a:r>
              <a:rPr lang="en-US" sz="800" b="1" i="1" dirty="0" smtClean="0">
                <a:solidFill>
                  <a:srgbClr val="000000"/>
                </a:solidFill>
                <a:cs typeface="Arial" charset="0"/>
              </a:rPr>
              <a:t>    </a:t>
            </a:r>
            <a:r>
              <a:rPr lang="en-US" sz="800" b="1" i="1" dirty="0" err="1" smtClean="0">
                <a:solidFill>
                  <a:srgbClr val="000000"/>
                </a:solidFill>
                <a:cs typeface="Arial" charset="0"/>
              </a:rPr>
              <a:t>Dynatrace</a:t>
            </a:r>
            <a:r>
              <a:rPr lang="en-US" sz="800" b="1" i="1" dirty="0" smtClean="0">
                <a:solidFill>
                  <a:srgbClr val="000000"/>
                </a:solidFill>
                <a:cs typeface="Arial" charset="0"/>
              </a:rPr>
              <a:t> is available now</a:t>
            </a:r>
            <a:br>
              <a:rPr lang="en-US" sz="800" b="1" i="1" dirty="0" smtClean="0">
                <a:solidFill>
                  <a:srgbClr val="000000"/>
                </a:solidFill>
                <a:cs typeface="Arial" charset="0"/>
              </a:rPr>
            </a:br>
            <a:r>
              <a:rPr lang="en-US" sz="800" b="1" i="1" dirty="0" smtClean="0">
                <a:solidFill>
                  <a:srgbClr val="000000"/>
                </a:solidFill>
                <a:cs typeface="Arial" charset="0"/>
              </a:rPr>
              <a:t>     </a:t>
            </a:r>
            <a:r>
              <a:rPr lang="en-US" sz="800" b="1" i="1" dirty="0" err="1" smtClean="0">
                <a:solidFill>
                  <a:srgbClr val="000000"/>
                </a:solidFill>
                <a:cs typeface="Arial" charset="0"/>
              </a:rPr>
              <a:t>AppDynamics</a:t>
            </a:r>
            <a:r>
              <a:rPr lang="en-US" sz="800" b="1" i="1" dirty="0" smtClean="0">
                <a:solidFill>
                  <a:srgbClr val="000000"/>
                </a:solidFill>
                <a:cs typeface="Arial" charset="0"/>
              </a:rPr>
              <a:t>  (Q4 2016) </a:t>
            </a:r>
            <a:endParaRPr lang="en-US" sz="800" b="1" i="1" dirty="0">
              <a:solidFill>
                <a:srgbClr val="000000"/>
              </a:solidFill>
              <a:cs typeface="Arial" charset="0"/>
            </a:endParaRPr>
          </a:p>
          <a:p>
            <a:pPr marL="168275" lvl="1" fontAlgn="base">
              <a:lnSpc>
                <a:spcPct val="106000"/>
              </a:lnSpc>
              <a:spcBef>
                <a:spcPts val="200"/>
              </a:spcBef>
              <a:spcAft>
                <a:spcPct val="0"/>
              </a:spcAft>
              <a:buClr>
                <a:srgbClr val="000000"/>
              </a:buClr>
            </a:pPr>
            <a:r>
              <a:rPr lang="en-US" sz="800" b="1" i="1" dirty="0" smtClean="0">
                <a:solidFill>
                  <a:srgbClr val="000000"/>
                </a:solidFill>
                <a:cs typeface="Arial" charset="0"/>
              </a:rPr>
              <a:t> </a:t>
            </a:r>
            <a:endParaRPr lang="en-US" sz="800" b="1" i="1" dirty="0">
              <a:solidFill>
                <a:srgbClr val="000000"/>
              </a:solidFill>
              <a:cs typeface="Arial" charset="0"/>
            </a:endParaRPr>
          </a:p>
        </p:txBody>
      </p:sp>
      <p:sp>
        <p:nvSpPr>
          <p:cNvPr id="16" name="TextBox 15"/>
          <p:cNvSpPr txBox="1"/>
          <p:nvPr/>
        </p:nvSpPr>
        <p:spPr>
          <a:xfrm>
            <a:off x="1604074" y="3734135"/>
            <a:ext cx="2309026" cy="1290097"/>
          </a:xfrm>
          <a:prstGeom prst="rect">
            <a:avLst/>
          </a:prstGeom>
          <a:ln>
            <a:noFill/>
          </a:ln>
        </p:spPr>
        <p:txBody>
          <a:bodyPr wrap="square" rtlCol="0">
            <a:spAutoFit/>
          </a:bodyPr>
          <a:lstStyle/>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ETL </a:t>
            </a:r>
            <a:r>
              <a:rPr lang="en-US" sz="800" b="1" i="1" dirty="0">
                <a:solidFill>
                  <a:srgbClr val="000000"/>
                </a:solidFill>
                <a:cs typeface="Arial" charset="0"/>
              </a:rPr>
              <a:t>(SSIS)</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Reporting (SSRS)</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Data Transfer (NDM)</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Scheduling (</a:t>
            </a:r>
            <a:r>
              <a:rPr lang="en-US" sz="800" b="1" i="1" dirty="0" err="1">
                <a:solidFill>
                  <a:srgbClr val="000000"/>
                </a:solidFill>
                <a:cs typeface="Arial" charset="0"/>
              </a:rPr>
              <a:t>Autosys</a:t>
            </a:r>
            <a:r>
              <a:rPr lang="en-US" sz="800" b="1" i="1" dirty="0">
                <a:solidFill>
                  <a:srgbClr val="000000"/>
                </a:solidFill>
                <a:cs typeface="Arial" charset="0"/>
              </a:rPr>
              <a:t>)</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Package </a:t>
            </a:r>
            <a:r>
              <a:rPr lang="en-US" sz="800" b="1" i="1" dirty="0" smtClean="0">
                <a:solidFill>
                  <a:srgbClr val="000000"/>
                </a:solidFill>
                <a:cs typeface="Arial" charset="0"/>
              </a:rPr>
              <a:t>Repository</a:t>
            </a:r>
            <a:endParaRPr lang="en-US" sz="800" b="1" i="1" dirty="0">
              <a:solidFill>
                <a:srgbClr val="000000"/>
              </a:solidFill>
              <a:cs typeface="Arial" charset="0"/>
            </a:endParaRP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Code Analysis/Coverage Reporting</a:t>
            </a: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p:txBody>
      </p:sp>
      <p:sp>
        <p:nvSpPr>
          <p:cNvPr id="17" name="TextBox 16"/>
          <p:cNvSpPr txBox="1"/>
          <p:nvPr/>
        </p:nvSpPr>
        <p:spPr>
          <a:xfrm>
            <a:off x="3419716" y="2783703"/>
            <a:ext cx="2752484" cy="1758495"/>
          </a:xfrm>
          <a:prstGeom prst="rect">
            <a:avLst/>
          </a:prstGeom>
          <a:ln>
            <a:noFill/>
          </a:ln>
        </p:spPr>
        <p:txBody>
          <a:bodyPr wrap="square" rtlCol="0">
            <a:spAutoFit/>
          </a:bodyPr>
          <a:lstStyle/>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App </a:t>
            </a:r>
            <a:r>
              <a:rPr lang="en-US" sz="800" b="1" i="1" dirty="0">
                <a:solidFill>
                  <a:srgbClr val="000000"/>
                </a:solidFill>
                <a:cs typeface="Arial" charset="0"/>
              </a:rPr>
              <a:t>Log Streaming</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Dependency </a:t>
            </a:r>
            <a:r>
              <a:rPr lang="en-US" sz="800" b="1" i="1" dirty="0">
                <a:solidFill>
                  <a:srgbClr val="000000"/>
                </a:solidFill>
                <a:cs typeface="Arial" charset="0"/>
              </a:rPr>
              <a:t>Reporting</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Service Bus</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Onboarding Portal (Active Directory, </a:t>
            </a:r>
            <a:r>
              <a:rPr lang="en-US" sz="800" b="1" i="1" dirty="0" smtClean="0">
                <a:solidFill>
                  <a:srgbClr val="000000"/>
                </a:solidFill>
                <a:cs typeface="Arial" charset="0"/>
              </a:rPr>
              <a:t>        TFS </a:t>
            </a:r>
            <a:r>
              <a:rPr lang="en-US" sz="800" b="1" i="1" dirty="0">
                <a:solidFill>
                  <a:srgbClr val="000000"/>
                </a:solidFill>
                <a:cs typeface="Arial" charset="0"/>
              </a:rPr>
              <a:t>and WAP Automation)</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Batch Service</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CRM</a:t>
            </a:r>
            <a:endParaRPr lang="en-US" sz="800" b="1" i="1" dirty="0">
              <a:solidFill>
                <a:srgbClr val="000000"/>
              </a:solidFill>
              <a:cs typeface="Arial" charset="0"/>
            </a:endParaRP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Authentication </a:t>
            </a:r>
            <a:r>
              <a:rPr lang="en-US" sz="800" b="1" i="1" dirty="0">
                <a:solidFill>
                  <a:srgbClr val="000000"/>
                </a:solidFill>
                <a:cs typeface="Arial" charset="0"/>
              </a:rPr>
              <a:t>Services </a:t>
            </a:r>
            <a:r>
              <a:rPr lang="en-US" sz="800" b="1" i="1" dirty="0" smtClean="0">
                <a:solidFill>
                  <a:srgbClr val="000000"/>
                </a:solidFill>
                <a:cs typeface="Arial" charset="0"/>
              </a:rPr>
              <a:t>(TBD)</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BizTalk </a:t>
            </a:r>
            <a:r>
              <a:rPr lang="en-US" sz="800" b="1" i="1" dirty="0" smtClean="0">
                <a:solidFill>
                  <a:srgbClr val="000000"/>
                </a:solidFill>
                <a:cs typeface="Arial" charset="0"/>
              </a:rPr>
              <a:t>(TBD)</a:t>
            </a:r>
            <a:endParaRPr lang="en-US" sz="800" b="1" i="1" dirty="0">
              <a:solidFill>
                <a:srgbClr val="000000"/>
              </a:solidFill>
              <a:cs typeface="Arial" charset="0"/>
            </a:endParaRP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p:txBody>
      </p:sp>
      <p:sp>
        <p:nvSpPr>
          <p:cNvPr id="28" name="Oval 27"/>
          <p:cNvSpPr/>
          <p:nvPr/>
        </p:nvSpPr>
        <p:spPr bwMode="gray">
          <a:xfrm>
            <a:off x="609600" y="3886200"/>
            <a:ext cx="281010" cy="264390"/>
          </a:xfrm>
          <a:prstGeom prst="ellipse">
            <a:avLst/>
          </a:prstGeom>
          <a:gradFill flip="none" rotWithShape="1">
            <a:gsLst>
              <a:gs pos="0">
                <a:schemeClr val="accent3">
                  <a:lumMod val="50000"/>
                </a:schemeClr>
              </a:gs>
              <a:gs pos="40000">
                <a:schemeClr val="accent3"/>
              </a:gs>
              <a:gs pos="100000">
                <a:schemeClr val="accent3">
                  <a:lumMod val="60000"/>
                  <a:lumOff val="40000"/>
                </a:schemeClr>
              </a:gs>
            </a:gsLst>
            <a:lin ang="8100000" scaled="1"/>
            <a:tileRect/>
          </a:gradFill>
          <a:ln/>
          <a:effectLst/>
        </p:spPr>
        <p:style>
          <a:lnRef idx="3">
            <a:schemeClr val="lt1"/>
          </a:lnRef>
          <a:fillRef idx="1">
            <a:schemeClr val="accent6"/>
          </a:fillRef>
          <a:effectRef idx="1">
            <a:schemeClr val="accent6"/>
          </a:effectRef>
          <a:fontRef idx="minor">
            <a:schemeClr val="lt1"/>
          </a:fontRef>
        </p:style>
        <p:txBody>
          <a:bodyPr lIns="45720" rIns="45720" rtlCol="0" anchor="ctr"/>
          <a:lstStyle/>
          <a:p>
            <a:pPr fontAlgn="base">
              <a:spcBef>
                <a:spcPts val="400"/>
              </a:spcBef>
              <a:spcAft>
                <a:spcPct val="0"/>
              </a:spcAft>
            </a:pPr>
            <a:endParaRPr lang="en-US" sz="1100" dirty="0" err="1">
              <a:solidFill>
                <a:srgbClr val="ED8800"/>
              </a:solidFill>
              <a:cs typeface="Arial" pitchFamily="34" charset="0"/>
            </a:endParaRPr>
          </a:p>
        </p:txBody>
      </p:sp>
      <p:sp>
        <p:nvSpPr>
          <p:cNvPr id="31" name="TextBox 30"/>
          <p:cNvSpPr txBox="1"/>
          <p:nvPr/>
        </p:nvSpPr>
        <p:spPr>
          <a:xfrm>
            <a:off x="4791316" y="1905000"/>
            <a:ext cx="2753322" cy="410433"/>
          </a:xfrm>
          <a:prstGeom prst="rect">
            <a:avLst/>
          </a:prstGeom>
          <a:ln>
            <a:noFill/>
          </a:ln>
        </p:spPr>
        <p:txBody>
          <a:bodyPr wrap="square" rtlCol="0">
            <a:spAutoFit/>
          </a:bodyPr>
          <a:lstStyle/>
          <a:p>
            <a:pPr marL="1588" algn="ctr" fontAlgn="base">
              <a:lnSpc>
                <a:spcPct val="106000"/>
              </a:lnSpc>
              <a:spcBef>
                <a:spcPct val="0"/>
              </a:spcBef>
              <a:spcAft>
                <a:spcPct val="0"/>
              </a:spcAft>
              <a:buClr>
                <a:srgbClr val="000000"/>
              </a:buClr>
            </a:pPr>
            <a:r>
              <a:rPr lang="en-US" sz="1050" b="1" dirty="0" smtClean="0">
                <a:solidFill>
                  <a:srgbClr val="0095C8">
                    <a:lumMod val="50000"/>
                  </a:srgbClr>
                </a:solidFill>
                <a:cs typeface="Arial" charset="0"/>
              </a:rPr>
              <a:t>Data Services</a:t>
            </a:r>
            <a:endParaRPr lang="en-US" sz="1050" b="1" dirty="0">
              <a:solidFill>
                <a:srgbClr val="0095C8">
                  <a:lumMod val="50000"/>
                </a:srgbClr>
              </a:solidFill>
              <a:cs typeface="Arial" charset="0"/>
            </a:endParaRPr>
          </a:p>
          <a:p>
            <a:pPr marL="1588" algn="ctr" fontAlgn="base">
              <a:lnSpc>
                <a:spcPct val="106000"/>
              </a:lnSpc>
              <a:spcBef>
                <a:spcPct val="0"/>
              </a:spcBef>
              <a:spcAft>
                <a:spcPct val="0"/>
              </a:spcAft>
              <a:buClr>
                <a:srgbClr val="000000"/>
              </a:buClr>
            </a:pPr>
            <a:r>
              <a:rPr lang="en-US" sz="900" b="1" dirty="0" smtClean="0">
                <a:solidFill>
                  <a:srgbClr val="0095C8">
                    <a:lumMod val="50000"/>
                  </a:srgbClr>
                </a:solidFill>
                <a:cs typeface="Arial" charset="0"/>
              </a:rPr>
              <a:t>(TBD)</a:t>
            </a:r>
            <a:endParaRPr lang="en-US" sz="900" dirty="0">
              <a:solidFill>
                <a:srgbClr val="FFFFFF">
                  <a:lumMod val="50000"/>
                </a:srgbClr>
              </a:solidFill>
              <a:cs typeface="Arial" charset="0"/>
            </a:endParaRPr>
          </a:p>
        </p:txBody>
      </p:sp>
      <p:sp>
        <p:nvSpPr>
          <p:cNvPr id="32" name="TextBox 31"/>
          <p:cNvSpPr txBox="1"/>
          <p:nvPr/>
        </p:nvSpPr>
        <p:spPr>
          <a:xfrm>
            <a:off x="5400916" y="2261922"/>
            <a:ext cx="2752484" cy="1315745"/>
          </a:xfrm>
          <a:prstGeom prst="rect">
            <a:avLst/>
          </a:prstGeom>
          <a:ln>
            <a:noFill/>
          </a:ln>
        </p:spPr>
        <p:txBody>
          <a:bodyPr wrap="square" rtlCol="0">
            <a:spAutoFit/>
          </a:bodyPr>
          <a:lstStyle/>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Distributed </a:t>
            </a:r>
            <a:r>
              <a:rPr lang="en-US" sz="800" b="1" i="1" dirty="0">
                <a:solidFill>
                  <a:srgbClr val="000000"/>
                </a:solidFill>
                <a:cs typeface="Arial" charset="0"/>
              </a:rPr>
              <a:t>Cache</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NoSQL*</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Search &amp; Indexing</a:t>
            </a: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a:solidFill>
                  <a:srgbClr val="000000"/>
                </a:solidFill>
                <a:cs typeface="Arial" charset="0"/>
              </a:rPr>
              <a:t>Database As a Service</a:t>
            </a:r>
            <a:r>
              <a:rPr lang="en-US" sz="800" b="1" i="1" dirty="0" smtClean="0">
                <a:solidFill>
                  <a:srgbClr val="000000"/>
                </a:solidFill>
                <a:cs typeface="Arial" charset="0"/>
              </a:rPr>
              <a:t>**</a:t>
            </a:r>
          </a:p>
          <a:p>
            <a:pPr marL="168275" lvl="1" fontAlgn="base">
              <a:lnSpc>
                <a:spcPct val="106000"/>
              </a:lnSpc>
              <a:spcBef>
                <a:spcPts val="200"/>
              </a:spcBef>
              <a:spcAft>
                <a:spcPct val="0"/>
              </a:spcAft>
              <a:buClr>
                <a:srgbClr val="000000"/>
              </a:buClr>
            </a:pPr>
            <a:r>
              <a:rPr lang="en-US" sz="800" b="1" i="1" dirty="0" smtClean="0">
                <a:solidFill>
                  <a:srgbClr val="000000"/>
                </a:solidFill>
                <a:cs typeface="Arial" charset="0"/>
              </a:rPr>
              <a:t>*</a:t>
            </a:r>
            <a:r>
              <a:rPr lang="en-US" sz="800" b="1" i="1" dirty="0">
                <a:solidFill>
                  <a:srgbClr val="000000"/>
                </a:solidFill>
                <a:cs typeface="Arial" charset="0"/>
              </a:rPr>
              <a:t>Integration with  Enterprise  MongoDB </a:t>
            </a:r>
          </a:p>
          <a:p>
            <a:pPr marL="168275" lvl="1" fontAlgn="base">
              <a:lnSpc>
                <a:spcPct val="106000"/>
              </a:lnSpc>
              <a:spcBef>
                <a:spcPts val="200"/>
              </a:spcBef>
              <a:spcAft>
                <a:spcPct val="0"/>
              </a:spcAft>
              <a:buClr>
                <a:srgbClr val="000000"/>
              </a:buClr>
            </a:pPr>
            <a:r>
              <a:rPr lang="en-US" sz="800" b="1" i="1" dirty="0">
                <a:solidFill>
                  <a:srgbClr val="000000"/>
                </a:solidFill>
                <a:cs typeface="Arial" charset="0"/>
              </a:rPr>
              <a:t>** EDM  Long term </a:t>
            </a:r>
            <a:r>
              <a:rPr lang="en-US" sz="800" b="1" i="1" dirty="0" smtClean="0">
                <a:solidFill>
                  <a:srgbClr val="000000"/>
                </a:solidFill>
                <a:cs typeface="Arial" charset="0"/>
              </a:rPr>
              <a:t>strategy </a:t>
            </a:r>
            <a:endParaRPr lang="en-US" sz="800" b="1" i="1" dirty="0">
              <a:solidFill>
                <a:srgbClr val="000000"/>
              </a:solidFill>
              <a:cs typeface="Arial" charset="0"/>
            </a:endParaRP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p:txBody>
      </p:sp>
      <p:sp>
        <p:nvSpPr>
          <p:cNvPr id="33" name="Oval 32"/>
          <p:cNvSpPr/>
          <p:nvPr/>
        </p:nvSpPr>
        <p:spPr bwMode="gray">
          <a:xfrm>
            <a:off x="7519174" y="1066800"/>
            <a:ext cx="329426" cy="336750"/>
          </a:xfrm>
          <a:prstGeom prst="ellipse">
            <a:avLst/>
          </a:prstGeom>
          <a:gradFill flip="none" rotWithShape="1">
            <a:gsLst>
              <a:gs pos="0">
                <a:schemeClr val="accent3">
                  <a:lumMod val="50000"/>
                </a:schemeClr>
              </a:gs>
              <a:gs pos="40000">
                <a:schemeClr val="accent3"/>
              </a:gs>
              <a:gs pos="100000">
                <a:schemeClr val="accent3">
                  <a:lumMod val="60000"/>
                  <a:lumOff val="40000"/>
                </a:schemeClr>
              </a:gs>
            </a:gsLst>
            <a:lin ang="8100000" scaled="1"/>
            <a:tileRect/>
          </a:gradFill>
          <a:ln/>
          <a:effectLst/>
        </p:spPr>
        <p:style>
          <a:lnRef idx="3">
            <a:schemeClr val="lt1"/>
          </a:lnRef>
          <a:fillRef idx="1">
            <a:schemeClr val="accent6"/>
          </a:fillRef>
          <a:effectRef idx="1">
            <a:schemeClr val="accent6"/>
          </a:effectRef>
          <a:fontRef idx="minor">
            <a:schemeClr val="lt1"/>
          </a:fontRef>
        </p:style>
        <p:txBody>
          <a:bodyPr lIns="45720" rIns="45720" rtlCol="0" anchor="ctr"/>
          <a:lstStyle/>
          <a:p>
            <a:pPr fontAlgn="base">
              <a:spcBef>
                <a:spcPts val="400"/>
              </a:spcBef>
              <a:spcAft>
                <a:spcPct val="0"/>
              </a:spcAft>
            </a:pPr>
            <a:endParaRPr lang="en-US" sz="1200" dirty="0" err="1">
              <a:solidFill>
                <a:srgbClr val="ED8800"/>
              </a:solidFill>
              <a:cs typeface="Arial" pitchFamily="34" charset="0"/>
            </a:endParaRPr>
          </a:p>
        </p:txBody>
      </p:sp>
      <p:sp>
        <p:nvSpPr>
          <p:cNvPr id="34" name="TextBox 33"/>
          <p:cNvSpPr txBox="1"/>
          <p:nvPr/>
        </p:nvSpPr>
        <p:spPr>
          <a:xfrm>
            <a:off x="6324600" y="1447800"/>
            <a:ext cx="2753322" cy="410433"/>
          </a:xfrm>
          <a:prstGeom prst="rect">
            <a:avLst/>
          </a:prstGeom>
          <a:ln>
            <a:noFill/>
          </a:ln>
        </p:spPr>
        <p:txBody>
          <a:bodyPr wrap="square" rtlCol="0">
            <a:spAutoFit/>
          </a:bodyPr>
          <a:lstStyle/>
          <a:p>
            <a:pPr marL="1588" algn="ctr" fontAlgn="base">
              <a:lnSpc>
                <a:spcPct val="106000"/>
              </a:lnSpc>
              <a:spcBef>
                <a:spcPct val="0"/>
              </a:spcBef>
              <a:spcAft>
                <a:spcPct val="0"/>
              </a:spcAft>
              <a:buClr>
                <a:srgbClr val="000000"/>
              </a:buClr>
            </a:pPr>
            <a:r>
              <a:rPr lang="en-US" sz="1050" b="1" dirty="0" smtClean="0">
                <a:solidFill>
                  <a:srgbClr val="0095C8">
                    <a:lumMod val="50000"/>
                  </a:srgbClr>
                </a:solidFill>
                <a:cs typeface="Arial" charset="0"/>
              </a:rPr>
              <a:t>Azure Stack</a:t>
            </a:r>
            <a:endParaRPr lang="en-US" sz="1050" b="1" dirty="0">
              <a:solidFill>
                <a:srgbClr val="0095C8">
                  <a:lumMod val="50000"/>
                </a:srgbClr>
              </a:solidFill>
              <a:cs typeface="Arial" charset="0"/>
            </a:endParaRPr>
          </a:p>
          <a:p>
            <a:pPr marL="1588" algn="ctr" fontAlgn="base">
              <a:lnSpc>
                <a:spcPct val="106000"/>
              </a:lnSpc>
              <a:spcBef>
                <a:spcPct val="0"/>
              </a:spcBef>
              <a:spcAft>
                <a:spcPct val="0"/>
              </a:spcAft>
              <a:buClr>
                <a:srgbClr val="000000"/>
              </a:buClr>
            </a:pPr>
            <a:r>
              <a:rPr lang="en-US" sz="900" b="1" dirty="0" smtClean="0">
                <a:solidFill>
                  <a:srgbClr val="0095C8">
                    <a:lumMod val="50000"/>
                  </a:srgbClr>
                </a:solidFill>
                <a:cs typeface="Arial" charset="0"/>
              </a:rPr>
              <a:t>(TBD)</a:t>
            </a:r>
            <a:endParaRPr lang="en-US" sz="900" dirty="0">
              <a:solidFill>
                <a:srgbClr val="FFFFFF">
                  <a:lumMod val="50000"/>
                </a:srgbClr>
              </a:solidFill>
              <a:cs typeface="Arial" charset="0"/>
            </a:endParaRPr>
          </a:p>
        </p:txBody>
      </p:sp>
      <p:sp>
        <p:nvSpPr>
          <p:cNvPr id="35" name="TextBox 34"/>
          <p:cNvSpPr txBox="1"/>
          <p:nvPr/>
        </p:nvSpPr>
        <p:spPr>
          <a:xfrm>
            <a:off x="7239000" y="1793103"/>
            <a:ext cx="2752484" cy="1148328"/>
          </a:xfrm>
          <a:prstGeom prst="rect">
            <a:avLst/>
          </a:prstGeom>
          <a:ln>
            <a:noFill/>
          </a:ln>
        </p:spPr>
        <p:txBody>
          <a:bodyPr wrap="square" rtlCol="0">
            <a:spAutoFit/>
          </a:bodyPr>
          <a:lstStyle/>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Tables</a:t>
            </a:r>
            <a:endParaRPr lang="en-US" sz="800" b="1" i="1" dirty="0">
              <a:solidFill>
                <a:srgbClr val="000000"/>
              </a:solidFill>
              <a:cs typeface="Arial" charset="0"/>
            </a:endParaRP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Queues</a:t>
            </a:r>
            <a:endParaRPr lang="en-US" sz="800" b="1" i="1" dirty="0">
              <a:solidFill>
                <a:srgbClr val="000000"/>
              </a:solidFill>
              <a:cs typeface="Arial" charset="0"/>
            </a:endParaRP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Blobs</a:t>
            </a:r>
            <a:endParaRPr lang="en-US" sz="800" b="1" i="1" dirty="0">
              <a:solidFill>
                <a:srgbClr val="000000"/>
              </a:solidFill>
              <a:cs typeface="Arial" charset="0"/>
            </a:endParaRP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Service Fabric Analytics</a:t>
            </a:r>
            <a:endParaRPr lang="en-US" sz="800" b="1" i="1" dirty="0">
              <a:solidFill>
                <a:srgbClr val="000000"/>
              </a:solidFill>
              <a:cs typeface="Arial" charset="0"/>
            </a:endParaRPr>
          </a:p>
          <a:p>
            <a:pPr marL="339725" lvl="1" indent="-171450" fontAlgn="base">
              <a:lnSpc>
                <a:spcPct val="106000"/>
              </a:lnSpc>
              <a:spcBef>
                <a:spcPts val="200"/>
              </a:spcBef>
              <a:spcAft>
                <a:spcPct val="0"/>
              </a:spcAft>
              <a:buClr>
                <a:srgbClr val="000000"/>
              </a:buClr>
              <a:buFont typeface="Wingdings" panose="05000000000000000000" pitchFamily="2" charset="2"/>
              <a:buChar char="§"/>
            </a:pPr>
            <a:r>
              <a:rPr lang="en-US" sz="800" b="1" i="1" dirty="0" smtClean="0">
                <a:solidFill>
                  <a:srgbClr val="000000"/>
                </a:solidFill>
                <a:cs typeface="Arial" charset="0"/>
              </a:rPr>
              <a:t>API Management</a:t>
            </a:r>
            <a:endParaRPr lang="en-US" sz="800" b="1" i="1" dirty="0">
              <a:solidFill>
                <a:srgbClr val="000000"/>
              </a:solidFill>
              <a:cs typeface="Arial" charset="0"/>
            </a:endParaRP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a:p>
            <a:pPr marL="168275" lvl="1" algn="ctr" fontAlgn="base">
              <a:lnSpc>
                <a:spcPct val="106000"/>
              </a:lnSpc>
              <a:spcBef>
                <a:spcPts val="200"/>
              </a:spcBef>
              <a:spcAft>
                <a:spcPct val="0"/>
              </a:spcAft>
              <a:buClr>
                <a:srgbClr val="000000"/>
              </a:buClr>
            </a:pPr>
            <a:endParaRPr lang="en-US" sz="800" b="1" i="1" dirty="0">
              <a:solidFill>
                <a:srgbClr val="000000"/>
              </a:solidFill>
              <a:cs typeface="Arial" charset="0"/>
            </a:endParaRPr>
          </a:p>
        </p:txBody>
      </p:sp>
      <p:sp>
        <p:nvSpPr>
          <p:cNvPr id="38" name="Rectangle 37"/>
          <p:cNvSpPr/>
          <p:nvPr/>
        </p:nvSpPr>
        <p:spPr>
          <a:xfrm>
            <a:off x="513136" y="5837808"/>
            <a:ext cx="8114228" cy="889387"/>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cxnSp>
        <p:nvCxnSpPr>
          <p:cNvPr id="39" name="iBar:31/138"/>
          <p:cNvCxnSpPr/>
          <p:nvPr/>
        </p:nvCxnSpPr>
        <p:spPr bwMode="auto">
          <a:xfrm>
            <a:off x="516636" y="5718166"/>
            <a:ext cx="8110728" cy="0"/>
          </a:xfrm>
          <a:prstGeom prst="line">
            <a:avLst/>
          </a:prstGeom>
          <a:solidFill>
            <a:schemeClr val="accent2"/>
          </a:solidFill>
          <a:ln w="12700" cap="flat" cmpd="sng" algn="ctr">
            <a:solidFill>
              <a:schemeClr val="tx1"/>
            </a:solidFill>
            <a:prstDash val="solid"/>
            <a:round/>
            <a:headEnd type="none" w="med" len="med"/>
            <a:tailEnd type="none" w="med" len="med"/>
          </a:ln>
          <a:effectLst/>
        </p:spPr>
      </p:cxnSp>
      <p:sp>
        <p:nvSpPr>
          <p:cNvPr id="40" name="TxtBox:31/138"/>
          <p:cNvSpPr/>
          <p:nvPr/>
        </p:nvSpPr>
        <p:spPr bwMode="gray">
          <a:xfrm>
            <a:off x="2967443" y="5636605"/>
            <a:ext cx="3209114" cy="163122"/>
          </a:xfrm>
          <a:prstGeom prst="rect">
            <a:avLst/>
          </a:prstGeom>
          <a:solidFill>
            <a:srgbClr val="FFFFFF"/>
          </a:solidFill>
          <a:ln w="12700" cap="rnd" algn="ctr">
            <a:noFill/>
            <a:miter lim="800000"/>
            <a:headEnd/>
            <a:tailEnd/>
          </a:ln>
        </p:spPr>
        <p:txBody>
          <a:bodyPr wrap="square" lIns="91440" tIns="0" bIns="0" rtlCol="0" anchor="ctr" anchorCtr="1">
            <a:spAutoFit/>
          </a:bodyPr>
          <a:lstStyle/>
          <a:p>
            <a:pPr algn="ctr" eaLnBrk="0" fontAlgn="base" hangingPunct="0">
              <a:lnSpc>
                <a:spcPct val="106000"/>
              </a:lnSpc>
              <a:spcBef>
                <a:spcPct val="0"/>
              </a:spcBef>
              <a:spcAft>
                <a:spcPct val="0"/>
              </a:spcAft>
            </a:pPr>
            <a:r>
              <a:rPr lang="en-US" sz="1000" b="1" dirty="0">
                <a:solidFill>
                  <a:srgbClr val="000000"/>
                </a:solidFill>
                <a:cs typeface="Arial" charset="0"/>
              </a:rPr>
              <a:t>Strategic Roadmap: In-Flight Programs</a:t>
            </a:r>
          </a:p>
        </p:txBody>
      </p:sp>
      <p:sp>
        <p:nvSpPr>
          <p:cNvPr id="41" name="TextBox 40"/>
          <p:cNvSpPr txBox="1"/>
          <p:nvPr/>
        </p:nvSpPr>
        <p:spPr>
          <a:xfrm>
            <a:off x="609600" y="5859387"/>
            <a:ext cx="7924799" cy="548868"/>
          </a:xfrm>
          <a:prstGeom prst="rect">
            <a:avLst/>
          </a:prstGeom>
          <a:ln>
            <a:noFill/>
          </a:ln>
        </p:spPr>
        <p:txBody>
          <a:bodyPr wrap="square" rtlCol="0">
            <a:spAutoFit/>
          </a:bodyPr>
          <a:lstStyle/>
          <a:p>
            <a:r>
              <a:rPr lang="en-US" sz="1100" i="1" dirty="0"/>
              <a:t>Note: Applications in Migration Pipeline are dependent on Integration Services Round 1 and 2</a:t>
            </a:r>
          </a:p>
          <a:p>
            <a:pPr marL="339725" lvl="1" indent="-171450" fontAlgn="base">
              <a:spcBef>
                <a:spcPts val="100"/>
              </a:spcBef>
              <a:spcAft>
                <a:spcPct val="0"/>
              </a:spcAft>
              <a:buClr>
                <a:srgbClr val="000000"/>
              </a:buClr>
              <a:buFont typeface="Wingdings" panose="05000000000000000000" pitchFamily="2" charset="2"/>
              <a:buChar char="§"/>
            </a:pPr>
            <a:endParaRPr lang="en-US" sz="850" dirty="0">
              <a:solidFill>
                <a:srgbClr val="000000"/>
              </a:solidFill>
              <a:cs typeface="Arial" charset="0"/>
            </a:endParaRPr>
          </a:p>
          <a:p>
            <a:pPr marL="339725" lvl="1" indent="-171450" fontAlgn="base">
              <a:spcBef>
                <a:spcPts val="100"/>
              </a:spcBef>
              <a:spcAft>
                <a:spcPct val="0"/>
              </a:spcAft>
              <a:buClr>
                <a:srgbClr val="000000"/>
              </a:buClr>
              <a:buFont typeface="Wingdings" panose="05000000000000000000" pitchFamily="2" charset="2"/>
              <a:buChar char="§"/>
            </a:pPr>
            <a:endParaRPr lang="en-US" sz="850" dirty="0">
              <a:solidFill>
                <a:srgbClr val="000000"/>
              </a:solidFill>
              <a:cs typeface="Arial" charset="0"/>
            </a:endParaRPr>
          </a:p>
        </p:txBody>
      </p:sp>
    </p:spTree>
    <p:extLst>
      <p:ext uri="{BB962C8B-B14F-4D97-AF65-F5344CB8AC3E}">
        <p14:creationId xmlns:p14="http://schemas.microsoft.com/office/powerpoint/2010/main" val="337112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Font typeface="Arial" panose="020B0604020202020204" pitchFamily="34" charset="0"/>
              <a:buChar char="•"/>
            </a:pPr>
            <a:r>
              <a:rPr lang="en-US" sz="1200" dirty="0" smtClean="0"/>
              <a:t>Azure </a:t>
            </a:r>
            <a:r>
              <a:rPr lang="en-US" sz="1200" dirty="0"/>
              <a:t>Web </a:t>
            </a:r>
            <a:r>
              <a:rPr lang="en-US" sz="1200" dirty="0" smtClean="0"/>
              <a:t>Sites </a:t>
            </a:r>
            <a:r>
              <a:rPr lang="en-US" sz="1200" dirty="0"/>
              <a:t>- Consistent with Microsoft Azure Web Sites, this service helps provide a high-density, scalable shared web hosting platform for ASP.NET, PHP, and Node.js web applications. It includes a customizable web application gallery of popular open source web applications and integration with source control systems for custom-developed websites and applications.</a:t>
            </a:r>
          </a:p>
          <a:p>
            <a:pPr lvl="1">
              <a:buFont typeface="Arial" panose="020B0604020202020204" pitchFamily="34" charset="0"/>
              <a:buChar char="•"/>
            </a:pPr>
            <a:r>
              <a:rPr lang="en-US" sz="1200" dirty="0"/>
              <a:t>Azure Web </a:t>
            </a:r>
            <a:r>
              <a:rPr lang="en-US" sz="1200" dirty="0" smtClean="0"/>
              <a:t>Jobs </a:t>
            </a:r>
            <a:r>
              <a:rPr lang="en-US" sz="1200" dirty="0"/>
              <a:t>- WebJobs is a feature of the Azure App Service that enables you to run continuous or on-demand programs or scripts in the same context as a web app. Windows Azure Pack: Web Sites supports WebJobs on the management portal for tenants.</a:t>
            </a:r>
          </a:p>
          <a:p>
            <a:pPr lvl="1">
              <a:buFont typeface="Arial" panose="020B0604020202020204" pitchFamily="34" charset="0"/>
              <a:buChar char="•"/>
            </a:pPr>
            <a:r>
              <a:rPr lang="en-US" sz="1200" dirty="0"/>
              <a:t>Email </a:t>
            </a:r>
            <a:r>
              <a:rPr lang="en-US" sz="1200" dirty="0" smtClean="0"/>
              <a:t>Service – Provides SMTP relay services for applications running on CPS Azure through the standard </a:t>
            </a:r>
            <a:r>
              <a:rPr lang="en-US" sz="1200" dirty="0" smtClean="0"/>
              <a:t>xxx </a:t>
            </a:r>
            <a:r>
              <a:rPr lang="en-US" sz="1200" dirty="0" smtClean="0"/>
              <a:t>SMTP Email backbone</a:t>
            </a:r>
            <a:endParaRPr lang="en-US" sz="1200" dirty="0"/>
          </a:p>
          <a:p>
            <a:pPr lvl="1">
              <a:buFont typeface="Arial" panose="020B0604020202020204" pitchFamily="34" charset="0"/>
              <a:buChar char="•"/>
            </a:pPr>
            <a:r>
              <a:rPr lang="en-US" sz="1200" dirty="0"/>
              <a:t>App Monitoring (Dynatrace</a:t>
            </a:r>
            <a:r>
              <a:rPr lang="en-US" sz="1200" dirty="0" smtClean="0"/>
              <a:t>) – Provides Dynatrace Application Monitoring, capturing timing and code-level context for applications running on CPS Azure.</a:t>
            </a:r>
            <a:endParaRPr lang="en-US" dirty="0" smtClean="0"/>
          </a:p>
          <a:p>
            <a:pPr marL="0" indent="0"/>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3" name="Text Placeholder 2"/>
          <p:cNvSpPr>
            <a:spLocks noGrp="1"/>
          </p:cNvSpPr>
          <p:nvPr>
            <p:ph type="body" sz="quarter" idx="12"/>
          </p:nvPr>
        </p:nvSpPr>
        <p:spPr/>
        <p:txBody>
          <a:bodyPr/>
          <a:lstStyle/>
          <a:p>
            <a:r>
              <a:rPr lang="en-US" dirty="0" smtClean="0">
                <a:solidFill>
                  <a:schemeClr val="bg2"/>
                </a:solidFill>
              </a:rPr>
              <a:t>Cloud Services – Base </a:t>
            </a:r>
            <a:r>
              <a:rPr lang="en-US" dirty="0">
                <a:solidFill>
                  <a:schemeClr val="bg2"/>
                </a:solidFill>
              </a:rPr>
              <a:t>Services Available </a:t>
            </a:r>
            <a:endParaRPr lang="en-US" dirty="0"/>
          </a:p>
        </p:txBody>
      </p:sp>
    </p:spTree>
    <p:extLst>
      <p:ext uri="{BB962C8B-B14F-4D97-AF65-F5344CB8AC3E}">
        <p14:creationId xmlns:p14="http://schemas.microsoft.com/office/powerpoint/2010/main" val="8497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Font typeface="Arial" panose="020B0604020202020204" pitchFamily="34" charset="0"/>
              <a:buChar char="•"/>
            </a:pPr>
            <a:r>
              <a:rPr lang="en-US" sz="1200" dirty="0" smtClean="0"/>
              <a:t>ETL </a:t>
            </a:r>
            <a:r>
              <a:rPr lang="en-US" sz="1200" dirty="0"/>
              <a:t>(SSIS</a:t>
            </a:r>
            <a:r>
              <a:rPr lang="en-US" sz="1200" dirty="0" smtClean="0"/>
              <a:t>) – SSIS shared environment for Cloud applications requiring the use of SSIS packages.</a:t>
            </a:r>
            <a:endParaRPr lang="en-US" sz="1200" dirty="0"/>
          </a:p>
          <a:p>
            <a:pPr lvl="1">
              <a:buFont typeface="Arial" panose="020B0604020202020204" pitchFamily="34" charset="0"/>
              <a:buChar char="•"/>
            </a:pPr>
            <a:r>
              <a:rPr lang="en-US" sz="1200" dirty="0"/>
              <a:t>Reporting (SSRS</a:t>
            </a:r>
            <a:r>
              <a:rPr lang="en-US" sz="1200" dirty="0" smtClean="0"/>
              <a:t>) – SSRS shared environment for Cloud applications requiring the use of SSRS </a:t>
            </a:r>
            <a:r>
              <a:rPr lang="en-US" sz="1200" dirty="0" err="1" smtClean="0"/>
              <a:t>ReportS</a:t>
            </a:r>
            <a:r>
              <a:rPr lang="en-US" sz="1200" dirty="0" smtClean="0"/>
              <a:t>.  </a:t>
            </a:r>
            <a:endParaRPr lang="en-US" sz="1200" dirty="0"/>
          </a:p>
          <a:p>
            <a:pPr lvl="1">
              <a:buFont typeface="Arial" panose="020B0604020202020204" pitchFamily="34" charset="0"/>
              <a:buChar char="•"/>
            </a:pPr>
            <a:r>
              <a:rPr lang="en-US" sz="1200" dirty="0"/>
              <a:t>Data Transfer (NDM</a:t>
            </a:r>
            <a:r>
              <a:rPr lang="en-US" sz="1200" dirty="0" smtClean="0"/>
              <a:t>) – As part of the Utility Cloud, NDM is the data transfer mechanism for Cloud applications requiring data transfer.</a:t>
            </a:r>
            <a:endParaRPr lang="en-US" sz="1200" dirty="0"/>
          </a:p>
          <a:p>
            <a:pPr lvl="1">
              <a:buFont typeface="Arial" panose="020B0604020202020204" pitchFamily="34" charset="0"/>
              <a:buChar char="•"/>
            </a:pPr>
            <a:r>
              <a:rPr lang="en-US" sz="1200" dirty="0"/>
              <a:t>Scheduling (</a:t>
            </a:r>
            <a:r>
              <a:rPr lang="en-US" sz="1200" dirty="0" err="1"/>
              <a:t>Autosys</a:t>
            </a:r>
            <a:r>
              <a:rPr lang="en-US" sz="1200" dirty="0" smtClean="0"/>
              <a:t>) – As part of the Utility Cloud, </a:t>
            </a:r>
            <a:r>
              <a:rPr lang="en-US" sz="1200" dirty="0" err="1" smtClean="0"/>
              <a:t>AutoSys</a:t>
            </a:r>
            <a:r>
              <a:rPr lang="en-US" sz="1200" dirty="0" smtClean="0"/>
              <a:t> will be the scheduling method for SSIS packages and other executables required to be run on the Utility Cloud. </a:t>
            </a:r>
            <a:endParaRPr lang="en-US" sz="1200" dirty="0"/>
          </a:p>
          <a:p>
            <a:pPr lvl="1">
              <a:buFont typeface="Arial" panose="020B0604020202020204" pitchFamily="34" charset="0"/>
              <a:buChar char="•"/>
            </a:pPr>
            <a:r>
              <a:rPr lang="en-US" sz="1200" dirty="0"/>
              <a:t>Package </a:t>
            </a:r>
            <a:r>
              <a:rPr lang="en-US" sz="1200" dirty="0" smtClean="0"/>
              <a:t>Repository – Utilizing </a:t>
            </a:r>
            <a:r>
              <a:rPr lang="en-US" sz="1200" dirty="0" err="1" smtClean="0"/>
              <a:t>Jfrog’s</a:t>
            </a:r>
            <a:r>
              <a:rPr lang="en-US" sz="1200" dirty="0" smtClean="0"/>
              <a:t> </a:t>
            </a:r>
            <a:r>
              <a:rPr lang="en-US" sz="1200" dirty="0" err="1" smtClean="0"/>
              <a:t>Artifactory</a:t>
            </a:r>
            <a:r>
              <a:rPr lang="en-US" sz="1200" dirty="0"/>
              <a:t> </a:t>
            </a:r>
            <a:r>
              <a:rPr lang="en-US" sz="1200" dirty="0" smtClean="0"/>
              <a:t>as our CPS Azure Package Repository, cloud applications will be ensure they are </a:t>
            </a:r>
            <a:r>
              <a:rPr lang="en-US" sz="1200" smtClean="0"/>
              <a:t>using </a:t>
            </a:r>
            <a:r>
              <a:rPr lang="en-US" sz="1200" smtClean="0"/>
              <a:t>xxx </a:t>
            </a:r>
            <a:r>
              <a:rPr lang="en-US" sz="1200" dirty="0" smtClean="0"/>
              <a:t>standard packages integrating with the TFS 2015 Build Process.</a:t>
            </a:r>
            <a:endParaRPr lang="en-US" sz="1200" dirty="0"/>
          </a:p>
          <a:p>
            <a:pPr lvl="1">
              <a:buFont typeface="Arial" panose="020B0604020202020204" pitchFamily="34" charset="0"/>
              <a:buChar char="•"/>
            </a:pPr>
            <a:r>
              <a:rPr lang="en-US" sz="1200" dirty="0"/>
              <a:t>Code Analysis/Coverage </a:t>
            </a:r>
            <a:r>
              <a:rPr lang="en-US" sz="1200" dirty="0" smtClean="0"/>
              <a:t>Reporting – The TFS 2015 Build definitions will integrate Visual Studio’s Code Analysis / Coverage Reporting into the stand build process.</a:t>
            </a:r>
            <a:endParaRPr lang="en-US" sz="1200" dirty="0"/>
          </a:p>
          <a:p>
            <a:pPr lvl="1">
              <a:buFont typeface="Arial" panose="020B0604020202020204" pitchFamily="34" charset="0"/>
              <a:buChar char="•"/>
            </a:pPr>
            <a:endParaRPr lang="en-US" dirty="0" smtClean="0"/>
          </a:p>
          <a:p>
            <a:pPr marL="0" indent="0"/>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3" name="Text Placeholder 2"/>
          <p:cNvSpPr>
            <a:spLocks noGrp="1"/>
          </p:cNvSpPr>
          <p:nvPr>
            <p:ph type="body" sz="quarter" idx="12"/>
          </p:nvPr>
        </p:nvSpPr>
        <p:spPr/>
        <p:txBody>
          <a:bodyPr/>
          <a:lstStyle/>
          <a:p>
            <a:r>
              <a:rPr lang="en-US" dirty="0" smtClean="0">
                <a:solidFill>
                  <a:schemeClr val="bg2"/>
                </a:solidFill>
              </a:rPr>
              <a:t>Cloud Services – Integration </a:t>
            </a:r>
            <a:r>
              <a:rPr lang="en-US" dirty="0">
                <a:solidFill>
                  <a:schemeClr val="bg2"/>
                </a:solidFill>
              </a:rPr>
              <a:t>Services Available</a:t>
            </a:r>
            <a:r>
              <a:rPr lang="en-US" dirty="0"/>
              <a:t> </a:t>
            </a:r>
          </a:p>
        </p:txBody>
      </p:sp>
    </p:spTree>
    <p:extLst>
      <p:ext uri="{BB962C8B-B14F-4D97-AF65-F5344CB8AC3E}">
        <p14:creationId xmlns:p14="http://schemas.microsoft.com/office/powerpoint/2010/main" val="381626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Font typeface="Arial" panose="020B0604020202020204" pitchFamily="34" charset="0"/>
              <a:buChar char="•"/>
            </a:pPr>
            <a:r>
              <a:rPr lang="en-US" sz="1200" dirty="0"/>
              <a:t>App Log </a:t>
            </a:r>
            <a:r>
              <a:rPr lang="en-US" sz="1200" dirty="0" smtClean="0"/>
              <a:t>Streaming – A capability allowing Cloud Application data to be streamed to the Application team’s destination of choice.  Ex. SQL Databases, </a:t>
            </a:r>
            <a:r>
              <a:rPr lang="en-US" sz="1200" dirty="0" err="1" smtClean="0"/>
              <a:t>Splunk</a:t>
            </a:r>
            <a:r>
              <a:rPr lang="en-US" sz="1200" dirty="0" smtClean="0"/>
              <a:t>, etc. </a:t>
            </a:r>
            <a:endParaRPr lang="en-US" sz="1200" dirty="0"/>
          </a:p>
          <a:p>
            <a:pPr lvl="1">
              <a:buFont typeface="Arial" panose="020B0604020202020204" pitchFamily="34" charset="0"/>
              <a:buChar char="•"/>
            </a:pPr>
            <a:r>
              <a:rPr lang="en-US" sz="1200" dirty="0"/>
              <a:t>Dependency </a:t>
            </a:r>
            <a:r>
              <a:rPr lang="en-US" sz="1200" dirty="0" smtClean="0"/>
              <a:t>Reporting – Utilizes the internal Package Repository and TFS Build to report Cloud application dependencies. </a:t>
            </a:r>
            <a:endParaRPr lang="en-US" sz="1200" dirty="0"/>
          </a:p>
          <a:p>
            <a:pPr lvl="1">
              <a:buFont typeface="Arial" panose="020B0604020202020204" pitchFamily="34" charset="0"/>
              <a:buChar char="•"/>
            </a:pPr>
            <a:r>
              <a:rPr lang="en-US" sz="1200" dirty="0"/>
              <a:t>Service Bus - Consistent with Microsoft Azure Service Bus, this service helps provide reliable messaging services between distributed applications. It includes queued and topic-based publish/subscribe capabilities.</a:t>
            </a:r>
          </a:p>
          <a:p>
            <a:pPr lvl="1">
              <a:buFont typeface="Arial" panose="020B0604020202020204" pitchFamily="34" charset="0"/>
              <a:buChar char="•"/>
            </a:pPr>
            <a:r>
              <a:rPr lang="en-US" sz="1200" dirty="0"/>
              <a:t>Onboarding Portal (Active </a:t>
            </a:r>
            <a:r>
              <a:rPr lang="en-US" sz="1200" dirty="0" smtClean="0"/>
              <a:t>Directory, TFS </a:t>
            </a:r>
            <a:r>
              <a:rPr lang="en-US" sz="1200" dirty="0"/>
              <a:t>and WAP Automation</a:t>
            </a:r>
            <a:r>
              <a:rPr lang="en-US" sz="1200" dirty="0" smtClean="0"/>
              <a:t>) – Web based portal which facilitates the onboarding process for establishing the creation of CPS Azure subscriptions, AD groups,  and TFS projects.  Utilizes a mechanism for the AU Owner to approve both the creation of these artifacts as well as the ongoing maintenance of permissions.</a:t>
            </a:r>
            <a:endParaRPr lang="en-US" sz="1200" dirty="0"/>
          </a:p>
          <a:p>
            <a:pPr lvl="1">
              <a:buFont typeface="Arial" panose="020B0604020202020204" pitchFamily="34" charset="0"/>
              <a:buChar char="•"/>
            </a:pPr>
            <a:r>
              <a:rPr lang="en-US" sz="1200" dirty="0"/>
              <a:t>Batch </a:t>
            </a:r>
            <a:r>
              <a:rPr lang="en-US" sz="1200" dirty="0" smtClean="0"/>
              <a:t>Service – As part of the Utility cloud, allows for batch files to executed on the Utility cloud.  These batch services tend to rely on NDM, SSRS, and the Utility Cloud’s file cluster in order to run.</a:t>
            </a:r>
            <a:endParaRPr lang="en-US" sz="1200" dirty="0"/>
          </a:p>
          <a:p>
            <a:pPr lvl="1">
              <a:buFont typeface="Arial" panose="020B0604020202020204" pitchFamily="34" charset="0"/>
              <a:buChar char="•"/>
            </a:pPr>
            <a:r>
              <a:rPr lang="en-US" sz="1200" dirty="0"/>
              <a:t>CRM (Sep 2016</a:t>
            </a:r>
            <a:r>
              <a:rPr lang="en-US" sz="1200" dirty="0" smtClean="0"/>
              <a:t>) – Microsoft Dynamics CRM shared offering implemented on CPS Azure for applications requiring CRM.</a:t>
            </a:r>
            <a:endParaRPr lang="en-US" sz="1200" dirty="0"/>
          </a:p>
          <a:p>
            <a:pPr lvl="1">
              <a:buFont typeface="Arial" panose="020B0604020202020204" pitchFamily="34" charset="0"/>
              <a:buChar char="•"/>
            </a:pPr>
            <a:r>
              <a:rPr lang="en-US" sz="1200" dirty="0" err="1"/>
              <a:t>AppDynamics</a:t>
            </a:r>
            <a:r>
              <a:rPr lang="en-US" sz="1200" dirty="0"/>
              <a:t>  (Tentative) </a:t>
            </a:r>
            <a:r>
              <a:rPr lang="en-US" sz="1200" dirty="0" smtClean="0"/>
              <a:t> - Will offer </a:t>
            </a:r>
            <a:r>
              <a:rPr lang="en-US" sz="1200" dirty="0" err="1" smtClean="0"/>
              <a:t>AppDynamics</a:t>
            </a:r>
            <a:r>
              <a:rPr lang="en-US" sz="1200" dirty="0" smtClean="0"/>
              <a:t> Application Intelligence Platform for unified application monitoring and troubleshooting of Cloud applications.</a:t>
            </a:r>
            <a:endParaRPr lang="en-US" sz="1200" dirty="0"/>
          </a:p>
          <a:p>
            <a:pPr lvl="1">
              <a:buFont typeface="Arial" panose="020B0604020202020204" pitchFamily="34" charset="0"/>
              <a:buChar char="•"/>
            </a:pPr>
            <a:r>
              <a:rPr lang="en-US" sz="1200" dirty="0" smtClean="0"/>
              <a:t>Authorization </a:t>
            </a:r>
            <a:r>
              <a:rPr lang="en-US" sz="1200" dirty="0"/>
              <a:t>Services (Q4 2016</a:t>
            </a:r>
            <a:r>
              <a:rPr lang="en-US" sz="1200" dirty="0" smtClean="0"/>
              <a:t>) – Provide for a consistent manner for application Authorization to be implemented.</a:t>
            </a:r>
            <a:endParaRPr lang="en-US" sz="1200" dirty="0"/>
          </a:p>
          <a:p>
            <a:pPr lvl="1">
              <a:buFont typeface="Arial" panose="020B0604020202020204" pitchFamily="34" charset="0"/>
              <a:buChar char="•"/>
            </a:pPr>
            <a:r>
              <a:rPr lang="en-US" sz="1200" dirty="0"/>
              <a:t>BizTalk (Q4 2016</a:t>
            </a:r>
            <a:r>
              <a:rPr lang="en-US" sz="1200" dirty="0" smtClean="0"/>
              <a:t>) – Microsoft BizTalk shared offering implemented on CPS Azure for applications requiring BizTalk functionality.</a:t>
            </a:r>
            <a:endParaRPr lang="en-US" sz="1200" dirty="0"/>
          </a:p>
          <a:p>
            <a:pPr marL="0" indent="0"/>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3" name="Text Placeholder 2"/>
          <p:cNvSpPr>
            <a:spLocks noGrp="1"/>
          </p:cNvSpPr>
          <p:nvPr>
            <p:ph type="body" sz="quarter" idx="12"/>
          </p:nvPr>
        </p:nvSpPr>
        <p:spPr/>
        <p:txBody>
          <a:bodyPr/>
          <a:lstStyle/>
          <a:p>
            <a:r>
              <a:rPr lang="en-US" dirty="0" smtClean="0">
                <a:solidFill>
                  <a:schemeClr val="bg2"/>
                </a:solidFill>
              </a:rPr>
              <a:t>Cloud Services – Integration Services; </a:t>
            </a:r>
            <a:r>
              <a:rPr lang="en-US" dirty="0" smtClean="0">
                <a:solidFill>
                  <a:srgbClr val="C00000"/>
                </a:solidFill>
              </a:rPr>
              <a:t>Q1 2017</a:t>
            </a:r>
            <a:endParaRPr lang="en-US" dirty="0">
              <a:solidFill>
                <a:srgbClr val="C00000"/>
              </a:solidFill>
            </a:endParaRPr>
          </a:p>
        </p:txBody>
      </p:sp>
    </p:spTree>
    <p:extLst>
      <p:ext uri="{BB962C8B-B14F-4D97-AF65-F5344CB8AC3E}">
        <p14:creationId xmlns:p14="http://schemas.microsoft.com/office/powerpoint/2010/main" val="303019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Font typeface="Arial" panose="020B0604020202020204" pitchFamily="34" charset="0"/>
              <a:buChar char="•"/>
            </a:pPr>
            <a:r>
              <a:rPr lang="en-US" sz="1200" dirty="0"/>
              <a:t>Distributed </a:t>
            </a:r>
            <a:r>
              <a:rPr lang="en-US" sz="1200" dirty="0" smtClean="0"/>
              <a:t>Cache – Offer Redis as a Distributed Cache offering for application’s requiring a </a:t>
            </a:r>
            <a:r>
              <a:rPr lang="en-US" sz="1200" dirty="0"/>
              <a:t>d</a:t>
            </a:r>
            <a:r>
              <a:rPr lang="en-US" sz="1200" dirty="0" smtClean="0"/>
              <a:t>istributed cache as part of their Cloud Application’s implementation</a:t>
            </a:r>
            <a:endParaRPr lang="en-US" sz="1200" dirty="0"/>
          </a:p>
          <a:p>
            <a:pPr lvl="1">
              <a:buFont typeface="Arial" panose="020B0604020202020204" pitchFamily="34" charset="0"/>
              <a:buChar char="•"/>
            </a:pPr>
            <a:r>
              <a:rPr lang="en-US" sz="1200" dirty="0" smtClean="0"/>
              <a:t>NoSQL – Integration with MongoDB enterprise offering, allowing NoSQL onboarding as part of the Onboarding Portal </a:t>
            </a:r>
            <a:endParaRPr lang="en-US" sz="1200" dirty="0"/>
          </a:p>
          <a:p>
            <a:pPr lvl="1">
              <a:buFont typeface="Arial" panose="020B0604020202020204" pitchFamily="34" charset="0"/>
              <a:buChar char="•"/>
            </a:pPr>
            <a:r>
              <a:rPr lang="en-US" sz="1200" dirty="0"/>
              <a:t>Search &amp; </a:t>
            </a:r>
            <a:r>
              <a:rPr lang="en-US" sz="1200" dirty="0" smtClean="0"/>
              <a:t>Indexing – Integration of a high performance and full-featured text search engine like Lucene.</a:t>
            </a:r>
            <a:endParaRPr lang="en-US" sz="1200" dirty="0"/>
          </a:p>
          <a:p>
            <a:pPr lvl="1">
              <a:buFont typeface="Arial" panose="020B0604020202020204" pitchFamily="34" charset="0"/>
              <a:buChar char="•"/>
            </a:pPr>
            <a:r>
              <a:rPr lang="en-US" sz="1200" dirty="0"/>
              <a:t>Database As a </a:t>
            </a:r>
            <a:r>
              <a:rPr lang="en-US" sz="1200" dirty="0" smtClean="0"/>
              <a:t>Service</a:t>
            </a:r>
            <a:r>
              <a:rPr lang="en-US" sz="1200" dirty="0"/>
              <a:t> - This service helps provide Database-as-a-Service (DBaaS) capabilities for SQL Server and MySQL database servers. This capability is used by web applications in the Web Sites service and more generally by other applications.</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3" name="Text Placeholder 2"/>
          <p:cNvSpPr>
            <a:spLocks noGrp="1"/>
          </p:cNvSpPr>
          <p:nvPr>
            <p:ph type="body" sz="quarter" idx="12"/>
          </p:nvPr>
        </p:nvSpPr>
        <p:spPr/>
        <p:txBody>
          <a:bodyPr/>
          <a:lstStyle/>
          <a:p>
            <a:r>
              <a:rPr lang="en-US" dirty="0" smtClean="0">
                <a:solidFill>
                  <a:schemeClr val="bg2"/>
                </a:solidFill>
              </a:rPr>
              <a:t>Cloud Services – Data Services</a:t>
            </a:r>
            <a:endParaRPr lang="en-US" dirty="0"/>
          </a:p>
        </p:txBody>
      </p:sp>
    </p:spTree>
    <p:extLst>
      <p:ext uri="{BB962C8B-B14F-4D97-AF65-F5344CB8AC3E}">
        <p14:creationId xmlns:p14="http://schemas.microsoft.com/office/powerpoint/2010/main" val="5006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1">
              <a:buFont typeface="Arial" panose="020B0604020202020204" pitchFamily="34" charset="0"/>
              <a:buChar char="•"/>
            </a:pPr>
            <a:r>
              <a:rPr lang="en-US" sz="1200" dirty="0"/>
              <a:t>Tables - Table storage is Microsoft’s NoSQL key/attribute store – it has a design without schemas, making it different from traditional relational databases. Since data stores lack schemas, it's easy to adapt your data as the needs of your application evolve. Table storage is easy to use, so developers can create applications quickly</a:t>
            </a:r>
          </a:p>
          <a:p>
            <a:pPr lvl="1">
              <a:buFont typeface="Arial" panose="020B0604020202020204" pitchFamily="34" charset="0"/>
              <a:buChar char="•"/>
            </a:pPr>
            <a:r>
              <a:rPr lang="en-US" sz="1200" dirty="0"/>
              <a:t>Queues - Queue storage provides reliable messaging for workflow processing and for communication between components of cloud services</a:t>
            </a:r>
          </a:p>
          <a:p>
            <a:pPr lvl="1">
              <a:buFont typeface="Arial" panose="020B0604020202020204" pitchFamily="34" charset="0"/>
              <a:buChar char="•"/>
            </a:pPr>
            <a:r>
              <a:rPr lang="en-US" sz="1200" dirty="0"/>
              <a:t>Blobs  - Blob storage stores any data set. A blob can be any type of text or binary data, such as a document, media file, or application installer</a:t>
            </a:r>
          </a:p>
          <a:p>
            <a:pPr lvl="1">
              <a:buFont typeface="Arial" panose="020B0604020202020204" pitchFamily="34" charset="0"/>
              <a:buChar char="•"/>
            </a:pPr>
            <a:r>
              <a:rPr lang="en-US" sz="1200" dirty="0"/>
              <a:t>Service Fabric Analytics - Service Fabric is a distributed systems platform that makes it easy to package, deploy, and manage scalable and reliable </a:t>
            </a:r>
            <a:r>
              <a:rPr lang="en-US" sz="1200" dirty="0" err="1" smtClean="0"/>
              <a:t>microservices</a:t>
            </a:r>
            <a:r>
              <a:rPr lang="en-US" sz="1200" smtClean="0"/>
              <a:t>.</a:t>
            </a:r>
            <a:endParaRPr lang="en-US" sz="1200" dirty="0"/>
          </a:p>
          <a:p>
            <a:pPr lvl="1">
              <a:buFont typeface="Arial" panose="020B0604020202020204" pitchFamily="34" charset="0"/>
              <a:buChar char="•"/>
            </a:pPr>
            <a:r>
              <a:rPr lang="en-US" sz="1200" dirty="0"/>
              <a:t>API Management  - Quickly create consistent and modern API gateways for </a:t>
            </a:r>
            <a:r>
              <a:rPr lang="en-US" sz="1200" dirty="0" smtClean="0"/>
              <a:t>backend </a:t>
            </a:r>
            <a:r>
              <a:rPr lang="en-US" sz="1200" dirty="0"/>
              <a:t>services hosted anywhere, secure and protect them from abuse and overuse, and gain insights into usage and health</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3" name="Text Placeholder 2"/>
          <p:cNvSpPr>
            <a:spLocks noGrp="1"/>
          </p:cNvSpPr>
          <p:nvPr>
            <p:ph type="body" sz="quarter" idx="12"/>
          </p:nvPr>
        </p:nvSpPr>
        <p:spPr/>
        <p:txBody>
          <a:bodyPr/>
          <a:lstStyle/>
          <a:p>
            <a:r>
              <a:rPr lang="en-US" dirty="0" smtClean="0">
                <a:solidFill>
                  <a:schemeClr val="bg2"/>
                </a:solidFill>
              </a:rPr>
              <a:t>Cloud Services – Azure Stack</a:t>
            </a:r>
            <a:endParaRPr lang="en-US" dirty="0"/>
          </a:p>
        </p:txBody>
      </p:sp>
    </p:spTree>
    <p:extLst>
      <p:ext uri="{BB962C8B-B14F-4D97-AF65-F5344CB8AC3E}">
        <p14:creationId xmlns:p14="http://schemas.microsoft.com/office/powerpoint/2010/main" val="3806858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rand 2 0 template 4_30_15">
  <a:themeElements>
    <a:clrScheme name="Wells Fargo">
      <a:dk1>
        <a:srgbClr val="000000"/>
      </a:dk1>
      <a:lt1>
        <a:srgbClr val="FFFFFF"/>
      </a:lt1>
      <a:dk2>
        <a:srgbClr val="ED8800"/>
      </a:dk2>
      <a:lt2>
        <a:srgbClr val="BB0826"/>
      </a:lt2>
      <a:accent1>
        <a:srgbClr val="ED8800"/>
      </a:accent1>
      <a:accent2>
        <a:srgbClr val="702F8A"/>
      </a:accent2>
      <a:accent3>
        <a:srgbClr val="0095C8"/>
      </a:accent3>
      <a:accent4>
        <a:srgbClr val="46A033"/>
      </a:accent4>
      <a:accent5>
        <a:srgbClr val="AE2573"/>
      </a:accent5>
      <a:accent6>
        <a:srgbClr val="7A6855"/>
      </a:accent6>
      <a:hlink>
        <a:srgbClr val="696B6E"/>
      </a:hlink>
      <a:folHlink>
        <a:srgbClr val="B4B5B7"/>
      </a:folHlink>
    </a:clrScheme>
    <a:fontScheme name="Brand 2.0 Fonts">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ormAutofit/>
      </a:bodyPr>
      <a:lstStyle>
        <a:defPPr marL="342900" indent="-342900" algn="l" defTabSz="914400" rtl="0" eaLnBrk="1" latinLnBrk="0" hangingPunct="1">
          <a:spcBef>
            <a:spcPts val="800"/>
          </a:spcBef>
          <a:buFont typeface="Wingdings" pitchFamily="2" charset="2"/>
          <a:buChar char="§"/>
          <a:defRPr sz="1400" kern="1200" dirty="0" err="1" smtClean="0">
            <a:solidFill>
              <a:schemeClr val="tx1"/>
            </a:solidFill>
            <a:latin typeface="Verdana" pitchFamily="34" charset="0"/>
            <a:ea typeface="+mn-ea"/>
            <a:cs typeface="+mn-cs"/>
          </a:defRPr>
        </a:defPPr>
      </a:lstStyle>
    </a:txDef>
  </a:objectDefaults>
  <a:extraClrSchemeLst/>
  <a:custClrLst>
    <a:custClr name="Dark Orange">
      <a:srgbClr val="CE4C00"/>
    </a:custClr>
    <a:custClr name="Dark Plum">
      <a:srgbClr val="4D3B65"/>
    </a:custClr>
    <a:custClr name="Dark Teal">
      <a:srgbClr val="00698C"/>
    </a:custClr>
    <a:custClr name="Dark Green">
      <a:srgbClr val="007337"/>
    </a:custClr>
    <a:custClr name="Dark Magenta">
      <a:srgbClr val="821861"/>
    </a:custClr>
    <a:custClr name="Dark Ebony">
      <a:srgbClr val="574537"/>
    </a:custClr>
    <a:custClr name="WF Yellow">
      <a:srgbClr val="FCC60A"/>
    </a:custClr>
    <a:custClr name="WF Gray">
      <a:srgbClr val="8F8F8F"/>
    </a:custClr>
    <a:custClr name="Aqua Blue">
      <a:srgbClr val="44464A"/>
    </a:custClr>
    <a:custClr name="Khaki">
      <a:srgbClr val="BFC0BE"/>
    </a:custClr>
    <a:custClr name="Stone">
      <a:srgbClr val="D7D3C7"/>
    </a:custClr>
    <a:custClr name="Breeze">
      <a:srgbClr val="DADBB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8821A3E494F24281D6DCF668710BF9" ma:contentTypeVersion="1" ma:contentTypeDescription="Create a new document." ma:contentTypeScope="" ma:versionID="ea9d55faaa21fedde615c5d7af95114e">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0B6EAE-411A-4389-A023-788929B59A1C}">
  <ds:schemaRefs>
    <ds:schemaRef ds:uri="http://schemas.microsoft.com/sharepoint/v3/contenttype/forms"/>
  </ds:schemaRefs>
</ds:datastoreItem>
</file>

<file path=customXml/itemProps2.xml><?xml version="1.0" encoding="utf-8"?>
<ds:datastoreItem xmlns:ds="http://schemas.openxmlformats.org/officeDocument/2006/customXml" ds:itemID="{D4350229-6B7A-4839-AAE0-905275545101}">
  <ds:schemaRefs>
    <ds:schemaRef ds:uri="http://purl.org/dc/dcmityp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sharepoint/v3"/>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6AE38266-98F4-4433-927E-53A43AA114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16349</TotalTime>
  <Words>993</Words>
  <Application>Microsoft Office PowerPoint</Application>
  <PresentationFormat>On-screen Show (4:3)</PresentationFormat>
  <Paragraphs>104</Paragraphs>
  <Slides>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Brand 2 0 template 4_30_15</vt:lpstr>
      <vt:lpstr>think-cell Slide</vt:lpstr>
      <vt:lpstr>PowerPoint Presentation</vt:lpstr>
      <vt:lpstr>PowerPoint Presentation</vt:lpstr>
      <vt:lpstr>PowerPoint Presentation</vt:lpstr>
      <vt:lpstr>PowerPoint Presentation</vt:lpstr>
      <vt:lpstr>PowerPoint Presentation</vt:lpstr>
      <vt:lpstr>PowerPoint Presentation</vt:lpstr>
    </vt:vector>
  </TitlesOfParts>
  <Company>Wells Fargo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Jasper</dc:creator>
  <cp:lastModifiedBy>Gaurav Mohite</cp:lastModifiedBy>
  <cp:revision>42</cp:revision>
  <dcterms:created xsi:type="dcterms:W3CDTF">2016-04-27T18:09:58Z</dcterms:created>
  <dcterms:modified xsi:type="dcterms:W3CDTF">2017-04-25T17:36:39Z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0x010100DC8821A3E494F24281D6DCF668710BF9</vt:lpwstr>
  </property>
</Properties>
</file>