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3" r:id="rId1"/>
  </p:sldMasterIdLst>
  <p:sldIdLst>
    <p:sldId id="256" r:id="rId2"/>
    <p:sldId id="269" r:id="rId3"/>
    <p:sldId id="270" r:id="rId4"/>
    <p:sldId id="271" r:id="rId5"/>
    <p:sldId id="272" r:id="rId6"/>
    <p:sldId id="257" r:id="rId7"/>
    <p:sldId id="259" r:id="rId8"/>
    <p:sldId id="260" r:id="rId9"/>
    <p:sldId id="261" r:id="rId10"/>
    <p:sldId id="262" r:id="rId11"/>
    <p:sldId id="263" r:id="rId12"/>
    <p:sldId id="273" r:id="rId13"/>
    <p:sldId id="274" r:id="rId14"/>
    <p:sldId id="264" r:id="rId15"/>
    <p:sldId id="275" r:id="rId16"/>
    <p:sldId id="265" r:id="rId17"/>
    <p:sldId id="266" r:id="rId18"/>
    <p:sldId id="267" r:id="rId19"/>
    <p:sldId id="276" r:id="rId20"/>
    <p:sldId id="268" r:id="rId21"/>
    <p:sldId id="291" r:id="rId22"/>
    <p:sldId id="299" r:id="rId23"/>
    <p:sldId id="300" r:id="rId24"/>
    <p:sldId id="302" r:id="rId25"/>
    <p:sldId id="301" r:id="rId26"/>
    <p:sldId id="303" r:id="rId27"/>
    <p:sldId id="277" r:id="rId28"/>
    <p:sldId id="278" r:id="rId29"/>
    <p:sldId id="279" r:id="rId30"/>
    <p:sldId id="280" r:id="rId31"/>
    <p:sldId id="290" r:id="rId32"/>
    <p:sldId id="281" r:id="rId33"/>
    <p:sldId id="282" r:id="rId34"/>
    <p:sldId id="283" r:id="rId35"/>
    <p:sldId id="284" r:id="rId36"/>
    <p:sldId id="287" r:id="rId37"/>
    <p:sldId id="285" r:id="rId38"/>
    <p:sldId id="288" r:id="rId39"/>
    <p:sldId id="286" r:id="rId40"/>
    <p:sldId id="289" r:id="rId41"/>
    <p:sldId id="295" r:id="rId42"/>
    <p:sldId id="296" r:id="rId43"/>
    <p:sldId id="297" r:id="rId44"/>
    <p:sldId id="298" r:id="rId45"/>
    <p:sldId id="29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660"/>
  </p:normalViewPr>
  <p:slideViewPr>
    <p:cSldViewPr snapToGrid="0">
      <p:cViewPr varScale="1">
        <p:scale>
          <a:sx n="72" d="100"/>
          <a:sy n="72"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59531-3A8A-4C78-933B-BC39FC5E31DC}"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3674398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F59531-3A8A-4C78-933B-BC39FC5E31DC}"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397528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F59531-3A8A-4C78-933B-BC39FC5E31DC}"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3594775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F59531-3A8A-4C78-933B-BC39FC5E31DC}"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41CE3-C2D5-47C1-A788-38FD69D01577}"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208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F59531-3A8A-4C78-933B-BC39FC5E31DC}"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49340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F59531-3A8A-4C78-933B-BC39FC5E31DC}" type="datetimeFigureOut">
              <a:rPr lang="en-IN" smtClean="0"/>
              <a:t>24-03-2023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3816553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F59531-3A8A-4C78-933B-BC39FC5E31DC}" type="datetimeFigureOut">
              <a:rPr lang="en-IN" smtClean="0"/>
              <a:t>24-03-2023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3295664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59531-3A8A-4C78-933B-BC39FC5E31DC}"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1367395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59531-3A8A-4C78-933B-BC39FC5E31DC}"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397966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59531-3A8A-4C78-933B-BC39FC5E31DC}"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298727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59531-3A8A-4C78-933B-BC39FC5E31DC}"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149230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59531-3A8A-4C78-933B-BC39FC5E31DC}"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1172136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59531-3A8A-4C78-933B-BC39FC5E31DC}" type="datetimeFigureOut">
              <a:rPr lang="en-IN" smtClean="0"/>
              <a:t>24-03-2023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259512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59531-3A8A-4C78-933B-BC39FC5E31DC}" type="datetimeFigureOut">
              <a:rPr lang="en-IN" smtClean="0"/>
              <a:t>24-03-2023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311252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59531-3A8A-4C78-933B-BC39FC5E31DC}" type="datetimeFigureOut">
              <a:rPr lang="en-IN" smtClean="0"/>
              <a:t>24-03-2023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198508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59531-3A8A-4C78-933B-BC39FC5E31DC}"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230763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59531-3A8A-4C78-933B-BC39FC5E31DC}"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841CE3-C2D5-47C1-A788-38FD69D01577}" type="slidenum">
              <a:rPr lang="en-IN" smtClean="0"/>
              <a:t>‹#›</a:t>
            </a:fld>
            <a:endParaRPr lang="en-IN"/>
          </a:p>
        </p:txBody>
      </p:sp>
    </p:spTree>
    <p:extLst>
      <p:ext uri="{BB962C8B-B14F-4D97-AF65-F5344CB8AC3E}">
        <p14:creationId xmlns:p14="http://schemas.microsoft.com/office/powerpoint/2010/main" val="394785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6F59531-3A8A-4C78-933B-BC39FC5E31DC}" type="datetimeFigureOut">
              <a:rPr lang="en-IN" smtClean="0"/>
              <a:t>24-03-2023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841CE3-C2D5-47C1-A788-38FD69D01577}" type="slidenum">
              <a:rPr lang="en-IN" smtClean="0"/>
              <a:t>‹#›</a:t>
            </a:fld>
            <a:endParaRPr lang="en-IN"/>
          </a:p>
        </p:txBody>
      </p:sp>
    </p:spTree>
    <p:extLst>
      <p:ext uri="{BB962C8B-B14F-4D97-AF65-F5344CB8AC3E}">
        <p14:creationId xmlns:p14="http://schemas.microsoft.com/office/powerpoint/2010/main" val="3707786283"/>
      </p:ext>
    </p:extLst>
  </p:cSld>
  <p:clrMap bg1="dk1" tx1="lt1" bg2="dk2" tx2="lt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 id="2147484225" r:id="rId12"/>
    <p:sldLayoutId id="2147484226" r:id="rId13"/>
    <p:sldLayoutId id="2147484227" r:id="rId14"/>
    <p:sldLayoutId id="2147484228" r:id="rId15"/>
    <p:sldLayoutId id="2147484229" r:id="rId16"/>
    <p:sldLayoutId id="2147484230"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24B0A-5907-F0CE-8914-0D7A596B40AA}"/>
              </a:ext>
            </a:extLst>
          </p:cNvPr>
          <p:cNvSpPr>
            <a:spLocks noGrp="1"/>
          </p:cNvSpPr>
          <p:nvPr>
            <p:ph type="ctrTitle"/>
          </p:nvPr>
        </p:nvSpPr>
        <p:spPr>
          <a:xfrm>
            <a:off x="1524000" y="655638"/>
            <a:ext cx="9144000" cy="636134"/>
          </a:xfrm>
        </p:spPr>
        <p:txBody>
          <a:bodyPr>
            <a:noAutofit/>
          </a:bodyPr>
          <a:lstStyle/>
          <a:p>
            <a:r>
              <a:rPr lang="en-US" sz="4000" dirty="0">
                <a:latin typeface="Algerian" panose="04020705040A02060702" pitchFamily="82" charset="0"/>
              </a:rPr>
              <a:t>Book Recommendation System</a:t>
            </a:r>
            <a:endParaRPr lang="en-IN" sz="4000" dirty="0">
              <a:latin typeface="Algerian" panose="04020705040A02060702" pitchFamily="82" charset="0"/>
            </a:endParaRPr>
          </a:p>
        </p:txBody>
      </p:sp>
      <p:sp>
        <p:nvSpPr>
          <p:cNvPr id="4" name="TextBox 3">
            <a:extLst>
              <a:ext uri="{FF2B5EF4-FFF2-40B4-BE49-F238E27FC236}">
                <a16:creationId xmlns:a16="http://schemas.microsoft.com/office/drawing/2014/main" id="{02956881-6793-DB7F-B4B2-34D5E99D7595}"/>
              </a:ext>
            </a:extLst>
          </p:cNvPr>
          <p:cNvSpPr txBox="1"/>
          <p:nvPr/>
        </p:nvSpPr>
        <p:spPr>
          <a:xfrm>
            <a:off x="3369580" y="2967336"/>
            <a:ext cx="5452839" cy="3046988"/>
          </a:xfrm>
          <a:prstGeom prst="rect">
            <a:avLst/>
          </a:prstGeom>
          <a:noFill/>
        </p:spPr>
        <p:txBody>
          <a:bodyPr wrap="none" rtlCol="0">
            <a:spAutoFit/>
          </a:bodyPr>
          <a:lstStyle/>
          <a:p>
            <a:r>
              <a:rPr lang="en-US" sz="3200" dirty="0"/>
              <a:t>1.Manish  Shantaram Mohite</a:t>
            </a:r>
          </a:p>
          <a:p>
            <a:r>
              <a:rPr lang="en-US" sz="3200" dirty="0"/>
              <a:t>2.</a:t>
            </a:r>
            <a:r>
              <a:rPr lang="en-IN" sz="3200" dirty="0"/>
              <a:t>Sanjiwani Keshao Wadhave</a:t>
            </a:r>
            <a:endParaRPr lang="en-US" sz="3200" dirty="0"/>
          </a:p>
          <a:p>
            <a:r>
              <a:rPr lang="en-US" sz="3200" dirty="0"/>
              <a:t>3</a:t>
            </a:r>
            <a:r>
              <a:rPr lang="en-IN" sz="3200" dirty="0"/>
              <a:t>.Chakrapani A. M.</a:t>
            </a:r>
          </a:p>
          <a:p>
            <a:r>
              <a:rPr lang="en-IN" sz="3200" dirty="0"/>
              <a:t>4.Apurva Anil Ghodeswar</a:t>
            </a:r>
          </a:p>
          <a:p>
            <a:r>
              <a:rPr lang="en-IN" sz="3200" dirty="0"/>
              <a:t>5.Zambare Linay Prashant</a:t>
            </a:r>
          </a:p>
          <a:p>
            <a:r>
              <a:rPr lang="en-IN" sz="3200" dirty="0"/>
              <a:t>6.Yash Ramchandra Bhosale</a:t>
            </a:r>
            <a:endParaRPr lang="en-US" sz="3200" dirty="0"/>
          </a:p>
        </p:txBody>
      </p:sp>
      <p:sp>
        <p:nvSpPr>
          <p:cNvPr id="5" name="TextBox 4">
            <a:extLst>
              <a:ext uri="{FF2B5EF4-FFF2-40B4-BE49-F238E27FC236}">
                <a16:creationId xmlns:a16="http://schemas.microsoft.com/office/drawing/2014/main" id="{A4171FE1-C2A6-4C72-7D5B-DEC7B9B517F4}"/>
              </a:ext>
            </a:extLst>
          </p:cNvPr>
          <p:cNvSpPr txBox="1"/>
          <p:nvPr/>
        </p:nvSpPr>
        <p:spPr>
          <a:xfrm>
            <a:off x="4611757" y="2052144"/>
            <a:ext cx="2650435" cy="646331"/>
          </a:xfrm>
          <a:prstGeom prst="rect">
            <a:avLst/>
          </a:prstGeom>
          <a:noFill/>
        </p:spPr>
        <p:txBody>
          <a:bodyPr wrap="square">
            <a:spAutoFit/>
          </a:bodyPr>
          <a:lstStyle/>
          <a:p>
            <a:r>
              <a:rPr lang="en-IN" sz="3600" b="1" i="0" dirty="0">
                <a:effectLst/>
                <a:latin typeface="Verdana" panose="020B0604030504040204" pitchFamily="34" charset="0"/>
              </a:rPr>
              <a:t>Group - 5</a:t>
            </a:r>
            <a:endParaRPr lang="en-IN" sz="3600" dirty="0"/>
          </a:p>
        </p:txBody>
      </p:sp>
    </p:spTree>
    <p:extLst>
      <p:ext uri="{BB962C8B-B14F-4D97-AF65-F5344CB8AC3E}">
        <p14:creationId xmlns:p14="http://schemas.microsoft.com/office/powerpoint/2010/main" val="223921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E2FEB6-A45E-B2BD-B99E-31D5946A1A87}"/>
              </a:ext>
            </a:extLst>
          </p:cNvPr>
          <p:cNvPicPr>
            <a:picLocks noChangeAspect="1"/>
          </p:cNvPicPr>
          <p:nvPr/>
        </p:nvPicPr>
        <p:blipFill>
          <a:blip r:embed="rId2"/>
          <a:stretch>
            <a:fillRect/>
          </a:stretch>
        </p:blipFill>
        <p:spPr>
          <a:xfrm>
            <a:off x="773085" y="620510"/>
            <a:ext cx="10451506" cy="6029714"/>
          </a:xfrm>
          <a:prstGeom prst="rect">
            <a:avLst/>
          </a:prstGeom>
          <a:ln>
            <a:solidFill>
              <a:schemeClr val="tx1"/>
            </a:solidFill>
          </a:ln>
        </p:spPr>
      </p:pic>
      <p:sp>
        <p:nvSpPr>
          <p:cNvPr id="2" name="TextBox 1">
            <a:extLst>
              <a:ext uri="{FF2B5EF4-FFF2-40B4-BE49-F238E27FC236}">
                <a16:creationId xmlns:a16="http://schemas.microsoft.com/office/drawing/2014/main" id="{EE06B00D-4796-1CB8-2450-F0366EDF878E}"/>
              </a:ext>
            </a:extLst>
          </p:cNvPr>
          <p:cNvSpPr txBox="1"/>
          <p:nvPr/>
        </p:nvSpPr>
        <p:spPr>
          <a:xfrm>
            <a:off x="3552334" y="70786"/>
            <a:ext cx="4291559" cy="523220"/>
          </a:xfrm>
          <a:prstGeom prst="rect">
            <a:avLst/>
          </a:prstGeom>
          <a:noFill/>
        </p:spPr>
        <p:txBody>
          <a:bodyPr wrap="none" rtlCol="0">
            <a:spAutoFit/>
          </a:bodyPr>
          <a:lstStyle/>
          <a:p>
            <a:r>
              <a:rPr lang="en-US" sz="2800" dirty="0">
                <a:latin typeface="Algerian" panose="04020705040A02060702" pitchFamily="82" charset="0"/>
              </a:rPr>
              <a:t>Top 20 Book publisher</a:t>
            </a:r>
            <a:endParaRPr lang="en-IN" sz="2800" dirty="0">
              <a:latin typeface="Algerian" panose="04020705040A02060702" pitchFamily="82" charset="0"/>
            </a:endParaRPr>
          </a:p>
        </p:txBody>
      </p:sp>
    </p:spTree>
    <p:extLst>
      <p:ext uri="{BB962C8B-B14F-4D97-AF65-F5344CB8AC3E}">
        <p14:creationId xmlns:p14="http://schemas.microsoft.com/office/powerpoint/2010/main" val="117821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377E-6605-7473-690F-15956D19A96A}"/>
              </a:ext>
            </a:extLst>
          </p:cNvPr>
          <p:cNvSpPr txBox="1"/>
          <p:nvPr/>
        </p:nvSpPr>
        <p:spPr>
          <a:xfrm>
            <a:off x="4441371" y="223692"/>
            <a:ext cx="2741456" cy="523220"/>
          </a:xfrm>
          <a:prstGeom prst="rect">
            <a:avLst/>
          </a:prstGeom>
          <a:noFill/>
        </p:spPr>
        <p:txBody>
          <a:bodyPr wrap="none" rtlCol="0">
            <a:spAutoFit/>
          </a:bodyPr>
          <a:lstStyle/>
          <a:p>
            <a:r>
              <a:rPr lang="en-US" sz="2800" dirty="0">
                <a:latin typeface="Algerian" panose="04020705040A02060702" pitchFamily="82" charset="0"/>
              </a:rPr>
              <a:t>USER Dataset</a:t>
            </a:r>
            <a:endParaRPr lang="en-IN" sz="2800" dirty="0">
              <a:latin typeface="Algerian" panose="04020705040A02060702" pitchFamily="82" charset="0"/>
            </a:endParaRPr>
          </a:p>
        </p:txBody>
      </p:sp>
      <p:pic>
        <p:nvPicPr>
          <p:cNvPr id="6" name="Picture 5">
            <a:extLst>
              <a:ext uri="{FF2B5EF4-FFF2-40B4-BE49-F238E27FC236}">
                <a16:creationId xmlns:a16="http://schemas.microsoft.com/office/drawing/2014/main" id="{F6FBCA93-3994-6DAE-EEF4-048D99FA7714}"/>
              </a:ext>
            </a:extLst>
          </p:cNvPr>
          <p:cNvPicPr>
            <a:picLocks noChangeAspect="1"/>
          </p:cNvPicPr>
          <p:nvPr/>
        </p:nvPicPr>
        <p:blipFill>
          <a:blip r:embed="rId2"/>
          <a:stretch>
            <a:fillRect/>
          </a:stretch>
        </p:blipFill>
        <p:spPr>
          <a:xfrm>
            <a:off x="1216438" y="952884"/>
            <a:ext cx="4516705" cy="3231094"/>
          </a:xfrm>
          <a:prstGeom prst="rect">
            <a:avLst/>
          </a:prstGeom>
        </p:spPr>
      </p:pic>
      <p:pic>
        <p:nvPicPr>
          <p:cNvPr id="10" name="Picture 9">
            <a:extLst>
              <a:ext uri="{FF2B5EF4-FFF2-40B4-BE49-F238E27FC236}">
                <a16:creationId xmlns:a16="http://schemas.microsoft.com/office/drawing/2014/main" id="{E633715C-4896-44D3-75E4-3653FF9DFB86}"/>
              </a:ext>
            </a:extLst>
          </p:cNvPr>
          <p:cNvPicPr>
            <a:picLocks noChangeAspect="1"/>
          </p:cNvPicPr>
          <p:nvPr/>
        </p:nvPicPr>
        <p:blipFill>
          <a:blip r:embed="rId3"/>
          <a:stretch>
            <a:fillRect/>
          </a:stretch>
        </p:blipFill>
        <p:spPr>
          <a:xfrm>
            <a:off x="1216438" y="4389950"/>
            <a:ext cx="4526805" cy="2083421"/>
          </a:xfrm>
          <a:prstGeom prst="rect">
            <a:avLst/>
          </a:prstGeom>
        </p:spPr>
      </p:pic>
      <p:pic>
        <p:nvPicPr>
          <p:cNvPr id="12" name="Picture 11">
            <a:extLst>
              <a:ext uri="{FF2B5EF4-FFF2-40B4-BE49-F238E27FC236}">
                <a16:creationId xmlns:a16="http://schemas.microsoft.com/office/drawing/2014/main" id="{55F41745-B3D4-6E26-01DD-03A2DF8B08EE}"/>
              </a:ext>
            </a:extLst>
          </p:cNvPr>
          <p:cNvPicPr>
            <a:picLocks noChangeAspect="1"/>
          </p:cNvPicPr>
          <p:nvPr/>
        </p:nvPicPr>
        <p:blipFill>
          <a:blip r:embed="rId4"/>
          <a:stretch>
            <a:fillRect/>
          </a:stretch>
        </p:blipFill>
        <p:spPr>
          <a:xfrm>
            <a:off x="6666703" y="952883"/>
            <a:ext cx="4731846" cy="5520487"/>
          </a:xfrm>
          <a:prstGeom prst="rect">
            <a:avLst/>
          </a:prstGeom>
        </p:spPr>
      </p:pic>
    </p:spTree>
    <p:extLst>
      <p:ext uri="{BB962C8B-B14F-4D97-AF65-F5344CB8AC3E}">
        <p14:creationId xmlns:p14="http://schemas.microsoft.com/office/powerpoint/2010/main" val="239687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D3B451-24E3-2202-E5AC-1D0F4FC1B346}"/>
              </a:ext>
            </a:extLst>
          </p:cNvPr>
          <p:cNvPicPr>
            <a:picLocks noChangeAspect="1"/>
          </p:cNvPicPr>
          <p:nvPr/>
        </p:nvPicPr>
        <p:blipFill>
          <a:blip r:embed="rId2"/>
          <a:stretch>
            <a:fillRect/>
          </a:stretch>
        </p:blipFill>
        <p:spPr>
          <a:xfrm>
            <a:off x="337448" y="1166497"/>
            <a:ext cx="6554939" cy="4174760"/>
          </a:xfrm>
          <a:prstGeom prst="rect">
            <a:avLst/>
          </a:prstGeom>
        </p:spPr>
      </p:pic>
      <p:pic>
        <p:nvPicPr>
          <p:cNvPr id="5" name="Picture 4">
            <a:extLst>
              <a:ext uri="{FF2B5EF4-FFF2-40B4-BE49-F238E27FC236}">
                <a16:creationId xmlns:a16="http://schemas.microsoft.com/office/drawing/2014/main" id="{BAC2EA0A-88B3-7C46-6593-2CC16B7BBDC3}"/>
              </a:ext>
            </a:extLst>
          </p:cNvPr>
          <p:cNvPicPr>
            <a:picLocks noChangeAspect="1"/>
          </p:cNvPicPr>
          <p:nvPr/>
        </p:nvPicPr>
        <p:blipFill>
          <a:blip r:embed="rId3"/>
          <a:stretch>
            <a:fillRect/>
          </a:stretch>
        </p:blipFill>
        <p:spPr>
          <a:xfrm>
            <a:off x="6945061" y="1166497"/>
            <a:ext cx="4737255" cy="4174760"/>
          </a:xfrm>
          <a:prstGeom prst="rect">
            <a:avLst/>
          </a:prstGeom>
        </p:spPr>
      </p:pic>
      <p:sp>
        <p:nvSpPr>
          <p:cNvPr id="6" name="TextBox 5">
            <a:extLst>
              <a:ext uri="{FF2B5EF4-FFF2-40B4-BE49-F238E27FC236}">
                <a16:creationId xmlns:a16="http://schemas.microsoft.com/office/drawing/2014/main" id="{7E12086E-4D30-2053-44EA-BED2E7D2877E}"/>
              </a:ext>
            </a:extLst>
          </p:cNvPr>
          <p:cNvSpPr txBox="1"/>
          <p:nvPr/>
        </p:nvSpPr>
        <p:spPr>
          <a:xfrm>
            <a:off x="3468262" y="293031"/>
            <a:ext cx="5545108" cy="523220"/>
          </a:xfrm>
          <a:prstGeom prst="rect">
            <a:avLst/>
          </a:prstGeom>
          <a:noFill/>
        </p:spPr>
        <p:txBody>
          <a:bodyPr wrap="none" rtlCol="0">
            <a:spAutoFit/>
          </a:bodyPr>
          <a:lstStyle>
            <a:defPPr>
              <a:defRPr lang="en-US"/>
            </a:defPPr>
            <a:lvl1pPr>
              <a:defRPr sz="2800">
                <a:latin typeface="Algerian" panose="04020705040A02060702" pitchFamily="82" charset="0"/>
              </a:defRPr>
            </a:lvl1pPr>
          </a:lstStyle>
          <a:p>
            <a:r>
              <a:rPr lang="en-US" dirty="0"/>
              <a:t>Checking for Outliers in Age</a:t>
            </a:r>
            <a:endParaRPr lang="en-IN" dirty="0"/>
          </a:p>
        </p:txBody>
      </p:sp>
      <p:sp>
        <p:nvSpPr>
          <p:cNvPr id="7" name="Rectangle: Rounded Corners 6">
            <a:extLst>
              <a:ext uri="{FF2B5EF4-FFF2-40B4-BE49-F238E27FC236}">
                <a16:creationId xmlns:a16="http://schemas.microsoft.com/office/drawing/2014/main" id="{39322CE0-C513-CFCF-29BA-6E6AB1E84F58}"/>
              </a:ext>
            </a:extLst>
          </p:cNvPr>
          <p:cNvSpPr/>
          <p:nvPr/>
        </p:nvSpPr>
        <p:spPr>
          <a:xfrm>
            <a:off x="2690191" y="5691503"/>
            <a:ext cx="7845287" cy="914400"/>
          </a:xfrm>
          <a:prstGeom prst="roundRect">
            <a:avLst/>
          </a:prstGeom>
          <a:solidFill>
            <a:srgbClr val="92D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 we will drop the data having age more than 110 year also we will drop the year having age below 10 year </a:t>
            </a:r>
            <a:endParaRPr lang="en-IN" sz="2400" dirty="0"/>
          </a:p>
        </p:txBody>
      </p:sp>
    </p:spTree>
    <p:extLst>
      <p:ext uri="{BB962C8B-B14F-4D97-AF65-F5344CB8AC3E}">
        <p14:creationId xmlns:p14="http://schemas.microsoft.com/office/powerpoint/2010/main" val="154014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D32C49-3160-1159-FBB7-6ECC5B203939}"/>
              </a:ext>
            </a:extLst>
          </p:cNvPr>
          <p:cNvPicPr>
            <a:picLocks noChangeAspect="1"/>
          </p:cNvPicPr>
          <p:nvPr/>
        </p:nvPicPr>
        <p:blipFill rotWithShape="1">
          <a:blip r:embed="rId2"/>
          <a:srcRect t="8357" r="48341"/>
          <a:stretch/>
        </p:blipFill>
        <p:spPr>
          <a:xfrm>
            <a:off x="6555586" y="1549775"/>
            <a:ext cx="4068871" cy="4563480"/>
          </a:xfrm>
          <a:prstGeom prst="rect">
            <a:avLst/>
          </a:prstGeom>
        </p:spPr>
      </p:pic>
      <p:pic>
        <p:nvPicPr>
          <p:cNvPr id="4" name="Picture 3">
            <a:extLst>
              <a:ext uri="{FF2B5EF4-FFF2-40B4-BE49-F238E27FC236}">
                <a16:creationId xmlns:a16="http://schemas.microsoft.com/office/drawing/2014/main" id="{B73D2785-EBC9-44D0-8F70-330D7139418F}"/>
              </a:ext>
            </a:extLst>
          </p:cNvPr>
          <p:cNvPicPr>
            <a:picLocks noChangeAspect="1"/>
          </p:cNvPicPr>
          <p:nvPr/>
        </p:nvPicPr>
        <p:blipFill rotWithShape="1">
          <a:blip r:embed="rId3"/>
          <a:srcRect l="1" t="8357" r="1505"/>
          <a:stretch/>
        </p:blipFill>
        <p:spPr>
          <a:xfrm>
            <a:off x="683030" y="1554425"/>
            <a:ext cx="4208283" cy="4568130"/>
          </a:xfrm>
          <a:prstGeom prst="rect">
            <a:avLst/>
          </a:prstGeom>
        </p:spPr>
      </p:pic>
      <p:sp>
        <p:nvSpPr>
          <p:cNvPr id="5" name="TextBox 4">
            <a:extLst>
              <a:ext uri="{FF2B5EF4-FFF2-40B4-BE49-F238E27FC236}">
                <a16:creationId xmlns:a16="http://schemas.microsoft.com/office/drawing/2014/main" id="{F3246D5A-B3E8-200F-494A-97936748E661}"/>
              </a:ext>
            </a:extLst>
          </p:cNvPr>
          <p:cNvSpPr txBox="1"/>
          <p:nvPr/>
        </p:nvSpPr>
        <p:spPr>
          <a:xfrm>
            <a:off x="683031" y="325404"/>
            <a:ext cx="11280652" cy="523220"/>
          </a:xfrm>
          <a:prstGeom prst="rect">
            <a:avLst/>
          </a:prstGeom>
          <a:noFill/>
        </p:spPr>
        <p:txBody>
          <a:bodyPr wrap="none" rtlCol="0">
            <a:spAutoFit/>
          </a:bodyPr>
          <a:lstStyle>
            <a:defPPr>
              <a:defRPr lang="en-US"/>
            </a:defPPr>
            <a:lvl1pPr>
              <a:defRPr sz="2800">
                <a:latin typeface="Algerian" panose="04020705040A02060702" pitchFamily="82" charset="0"/>
              </a:defRPr>
            </a:lvl1pPr>
          </a:lstStyle>
          <a:p>
            <a:r>
              <a:rPr lang="en-US" dirty="0"/>
              <a:t>Comparison after removing the outliers from the dataset</a:t>
            </a:r>
            <a:endParaRPr lang="en-IN" dirty="0"/>
          </a:p>
        </p:txBody>
      </p:sp>
      <p:sp>
        <p:nvSpPr>
          <p:cNvPr id="6" name="Arrow: Down 5">
            <a:extLst>
              <a:ext uri="{FF2B5EF4-FFF2-40B4-BE49-F238E27FC236}">
                <a16:creationId xmlns:a16="http://schemas.microsoft.com/office/drawing/2014/main" id="{2FD169D0-3DCA-40CB-A278-CEBD45A17673}"/>
              </a:ext>
            </a:extLst>
          </p:cNvPr>
          <p:cNvSpPr/>
          <p:nvPr/>
        </p:nvSpPr>
        <p:spPr>
          <a:xfrm rot="16200000">
            <a:off x="5507655" y="3032875"/>
            <a:ext cx="484632" cy="1611230"/>
          </a:xfrm>
          <a:prstGeom prst="down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78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F0F3F7-3822-FEA9-EF87-A6EAB4F776A1}"/>
              </a:ext>
            </a:extLst>
          </p:cNvPr>
          <p:cNvPicPr>
            <a:picLocks noChangeAspect="1"/>
          </p:cNvPicPr>
          <p:nvPr/>
        </p:nvPicPr>
        <p:blipFill>
          <a:blip r:embed="rId2"/>
          <a:stretch>
            <a:fillRect/>
          </a:stretch>
        </p:blipFill>
        <p:spPr>
          <a:xfrm>
            <a:off x="2277262" y="795259"/>
            <a:ext cx="7343818" cy="4537821"/>
          </a:xfrm>
          <a:prstGeom prst="rect">
            <a:avLst/>
          </a:prstGeom>
        </p:spPr>
      </p:pic>
      <p:sp>
        <p:nvSpPr>
          <p:cNvPr id="2" name="TextBox 1">
            <a:extLst>
              <a:ext uri="{FF2B5EF4-FFF2-40B4-BE49-F238E27FC236}">
                <a16:creationId xmlns:a16="http://schemas.microsoft.com/office/drawing/2014/main" id="{46A77D44-4EE6-7BCD-DBE7-FC062A630857}"/>
              </a:ext>
            </a:extLst>
          </p:cNvPr>
          <p:cNvSpPr txBox="1"/>
          <p:nvPr/>
        </p:nvSpPr>
        <p:spPr>
          <a:xfrm>
            <a:off x="1671667" y="79642"/>
            <a:ext cx="8504251" cy="523220"/>
          </a:xfrm>
          <a:prstGeom prst="rect">
            <a:avLst/>
          </a:prstGeom>
          <a:noFill/>
        </p:spPr>
        <p:txBody>
          <a:bodyPr wrap="none" rtlCol="0">
            <a:spAutoFit/>
          </a:bodyPr>
          <a:lstStyle/>
          <a:p>
            <a:r>
              <a:rPr lang="en-US" sz="2800" dirty="0">
                <a:latin typeface="Algerian" panose="04020705040A02060702" pitchFamily="82" charset="0"/>
              </a:rPr>
              <a:t>Book read and rated by each age category</a:t>
            </a:r>
            <a:endParaRPr lang="en-IN" sz="2800" dirty="0">
              <a:latin typeface="Algerian" panose="04020705040A02060702" pitchFamily="82" charset="0"/>
            </a:endParaRPr>
          </a:p>
        </p:txBody>
      </p:sp>
      <p:sp>
        <p:nvSpPr>
          <p:cNvPr id="3" name="Rectangle: Rounded Corners 2">
            <a:extLst>
              <a:ext uri="{FF2B5EF4-FFF2-40B4-BE49-F238E27FC236}">
                <a16:creationId xmlns:a16="http://schemas.microsoft.com/office/drawing/2014/main" id="{E816DA6D-CB7D-E390-A16C-E8E2860E70D5}"/>
              </a:ext>
            </a:extLst>
          </p:cNvPr>
          <p:cNvSpPr/>
          <p:nvPr/>
        </p:nvSpPr>
        <p:spPr>
          <a:xfrm>
            <a:off x="1947014" y="5731260"/>
            <a:ext cx="8004313" cy="914400"/>
          </a:xfrm>
          <a:prstGeom prst="roundRect">
            <a:avLst/>
          </a:prstGeom>
          <a:solidFill>
            <a:srgbClr val="92D050"/>
          </a:solidFill>
        </p:spPr>
        <p:style>
          <a:lnRef idx="2">
            <a:schemeClr val="accent1"/>
          </a:lnRef>
          <a:fillRef idx="1">
            <a:schemeClr val="lt1"/>
          </a:fillRef>
          <a:effectRef idx="0">
            <a:schemeClr val="accent1"/>
          </a:effectRef>
          <a:fontRef idx="minor">
            <a:schemeClr val="dk1"/>
          </a:fontRef>
        </p:style>
        <p:txBody>
          <a:bodyPr rtlCol="0" anchor="ctr"/>
          <a:lstStyle/>
          <a:p>
            <a:pPr marL="285750" indent="-285750" algn="ctr">
              <a:buFont typeface="Arial" panose="020B0604020202020204" pitchFamily="34" charset="0"/>
              <a:buChar char="•"/>
            </a:pPr>
            <a:r>
              <a:rPr lang="en-US" sz="2400" dirty="0"/>
              <a:t> the people in between 20 to 40 year age read more books</a:t>
            </a:r>
            <a:endParaRPr lang="en-IN" sz="2400" dirty="0"/>
          </a:p>
        </p:txBody>
      </p:sp>
    </p:spTree>
    <p:extLst>
      <p:ext uri="{BB962C8B-B14F-4D97-AF65-F5344CB8AC3E}">
        <p14:creationId xmlns:p14="http://schemas.microsoft.com/office/powerpoint/2010/main" val="4047503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15BBF2-419C-FEE3-E9B2-67857CD9ED27}"/>
              </a:ext>
            </a:extLst>
          </p:cNvPr>
          <p:cNvPicPr>
            <a:picLocks noChangeAspect="1"/>
          </p:cNvPicPr>
          <p:nvPr/>
        </p:nvPicPr>
        <p:blipFill>
          <a:blip r:embed="rId2"/>
          <a:stretch>
            <a:fillRect/>
          </a:stretch>
        </p:blipFill>
        <p:spPr>
          <a:xfrm>
            <a:off x="436859" y="913639"/>
            <a:ext cx="4340033" cy="2905512"/>
          </a:xfrm>
          <a:prstGeom prst="rect">
            <a:avLst/>
          </a:prstGeom>
        </p:spPr>
      </p:pic>
      <p:pic>
        <p:nvPicPr>
          <p:cNvPr id="5" name="Picture 4">
            <a:extLst>
              <a:ext uri="{FF2B5EF4-FFF2-40B4-BE49-F238E27FC236}">
                <a16:creationId xmlns:a16="http://schemas.microsoft.com/office/drawing/2014/main" id="{8169ABF9-531D-C849-21AD-FA6BAD7C0216}"/>
              </a:ext>
            </a:extLst>
          </p:cNvPr>
          <p:cNvPicPr>
            <a:picLocks noChangeAspect="1"/>
          </p:cNvPicPr>
          <p:nvPr/>
        </p:nvPicPr>
        <p:blipFill>
          <a:blip r:embed="rId3"/>
          <a:stretch>
            <a:fillRect/>
          </a:stretch>
        </p:blipFill>
        <p:spPr>
          <a:xfrm>
            <a:off x="436859" y="3952695"/>
            <a:ext cx="4340033" cy="1669991"/>
          </a:xfrm>
          <a:prstGeom prst="rect">
            <a:avLst/>
          </a:prstGeom>
        </p:spPr>
      </p:pic>
      <p:pic>
        <p:nvPicPr>
          <p:cNvPr id="7" name="Picture 6">
            <a:extLst>
              <a:ext uri="{FF2B5EF4-FFF2-40B4-BE49-F238E27FC236}">
                <a16:creationId xmlns:a16="http://schemas.microsoft.com/office/drawing/2014/main" id="{9F8476CD-A9C2-7E1F-4A5B-53D6B8F70A24}"/>
              </a:ext>
            </a:extLst>
          </p:cNvPr>
          <p:cNvPicPr>
            <a:picLocks noChangeAspect="1"/>
          </p:cNvPicPr>
          <p:nvPr/>
        </p:nvPicPr>
        <p:blipFill>
          <a:blip r:embed="rId4"/>
          <a:stretch>
            <a:fillRect/>
          </a:stretch>
        </p:blipFill>
        <p:spPr>
          <a:xfrm>
            <a:off x="4946955" y="913639"/>
            <a:ext cx="6722806" cy="4677585"/>
          </a:xfrm>
          <a:prstGeom prst="rect">
            <a:avLst/>
          </a:prstGeom>
        </p:spPr>
      </p:pic>
      <p:sp>
        <p:nvSpPr>
          <p:cNvPr id="8" name="TextBox 7">
            <a:extLst>
              <a:ext uri="{FF2B5EF4-FFF2-40B4-BE49-F238E27FC236}">
                <a16:creationId xmlns:a16="http://schemas.microsoft.com/office/drawing/2014/main" id="{3D4FB2B8-4B05-6D36-F3EB-02955A3C0F42}"/>
              </a:ext>
            </a:extLst>
          </p:cNvPr>
          <p:cNvSpPr txBox="1"/>
          <p:nvPr/>
        </p:nvSpPr>
        <p:spPr>
          <a:xfrm>
            <a:off x="4441371" y="223692"/>
            <a:ext cx="3153427" cy="523220"/>
          </a:xfrm>
          <a:prstGeom prst="rect">
            <a:avLst/>
          </a:prstGeom>
          <a:noFill/>
        </p:spPr>
        <p:txBody>
          <a:bodyPr wrap="none" rtlCol="0">
            <a:spAutoFit/>
          </a:bodyPr>
          <a:lstStyle/>
          <a:p>
            <a:r>
              <a:rPr lang="en-US" sz="2800" dirty="0">
                <a:latin typeface="Algerian" panose="04020705040A02060702" pitchFamily="82" charset="0"/>
              </a:rPr>
              <a:t>rating Dataset</a:t>
            </a:r>
            <a:endParaRPr lang="en-IN" sz="2800" dirty="0">
              <a:latin typeface="Algerian" panose="04020705040A02060702" pitchFamily="82" charset="0"/>
            </a:endParaRPr>
          </a:p>
        </p:txBody>
      </p:sp>
      <p:sp>
        <p:nvSpPr>
          <p:cNvPr id="2" name="Rectangle: Rounded Corners 1">
            <a:extLst>
              <a:ext uri="{FF2B5EF4-FFF2-40B4-BE49-F238E27FC236}">
                <a16:creationId xmlns:a16="http://schemas.microsoft.com/office/drawing/2014/main" id="{81DB1B23-2CE6-41D4-C53A-B0F76C8F1EBF}"/>
              </a:ext>
            </a:extLst>
          </p:cNvPr>
          <p:cNvSpPr/>
          <p:nvPr/>
        </p:nvSpPr>
        <p:spPr>
          <a:xfrm>
            <a:off x="622853" y="5691503"/>
            <a:ext cx="10880034" cy="914400"/>
          </a:xfrm>
          <a:prstGeom prst="roundRect">
            <a:avLst/>
          </a:prstGeom>
          <a:solidFill>
            <a:srgbClr val="92D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We  can see that zero rating column has higher value count, this is because may be some users have read the books but rating not given for those books.</a:t>
            </a:r>
            <a:endParaRPr lang="en-IN" sz="2400" dirty="0"/>
          </a:p>
        </p:txBody>
      </p:sp>
    </p:spTree>
    <p:extLst>
      <p:ext uri="{BB962C8B-B14F-4D97-AF65-F5344CB8AC3E}">
        <p14:creationId xmlns:p14="http://schemas.microsoft.com/office/powerpoint/2010/main" val="194731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42367C-0777-064F-C2B6-918297887FE6}"/>
              </a:ext>
            </a:extLst>
          </p:cNvPr>
          <p:cNvSpPr txBox="1"/>
          <p:nvPr/>
        </p:nvSpPr>
        <p:spPr>
          <a:xfrm>
            <a:off x="3264150" y="261257"/>
            <a:ext cx="5131533" cy="523220"/>
          </a:xfrm>
          <a:prstGeom prst="rect">
            <a:avLst/>
          </a:prstGeom>
          <a:noFill/>
        </p:spPr>
        <p:txBody>
          <a:bodyPr wrap="none" rtlCol="0">
            <a:spAutoFit/>
          </a:bodyPr>
          <a:lstStyle>
            <a:defPPr>
              <a:defRPr lang="en-US"/>
            </a:defPPr>
            <a:lvl1pPr>
              <a:defRPr sz="2800">
                <a:latin typeface="Algerian" panose="04020705040A02060702" pitchFamily="82" charset="0"/>
              </a:defRPr>
            </a:lvl1pPr>
          </a:lstStyle>
          <a:p>
            <a:r>
              <a:rPr lang="en-US" dirty="0"/>
              <a:t>Master Data preparation</a:t>
            </a:r>
            <a:endParaRPr lang="en-IN" dirty="0"/>
          </a:p>
        </p:txBody>
      </p:sp>
      <p:pic>
        <p:nvPicPr>
          <p:cNvPr id="6" name="Picture 5">
            <a:extLst>
              <a:ext uri="{FF2B5EF4-FFF2-40B4-BE49-F238E27FC236}">
                <a16:creationId xmlns:a16="http://schemas.microsoft.com/office/drawing/2014/main" id="{276AFFBC-ADB2-B79E-7854-3F8B543A70F7}"/>
              </a:ext>
            </a:extLst>
          </p:cNvPr>
          <p:cNvPicPr>
            <a:picLocks noChangeAspect="1"/>
          </p:cNvPicPr>
          <p:nvPr/>
        </p:nvPicPr>
        <p:blipFill>
          <a:blip r:embed="rId2"/>
          <a:stretch>
            <a:fillRect/>
          </a:stretch>
        </p:blipFill>
        <p:spPr>
          <a:xfrm>
            <a:off x="338669" y="1226457"/>
            <a:ext cx="4805507" cy="5013054"/>
          </a:xfrm>
          <a:prstGeom prst="rect">
            <a:avLst/>
          </a:prstGeom>
        </p:spPr>
      </p:pic>
      <p:sp>
        <p:nvSpPr>
          <p:cNvPr id="2" name="Rectangle: Rounded Corners 1">
            <a:extLst>
              <a:ext uri="{FF2B5EF4-FFF2-40B4-BE49-F238E27FC236}">
                <a16:creationId xmlns:a16="http://schemas.microsoft.com/office/drawing/2014/main" id="{3F0B894E-A929-7253-7D8B-EE394C48CFC3}"/>
              </a:ext>
            </a:extLst>
          </p:cNvPr>
          <p:cNvSpPr/>
          <p:nvPr/>
        </p:nvSpPr>
        <p:spPr>
          <a:xfrm>
            <a:off x="5586818" y="1226457"/>
            <a:ext cx="5617729" cy="220254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solidFill>
              </a:rPr>
              <a:t>After merging the dataset we got some null values, this is due to some of the books not read or rated by the users, also  some book having the different ISBN NO so while merging that data we got null values. </a:t>
            </a:r>
            <a:endParaRPr lang="en-IN" sz="2000" dirty="0">
              <a:solidFill>
                <a:schemeClr val="bg2"/>
              </a:solidFill>
            </a:endParaRPr>
          </a:p>
        </p:txBody>
      </p:sp>
      <p:sp>
        <p:nvSpPr>
          <p:cNvPr id="3" name="Rectangle: Rounded Corners 2">
            <a:extLst>
              <a:ext uri="{FF2B5EF4-FFF2-40B4-BE49-F238E27FC236}">
                <a16:creationId xmlns:a16="http://schemas.microsoft.com/office/drawing/2014/main" id="{AF4F5BB5-01E2-E1A6-A623-E8D568FB2E6C}"/>
              </a:ext>
            </a:extLst>
          </p:cNvPr>
          <p:cNvSpPr/>
          <p:nvPr/>
        </p:nvSpPr>
        <p:spPr>
          <a:xfrm>
            <a:off x="5586818" y="3870980"/>
            <a:ext cx="5617729" cy="220254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solidFill>
              </a:rPr>
              <a:t>Since we can see in dataset, from ISBN to rating columns we have null values, we will drop that null values.</a:t>
            </a:r>
            <a:endParaRPr lang="en-IN" sz="2000" dirty="0">
              <a:solidFill>
                <a:schemeClr val="bg2"/>
              </a:solidFill>
            </a:endParaRPr>
          </a:p>
        </p:txBody>
      </p:sp>
    </p:spTree>
    <p:extLst>
      <p:ext uri="{BB962C8B-B14F-4D97-AF65-F5344CB8AC3E}">
        <p14:creationId xmlns:p14="http://schemas.microsoft.com/office/powerpoint/2010/main" val="2696791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DE204F-03CB-E4DD-1E71-48DE5B1089B2}"/>
              </a:ext>
            </a:extLst>
          </p:cNvPr>
          <p:cNvSpPr txBox="1"/>
          <p:nvPr/>
        </p:nvSpPr>
        <p:spPr>
          <a:xfrm>
            <a:off x="2600002" y="130276"/>
            <a:ext cx="7534435" cy="523220"/>
          </a:xfrm>
          <a:prstGeom prst="rect">
            <a:avLst/>
          </a:prstGeom>
          <a:noFill/>
        </p:spPr>
        <p:txBody>
          <a:bodyPr wrap="none" rtlCol="0">
            <a:spAutoFit/>
          </a:bodyPr>
          <a:lstStyle>
            <a:defPPr>
              <a:defRPr lang="en-US"/>
            </a:defPPr>
            <a:lvl1pPr>
              <a:defRPr sz="2800">
                <a:latin typeface="Algerian" panose="04020705040A02060702" pitchFamily="82" charset="0"/>
              </a:defRPr>
            </a:lvl1pPr>
          </a:lstStyle>
          <a:p>
            <a:r>
              <a:rPr lang="en-US" dirty="0"/>
              <a:t>Top 20 books with highest rating count</a:t>
            </a:r>
            <a:endParaRPr lang="en-IN" dirty="0"/>
          </a:p>
        </p:txBody>
      </p:sp>
      <p:pic>
        <p:nvPicPr>
          <p:cNvPr id="6" name="Picture 5">
            <a:extLst>
              <a:ext uri="{FF2B5EF4-FFF2-40B4-BE49-F238E27FC236}">
                <a16:creationId xmlns:a16="http://schemas.microsoft.com/office/drawing/2014/main" id="{F6D50D0C-CB3E-7F03-A12A-7FCB07FA245A}"/>
              </a:ext>
            </a:extLst>
          </p:cNvPr>
          <p:cNvPicPr>
            <a:picLocks noChangeAspect="1"/>
          </p:cNvPicPr>
          <p:nvPr/>
        </p:nvPicPr>
        <p:blipFill>
          <a:blip r:embed="rId2"/>
          <a:stretch>
            <a:fillRect/>
          </a:stretch>
        </p:blipFill>
        <p:spPr>
          <a:xfrm>
            <a:off x="489997" y="1060248"/>
            <a:ext cx="5156060" cy="5496140"/>
          </a:xfrm>
          <a:prstGeom prst="rect">
            <a:avLst/>
          </a:prstGeom>
        </p:spPr>
      </p:pic>
      <p:pic>
        <p:nvPicPr>
          <p:cNvPr id="8" name="Picture 7">
            <a:extLst>
              <a:ext uri="{FF2B5EF4-FFF2-40B4-BE49-F238E27FC236}">
                <a16:creationId xmlns:a16="http://schemas.microsoft.com/office/drawing/2014/main" id="{B68FA6D1-A507-A369-904E-86BB61769E57}"/>
              </a:ext>
            </a:extLst>
          </p:cNvPr>
          <p:cNvPicPr>
            <a:picLocks noChangeAspect="1"/>
          </p:cNvPicPr>
          <p:nvPr/>
        </p:nvPicPr>
        <p:blipFill>
          <a:blip r:embed="rId3"/>
          <a:stretch>
            <a:fillRect/>
          </a:stretch>
        </p:blipFill>
        <p:spPr>
          <a:xfrm>
            <a:off x="5943281" y="1098348"/>
            <a:ext cx="6120018" cy="5367766"/>
          </a:xfrm>
          <a:prstGeom prst="rect">
            <a:avLst/>
          </a:prstGeom>
        </p:spPr>
      </p:pic>
    </p:spTree>
    <p:extLst>
      <p:ext uri="{BB962C8B-B14F-4D97-AF65-F5344CB8AC3E}">
        <p14:creationId xmlns:p14="http://schemas.microsoft.com/office/powerpoint/2010/main" val="2895840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F72228-D552-CE7B-0518-77C3C3C4640E}"/>
              </a:ext>
            </a:extLst>
          </p:cNvPr>
          <p:cNvPicPr>
            <a:picLocks noChangeAspect="1"/>
          </p:cNvPicPr>
          <p:nvPr/>
        </p:nvPicPr>
        <p:blipFill>
          <a:blip r:embed="rId2"/>
          <a:stretch>
            <a:fillRect/>
          </a:stretch>
        </p:blipFill>
        <p:spPr>
          <a:xfrm>
            <a:off x="1297550" y="901331"/>
            <a:ext cx="9361375" cy="5596099"/>
          </a:xfrm>
          <a:prstGeom prst="rect">
            <a:avLst/>
          </a:prstGeom>
        </p:spPr>
      </p:pic>
      <p:sp>
        <p:nvSpPr>
          <p:cNvPr id="2" name="TextBox 1">
            <a:extLst>
              <a:ext uri="{FF2B5EF4-FFF2-40B4-BE49-F238E27FC236}">
                <a16:creationId xmlns:a16="http://schemas.microsoft.com/office/drawing/2014/main" id="{7C4359AC-F360-A423-26B6-7D636119A545}"/>
              </a:ext>
            </a:extLst>
          </p:cNvPr>
          <p:cNvSpPr txBox="1"/>
          <p:nvPr/>
        </p:nvSpPr>
        <p:spPr>
          <a:xfrm>
            <a:off x="2102759" y="98960"/>
            <a:ext cx="7986482" cy="523220"/>
          </a:xfrm>
          <a:prstGeom prst="rect">
            <a:avLst/>
          </a:prstGeom>
          <a:noFill/>
        </p:spPr>
        <p:txBody>
          <a:bodyPr wrap="none" rtlCol="0">
            <a:spAutoFit/>
          </a:bodyPr>
          <a:lstStyle>
            <a:defPPr>
              <a:defRPr lang="en-US"/>
            </a:defPPr>
            <a:lvl1pPr>
              <a:defRPr sz="2800">
                <a:latin typeface="Algerian" panose="04020705040A02060702" pitchFamily="82" charset="0"/>
              </a:defRPr>
            </a:lvl1pPr>
          </a:lstStyle>
          <a:p>
            <a:r>
              <a:rPr lang="en-US" dirty="0"/>
              <a:t>Top 10 authors with highest rating count</a:t>
            </a:r>
            <a:endParaRPr lang="en-IN" dirty="0"/>
          </a:p>
        </p:txBody>
      </p:sp>
    </p:spTree>
    <p:extLst>
      <p:ext uri="{BB962C8B-B14F-4D97-AF65-F5344CB8AC3E}">
        <p14:creationId xmlns:p14="http://schemas.microsoft.com/office/powerpoint/2010/main" val="2862450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B136C4-0000-6948-E0DE-E03BD3966C98}"/>
              </a:ext>
            </a:extLst>
          </p:cNvPr>
          <p:cNvPicPr>
            <a:picLocks noChangeAspect="1"/>
          </p:cNvPicPr>
          <p:nvPr/>
        </p:nvPicPr>
        <p:blipFill>
          <a:blip r:embed="rId2"/>
          <a:stretch>
            <a:fillRect/>
          </a:stretch>
        </p:blipFill>
        <p:spPr>
          <a:xfrm>
            <a:off x="1776207" y="806075"/>
            <a:ext cx="8358230" cy="5616909"/>
          </a:xfrm>
          <a:prstGeom prst="rect">
            <a:avLst/>
          </a:prstGeom>
        </p:spPr>
      </p:pic>
      <p:sp>
        <p:nvSpPr>
          <p:cNvPr id="2" name="TextBox 1">
            <a:extLst>
              <a:ext uri="{FF2B5EF4-FFF2-40B4-BE49-F238E27FC236}">
                <a16:creationId xmlns:a16="http://schemas.microsoft.com/office/drawing/2014/main" id="{E5C6178F-A111-635E-B2CB-54A5A2FF9B08}"/>
              </a:ext>
            </a:extLst>
          </p:cNvPr>
          <p:cNvSpPr txBox="1"/>
          <p:nvPr/>
        </p:nvSpPr>
        <p:spPr>
          <a:xfrm>
            <a:off x="2973991" y="173406"/>
            <a:ext cx="6244017" cy="523220"/>
          </a:xfrm>
          <a:prstGeom prst="rect">
            <a:avLst/>
          </a:prstGeom>
          <a:noFill/>
        </p:spPr>
        <p:txBody>
          <a:bodyPr wrap="none" rtlCol="0">
            <a:spAutoFit/>
          </a:bodyPr>
          <a:lstStyle>
            <a:defPPr>
              <a:defRPr lang="en-US"/>
            </a:defPPr>
            <a:lvl1pPr>
              <a:defRPr sz="2800">
                <a:latin typeface="Algerian" panose="04020705040A02060702" pitchFamily="82" charset="0"/>
              </a:defRPr>
            </a:lvl1pPr>
          </a:lstStyle>
          <a:p>
            <a:r>
              <a:rPr lang="en-US" dirty="0"/>
              <a:t>Year vs books published in year</a:t>
            </a:r>
            <a:endParaRPr lang="en-IN" dirty="0"/>
          </a:p>
        </p:txBody>
      </p:sp>
    </p:spTree>
    <p:extLst>
      <p:ext uri="{BB962C8B-B14F-4D97-AF65-F5344CB8AC3E}">
        <p14:creationId xmlns:p14="http://schemas.microsoft.com/office/powerpoint/2010/main" val="289049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8A57-C50E-43DD-E29A-3CDB6D2979A4}"/>
              </a:ext>
            </a:extLst>
          </p:cNvPr>
          <p:cNvSpPr>
            <a:spLocks noGrp="1"/>
          </p:cNvSpPr>
          <p:nvPr>
            <p:ph type="title"/>
          </p:nvPr>
        </p:nvSpPr>
        <p:spPr>
          <a:xfrm>
            <a:off x="919119" y="463826"/>
            <a:ext cx="10353762" cy="970450"/>
          </a:xfrm>
        </p:spPr>
        <p:txBody>
          <a:bodyPr/>
          <a:lstStyle/>
          <a:p>
            <a:r>
              <a:rPr lang="en-IN" dirty="0">
                <a:latin typeface="Algerian" panose="04020705040A02060702" pitchFamily="82" charset="0"/>
              </a:rPr>
              <a:t>Business Objective:</a:t>
            </a:r>
          </a:p>
        </p:txBody>
      </p:sp>
      <p:sp>
        <p:nvSpPr>
          <p:cNvPr id="9" name="TextBox 8">
            <a:extLst>
              <a:ext uri="{FF2B5EF4-FFF2-40B4-BE49-F238E27FC236}">
                <a16:creationId xmlns:a16="http://schemas.microsoft.com/office/drawing/2014/main" id="{F039E1D0-9BE4-25E0-26E2-C7738C391438}"/>
              </a:ext>
            </a:extLst>
          </p:cNvPr>
          <p:cNvSpPr txBox="1"/>
          <p:nvPr/>
        </p:nvSpPr>
        <p:spPr>
          <a:xfrm>
            <a:off x="919119" y="1434276"/>
            <a:ext cx="10628243" cy="954107"/>
          </a:xfrm>
          <a:prstGeom prst="rect">
            <a:avLst/>
          </a:prstGeom>
          <a:noFill/>
        </p:spPr>
        <p:txBody>
          <a:bodyPr wrap="square">
            <a:spAutoFit/>
          </a:bodyPr>
          <a:lstStyle/>
          <a:p>
            <a:r>
              <a:rPr lang="en-US" sz="2800" dirty="0"/>
              <a:t>Generate the features from the dataset and use them to recommend the books accordingly to the users.</a:t>
            </a:r>
            <a:endParaRPr lang="en-IN" sz="2800" dirty="0"/>
          </a:p>
        </p:txBody>
      </p:sp>
      <p:sp>
        <p:nvSpPr>
          <p:cNvPr id="13" name="TextBox 12">
            <a:extLst>
              <a:ext uri="{FF2B5EF4-FFF2-40B4-BE49-F238E27FC236}">
                <a16:creationId xmlns:a16="http://schemas.microsoft.com/office/drawing/2014/main" id="{5C4BC95B-6412-8E61-F8B7-7C78B140BED6}"/>
              </a:ext>
            </a:extLst>
          </p:cNvPr>
          <p:cNvSpPr txBox="1"/>
          <p:nvPr/>
        </p:nvSpPr>
        <p:spPr>
          <a:xfrm>
            <a:off x="919119" y="2388383"/>
            <a:ext cx="10353762" cy="3662541"/>
          </a:xfrm>
          <a:prstGeom prst="rect">
            <a:avLst/>
          </a:prstGeom>
          <a:noFill/>
        </p:spPr>
        <p:txBody>
          <a:bodyPr wrap="square">
            <a:spAutoFit/>
          </a:bodyPr>
          <a:lstStyle/>
          <a:p>
            <a:endParaRPr lang="en-US" sz="2800" dirty="0"/>
          </a:p>
          <a:p>
            <a:endParaRPr lang="en-US" sz="2800" dirty="0"/>
          </a:p>
          <a:p>
            <a:r>
              <a:rPr lang="en-US" sz="2800" dirty="0"/>
              <a:t>What Is Recommendation System?</a:t>
            </a:r>
          </a:p>
          <a:p>
            <a:endParaRPr lang="en-US" sz="2800" dirty="0"/>
          </a:p>
          <a:p>
            <a:r>
              <a:rPr lang="en-US" sz="2400" dirty="0"/>
              <a:t>A recommendation system is a subclass of Information filtering Systems that seeks to predict the rating or the preference a user might give to an item. In simple words, it is an algorithm that suggests relevant items to users.</a:t>
            </a:r>
          </a:p>
          <a:p>
            <a:r>
              <a:rPr lang="en-US" sz="2400" dirty="0"/>
              <a:t> E.g.: In the case of Netflix which movie to watch, In the case of e-commerce which product to buy, or In the case of kindle which book to read, etc.</a:t>
            </a:r>
            <a:endParaRPr lang="en-IN" sz="2400" dirty="0"/>
          </a:p>
        </p:txBody>
      </p:sp>
    </p:spTree>
    <p:extLst>
      <p:ext uri="{BB962C8B-B14F-4D97-AF65-F5344CB8AC3E}">
        <p14:creationId xmlns:p14="http://schemas.microsoft.com/office/powerpoint/2010/main" val="313181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9F93C4-55A5-716C-BBFD-A87E5A19D2A7}"/>
              </a:ext>
            </a:extLst>
          </p:cNvPr>
          <p:cNvPicPr>
            <a:picLocks noChangeAspect="1"/>
          </p:cNvPicPr>
          <p:nvPr/>
        </p:nvPicPr>
        <p:blipFill>
          <a:blip r:embed="rId2"/>
          <a:stretch>
            <a:fillRect/>
          </a:stretch>
        </p:blipFill>
        <p:spPr>
          <a:xfrm>
            <a:off x="1555252" y="717260"/>
            <a:ext cx="9205957" cy="5366040"/>
          </a:xfrm>
          <a:prstGeom prst="rect">
            <a:avLst/>
          </a:prstGeom>
        </p:spPr>
      </p:pic>
      <p:sp>
        <p:nvSpPr>
          <p:cNvPr id="2" name="TextBox 1">
            <a:extLst>
              <a:ext uri="{FF2B5EF4-FFF2-40B4-BE49-F238E27FC236}">
                <a16:creationId xmlns:a16="http://schemas.microsoft.com/office/drawing/2014/main" id="{AC846D82-1F65-F9F1-79B9-8D7044133A59}"/>
              </a:ext>
            </a:extLst>
          </p:cNvPr>
          <p:cNvSpPr txBox="1"/>
          <p:nvPr/>
        </p:nvSpPr>
        <p:spPr>
          <a:xfrm>
            <a:off x="1420558" y="67903"/>
            <a:ext cx="9690473" cy="523220"/>
          </a:xfrm>
          <a:prstGeom prst="rect">
            <a:avLst/>
          </a:prstGeom>
          <a:noFill/>
        </p:spPr>
        <p:txBody>
          <a:bodyPr wrap="none" rtlCol="0">
            <a:spAutoFit/>
          </a:bodyPr>
          <a:lstStyle>
            <a:defPPr>
              <a:defRPr lang="en-US"/>
            </a:defPPr>
            <a:lvl1pPr>
              <a:defRPr sz="2800">
                <a:latin typeface="Algerian" panose="04020705040A02060702" pitchFamily="82" charset="0"/>
              </a:defRPr>
            </a:lvl1pPr>
          </a:lstStyle>
          <a:p>
            <a:r>
              <a:rPr lang="en-US" dirty="0"/>
              <a:t>Top 10 books  publisher with highest rating count</a:t>
            </a:r>
            <a:endParaRPr lang="en-IN" dirty="0"/>
          </a:p>
        </p:txBody>
      </p:sp>
    </p:spTree>
    <p:extLst>
      <p:ext uri="{BB962C8B-B14F-4D97-AF65-F5344CB8AC3E}">
        <p14:creationId xmlns:p14="http://schemas.microsoft.com/office/powerpoint/2010/main" val="1102474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3C124-3CB0-49C2-B412-94CC9E24B9D4}"/>
              </a:ext>
            </a:extLst>
          </p:cNvPr>
          <p:cNvPicPr>
            <a:picLocks noChangeAspect="1"/>
          </p:cNvPicPr>
          <p:nvPr/>
        </p:nvPicPr>
        <p:blipFill>
          <a:blip r:embed="rId2"/>
          <a:stretch>
            <a:fillRect/>
          </a:stretch>
        </p:blipFill>
        <p:spPr>
          <a:xfrm>
            <a:off x="1131528" y="551137"/>
            <a:ext cx="10220491" cy="4630463"/>
          </a:xfrm>
          <a:prstGeom prst="rect">
            <a:avLst/>
          </a:prstGeom>
        </p:spPr>
      </p:pic>
      <p:sp>
        <p:nvSpPr>
          <p:cNvPr id="4" name="Rectangle: Rounded Corners 3">
            <a:extLst>
              <a:ext uri="{FF2B5EF4-FFF2-40B4-BE49-F238E27FC236}">
                <a16:creationId xmlns:a16="http://schemas.microsoft.com/office/drawing/2014/main" id="{FD2E5639-53BA-FC72-3962-328CCC291CD0}"/>
              </a:ext>
            </a:extLst>
          </p:cNvPr>
          <p:cNvSpPr/>
          <p:nvPr/>
        </p:nvSpPr>
        <p:spPr>
          <a:xfrm>
            <a:off x="3678504" y="5394980"/>
            <a:ext cx="5617729" cy="120460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solidFill>
              </a:rPr>
              <a:t>We can  see hare that the books having more rating count have low rating also. </a:t>
            </a:r>
            <a:endParaRPr lang="en-IN" sz="2000" dirty="0">
              <a:solidFill>
                <a:schemeClr val="bg2"/>
              </a:solidFill>
            </a:endParaRPr>
          </a:p>
        </p:txBody>
      </p:sp>
    </p:spTree>
    <p:extLst>
      <p:ext uri="{BB962C8B-B14F-4D97-AF65-F5344CB8AC3E}">
        <p14:creationId xmlns:p14="http://schemas.microsoft.com/office/powerpoint/2010/main" val="1130628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5A26C9-7B9C-A82D-3034-49A85D785A07}"/>
              </a:ext>
            </a:extLst>
          </p:cNvPr>
          <p:cNvPicPr>
            <a:picLocks noChangeAspect="1"/>
          </p:cNvPicPr>
          <p:nvPr/>
        </p:nvPicPr>
        <p:blipFill rotWithShape="1">
          <a:blip r:embed="rId2"/>
          <a:srcRect r="32873"/>
          <a:stretch/>
        </p:blipFill>
        <p:spPr>
          <a:xfrm>
            <a:off x="0" y="1761146"/>
            <a:ext cx="6275928" cy="3335707"/>
          </a:xfrm>
          <a:prstGeom prst="rect">
            <a:avLst/>
          </a:prstGeom>
        </p:spPr>
      </p:pic>
      <p:sp>
        <p:nvSpPr>
          <p:cNvPr id="4" name="TextBox 3">
            <a:extLst>
              <a:ext uri="{FF2B5EF4-FFF2-40B4-BE49-F238E27FC236}">
                <a16:creationId xmlns:a16="http://schemas.microsoft.com/office/drawing/2014/main" id="{B65C753F-1045-799A-463B-B2348F727632}"/>
              </a:ext>
            </a:extLst>
          </p:cNvPr>
          <p:cNvSpPr txBox="1"/>
          <p:nvPr/>
        </p:nvSpPr>
        <p:spPr>
          <a:xfrm>
            <a:off x="2040835" y="212899"/>
            <a:ext cx="8812696" cy="461665"/>
          </a:xfrm>
          <a:prstGeom prst="rect">
            <a:avLst/>
          </a:prstGeom>
          <a:noFill/>
        </p:spPr>
        <p:txBody>
          <a:bodyPr wrap="square">
            <a:spAutoFit/>
          </a:bodyPr>
          <a:lstStyle/>
          <a:p>
            <a:pPr algn="l"/>
            <a:r>
              <a:rPr lang="en-US" sz="2400" b="1" i="0" dirty="0">
                <a:effectLst/>
                <a:latin typeface="Algerian" panose="04020705040A02060702" pitchFamily="82" charset="0"/>
              </a:rPr>
              <a:t>1. Popular Books among the various age category:</a:t>
            </a:r>
          </a:p>
        </p:txBody>
      </p:sp>
      <p:pic>
        <p:nvPicPr>
          <p:cNvPr id="6" name="Picture 5">
            <a:extLst>
              <a:ext uri="{FF2B5EF4-FFF2-40B4-BE49-F238E27FC236}">
                <a16:creationId xmlns:a16="http://schemas.microsoft.com/office/drawing/2014/main" id="{066F7A71-2355-C07A-0AB1-B5E64FD96EA2}"/>
              </a:ext>
            </a:extLst>
          </p:cNvPr>
          <p:cNvPicPr>
            <a:picLocks noChangeAspect="1"/>
          </p:cNvPicPr>
          <p:nvPr/>
        </p:nvPicPr>
        <p:blipFill>
          <a:blip r:embed="rId3"/>
          <a:stretch>
            <a:fillRect/>
          </a:stretch>
        </p:blipFill>
        <p:spPr>
          <a:xfrm>
            <a:off x="6345042" y="1535859"/>
            <a:ext cx="5846958" cy="3786282"/>
          </a:xfrm>
          <a:prstGeom prst="rect">
            <a:avLst/>
          </a:prstGeom>
        </p:spPr>
      </p:pic>
    </p:spTree>
    <p:extLst>
      <p:ext uri="{BB962C8B-B14F-4D97-AF65-F5344CB8AC3E}">
        <p14:creationId xmlns:p14="http://schemas.microsoft.com/office/powerpoint/2010/main" val="135094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395897-64AB-72E5-E101-0058ADBDC665}"/>
              </a:ext>
            </a:extLst>
          </p:cNvPr>
          <p:cNvPicPr>
            <a:picLocks noChangeAspect="1"/>
          </p:cNvPicPr>
          <p:nvPr/>
        </p:nvPicPr>
        <p:blipFill>
          <a:blip r:embed="rId2"/>
          <a:stretch>
            <a:fillRect/>
          </a:stretch>
        </p:blipFill>
        <p:spPr>
          <a:xfrm>
            <a:off x="602375" y="1092008"/>
            <a:ext cx="9790649" cy="5550181"/>
          </a:xfrm>
          <a:prstGeom prst="rect">
            <a:avLst/>
          </a:prstGeom>
        </p:spPr>
      </p:pic>
      <p:sp>
        <p:nvSpPr>
          <p:cNvPr id="7" name="TextBox 6">
            <a:extLst>
              <a:ext uri="{FF2B5EF4-FFF2-40B4-BE49-F238E27FC236}">
                <a16:creationId xmlns:a16="http://schemas.microsoft.com/office/drawing/2014/main" id="{A85BB90D-A113-F749-474F-872CBC42279C}"/>
              </a:ext>
            </a:extLst>
          </p:cNvPr>
          <p:cNvSpPr txBox="1"/>
          <p:nvPr/>
        </p:nvSpPr>
        <p:spPr>
          <a:xfrm>
            <a:off x="534761" y="630343"/>
            <a:ext cx="4962939" cy="400110"/>
          </a:xfrm>
          <a:prstGeom prst="rect">
            <a:avLst/>
          </a:prstGeom>
          <a:noFill/>
        </p:spPr>
        <p:txBody>
          <a:bodyPr wrap="square">
            <a:spAutoFit/>
          </a:bodyPr>
          <a:lstStyle/>
          <a:p>
            <a:pPr algn="l"/>
            <a:r>
              <a:rPr lang="en-US" sz="2000" b="1" i="0" dirty="0">
                <a:effectLst/>
                <a:latin typeface="Arial Black" panose="020B0A04020102020204" pitchFamily="34" charset="0"/>
              </a:rPr>
              <a:t>1. Popular Books among children:</a:t>
            </a:r>
          </a:p>
        </p:txBody>
      </p:sp>
      <p:sp>
        <p:nvSpPr>
          <p:cNvPr id="8" name="TextBox 7">
            <a:extLst>
              <a:ext uri="{FF2B5EF4-FFF2-40B4-BE49-F238E27FC236}">
                <a16:creationId xmlns:a16="http://schemas.microsoft.com/office/drawing/2014/main" id="{85BDDDD0-5491-5312-7C3B-F9087A86B03F}"/>
              </a:ext>
            </a:extLst>
          </p:cNvPr>
          <p:cNvSpPr txBox="1"/>
          <p:nvPr/>
        </p:nvSpPr>
        <p:spPr>
          <a:xfrm>
            <a:off x="2040835" y="212899"/>
            <a:ext cx="8812696" cy="461665"/>
          </a:xfrm>
          <a:prstGeom prst="rect">
            <a:avLst/>
          </a:prstGeom>
          <a:noFill/>
        </p:spPr>
        <p:txBody>
          <a:bodyPr wrap="square">
            <a:spAutoFit/>
          </a:bodyPr>
          <a:lstStyle/>
          <a:p>
            <a:pPr algn="l"/>
            <a:r>
              <a:rPr lang="en-US" sz="2400" b="1" i="0" dirty="0">
                <a:effectLst/>
                <a:latin typeface="Algerian" panose="04020705040A02060702" pitchFamily="82" charset="0"/>
              </a:rPr>
              <a:t>1. Popular Books among the various age category:</a:t>
            </a:r>
          </a:p>
        </p:txBody>
      </p:sp>
    </p:spTree>
    <p:extLst>
      <p:ext uri="{BB962C8B-B14F-4D97-AF65-F5344CB8AC3E}">
        <p14:creationId xmlns:p14="http://schemas.microsoft.com/office/powerpoint/2010/main" val="3654152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4B232F-A1A5-4465-3F85-F445DD698526}"/>
              </a:ext>
            </a:extLst>
          </p:cNvPr>
          <p:cNvPicPr>
            <a:picLocks noChangeAspect="1"/>
          </p:cNvPicPr>
          <p:nvPr/>
        </p:nvPicPr>
        <p:blipFill>
          <a:blip r:embed="rId2"/>
          <a:stretch>
            <a:fillRect/>
          </a:stretch>
        </p:blipFill>
        <p:spPr>
          <a:xfrm>
            <a:off x="622991" y="1316436"/>
            <a:ext cx="10946017" cy="5328665"/>
          </a:xfrm>
          <a:prstGeom prst="rect">
            <a:avLst/>
          </a:prstGeom>
        </p:spPr>
      </p:pic>
      <p:sp>
        <p:nvSpPr>
          <p:cNvPr id="3" name="TextBox 2">
            <a:extLst>
              <a:ext uri="{FF2B5EF4-FFF2-40B4-BE49-F238E27FC236}">
                <a16:creationId xmlns:a16="http://schemas.microsoft.com/office/drawing/2014/main" id="{5D5D883E-D436-0E29-3714-CC2FDA153ECE}"/>
              </a:ext>
            </a:extLst>
          </p:cNvPr>
          <p:cNvSpPr txBox="1"/>
          <p:nvPr/>
        </p:nvSpPr>
        <p:spPr>
          <a:xfrm>
            <a:off x="2040835" y="212899"/>
            <a:ext cx="8812696" cy="461665"/>
          </a:xfrm>
          <a:prstGeom prst="rect">
            <a:avLst/>
          </a:prstGeom>
          <a:noFill/>
        </p:spPr>
        <p:txBody>
          <a:bodyPr wrap="square">
            <a:spAutoFit/>
          </a:bodyPr>
          <a:lstStyle/>
          <a:p>
            <a:pPr algn="l"/>
            <a:r>
              <a:rPr lang="en-US" sz="2400" b="1" i="0" dirty="0">
                <a:effectLst/>
                <a:latin typeface="Algerian" panose="04020705040A02060702" pitchFamily="82" charset="0"/>
              </a:rPr>
              <a:t>1. Popular Books among the various age category:</a:t>
            </a:r>
          </a:p>
        </p:txBody>
      </p:sp>
      <p:sp>
        <p:nvSpPr>
          <p:cNvPr id="4" name="TextBox 3">
            <a:extLst>
              <a:ext uri="{FF2B5EF4-FFF2-40B4-BE49-F238E27FC236}">
                <a16:creationId xmlns:a16="http://schemas.microsoft.com/office/drawing/2014/main" id="{38C35536-C920-6530-CA18-EBD18C059C67}"/>
              </a:ext>
            </a:extLst>
          </p:cNvPr>
          <p:cNvSpPr txBox="1"/>
          <p:nvPr/>
        </p:nvSpPr>
        <p:spPr>
          <a:xfrm>
            <a:off x="622991" y="795445"/>
            <a:ext cx="4962939" cy="400110"/>
          </a:xfrm>
          <a:prstGeom prst="rect">
            <a:avLst/>
          </a:prstGeom>
          <a:noFill/>
        </p:spPr>
        <p:txBody>
          <a:bodyPr wrap="square">
            <a:spAutoFit/>
          </a:bodyPr>
          <a:lstStyle/>
          <a:p>
            <a:pPr algn="l"/>
            <a:r>
              <a:rPr lang="en-US" sz="2000" b="1" i="0" dirty="0">
                <a:effectLst/>
                <a:latin typeface="Arial Black" panose="020B0A04020102020204" pitchFamily="34" charset="0"/>
              </a:rPr>
              <a:t>1. Popular Books among Youth:</a:t>
            </a:r>
          </a:p>
        </p:txBody>
      </p:sp>
    </p:spTree>
    <p:extLst>
      <p:ext uri="{BB962C8B-B14F-4D97-AF65-F5344CB8AC3E}">
        <p14:creationId xmlns:p14="http://schemas.microsoft.com/office/powerpoint/2010/main" val="3654181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72BEBF-D6C8-4445-B896-AFC3605B66CE}"/>
              </a:ext>
            </a:extLst>
          </p:cNvPr>
          <p:cNvPicPr>
            <a:picLocks noChangeAspect="1"/>
          </p:cNvPicPr>
          <p:nvPr/>
        </p:nvPicPr>
        <p:blipFill>
          <a:blip r:embed="rId2"/>
          <a:stretch>
            <a:fillRect/>
          </a:stretch>
        </p:blipFill>
        <p:spPr>
          <a:xfrm>
            <a:off x="812127" y="1133154"/>
            <a:ext cx="10452221" cy="5542322"/>
          </a:xfrm>
          <a:prstGeom prst="rect">
            <a:avLst/>
          </a:prstGeom>
        </p:spPr>
      </p:pic>
      <p:sp>
        <p:nvSpPr>
          <p:cNvPr id="7" name="TextBox 6">
            <a:extLst>
              <a:ext uri="{FF2B5EF4-FFF2-40B4-BE49-F238E27FC236}">
                <a16:creationId xmlns:a16="http://schemas.microsoft.com/office/drawing/2014/main" id="{9423DBCA-8137-F3E0-EDF1-A1ED862C9256}"/>
              </a:ext>
            </a:extLst>
          </p:cNvPr>
          <p:cNvSpPr txBox="1"/>
          <p:nvPr/>
        </p:nvSpPr>
        <p:spPr>
          <a:xfrm>
            <a:off x="2040835" y="212899"/>
            <a:ext cx="8812696" cy="461665"/>
          </a:xfrm>
          <a:prstGeom prst="rect">
            <a:avLst/>
          </a:prstGeom>
          <a:noFill/>
        </p:spPr>
        <p:txBody>
          <a:bodyPr wrap="square">
            <a:spAutoFit/>
          </a:bodyPr>
          <a:lstStyle/>
          <a:p>
            <a:pPr algn="l"/>
            <a:r>
              <a:rPr lang="en-US" sz="2400" b="1" i="0" dirty="0">
                <a:effectLst/>
                <a:latin typeface="Algerian" panose="04020705040A02060702" pitchFamily="82" charset="0"/>
              </a:rPr>
              <a:t>1. Popular Books among the various age category:</a:t>
            </a:r>
          </a:p>
        </p:txBody>
      </p:sp>
      <p:sp>
        <p:nvSpPr>
          <p:cNvPr id="8" name="TextBox 7">
            <a:extLst>
              <a:ext uri="{FF2B5EF4-FFF2-40B4-BE49-F238E27FC236}">
                <a16:creationId xmlns:a16="http://schemas.microsoft.com/office/drawing/2014/main" id="{A9A8179C-8656-3A34-4C98-015C5B308CCB}"/>
              </a:ext>
            </a:extLst>
          </p:cNvPr>
          <p:cNvSpPr txBox="1"/>
          <p:nvPr/>
        </p:nvSpPr>
        <p:spPr>
          <a:xfrm>
            <a:off x="812127" y="703804"/>
            <a:ext cx="4962939" cy="400110"/>
          </a:xfrm>
          <a:prstGeom prst="rect">
            <a:avLst/>
          </a:prstGeom>
          <a:noFill/>
        </p:spPr>
        <p:txBody>
          <a:bodyPr wrap="square">
            <a:spAutoFit/>
          </a:bodyPr>
          <a:lstStyle/>
          <a:p>
            <a:pPr algn="l"/>
            <a:r>
              <a:rPr lang="en-US" sz="2000" b="1" i="0" dirty="0">
                <a:effectLst/>
                <a:latin typeface="Arial Black" panose="020B0A04020102020204" pitchFamily="34" charset="0"/>
              </a:rPr>
              <a:t>1. Popular Books among Adults:</a:t>
            </a:r>
          </a:p>
        </p:txBody>
      </p:sp>
    </p:spTree>
    <p:extLst>
      <p:ext uri="{BB962C8B-B14F-4D97-AF65-F5344CB8AC3E}">
        <p14:creationId xmlns:p14="http://schemas.microsoft.com/office/powerpoint/2010/main" val="1969086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BF3AE6-92B3-1001-0B96-5C838D44952D}"/>
              </a:ext>
            </a:extLst>
          </p:cNvPr>
          <p:cNvSpPr txBox="1"/>
          <p:nvPr/>
        </p:nvSpPr>
        <p:spPr>
          <a:xfrm>
            <a:off x="2040835" y="212899"/>
            <a:ext cx="8812696" cy="461665"/>
          </a:xfrm>
          <a:prstGeom prst="rect">
            <a:avLst/>
          </a:prstGeom>
          <a:noFill/>
        </p:spPr>
        <p:txBody>
          <a:bodyPr wrap="square">
            <a:spAutoFit/>
          </a:bodyPr>
          <a:lstStyle/>
          <a:p>
            <a:pPr algn="l"/>
            <a:r>
              <a:rPr lang="en-US" sz="2400" b="1" i="0" dirty="0">
                <a:effectLst/>
                <a:latin typeface="Algerian" panose="04020705040A02060702" pitchFamily="82" charset="0"/>
              </a:rPr>
              <a:t>1. Popular Books among the various age category:</a:t>
            </a:r>
          </a:p>
        </p:txBody>
      </p:sp>
      <p:sp>
        <p:nvSpPr>
          <p:cNvPr id="4" name="TextBox 3">
            <a:extLst>
              <a:ext uri="{FF2B5EF4-FFF2-40B4-BE49-F238E27FC236}">
                <a16:creationId xmlns:a16="http://schemas.microsoft.com/office/drawing/2014/main" id="{9806ECC7-BBCF-554F-4BAE-E82617EED651}"/>
              </a:ext>
            </a:extLst>
          </p:cNvPr>
          <p:cNvSpPr txBox="1"/>
          <p:nvPr/>
        </p:nvSpPr>
        <p:spPr>
          <a:xfrm>
            <a:off x="905822" y="694939"/>
            <a:ext cx="4962939" cy="400110"/>
          </a:xfrm>
          <a:prstGeom prst="rect">
            <a:avLst/>
          </a:prstGeom>
          <a:noFill/>
        </p:spPr>
        <p:txBody>
          <a:bodyPr wrap="square">
            <a:spAutoFit/>
          </a:bodyPr>
          <a:lstStyle/>
          <a:p>
            <a:pPr algn="l"/>
            <a:r>
              <a:rPr lang="en-US" sz="2000" b="1" i="0" dirty="0">
                <a:effectLst/>
                <a:latin typeface="Arial Black" panose="020B0A04020102020204" pitchFamily="34" charset="0"/>
              </a:rPr>
              <a:t>1. Popular Books among Senior:</a:t>
            </a:r>
          </a:p>
        </p:txBody>
      </p:sp>
      <p:pic>
        <p:nvPicPr>
          <p:cNvPr id="6" name="Picture 5">
            <a:extLst>
              <a:ext uri="{FF2B5EF4-FFF2-40B4-BE49-F238E27FC236}">
                <a16:creationId xmlns:a16="http://schemas.microsoft.com/office/drawing/2014/main" id="{B1E07226-17D5-AEB5-E92E-8F06C24ED1BB}"/>
              </a:ext>
            </a:extLst>
          </p:cNvPr>
          <p:cNvPicPr>
            <a:picLocks noChangeAspect="1"/>
          </p:cNvPicPr>
          <p:nvPr/>
        </p:nvPicPr>
        <p:blipFill>
          <a:blip r:embed="rId2"/>
          <a:stretch>
            <a:fillRect/>
          </a:stretch>
        </p:blipFill>
        <p:spPr>
          <a:xfrm>
            <a:off x="905822" y="1458087"/>
            <a:ext cx="11027903" cy="4942713"/>
          </a:xfrm>
          <a:prstGeom prst="rect">
            <a:avLst/>
          </a:prstGeom>
        </p:spPr>
      </p:pic>
    </p:spTree>
    <p:extLst>
      <p:ext uri="{BB962C8B-B14F-4D97-AF65-F5344CB8AC3E}">
        <p14:creationId xmlns:p14="http://schemas.microsoft.com/office/powerpoint/2010/main" val="273510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8367B-63CF-2B8F-88DC-E4B65C54F195}"/>
              </a:ext>
            </a:extLst>
          </p:cNvPr>
          <p:cNvSpPr txBox="1"/>
          <p:nvPr/>
        </p:nvSpPr>
        <p:spPr>
          <a:xfrm>
            <a:off x="4625084" y="235857"/>
            <a:ext cx="2941831" cy="523220"/>
          </a:xfrm>
          <a:prstGeom prst="rect">
            <a:avLst/>
          </a:prstGeom>
          <a:noFill/>
        </p:spPr>
        <p:txBody>
          <a:bodyPr wrap="none" rtlCol="0">
            <a:spAutoFit/>
          </a:bodyPr>
          <a:lstStyle>
            <a:defPPr>
              <a:defRPr lang="en-US"/>
            </a:defPPr>
            <a:lvl1pPr>
              <a:defRPr sz="2800">
                <a:latin typeface="Algerian" panose="04020705040A02060702" pitchFamily="82" charset="0"/>
              </a:defRPr>
            </a:lvl1pPr>
          </a:lstStyle>
          <a:p>
            <a:r>
              <a:rPr lang="en-US" dirty="0"/>
              <a:t>Model building</a:t>
            </a:r>
            <a:endParaRPr lang="en-IN" dirty="0"/>
          </a:p>
        </p:txBody>
      </p:sp>
      <p:sp>
        <p:nvSpPr>
          <p:cNvPr id="10" name="TextBox 9">
            <a:extLst>
              <a:ext uri="{FF2B5EF4-FFF2-40B4-BE49-F238E27FC236}">
                <a16:creationId xmlns:a16="http://schemas.microsoft.com/office/drawing/2014/main" id="{AB526FB6-9052-3842-F581-3DC83B4AF4DB}"/>
              </a:ext>
            </a:extLst>
          </p:cNvPr>
          <p:cNvSpPr txBox="1"/>
          <p:nvPr/>
        </p:nvSpPr>
        <p:spPr>
          <a:xfrm>
            <a:off x="647700" y="1166843"/>
            <a:ext cx="10922000" cy="2031325"/>
          </a:xfrm>
          <a:prstGeom prst="rect">
            <a:avLst/>
          </a:prstGeom>
          <a:noFill/>
        </p:spPr>
        <p:txBody>
          <a:bodyPr wrap="square">
            <a:spAutoFit/>
          </a:bodyPr>
          <a:lstStyle/>
          <a:p>
            <a:r>
              <a:rPr lang="en-US" dirty="0"/>
              <a:t> </a:t>
            </a:r>
          </a:p>
          <a:p>
            <a:r>
              <a:rPr lang="en-US" dirty="0"/>
              <a:t>It is a type of recommendation system which works on the principle of popularity and or anything which is in trend. These systems check about the product or movie which are in trend or are most popular among the users and directly recommend those.</a:t>
            </a:r>
          </a:p>
          <a:p>
            <a:r>
              <a:rPr lang="en-US" dirty="0"/>
              <a:t>For example, if a product is often purchased by most people then the system will get to know that that product is most popular so for every new user who just signed it, the system will recommend that product to that user also and chances becomes high that the new user will also purchase that. </a:t>
            </a:r>
            <a:endParaRPr lang="en-IN" dirty="0"/>
          </a:p>
        </p:txBody>
      </p:sp>
      <p:sp>
        <p:nvSpPr>
          <p:cNvPr id="14" name="TextBox 13">
            <a:extLst>
              <a:ext uri="{FF2B5EF4-FFF2-40B4-BE49-F238E27FC236}">
                <a16:creationId xmlns:a16="http://schemas.microsoft.com/office/drawing/2014/main" id="{F75CEDD6-53EC-C49F-804A-2F3AF32D5A78}"/>
              </a:ext>
            </a:extLst>
          </p:cNvPr>
          <p:cNvSpPr txBox="1"/>
          <p:nvPr/>
        </p:nvSpPr>
        <p:spPr>
          <a:xfrm>
            <a:off x="647700" y="3429000"/>
            <a:ext cx="11074400" cy="3139321"/>
          </a:xfrm>
          <a:prstGeom prst="rect">
            <a:avLst/>
          </a:prstGeom>
          <a:noFill/>
        </p:spPr>
        <p:txBody>
          <a:bodyPr wrap="square">
            <a:spAutoFit/>
          </a:bodyPr>
          <a:lstStyle/>
          <a:p>
            <a:r>
              <a:rPr lang="en-US" dirty="0"/>
              <a:t>Merits of popularity based recommendation system</a:t>
            </a:r>
          </a:p>
          <a:p>
            <a:r>
              <a:rPr lang="en-US" dirty="0"/>
              <a:t> </a:t>
            </a:r>
          </a:p>
          <a:p>
            <a:pPr marL="285750" indent="-285750">
              <a:buFont typeface="Arial" panose="020B0604020202020204" pitchFamily="34" charset="0"/>
              <a:buChar char="•"/>
            </a:pPr>
            <a:r>
              <a:rPr lang="en-US" dirty="0"/>
              <a:t>It does not suffer from cold start problems which means on day 1 of the business also it can recommend products on various different filters.</a:t>
            </a:r>
          </a:p>
          <a:p>
            <a:pPr marL="285750" indent="-285750">
              <a:buFont typeface="Arial" panose="020B0604020202020204" pitchFamily="34" charset="0"/>
              <a:buChar char="•"/>
            </a:pPr>
            <a:r>
              <a:rPr lang="en-US" dirty="0"/>
              <a:t>There is no need for the user's historical data.</a:t>
            </a:r>
          </a:p>
          <a:p>
            <a:endParaRPr lang="en-US" dirty="0"/>
          </a:p>
          <a:p>
            <a:r>
              <a:rPr lang="en-US" dirty="0"/>
              <a:t> Demerits of popularity based recommendation system</a:t>
            </a:r>
          </a:p>
          <a:p>
            <a:r>
              <a:rPr lang="en-US" dirty="0"/>
              <a:t> </a:t>
            </a:r>
          </a:p>
          <a:p>
            <a:pPr marL="285750" indent="-285750">
              <a:buFont typeface="Arial" panose="020B0604020202020204" pitchFamily="34" charset="0"/>
              <a:buChar char="•"/>
            </a:pPr>
            <a:r>
              <a:rPr lang="en-US" dirty="0"/>
              <a:t>Not personalized </a:t>
            </a:r>
          </a:p>
          <a:p>
            <a:pPr marL="285750" indent="-285750">
              <a:buFont typeface="Arial" panose="020B0604020202020204" pitchFamily="34" charset="0"/>
              <a:buChar char="•"/>
            </a:pPr>
            <a:r>
              <a:rPr lang="en-US" dirty="0"/>
              <a:t>The system would recommend the same sort of products/movies which are solely based upon popularity to every other user.</a:t>
            </a:r>
            <a:endParaRPr lang="en-IN" dirty="0"/>
          </a:p>
        </p:txBody>
      </p:sp>
      <p:sp>
        <p:nvSpPr>
          <p:cNvPr id="16" name="TextBox 15">
            <a:extLst>
              <a:ext uri="{FF2B5EF4-FFF2-40B4-BE49-F238E27FC236}">
                <a16:creationId xmlns:a16="http://schemas.microsoft.com/office/drawing/2014/main" id="{ABDFD1CE-7F48-BD0F-8494-AC3EC9F0B7CA}"/>
              </a:ext>
            </a:extLst>
          </p:cNvPr>
          <p:cNvSpPr txBox="1"/>
          <p:nvPr/>
        </p:nvSpPr>
        <p:spPr>
          <a:xfrm>
            <a:off x="749300" y="834054"/>
            <a:ext cx="6096000" cy="369332"/>
          </a:xfrm>
          <a:prstGeom prst="rect">
            <a:avLst/>
          </a:prstGeom>
          <a:noFill/>
        </p:spPr>
        <p:txBody>
          <a:bodyPr wrap="square">
            <a:spAutoFit/>
          </a:bodyPr>
          <a:lstStyle/>
          <a:p>
            <a:r>
              <a:rPr lang="en-US" dirty="0">
                <a:latin typeface="Algerian" panose="04020705040A02060702" pitchFamily="82" charset="0"/>
              </a:rPr>
              <a:t>2. Popularity Based Recommendation System</a:t>
            </a:r>
          </a:p>
        </p:txBody>
      </p:sp>
    </p:spTree>
    <p:extLst>
      <p:ext uri="{BB962C8B-B14F-4D97-AF65-F5344CB8AC3E}">
        <p14:creationId xmlns:p14="http://schemas.microsoft.com/office/powerpoint/2010/main" val="1600019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D8A921-1243-1223-CC74-1F8414B9D06E}"/>
              </a:ext>
            </a:extLst>
          </p:cNvPr>
          <p:cNvSpPr txBox="1"/>
          <p:nvPr/>
        </p:nvSpPr>
        <p:spPr>
          <a:xfrm>
            <a:off x="749300" y="1583035"/>
            <a:ext cx="10528300" cy="923330"/>
          </a:xfrm>
          <a:prstGeom prst="rect">
            <a:avLst/>
          </a:prstGeom>
          <a:noFill/>
        </p:spPr>
        <p:txBody>
          <a:bodyPr wrap="square">
            <a:spAutoFit/>
          </a:bodyPr>
          <a:lstStyle/>
          <a:p>
            <a:r>
              <a:rPr lang="en-US" dirty="0"/>
              <a:t>wee will take two criteria for popular books</a:t>
            </a:r>
          </a:p>
          <a:p>
            <a:pPr marL="342900" indent="-342900">
              <a:buFont typeface="+mj-lt"/>
              <a:buAutoNum type="arabicPeriod"/>
            </a:pPr>
            <a:r>
              <a:rPr lang="en-US" dirty="0"/>
              <a:t>book with at least have 150 rating count  ( this number is randomly chosen for model )</a:t>
            </a:r>
          </a:p>
          <a:p>
            <a:pPr marL="342900" indent="-342900">
              <a:buFont typeface="+mj-lt"/>
              <a:buAutoNum type="arabicPeriod"/>
            </a:pPr>
            <a:r>
              <a:rPr lang="en-US" dirty="0"/>
              <a:t>book with highest Avg rating</a:t>
            </a:r>
          </a:p>
        </p:txBody>
      </p:sp>
      <p:sp>
        <p:nvSpPr>
          <p:cNvPr id="6" name="TextBox 5">
            <a:extLst>
              <a:ext uri="{FF2B5EF4-FFF2-40B4-BE49-F238E27FC236}">
                <a16:creationId xmlns:a16="http://schemas.microsoft.com/office/drawing/2014/main" id="{46ECEB46-F56B-62AE-E23C-539D88697F50}"/>
              </a:ext>
            </a:extLst>
          </p:cNvPr>
          <p:cNvSpPr txBox="1"/>
          <p:nvPr/>
        </p:nvSpPr>
        <p:spPr>
          <a:xfrm>
            <a:off x="4625084" y="235857"/>
            <a:ext cx="2941831" cy="523220"/>
          </a:xfrm>
          <a:prstGeom prst="rect">
            <a:avLst/>
          </a:prstGeom>
          <a:noFill/>
        </p:spPr>
        <p:txBody>
          <a:bodyPr wrap="none" rtlCol="0">
            <a:spAutoFit/>
          </a:bodyPr>
          <a:lstStyle>
            <a:defPPr>
              <a:defRPr lang="en-US"/>
            </a:defPPr>
            <a:lvl1pPr>
              <a:defRPr sz="2800">
                <a:latin typeface="Algerian" panose="04020705040A02060702" pitchFamily="82" charset="0"/>
              </a:defRPr>
            </a:lvl1pPr>
          </a:lstStyle>
          <a:p>
            <a:r>
              <a:rPr lang="en-US" dirty="0"/>
              <a:t>Model building</a:t>
            </a:r>
            <a:endParaRPr lang="en-IN" dirty="0"/>
          </a:p>
        </p:txBody>
      </p:sp>
      <p:sp>
        <p:nvSpPr>
          <p:cNvPr id="7" name="TextBox 6">
            <a:extLst>
              <a:ext uri="{FF2B5EF4-FFF2-40B4-BE49-F238E27FC236}">
                <a16:creationId xmlns:a16="http://schemas.microsoft.com/office/drawing/2014/main" id="{80899C96-C085-3969-86E0-0685941734CE}"/>
              </a:ext>
            </a:extLst>
          </p:cNvPr>
          <p:cNvSpPr txBox="1"/>
          <p:nvPr/>
        </p:nvSpPr>
        <p:spPr>
          <a:xfrm>
            <a:off x="749300" y="834054"/>
            <a:ext cx="6096000" cy="369332"/>
          </a:xfrm>
          <a:prstGeom prst="rect">
            <a:avLst/>
          </a:prstGeom>
          <a:noFill/>
        </p:spPr>
        <p:txBody>
          <a:bodyPr wrap="square">
            <a:spAutoFit/>
          </a:bodyPr>
          <a:lstStyle/>
          <a:p>
            <a:r>
              <a:rPr lang="en-US" dirty="0">
                <a:latin typeface="Algerian" panose="04020705040A02060702" pitchFamily="82" charset="0"/>
              </a:rPr>
              <a:t>2. Popularity Based Recommendation System</a:t>
            </a:r>
          </a:p>
        </p:txBody>
      </p:sp>
    </p:spTree>
    <p:extLst>
      <p:ext uri="{BB962C8B-B14F-4D97-AF65-F5344CB8AC3E}">
        <p14:creationId xmlns:p14="http://schemas.microsoft.com/office/powerpoint/2010/main" val="3876790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7C4571-CCB6-71D2-4BEC-EAA5B3E2AC50}"/>
              </a:ext>
            </a:extLst>
          </p:cNvPr>
          <p:cNvPicPr>
            <a:picLocks noChangeAspect="1"/>
          </p:cNvPicPr>
          <p:nvPr/>
        </p:nvPicPr>
        <p:blipFill>
          <a:blip r:embed="rId2"/>
          <a:stretch>
            <a:fillRect/>
          </a:stretch>
        </p:blipFill>
        <p:spPr>
          <a:xfrm>
            <a:off x="505493" y="1114280"/>
            <a:ext cx="10836457" cy="4336973"/>
          </a:xfrm>
          <a:prstGeom prst="rect">
            <a:avLst/>
          </a:prstGeom>
        </p:spPr>
      </p:pic>
      <p:sp>
        <p:nvSpPr>
          <p:cNvPr id="4" name="TextBox 3">
            <a:extLst>
              <a:ext uri="{FF2B5EF4-FFF2-40B4-BE49-F238E27FC236}">
                <a16:creationId xmlns:a16="http://schemas.microsoft.com/office/drawing/2014/main" id="{D8858199-DB99-2243-7441-5ADDEABB4B56}"/>
              </a:ext>
            </a:extLst>
          </p:cNvPr>
          <p:cNvSpPr txBox="1"/>
          <p:nvPr/>
        </p:nvSpPr>
        <p:spPr>
          <a:xfrm>
            <a:off x="2213114" y="339261"/>
            <a:ext cx="7421216" cy="461665"/>
          </a:xfrm>
          <a:prstGeom prst="rect">
            <a:avLst/>
          </a:prstGeom>
          <a:noFill/>
        </p:spPr>
        <p:txBody>
          <a:bodyPr wrap="square">
            <a:spAutoFit/>
          </a:bodyPr>
          <a:lstStyle/>
          <a:p>
            <a:r>
              <a:rPr lang="en-US" sz="2400" dirty="0">
                <a:latin typeface="Algerian" panose="04020705040A02060702" pitchFamily="82" charset="0"/>
              </a:rPr>
              <a:t>2. Popularity Based Recommendation System</a:t>
            </a:r>
          </a:p>
        </p:txBody>
      </p:sp>
    </p:spTree>
    <p:extLst>
      <p:ext uri="{BB962C8B-B14F-4D97-AF65-F5344CB8AC3E}">
        <p14:creationId xmlns:p14="http://schemas.microsoft.com/office/powerpoint/2010/main" val="11390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33BF-7623-76F3-E3B4-BBE4F9CCA938}"/>
              </a:ext>
            </a:extLst>
          </p:cNvPr>
          <p:cNvSpPr>
            <a:spLocks noGrp="1"/>
          </p:cNvSpPr>
          <p:nvPr>
            <p:ph type="title"/>
          </p:nvPr>
        </p:nvSpPr>
        <p:spPr>
          <a:xfrm>
            <a:off x="924443" y="149393"/>
            <a:ext cx="10353762" cy="651033"/>
          </a:xfrm>
        </p:spPr>
        <p:txBody>
          <a:bodyPr>
            <a:normAutofit fontScale="90000"/>
          </a:bodyPr>
          <a:lstStyle/>
          <a:p>
            <a:r>
              <a:rPr lang="en-US" dirty="0">
                <a:latin typeface="Algerian" panose="04020705040A02060702" pitchFamily="82" charset="0"/>
              </a:rPr>
              <a:t>TYPES OF RECOMMENDATION SYSTEM</a:t>
            </a:r>
            <a:endParaRPr lang="en-IN" dirty="0">
              <a:latin typeface="Algerian" panose="04020705040A02060702" pitchFamily="82" charset="0"/>
            </a:endParaRPr>
          </a:p>
        </p:txBody>
      </p:sp>
      <p:sp>
        <p:nvSpPr>
          <p:cNvPr id="4" name="TextBox 3">
            <a:extLst>
              <a:ext uri="{FF2B5EF4-FFF2-40B4-BE49-F238E27FC236}">
                <a16:creationId xmlns:a16="http://schemas.microsoft.com/office/drawing/2014/main" id="{6AD68BB6-8441-96EF-0532-21DEAC4809B6}"/>
              </a:ext>
            </a:extLst>
          </p:cNvPr>
          <p:cNvSpPr txBox="1"/>
          <p:nvPr/>
        </p:nvSpPr>
        <p:spPr>
          <a:xfrm>
            <a:off x="522514" y="1019358"/>
            <a:ext cx="6096000" cy="461665"/>
          </a:xfrm>
          <a:prstGeom prst="rect">
            <a:avLst/>
          </a:prstGeom>
          <a:noFill/>
        </p:spPr>
        <p:txBody>
          <a:bodyPr wrap="square">
            <a:spAutoFit/>
          </a:bodyPr>
          <a:lstStyle/>
          <a:p>
            <a:r>
              <a:rPr lang="en-US" sz="2400" dirty="0"/>
              <a:t>1. Content-Based Filtering:</a:t>
            </a:r>
            <a:endParaRPr lang="en-IN" sz="2400" dirty="0"/>
          </a:p>
        </p:txBody>
      </p:sp>
      <p:pic>
        <p:nvPicPr>
          <p:cNvPr id="6" name="Picture 5">
            <a:extLst>
              <a:ext uri="{FF2B5EF4-FFF2-40B4-BE49-F238E27FC236}">
                <a16:creationId xmlns:a16="http://schemas.microsoft.com/office/drawing/2014/main" id="{F42E144E-277A-936F-B8D5-4B5583BD0B15}"/>
              </a:ext>
            </a:extLst>
          </p:cNvPr>
          <p:cNvPicPr>
            <a:picLocks noChangeAspect="1"/>
          </p:cNvPicPr>
          <p:nvPr/>
        </p:nvPicPr>
        <p:blipFill>
          <a:blip r:embed="rId2"/>
          <a:stretch>
            <a:fillRect/>
          </a:stretch>
        </p:blipFill>
        <p:spPr>
          <a:xfrm>
            <a:off x="7020443" y="1287784"/>
            <a:ext cx="4801714" cy="2494818"/>
          </a:xfrm>
          <a:prstGeom prst="rect">
            <a:avLst/>
          </a:prstGeom>
        </p:spPr>
      </p:pic>
      <p:sp>
        <p:nvSpPr>
          <p:cNvPr id="10" name="TextBox 9">
            <a:extLst>
              <a:ext uri="{FF2B5EF4-FFF2-40B4-BE49-F238E27FC236}">
                <a16:creationId xmlns:a16="http://schemas.microsoft.com/office/drawing/2014/main" id="{75696C5C-DF38-6ABE-D00F-B1F615F6054C}"/>
              </a:ext>
            </a:extLst>
          </p:cNvPr>
          <p:cNvSpPr txBox="1"/>
          <p:nvPr/>
        </p:nvSpPr>
        <p:spPr>
          <a:xfrm>
            <a:off x="522514" y="1481023"/>
            <a:ext cx="6567400" cy="2031325"/>
          </a:xfrm>
          <a:prstGeom prst="rect">
            <a:avLst/>
          </a:prstGeom>
          <a:noFill/>
        </p:spPr>
        <p:txBody>
          <a:bodyPr wrap="square">
            <a:spAutoFit/>
          </a:bodyPr>
          <a:lstStyle/>
          <a:p>
            <a:r>
              <a:rPr lang="en-US" dirty="0"/>
              <a:t>In this type of recommendation system, relevant items are shown using the content of the previously searched items by the users. Here content refers to the attribute/tag of the product that the user like. In this type of system, products are tagged using certain keywords, then the system tries to understand what the user wants and it looks in its database and finally tries to recommend different products that the user wants.</a:t>
            </a:r>
            <a:endParaRPr lang="en-IN" dirty="0"/>
          </a:p>
        </p:txBody>
      </p:sp>
      <p:sp>
        <p:nvSpPr>
          <p:cNvPr id="15" name="TextBox 14">
            <a:extLst>
              <a:ext uri="{FF2B5EF4-FFF2-40B4-BE49-F238E27FC236}">
                <a16:creationId xmlns:a16="http://schemas.microsoft.com/office/drawing/2014/main" id="{921055B9-5C76-E572-2950-DD377879FC16}"/>
              </a:ext>
            </a:extLst>
          </p:cNvPr>
          <p:cNvSpPr txBox="1"/>
          <p:nvPr/>
        </p:nvSpPr>
        <p:spPr>
          <a:xfrm>
            <a:off x="522514" y="3945816"/>
            <a:ext cx="11299643" cy="2585323"/>
          </a:xfrm>
          <a:prstGeom prst="rect">
            <a:avLst/>
          </a:prstGeom>
          <a:noFill/>
        </p:spPr>
        <p:txBody>
          <a:bodyPr wrap="square">
            <a:spAutoFit/>
          </a:bodyPr>
          <a:lstStyle/>
          <a:p>
            <a:r>
              <a:rPr lang="en-US" dirty="0"/>
              <a:t>Advantage</a:t>
            </a:r>
          </a:p>
          <a:p>
            <a:pPr marL="285750" indent="-285750">
              <a:buFont typeface="Arial" panose="020B0604020202020204" pitchFamily="34" charset="0"/>
              <a:buChar char="•"/>
            </a:pPr>
            <a:r>
              <a:rPr lang="en-US" dirty="0"/>
              <a:t>Model doesn’t need data of other users since recommendations are specific to a single user.</a:t>
            </a:r>
          </a:p>
          <a:p>
            <a:pPr marL="285750" indent="-285750">
              <a:buFont typeface="Arial" panose="020B0604020202020204" pitchFamily="34" charset="0"/>
              <a:buChar char="•"/>
            </a:pPr>
            <a:r>
              <a:rPr lang="en-US" dirty="0"/>
              <a:t>It makes it easier to scale to a large number of users.</a:t>
            </a:r>
          </a:p>
          <a:p>
            <a:pPr marL="285750" indent="-285750">
              <a:buFont typeface="Arial" panose="020B0604020202020204" pitchFamily="34" charset="0"/>
              <a:buChar char="•"/>
            </a:pPr>
            <a:r>
              <a:rPr lang="en-US" dirty="0"/>
              <a:t>The model can Capture the specific Interests of the user and can recommend items that very few other users are interested in.</a:t>
            </a:r>
          </a:p>
          <a:p>
            <a:r>
              <a:rPr lang="en-US" dirty="0"/>
              <a:t>Disadvantage</a:t>
            </a:r>
          </a:p>
          <a:p>
            <a:pPr marL="285750" indent="-285750">
              <a:buFont typeface="Arial" panose="020B0604020202020204" pitchFamily="34" charset="0"/>
              <a:buChar char="•"/>
            </a:pPr>
            <a:r>
              <a:rPr lang="en-US" dirty="0"/>
              <a:t>Feature representation of items is hand-engineered to some extent, this tech requires a lot of domain knowledge.</a:t>
            </a:r>
          </a:p>
          <a:p>
            <a:pPr marL="285750" indent="-285750">
              <a:buFont typeface="Arial" panose="020B0604020202020204" pitchFamily="34" charset="0"/>
              <a:buChar char="•"/>
            </a:pPr>
            <a:r>
              <a:rPr lang="en-US" dirty="0"/>
              <a:t>The model can only make recommendations based on the existing interest of a user. In other words, the model has limited ability to expand on the user’s existing interests.</a:t>
            </a:r>
            <a:endParaRPr lang="en-IN" dirty="0"/>
          </a:p>
        </p:txBody>
      </p:sp>
    </p:spTree>
    <p:extLst>
      <p:ext uri="{BB962C8B-B14F-4D97-AF65-F5344CB8AC3E}">
        <p14:creationId xmlns:p14="http://schemas.microsoft.com/office/powerpoint/2010/main" val="3555071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8A97A8-A1CA-DE5E-2779-2AE8DD7B06F4}"/>
              </a:ext>
            </a:extLst>
          </p:cNvPr>
          <p:cNvPicPr>
            <a:picLocks noChangeAspect="1"/>
          </p:cNvPicPr>
          <p:nvPr/>
        </p:nvPicPr>
        <p:blipFill>
          <a:blip r:embed="rId2"/>
          <a:stretch>
            <a:fillRect/>
          </a:stretch>
        </p:blipFill>
        <p:spPr>
          <a:xfrm>
            <a:off x="278569" y="986855"/>
            <a:ext cx="5817431" cy="4433284"/>
          </a:xfrm>
          <a:prstGeom prst="rect">
            <a:avLst/>
          </a:prstGeom>
        </p:spPr>
      </p:pic>
      <p:pic>
        <p:nvPicPr>
          <p:cNvPr id="5" name="Picture 4">
            <a:extLst>
              <a:ext uri="{FF2B5EF4-FFF2-40B4-BE49-F238E27FC236}">
                <a16:creationId xmlns:a16="http://schemas.microsoft.com/office/drawing/2014/main" id="{F9F4BBBB-DBEB-8254-E7F8-34FC84158930}"/>
              </a:ext>
            </a:extLst>
          </p:cNvPr>
          <p:cNvPicPr>
            <a:picLocks noChangeAspect="1"/>
          </p:cNvPicPr>
          <p:nvPr/>
        </p:nvPicPr>
        <p:blipFill>
          <a:blip r:embed="rId3"/>
          <a:stretch>
            <a:fillRect/>
          </a:stretch>
        </p:blipFill>
        <p:spPr>
          <a:xfrm>
            <a:off x="6292542" y="986855"/>
            <a:ext cx="5806692" cy="4433284"/>
          </a:xfrm>
          <a:prstGeom prst="rect">
            <a:avLst/>
          </a:prstGeom>
        </p:spPr>
      </p:pic>
      <p:sp>
        <p:nvSpPr>
          <p:cNvPr id="2" name="TextBox 1">
            <a:extLst>
              <a:ext uri="{FF2B5EF4-FFF2-40B4-BE49-F238E27FC236}">
                <a16:creationId xmlns:a16="http://schemas.microsoft.com/office/drawing/2014/main" id="{9EF77538-B0E8-A375-BBEE-FFBBD2E0081D}"/>
              </a:ext>
            </a:extLst>
          </p:cNvPr>
          <p:cNvSpPr txBox="1"/>
          <p:nvPr/>
        </p:nvSpPr>
        <p:spPr>
          <a:xfrm>
            <a:off x="2485578" y="204714"/>
            <a:ext cx="7613927" cy="461665"/>
          </a:xfrm>
          <a:prstGeom prst="rect">
            <a:avLst/>
          </a:prstGeom>
          <a:noFill/>
        </p:spPr>
        <p:txBody>
          <a:bodyPr wrap="square">
            <a:spAutoFit/>
          </a:bodyPr>
          <a:lstStyle/>
          <a:p>
            <a:r>
              <a:rPr lang="en-US" sz="2400" dirty="0">
                <a:latin typeface="Algerian" panose="04020705040A02060702" pitchFamily="82" charset="0"/>
              </a:rPr>
              <a:t>2. Popularity Based Recommendation System</a:t>
            </a:r>
          </a:p>
        </p:txBody>
      </p:sp>
    </p:spTree>
    <p:extLst>
      <p:ext uri="{BB962C8B-B14F-4D97-AF65-F5344CB8AC3E}">
        <p14:creationId xmlns:p14="http://schemas.microsoft.com/office/powerpoint/2010/main" val="3857935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A53B13-AA43-72CE-AA1C-E4E3DCDF7432}"/>
              </a:ext>
            </a:extLst>
          </p:cNvPr>
          <p:cNvPicPr>
            <a:picLocks noChangeAspect="1"/>
          </p:cNvPicPr>
          <p:nvPr/>
        </p:nvPicPr>
        <p:blipFill>
          <a:blip r:embed="rId2"/>
          <a:stretch>
            <a:fillRect/>
          </a:stretch>
        </p:blipFill>
        <p:spPr>
          <a:xfrm>
            <a:off x="414371" y="1549857"/>
            <a:ext cx="11582671" cy="4585899"/>
          </a:xfrm>
          <a:prstGeom prst="rect">
            <a:avLst/>
          </a:prstGeom>
        </p:spPr>
      </p:pic>
      <p:sp>
        <p:nvSpPr>
          <p:cNvPr id="4" name="TextBox 3">
            <a:extLst>
              <a:ext uri="{FF2B5EF4-FFF2-40B4-BE49-F238E27FC236}">
                <a16:creationId xmlns:a16="http://schemas.microsoft.com/office/drawing/2014/main" id="{C853DECE-E348-5D63-A0DC-D81D75B29B49}"/>
              </a:ext>
            </a:extLst>
          </p:cNvPr>
          <p:cNvSpPr txBox="1"/>
          <p:nvPr/>
        </p:nvSpPr>
        <p:spPr>
          <a:xfrm>
            <a:off x="4744278" y="864501"/>
            <a:ext cx="2322944" cy="523220"/>
          </a:xfrm>
          <a:prstGeom prst="rect">
            <a:avLst/>
          </a:prstGeom>
          <a:noFill/>
        </p:spPr>
        <p:txBody>
          <a:bodyPr wrap="none" rtlCol="0">
            <a:spAutoFit/>
          </a:bodyPr>
          <a:lstStyle/>
          <a:p>
            <a:r>
              <a:rPr lang="en-US" sz="2800" dirty="0"/>
              <a:t>Popular book:</a:t>
            </a:r>
          </a:p>
        </p:txBody>
      </p:sp>
      <p:sp>
        <p:nvSpPr>
          <p:cNvPr id="5" name="TextBox 4">
            <a:extLst>
              <a:ext uri="{FF2B5EF4-FFF2-40B4-BE49-F238E27FC236}">
                <a16:creationId xmlns:a16="http://schemas.microsoft.com/office/drawing/2014/main" id="{1B04D3C6-09BD-0108-4B6F-CD1258EA5E6D}"/>
              </a:ext>
            </a:extLst>
          </p:cNvPr>
          <p:cNvSpPr txBox="1"/>
          <p:nvPr/>
        </p:nvSpPr>
        <p:spPr>
          <a:xfrm>
            <a:off x="2098787" y="240701"/>
            <a:ext cx="7613927" cy="461665"/>
          </a:xfrm>
          <a:prstGeom prst="rect">
            <a:avLst/>
          </a:prstGeom>
          <a:noFill/>
        </p:spPr>
        <p:txBody>
          <a:bodyPr wrap="square">
            <a:spAutoFit/>
          </a:bodyPr>
          <a:lstStyle/>
          <a:p>
            <a:r>
              <a:rPr lang="en-US" sz="2400" dirty="0">
                <a:latin typeface="Algerian" panose="04020705040A02060702" pitchFamily="82" charset="0"/>
              </a:rPr>
              <a:t>2. Popularity Based Recommendation System</a:t>
            </a:r>
          </a:p>
        </p:txBody>
      </p:sp>
    </p:spTree>
    <p:extLst>
      <p:ext uri="{BB962C8B-B14F-4D97-AF65-F5344CB8AC3E}">
        <p14:creationId xmlns:p14="http://schemas.microsoft.com/office/powerpoint/2010/main" val="2696630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662DD1-BF3F-61D8-D29C-656E256C6147}"/>
              </a:ext>
            </a:extLst>
          </p:cNvPr>
          <p:cNvPicPr>
            <a:picLocks noChangeAspect="1"/>
          </p:cNvPicPr>
          <p:nvPr/>
        </p:nvPicPr>
        <p:blipFill>
          <a:blip r:embed="rId2"/>
          <a:stretch>
            <a:fillRect/>
          </a:stretch>
        </p:blipFill>
        <p:spPr>
          <a:xfrm>
            <a:off x="1190669" y="1016150"/>
            <a:ext cx="9810662" cy="5425101"/>
          </a:xfrm>
          <a:prstGeom prst="rect">
            <a:avLst/>
          </a:prstGeom>
        </p:spPr>
      </p:pic>
      <p:sp>
        <p:nvSpPr>
          <p:cNvPr id="2" name="TextBox 1">
            <a:extLst>
              <a:ext uri="{FF2B5EF4-FFF2-40B4-BE49-F238E27FC236}">
                <a16:creationId xmlns:a16="http://schemas.microsoft.com/office/drawing/2014/main" id="{93AAFB40-3F99-4B39-7036-4A7CC55FBBC4}"/>
              </a:ext>
            </a:extLst>
          </p:cNvPr>
          <p:cNvSpPr txBox="1"/>
          <p:nvPr/>
        </p:nvSpPr>
        <p:spPr>
          <a:xfrm>
            <a:off x="2133599" y="416749"/>
            <a:ext cx="7613927" cy="461665"/>
          </a:xfrm>
          <a:prstGeom prst="rect">
            <a:avLst/>
          </a:prstGeom>
          <a:noFill/>
        </p:spPr>
        <p:txBody>
          <a:bodyPr wrap="square">
            <a:spAutoFit/>
          </a:bodyPr>
          <a:lstStyle/>
          <a:p>
            <a:r>
              <a:rPr lang="en-US" sz="2400" dirty="0">
                <a:latin typeface="Algerian" panose="04020705040A02060702" pitchFamily="82" charset="0"/>
              </a:rPr>
              <a:t>2. Popularity Based Recommendation System</a:t>
            </a:r>
          </a:p>
        </p:txBody>
      </p:sp>
    </p:spTree>
    <p:extLst>
      <p:ext uri="{BB962C8B-B14F-4D97-AF65-F5344CB8AC3E}">
        <p14:creationId xmlns:p14="http://schemas.microsoft.com/office/powerpoint/2010/main" val="4008473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57994B-8B73-B8BD-51FB-B9E1D29F5FC1}"/>
              </a:ext>
            </a:extLst>
          </p:cNvPr>
          <p:cNvSpPr txBox="1"/>
          <p:nvPr/>
        </p:nvSpPr>
        <p:spPr>
          <a:xfrm>
            <a:off x="1785336" y="281921"/>
            <a:ext cx="9435547" cy="461665"/>
          </a:xfrm>
          <a:prstGeom prst="rect">
            <a:avLst/>
          </a:prstGeom>
          <a:noFill/>
        </p:spPr>
        <p:txBody>
          <a:bodyPr wrap="square">
            <a:spAutoFit/>
          </a:bodyPr>
          <a:lstStyle/>
          <a:p>
            <a:r>
              <a:rPr lang="en-US" sz="2400" dirty="0">
                <a:latin typeface="Algerian" panose="04020705040A02060702" pitchFamily="82" charset="0"/>
              </a:rPr>
              <a:t>3.1.Collaborative Filtering Based Recommender System</a:t>
            </a:r>
            <a:endParaRPr lang="en-IN" sz="2400" dirty="0">
              <a:latin typeface="Algerian" panose="04020705040A02060702" pitchFamily="82" charset="0"/>
            </a:endParaRPr>
          </a:p>
        </p:txBody>
      </p:sp>
      <p:pic>
        <p:nvPicPr>
          <p:cNvPr id="7" name="Picture 6">
            <a:extLst>
              <a:ext uri="{FF2B5EF4-FFF2-40B4-BE49-F238E27FC236}">
                <a16:creationId xmlns:a16="http://schemas.microsoft.com/office/drawing/2014/main" id="{C4805CB7-9EE0-4E0E-8174-C48666FC7F3E}"/>
              </a:ext>
            </a:extLst>
          </p:cNvPr>
          <p:cNvPicPr>
            <a:picLocks noChangeAspect="1"/>
          </p:cNvPicPr>
          <p:nvPr/>
        </p:nvPicPr>
        <p:blipFill>
          <a:blip r:embed="rId2"/>
          <a:stretch>
            <a:fillRect/>
          </a:stretch>
        </p:blipFill>
        <p:spPr>
          <a:xfrm>
            <a:off x="537272" y="1243334"/>
            <a:ext cx="11117456" cy="4680388"/>
          </a:xfrm>
          <a:prstGeom prst="rect">
            <a:avLst/>
          </a:prstGeom>
        </p:spPr>
      </p:pic>
    </p:spTree>
    <p:extLst>
      <p:ext uri="{BB962C8B-B14F-4D97-AF65-F5344CB8AC3E}">
        <p14:creationId xmlns:p14="http://schemas.microsoft.com/office/powerpoint/2010/main" val="926664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1AB35-94D8-2F59-A548-A92454CE677A}"/>
              </a:ext>
            </a:extLst>
          </p:cNvPr>
          <p:cNvPicPr>
            <a:picLocks noChangeAspect="1"/>
          </p:cNvPicPr>
          <p:nvPr/>
        </p:nvPicPr>
        <p:blipFill>
          <a:blip r:embed="rId2"/>
          <a:stretch>
            <a:fillRect/>
          </a:stretch>
        </p:blipFill>
        <p:spPr>
          <a:xfrm>
            <a:off x="897802" y="1683316"/>
            <a:ext cx="10396395" cy="1762371"/>
          </a:xfrm>
          <a:prstGeom prst="rect">
            <a:avLst/>
          </a:prstGeom>
        </p:spPr>
      </p:pic>
      <p:pic>
        <p:nvPicPr>
          <p:cNvPr id="5" name="Picture 4">
            <a:extLst>
              <a:ext uri="{FF2B5EF4-FFF2-40B4-BE49-F238E27FC236}">
                <a16:creationId xmlns:a16="http://schemas.microsoft.com/office/drawing/2014/main" id="{EC773B66-C12C-F5AF-7D5F-A4B9AB053096}"/>
              </a:ext>
            </a:extLst>
          </p:cNvPr>
          <p:cNvPicPr>
            <a:picLocks noChangeAspect="1"/>
          </p:cNvPicPr>
          <p:nvPr/>
        </p:nvPicPr>
        <p:blipFill>
          <a:blip r:embed="rId3"/>
          <a:stretch>
            <a:fillRect/>
          </a:stretch>
        </p:blipFill>
        <p:spPr>
          <a:xfrm>
            <a:off x="901627" y="4112531"/>
            <a:ext cx="10392570" cy="2429214"/>
          </a:xfrm>
          <a:prstGeom prst="rect">
            <a:avLst/>
          </a:prstGeom>
        </p:spPr>
      </p:pic>
      <p:sp>
        <p:nvSpPr>
          <p:cNvPr id="2" name="TextBox 1">
            <a:extLst>
              <a:ext uri="{FF2B5EF4-FFF2-40B4-BE49-F238E27FC236}">
                <a16:creationId xmlns:a16="http://schemas.microsoft.com/office/drawing/2014/main" id="{932F1776-EF0E-43E4-A133-B1434A1FB1AC}"/>
              </a:ext>
            </a:extLst>
          </p:cNvPr>
          <p:cNvSpPr txBox="1"/>
          <p:nvPr/>
        </p:nvSpPr>
        <p:spPr>
          <a:xfrm>
            <a:off x="1785336" y="281921"/>
            <a:ext cx="9435547" cy="461665"/>
          </a:xfrm>
          <a:prstGeom prst="rect">
            <a:avLst/>
          </a:prstGeom>
          <a:noFill/>
        </p:spPr>
        <p:txBody>
          <a:bodyPr wrap="square">
            <a:spAutoFit/>
          </a:bodyPr>
          <a:lstStyle/>
          <a:p>
            <a:r>
              <a:rPr lang="en-US" sz="2400" dirty="0">
                <a:latin typeface="Algerian" panose="04020705040A02060702" pitchFamily="82" charset="0"/>
              </a:rPr>
              <a:t>3.1Collaborative Filtering Based Recommender System</a:t>
            </a:r>
            <a:endParaRPr lang="en-IN" sz="2400" dirty="0">
              <a:latin typeface="Algerian" panose="04020705040A02060702" pitchFamily="82" charset="0"/>
            </a:endParaRPr>
          </a:p>
        </p:txBody>
      </p:sp>
      <p:sp>
        <p:nvSpPr>
          <p:cNvPr id="4" name="TextBox 3">
            <a:extLst>
              <a:ext uri="{FF2B5EF4-FFF2-40B4-BE49-F238E27FC236}">
                <a16:creationId xmlns:a16="http://schemas.microsoft.com/office/drawing/2014/main" id="{7A7466C3-9228-1AC0-C273-E0B285804E51}"/>
              </a:ext>
            </a:extLst>
          </p:cNvPr>
          <p:cNvSpPr txBox="1"/>
          <p:nvPr/>
        </p:nvSpPr>
        <p:spPr>
          <a:xfrm>
            <a:off x="818866" y="1165229"/>
            <a:ext cx="4523226" cy="369332"/>
          </a:xfrm>
          <a:prstGeom prst="rect">
            <a:avLst/>
          </a:prstGeom>
          <a:noFill/>
        </p:spPr>
        <p:txBody>
          <a:bodyPr wrap="none" rtlCol="0">
            <a:spAutoFit/>
          </a:bodyPr>
          <a:lstStyle/>
          <a:p>
            <a:r>
              <a:rPr lang="en-US" dirty="0"/>
              <a:t>User which have rated books more than 200 </a:t>
            </a:r>
            <a:endParaRPr lang="en-IN" dirty="0"/>
          </a:p>
        </p:txBody>
      </p:sp>
      <p:sp>
        <p:nvSpPr>
          <p:cNvPr id="6" name="TextBox 5">
            <a:extLst>
              <a:ext uri="{FF2B5EF4-FFF2-40B4-BE49-F238E27FC236}">
                <a16:creationId xmlns:a16="http://schemas.microsoft.com/office/drawing/2014/main" id="{0093E534-6907-A430-6FE0-96F5BB6DB21C}"/>
              </a:ext>
            </a:extLst>
          </p:cNvPr>
          <p:cNvSpPr txBox="1"/>
          <p:nvPr/>
        </p:nvSpPr>
        <p:spPr>
          <a:xfrm>
            <a:off x="818866" y="3640467"/>
            <a:ext cx="3968587" cy="369332"/>
          </a:xfrm>
          <a:prstGeom prst="rect">
            <a:avLst/>
          </a:prstGeom>
          <a:noFill/>
        </p:spPr>
        <p:txBody>
          <a:bodyPr wrap="none" rtlCol="0">
            <a:spAutoFit/>
          </a:bodyPr>
          <a:lstStyle/>
          <a:p>
            <a:r>
              <a:rPr lang="en-US" dirty="0"/>
              <a:t>Book which have more than 50 rating: </a:t>
            </a:r>
            <a:endParaRPr lang="en-IN" dirty="0"/>
          </a:p>
        </p:txBody>
      </p:sp>
    </p:spTree>
    <p:extLst>
      <p:ext uri="{BB962C8B-B14F-4D97-AF65-F5344CB8AC3E}">
        <p14:creationId xmlns:p14="http://schemas.microsoft.com/office/powerpoint/2010/main" val="1916886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5E5906-4C44-D755-0C99-9C4B9345B73E}"/>
              </a:ext>
            </a:extLst>
          </p:cNvPr>
          <p:cNvPicPr>
            <a:picLocks noChangeAspect="1"/>
          </p:cNvPicPr>
          <p:nvPr/>
        </p:nvPicPr>
        <p:blipFill>
          <a:blip r:embed="rId2"/>
          <a:stretch>
            <a:fillRect/>
          </a:stretch>
        </p:blipFill>
        <p:spPr>
          <a:xfrm>
            <a:off x="467967" y="1286301"/>
            <a:ext cx="11256066" cy="5182738"/>
          </a:xfrm>
          <a:prstGeom prst="rect">
            <a:avLst/>
          </a:prstGeom>
        </p:spPr>
      </p:pic>
      <p:sp>
        <p:nvSpPr>
          <p:cNvPr id="4" name="TextBox 3">
            <a:extLst>
              <a:ext uri="{FF2B5EF4-FFF2-40B4-BE49-F238E27FC236}">
                <a16:creationId xmlns:a16="http://schemas.microsoft.com/office/drawing/2014/main" id="{E1D4AE7F-E704-52CE-0A92-EBFC93E03918}"/>
              </a:ext>
            </a:extLst>
          </p:cNvPr>
          <p:cNvSpPr txBox="1"/>
          <p:nvPr/>
        </p:nvSpPr>
        <p:spPr>
          <a:xfrm>
            <a:off x="467967" y="830277"/>
            <a:ext cx="6515758" cy="369332"/>
          </a:xfrm>
          <a:prstGeom prst="rect">
            <a:avLst/>
          </a:prstGeom>
          <a:noFill/>
        </p:spPr>
        <p:txBody>
          <a:bodyPr wrap="none" rtlCol="0">
            <a:spAutoFit/>
          </a:bodyPr>
          <a:lstStyle/>
          <a:p>
            <a:r>
              <a:rPr lang="en-US" dirty="0"/>
              <a:t>Book which  have more than 50 rating and rated by popular user:</a:t>
            </a:r>
            <a:endParaRPr lang="en-IN" dirty="0"/>
          </a:p>
        </p:txBody>
      </p:sp>
      <p:sp>
        <p:nvSpPr>
          <p:cNvPr id="6" name="TextBox 5">
            <a:extLst>
              <a:ext uri="{FF2B5EF4-FFF2-40B4-BE49-F238E27FC236}">
                <a16:creationId xmlns:a16="http://schemas.microsoft.com/office/drawing/2014/main" id="{51C5097D-E517-DC12-2922-58A72AD0F53C}"/>
              </a:ext>
            </a:extLst>
          </p:cNvPr>
          <p:cNvSpPr txBox="1"/>
          <p:nvPr/>
        </p:nvSpPr>
        <p:spPr>
          <a:xfrm>
            <a:off x="1785336" y="281921"/>
            <a:ext cx="9435547" cy="461665"/>
          </a:xfrm>
          <a:prstGeom prst="rect">
            <a:avLst/>
          </a:prstGeom>
          <a:noFill/>
        </p:spPr>
        <p:txBody>
          <a:bodyPr wrap="square">
            <a:spAutoFit/>
          </a:bodyPr>
          <a:lstStyle/>
          <a:p>
            <a:r>
              <a:rPr lang="en-US" sz="2400" dirty="0">
                <a:latin typeface="Algerian" panose="04020705040A02060702" pitchFamily="82" charset="0"/>
              </a:rPr>
              <a:t>3.1Collaborative Filtering Based Recommender System</a:t>
            </a:r>
            <a:endParaRPr lang="en-IN" sz="2400" dirty="0">
              <a:latin typeface="Algerian" panose="04020705040A02060702" pitchFamily="82" charset="0"/>
            </a:endParaRPr>
          </a:p>
        </p:txBody>
      </p:sp>
    </p:spTree>
    <p:extLst>
      <p:ext uri="{BB962C8B-B14F-4D97-AF65-F5344CB8AC3E}">
        <p14:creationId xmlns:p14="http://schemas.microsoft.com/office/powerpoint/2010/main" val="3537249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A03913-CE67-4429-CFD6-3050FA3A3766}"/>
              </a:ext>
            </a:extLst>
          </p:cNvPr>
          <p:cNvPicPr>
            <a:picLocks noChangeAspect="1"/>
          </p:cNvPicPr>
          <p:nvPr/>
        </p:nvPicPr>
        <p:blipFill>
          <a:blip r:embed="rId2"/>
          <a:stretch>
            <a:fillRect/>
          </a:stretch>
        </p:blipFill>
        <p:spPr>
          <a:xfrm>
            <a:off x="75998" y="1204219"/>
            <a:ext cx="6020002" cy="3587541"/>
          </a:xfrm>
          <a:prstGeom prst="rect">
            <a:avLst/>
          </a:prstGeom>
        </p:spPr>
      </p:pic>
      <p:pic>
        <p:nvPicPr>
          <p:cNvPr id="3" name="Picture 2">
            <a:extLst>
              <a:ext uri="{FF2B5EF4-FFF2-40B4-BE49-F238E27FC236}">
                <a16:creationId xmlns:a16="http://schemas.microsoft.com/office/drawing/2014/main" id="{270069D6-3945-D2EF-7D90-3329C9D6C0E1}"/>
              </a:ext>
            </a:extLst>
          </p:cNvPr>
          <p:cNvPicPr>
            <a:picLocks noChangeAspect="1"/>
          </p:cNvPicPr>
          <p:nvPr/>
        </p:nvPicPr>
        <p:blipFill>
          <a:blip r:embed="rId3"/>
          <a:stretch>
            <a:fillRect/>
          </a:stretch>
        </p:blipFill>
        <p:spPr>
          <a:xfrm>
            <a:off x="6096000" y="3270459"/>
            <a:ext cx="6090478" cy="3587541"/>
          </a:xfrm>
          <a:prstGeom prst="rect">
            <a:avLst/>
          </a:prstGeom>
        </p:spPr>
      </p:pic>
      <p:sp>
        <p:nvSpPr>
          <p:cNvPr id="4" name="TextBox 3">
            <a:extLst>
              <a:ext uri="{FF2B5EF4-FFF2-40B4-BE49-F238E27FC236}">
                <a16:creationId xmlns:a16="http://schemas.microsoft.com/office/drawing/2014/main" id="{C145F5E9-FE4E-0795-906E-82DB279A1A4F}"/>
              </a:ext>
            </a:extLst>
          </p:cNvPr>
          <p:cNvSpPr txBox="1"/>
          <p:nvPr/>
        </p:nvSpPr>
        <p:spPr>
          <a:xfrm>
            <a:off x="1497496" y="715617"/>
            <a:ext cx="2458815" cy="369332"/>
          </a:xfrm>
          <a:prstGeom prst="rect">
            <a:avLst/>
          </a:prstGeom>
          <a:noFill/>
        </p:spPr>
        <p:txBody>
          <a:bodyPr wrap="none" rtlCol="0">
            <a:spAutoFit/>
          </a:bodyPr>
          <a:lstStyle/>
          <a:p>
            <a:r>
              <a:rPr lang="en-US" dirty="0"/>
              <a:t>Creating the pivot table</a:t>
            </a:r>
            <a:endParaRPr lang="en-IN" dirty="0"/>
          </a:p>
        </p:txBody>
      </p:sp>
      <p:sp>
        <p:nvSpPr>
          <p:cNvPr id="5" name="TextBox 4">
            <a:extLst>
              <a:ext uri="{FF2B5EF4-FFF2-40B4-BE49-F238E27FC236}">
                <a16:creationId xmlns:a16="http://schemas.microsoft.com/office/drawing/2014/main" id="{5AA5583C-6BF0-3CB0-5275-B5A0388ADD95}"/>
              </a:ext>
            </a:extLst>
          </p:cNvPr>
          <p:cNvSpPr txBox="1"/>
          <p:nvPr/>
        </p:nvSpPr>
        <p:spPr>
          <a:xfrm>
            <a:off x="8302487" y="2640180"/>
            <a:ext cx="2590453" cy="369332"/>
          </a:xfrm>
          <a:prstGeom prst="rect">
            <a:avLst/>
          </a:prstGeom>
          <a:noFill/>
        </p:spPr>
        <p:txBody>
          <a:bodyPr wrap="none" rtlCol="0">
            <a:spAutoFit/>
          </a:bodyPr>
          <a:lstStyle/>
          <a:p>
            <a:r>
              <a:rPr lang="en-US" dirty="0"/>
              <a:t>Filling null values with 0</a:t>
            </a:r>
            <a:endParaRPr lang="en-IN" dirty="0"/>
          </a:p>
        </p:txBody>
      </p:sp>
      <p:sp>
        <p:nvSpPr>
          <p:cNvPr id="6" name="TextBox 5">
            <a:extLst>
              <a:ext uri="{FF2B5EF4-FFF2-40B4-BE49-F238E27FC236}">
                <a16:creationId xmlns:a16="http://schemas.microsoft.com/office/drawing/2014/main" id="{5BD080D0-8E2F-C0A5-E4B7-56308508CA55}"/>
              </a:ext>
            </a:extLst>
          </p:cNvPr>
          <p:cNvSpPr txBox="1"/>
          <p:nvPr/>
        </p:nvSpPr>
        <p:spPr>
          <a:xfrm>
            <a:off x="1785336" y="281921"/>
            <a:ext cx="9435547" cy="461665"/>
          </a:xfrm>
          <a:prstGeom prst="rect">
            <a:avLst/>
          </a:prstGeom>
          <a:noFill/>
        </p:spPr>
        <p:txBody>
          <a:bodyPr wrap="square">
            <a:spAutoFit/>
          </a:bodyPr>
          <a:lstStyle/>
          <a:p>
            <a:r>
              <a:rPr lang="en-US" sz="2400" dirty="0">
                <a:latin typeface="Algerian" panose="04020705040A02060702" pitchFamily="82" charset="0"/>
              </a:rPr>
              <a:t>3.1Collaborative Filtering Based Recommender System</a:t>
            </a:r>
            <a:endParaRPr lang="en-IN" sz="2400" dirty="0">
              <a:latin typeface="Algerian" panose="04020705040A02060702" pitchFamily="82" charset="0"/>
            </a:endParaRPr>
          </a:p>
        </p:txBody>
      </p:sp>
    </p:spTree>
    <p:extLst>
      <p:ext uri="{BB962C8B-B14F-4D97-AF65-F5344CB8AC3E}">
        <p14:creationId xmlns:p14="http://schemas.microsoft.com/office/powerpoint/2010/main" val="2262340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E92BA-D747-AD0C-B319-C83A2F046960}"/>
              </a:ext>
            </a:extLst>
          </p:cNvPr>
          <p:cNvPicPr>
            <a:picLocks noChangeAspect="1"/>
          </p:cNvPicPr>
          <p:nvPr/>
        </p:nvPicPr>
        <p:blipFill>
          <a:blip r:embed="rId2"/>
          <a:stretch>
            <a:fillRect/>
          </a:stretch>
        </p:blipFill>
        <p:spPr>
          <a:xfrm>
            <a:off x="1311965" y="1343358"/>
            <a:ext cx="8852452" cy="5514642"/>
          </a:xfrm>
          <a:prstGeom prst="rect">
            <a:avLst/>
          </a:prstGeom>
        </p:spPr>
      </p:pic>
      <p:sp>
        <p:nvSpPr>
          <p:cNvPr id="2" name="TextBox 1">
            <a:extLst>
              <a:ext uri="{FF2B5EF4-FFF2-40B4-BE49-F238E27FC236}">
                <a16:creationId xmlns:a16="http://schemas.microsoft.com/office/drawing/2014/main" id="{06A339A8-211C-C43F-8D50-92BD3070D249}"/>
              </a:ext>
            </a:extLst>
          </p:cNvPr>
          <p:cNvSpPr txBox="1"/>
          <p:nvPr/>
        </p:nvSpPr>
        <p:spPr>
          <a:xfrm>
            <a:off x="1311965" y="858806"/>
            <a:ext cx="1947969" cy="369332"/>
          </a:xfrm>
          <a:prstGeom prst="rect">
            <a:avLst/>
          </a:prstGeom>
          <a:noFill/>
        </p:spPr>
        <p:txBody>
          <a:bodyPr wrap="none" rtlCol="0">
            <a:spAutoFit/>
          </a:bodyPr>
          <a:lstStyle/>
          <a:p>
            <a:r>
              <a:rPr lang="en-US" dirty="0"/>
              <a:t>Cosine Similarity</a:t>
            </a:r>
            <a:endParaRPr lang="en-IN" dirty="0"/>
          </a:p>
        </p:txBody>
      </p:sp>
      <p:sp>
        <p:nvSpPr>
          <p:cNvPr id="4" name="TextBox 3">
            <a:extLst>
              <a:ext uri="{FF2B5EF4-FFF2-40B4-BE49-F238E27FC236}">
                <a16:creationId xmlns:a16="http://schemas.microsoft.com/office/drawing/2014/main" id="{E8F548A4-7C93-DD64-ED84-E9AF5A9DF4F1}"/>
              </a:ext>
            </a:extLst>
          </p:cNvPr>
          <p:cNvSpPr txBox="1"/>
          <p:nvPr/>
        </p:nvSpPr>
        <p:spPr>
          <a:xfrm>
            <a:off x="1785336" y="281921"/>
            <a:ext cx="9435547" cy="461665"/>
          </a:xfrm>
          <a:prstGeom prst="rect">
            <a:avLst/>
          </a:prstGeom>
          <a:noFill/>
        </p:spPr>
        <p:txBody>
          <a:bodyPr wrap="square">
            <a:spAutoFit/>
          </a:bodyPr>
          <a:lstStyle/>
          <a:p>
            <a:r>
              <a:rPr lang="en-US" sz="2400" dirty="0">
                <a:latin typeface="Algerian" panose="04020705040A02060702" pitchFamily="82" charset="0"/>
              </a:rPr>
              <a:t>3.1Collaborative Filtering Based Recommender System</a:t>
            </a:r>
            <a:endParaRPr lang="en-IN" sz="2400" dirty="0">
              <a:latin typeface="Algerian" panose="04020705040A02060702" pitchFamily="82" charset="0"/>
            </a:endParaRPr>
          </a:p>
        </p:txBody>
      </p:sp>
    </p:spTree>
    <p:extLst>
      <p:ext uri="{BB962C8B-B14F-4D97-AF65-F5344CB8AC3E}">
        <p14:creationId xmlns:p14="http://schemas.microsoft.com/office/powerpoint/2010/main" val="4072619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18E602-2344-F638-7C9F-A999A4260745}"/>
              </a:ext>
            </a:extLst>
          </p:cNvPr>
          <p:cNvPicPr>
            <a:picLocks noChangeAspect="1"/>
          </p:cNvPicPr>
          <p:nvPr/>
        </p:nvPicPr>
        <p:blipFill>
          <a:blip r:embed="rId2"/>
          <a:stretch>
            <a:fillRect/>
          </a:stretch>
        </p:blipFill>
        <p:spPr>
          <a:xfrm>
            <a:off x="818746" y="1494007"/>
            <a:ext cx="10554507" cy="3869986"/>
          </a:xfrm>
          <a:prstGeom prst="rect">
            <a:avLst/>
          </a:prstGeom>
        </p:spPr>
      </p:pic>
      <p:sp>
        <p:nvSpPr>
          <p:cNvPr id="3" name="TextBox 2">
            <a:extLst>
              <a:ext uri="{FF2B5EF4-FFF2-40B4-BE49-F238E27FC236}">
                <a16:creationId xmlns:a16="http://schemas.microsoft.com/office/drawing/2014/main" id="{95B68D3C-8022-45EC-FEE0-4BC91A65C9F7}"/>
              </a:ext>
            </a:extLst>
          </p:cNvPr>
          <p:cNvSpPr txBox="1"/>
          <p:nvPr/>
        </p:nvSpPr>
        <p:spPr>
          <a:xfrm>
            <a:off x="818746" y="967409"/>
            <a:ext cx="4548233" cy="400110"/>
          </a:xfrm>
          <a:prstGeom prst="rect">
            <a:avLst/>
          </a:prstGeom>
          <a:noFill/>
        </p:spPr>
        <p:txBody>
          <a:bodyPr wrap="none" rtlCol="0">
            <a:spAutoFit/>
          </a:bodyPr>
          <a:lstStyle/>
          <a:p>
            <a:r>
              <a:rPr lang="en-US" sz="2000" dirty="0"/>
              <a:t>Function for recommendation of books:</a:t>
            </a:r>
            <a:endParaRPr lang="en-IN" sz="2000" dirty="0"/>
          </a:p>
        </p:txBody>
      </p:sp>
      <p:sp>
        <p:nvSpPr>
          <p:cNvPr id="4" name="TextBox 3">
            <a:extLst>
              <a:ext uri="{FF2B5EF4-FFF2-40B4-BE49-F238E27FC236}">
                <a16:creationId xmlns:a16="http://schemas.microsoft.com/office/drawing/2014/main" id="{D85AC5F0-2A7C-4A00-4BC9-35B1937AFA0D}"/>
              </a:ext>
            </a:extLst>
          </p:cNvPr>
          <p:cNvSpPr txBox="1"/>
          <p:nvPr/>
        </p:nvSpPr>
        <p:spPr>
          <a:xfrm>
            <a:off x="1785336" y="281921"/>
            <a:ext cx="9435547" cy="461665"/>
          </a:xfrm>
          <a:prstGeom prst="rect">
            <a:avLst/>
          </a:prstGeom>
          <a:noFill/>
        </p:spPr>
        <p:txBody>
          <a:bodyPr wrap="square">
            <a:spAutoFit/>
          </a:bodyPr>
          <a:lstStyle/>
          <a:p>
            <a:r>
              <a:rPr lang="en-US" sz="2400" dirty="0">
                <a:latin typeface="Algerian" panose="04020705040A02060702" pitchFamily="82" charset="0"/>
              </a:rPr>
              <a:t>3.1Collaborative Filtering Based Recommender System</a:t>
            </a:r>
            <a:endParaRPr lang="en-IN" sz="2400" dirty="0">
              <a:latin typeface="Algerian" panose="04020705040A02060702" pitchFamily="82" charset="0"/>
            </a:endParaRPr>
          </a:p>
        </p:txBody>
      </p:sp>
    </p:spTree>
    <p:extLst>
      <p:ext uri="{BB962C8B-B14F-4D97-AF65-F5344CB8AC3E}">
        <p14:creationId xmlns:p14="http://schemas.microsoft.com/office/powerpoint/2010/main" val="2908575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EF3440-5978-E598-5DA2-1518CC757440}"/>
              </a:ext>
            </a:extLst>
          </p:cNvPr>
          <p:cNvPicPr>
            <a:picLocks noChangeAspect="1"/>
          </p:cNvPicPr>
          <p:nvPr/>
        </p:nvPicPr>
        <p:blipFill>
          <a:blip r:embed="rId2"/>
          <a:stretch>
            <a:fillRect/>
          </a:stretch>
        </p:blipFill>
        <p:spPr>
          <a:xfrm>
            <a:off x="1231817" y="1441870"/>
            <a:ext cx="9363211" cy="5237225"/>
          </a:xfrm>
          <a:prstGeom prst="rect">
            <a:avLst/>
          </a:prstGeom>
        </p:spPr>
      </p:pic>
      <p:sp>
        <p:nvSpPr>
          <p:cNvPr id="2" name="TextBox 1">
            <a:extLst>
              <a:ext uri="{FF2B5EF4-FFF2-40B4-BE49-F238E27FC236}">
                <a16:creationId xmlns:a16="http://schemas.microsoft.com/office/drawing/2014/main" id="{3EA39A9D-B38C-0312-61D0-BBE1815F4B09}"/>
              </a:ext>
            </a:extLst>
          </p:cNvPr>
          <p:cNvSpPr txBox="1"/>
          <p:nvPr/>
        </p:nvSpPr>
        <p:spPr>
          <a:xfrm>
            <a:off x="1231817" y="908639"/>
            <a:ext cx="4851008" cy="369332"/>
          </a:xfrm>
          <a:prstGeom prst="rect">
            <a:avLst/>
          </a:prstGeom>
          <a:noFill/>
        </p:spPr>
        <p:txBody>
          <a:bodyPr wrap="none" rtlCol="0">
            <a:spAutoFit/>
          </a:bodyPr>
          <a:lstStyle/>
          <a:p>
            <a:r>
              <a:rPr lang="en-US" dirty="0"/>
              <a:t>Model 2: Using standard scaler to scale the data</a:t>
            </a:r>
            <a:endParaRPr lang="en-IN" dirty="0"/>
          </a:p>
        </p:txBody>
      </p:sp>
      <p:sp>
        <p:nvSpPr>
          <p:cNvPr id="4" name="TextBox 3">
            <a:extLst>
              <a:ext uri="{FF2B5EF4-FFF2-40B4-BE49-F238E27FC236}">
                <a16:creationId xmlns:a16="http://schemas.microsoft.com/office/drawing/2014/main" id="{D885DD4A-60A7-075E-1B45-B40935345EA1}"/>
              </a:ext>
            </a:extLst>
          </p:cNvPr>
          <p:cNvSpPr txBox="1"/>
          <p:nvPr/>
        </p:nvSpPr>
        <p:spPr>
          <a:xfrm>
            <a:off x="1785336" y="281921"/>
            <a:ext cx="9435547" cy="461665"/>
          </a:xfrm>
          <a:prstGeom prst="rect">
            <a:avLst/>
          </a:prstGeom>
          <a:noFill/>
        </p:spPr>
        <p:txBody>
          <a:bodyPr wrap="square">
            <a:spAutoFit/>
          </a:bodyPr>
          <a:lstStyle/>
          <a:p>
            <a:r>
              <a:rPr lang="en-US" sz="2400" dirty="0">
                <a:latin typeface="Algerian" panose="04020705040A02060702" pitchFamily="82" charset="0"/>
              </a:rPr>
              <a:t>3.2 Collaborative Filtering Based Recommender System</a:t>
            </a:r>
            <a:endParaRPr lang="en-IN" sz="2400" dirty="0">
              <a:latin typeface="Algerian" panose="04020705040A02060702" pitchFamily="82" charset="0"/>
            </a:endParaRPr>
          </a:p>
        </p:txBody>
      </p:sp>
    </p:spTree>
    <p:extLst>
      <p:ext uri="{BB962C8B-B14F-4D97-AF65-F5344CB8AC3E}">
        <p14:creationId xmlns:p14="http://schemas.microsoft.com/office/powerpoint/2010/main" val="341215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B66A-7D4C-AA28-6B3F-0C0E7C496416}"/>
              </a:ext>
            </a:extLst>
          </p:cNvPr>
          <p:cNvSpPr>
            <a:spLocks noGrp="1"/>
          </p:cNvSpPr>
          <p:nvPr>
            <p:ph type="title"/>
          </p:nvPr>
        </p:nvSpPr>
        <p:spPr>
          <a:xfrm>
            <a:off x="924443" y="1028342"/>
            <a:ext cx="10875671" cy="2031325"/>
          </a:xfrm>
          <a:noFill/>
        </p:spPr>
        <p:txBody>
          <a:bodyPr wrap="square">
            <a:spAutoFit/>
          </a:bodyPr>
          <a:lstStyle/>
          <a:p>
            <a:pPr algn="l"/>
            <a:r>
              <a:rPr lang="en-IN" sz="2400" dirty="0">
                <a:solidFill>
                  <a:schemeClr val="tx1"/>
                </a:solidFill>
                <a:latin typeface="+mn-lt"/>
                <a:ea typeface="+mn-ea"/>
                <a:cs typeface="+mn-cs"/>
              </a:rPr>
              <a:t>2. Collaborative Based Filtering:</a:t>
            </a:r>
            <a:br>
              <a:rPr lang="en-IN" sz="2400" dirty="0">
                <a:solidFill>
                  <a:schemeClr val="tx1"/>
                </a:solidFill>
                <a:latin typeface="+mn-lt"/>
                <a:ea typeface="+mn-ea"/>
                <a:cs typeface="+mn-cs"/>
              </a:rPr>
            </a:br>
            <a:r>
              <a:rPr lang="en-US" sz="1800" dirty="0">
                <a:solidFill>
                  <a:schemeClr val="tx1"/>
                </a:solidFill>
                <a:latin typeface="+mn-lt"/>
                <a:ea typeface="+mn-ea"/>
                <a:cs typeface="+mn-cs"/>
              </a:rPr>
              <a:t>Recommending the new items to users based on the interest and preference of other similar users is basically collaborative-based filtering. For e.g.:- When we shop on Amazon it recommends new products saying “Customer who brought this also brought” </a:t>
            </a:r>
            <a:br>
              <a:rPr lang="en-IN" sz="2400" dirty="0">
                <a:solidFill>
                  <a:schemeClr val="tx1"/>
                </a:solidFill>
                <a:latin typeface="+mn-lt"/>
                <a:ea typeface="+mn-ea"/>
                <a:cs typeface="+mn-cs"/>
              </a:rPr>
            </a:br>
            <a:br>
              <a:rPr lang="en-IN" sz="2400" dirty="0">
                <a:solidFill>
                  <a:schemeClr val="tx1"/>
                </a:solidFill>
                <a:latin typeface="+mn-lt"/>
                <a:ea typeface="+mn-ea"/>
                <a:cs typeface="+mn-cs"/>
              </a:rPr>
            </a:br>
            <a:r>
              <a:rPr lang="en-IN" sz="2400" dirty="0">
                <a:solidFill>
                  <a:schemeClr val="tx1"/>
                </a:solidFill>
                <a:latin typeface="+mn-lt"/>
                <a:ea typeface="+mn-ea"/>
                <a:cs typeface="+mn-cs"/>
              </a:rPr>
              <a:t>A. User-Based Collaborative Filtering</a:t>
            </a:r>
          </a:p>
        </p:txBody>
      </p:sp>
      <p:sp>
        <p:nvSpPr>
          <p:cNvPr id="3" name="Title 1">
            <a:extLst>
              <a:ext uri="{FF2B5EF4-FFF2-40B4-BE49-F238E27FC236}">
                <a16:creationId xmlns:a16="http://schemas.microsoft.com/office/drawing/2014/main" id="{6003F094-0BF3-F737-6685-3468336652BC}"/>
              </a:ext>
            </a:extLst>
          </p:cNvPr>
          <p:cNvSpPr txBox="1">
            <a:spLocks/>
          </p:cNvSpPr>
          <p:nvPr/>
        </p:nvSpPr>
        <p:spPr>
          <a:xfrm>
            <a:off x="924443" y="149393"/>
            <a:ext cx="10353762" cy="651033"/>
          </a:xfrm>
          <a:prstGeom prst="rect">
            <a:avLst/>
          </a:prstGeom>
          <a:effectLst>
            <a:outerShdw blurRad="25400" dir="17880000">
              <a:srgbClr val="000000">
                <a:alpha val="46000"/>
              </a:srgbClr>
            </a:outerShdw>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lgerian" panose="04020705040A02060702" pitchFamily="82" charset="0"/>
              </a:rPr>
              <a:t>TYPES OF RECOMMENDATION SYSTEM</a:t>
            </a:r>
            <a:endParaRPr lang="en-IN" dirty="0">
              <a:latin typeface="Algerian" panose="04020705040A02060702" pitchFamily="82" charset="0"/>
            </a:endParaRPr>
          </a:p>
        </p:txBody>
      </p:sp>
      <p:pic>
        <p:nvPicPr>
          <p:cNvPr id="5" name="Picture 4">
            <a:extLst>
              <a:ext uri="{FF2B5EF4-FFF2-40B4-BE49-F238E27FC236}">
                <a16:creationId xmlns:a16="http://schemas.microsoft.com/office/drawing/2014/main" id="{874ADB20-F90B-2BD2-30CF-89F3EB334934}"/>
              </a:ext>
            </a:extLst>
          </p:cNvPr>
          <p:cNvPicPr>
            <a:picLocks noChangeAspect="1"/>
          </p:cNvPicPr>
          <p:nvPr/>
        </p:nvPicPr>
        <p:blipFill>
          <a:blip r:embed="rId2"/>
          <a:stretch>
            <a:fillRect/>
          </a:stretch>
        </p:blipFill>
        <p:spPr>
          <a:xfrm>
            <a:off x="8504806" y="3162091"/>
            <a:ext cx="3498508" cy="3264815"/>
          </a:xfrm>
          <a:prstGeom prst="rect">
            <a:avLst/>
          </a:prstGeom>
        </p:spPr>
      </p:pic>
      <p:sp>
        <p:nvSpPr>
          <p:cNvPr id="9" name="TextBox 8">
            <a:extLst>
              <a:ext uri="{FF2B5EF4-FFF2-40B4-BE49-F238E27FC236}">
                <a16:creationId xmlns:a16="http://schemas.microsoft.com/office/drawing/2014/main" id="{12EA6682-AF7D-2A64-3D16-FB5989C4CA7B}"/>
              </a:ext>
            </a:extLst>
          </p:cNvPr>
          <p:cNvSpPr txBox="1"/>
          <p:nvPr/>
        </p:nvSpPr>
        <p:spPr>
          <a:xfrm>
            <a:off x="924443" y="3287585"/>
            <a:ext cx="7300686" cy="3139321"/>
          </a:xfrm>
          <a:prstGeom prst="rect">
            <a:avLst/>
          </a:prstGeom>
          <a:noFill/>
        </p:spPr>
        <p:txBody>
          <a:bodyPr wrap="square">
            <a:spAutoFit/>
          </a:bodyPr>
          <a:lstStyle/>
          <a:p>
            <a:r>
              <a:rPr lang="en-US" dirty="0"/>
              <a:t>Rating of the item is done using the rating of neighboring users. In simple words, It is based on the notion of users’ similarity.</a:t>
            </a:r>
          </a:p>
          <a:p>
            <a:endParaRPr lang="en-US" dirty="0"/>
          </a:p>
          <a:p>
            <a:r>
              <a:rPr lang="en-US" dirty="0"/>
              <a:t>Let see an example. On the left side, you can see a picture where 3 children named A, B, C, and 4 fruits i.e., grapes, strawberry, watermelon, and orange respectively.</a:t>
            </a:r>
          </a:p>
          <a:p>
            <a:endParaRPr lang="en-US" dirty="0"/>
          </a:p>
          <a:p>
            <a:r>
              <a:rPr lang="en-US" dirty="0"/>
              <a:t>Based on the image let assume A purchased all 4 fruits, B purchased only strawberry and C purchased strawberry as well as watermelon. Here A &amp; C are similar kinds of users because of this C will be recommended Grapes and Orange as shown in dotted line.</a:t>
            </a:r>
            <a:endParaRPr lang="en-IN" dirty="0"/>
          </a:p>
        </p:txBody>
      </p:sp>
    </p:spTree>
    <p:extLst>
      <p:ext uri="{BB962C8B-B14F-4D97-AF65-F5344CB8AC3E}">
        <p14:creationId xmlns:p14="http://schemas.microsoft.com/office/powerpoint/2010/main" val="9997748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8122AA-6408-A307-ABC1-F0608C3B8114}"/>
              </a:ext>
            </a:extLst>
          </p:cNvPr>
          <p:cNvPicPr>
            <a:picLocks noChangeAspect="1"/>
          </p:cNvPicPr>
          <p:nvPr/>
        </p:nvPicPr>
        <p:blipFill>
          <a:blip r:embed="rId2"/>
          <a:stretch>
            <a:fillRect/>
          </a:stretch>
        </p:blipFill>
        <p:spPr>
          <a:xfrm>
            <a:off x="3621429" y="812746"/>
            <a:ext cx="6353870" cy="3407520"/>
          </a:xfrm>
          <a:prstGeom prst="rect">
            <a:avLst/>
          </a:prstGeom>
        </p:spPr>
      </p:pic>
      <p:pic>
        <p:nvPicPr>
          <p:cNvPr id="3" name="Picture 2">
            <a:extLst>
              <a:ext uri="{FF2B5EF4-FFF2-40B4-BE49-F238E27FC236}">
                <a16:creationId xmlns:a16="http://schemas.microsoft.com/office/drawing/2014/main" id="{FBFC6712-CCDA-18A8-B839-E80B2DCAD931}"/>
              </a:ext>
            </a:extLst>
          </p:cNvPr>
          <p:cNvPicPr>
            <a:picLocks noChangeAspect="1"/>
          </p:cNvPicPr>
          <p:nvPr/>
        </p:nvPicPr>
        <p:blipFill>
          <a:blip r:embed="rId3"/>
          <a:stretch>
            <a:fillRect/>
          </a:stretch>
        </p:blipFill>
        <p:spPr>
          <a:xfrm>
            <a:off x="3306965" y="4289427"/>
            <a:ext cx="6982799" cy="2476846"/>
          </a:xfrm>
          <a:prstGeom prst="rect">
            <a:avLst/>
          </a:prstGeom>
        </p:spPr>
      </p:pic>
      <p:sp>
        <p:nvSpPr>
          <p:cNvPr id="4" name="TextBox 3">
            <a:extLst>
              <a:ext uri="{FF2B5EF4-FFF2-40B4-BE49-F238E27FC236}">
                <a16:creationId xmlns:a16="http://schemas.microsoft.com/office/drawing/2014/main" id="{614CEAD0-C2A2-6A7F-D412-3C370FE48908}"/>
              </a:ext>
            </a:extLst>
          </p:cNvPr>
          <p:cNvSpPr txBox="1"/>
          <p:nvPr/>
        </p:nvSpPr>
        <p:spPr>
          <a:xfrm>
            <a:off x="291072" y="1008629"/>
            <a:ext cx="2071401" cy="400110"/>
          </a:xfrm>
          <a:prstGeom prst="rect">
            <a:avLst/>
          </a:prstGeom>
          <a:noFill/>
        </p:spPr>
        <p:txBody>
          <a:bodyPr wrap="none" rtlCol="0">
            <a:spAutoFit/>
          </a:bodyPr>
          <a:lstStyle/>
          <a:p>
            <a:r>
              <a:rPr lang="en-US" sz="2000" dirty="0"/>
              <a:t>Cosine Similarity</a:t>
            </a:r>
            <a:endParaRPr lang="en-IN" sz="2000" dirty="0"/>
          </a:p>
        </p:txBody>
      </p:sp>
      <p:sp>
        <p:nvSpPr>
          <p:cNvPr id="5" name="TextBox 4">
            <a:extLst>
              <a:ext uri="{FF2B5EF4-FFF2-40B4-BE49-F238E27FC236}">
                <a16:creationId xmlns:a16="http://schemas.microsoft.com/office/drawing/2014/main" id="{977E3E09-3E16-8090-D1C4-BE5F657C821F}"/>
              </a:ext>
            </a:extLst>
          </p:cNvPr>
          <p:cNvSpPr txBox="1"/>
          <p:nvPr/>
        </p:nvSpPr>
        <p:spPr>
          <a:xfrm>
            <a:off x="1785336" y="281921"/>
            <a:ext cx="9435547" cy="461665"/>
          </a:xfrm>
          <a:prstGeom prst="rect">
            <a:avLst/>
          </a:prstGeom>
          <a:noFill/>
        </p:spPr>
        <p:txBody>
          <a:bodyPr wrap="square">
            <a:spAutoFit/>
          </a:bodyPr>
          <a:lstStyle/>
          <a:p>
            <a:r>
              <a:rPr lang="en-US" sz="2400" dirty="0">
                <a:latin typeface="Algerian" panose="04020705040A02060702" pitchFamily="82" charset="0"/>
              </a:rPr>
              <a:t>3.2 Collaborative Filtering Based Recommender System</a:t>
            </a:r>
            <a:endParaRPr lang="en-IN" sz="2400" dirty="0">
              <a:latin typeface="Algerian" panose="04020705040A02060702" pitchFamily="82" charset="0"/>
            </a:endParaRPr>
          </a:p>
        </p:txBody>
      </p:sp>
    </p:spTree>
    <p:extLst>
      <p:ext uri="{BB962C8B-B14F-4D97-AF65-F5344CB8AC3E}">
        <p14:creationId xmlns:p14="http://schemas.microsoft.com/office/powerpoint/2010/main" val="644112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C8F336-5467-7FE5-3758-37BDCF55B4ED}"/>
              </a:ext>
            </a:extLst>
          </p:cNvPr>
          <p:cNvSpPr txBox="1"/>
          <p:nvPr/>
        </p:nvSpPr>
        <p:spPr>
          <a:xfrm>
            <a:off x="516834" y="582067"/>
            <a:ext cx="11158331" cy="5693866"/>
          </a:xfrm>
          <a:prstGeom prst="rect">
            <a:avLst/>
          </a:prstGeom>
          <a:noFill/>
        </p:spPr>
        <p:txBody>
          <a:bodyPr wrap="square" rtlCol="0">
            <a:spAutoFit/>
          </a:bodyPr>
          <a:lstStyle/>
          <a:p>
            <a:pPr algn="ctr"/>
            <a:r>
              <a:rPr lang="en-IN" sz="2800" dirty="0">
                <a:latin typeface="Algerian" panose="04020705040A02060702" pitchFamily="82" charset="0"/>
              </a:rPr>
              <a:t>Conclusion:</a:t>
            </a:r>
          </a:p>
          <a:p>
            <a:pPr algn="ctr"/>
            <a:endParaRPr lang="en-IN" sz="2800" dirty="0">
              <a:latin typeface="Algerian" panose="04020705040A02060702" pitchFamily="82" charset="0"/>
            </a:endParaRPr>
          </a:p>
          <a:p>
            <a:pPr algn="ctr"/>
            <a:endParaRPr lang="en-IN" sz="2800" dirty="0">
              <a:latin typeface="Algerian" panose="04020705040A02060702" pitchFamily="82" charset="0"/>
            </a:endParaRPr>
          </a:p>
          <a:p>
            <a:r>
              <a:rPr lang="en-IN" sz="2800" dirty="0"/>
              <a:t>1.We have build 3 model</a:t>
            </a:r>
          </a:p>
          <a:p>
            <a:r>
              <a:rPr lang="en-IN" sz="2800" dirty="0"/>
              <a:t>       1. Popular Books on basis of Age Class</a:t>
            </a:r>
          </a:p>
          <a:p>
            <a:r>
              <a:rPr lang="en-IN" sz="2800" dirty="0"/>
              <a:t>       2. Popular Book Recommendation System.</a:t>
            </a:r>
          </a:p>
          <a:p>
            <a:r>
              <a:rPr lang="en-IN" sz="2800" dirty="0"/>
              <a:t>       3. Collaborative filtering : item to item</a:t>
            </a:r>
          </a:p>
          <a:p>
            <a:r>
              <a:rPr lang="en-IN" sz="2800" dirty="0"/>
              <a:t>       4. Collaborative filtering : item to item ( by standardizing data)</a:t>
            </a:r>
          </a:p>
          <a:p>
            <a:r>
              <a:rPr lang="en-IN" sz="2800" dirty="0"/>
              <a:t>2. We can Recommend the books to new users on basis of popular books</a:t>
            </a:r>
          </a:p>
          <a:p>
            <a:r>
              <a:rPr lang="en-IN" sz="2800" dirty="0"/>
              <a:t>3. We can also recommend books by age wise.</a:t>
            </a:r>
          </a:p>
          <a:p>
            <a:r>
              <a:rPr lang="en-IN" sz="2800" dirty="0"/>
              <a:t>4. In Collaborative filtering model without scaling the data work      </a:t>
            </a:r>
          </a:p>
          <a:p>
            <a:r>
              <a:rPr lang="en-IN" sz="2800" dirty="0"/>
              <a:t>    recommend more accurate books.</a:t>
            </a:r>
          </a:p>
          <a:p>
            <a:endParaRPr lang="en-IN" sz="2800" dirty="0"/>
          </a:p>
        </p:txBody>
      </p:sp>
    </p:spTree>
    <p:extLst>
      <p:ext uri="{BB962C8B-B14F-4D97-AF65-F5344CB8AC3E}">
        <p14:creationId xmlns:p14="http://schemas.microsoft.com/office/powerpoint/2010/main" val="1469377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537C22-90E0-987E-D58F-5B3CC17CAD0E}"/>
              </a:ext>
            </a:extLst>
          </p:cNvPr>
          <p:cNvPicPr>
            <a:picLocks noChangeAspect="1"/>
          </p:cNvPicPr>
          <p:nvPr/>
        </p:nvPicPr>
        <p:blipFill>
          <a:blip r:embed="rId2"/>
          <a:stretch>
            <a:fillRect/>
          </a:stretch>
        </p:blipFill>
        <p:spPr>
          <a:xfrm>
            <a:off x="1030829" y="1003521"/>
            <a:ext cx="9835954" cy="5487070"/>
          </a:xfrm>
          <a:prstGeom prst="rect">
            <a:avLst/>
          </a:prstGeom>
        </p:spPr>
      </p:pic>
      <p:sp>
        <p:nvSpPr>
          <p:cNvPr id="4" name="TextBox 3">
            <a:extLst>
              <a:ext uri="{FF2B5EF4-FFF2-40B4-BE49-F238E27FC236}">
                <a16:creationId xmlns:a16="http://schemas.microsoft.com/office/drawing/2014/main" id="{692D9F8E-8A33-25FE-F86D-36D6C9E6EA8F}"/>
              </a:ext>
            </a:extLst>
          </p:cNvPr>
          <p:cNvSpPr txBox="1"/>
          <p:nvPr/>
        </p:nvSpPr>
        <p:spPr>
          <a:xfrm>
            <a:off x="2500955" y="250308"/>
            <a:ext cx="5808160" cy="461665"/>
          </a:xfrm>
          <a:prstGeom prst="rect">
            <a:avLst/>
          </a:prstGeom>
          <a:noFill/>
        </p:spPr>
        <p:txBody>
          <a:bodyPr wrap="square">
            <a:spAutoFit/>
          </a:bodyPr>
          <a:lstStyle/>
          <a:p>
            <a:r>
              <a:rPr lang="en-US" sz="2400" dirty="0">
                <a:latin typeface="Algerian" panose="04020705040A02060702" pitchFamily="82" charset="0"/>
              </a:rPr>
              <a:t>Model deployment using flask </a:t>
            </a:r>
            <a:r>
              <a:rPr lang="en-US" sz="2400" dirty="0" err="1">
                <a:latin typeface="Algerian" panose="04020705040A02060702" pitchFamily="82" charset="0"/>
              </a:rPr>
              <a:t>api</a:t>
            </a:r>
            <a:r>
              <a:rPr lang="en-US" sz="2400" dirty="0">
                <a:latin typeface="Algerian" panose="04020705040A02060702" pitchFamily="82" charset="0"/>
              </a:rPr>
              <a:t> </a:t>
            </a:r>
            <a:endParaRPr lang="en-IN" sz="2400" dirty="0">
              <a:latin typeface="Algerian" panose="04020705040A02060702" pitchFamily="82" charset="0"/>
            </a:endParaRPr>
          </a:p>
        </p:txBody>
      </p:sp>
    </p:spTree>
    <p:extLst>
      <p:ext uri="{BB962C8B-B14F-4D97-AF65-F5344CB8AC3E}">
        <p14:creationId xmlns:p14="http://schemas.microsoft.com/office/powerpoint/2010/main" val="860471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ED8618-7EA4-8288-90EE-E11E13CEA7B1}"/>
              </a:ext>
            </a:extLst>
          </p:cNvPr>
          <p:cNvPicPr>
            <a:picLocks noChangeAspect="1"/>
          </p:cNvPicPr>
          <p:nvPr/>
        </p:nvPicPr>
        <p:blipFill>
          <a:blip r:embed="rId2"/>
          <a:stretch>
            <a:fillRect/>
          </a:stretch>
        </p:blipFill>
        <p:spPr>
          <a:xfrm>
            <a:off x="537387" y="711973"/>
            <a:ext cx="11117226" cy="6058746"/>
          </a:xfrm>
          <a:prstGeom prst="rect">
            <a:avLst/>
          </a:prstGeom>
        </p:spPr>
      </p:pic>
      <p:sp>
        <p:nvSpPr>
          <p:cNvPr id="4" name="TextBox 3">
            <a:extLst>
              <a:ext uri="{FF2B5EF4-FFF2-40B4-BE49-F238E27FC236}">
                <a16:creationId xmlns:a16="http://schemas.microsoft.com/office/drawing/2014/main" id="{40A50A1B-2B31-549B-7AC7-D32CA5FED781}"/>
              </a:ext>
            </a:extLst>
          </p:cNvPr>
          <p:cNvSpPr txBox="1"/>
          <p:nvPr/>
        </p:nvSpPr>
        <p:spPr>
          <a:xfrm>
            <a:off x="2832259" y="250308"/>
            <a:ext cx="5808160" cy="461665"/>
          </a:xfrm>
          <a:prstGeom prst="rect">
            <a:avLst/>
          </a:prstGeom>
          <a:noFill/>
        </p:spPr>
        <p:txBody>
          <a:bodyPr wrap="square">
            <a:spAutoFit/>
          </a:bodyPr>
          <a:lstStyle/>
          <a:p>
            <a:r>
              <a:rPr lang="en-US" sz="2400" dirty="0">
                <a:latin typeface="Algerian" panose="04020705040A02060702" pitchFamily="82" charset="0"/>
              </a:rPr>
              <a:t>Model deployment using flask </a:t>
            </a:r>
            <a:r>
              <a:rPr lang="en-US" sz="2400" dirty="0" err="1">
                <a:latin typeface="Algerian" panose="04020705040A02060702" pitchFamily="82" charset="0"/>
              </a:rPr>
              <a:t>api</a:t>
            </a:r>
            <a:r>
              <a:rPr lang="en-US" sz="2400" dirty="0">
                <a:latin typeface="Algerian" panose="04020705040A02060702" pitchFamily="82" charset="0"/>
              </a:rPr>
              <a:t> </a:t>
            </a:r>
            <a:endParaRPr lang="en-IN" sz="2400" dirty="0">
              <a:latin typeface="Algerian" panose="04020705040A02060702" pitchFamily="82" charset="0"/>
            </a:endParaRPr>
          </a:p>
        </p:txBody>
      </p:sp>
    </p:spTree>
    <p:extLst>
      <p:ext uri="{BB962C8B-B14F-4D97-AF65-F5344CB8AC3E}">
        <p14:creationId xmlns:p14="http://schemas.microsoft.com/office/powerpoint/2010/main" val="1451511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AC8B99-CB7A-20AD-1321-E0D2C53F1F15}"/>
              </a:ext>
            </a:extLst>
          </p:cNvPr>
          <p:cNvPicPr>
            <a:picLocks noChangeAspect="1"/>
          </p:cNvPicPr>
          <p:nvPr/>
        </p:nvPicPr>
        <p:blipFill>
          <a:blip r:embed="rId2"/>
          <a:stretch>
            <a:fillRect/>
          </a:stretch>
        </p:blipFill>
        <p:spPr>
          <a:xfrm>
            <a:off x="899768" y="972160"/>
            <a:ext cx="10111347" cy="5680432"/>
          </a:xfrm>
          <a:prstGeom prst="rect">
            <a:avLst/>
          </a:prstGeom>
        </p:spPr>
      </p:pic>
      <p:sp>
        <p:nvSpPr>
          <p:cNvPr id="4" name="TextBox 3">
            <a:extLst>
              <a:ext uri="{FF2B5EF4-FFF2-40B4-BE49-F238E27FC236}">
                <a16:creationId xmlns:a16="http://schemas.microsoft.com/office/drawing/2014/main" id="{78D3CED6-D74F-D5A3-455E-20B221E6501F}"/>
              </a:ext>
            </a:extLst>
          </p:cNvPr>
          <p:cNvSpPr txBox="1"/>
          <p:nvPr/>
        </p:nvSpPr>
        <p:spPr>
          <a:xfrm>
            <a:off x="2500955" y="250308"/>
            <a:ext cx="5808160" cy="461665"/>
          </a:xfrm>
          <a:prstGeom prst="rect">
            <a:avLst/>
          </a:prstGeom>
          <a:noFill/>
        </p:spPr>
        <p:txBody>
          <a:bodyPr wrap="square">
            <a:spAutoFit/>
          </a:bodyPr>
          <a:lstStyle/>
          <a:p>
            <a:r>
              <a:rPr lang="en-US" sz="2400" dirty="0">
                <a:latin typeface="Algerian" panose="04020705040A02060702" pitchFamily="82" charset="0"/>
              </a:rPr>
              <a:t>Model deployment using flask </a:t>
            </a:r>
            <a:r>
              <a:rPr lang="en-US" sz="2400" dirty="0" err="1">
                <a:latin typeface="Algerian" panose="04020705040A02060702" pitchFamily="82" charset="0"/>
              </a:rPr>
              <a:t>api</a:t>
            </a:r>
            <a:r>
              <a:rPr lang="en-US" sz="2400" dirty="0">
                <a:latin typeface="Algerian" panose="04020705040A02060702" pitchFamily="82" charset="0"/>
              </a:rPr>
              <a:t> </a:t>
            </a:r>
            <a:endParaRPr lang="en-IN" sz="2400" dirty="0">
              <a:latin typeface="Algerian" panose="04020705040A02060702" pitchFamily="82" charset="0"/>
            </a:endParaRPr>
          </a:p>
        </p:txBody>
      </p:sp>
    </p:spTree>
    <p:extLst>
      <p:ext uri="{BB962C8B-B14F-4D97-AF65-F5344CB8AC3E}">
        <p14:creationId xmlns:p14="http://schemas.microsoft.com/office/powerpoint/2010/main" val="3727504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724368-4DF9-003C-48F9-17099CB9D02F}"/>
              </a:ext>
            </a:extLst>
          </p:cNvPr>
          <p:cNvSpPr txBox="1"/>
          <p:nvPr/>
        </p:nvSpPr>
        <p:spPr>
          <a:xfrm>
            <a:off x="4147389" y="2967335"/>
            <a:ext cx="3897221" cy="923330"/>
          </a:xfrm>
          <a:prstGeom prst="rect">
            <a:avLst/>
          </a:prstGeom>
          <a:noFill/>
        </p:spPr>
        <p:txBody>
          <a:bodyPr wrap="none" rtlCol="0">
            <a:spAutoFit/>
          </a:bodyPr>
          <a:lstStyle/>
          <a:p>
            <a:r>
              <a:rPr lang="en-IN" sz="5400" dirty="0">
                <a:latin typeface="Algerian" panose="04020705040A02060702" pitchFamily="82" charset="0"/>
              </a:rPr>
              <a:t>Thank You</a:t>
            </a:r>
          </a:p>
        </p:txBody>
      </p:sp>
    </p:spTree>
    <p:extLst>
      <p:ext uri="{BB962C8B-B14F-4D97-AF65-F5344CB8AC3E}">
        <p14:creationId xmlns:p14="http://schemas.microsoft.com/office/powerpoint/2010/main" val="263229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DAA28CA-E16A-9157-2ED3-DA555BBC469B}"/>
              </a:ext>
            </a:extLst>
          </p:cNvPr>
          <p:cNvSpPr txBox="1">
            <a:spLocks noGrp="1"/>
          </p:cNvSpPr>
          <p:nvPr>
            <p:ph type="title"/>
          </p:nvPr>
        </p:nvSpPr>
        <p:spPr>
          <a:xfrm>
            <a:off x="919162" y="18935"/>
            <a:ext cx="10353675" cy="969963"/>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lgerian" panose="04020705040A02060702" pitchFamily="82" charset="0"/>
              </a:rPr>
              <a:t>TYPES OF RECOMMENDATION SYSTEM</a:t>
            </a:r>
            <a:endParaRPr lang="en-IN" dirty="0">
              <a:latin typeface="Algerian" panose="04020705040A02060702" pitchFamily="82" charset="0"/>
            </a:endParaRPr>
          </a:p>
        </p:txBody>
      </p:sp>
      <p:pic>
        <p:nvPicPr>
          <p:cNvPr id="5" name="Picture 4">
            <a:extLst>
              <a:ext uri="{FF2B5EF4-FFF2-40B4-BE49-F238E27FC236}">
                <a16:creationId xmlns:a16="http://schemas.microsoft.com/office/drawing/2014/main" id="{EF18078F-03A8-8D1A-45B6-F6FFC9AE0BEE}"/>
              </a:ext>
            </a:extLst>
          </p:cNvPr>
          <p:cNvPicPr>
            <a:picLocks noChangeAspect="1"/>
          </p:cNvPicPr>
          <p:nvPr/>
        </p:nvPicPr>
        <p:blipFill>
          <a:blip r:embed="rId2"/>
          <a:stretch>
            <a:fillRect/>
          </a:stretch>
        </p:blipFill>
        <p:spPr>
          <a:xfrm>
            <a:off x="9037456" y="1647872"/>
            <a:ext cx="3043310" cy="3158280"/>
          </a:xfrm>
          <a:prstGeom prst="rect">
            <a:avLst/>
          </a:prstGeom>
        </p:spPr>
      </p:pic>
      <p:sp>
        <p:nvSpPr>
          <p:cNvPr id="6" name="Title 1">
            <a:extLst>
              <a:ext uri="{FF2B5EF4-FFF2-40B4-BE49-F238E27FC236}">
                <a16:creationId xmlns:a16="http://schemas.microsoft.com/office/drawing/2014/main" id="{F0243C4C-D894-20FA-58D1-59FE6FCEC6A8}"/>
              </a:ext>
            </a:extLst>
          </p:cNvPr>
          <p:cNvSpPr txBox="1">
            <a:spLocks/>
          </p:cNvSpPr>
          <p:nvPr/>
        </p:nvSpPr>
        <p:spPr>
          <a:xfrm>
            <a:off x="914400" y="988898"/>
            <a:ext cx="10875671" cy="1200329"/>
          </a:xfrm>
          <a:prstGeom prst="rect">
            <a:avLst/>
          </a:prstGeom>
          <a:noFill/>
          <a:effectLst>
            <a:outerShdw blurRad="25400" dir="17880000">
              <a:srgbClr val="000000">
                <a:alpha val="46000"/>
              </a:srgbClr>
            </a:outerShdw>
          </a:effectLst>
        </p:spPr>
        <p:txBody>
          <a:bodyPr vert="horz" wrap="square" lIns="91440" tIns="45720" rIns="91440" bIns="45720" rtlCol="0" anchor="ctr">
            <a:sp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2400" dirty="0">
                <a:solidFill>
                  <a:schemeClr val="tx1"/>
                </a:solidFill>
                <a:latin typeface="+mn-lt"/>
                <a:ea typeface="+mn-ea"/>
                <a:cs typeface="+mn-cs"/>
              </a:rPr>
              <a:t>2. Collaborative Based Filtering:</a:t>
            </a:r>
            <a:br>
              <a:rPr lang="en-IN" sz="2400" dirty="0">
                <a:solidFill>
                  <a:schemeClr val="tx1"/>
                </a:solidFill>
                <a:latin typeface="+mn-lt"/>
                <a:ea typeface="+mn-ea"/>
                <a:cs typeface="+mn-cs"/>
              </a:rPr>
            </a:br>
            <a:endParaRPr lang="en-IN" sz="2400" dirty="0">
              <a:solidFill>
                <a:schemeClr val="tx1"/>
              </a:solidFill>
              <a:latin typeface="+mn-lt"/>
              <a:ea typeface="+mn-ea"/>
              <a:cs typeface="+mn-cs"/>
            </a:endParaRPr>
          </a:p>
          <a:p>
            <a:pPr algn="l"/>
            <a:r>
              <a:rPr lang="en-IN" sz="2400" dirty="0">
                <a:solidFill>
                  <a:schemeClr val="tx1"/>
                </a:solidFill>
                <a:latin typeface="+mn-lt"/>
                <a:ea typeface="+mn-ea"/>
                <a:cs typeface="+mn-cs"/>
              </a:rPr>
              <a:t>A. User-Based Collaborative Filtering</a:t>
            </a:r>
          </a:p>
        </p:txBody>
      </p:sp>
      <p:sp>
        <p:nvSpPr>
          <p:cNvPr id="11" name="TextBox 10">
            <a:extLst>
              <a:ext uri="{FF2B5EF4-FFF2-40B4-BE49-F238E27FC236}">
                <a16:creationId xmlns:a16="http://schemas.microsoft.com/office/drawing/2014/main" id="{8943ED04-AD46-BA30-E445-4F49B6F03801}"/>
              </a:ext>
            </a:extLst>
          </p:cNvPr>
          <p:cNvSpPr txBox="1"/>
          <p:nvPr/>
        </p:nvSpPr>
        <p:spPr>
          <a:xfrm>
            <a:off x="914400" y="2392673"/>
            <a:ext cx="7866743" cy="2585323"/>
          </a:xfrm>
          <a:prstGeom prst="rect">
            <a:avLst/>
          </a:prstGeom>
          <a:noFill/>
        </p:spPr>
        <p:txBody>
          <a:bodyPr wrap="square">
            <a:spAutoFit/>
          </a:bodyPr>
          <a:lstStyle/>
          <a:p>
            <a:r>
              <a:rPr lang="en-US" dirty="0"/>
              <a:t>The rating of the item is predicted using the user’s own rating on </a:t>
            </a:r>
            <a:r>
              <a:rPr lang="en-US" dirty="0" err="1"/>
              <a:t>neighbouring</a:t>
            </a:r>
            <a:r>
              <a:rPr lang="en-US" dirty="0"/>
              <a:t> items. In simple words, it is based on the notion of item similarity.</a:t>
            </a:r>
          </a:p>
          <a:p>
            <a:endParaRPr lang="en-US" dirty="0"/>
          </a:p>
          <a:p>
            <a:r>
              <a:rPr lang="en-US" dirty="0"/>
              <a:t>Let us see with an example as told above about users and items. Here the only difference is that we see similar items, not similar users like if you see grapes and watermelon you will realize that watermelon is purchased by all of them but grapes are purchased by Children A &amp; B. Hence Children C is being recommended grapes.</a:t>
            </a:r>
          </a:p>
          <a:p>
            <a:endParaRPr lang="en-US" dirty="0"/>
          </a:p>
        </p:txBody>
      </p:sp>
      <p:sp>
        <p:nvSpPr>
          <p:cNvPr id="13" name="TextBox 12">
            <a:extLst>
              <a:ext uri="{FF2B5EF4-FFF2-40B4-BE49-F238E27FC236}">
                <a16:creationId xmlns:a16="http://schemas.microsoft.com/office/drawing/2014/main" id="{EE819419-7DEF-7FE9-7718-CC6866C65FBA}"/>
              </a:ext>
            </a:extLst>
          </p:cNvPr>
          <p:cNvSpPr txBox="1"/>
          <p:nvPr/>
        </p:nvSpPr>
        <p:spPr>
          <a:xfrm>
            <a:off x="914400" y="5021381"/>
            <a:ext cx="11166366" cy="1477328"/>
          </a:xfrm>
          <a:prstGeom prst="rect">
            <a:avLst/>
          </a:prstGeom>
          <a:noFill/>
        </p:spPr>
        <p:txBody>
          <a:bodyPr wrap="square">
            <a:spAutoFit/>
          </a:bodyPr>
          <a:lstStyle/>
          <a:p>
            <a:r>
              <a:rPr lang="en-US" dirty="0"/>
              <a:t>Now after understanding both of them you may be wondering which to use when. Here is the solution if No. of items is greater than No. of users go with user-based collaborative filtering as it will reduce the computation power and If No. of users is greater than No. of items go with item-based collaborative filtering. For Example, Amazon has lakhs of items to sell but has billions of customers. Hence Amazon uses item-based collaborative filtering because of less no. of products as compared to its customers.</a:t>
            </a:r>
            <a:endParaRPr lang="en-IN" dirty="0"/>
          </a:p>
        </p:txBody>
      </p:sp>
    </p:spTree>
    <p:extLst>
      <p:ext uri="{BB962C8B-B14F-4D97-AF65-F5344CB8AC3E}">
        <p14:creationId xmlns:p14="http://schemas.microsoft.com/office/powerpoint/2010/main" val="306620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E799B0B-5E84-185B-CF96-5B27BE260F24}"/>
              </a:ext>
            </a:extLst>
          </p:cNvPr>
          <p:cNvSpPr txBox="1"/>
          <p:nvPr/>
        </p:nvSpPr>
        <p:spPr>
          <a:xfrm>
            <a:off x="4441371" y="223692"/>
            <a:ext cx="2799164" cy="523220"/>
          </a:xfrm>
          <a:prstGeom prst="rect">
            <a:avLst/>
          </a:prstGeom>
          <a:noFill/>
        </p:spPr>
        <p:txBody>
          <a:bodyPr wrap="none" rtlCol="0">
            <a:spAutoFit/>
          </a:bodyPr>
          <a:lstStyle/>
          <a:p>
            <a:r>
              <a:rPr lang="en-US" sz="2800" dirty="0">
                <a:latin typeface="Algerian" panose="04020705040A02060702" pitchFamily="82" charset="0"/>
              </a:rPr>
              <a:t>Book Dataset</a:t>
            </a:r>
            <a:endParaRPr lang="en-IN" sz="2800" dirty="0">
              <a:latin typeface="Algerian" panose="04020705040A02060702" pitchFamily="82" charset="0"/>
            </a:endParaRPr>
          </a:p>
        </p:txBody>
      </p:sp>
      <p:pic>
        <p:nvPicPr>
          <p:cNvPr id="3" name="Picture 2">
            <a:extLst>
              <a:ext uri="{FF2B5EF4-FFF2-40B4-BE49-F238E27FC236}">
                <a16:creationId xmlns:a16="http://schemas.microsoft.com/office/drawing/2014/main" id="{20354B59-B2B3-3613-A6B7-7368314962D7}"/>
              </a:ext>
            </a:extLst>
          </p:cNvPr>
          <p:cNvPicPr>
            <a:picLocks noChangeAspect="1"/>
          </p:cNvPicPr>
          <p:nvPr/>
        </p:nvPicPr>
        <p:blipFill>
          <a:blip r:embed="rId2"/>
          <a:stretch>
            <a:fillRect/>
          </a:stretch>
        </p:blipFill>
        <p:spPr>
          <a:xfrm>
            <a:off x="1099696" y="874641"/>
            <a:ext cx="4662476" cy="3202250"/>
          </a:xfrm>
          <a:prstGeom prst="rect">
            <a:avLst/>
          </a:prstGeom>
        </p:spPr>
      </p:pic>
      <p:pic>
        <p:nvPicPr>
          <p:cNvPr id="6" name="Picture 5">
            <a:extLst>
              <a:ext uri="{FF2B5EF4-FFF2-40B4-BE49-F238E27FC236}">
                <a16:creationId xmlns:a16="http://schemas.microsoft.com/office/drawing/2014/main" id="{985F8FC2-9A26-55D4-9C1A-28CA872B8656}"/>
              </a:ext>
            </a:extLst>
          </p:cNvPr>
          <p:cNvPicPr>
            <a:picLocks noChangeAspect="1"/>
          </p:cNvPicPr>
          <p:nvPr/>
        </p:nvPicPr>
        <p:blipFill>
          <a:blip r:embed="rId3"/>
          <a:stretch>
            <a:fillRect/>
          </a:stretch>
        </p:blipFill>
        <p:spPr>
          <a:xfrm>
            <a:off x="1099697" y="4076890"/>
            <a:ext cx="4662476" cy="2676797"/>
          </a:xfrm>
          <a:prstGeom prst="rect">
            <a:avLst/>
          </a:prstGeom>
        </p:spPr>
      </p:pic>
      <p:pic>
        <p:nvPicPr>
          <p:cNvPr id="8" name="Picture 7">
            <a:extLst>
              <a:ext uri="{FF2B5EF4-FFF2-40B4-BE49-F238E27FC236}">
                <a16:creationId xmlns:a16="http://schemas.microsoft.com/office/drawing/2014/main" id="{D5C028BF-C476-1F3A-EB4F-96181B41C4C8}"/>
              </a:ext>
            </a:extLst>
          </p:cNvPr>
          <p:cNvPicPr>
            <a:picLocks noChangeAspect="1"/>
          </p:cNvPicPr>
          <p:nvPr/>
        </p:nvPicPr>
        <p:blipFill>
          <a:blip r:embed="rId4"/>
          <a:stretch>
            <a:fillRect/>
          </a:stretch>
        </p:blipFill>
        <p:spPr>
          <a:xfrm>
            <a:off x="6096000" y="882978"/>
            <a:ext cx="5620534" cy="1962424"/>
          </a:xfrm>
          <a:prstGeom prst="rect">
            <a:avLst/>
          </a:prstGeom>
        </p:spPr>
      </p:pic>
      <p:sp>
        <p:nvSpPr>
          <p:cNvPr id="11" name="Rectangle 10">
            <a:extLst>
              <a:ext uri="{FF2B5EF4-FFF2-40B4-BE49-F238E27FC236}">
                <a16:creationId xmlns:a16="http://schemas.microsoft.com/office/drawing/2014/main" id="{A70B96B4-3F53-874F-CF24-53FBD0017C7C}"/>
              </a:ext>
            </a:extLst>
          </p:cNvPr>
          <p:cNvSpPr/>
          <p:nvPr/>
        </p:nvSpPr>
        <p:spPr>
          <a:xfrm>
            <a:off x="7924800" y="4583452"/>
            <a:ext cx="3167503" cy="1962424"/>
          </a:xfrm>
          <a:prstGeom prst="rect">
            <a:avLst/>
          </a:prstGeom>
          <a:solidFill>
            <a:srgbClr val="92D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Since the null values are very less we can drop  that null values</a:t>
            </a:r>
            <a:endParaRPr lang="en-IN" sz="2400" dirty="0"/>
          </a:p>
        </p:txBody>
      </p:sp>
      <p:sp>
        <p:nvSpPr>
          <p:cNvPr id="12" name="Arrow: Right 11">
            <a:extLst>
              <a:ext uri="{FF2B5EF4-FFF2-40B4-BE49-F238E27FC236}">
                <a16:creationId xmlns:a16="http://schemas.microsoft.com/office/drawing/2014/main" id="{1777477C-8178-5167-455E-26FAC64E7F54}"/>
              </a:ext>
            </a:extLst>
          </p:cNvPr>
          <p:cNvSpPr/>
          <p:nvPr/>
        </p:nvSpPr>
        <p:spPr>
          <a:xfrm rot="10800000">
            <a:off x="5784707" y="5322348"/>
            <a:ext cx="2087320"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9820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CE8F5D-81E4-8B0F-2240-74A24A9E2EDD}"/>
              </a:ext>
            </a:extLst>
          </p:cNvPr>
          <p:cNvPicPr>
            <a:picLocks noChangeAspect="1"/>
          </p:cNvPicPr>
          <p:nvPr/>
        </p:nvPicPr>
        <p:blipFill>
          <a:blip r:embed="rId2"/>
          <a:stretch>
            <a:fillRect/>
          </a:stretch>
        </p:blipFill>
        <p:spPr>
          <a:xfrm>
            <a:off x="1653615" y="834571"/>
            <a:ext cx="8884770" cy="3481532"/>
          </a:xfrm>
          <a:prstGeom prst="rect">
            <a:avLst/>
          </a:prstGeom>
        </p:spPr>
      </p:pic>
      <p:sp>
        <p:nvSpPr>
          <p:cNvPr id="4" name="Rectangle: Rounded Corners 3">
            <a:extLst>
              <a:ext uri="{FF2B5EF4-FFF2-40B4-BE49-F238E27FC236}">
                <a16:creationId xmlns:a16="http://schemas.microsoft.com/office/drawing/2014/main" id="{73E0B0AC-37F9-7762-1077-744AE0B35AC5}"/>
              </a:ext>
            </a:extLst>
          </p:cNvPr>
          <p:cNvSpPr/>
          <p:nvPr/>
        </p:nvSpPr>
        <p:spPr>
          <a:xfrm>
            <a:off x="2332384" y="5109029"/>
            <a:ext cx="7871790" cy="914400"/>
          </a:xfrm>
          <a:prstGeom prst="roundRect">
            <a:avLst/>
          </a:prstGeom>
          <a:solidFill>
            <a:srgbClr val="92D05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We will drop this indexes from book data set as the year of publication for this books are ahead of current date.</a:t>
            </a:r>
            <a:endParaRPr lang="en-IN" sz="2400" dirty="0"/>
          </a:p>
        </p:txBody>
      </p:sp>
      <p:sp>
        <p:nvSpPr>
          <p:cNvPr id="2" name="TextBox 1">
            <a:extLst>
              <a:ext uri="{FF2B5EF4-FFF2-40B4-BE49-F238E27FC236}">
                <a16:creationId xmlns:a16="http://schemas.microsoft.com/office/drawing/2014/main" id="{EF9B807C-8DEF-76DA-2C3E-B9569F83DEBB}"/>
              </a:ext>
            </a:extLst>
          </p:cNvPr>
          <p:cNvSpPr txBox="1"/>
          <p:nvPr/>
        </p:nvSpPr>
        <p:spPr>
          <a:xfrm>
            <a:off x="4441371" y="223692"/>
            <a:ext cx="2799164" cy="523220"/>
          </a:xfrm>
          <a:prstGeom prst="rect">
            <a:avLst/>
          </a:prstGeom>
          <a:noFill/>
        </p:spPr>
        <p:txBody>
          <a:bodyPr wrap="none" rtlCol="0">
            <a:spAutoFit/>
          </a:bodyPr>
          <a:lstStyle/>
          <a:p>
            <a:r>
              <a:rPr lang="en-US" sz="2800" dirty="0">
                <a:latin typeface="Algerian" panose="04020705040A02060702" pitchFamily="82" charset="0"/>
              </a:rPr>
              <a:t>Book Dataset</a:t>
            </a:r>
            <a:endParaRPr lang="en-IN" sz="2800" dirty="0">
              <a:latin typeface="Algerian" panose="04020705040A02060702" pitchFamily="82" charset="0"/>
            </a:endParaRPr>
          </a:p>
        </p:txBody>
      </p:sp>
    </p:spTree>
    <p:extLst>
      <p:ext uri="{BB962C8B-B14F-4D97-AF65-F5344CB8AC3E}">
        <p14:creationId xmlns:p14="http://schemas.microsoft.com/office/powerpoint/2010/main" val="175066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671787-60D9-D437-28C6-D0BB587C53DC}"/>
              </a:ext>
            </a:extLst>
          </p:cNvPr>
          <p:cNvPicPr>
            <a:picLocks noChangeAspect="1"/>
          </p:cNvPicPr>
          <p:nvPr/>
        </p:nvPicPr>
        <p:blipFill>
          <a:blip r:embed="rId2"/>
          <a:stretch>
            <a:fillRect/>
          </a:stretch>
        </p:blipFill>
        <p:spPr>
          <a:xfrm>
            <a:off x="671128" y="773416"/>
            <a:ext cx="10849744" cy="5911975"/>
          </a:xfrm>
          <a:prstGeom prst="rect">
            <a:avLst/>
          </a:prstGeom>
          <a:ln>
            <a:solidFill>
              <a:schemeClr val="tx1"/>
            </a:solidFill>
          </a:ln>
        </p:spPr>
      </p:pic>
      <p:sp>
        <p:nvSpPr>
          <p:cNvPr id="2" name="TextBox 1">
            <a:extLst>
              <a:ext uri="{FF2B5EF4-FFF2-40B4-BE49-F238E27FC236}">
                <a16:creationId xmlns:a16="http://schemas.microsoft.com/office/drawing/2014/main" id="{01DE23A4-53E2-7E97-D5EB-56E0B5E0121A}"/>
              </a:ext>
            </a:extLst>
          </p:cNvPr>
          <p:cNvSpPr txBox="1"/>
          <p:nvPr/>
        </p:nvSpPr>
        <p:spPr>
          <a:xfrm>
            <a:off x="2572815" y="210440"/>
            <a:ext cx="6377067" cy="523220"/>
          </a:xfrm>
          <a:prstGeom prst="rect">
            <a:avLst/>
          </a:prstGeom>
          <a:noFill/>
        </p:spPr>
        <p:txBody>
          <a:bodyPr wrap="none" rtlCol="0">
            <a:spAutoFit/>
          </a:bodyPr>
          <a:lstStyle/>
          <a:p>
            <a:r>
              <a:rPr lang="en-US" sz="2800" dirty="0">
                <a:latin typeface="Algerian" panose="04020705040A02060702" pitchFamily="82" charset="0"/>
              </a:rPr>
              <a:t>Top 20 books with highest </a:t>
            </a:r>
            <a:r>
              <a:rPr lang="en-US" sz="2800" dirty="0" err="1">
                <a:latin typeface="Algerian" panose="04020705040A02060702" pitchFamily="82" charset="0"/>
              </a:rPr>
              <a:t>isbn</a:t>
            </a:r>
            <a:r>
              <a:rPr lang="en-US" sz="2800" dirty="0">
                <a:latin typeface="Algerian" panose="04020705040A02060702" pitchFamily="82" charset="0"/>
              </a:rPr>
              <a:t> no</a:t>
            </a:r>
            <a:endParaRPr lang="en-IN" sz="2800" dirty="0">
              <a:latin typeface="Algerian" panose="04020705040A02060702" pitchFamily="82" charset="0"/>
            </a:endParaRPr>
          </a:p>
        </p:txBody>
      </p:sp>
    </p:spTree>
    <p:extLst>
      <p:ext uri="{BB962C8B-B14F-4D97-AF65-F5344CB8AC3E}">
        <p14:creationId xmlns:p14="http://schemas.microsoft.com/office/powerpoint/2010/main" val="373371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1107C6-4812-6FC9-2E92-2EAA1D93EF83}"/>
              </a:ext>
            </a:extLst>
          </p:cNvPr>
          <p:cNvPicPr>
            <a:picLocks noChangeAspect="1"/>
          </p:cNvPicPr>
          <p:nvPr/>
        </p:nvPicPr>
        <p:blipFill>
          <a:blip r:embed="rId2"/>
          <a:stretch>
            <a:fillRect/>
          </a:stretch>
        </p:blipFill>
        <p:spPr>
          <a:xfrm>
            <a:off x="948360" y="709825"/>
            <a:ext cx="10210774" cy="5961570"/>
          </a:xfrm>
          <a:prstGeom prst="rect">
            <a:avLst/>
          </a:prstGeom>
          <a:ln>
            <a:solidFill>
              <a:schemeClr val="tx1"/>
            </a:solidFill>
          </a:ln>
        </p:spPr>
      </p:pic>
      <p:sp>
        <p:nvSpPr>
          <p:cNvPr id="2" name="TextBox 1">
            <a:extLst>
              <a:ext uri="{FF2B5EF4-FFF2-40B4-BE49-F238E27FC236}">
                <a16:creationId xmlns:a16="http://schemas.microsoft.com/office/drawing/2014/main" id="{B64A3A88-BC57-2B9A-65D1-3A4FB141C64B}"/>
              </a:ext>
            </a:extLst>
          </p:cNvPr>
          <p:cNvSpPr txBox="1"/>
          <p:nvPr/>
        </p:nvSpPr>
        <p:spPr>
          <a:xfrm>
            <a:off x="2738576" y="186605"/>
            <a:ext cx="6630341" cy="523220"/>
          </a:xfrm>
          <a:prstGeom prst="rect">
            <a:avLst/>
          </a:prstGeom>
          <a:noFill/>
        </p:spPr>
        <p:txBody>
          <a:bodyPr wrap="none" rtlCol="0">
            <a:spAutoFit/>
          </a:bodyPr>
          <a:lstStyle/>
          <a:p>
            <a:r>
              <a:rPr lang="en-US" sz="2800" dirty="0">
                <a:latin typeface="Algerian" panose="04020705040A02060702" pitchFamily="82" charset="0"/>
              </a:rPr>
              <a:t>Top 20 author with highest </a:t>
            </a:r>
            <a:r>
              <a:rPr lang="en-US" sz="2800" dirty="0" err="1">
                <a:latin typeface="Algerian" panose="04020705040A02060702" pitchFamily="82" charset="0"/>
              </a:rPr>
              <a:t>isbn</a:t>
            </a:r>
            <a:r>
              <a:rPr lang="en-US" sz="2800" dirty="0">
                <a:latin typeface="Algerian" panose="04020705040A02060702" pitchFamily="82" charset="0"/>
              </a:rPr>
              <a:t> no</a:t>
            </a:r>
            <a:endParaRPr lang="en-IN" sz="2800" dirty="0">
              <a:latin typeface="Algerian" panose="04020705040A02060702" pitchFamily="82" charset="0"/>
            </a:endParaRPr>
          </a:p>
        </p:txBody>
      </p:sp>
    </p:spTree>
    <p:extLst>
      <p:ext uri="{BB962C8B-B14F-4D97-AF65-F5344CB8AC3E}">
        <p14:creationId xmlns:p14="http://schemas.microsoft.com/office/powerpoint/2010/main" val="1309575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762</TotalTime>
  <Words>1535</Words>
  <Application>Microsoft Office PowerPoint</Application>
  <PresentationFormat>Widescreen</PresentationFormat>
  <Paragraphs>129</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Algerian</vt:lpstr>
      <vt:lpstr>Arial</vt:lpstr>
      <vt:lpstr>Arial Black</vt:lpstr>
      <vt:lpstr>Calisto MT</vt:lpstr>
      <vt:lpstr>Verdana</vt:lpstr>
      <vt:lpstr>Wingdings 2</vt:lpstr>
      <vt:lpstr>Slate</vt:lpstr>
      <vt:lpstr>Book Recommendation System</vt:lpstr>
      <vt:lpstr>Business Objective:</vt:lpstr>
      <vt:lpstr>TYPES OF RECOMMENDATION SYSTEM</vt:lpstr>
      <vt:lpstr>2. Collaborative Based Filtering: Recommending the new items to users based on the interest and preference of other similar users is basically collaborative-based filtering. For e.g.:- When we shop on Amazon it recommends new products saying “Customer who brought this also brought”   A. User-Based Collaborative Filtering</vt:lpstr>
      <vt:lpstr>TYPES OF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manish mohite</dc:creator>
  <cp:lastModifiedBy>manish mohite</cp:lastModifiedBy>
  <cp:revision>86</cp:revision>
  <dcterms:created xsi:type="dcterms:W3CDTF">2023-01-17T15:05:06Z</dcterms:created>
  <dcterms:modified xsi:type="dcterms:W3CDTF">2023-03-24T17:10:06Z</dcterms:modified>
</cp:coreProperties>
</file>