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B8D839-72BA-40EF-82B8-2A47DDE07632}">
          <p14:sldIdLst>
            <p14:sldId id="256"/>
            <p14:sldId id="257"/>
            <p14:sldId id="258"/>
            <p14:sldId id="259"/>
            <p14:sldId id="260"/>
            <p14:sldId id="265"/>
            <p14:sldId id="261"/>
            <p14:sldId id="262"/>
            <p14:sldId id="263"/>
            <p14:sldId id="266"/>
            <p14:sldId id="267"/>
            <p14:sldId id="268"/>
            <p14:sldId id="269"/>
            <p14:sldId id="270"/>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8A94-B9F0-4EB0-B106-7D57163022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12FCCC-489B-4565-91A7-839F82CF43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D78C05-557D-4D95-88D3-47201EF9F3F3}"/>
              </a:ext>
            </a:extLst>
          </p:cNvPr>
          <p:cNvSpPr>
            <a:spLocks noGrp="1"/>
          </p:cNvSpPr>
          <p:nvPr>
            <p:ph type="dt" sz="half" idx="10"/>
          </p:nvPr>
        </p:nvSpPr>
        <p:spPr/>
        <p:txBody>
          <a:bodyPr/>
          <a:lstStyle/>
          <a:p>
            <a:fld id="{46DE914D-AB26-44B4-A7C0-62D34554CA91}" type="datetimeFigureOut">
              <a:rPr lang="en-IN" smtClean="0"/>
              <a:t>19-11-2019</a:t>
            </a:fld>
            <a:endParaRPr lang="en-IN"/>
          </a:p>
        </p:txBody>
      </p:sp>
      <p:sp>
        <p:nvSpPr>
          <p:cNvPr id="5" name="Footer Placeholder 4">
            <a:extLst>
              <a:ext uri="{FF2B5EF4-FFF2-40B4-BE49-F238E27FC236}">
                <a16:creationId xmlns:a16="http://schemas.microsoft.com/office/drawing/2014/main" id="{953D5E44-9F68-48A6-915E-B72053FBC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7F4F2-8CE5-471F-A2AF-156181715AD6}"/>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127814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5CCF-1D4E-4C8B-BBF6-F166F33811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3F6E2D-F6C5-4C3F-B4B4-7AE60079BE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1E164-2790-4ED8-9825-F45AF75CD609}"/>
              </a:ext>
            </a:extLst>
          </p:cNvPr>
          <p:cNvSpPr>
            <a:spLocks noGrp="1"/>
          </p:cNvSpPr>
          <p:nvPr>
            <p:ph type="dt" sz="half" idx="10"/>
          </p:nvPr>
        </p:nvSpPr>
        <p:spPr/>
        <p:txBody>
          <a:bodyPr/>
          <a:lstStyle/>
          <a:p>
            <a:fld id="{46DE914D-AB26-44B4-A7C0-62D34554CA91}" type="datetimeFigureOut">
              <a:rPr lang="en-IN" smtClean="0"/>
              <a:t>19-11-2019</a:t>
            </a:fld>
            <a:endParaRPr lang="en-IN"/>
          </a:p>
        </p:txBody>
      </p:sp>
      <p:sp>
        <p:nvSpPr>
          <p:cNvPr id="5" name="Footer Placeholder 4">
            <a:extLst>
              <a:ext uri="{FF2B5EF4-FFF2-40B4-BE49-F238E27FC236}">
                <a16:creationId xmlns:a16="http://schemas.microsoft.com/office/drawing/2014/main" id="{E002611C-08C3-4700-904A-E28DAF90DC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5BF47-499C-461F-80FD-129E8DAA7DA6}"/>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389842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0A329-070D-43DC-8A58-08EB1505AB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42E2E9-C82A-4610-8919-E54FBBC59E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9602B9-8604-4FDA-BAEE-63DA1A1015C0}"/>
              </a:ext>
            </a:extLst>
          </p:cNvPr>
          <p:cNvSpPr>
            <a:spLocks noGrp="1"/>
          </p:cNvSpPr>
          <p:nvPr>
            <p:ph type="dt" sz="half" idx="10"/>
          </p:nvPr>
        </p:nvSpPr>
        <p:spPr/>
        <p:txBody>
          <a:bodyPr/>
          <a:lstStyle/>
          <a:p>
            <a:fld id="{46DE914D-AB26-44B4-A7C0-62D34554CA91}" type="datetimeFigureOut">
              <a:rPr lang="en-IN" smtClean="0"/>
              <a:t>19-11-2019</a:t>
            </a:fld>
            <a:endParaRPr lang="en-IN"/>
          </a:p>
        </p:txBody>
      </p:sp>
      <p:sp>
        <p:nvSpPr>
          <p:cNvPr id="5" name="Footer Placeholder 4">
            <a:extLst>
              <a:ext uri="{FF2B5EF4-FFF2-40B4-BE49-F238E27FC236}">
                <a16:creationId xmlns:a16="http://schemas.microsoft.com/office/drawing/2014/main" id="{ECC56141-B556-4421-BE4E-C5A02B565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F7CD4-5361-4C80-A9B0-D186397AB5C8}"/>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213349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61BA-15F7-49BD-B830-A7BFF7807D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58738E-0960-4B27-A33A-378F35696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19CF9A-0F58-401E-B1D7-0526228A28EA}"/>
              </a:ext>
            </a:extLst>
          </p:cNvPr>
          <p:cNvSpPr>
            <a:spLocks noGrp="1"/>
          </p:cNvSpPr>
          <p:nvPr>
            <p:ph type="dt" sz="half" idx="10"/>
          </p:nvPr>
        </p:nvSpPr>
        <p:spPr/>
        <p:txBody>
          <a:bodyPr/>
          <a:lstStyle/>
          <a:p>
            <a:fld id="{46DE914D-AB26-44B4-A7C0-62D34554CA91}" type="datetimeFigureOut">
              <a:rPr lang="en-IN" smtClean="0"/>
              <a:t>19-11-2019</a:t>
            </a:fld>
            <a:endParaRPr lang="en-IN"/>
          </a:p>
        </p:txBody>
      </p:sp>
      <p:sp>
        <p:nvSpPr>
          <p:cNvPr id="5" name="Footer Placeholder 4">
            <a:extLst>
              <a:ext uri="{FF2B5EF4-FFF2-40B4-BE49-F238E27FC236}">
                <a16:creationId xmlns:a16="http://schemas.microsoft.com/office/drawing/2014/main" id="{98BFCFEE-4B95-47DB-A548-C402B9168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13743-F54A-4F26-B3E9-0C6BED6B956B}"/>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241023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0143-9768-47FC-BFED-7E865EFD9C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219F8A-813A-4E18-9B49-4E5E35F78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354E5A-2BD7-452C-B4E2-CFDEDDF48082}"/>
              </a:ext>
            </a:extLst>
          </p:cNvPr>
          <p:cNvSpPr>
            <a:spLocks noGrp="1"/>
          </p:cNvSpPr>
          <p:nvPr>
            <p:ph type="dt" sz="half" idx="10"/>
          </p:nvPr>
        </p:nvSpPr>
        <p:spPr/>
        <p:txBody>
          <a:bodyPr/>
          <a:lstStyle/>
          <a:p>
            <a:fld id="{46DE914D-AB26-44B4-A7C0-62D34554CA91}" type="datetimeFigureOut">
              <a:rPr lang="en-IN" smtClean="0"/>
              <a:t>19-11-2019</a:t>
            </a:fld>
            <a:endParaRPr lang="en-IN"/>
          </a:p>
        </p:txBody>
      </p:sp>
      <p:sp>
        <p:nvSpPr>
          <p:cNvPr id="5" name="Footer Placeholder 4">
            <a:extLst>
              <a:ext uri="{FF2B5EF4-FFF2-40B4-BE49-F238E27FC236}">
                <a16:creationId xmlns:a16="http://schemas.microsoft.com/office/drawing/2014/main" id="{2F5C8F7A-743B-458F-8223-79DA3BDA4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6BC538-29FB-4F2B-A8FD-2A09D8AE1C4D}"/>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130566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8F4E-6D4F-4F8B-8CDF-597443DB06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D2C854-2F3C-45B1-9068-D83D0B8943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58A4CC-0B61-4429-9D44-14E07DD208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B78551-7973-41A7-B57D-4E816E2CB8A7}"/>
              </a:ext>
            </a:extLst>
          </p:cNvPr>
          <p:cNvSpPr>
            <a:spLocks noGrp="1"/>
          </p:cNvSpPr>
          <p:nvPr>
            <p:ph type="dt" sz="half" idx="10"/>
          </p:nvPr>
        </p:nvSpPr>
        <p:spPr/>
        <p:txBody>
          <a:bodyPr/>
          <a:lstStyle/>
          <a:p>
            <a:fld id="{46DE914D-AB26-44B4-A7C0-62D34554CA91}" type="datetimeFigureOut">
              <a:rPr lang="en-IN" smtClean="0"/>
              <a:t>19-11-2019</a:t>
            </a:fld>
            <a:endParaRPr lang="en-IN"/>
          </a:p>
        </p:txBody>
      </p:sp>
      <p:sp>
        <p:nvSpPr>
          <p:cNvPr id="6" name="Footer Placeholder 5">
            <a:extLst>
              <a:ext uri="{FF2B5EF4-FFF2-40B4-BE49-F238E27FC236}">
                <a16:creationId xmlns:a16="http://schemas.microsoft.com/office/drawing/2014/main" id="{86162ED5-202C-4C67-A76D-ED8D3B9CA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D2F356-ACF2-49D6-8FCB-B4F8D21CA3B4}"/>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17853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E2E5-B7F7-48BB-9041-6E22B064D8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142730-BFD6-4A2D-A722-7C084AFF2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4F13AE-90BC-4374-B1C6-25E7D65669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06A773-D4D7-4992-8A98-5EC441699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192840-9B37-4ED1-9D60-4FA5B1039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888772-DC13-4CAB-BF44-85859DB35F7C}"/>
              </a:ext>
            </a:extLst>
          </p:cNvPr>
          <p:cNvSpPr>
            <a:spLocks noGrp="1"/>
          </p:cNvSpPr>
          <p:nvPr>
            <p:ph type="dt" sz="half" idx="10"/>
          </p:nvPr>
        </p:nvSpPr>
        <p:spPr/>
        <p:txBody>
          <a:bodyPr/>
          <a:lstStyle/>
          <a:p>
            <a:fld id="{46DE914D-AB26-44B4-A7C0-62D34554CA91}" type="datetimeFigureOut">
              <a:rPr lang="en-IN" smtClean="0"/>
              <a:t>19-11-2019</a:t>
            </a:fld>
            <a:endParaRPr lang="en-IN"/>
          </a:p>
        </p:txBody>
      </p:sp>
      <p:sp>
        <p:nvSpPr>
          <p:cNvPr id="8" name="Footer Placeholder 7">
            <a:extLst>
              <a:ext uri="{FF2B5EF4-FFF2-40B4-BE49-F238E27FC236}">
                <a16:creationId xmlns:a16="http://schemas.microsoft.com/office/drawing/2014/main" id="{E9A9DD7B-6A62-4C9C-8658-ACF767580E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F0B6D5-48D2-47B8-A77B-9430EEE17F61}"/>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377748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50CE-8EDD-4E71-8374-182B47F3ED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2A8EF6-F853-4FD1-B42C-E8B35C016CCD}"/>
              </a:ext>
            </a:extLst>
          </p:cNvPr>
          <p:cNvSpPr>
            <a:spLocks noGrp="1"/>
          </p:cNvSpPr>
          <p:nvPr>
            <p:ph type="dt" sz="half" idx="10"/>
          </p:nvPr>
        </p:nvSpPr>
        <p:spPr/>
        <p:txBody>
          <a:bodyPr/>
          <a:lstStyle/>
          <a:p>
            <a:fld id="{46DE914D-AB26-44B4-A7C0-62D34554CA91}" type="datetimeFigureOut">
              <a:rPr lang="en-IN" smtClean="0"/>
              <a:t>19-11-2019</a:t>
            </a:fld>
            <a:endParaRPr lang="en-IN"/>
          </a:p>
        </p:txBody>
      </p:sp>
      <p:sp>
        <p:nvSpPr>
          <p:cNvPr id="4" name="Footer Placeholder 3">
            <a:extLst>
              <a:ext uri="{FF2B5EF4-FFF2-40B4-BE49-F238E27FC236}">
                <a16:creationId xmlns:a16="http://schemas.microsoft.com/office/drawing/2014/main" id="{5EDDF86E-B3C9-46EE-B645-AC30723777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2F52DE-16D9-4C45-BFD0-C3E426C9AA8A}"/>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73068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BEE1A-7334-47BE-8E53-49050F8CCCC5}"/>
              </a:ext>
            </a:extLst>
          </p:cNvPr>
          <p:cNvSpPr>
            <a:spLocks noGrp="1"/>
          </p:cNvSpPr>
          <p:nvPr>
            <p:ph type="dt" sz="half" idx="10"/>
          </p:nvPr>
        </p:nvSpPr>
        <p:spPr/>
        <p:txBody>
          <a:bodyPr/>
          <a:lstStyle/>
          <a:p>
            <a:fld id="{46DE914D-AB26-44B4-A7C0-62D34554CA91}" type="datetimeFigureOut">
              <a:rPr lang="en-IN" smtClean="0"/>
              <a:t>19-11-2019</a:t>
            </a:fld>
            <a:endParaRPr lang="en-IN"/>
          </a:p>
        </p:txBody>
      </p:sp>
      <p:sp>
        <p:nvSpPr>
          <p:cNvPr id="3" name="Footer Placeholder 2">
            <a:extLst>
              <a:ext uri="{FF2B5EF4-FFF2-40B4-BE49-F238E27FC236}">
                <a16:creationId xmlns:a16="http://schemas.microsoft.com/office/drawing/2014/main" id="{2750EC8C-E132-432F-8C2E-FF1D25EC8A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1B19DF-E914-451F-A245-2017C9CFD75A}"/>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24358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1391-3BA2-43A5-BAB4-81E9FEAB1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470EA0-E256-4B03-AB5D-65A7B5E238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0FF6B8-B4B1-4C04-AF35-E964509D0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F682A-8716-4F2C-8798-B4BBA7435AA3}"/>
              </a:ext>
            </a:extLst>
          </p:cNvPr>
          <p:cNvSpPr>
            <a:spLocks noGrp="1"/>
          </p:cNvSpPr>
          <p:nvPr>
            <p:ph type="dt" sz="half" idx="10"/>
          </p:nvPr>
        </p:nvSpPr>
        <p:spPr/>
        <p:txBody>
          <a:bodyPr/>
          <a:lstStyle/>
          <a:p>
            <a:fld id="{46DE914D-AB26-44B4-A7C0-62D34554CA91}" type="datetimeFigureOut">
              <a:rPr lang="en-IN" smtClean="0"/>
              <a:t>19-11-2019</a:t>
            </a:fld>
            <a:endParaRPr lang="en-IN"/>
          </a:p>
        </p:txBody>
      </p:sp>
      <p:sp>
        <p:nvSpPr>
          <p:cNvPr id="6" name="Footer Placeholder 5">
            <a:extLst>
              <a:ext uri="{FF2B5EF4-FFF2-40B4-BE49-F238E27FC236}">
                <a16:creationId xmlns:a16="http://schemas.microsoft.com/office/drawing/2014/main" id="{1A0FAB1B-710A-417C-A96F-5DD4F47965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3D8A29-F699-40BA-A94B-41D2BDE69E12}"/>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71196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A499-9913-4945-874F-3D9881A55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62FCF7-CCE5-4697-B25C-0152F23A8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37A6E9-A871-4C35-A4D2-FACE95970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DAC8D-BA86-4678-97BF-3674AA3BC386}"/>
              </a:ext>
            </a:extLst>
          </p:cNvPr>
          <p:cNvSpPr>
            <a:spLocks noGrp="1"/>
          </p:cNvSpPr>
          <p:nvPr>
            <p:ph type="dt" sz="half" idx="10"/>
          </p:nvPr>
        </p:nvSpPr>
        <p:spPr/>
        <p:txBody>
          <a:bodyPr/>
          <a:lstStyle/>
          <a:p>
            <a:fld id="{46DE914D-AB26-44B4-A7C0-62D34554CA91}" type="datetimeFigureOut">
              <a:rPr lang="en-IN" smtClean="0"/>
              <a:t>19-11-2019</a:t>
            </a:fld>
            <a:endParaRPr lang="en-IN"/>
          </a:p>
        </p:txBody>
      </p:sp>
      <p:sp>
        <p:nvSpPr>
          <p:cNvPr id="6" name="Footer Placeholder 5">
            <a:extLst>
              <a:ext uri="{FF2B5EF4-FFF2-40B4-BE49-F238E27FC236}">
                <a16:creationId xmlns:a16="http://schemas.microsoft.com/office/drawing/2014/main" id="{84DDD4EE-5C2C-441D-B623-374DA1B96E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DC247E-94B2-4208-8AE2-73A87CD5E540}"/>
              </a:ext>
            </a:extLst>
          </p:cNvPr>
          <p:cNvSpPr>
            <a:spLocks noGrp="1"/>
          </p:cNvSpPr>
          <p:nvPr>
            <p:ph type="sldNum" sz="quarter" idx="12"/>
          </p:nvPr>
        </p:nvSpPr>
        <p:spPr/>
        <p:txBody>
          <a:bodyPr/>
          <a:lstStyle/>
          <a:p>
            <a:fld id="{282B5271-5EA5-45EB-88F4-DAA3BD3584D3}" type="slidenum">
              <a:rPr lang="en-IN" smtClean="0"/>
              <a:t>‹#›</a:t>
            </a:fld>
            <a:endParaRPr lang="en-IN"/>
          </a:p>
        </p:txBody>
      </p:sp>
    </p:spTree>
    <p:extLst>
      <p:ext uri="{BB962C8B-B14F-4D97-AF65-F5344CB8AC3E}">
        <p14:creationId xmlns:p14="http://schemas.microsoft.com/office/powerpoint/2010/main" val="364696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09AC3C-C4A5-4A5D-AA58-A46E0B329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2DA8A2-4238-4527-A080-A0DF8BAD27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431A3-EE8D-4F6C-BE19-849A5E545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E914D-AB26-44B4-A7C0-62D34554CA91}" type="datetimeFigureOut">
              <a:rPr lang="en-IN" smtClean="0"/>
              <a:t>19-11-2019</a:t>
            </a:fld>
            <a:endParaRPr lang="en-IN"/>
          </a:p>
        </p:txBody>
      </p:sp>
      <p:sp>
        <p:nvSpPr>
          <p:cNvPr id="5" name="Footer Placeholder 4">
            <a:extLst>
              <a:ext uri="{FF2B5EF4-FFF2-40B4-BE49-F238E27FC236}">
                <a16:creationId xmlns:a16="http://schemas.microsoft.com/office/drawing/2014/main" id="{BAFE5094-8256-4498-B1C0-970485F2A1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EA62F2-CA10-4998-9EB6-E9BE53539B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B5271-5EA5-45EB-88F4-DAA3BD3584D3}" type="slidenum">
              <a:rPr lang="en-IN" smtClean="0"/>
              <a:t>‹#›</a:t>
            </a:fld>
            <a:endParaRPr lang="en-IN"/>
          </a:p>
        </p:txBody>
      </p:sp>
    </p:spTree>
    <p:extLst>
      <p:ext uri="{BB962C8B-B14F-4D97-AF65-F5344CB8AC3E}">
        <p14:creationId xmlns:p14="http://schemas.microsoft.com/office/powerpoint/2010/main" val="982923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3ABB-660D-47F5-8233-52F1785DD186}"/>
              </a:ext>
            </a:extLst>
          </p:cNvPr>
          <p:cNvSpPr>
            <a:spLocks noGrp="1"/>
          </p:cNvSpPr>
          <p:nvPr>
            <p:ph type="ctrTitle"/>
          </p:nvPr>
        </p:nvSpPr>
        <p:spPr/>
        <p:txBody>
          <a:bodyPr/>
          <a:lstStyle/>
          <a:p>
            <a:r>
              <a:rPr lang="en-US" dirty="0"/>
              <a:t>CAR FEATURES AND MSRP</a:t>
            </a:r>
            <a:endParaRPr lang="en-IN" dirty="0"/>
          </a:p>
        </p:txBody>
      </p:sp>
      <p:sp>
        <p:nvSpPr>
          <p:cNvPr id="3" name="Subtitle 2">
            <a:extLst>
              <a:ext uri="{FF2B5EF4-FFF2-40B4-BE49-F238E27FC236}">
                <a16:creationId xmlns:a16="http://schemas.microsoft.com/office/drawing/2014/main" id="{91CECE73-84B1-4526-95B6-BADF5F43314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720299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1DC8-0B6E-42BF-A778-8AB47BB3DF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3344FF-7590-4916-B311-1A6A2CA37AC9}"/>
              </a:ext>
            </a:extLst>
          </p:cNvPr>
          <p:cNvSpPr>
            <a:spLocks noGrp="1"/>
          </p:cNvSpPr>
          <p:nvPr>
            <p:ph idx="1"/>
          </p:nvPr>
        </p:nvSpPr>
        <p:spPr>
          <a:xfrm>
            <a:off x="838199" y="1825624"/>
            <a:ext cx="10966285" cy="4744857"/>
          </a:xfrm>
        </p:spPr>
        <p:txBody>
          <a:bodyPr/>
          <a:lstStyle/>
          <a:p>
            <a:pPr marL="0" indent="0">
              <a:buNone/>
            </a:pPr>
            <a:r>
              <a:rPr lang="en-US" dirty="0"/>
              <a:t>2.Scatter plots-</a:t>
            </a:r>
          </a:p>
          <a:p>
            <a:pPr marL="0" indent="0">
              <a:buNone/>
            </a:pPr>
            <a:r>
              <a:rPr lang="en-US" dirty="0"/>
              <a:t>Can be used to predict the relation between two columns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above scatter plots show relations between 2 columns-</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8F4C56F0-0C29-4ED5-9153-DE41C591C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3243334"/>
            <a:ext cx="3850960" cy="2524988"/>
          </a:xfrm>
          <a:prstGeom prst="rect">
            <a:avLst/>
          </a:prstGeom>
        </p:spPr>
      </p:pic>
      <p:pic>
        <p:nvPicPr>
          <p:cNvPr id="7" name="Picture 6">
            <a:extLst>
              <a:ext uri="{FF2B5EF4-FFF2-40B4-BE49-F238E27FC236}">
                <a16:creationId xmlns:a16="http://schemas.microsoft.com/office/drawing/2014/main" id="{F0783249-E580-4211-A802-D44D40763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094" y="3243334"/>
            <a:ext cx="3573158" cy="2487198"/>
          </a:xfrm>
          <a:prstGeom prst="rect">
            <a:avLst/>
          </a:prstGeom>
        </p:spPr>
      </p:pic>
      <p:pic>
        <p:nvPicPr>
          <p:cNvPr id="9" name="Picture 8">
            <a:extLst>
              <a:ext uri="{FF2B5EF4-FFF2-40B4-BE49-F238E27FC236}">
                <a16:creationId xmlns:a16="http://schemas.microsoft.com/office/drawing/2014/main" id="{2281182C-71F1-4D69-9713-6B599EEC2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0608" y="3167754"/>
            <a:ext cx="3613877" cy="2487198"/>
          </a:xfrm>
          <a:prstGeom prst="rect">
            <a:avLst/>
          </a:prstGeom>
        </p:spPr>
      </p:pic>
    </p:spTree>
    <p:extLst>
      <p:ext uri="{BB962C8B-B14F-4D97-AF65-F5344CB8AC3E}">
        <p14:creationId xmlns:p14="http://schemas.microsoft.com/office/powerpoint/2010/main" val="52271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427A-C9D8-4E61-B5D5-842FF0508E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4CFA9A-5286-455A-9C43-8CE7D2165B7E}"/>
              </a:ext>
            </a:extLst>
          </p:cNvPr>
          <p:cNvSpPr>
            <a:spLocks noGrp="1"/>
          </p:cNvSpPr>
          <p:nvPr>
            <p:ph idx="1"/>
          </p:nvPr>
        </p:nvSpPr>
        <p:spPr/>
        <p:txBody>
          <a:bodyPr/>
          <a:lstStyle/>
          <a:p>
            <a:r>
              <a:rPr lang="en-US" dirty="0"/>
              <a:t>Graph between MSRP and Engine HP shows a directly proportional relation.</a:t>
            </a:r>
          </a:p>
          <a:p>
            <a:r>
              <a:rPr lang="en-US" dirty="0"/>
              <a:t>Graph between Number of cylinders and city and highway MPG shows a inversely proportional relation. </a:t>
            </a:r>
            <a:endParaRPr lang="en-IN" dirty="0"/>
          </a:p>
        </p:txBody>
      </p:sp>
    </p:spTree>
    <p:extLst>
      <p:ext uri="{BB962C8B-B14F-4D97-AF65-F5344CB8AC3E}">
        <p14:creationId xmlns:p14="http://schemas.microsoft.com/office/powerpoint/2010/main" val="2241951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9EA3-787E-4CFE-A830-6A0E3B43D81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313535A-0BA6-4722-BF0C-D0D66CDB3DED}"/>
              </a:ext>
            </a:extLst>
          </p:cNvPr>
          <p:cNvSpPr>
            <a:spLocks noGrp="1"/>
          </p:cNvSpPr>
          <p:nvPr>
            <p:ph idx="1"/>
          </p:nvPr>
        </p:nvSpPr>
        <p:spPr>
          <a:xfrm>
            <a:off x="838200" y="772998"/>
            <a:ext cx="10515600" cy="5403965"/>
          </a:xfrm>
        </p:spPr>
        <p:txBody>
          <a:bodyPr/>
          <a:lstStyle/>
          <a:p>
            <a:pPr marL="0" indent="0">
              <a:buNone/>
            </a:pPr>
            <a:r>
              <a:rPr lang="en-US" dirty="0"/>
              <a:t>3.Barcharts</a:t>
            </a:r>
          </a:p>
          <a:p>
            <a:pPr marL="0" indent="0">
              <a:buNone/>
            </a:pPr>
            <a:r>
              <a:rPr lang="en-US" dirty="0"/>
              <a:t>Used to visualize discrete data intervals</a:t>
            </a:r>
          </a:p>
          <a:p>
            <a:pPr marL="0" indent="0">
              <a:buNone/>
            </a:pPr>
            <a:r>
              <a:rPr lang="en-US" dirty="0"/>
              <a:t>The graphs below show the bar graphs between Transmission types and Make versus their respective mean MSRP</a:t>
            </a:r>
          </a:p>
          <a:p>
            <a:pPr marL="0" indent="0">
              <a:buNone/>
            </a:pPr>
            <a:endParaRPr lang="en-IN" dirty="0"/>
          </a:p>
        </p:txBody>
      </p:sp>
      <p:pic>
        <p:nvPicPr>
          <p:cNvPr id="5" name="Picture 4">
            <a:extLst>
              <a:ext uri="{FF2B5EF4-FFF2-40B4-BE49-F238E27FC236}">
                <a16:creationId xmlns:a16="http://schemas.microsoft.com/office/drawing/2014/main" id="{BD9CC7B0-2817-4AD0-9797-ACD9DF3D2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19068"/>
            <a:ext cx="7947580" cy="3457895"/>
          </a:xfrm>
          <a:prstGeom prst="rect">
            <a:avLst/>
          </a:prstGeom>
        </p:spPr>
      </p:pic>
    </p:spTree>
    <p:extLst>
      <p:ext uri="{BB962C8B-B14F-4D97-AF65-F5344CB8AC3E}">
        <p14:creationId xmlns:p14="http://schemas.microsoft.com/office/powerpoint/2010/main" val="297956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C11C-726D-4266-ACB3-8A5E2645E66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335C7AD-708F-453B-B8A6-4E77572D21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532" y="2161523"/>
            <a:ext cx="8786621" cy="3924640"/>
          </a:xfrm>
        </p:spPr>
      </p:pic>
    </p:spTree>
    <p:extLst>
      <p:ext uri="{BB962C8B-B14F-4D97-AF65-F5344CB8AC3E}">
        <p14:creationId xmlns:p14="http://schemas.microsoft.com/office/powerpoint/2010/main" val="1679376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F0BA-832F-4DF8-AFB2-C3A872661F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E1DD77-4151-4BB8-B87F-8F63F6D53DB4}"/>
              </a:ext>
            </a:extLst>
          </p:cNvPr>
          <p:cNvSpPr>
            <a:spLocks noGrp="1"/>
          </p:cNvSpPr>
          <p:nvPr>
            <p:ph idx="1"/>
          </p:nvPr>
        </p:nvSpPr>
        <p:spPr/>
        <p:txBody>
          <a:bodyPr/>
          <a:lstStyle/>
          <a:p>
            <a:pPr marL="0" indent="0">
              <a:buNone/>
            </a:pPr>
            <a:r>
              <a:rPr lang="en-US" dirty="0"/>
              <a:t>The graphs above show that the make </a:t>
            </a:r>
            <a:r>
              <a:rPr lang="en-US" dirty="0" err="1"/>
              <a:t>Buggati</a:t>
            </a:r>
            <a:r>
              <a:rPr lang="en-US" dirty="0"/>
              <a:t> has the highest average MSRP and the cars with automatic-manual type of  transmission has highest average MSRP</a:t>
            </a:r>
          </a:p>
          <a:p>
            <a:pPr marL="0" indent="0">
              <a:buNone/>
            </a:pPr>
            <a:endParaRPr lang="en-IN" dirty="0"/>
          </a:p>
        </p:txBody>
      </p:sp>
    </p:spTree>
    <p:extLst>
      <p:ext uri="{BB962C8B-B14F-4D97-AF65-F5344CB8AC3E}">
        <p14:creationId xmlns:p14="http://schemas.microsoft.com/office/powerpoint/2010/main" val="160846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4FEF-9B75-48DE-94F7-76EF9CB2E4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A8A37F-A013-4A60-AC17-164821CC3CF4}"/>
              </a:ext>
            </a:extLst>
          </p:cNvPr>
          <p:cNvSpPr>
            <a:spLocks noGrp="1"/>
          </p:cNvSpPr>
          <p:nvPr>
            <p:ph idx="1"/>
          </p:nvPr>
        </p:nvSpPr>
        <p:spPr/>
        <p:txBody>
          <a:bodyPr/>
          <a:lstStyle/>
          <a:p>
            <a:pPr marL="0" indent="0">
              <a:buNone/>
            </a:pPr>
            <a:r>
              <a:rPr lang="en-US" dirty="0"/>
              <a:t>4.Pie Charts</a:t>
            </a:r>
          </a:p>
          <a:p>
            <a:pPr marL="0" indent="0">
              <a:buNone/>
            </a:pPr>
            <a:r>
              <a:rPr lang="en-IN" dirty="0"/>
              <a:t>A </a:t>
            </a:r>
            <a:r>
              <a:rPr lang="en-IN" b="1" dirty="0"/>
              <a:t>pie chart</a:t>
            </a:r>
            <a:r>
              <a:rPr lang="en-IN" dirty="0"/>
              <a:t> (or a circle chart) is a circular statistical graphic, which is divided into slices to illustrate numerical proportion.</a:t>
            </a:r>
          </a:p>
          <a:p>
            <a:pPr marL="0" indent="0">
              <a:buNone/>
            </a:pPr>
            <a:r>
              <a:rPr lang="en-IN" dirty="0"/>
              <a:t>The below pie charts show the ratio between different vehicle sizes, transmissions, drives</a:t>
            </a:r>
          </a:p>
          <a:p>
            <a:pPr marL="0" indent="0">
              <a:buNone/>
            </a:pPr>
            <a:endParaRPr lang="en-IN" dirty="0"/>
          </a:p>
        </p:txBody>
      </p:sp>
      <p:pic>
        <p:nvPicPr>
          <p:cNvPr id="5" name="Picture 4">
            <a:extLst>
              <a:ext uri="{FF2B5EF4-FFF2-40B4-BE49-F238E27FC236}">
                <a16:creationId xmlns:a16="http://schemas.microsoft.com/office/drawing/2014/main" id="{86F7F03C-FBCB-4C04-A2C6-BDCF5F754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069" y="4028000"/>
            <a:ext cx="2928628" cy="2464875"/>
          </a:xfrm>
          <a:prstGeom prst="rect">
            <a:avLst/>
          </a:prstGeom>
        </p:spPr>
      </p:pic>
      <p:pic>
        <p:nvPicPr>
          <p:cNvPr id="7" name="Picture 6">
            <a:extLst>
              <a:ext uri="{FF2B5EF4-FFF2-40B4-BE49-F238E27FC236}">
                <a16:creationId xmlns:a16="http://schemas.microsoft.com/office/drawing/2014/main" id="{193BA921-75AE-451E-85AC-38EAA4E48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752" y="4064608"/>
            <a:ext cx="3815851" cy="2428268"/>
          </a:xfrm>
          <a:prstGeom prst="rect">
            <a:avLst/>
          </a:prstGeom>
        </p:spPr>
      </p:pic>
      <p:pic>
        <p:nvPicPr>
          <p:cNvPr id="9" name="Picture 8">
            <a:extLst>
              <a:ext uri="{FF2B5EF4-FFF2-40B4-BE49-F238E27FC236}">
                <a16:creationId xmlns:a16="http://schemas.microsoft.com/office/drawing/2014/main" id="{D7DC9236-F1C5-4AA4-AC20-38FFFA41C1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2604" y="4001294"/>
            <a:ext cx="3895379" cy="2473708"/>
          </a:xfrm>
          <a:prstGeom prst="rect">
            <a:avLst/>
          </a:prstGeom>
        </p:spPr>
      </p:pic>
    </p:spTree>
    <p:extLst>
      <p:ext uri="{BB962C8B-B14F-4D97-AF65-F5344CB8AC3E}">
        <p14:creationId xmlns:p14="http://schemas.microsoft.com/office/powerpoint/2010/main" val="75061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86AB-9FE3-4C69-9F38-221027F0BF5C}"/>
              </a:ext>
            </a:extLst>
          </p:cNvPr>
          <p:cNvSpPr>
            <a:spLocks noGrp="1"/>
          </p:cNvSpPr>
          <p:nvPr>
            <p:ph type="title"/>
          </p:nvPr>
        </p:nvSpPr>
        <p:spPr/>
        <p:txBody>
          <a:bodyPr/>
          <a:lstStyle/>
          <a:p>
            <a:r>
              <a:rPr lang="en-US" dirty="0"/>
              <a:t>4.Hypothesis Testing</a:t>
            </a:r>
            <a:endParaRPr lang="en-IN" dirty="0"/>
          </a:p>
        </p:txBody>
      </p:sp>
      <p:sp>
        <p:nvSpPr>
          <p:cNvPr id="3" name="Content Placeholder 2">
            <a:extLst>
              <a:ext uri="{FF2B5EF4-FFF2-40B4-BE49-F238E27FC236}">
                <a16:creationId xmlns:a16="http://schemas.microsoft.com/office/drawing/2014/main" id="{5C4474AA-D9E6-4F55-89EC-B47B81061ED0}"/>
              </a:ext>
            </a:extLst>
          </p:cNvPr>
          <p:cNvSpPr>
            <a:spLocks noGrp="1"/>
          </p:cNvSpPr>
          <p:nvPr>
            <p:ph idx="1"/>
          </p:nvPr>
        </p:nvSpPr>
        <p:spPr/>
        <p:txBody>
          <a:bodyPr/>
          <a:lstStyle/>
          <a:p>
            <a:pPr marL="0" indent="0">
              <a:buNone/>
            </a:pPr>
            <a:r>
              <a:rPr lang="en-US" dirty="0"/>
              <a:t>Chi-Squared test</a:t>
            </a:r>
          </a:p>
          <a:p>
            <a:pPr marL="0" indent="0">
              <a:buNone/>
            </a:pPr>
            <a:r>
              <a:rPr lang="en-US" dirty="0"/>
              <a:t>1.</a:t>
            </a:r>
          </a:p>
          <a:p>
            <a:pPr marL="0" indent="0">
              <a:buNone/>
            </a:pPr>
            <a:r>
              <a:rPr lang="en-US" dirty="0"/>
              <a:t>H0:Highway MPG is dependent on number of cylinders</a:t>
            </a:r>
          </a:p>
          <a:p>
            <a:pPr marL="0" indent="0">
              <a:buNone/>
            </a:pPr>
            <a:r>
              <a:rPr lang="en-US" dirty="0"/>
              <a:t>H1:Highway MPG is independent on number of cylinders</a:t>
            </a:r>
          </a:p>
          <a:p>
            <a:pPr marL="0" indent="0">
              <a:buNone/>
            </a:pPr>
            <a:endParaRPr lang="en-US" dirty="0"/>
          </a:p>
          <a:p>
            <a:pPr marL="0" indent="0">
              <a:buNone/>
            </a:pPr>
            <a:endParaRPr lang="en-US" dirty="0"/>
          </a:p>
          <a:p>
            <a:pPr marL="0" indent="0">
              <a:buNone/>
            </a:pPr>
            <a:r>
              <a:rPr lang="en-US" dirty="0"/>
              <a:t>The chi-square value is 0.00048 which is &lt; 0.05 thus we can reject H0</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CA531E28-84F8-4705-BF4A-A806BA67C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01294"/>
            <a:ext cx="5334462" cy="769687"/>
          </a:xfrm>
          <a:prstGeom prst="rect">
            <a:avLst/>
          </a:prstGeom>
        </p:spPr>
      </p:pic>
    </p:spTree>
    <p:extLst>
      <p:ext uri="{BB962C8B-B14F-4D97-AF65-F5344CB8AC3E}">
        <p14:creationId xmlns:p14="http://schemas.microsoft.com/office/powerpoint/2010/main" val="362937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B78C-D678-49BD-92FA-D1C0005022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ED875E-79F1-4045-92CE-AE23E469DEB0}"/>
              </a:ext>
            </a:extLst>
          </p:cNvPr>
          <p:cNvSpPr>
            <a:spLocks noGrp="1"/>
          </p:cNvSpPr>
          <p:nvPr>
            <p:ph idx="1"/>
          </p:nvPr>
        </p:nvSpPr>
        <p:spPr/>
        <p:txBody>
          <a:bodyPr/>
          <a:lstStyle/>
          <a:p>
            <a:pPr marL="0" indent="0">
              <a:buNone/>
            </a:pPr>
            <a:r>
              <a:rPr lang="en-US" dirty="0"/>
              <a:t>2.</a:t>
            </a:r>
          </a:p>
          <a:p>
            <a:pPr marL="0" indent="0">
              <a:buNone/>
            </a:pPr>
            <a:r>
              <a:rPr lang="en-US" dirty="0"/>
              <a:t>H0:Transmission type is dependent on year the car was produced</a:t>
            </a:r>
          </a:p>
          <a:p>
            <a:pPr marL="0" indent="0">
              <a:buNone/>
            </a:pPr>
            <a:r>
              <a:rPr lang="en-US" dirty="0"/>
              <a:t>H1:Transmission type is independent of the year of production of the car</a:t>
            </a:r>
          </a:p>
          <a:p>
            <a:pPr marL="0" indent="0">
              <a:buNone/>
            </a:pPr>
            <a:endParaRPr lang="en-US" dirty="0"/>
          </a:p>
          <a:p>
            <a:pPr marL="0" indent="0">
              <a:buNone/>
            </a:pPr>
            <a:endParaRPr lang="en-US" dirty="0"/>
          </a:p>
          <a:p>
            <a:pPr marL="0" indent="0">
              <a:buNone/>
            </a:pPr>
            <a:r>
              <a:rPr lang="en-US" dirty="0"/>
              <a:t>The chi-square value is 0.56 which is &gt; 0.5 thus we fail to reject H0</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963E6940-8287-4BEB-B701-60BFDDEBB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78" y="3854045"/>
            <a:ext cx="5494496" cy="563929"/>
          </a:xfrm>
          <a:prstGeom prst="rect">
            <a:avLst/>
          </a:prstGeom>
        </p:spPr>
      </p:pic>
    </p:spTree>
    <p:extLst>
      <p:ext uri="{BB962C8B-B14F-4D97-AF65-F5344CB8AC3E}">
        <p14:creationId xmlns:p14="http://schemas.microsoft.com/office/powerpoint/2010/main" val="394241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C4F1-D849-4E9F-91AF-B4C96F2B34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57ECF0-656F-4345-AABF-F57FF726E31D}"/>
              </a:ext>
            </a:extLst>
          </p:cNvPr>
          <p:cNvSpPr>
            <a:spLocks noGrp="1"/>
          </p:cNvSpPr>
          <p:nvPr>
            <p:ph idx="1"/>
          </p:nvPr>
        </p:nvSpPr>
        <p:spPr/>
        <p:txBody>
          <a:bodyPr/>
          <a:lstStyle/>
          <a:p>
            <a:pPr marL="0" indent="0">
              <a:buNone/>
            </a:pPr>
            <a:r>
              <a:rPr lang="en-US" dirty="0"/>
              <a:t>3.</a:t>
            </a:r>
          </a:p>
          <a:p>
            <a:pPr marL="0" indent="0">
              <a:buNone/>
            </a:pPr>
            <a:r>
              <a:rPr lang="en-US" dirty="0"/>
              <a:t>H0:MSRP is dependent on year the car was produced</a:t>
            </a:r>
          </a:p>
          <a:p>
            <a:pPr marL="0" indent="0">
              <a:buNone/>
            </a:pPr>
            <a:r>
              <a:rPr lang="en-US" dirty="0"/>
              <a:t>H1:MSRP is independent of the year of production of the car</a:t>
            </a:r>
          </a:p>
          <a:p>
            <a:pPr marL="0" indent="0">
              <a:buNone/>
            </a:pPr>
            <a:endParaRPr lang="en-US" dirty="0"/>
          </a:p>
          <a:p>
            <a:pPr marL="0" indent="0">
              <a:buNone/>
            </a:pPr>
            <a:endParaRPr lang="en-US" dirty="0"/>
          </a:p>
          <a:p>
            <a:pPr marL="0" indent="0">
              <a:buNone/>
            </a:pPr>
            <a:r>
              <a:rPr lang="en-US" dirty="0"/>
              <a:t>The chi-square value is 0.99 which is &gt; 0.5 thus we fail to reject H0</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23156E86-5D2D-4120-9614-8A87DAAE5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87" y="3473778"/>
            <a:ext cx="3840813" cy="739204"/>
          </a:xfrm>
          <a:prstGeom prst="rect">
            <a:avLst/>
          </a:prstGeom>
        </p:spPr>
      </p:pic>
    </p:spTree>
    <p:extLst>
      <p:ext uri="{BB962C8B-B14F-4D97-AF65-F5344CB8AC3E}">
        <p14:creationId xmlns:p14="http://schemas.microsoft.com/office/powerpoint/2010/main" val="91701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DC6D-9C6B-4F71-8CDB-B731E1B086B1}"/>
              </a:ext>
            </a:extLst>
          </p:cNvPr>
          <p:cNvSpPr>
            <a:spLocks noGrp="1"/>
          </p:cNvSpPr>
          <p:nvPr>
            <p:ph type="title"/>
          </p:nvPr>
        </p:nvSpPr>
        <p:spPr/>
        <p:txBody>
          <a:bodyPr/>
          <a:lstStyle/>
          <a:p>
            <a:r>
              <a:rPr lang="en-US" dirty="0"/>
              <a:t>CAR FEATURES AND MSRP</a:t>
            </a:r>
            <a:endParaRPr lang="en-IN" dirty="0"/>
          </a:p>
        </p:txBody>
      </p:sp>
      <p:sp>
        <p:nvSpPr>
          <p:cNvPr id="3" name="Content Placeholder 2">
            <a:extLst>
              <a:ext uri="{FF2B5EF4-FFF2-40B4-BE49-F238E27FC236}">
                <a16:creationId xmlns:a16="http://schemas.microsoft.com/office/drawing/2014/main" id="{B586B543-0EB3-4219-BBE4-94DA11EE8E78}"/>
              </a:ext>
            </a:extLst>
          </p:cNvPr>
          <p:cNvSpPr>
            <a:spLocks noGrp="1"/>
          </p:cNvSpPr>
          <p:nvPr>
            <p:ph idx="1"/>
          </p:nvPr>
        </p:nvSpPr>
        <p:spPr/>
        <p:txBody>
          <a:bodyPr>
            <a:normAutofit lnSpcReduction="10000"/>
          </a:bodyPr>
          <a:lstStyle/>
          <a:p>
            <a:pPr marL="0" indent="0">
              <a:buNone/>
            </a:pPr>
            <a:r>
              <a:rPr lang="en-IN" dirty="0"/>
              <a:t>Cars dataset with features including make, model, year, engine, and other properties of the car.</a:t>
            </a:r>
          </a:p>
          <a:p>
            <a:pPr marL="0" indent="0">
              <a:buNone/>
            </a:pPr>
            <a:r>
              <a:rPr lang="en-IN" dirty="0"/>
              <a:t>This dataset contains 15 columns and 11895 rows</a:t>
            </a:r>
          </a:p>
          <a:p>
            <a:pPr marL="0" indent="0">
              <a:buNone/>
            </a:pPr>
            <a:r>
              <a:rPr lang="en-IN" dirty="0"/>
              <a:t>Columns included-</a:t>
            </a:r>
          </a:p>
          <a:p>
            <a:pPr marL="0" indent="0">
              <a:buNone/>
            </a:pPr>
            <a:r>
              <a:rPr lang="en-IN" dirty="0"/>
              <a:t>1.Make-Make of the car</a:t>
            </a:r>
          </a:p>
          <a:p>
            <a:pPr marL="0" indent="0">
              <a:buNone/>
            </a:pPr>
            <a:r>
              <a:rPr lang="en-IN" dirty="0"/>
              <a:t>2.Model-Model name of the car</a:t>
            </a:r>
          </a:p>
          <a:p>
            <a:pPr marL="0" indent="0">
              <a:buNone/>
            </a:pPr>
            <a:r>
              <a:rPr lang="en-IN" dirty="0"/>
              <a:t>3.Year-Year it was manufactured</a:t>
            </a:r>
          </a:p>
          <a:p>
            <a:pPr marL="0" indent="0">
              <a:buNone/>
            </a:pPr>
            <a:r>
              <a:rPr lang="en-IN" dirty="0"/>
              <a:t>4.Engine fuel type-The kind of fuel the car uses</a:t>
            </a:r>
          </a:p>
          <a:p>
            <a:pPr marL="0" indent="0">
              <a:buNone/>
            </a:pPr>
            <a:r>
              <a:rPr lang="en-IN" dirty="0"/>
              <a:t>5.Engine HP-Horse power delivered by the engine</a:t>
            </a:r>
          </a:p>
          <a:p>
            <a:pPr marL="0" indent="0">
              <a:buNone/>
            </a:pPr>
            <a:endParaRPr lang="en-IN" dirty="0"/>
          </a:p>
        </p:txBody>
      </p:sp>
    </p:spTree>
    <p:extLst>
      <p:ext uri="{BB962C8B-B14F-4D97-AF65-F5344CB8AC3E}">
        <p14:creationId xmlns:p14="http://schemas.microsoft.com/office/powerpoint/2010/main" val="311506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C72A-5BF2-46D2-9C87-CD6178987CF2}"/>
              </a:ext>
            </a:extLst>
          </p:cNvPr>
          <p:cNvSpPr>
            <a:spLocks noGrp="1"/>
          </p:cNvSpPr>
          <p:nvPr>
            <p:ph type="title"/>
          </p:nvPr>
        </p:nvSpPr>
        <p:spPr>
          <a:xfrm>
            <a:off x="838199" y="2912881"/>
            <a:ext cx="10681355" cy="1055803"/>
          </a:xfrm>
        </p:spPr>
        <p:txBody>
          <a:bodyPr>
            <a:noAutofit/>
          </a:bodyPr>
          <a:lstStyle/>
          <a:p>
            <a:endParaRPr lang="en-IN" dirty="0"/>
          </a:p>
        </p:txBody>
      </p:sp>
      <p:sp>
        <p:nvSpPr>
          <p:cNvPr id="3" name="Content Placeholder 2">
            <a:extLst>
              <a:ext uri="{FF2B5EF4-FFF2-40B4-BE49-F238E27FC236}">
                <a16:creationId xmlns:a16="http://schemas.microsoft.com/office/drawing/2014/main" id="{E3896FD6-B4CA-4F5F-AA1F-78B64D754FAC}"/>
              </a:ext>
            </a:extLst>
          </p:cNvPr>
          <p:cNvSpPr>
            <a:spLocks noGrp="1"/>
          </p:cNvSpPr>
          <p:nvPr>
            <p:ph idx="1"/>
          </p:nvPr>
        </p:nvSpPr>
        <p:spPr>
          <a:xfrm>
            <a:off x="838200" y="744718"/>
            <a:ext cx="10766196" cy="5432245"/>
          </a:xfrm>
        </p:spPr>
        <p:txBody>
          <a:bodyPr>
            <a:normAutofit lnSpcReduction="10000"/>
          </a:bodyPr>
          <a:lstStyle/>
          <a:p>
            <a:pPr marL="0" indent="0">
              <a:buNone/>
            </a:pPr>
            <a:r>
              <a:rPr lang="en-US" dirty="0"/>
              <a:t>6.Engine Cylinders-Number of cylinders in the engine of the car</a:t>
            </a:r>
          </a:p>
          <a:p>
            <a:pPr marL="0" indent="0">
              <a:buNone/>
            </a:pPr>
            <a:r>
              <a:rPr lang="en-US" dirty="0"/>
              <a:t>7.Transmission type-The type of transmission available in the car</a:t>
            </a:r>
          </a:p>
          <a:p>
            <a:pPr marL="0" indent="0">
              <a:buNone/>
            </a:pPr>
            <a:r>
              <a:rPr lang="en-US" dirty="0"/>
              <a:t>8.Driven_Wheels-The wheels which are delivered with power from the engine (rear </a:t>
            </a:r>
            <a:r>
              <a:rPr lang="en-US" dirty="0" err="1"/>
              <a:t>wheel,front</a:t>
            </a:r>
            <a:r>
              <a:rPr lang="en-US" dirty="0"/>
              <a:t> </a:t>
            </a:r>
            <a:r>
              <a:rPr lang="en-US" dirty="0" err="1"/>
              <a:t>wheel,all</a:t>
            </a:r>
            <a:r>
              <a:rPr lang="en-US" dirty="0"/>
              <a:t> wheel)</a:t>
            </a:r>
          </a:p>
          <a:p>
            <a:pPr marL="0" indent="0">
              <a:buNone/>
            </a:pPr>
            <a:r>
              <a:rPr lang="en-US" dirty="0"/>
              <a:t>9.Number of doors-Number of doors in the car</a:t>
            </a:r>
          </a:p>
          <a:p>
            <a:pPr marL="0" indent="0">
              <a:buNone/>
            </a:pPr>
            <a:r>
              <a:rPr lang="en-US" dirty="0"/>
              <a:t>10.Vehicle Size-Size of the vehicle </a:t>
            </a:r>
          </a:p>
          <a:p>
            <a:pPr marL="0" indent="0">
              <a:buNone/>
            </a:pPr>
            <a:r>
              <a:rPr lang="en-US" dirty="0"/>
              <a:t>11.Vehicle Style-Style of the vehicle (</a:t>
            </a:r>
            <a:r>
              <a:rPr lang="en-US" dirty="0" err="1"/>
              <a:t>coupe,sedan</a:t>
            </a:r>
            <a:r>
              <a:rPr lang="en-US" dirty="0"/>
              <a:t> etc.)</a:t>
            </a:r>
          </a:p>
          <a:p>
            <a:pPr marL="0" indent="0">
              <a:buNone/>
            </a:pPr>
            <a:r>
              <a:rPr lang="en-US" dirty="0"/>
              <a:t>12.Highway MPG-Miles per gallon delivered by the car on highways</a:t>
            </a:r>
          </a:p>
          <a:p>
            <a:pPr marL="0" indent="0">
              <a:buNone/>
            </a:pPr>
            <a:r>
              <a:rPr lang="en-US" dirty="0"/>
              <a:t>13.City MPG-Miles per gallon delivered by the car on city roads.</a:t>
            </a:r>
          </a:p>
          <a:p>
            <a:pPr marL="0" indent="0">
              <a:buNone/>
            </a:pPr>
            <a:r>
              <a:rPr lang="en-US" dirty="0"/>
              <a:t>14.Popularity-Popularity of the car (data scrapped from twitter)</a:t>
            </a:r>
          </a:p>
          <a:p>
            <a:pPr marL="0" indent="0">
              <a:buNone/>
            </a:pPr>
            <a:r>
              <a:rPr lang="en-US" dirty="0"/>
              <a:t>15.MSRP-List price or </a:t>
            </a:r>
            <a:r>
              <a:rPr lang="en-IN" dirty="0"/>
              <a:t>manufacturer's suggested retail price </a:t>
            </a:r>
          </a:p>
        </p:txBody>
      </p:sp>
    </p:spTree>
    <p:extLst>
      <p:ext uri="{BB962C8B-B14F-4D97-AF65-F5344CB8AC3E}">
        <p14:creationId xmlns:p14="http://schemas.microsoft.com/office/powerpoint/2010/main" val="228967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B274-12AE-4C9D-AB4D-B0062CDBBF57}"/>
              </a:ext>
            </a:extLst>
          </p:cNvPr>
          <p:cNvSpPr>
            <a:spLocks noGrp="1"/>
          </p:cNvSpPr>
          <p:nvPr>
            <p:ph type="title"/>
          </p:nvPr>
        </p:nvSpPr>
        <p:spPr/>
        <p:txBody>
          <a:bodyPr/>
          <a:lstStyle/>
          <a:p>
            <a:r>
              <a:rPr lang="en-US" dirty="0"/>
              <a:t>1.Data Cleaning</a:t>
            </a:r>
            <a:endParaRPr lang="en-IN" dirty="0"/>
          </a:p>
        </p:txBody>
      </p:sp>
      <p:sp>
        <p:nvSpPr>
          <p:cNvPr id="3" name="Content Placeholder 2">
            <a:extLst>
              <a:ext uri="{FF2B5EF4-FFF2-40B4-BE49-F238E27FC236}">
                <a16:creationId xmlns:a16="http://schemas.microsoft.com/office/drawing/2014/main" id="{BE685133-D58B-4A4C-AC60-3FB5723BA552}"/>
              </a:ext>
            </a:extLst>
          </p:cNvPr>
          <p:cNvSpPr>
            <a:spLocks noGrp="1"/>
          </p:cNvSpPr>
          <p:nvPr>
            <p:ph idx="1"/>
          </p:nvPr>
        </p:nvSpPr>
        <p:spPr/>
        <p:txBody>
          <a:bodyPr/>
          <a:lstStyle/>
          <a:p>
            <a:pPr marL="0" indent="0">
              <a:buNone/>
            </a:pPr>
            <a:r>
              <a:rPr lang="en-US" dirty="0"/>
              <a:t>The percentage of </a:t>
            </a:r>
            <a:r>
              <a:rPr lang="en-US" dirty="0" err="1"/>
              <a:t>NaN</a:t>
            </a:r>
            <a:r>
              <a:rPr lang="en-US" dirty="0"/>
              <a:t> values present in the dataset was ~0.5 percent</a:t>
            </a:r>
          </a:p>
          <a:p>
            <a:pPr marL="0" indent="0">
              <a:buNone/>
            </a:pPr>
            <a:r>
              <a:rPr lang="en-US" dirty="0"/>
              <a:t>Before data cleaning.</a:t>
            </a:r>
          </a:p>
          <a:p>
            <a:pPr marL="0" indent="0">
              <a:buNone/>
            </a:pPr>
            <a:r>
              <a:rPr lang="en-US" dirty="0"/>
              <a:t>This Dataset consists of both categorical and numerical attributes.</a:t>
            </a:r>
          </a:p>
          <a:p>
            <a:pPr marL="0" indent="0">
              <a:buNone/>
            </a:pPr>
            <a:r>
              <a:rPr lang="en-US" dirty="0"/>
              <a:t>The </a:t>
            </a:r>
            <a:r>
              <a:rPr lang="en-US" dirty="0" err="1"/>
              <a:t>techinques</a:t>
            </a:r>
            <a:r>
              <a:rPr lang="en-US" dirty="0"/>
              <a:t> used to remove nan values were-</a:t>
            </a:r>
          </a:p>
          <a:p>
            <a:r>
              <a:rPr lang="en-IN" dirty="0"/>
              <a:t>For categorical columns the category was compared with the respective model </a:t>
            </a:r>
            <a:r>
              <a:rPr lang="en-IN" dirty="0" err="1"/>
              <a:t>ie</a:t>
            </a:r>
            <a:r>
              <a:rPr lang="en-IN" dirty="0"/>
              <a:t>.,if one column contained </a:t>
            </a:r>
            <a:r>
              <a:rPr lang="en-IN" dirty="0" err="1"/>
              <a:t>NaN</a:t>
            </a:r>
            <a:r>
              <a:rPr lang="en-IN" dirty="0"/>
              <a:t> values in some row this row was compared to the corresponding rows before and after and if they had the same model the data from that row under the same column was copied in place of </a:t>
            </a:r>
            <a:r>
              <a:rPr lang="en-IN" dirty="0" err="1"/>
              <a:t>NaN</a:t>
            </a:r>
            <a:endParaRPr lang="en-IN" dirty="0"/>
          </a:p>
          <a:p>
            <a:endParaRPr lang="en-IN" dirty="0"/>
          </a:p>
        </p:txBody>
      </p:sp>
    </p:spTree>
    <p:extLst>
      <p:ext uri="{BB962C8B-B14F-4D97-AF65-F5344CB8AC3E}">
        <p14:creationId xmlns:p14="http://schemas.microsoft.com/office/powerpoint/2010/main" val="149303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6422-7CBC-4871-8207-A0025E7F1B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C0BA80-E69A-46BF-8F79-80C754B8E797}"/>
              </a:ext>
            </a:extLst>
          </p:cNvPr>
          <p:cNvSpPr>
            <a:spLocks noGrp="1"/>
          </p:cNvSpPr>
          <p:nvPr>
            <p:ph idx="1"/>
          </p:nvPr>
        </p:nvSpPr>
        <p:spPr/>
        <p:txBody>
          <a:bodyPr/>
          <a:lstStyle/>
          <a:p>
            <a:r>
              <a:rPr lang="en-US" dirty="0"/>
              <a:t>Some categorical column which had more variety were cleaned using </a:t>
            </a:r>
            <a:r>
              <a:rPr lang="en-US" dirty="0" err="1"/>
              <a:t>bfill</a:t>
            </a:r>
            <a:r>
              <a:rPr lang="en-US" dirty="0"/>
              <a:t> function of pandas.</a:t>
            </a:r>
          </a:p>
          <a:p>
            <a:r>
              <a:rPr lang="en-US" dirty="0" err="1"/>
              <a:t>NaN</a:t>
            </a:r>
            <a:r>
              <a:rPr lang="en-US" dirty="0"/>
              <a:t> values from numerical columns were replaced with mean of that column</a:t>
            </a:r>
          </a:p>
          <a:p>
            <a:pPr marL="0" indent="0">
              <a:buNone/>
            </a:pPr>
            <a:r>
              <a:rPr lang="en-IN" dirty="0"/>
              <a:t>Before-</a:t>
            </a:r>
          </a:p>
        </p:txBody>
      </p:sp>
      <p:pic>
        <p:nvPicPr>
          <p:cNvPr id="5" name="Picture 4">
            <a:extLst>
              <a:ext uri="{FF2B5EF4-FFF2-40B4-BE49-F238E27FC236}">
                <a16:creationId xmlns:a16="http://schemas.microsoft.com/office/drawing/2014/main" id="{74A9162D-396D-4AB2-B916-81E129E90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810" y="4001294"/>
            <a:ext cx="7955969" cy="1912786"/>
          </a:xfrm>
          <a:prstGeom prst="rect">
            <a:avLst/>
          </a:prstGeom>
        </p:spPr>
      </p:pic>
    </p:spTree>
    <p:extLst>
      <p:ext uri="{BB962C8B-B14F-4D97-AF65-F5344CB8AC3E}">
        <p14:creationId xmlns:p14="http://schemas.microsoft.com/office/powerpoint/2010/main" val="118080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448C-AB3B-4015-8696-6C12277DFF24}"/>
              </a:ext>
            </a:extLst>
          </p:cNvPr>
          <p:cNvSpPr>
            <a:spLocks noGrp="1"/>
          </p:cNvSpPr>
          <p:nvPr>
            <p:ph type="title"/>
          </p:nvPr>
        </p:nvSpPr>
        <p:spPr/>
        <p:txBody>
          <a:bodyPr>
            <a:normAutofit/>
          </a:bodyPr>
          <a:lstStyle/>
          <a:p>
            <a:r>
              <a:rPr lang="en-US" sz="2800" dirty="0">
                <a:latin typeface="Calibri" panose="020F0502020204030204" pitchFamily="34" charset="0"/>
                <a:cs typeface="Calibri" panose="020F0502020204030204" pitchFamily="34" charset="0"/>
              </a:rPr>
              <a:t>After</a:t>
            </a:r>
            <a:endParaRPr lang="en-IN" sz="28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10844072-FF3D-4BF5-883C-FB10FAF679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986452" cy="1867062"/>
          </a:xfrm>
        </p:spPr>
      </p:pic>
    </p:spTree>
    <p:extLst>
      <p:ext uri="{BB962C8B-B14F-4D97-AF65-F5344CB8AC3E}">
        <p14:creationId xmlns:p14="http://schemas.microsoft.com/office/powerpoint/2010/main" val="3720087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36AD-A462-4BB1-9F15-A8E4B483A8F4}"/>
              </a:ext>
            </a:extLst>
          </p:cNvPr>
          <p:cNvSpPr>
            <a:spLocks noGrp="1"/>
          </p:cNvSpPr>
          <p:nvPr>
            <p:ph type="title"/>
          </p:nvPr>
        </p:nvSpPr>
        <p:spPr/>
        <p:txBody>
          <a:bodyPr/>
          <a:lstStyle/>
          <a:p>
            <a:r>
              <a:rPr lang="en-US" dirty="0"/>
              <a:t>2.1 Data Normalization</a:t>
            </a:r>
            <a:endParaRPr lang="en-IN" dirty="0"/>
          </a:p>
        </p:txBody>
      </p:sp>
      <p:sp>
        <p:nvSpPr>
          <p:cNvPr id="3" name="Content Placeholder 2">
            <a:extLst>
              <a:ext uri="{FF2B5EF4-FFF2-40B4-BE49-F238E27FC236}">
                <a16:creationId xmlns:a16="http://schemas.microsoft.com/office/drawing/2014/main" id="{B6BE7A4C-53B2-40A8-8327-C2472C7BC1B2}"/>
              </a:ext>
            </a:extLst>
          </p:cNvPr>
          <p:cNvSpPr>
            <a:spLocks noGrp="1"/>
          </p:cNvSpPr>
          <p:nvPr>
            <p:ph idx="1"/>
          </p:nvPr>
        </p:nvSpPr>
        <p:spPr/>
        <p:txBody>
          <a:bodyPr/>
          <a:lstStyle/>
          <a:p>
            <a:pPr marL="0" indent="0">
              <a:buNone/>
            </a:pPr>
            <a:r>
              <a:rPr lang="en-US" dirty="0"/>
              <a:t>Normalization-</a:t>
            </a:r>
          </a:p>
          <a:p>
            <a:pPr marL="0" indent="0">
              <a:buNone/>
            </a:pPr>
            <a:r>
              <a:rPr lang="en-US" dirty="0"/>
              <a:t>All numerical values were normalized such that they fall under the range 0 to 1</a:t>
            </a:r>
          </a:p>
          <a:p>
            <a:pPr marL="0" indent="0">
              <a:buNone/>
            </a:pPr>
            <a:endParaRPr lang="en-US" dirty="0"/>
          </a:p>
          <a:p>
            <a:pPr marL="0" indent="0">
              <a:buNone/>
            </a:pPr>
            <a:endParaRPr lang="en-IN" dirty="0"/>
          </a:p>
        </p:txBody>
      </p:sp>
      <p:pic>
        <p:nvPicPr>
          <p:cNvPr id="7" name="Picture 6">
            <a:extLst>
              <a:ext uri="{FF2B5EF4-FFF2-40B4-BE49-F238E27FC236}">
                <a16:creationId xmlns:a16="http://schemas.microsoft.com/office/drawing/2014/main" id="{B20EC6B1-5E7A-42FA-A5F4-E52AB2E76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20986"/>
            <a:ext cx="8199831" cy="1889924"/>
          </a:xfrm>
          <a:prstGeom prst="rect">
            <a:avLst/>
          </a:prstGeom>
        </p:spPr>
      </p:pic>
    </p:spTree>
    <p:extLst>
      <p:ext uri="{BB962C8B-B14F-4D97-AF65-F5344CB8AC3E}">
        <p14:creationId xmlns:p14="http://schemas.microsoft.com/office/powerpoint/2010/main" val="1599290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B01C-BC52-47E8-BA4F-5098AD636783}"/>
              </a:ext>
            </a:extLst>
          </p:cNvPr>
          <p:cNvSpPr>
            <a:spLocks noGrp="1"/>
          </p:cNvSpPr>
          <p:nvPr>
            <p:ph type="title"/>
          </p:nvPr>
        </p:nvSpPr>
        <p:spPr/>
        <p:txBody>
          <a:bodyPr/>
          <a:lstStyle/>
          <a:p>
            <a:r>
              <a:rPr lang="en-US" dirty="0"/>
              <a:t>2.2 Data Standardization</a:t>
            </a:r>
            <a:endParaRPr lang="en-IN" dirty="0"/>
          </a:p>
        </p:txBody>
      </p:sp>
      <p:sp>
        <p:nvSpPr>
          <p:cNvPr id="3" name="Content Placeholder 2">
            <a:extLst>
              <a:ext uri="{FF2B5EF4-FFF2-40B4-BE49-F238E27FC236}">
                <a16:creationId xmlns:a16="http://schemas.microsoft.com/office/drawing/2014/main" id="{93B5C862-1A42-4A39-9D42-D8C6EC68893D}"/>
              </a:ext>
            </a:extLst>
          </p:cNvPr>
          <p:cNvSpPr>
            <a:spLocks noGrp="1"/>
          </p:cNvSpPr>
          <p:nvPr>
            <p:ph idx="1"/>
          </p:nvPr>
        </p:nvSpPr>
        <p:spPr/>
        <p:txBody>
          <a:bodyPr/>
          <a:lstStyle/>
          <a:p>
            <a:pPr marL="0" indent="0">
              <a:buNone/>
            </a:pPr>
            <a:r>
              <a:rPr lang="en-US" dirty="0"/>
              <a:t>Standardization-</a:t>
            </a:r>
          </a:p>
          <a:p>
            <a:pPr marL="0" indent="0">
              <a:buNone/>
            </a:pPr>
            <a:r>
              <a:rPr lang="en-US" dirty="0"/>
              <a:t>All numerical values were manipulated such that their mean was 0 and they all had unit variance.</a:t>
            </a:r>
            <a:endParaRPr lang="en-IN" dirty="0"/>
          </a:p>
        </p:txBody>
      </p:sp>
      <p:pic>
        <p:nvPicPr>
          <p:cNvPr id="5" name="Picture 4">
            <a:extLst>
              <a:ext uri="{FF2B5EF4-FFF2-40B4-BE49-F238E27FC236}">
                <a16:creationId xmlns:a16="http://schemas.microsoft.com/office/drawing/2014/main" id="{D7C15D38-4B1B-4887-89B2-7DF3395C6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99897"/>
            <a:ext cx="8169348" cy="1928027"/>
          </a:xfrm>
          <a:prstGeom prst="rect">
            <a:avLst/>
          </a:prstGeom>
        </p:spPr>
      </p:pic>
    </p:spTree>
    <p:extLst>
      <p:ext uri="{BB962C8B-B14F-4D97-AF65-F5344CB8AC3E}">
        <p14:creationId xmlns:p14="http://schemas.microsoft.com/office/powerpoint/2010/main" val="205096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0B5F-6F19-4864-9B44-07EA0055B4E0}"/>
              </a:ext>
            </a:extLst>
          </p:cNvPr>
          <p:cNvSpPr>
            <a:spLocks noGrp="1"/>
          </p:cNvSpPr>
          <p:nvPr>
            <p:ph type="title"/>
          </p:nvPr>
        </p:nvSpPr>
        <p:spPr/>
        <p:txBody>
          <a:bodyPr/>
          <a:lstStyle/>
          <a:p>
            <a:r>
              <a:rPr lang="en-US" dirty="0"/>
              <a:t>3.Data Visualization</a:t>
            </a:r>
            <a:endParaRPr lang="en-IN" dirty="0"/>
          </a:p>
        </p:txBody>
      </p:sp>
      <p:sp>
        <p:nvSpPr>
          <p:cNvPr id="3" name="Content Placeholder 2">
            <a:extLst>
              <a:ext uri="{FF2B5EF4-FFF2-40B4-BE49-F238E27FC236}">
                <a16:creationId xmlns:a16="http://schemas.microsoft.com/office/drawing/2014/main" id="{DC01D9E3-97CE-405E-B320-1596D9AEF7F6}"/>
              </a:ext>
            </a:extLst>
          </p:cNvPr>
          <p:cNvSpPr>
            <a:spLocks noGrp="1"/>
          </p:cNvSpPr>
          <p:nvPr>
            <p:ph idx="1"/>
          </p:nvPr>
        </p:nvSpPr>
        <p:spPr/>
        <p:txBody>
          <a:bodyPr>
            <a:normAutofit fontScale="92500" lnSpcReduction="10000"/>
          </a:bodyPr>
          <a:lstStyle/>
          <a:p>
            <a:pPr marL="0" indent="0">
              <a:buNone/>
            </a:pPr>
            <a:r>
              <a:rPr lang="en-US" dirty="0"/>
              <a:t>Plotting graphs and making inferences</a:t>
            </a:r>
          </a:p>
          <a:p>
            <a:pPr marL="0" indent="0">
              <a:buNone/>
            </a:pPr>
            <a:r>
              <a:rPr lang="en-US" dirty="0"/>
              <a:t>1.Boxplots</a:t>
            </a:r>
          </a:p>
          <a:p>
            <a:pPr marL="0" indent="0">
              <a:buNone/>
            </a:pPr>
            <a:r>
              <a:rPr lang="en-US" dirty="0"/>
              <a:t>Boxplots are best used to find out outliers in data</a:t>
            </a:r>
          </a:p>
          <a:p>
            <a:pPr marL="0" indent="0">
              <a:buNone/>
            </a:pPr>
            <a:endParaRPr lang="en-US" dirty="0"/>
          </a:p>
          <a:p>
            <a:pPr marL="0" indent="0">
              <a:buNone/>
            </a:pPr>
            <a:endParaRPr lang="en-US" dirty="0"/>
          </a:p>
          <a:p>
            <a:pPr marL="0" indent="0">
              <a:buNone/>
            </a:pPr>
            <a:r>
              <a:rPr lang="en-US" dirty="0"/>
              <a:t>					</a:t>
            </a:r>
          </a:p>
          <a:p>
            <a:pPr marL="0" indent="0">
              <a:buNone/>
            </a:pPr>
            <a:endParaRPr lang="en-IN" dirty="0"/>
          </a:p>
          <a:p>
            <a:pPr marL="0" indent="0">
              <a:buNone/>
            </a:pPr>
            <a:endParaRPr lang="en-IN" dirty="0"/>
          </a:p>
          <a:p>
            <a:pPr marL="0" indent="0">
              <a:buNone/>
            </a:pPr>
            <a:endParaRPr lang="en-IN" dirty="0"/>
          </a:p>
          <a:p>
            <a:pPr marL="0" indent="0">
              <a:buNone/>
            </a:pPr>
            <a:r>
              <a:rPr lang="en-IN" sz="2200" dirty="0"/>
              <a:t>The above graph shows outliers in the Horse power and highway mpg columns</a:t>
            </a:r>
          </a:p>
        </p:txBody>
      </p:sp>
      <p:pic>
        <p:nvPicPr>
          <p:cNvPr id="9" name="Picture 8">
            <a:extLst>
              <a:ext uri="{FF2B5EF4-FFF2-40B4-BE49-F238E27FC236}">
                <a16:creationId xmlns:a16="http://schemas.microsoft.com/office/drawing/2014/main" id="{AD6BA3FF-9EA1-45C8-9A20-976D3455A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515" y="3287598"/>
            <a:ext cx="3574090" cy="2430991"/>
          </a:xfrm>
          <a:prstGeom prst="rect">
            <a:avLst/>
          </a:prstGeom>
        </p:spPr>
      </p:pic>
      <p:pic>
        <p:nvPicPr>
          <p:cNvPr id="11" name="Picture 10">
            <a:extLst>
              <a:ext uri="{FF2B5EF4-FFF2-40B4-BE49-F238E27FC236}">
                <a16:creationId xmlns:a16="http://schemas.microsoft.com/office/drawing/2014/main" id="{2BB8E045-A66B-46CC-97FC-B19947BE2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590" y="3264736"/>
            <a:ext cx="3528366" cy="2453853"/>
          </a:xfrm>
          <a:prstGeom prst="rect">
            <a:avLst/>
          </a:prstGeom>
        </p:spPr>
      </p:pic>
    </p:spTree>
    <p:extLst>
      <p:ext uri="{BB962C8B-B14F-4D97-AF65-F5344CB8AC3E}">
        <p14:creationId xmlns:p14="http://schemas.microsoft.com/office/powerpoint/2010/main" val="3309465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677</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CAR FEATURES AND MSRP</vt:lpstr>
      <vt:lpstr>CAR FEATURES AND MSRP</vt:lpstr>
      <vt:lpstr>PowerPoint Presentation</vt:lpstr>
      <vt:lpstr>1.Data Cleaning</vt:lpstr>
      <vt:lpstr>PowerPoint Presentation</vt:lpstr>
      <vt:lpstr>After</vt:lpstr>
      <vt:lpstr>2.1 Data Normalization</vt:lpstr>
      <vt:lpstr>2.2 Data Standardization</vt:lpstr>
      <vt:lpstr>3.Data Visualization</vt:lpstr>
      <vt:lpstr>PowerPoint Presentation</vt:lpstr>
      <vt:lpstr>PowerPoint Presentation</vt:lpstr>
      <vt:lpstr>PowerPoint Presentation</vt:lpstr>
      <vt:lpstr>PowerPoint Presentation</vt:lpstr>
      <vt:lpstr>PowerPoint Presentation</vt:lpstr>
      <vt:lpstr>PowerPoint Presentation</vt:lpstr>
      <vt:lpstr>4.Hypothesis Testing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FEATURES AND MSRP</dc:title>
  <dc:creator>Mohit Gaggar</dc:creator>
  <cp:lastModifiedBy>Mohit Gaggar</cp:lastModifiedBy>
  <cp:revision>15</cp:revision>
  <dcterms:created xsi:type="dcterms:W3CDTF">2019-11-19T15:04:31Z</dcterms:created>
  <dcterms:modified xsi:type="dcterms:W3CDTF">2019-11-19T16:53:36Z</dcterms:modified>
</cp:coreProperties>
</file>