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4"/>
  </p:notesMasterIdLst>
  <p:handoutMasterIdLst>
    <p:handoutMasterId r:id="rId35"/>
  </p:handoutMasterIdLst>
  <p:sldIdLst>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9" r:id="rId32"/>
    <p:sldId id="32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90A2"/>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63" d="100"/>
          <a:sy n="63" d="100"/>
        </p:scale>
        <p:origin x="804" y="3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7/30/2024</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7/30/2024</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7/30/2024</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7/30/2024</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7/30/2024</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7/30/2024</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7/30/2024</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7/30/2024</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7/30/2024</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7/30/2024</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7/30/2024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wallpaperflare.com/search?wallpaper=ca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loom.com/share/bd3795de9cd848748e7d64d93a4f50ab?sid=9a912698-61f8-44bb-9592-3614ab1f9375" TargetMode="External"/><Relationship Id="rId5" Type="http://schemas.openxmlformats.org/officeDocument/2006/relationships/hyperlink" Target="https://drive.google.com/file/d/1E0zOTAmqrgEH3wpb0lWoFGOe_hzVczaL/view?usp=sharing" TargetMode="External"/><Relationship Id="rId4" Type="http://schemas.openxmlformats.org/officeDocument/2006/relationships/hyperlink" Target="https://docs.google.com/spreadsheets/d/1IdiotrW17jLXa9XxueXP4DHyxxhJZWBf/edit?usp=sharing&amp;ouid=111775799564275591184&amp;rtpof=true&amp;sd=tru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flickr.com/photos/psd/2086641" TargetMode="Externa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hexcelligent.fi/power-b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599AC2-D671-04CD-A7EF-CA013EA06369}"/>
              </a:ext>
            </a:extLst>
          </p:cNvPr>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41754" y="2093113"/>
            <a:ext cx="9697375" cy="2128049"/>
          </a:xfrm>
        </p:spPr>
        <p:txBody>
          <a:bodyPr>
            <a:normAutofit fontScale="90000"/>
          </a:bodyPr>
          <a:lstStyle/>
          <a:p>
            <a:r>
              <a:rPr lang="en-US" sz="5300" i="0" dirty="0">
                <a:effectLst/>
                <a:latin typeface="Impact" panose="020B0806030902050204" pitchFamily="34" charset="0"/>
              </a:rPr>
              <a:t>Analyzing the Impact of Car</a:t>
            </a:r>
            <a:br>
              <a:rPr lang="en-US" sz="5000" dirty="0">
                <a:solidFill>
                  <a:schemeClr val="bg1"/>
                </a:solidFill>
                <a:latin typeface="Gill Sans MT" panose="020B0502020104020203" pitchFamily="34" charset="0"/>
              </a:rPr>
            </a:br>
            <a:br>
              <a:rPr lang="en-US" sz="1600" b="1" i="0" dirty="0">
                <a:solidFill>
                  <a:srgbClr val="3C4858"/>
                </a:solidFill>
                <a:effectLst/>
                <a:latin typeface="Manrope"/>
              </a:rPr>
            </a:br>
            <a:r>
              <a:rPr lang="en-US" sz="5300" b="1" i="0" dirty="0">
                <a:effectLst/>
                <a:latin typeface="Impact" panose="020B0806030902050204" pitchFamily="34" charset="0"/>
              </a:rPr>
              <a:t>Features on Price and Profitability</a:t>
            </a:r>
            <a:endParaRPr lang="en-US" sz="5300" dirty="0">
              <a:solidFill>
                <a:schemeClr val="bg1"/>
              </a:solidFill>
              <a:latin typeface="Impact" panose="020B0806030902050204"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8342260" y="4413448"/>
            <a:ext cx="2568395" cy="606719"/>
          </a:xfrm>
          <a:solidFill>
            <a:schemeClr val="accent2">
              <a:alpha val="90000"/>
            </a:schemeClr>
          </a:solidFill>
        </p:spPr>
        <p:txBody>
          <a:bodyPr anchor="ctr" anchorCtr="0">
            <a:normAutofit fontScale="70000" lnSpcReduction="20000"/>
          </a:bodyPr>
          <a:lstStyle/>
          <a:p>
            <a:r>
              <a:rPr lang="en-US" sz="3600" dirty="0"/>
              <a:t>-Mohit Kumar</a:t>
            </a:r>
            <a:endParaRPr lang="en-US" sz="36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10</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1" y="2386137"/>
            <a:ext cx="12192000" cy="1862048"/>
          </a:xfrm>
          <a:prstGeom prst="rect">
            <a:avLst/>
          </a:prstGeom>
          <a:noFill/>
        </p:spPr>
        <p:txBody>
          <a:bodyPr wrap="square" rtlCol="0">
            <a:spAutoFit/>
          </a:bodyPr>
          <a:lstStyle/>
          <a:p>
            <a:pPr algn="ctr"/>
            <a:r>
              <a:rPr lang="en-US" sz="11500" b="1" i="1" u="sng" dirty="0">
                <a:solidFill>
                  <a:srgbClr val="C00000"/>
                </a:solidFill>
                <a:latin typeface="Aptos Narrow" panose="020B0004020202020204" pitchFamily="34" charset="0"/>
              </a:rPr>
              <a:t>Insights</a:t>
            </a:r>
            <a:endParaRPr lang="en-US" sz="5400" b="1" i="1" u="sng"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320595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11</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263453" y="327147"/>
            <a:ext cx="11665093" cy="6863417"/>
          </a:xfrm>
          <a:prstGeom prst="rect">
            <a:avLst/>
          </a:prstGeom>
          <a:noFill/>
        </p:spPr>
        <p:txBody>
          <a:bodyPr wrap="square" rtlCol="0">
            <a:spAutoFit/>
          </a:bodyPr>
          <a:lstStyle/>
          <a:p>
            <a:r>
              <a:rPr lang="en-US" sz="2200" b="1" dirty="0">
                <a:solidFill>
                  <a:schemeClr val="bg1"/>
                </a:solidFill>
              </a:rPr>
              <a:t>1. </a:t>
            </a:r>
            <a:r>
              <a:rPr lang="en-US" sz="2200" b="1" i="1" u="sng" dirty="0">
                <a:solidFill>
                  <a:schemeClr val="bg1"/>
                </a:solidFill>
              </a:rPr>
              <a:t>Popularity by Market Category:</a:t>
            </a:r>
          </a:p>
          <a:p>
            <a:r>
              <a:rPr lang="en-US" sz="2200" dirty="0">
                <a:solidFill>
                  <a:schemeClr val="bg1"/>
                </a:solidFill>
              </a:rPr>
              <a:t>• The market category “Flex Fuel” has the highest popularity with a total of 19,33,488 models. It is closely followed by the market category “Crossover” with a popularity of 16,86,521.</a:t>
            </a:r>
          </a:p>
          <a:p>
            <a:r>
              <a:rPr lang="en-US" sz="2200" dirty="0">
                <a:solidFill>
                  <a:schemeClr val="bg1"/>
                </a:solidFill>
              </a:rPr>
              <a:t>• Although the market category “Flex Fuel” has highest popularity then “Crossover”, the models present in the market for “Crossover” is more then “Flex Fuel”.</a:t>
            </a:r>
          </a:p>
          <a:p>
            <a:r>
              <a:rPr lang="en-US" sz="2200" dirty="0">
                <a:solidFill>
                  <a:schemeClr val="bg1"/>
                </a:solidFill>
              </a:rPr>
              <a:t>• The market category “luxury”, “luxury performance”, and “performance” have relatively lower popularity, but they have a significant number of models present in the market.</a:t>
            </a:r>
          </a:p>
          <a:p>
            <a:endParaRPr lang="en-US" sz="2200" dirty="0">
              <a:solidFill>
                <a:schemeClr val="bg1"/>
              </a:solidFill>
            </a:endParaRPr>
          </a:p>
          <a:p>
            <a:r>
              <a:rPr lang="en-US" sz="2200" b="1" dirty="0">
                <a:solidFill>
                  <a:schemeClr val="bg1"/>
                </a:solidFill>
              </a:rPr>
              <a:t>2. </a:t>
            </a:r>
            <a:r>
              <a:rPr lang="en-US" sz="2200" b="1" i="1" u="sng" dirty="0">
                <a:solidFill>
                  <a:schemeClr val="bg1"/>
                </a:solidFill>
              </a:rPr>
              <a:t>Price Variation Based on Engine Power: </a:t>
            </a:r>
          </a:p>
          <a:p>
            <a:r>
              <a:rPr lang="en-US" sz="2200" b="1" dirty="0">
                <a:solidFill>
                  <a:schemeClr val="bg1"/>
                </a:solidFill>
              </a:rPr>
              <a:t>• </a:t>
            </a:r>
            <a:r>
              <a:rPr lang="en-US" sz="2200" dirty="0">
                <a:solidFill>
                  <a:schemeClr val="bg1"/>
                </a:solidFill>
              </a:rPr>
              <a:t>There is a clear relationship between Engine HP and car prices. As the Engine HP increases, the average cost of the car also increases. </a:t>
            </a:r>
          </a:p>
          <a:p>
            <a:r>
              <a:rPr lang="en-US" sz="2200" dirty="0">
                <a:solidFill>
                  <a:schemeClr val="bg1"/>
                </a:solidFill>
              </a:rPr>
              <a:t>• For example, cars with an Engine HP of 55 have an average cost of $2,000, while cars with an Engine HP of 1001 have an average cost of $17,57,223.67.</a:t>
            </a:r>
          </a:p>
          <a:p>
            <a:endParaRPr lang="en-US" sz="2200" dirty="0">
              <a:solidFill>
                <a:schemeClr val="bg1"/>
              </a:solidFill>
            </a:endParaRPr>
          </a:p>
          <a:p>
            <a:r>
              <a:rPr lang="en-US" sz="2200" b="1" dirty="0">
                <a:solidFill>
                  <a:schemeClr val="bg1"/>
                </a:solidFill>
              </a:rPr>
              <a:t>3. </a:t>
            </a:r>
            <a:r>
              <a:rPr lang="en-US" sz="2200" b="1" i="1" u="sng" dirty="0">
                <a:solidFill>
                  <a:schemeClr val="bg1"/>
                </a:solidFill>
              </a:rPr>
              <a:t>Relative Importance of Car Features on Price:</a:t>
            </a:r>
          </a:p>
          <a:p>
            <a:r>
              <a:rPr lang="en-US" sz="2200" dirty="0">
                <a:solidFill>
                  <a:schemeClr val="bg1"/>
                </a:solidFill>
              </a:rPr>
              <a:t>• According to the regression analysis, the car feature that has the least importance on the price of the vehicle is “vehicle size”. On the other hand, the “engine cylinder” has the highest importance.</a:t>
            </a:r>
          </a:p>
          <a:p>
            <a:endParaRPr lang="en-US" sz="2200" dirty="0">
              <a:solidFill>
                <a:schemeClr val="bg1"/>
              </a:solidFill>
            </a:endParaRPr>
          </a:p>
        </p:txBody>
      </p:sp>
    </p:spTree>
    <p:extLst>
      <p:ext uri="{BB962C8B-B14F-4D97-AF65-F5344CB8AC3E}">
        <p14:creationId xmlns:p14="http://schemas.microsoft.com/office/powerpoint/2010/main" val="54194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12</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135179" y="-20101"/>
            <a:ext cx="11921642" cy="6863417"/>
          </a:xfrm>
          <a:prstGeom prst="rect">
            <a:avLst/>
          </a:prstGeom>
          <a:noFill/>
        </p:spPr>
        <p:txBody>
          <a:bodyPr wrap="square" rtlCol="0">
            <a:spAutoFit/>
          </a:bodyPr>
          <a:lstStyle/>
          <a:p>
            <a:r>
              <a:rPr lang="en-US" sz="2200" dirty="0">
                <a:solidFill>
                  <a:schemeClr val="bg1"/>
                </a:solidFill>
              </a:rPr>
              <a:t>• Other features that show relative importance in determining the price of a car include “City MPG”, “Highway MPG”, “engine HP”, “vehicle style”, and “engine fuel type”.</a:t>
            </a:r>
          </a:p>
          <a:p>
            <a:endParaRPr lang="en-US" sz="2200" b="1" dirty="0">
              <a:solidFill>
                <a:schemeClr val="bg1"/>
              </a:solidFill>
            </a:endParaRPr>
          </a:p>
          <a:p>
            <a:r>
              <a:rPr lang="en-US" sz="2200" b="1" dirty="0">
                <a:solidFill>
                  <a:schemeClr val="bg1"/>
                </a:solidFill>
              </a:rPr>
              <a:t>4. </a:t>
            </a:r>
            <a:r>
              <a:rPr lang="en-US" sz="2200" b="1" i="1" u="sng" dirty="0">
                <a:solidFill>
                  <a:schemeClr val="bg1"/>
                </a:solidFill>
              </a:rPr>
              <a:t>Price Comparison Across Manufacturers:</a:t>
            </a:r>
          </a:p>
          <a:p>
            <a:r>
              <a:rPr lang="en-US" sz="2200" dirty="0">
                <a:solidFill>
                  <a:schemeClr val="bg1"/>
                </a:solidFill>
              </a:rPr>
              <a:t>• “Bugatti”, “Maybach”, and “Rolls Royce” are the manufacturers with the highest average prices for cars.</a:t>
            </a:r>
          </a:p>
          <a:p>
            <a:r>
              <a:rPr lang="en-US" sz="2200" dirty="0">
                <a:solidFill>
                  <a:schemeClr val="bg1"/>
                </a:solidFill>
              </a:rPr>
              <a:t>• “Bugatti” has the highest average price range, while “Plymouth” has the lowest average price range among the manufacturers.</a:t>
            </a:r>
          </a:p>
          <a:p>
            <a:endParaRPr lang="en-US" sz="2200" dirty="0">
              <a:solidFill>
                <a:schemeClr val="bg1"/>
              </a:solidFill>
            </a:endParaRPr>
          </a:p>
          <a:p>
            <a:r>
              <a:rPr lang="en-US" sz="2200" b="1" dirty="0">
                <a:solidFill>
                  <a:schemeClr val="bg1"/>
                </a:solidFill>
              </a:rPr>
              <a:t>5. </a:t>
            </a:r>
            <a:r>
              <a:rPr lang="en-US" sz="2200" b="1" i="1" u="sng" dirty="0">
                <a:solidFill>
                  <a:schemeClr val="bg1"/>
                </a:solidFill>
              </a:rPr>
              <a:t>Relation between Cylinders and Highway MPG:</a:t>
            </a:r>
          </a:p>
          <a:p>
            <a:r>
              <a:rPr lang="en-US" sz="2200" dirty="0">
                <a:solidFill>
                  <a:schemeClr val="bg1"/>
                </a:solidFill>
              </a:rPr>
              <a:t>• There is an inverse relationship between the number of engine cylinders and the average highway MPG.</a:t>
            </a:r>
          </a:p>
          <a:p>
            <a:r>
              <a:rPr lang="en-US" sz="2200" dirty="0">
                <a:solidFill>
                  <a:schemeClr val="bg1"/>
                </a:solidFill>
              </a:rPr>
              <a:t>• Cars with fewer engine cylinders tend to have higher average highway MPG, while cars with more engine cylinders have lower average highway MPG.</a:t>
            </a:r>
          </a:p>
          <a:p>
            <a:endParaRPr lang="en-US" sz="2200" dirty="0">
              <a:solidFill>
                <a:schemeClr val="bg1"/>
              </a:solidFill>
            </a:endParaRPr>
          </a:p>
          <a:p>
            <a:r>
              <a:rPr lang="en-US" sz="2200" b="1" dirty="0">
                <a:solidFill>
                  <a:schemeClr val="bg1"/>
                </a:solidFill>
              </a:rPr>
              <a:t>6. </a:t>
            </a:r>
            <a:r>
              <a:rPr lang="en-US" sz="2200" b="1" i="1" u="sng" dirty="0">
                <a:solidFill>
                  <a:schemeClr val="bg1"/>
                </a:solidFill>
              </a:rPr>
              <a:t>Car Price Distribution by Brand and Body Style:</a:t>
            </a:r>
          </a:p>
          <a:p>
            <a:r>
              <a:rPr lang="en-US" sz="2200" dirty="0">
                <a:solidFill>
                  <a:schemeClr val="bg1"/>
                </a:solidFill>
              </a:rPr>
              <a:t>• The distribution of car prices varies by brand and body style. Different brands and body styles have different price ranges.</a:t>
            </a:r>
          </a:p>
          <a:p>
            <a:r>
              <a:rPr lang="en-US" sz="2200" dirty="0">
                <a:solidFill>
                  <a:schemeClr val="bg1"/>
                </a:solidFill>
              </a:rPr>
              <a:t>• For example, “Genesis” only manufactures “Sedans” with an average MSRP of $1,39,850, while “Chevrolet” offers various body styles, with “Sedans” having a total MSRP of $30,68,812.</a:t>
            </a:r>
          </a:p>
        </p:txBody>
      </p:sp>
    </p:spTree>
    <p:extLst>
      <p:ext uri="{BB962C8B-B14F-4D97-AF65-F5344CB8AC3E}">
        <p14:creationId xmlns:p14="http://schemas.microsoft.com/office/powerpoint/2010/main" val="66104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13</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135179" y="171155"/>
            <a:ext cx="11921642" cy="6186309"/>
          </a:xfrm>
          <a:prstGeom prst="rect">
            <a:avLst/>
          </a:prstGeom>
          <a:noFill/>
        </p:spPr>
        <p:txBody>
          <a:bodyPr wrap="square" rtlCol="0">
            <a:spAutoFit/>
          </a:bodyPr>
          <a:lstStyle/>
          <a:p>
            <a:r>
              <a:rPr lang="en-US" sz="2200" b="1" dirty="0">
                <a:solidFill>
                  <a:schemeClr val="bg1"/>
                </a:solidFill>
              </a:rPr>
              <a:t>7. </a:t>
            </a:r>
            <a:r>
              <a:rPr lang="en-US" sz="2200" b="1" i="1" u="sng" dirty="0">
                <a:solidFill>
                  <a:schemeClr val="bg1"/>
                </a:solidFill>
              </a:rPr>
              <a:t>Average MSRP by Car Brand and Body Style:</a:t>
            </a:r>
          </a:p>
          <a:p>
            <a:r>
              <a:rPr lang="en-US" sz="2200" dirty="0">
                <a:solidFill>
                  <a:schemeClr val="bg1"/>
                </a:solidFill>
              </a:rPr>
              <a:t>• “Bugatti” has the highest average MSRP, mainly due to its “Coupe” body style. “Maybach” follows closely with two body styles: “Sedan” and “Convertible”. </a:t>
            </a:r>
          </a:p>
          <a:p>
            <a:r>
              <a:rPr lang="en-US" sz="2200" dirty="0">
                <a:solidFill>
                  <a:schemeClr val="bg1"/>
                </a:solidFill>
              </a:rPr>
              <a:t>• “Plymouth” and “Oldsmobile” have the lowest average MSRP among the manufacturers, despite offering multiple body styles.</a:t>
            </a:r>
          </a:p>
          <a:p>
            <a:endParaRPr lang="en-US" sz="2200" dirty="0">
              <a:solidFill>
                <a:schemeClr val="bg1"/>
              </a:solidFill>
            </a:endParaRPr>
          </a:p>
          <a:p>
            <a:r>
              <a:rPr lang="en-US" sz="2200" b="1" dirty="0">
                <a:solidFill>
                  <a:schemeClr val="bg1"/>
                </a:solidFill>
              </a:rPr>
              <a:t>8. </a:t>
            </a:r>
            <a:r>
              <a:rPr lang="en-US" sz="2200" b="1" i="1" u="sng" dirty="0">
                <a:solidFill>
                  <a:schemeClr val="bg1"/>
                </a:solidFill>
              </a:rPr>
              <a:t>Impact of Transmission Type on MSRP by Body Style:</a:t>
            </a:r>
          </a:p>
          <a:p>
            <a:r>
              <a:rPr lang="en-US" sz="2200" dirty="0">
                <a:solidFill>
                  <a:schemeClr val="bg1"/>
                </a:solidFill>
              </a:rPr>
              <a:t>The choice of transmission type also affects the average MSRP, especially when considering different body styles.</a:t>
            </a:r>
          </a:p>
          <a:p>
            <a:r>
              <a:rPr lang="en-US" sz="2200" dirty="0">
                <a:solidFill>
                  <a:schemeClr val="bg1"/>
                </a:solidFill>
              </a:rPr>
              <a:t>• For example, “Coupes” with an “automated manual” transmission type have the highest average MSRP, while “Convertibles” with “automatic” transmission have a relatively lower</a:t>
            </a:r>
          </a:p>
          <a:p>
            <a:r>
              <a:rPr lang="en-US" sz="2200" dirty="0">
                <a:solidFill>
                  <a:schemeClr val="bg1"/>
                </a:solidFill>
              </a:rPr>
              <a:t>average MSRP.</a:t>
            </a:r>
          </a:p>
          <a:p>
            <a:endParaRPr lang="en-US" sz="2200" b="1" dirty="0">
              <a:solidFill>
                <a:schemeClr val="bg1"/>
              </a:solidFill>
            </a:endParaRPr>
          </a:p>
          <a:p>
            <a:r>
              <a:rPr lang="en-US" sz="2200" b="1" dirty="0">
                <a:solidFill>
                  <a:schemeClr val="bg1"/>
                </a:solidFill>
              </a:rPr>
              <a:t>9. </a:t>
            </a:r>
            <a:r>
              <a:rPr lang="en-US" sz="2200" b="1" i="1" u="sng" dirty="0">
                <a:solidFill>
                  <a:schemeClr val="bg1"/>
                </a:solidFill>
              </a:rPr>
              <a:t>Fuel Efficiency Across Body Styles and Model Years:</a:t>
            </a:r>
          </a:p>
          <a:p>
            <a:r>
              <a:rPr lang="en-US" sz="2200" dirty="0">
                <a:solidFill>
                  <a:schemeClr val="bg1"/>
                </a:solidFill>
              </a:rPr>
              <a:t>• Fuel efficiency, measured by city MPG and highway MPG, varies across different body styles and model years.</a:t>
            </a:r>
          </a:p>
          <a:p>
            <a:r>
              <a:rPr lang="en-US" sz="2200" dirty="0">
                <a:solidFill>
                  <a:schemeClr val="bg1"/>
                </a:solidFill>
              </a:rPr>
              <a:t>• There are fluctuations in fuel efficiency over the years, but overall, there is a trend of improvement in city and highway MPG.</a:t>
            </a:r>
          </a:p>
        </p:txBody>
      </p:sp>
    </p:spTree>
    <p:extLst>
      <p:ext uri="{BB962C8B-B14F-4D97-AF65-F5344CB8AC3E}">
        <p14:creationId xmlns:p14="http://schemas.microsoft.com/office/powerpoint/2010/main" val="196452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14</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135179" y="271962"/>
            <a:ext cx="11921642" cy="2462213"/>
          </a:xfrm>
          <a:prstGeom prst="rect">
            <a:avLst/>
          </a:prstGeom>
          <a:noFill/>
        </p:spPr>
        <p:txBody>
          <a:bodyPr wrap="square" rtlCol="0">
            <a:spAutoFit/>
          </a:bodyPr>
          <a:lstStyle/>
          <a:p>
            <a:r>
              <a:rPr lang="en-US" sz="2200" b="1" dirty="0">
                <a:solidFill>
                  <a:schemeClr val="bg1"/>
                </a:solidFill>
              </a:rPr>
              <a:t>10. </a:t>
            </a:r>
            <a:r>
              <a:rPr lang="en-US" sz="2200" b="1" i="1" u="sng" dirty="0">
                <a:solidFill>
                  <a:schemeClr val="bg1"/>
                </a:solidFill>
              </a:rPr>
              <a:t>Exploring Variation in Horsepower, MPG and Price Across Car Brands:</a:t>
            </a:r>
          </a:p>
          <a:p>
            <a:r>
              <a:rPr lang="en-US" sz="2200" dirty="0">
                <a:solidFill>
                  <a:schemeClr val="bg1"/>
                </a:solidFill>
              </a:rPr>
              <a:t>• Different car brands offer varying levels of engine horsepower, city MPG, highway MPG, and price.</a:t>
            </a:r>
          </a:p>
          <a:p>
            <a:r>
              <a:rPr lang="en-US" sz="2200" dirty="0">
                <a:solidFill>
                  <a:schemeClr val="bg1"/>
                </a:solidFill>
              </a:rPr>
              <a:t>• For instance, “BMW” provides a balance between engine horsepower (170), city MPG (111.40), highway MPG (92.80), and an average price of $3,511. On the other hand, “Bugatti”</a:t>
            </a:r>
          </a:p>
          <a:p>
            <a:r>
              <a:rPr lang="en-US" sz="2200" dirty="0">
                <a:solidFill>
                  <a:schemeClr val="bg1"/>
                </a:solidFill>
              </a:rPr>
              <a:t>offers high horsepower (1001), low MPG, and a significantly higher average price of $17,57,223.</a:t>
            </a:r>
          </a:p>
        </p:txBody>
      </p:sp>
    </p:spTree>
    <p:extLst>
      <p:ext uri="{BB962C8B-B14F-4D97-AF65-F5344CB8AC3E}">
        <p14:creationId xmlns:p14="http://schemas.microsoft.com/office/powerpoint/2010/main" val="147224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15</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1" y="2386137"/>
            <a:ext cx="12192000" cy="1862048"/>
          </a:xfrm>
          <a:prstGeom prst="rect">
            <a:avLst/>
          </a:prstGeom>
          <a:noFill/>
        </p:spPr>
        <p:txBody>
          <a:bodyPr wrap="square" rtlCol="0">
            <a:spAutoFit/>
          </a:bodyPr>
          <a:lstStyle/>
          <a:p>
            <a:pPr algn="ctr"/>
            <a:r>
              <a:rPr lang="en-US" sz="11500" b="1" i="1" u="sng" dirty="0">
                <a:solidFill>
                  <a:srgbClr val="C00000"/>
                </a:solidFill>
                <a:latin typeface="Aptos Narrow" panose="020B0004020202020204" pitchFamily="34" charset="0"/>
              </a:rPr>
              <a:t>Result</a:t>
            </a:r>
            <a:endParaRPr lang="en-US" sz="5400" b="1" i="1" u="sng"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177553" y="1423964"/>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230658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16</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- 1: How does the popularity of a car model vary across</a:t>
            </a:r>
          </a:p>
          <a:p>
            <a:pPr algn="ctr"/>
            <a:r>
              <a:rPr lang="en-US" sz="3200" b="1" dirty="0">
                <a:solidFill>
                  <a:srgbClr val="C00000"/>
                </a:solidFill>
                <a:latin typeface="Aptos Narrow" panose="020B0004020202020204" pitchFamily="34" charset="0"/>
              </a:rPr>
              <a:t>different market categories?</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9" name="Picture 8">
            <a:extLst>
              <a:ext uri="{FF2B5EF4-FFF2-40B4-BE49-F238E27FC236}">
                <a16:creationId xmlns:a16="http://schemas.microsoft.com/office/drawing/2014/main" id="{F6A9EABC-02BC-99DB-5F09-9E94A862020F}"/>
              </a:ext>
            </a:extLst>
          </p:cNvPr>
          <p:cNvPicPr>
            <a:picLocks noChangeAspect="1"/>
          </p:cNvPicPr>
          <p:nvPr/>
        </p:nvPicPr>
        <p:blipFill rotWithShape="1">
          <a:blip r:embed="rId4"/>
          <a:srcRect l="1528"/>
          <a:stretch/>
        </p:blipFill>
        <p:spPr>
          <a:xfrm>
            <a:off x="691795" y="1557216"/>
            <a:ext cx="10955708" cy="480024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1002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17</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- 2: What is the relationship between a car's engine</a:t>
            </a:r>
          </a:p>
          <a:p>
            <a:pPr algn="ctr"/>
            <a:r>
              <a:rPr lang="en-US" sz="3200" b="1" dirty="0">
                <a:solidFill>
                  <a:srgbClr val="C00000"/>
                </a:solidFill>
                <a:latin typeface="Aptos Narrow" panose="020B0004020202020204" pitchFamily="34" charset="0"/>
              </a:rPr>
              <a:t>power and its price?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4310A43D-68D7-12BC-C101-9292DEAF6262}"/>
              </a:ext>
            </a:extLst>
          </p:cNvPr>
          <p:cNvPicPr>
            <a:picLocks noChangeAspect="1"/>
          </p:cNvPicPr>
          <p:nvPr/>
        </p:nvPicPr>
        <p:blipFill>
          <a:blip r:embed="rId4"/>
          <a:stretch>
            <a:fillRect/>
          </a:stretch>
        </p:blipFill>
        <p:spPr>
          <a:xfrm>
            <a:off x="825623" y="1352096"/>
            <a:ext cx="10564427" cy="49763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21486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18</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- 3: Which car features are most important in</a:t>
            </a:r>
          </a:p>
          <a:p>
            <a:pPr algn="ctr"/>
            <a:r>
              <a:rPr lang="en-US" sz="3200" b="1" dirty="0">
                <a:solidFill>
                  <a:srgbClr val="C00000"/>
                </a:solidFill>
                <a:latin typeface="Aptos Narrow" panose="020B0004020202020204" pitchFamily="34" charset="0"/>
              </a:rPr>
              <a:t>determining a car's price?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8AF6AD3A-8098-7B93-ED84-517B079F6D05}"/>
              </a:ext>
            </a:extLst>
          </p:cNvPr>
          <p:cNvPicPr>
            <a:picLocks noChangeAspect="1"/>
          </p:cNvPicPr>
          <p:nvPr/>
        </p:nvPicPr>
        <p:blipFill rotWithShape="1">
          <a:blip r:embed="rId4"/>
          <a:srcRect l="3217" r="1560" b="6761"/>
          <a:stretch/>
        </p:blipFill>
        <p:spPr>
          <a:xfrm>
            <a:off x="861134" y="1440007"/>
            <a:ext cx="10360241" cy="46678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68718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19</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- 4: How does the average price of a car vary</a:t>
            </a:r>
          </a:p>
          <a:p>
            <a:pPr algn="ctr"/>
            <a:r>
              <a:rPr lang="en-US" sz="3200" b="1" dirty="0">
                <a:solidFill>
                  <a:srgbClr val="C00000"/>
                </a:solidFill>
                <a:latin typeface="Aptos Narrow" panose="020B0004020202020204" pitchFamily="34" charset="0"/>
              </a:rPr>
              <a:t>across different manufacturers?</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1940C318-C364-576B-B1B8-6C3CB8D782F0}"/>
              </a:ext>
            </a:extLst>
          </p:cNvPr>
          <p:cNvPicPr>
            <a:picLocks noChangeAspect="1"/>
          </p:cNvPicPr>
          <p:nvPr/>
        </p:nvPicPr>
        <p:blipFill>
          <a:blip r:embed="rId4"/>
          <a:stretch>
            <a:fillRect/>
          </a:stretch>
        </p:blipFill>
        <p:spPr>
          <a:xfrm>
            <a:off x="310192" y="2168054"/>
            <a:ext cx="5407028" cy="36468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Picture 8">
            <a:extLst>
              <a:ext uri="{FF2B5EF4-FFF2-40B4-BE49-F238E27FC236}">
                <a16:creationId xmlns:a16="http://schemas.microsoft.com/office/drawing/2014/main" id="{5AEC6D9D-ED7F-A1A0-508B-0D05524BBB4B}"/>
              </a:ext>
            </a:extLst>
          </p:cNvPr>
          <p:cNvPicPr>
            <a:picLocks noChangeAspect="1"/>
          </p:cNvPicPr>
          <p:nvPr/>
        </p:nvPicPr>
        <p:blipFill>
          <a:blip r:embed="rId5"/>
          <a:stretch>
            <a:fillRect/>
          </a:stretch>
        </p:blipFill>
        <p:spPr>
          <a:xfrm>
            <a:off x="6160578" y="2168054"/>
            <a:ext cx="5407028" cy="36468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07838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TABLE OF CONTENTS</a:t>
            </a:r>
            <a:r>
              <a:rPr lang="en-US" sz="5400" dirty="0">
                <a:solidFill>
                  <a:srgbClr val="C00000"/>
                </a:solidFill>
                <a:highlight>
                  <a:srgbClr val="404040"/>
                </a:highlight>
                <a:latin typeface="Aptos Narrow" panose="020B0004020202020204" pitchFamily="34" charset="0"/>
              </a:rPr>
              <a:t>       </a:t>
            </a:r>
          </a:p>
        </p:txBody>
      </p:sp>
      <p:sp>
        <p:nvSpPr>
          <p:cNvPr id="7" name="TextBox 6">
            <a:extLst>
              <a:ext uri="{FF2B5EF4-FFF2-40B4-BE49-F238E27FC236}">
                <a16:creationId xmlns:a16="http://schemas.microsoft.com/office/drawing/2014/main" id="{ECDF8B46-DEBD-C10F-F5BB-52408AAE1FD7}"/>
              </a:ext>
            </a:extLst>
          </p:cNvPr>
          <p:cNvSpPr txBox="1"/>
          <p:nvPr/>
        </p:nvSpPr>
        <p:spPr>
          <a:xfrm>
            <a:off x="3346883" y="1014248"/>
            <a:ext cx="7386220" cy="5632311"/>
          </a:xfrm>
          <a:prstGeom prst="rect">
            <a:avLst/>
          </a:prstGeom>
          <a:noFill/>
        </p:spPr>
        <p:txBody>
          <a:bodyPr wrap="square" rtlCol="0">
            <a:spAutoFit/>
          </a:bodyPr>
          <a:lstStyle/>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PROJECT DESCRIPTION</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TASK: ANALYSIS</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TASK: DASHBOARD</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TECH- STACK USED</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APPROACH</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INSIGHTS</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RESULT</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CONCLUSION</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DRIVE LINK</a:t>
            </a:r>
          </a:p>
        </p:txBody>
      </p:sp>
    </p:spTree>
    <p:extLst>
      <p:ext uri="{BB962C8B-B14F-4D97-AF65-F5344CB8AC3E}">
        <p14:creationId xmlns:p14="http://schemas.microsoft.com/office/powerpoint/2010/main" val="2513107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20</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- 5: What is the relationship between fuel</a:t>
            </a:r>
          </a:p>
          <a:p>
            <a:pPr algn="ctr"/>
            <a:r>
              <a:rPr lang="en-US" sz="3200" b="1" dirty="0">
                <a:solidFill>
                  <a:srgbClr val="C00000"/>
                </a:solidFill>
                <a:latin typeface="Aptos Narrow" panose="020B0004020202020204" pitchFamily="34" charset="0"/>
              </a:rPr>
              <a:t>efficiency and the number of cylinders in a car's engine?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B57A8183-1301-7198-5AD0-862DFF196268}"/>
              </a:ext>
            </a:extLst>
          </p:cNvPr>
          <p:cNvPicPr>
            <a:picLocks noChangeAspect="1"/>
          </p:cNvPicPr>
          <p:nvPr/>
        </p:nvPicPr>
        <p:blipFill rotWithShape="1">
          <a:blip r:embed="rId4"/>
          <a:srcRect l="3415" t="3289" r="5515" b="5936"/>
          <a:stretch/>
        </p:blipFill>
        <p:spPr>
          <a:xfrm>
            <a:off x="1580225" y="1784411"/>
            <a:ext cx="8735627" cy="38884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90903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21</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- 1: How does the distribution of car prices vary by</a:t>
            </a:r>
          </a:p>
          <a:p>
            <a:pPr algn="ctr"/>
            <a:r>
              <a:rPr lang="en-US" sz="3200" b="1" dirty="0">
                <a:solidFill>
                  <a:srgbClr val="C00000"/>
                </a:solidFill>
                <a:latin typeface="Aptos Narrow" panose="020B0004020202020204" pitchFamily="34" charset="0"/>
              </a:rPr>
              <a:t>brand and body style?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5927CB0C-BA07-D456-0388-06C9CDC31095}"/>
              </a:ext>
            </a:extLst>
          </p:cNvPr>
          <p:cNvPicPr>
            <a:picLocks noChangeAspect="1"/>
          </p:cNvPicPr>
          <p:nvPr/>
        </p:nvPicPr>
        <p:blipFill>
          <a:blip r:embed="rId4"/>
          <a:stretch>
            <a:fillRect/>
          </a:stretch>
        </p:blipFill>
        <p:spPr>
          <a:xfrm>
            <a:off x="639193" y="1257146"/>
            <a:ext cx="10076156" cy="47619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495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22</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- 2: Which car brands have the highest and lowest</a:t>
            </a:r>
          </a:p>
          <a:p>
            <a:pPr algn="ctr"/>
            <a:r>
              <a:rPr lang="en-US" sz="3200" b="1" dirty="0">
                <a:solidFill>
                  <a:srgbClr val="C00000"/>
                </a:solidFill>
                <a:latin typeface="Aptos Narrow" panose="020B0004020202020204" pitchFamily="34" charset="0"/>
              </a:rPr>
              <a:t>average MSRPs and how does this vary by body style?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4CCFF427-F367-9D31-4C36-439387A4D4CA}"/>
              </a:ext>
            </a:extLst>
          </p:cNvPr>
          <p:cNvPicPr>
            <a:picLocks noChangeAspect="1"/>
          </p:cNvPicPr>
          <p:nvPr/>
        </p:nvPicPr>
        <p:blipFill>
          <a:blip r:embed="rId4"/>
          <a:stretch>
            <a:fillRect/>
          </a:stretch>
        </p:blipFill>
        <p:spPr>
          <a:xfrm>
            <a:off x="1029810" y="1382808"/>
            <a:ext cx="10377996" cy="46628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54243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23</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- 3: How do the different feature such as transmission</a:t>
            </a:r>
          </a:p>
          <a:p>
            <a:pPr algn="ctr"/>
            <a:r>
              <a:rPr lang="en-US" sz="3200" b="1" dirty="0">
                <a:solidFill>
                  <a:srgbClr val="C00000"/>
                </a:solidFill>
                <a:latin typeface="Aptos Narrow" panose="020B0004020202020204" pitchFamily="34" charset="0"/>
              </a:rPr>
              <a:t>type affect the MSRP, and how does this vary by body style?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69DC0065-AAE4-BA03-D82D-31514CE4232C}"/>
              </a:ext>
            </a:extLst>
          </p:cNvPr>
          <p:cNvPicPr>
            <a:picLocks noChangeAspect="1"/>
          </p:cNvPicPr>
          <p:nvPr/>
        </p:nvPicPr>
        <p:blipFill rotWithShape="1">
          <a:blip r:embed="rId4"/>
          <a:srcRect l="4044"/>
          <a:stretch/>
        </p:blipFill>
        <p:spPr>
          <a:xfrm>
            <a:off x="914401" y="1257145"/>
            <a:ext cx="10182686" cy="528288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9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24</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- 4: How does the fuel efficiency of cars vary</a:t>
            </a:r>
          </a:p>
          <a:p>
            <a:pPr algn="ctr"/>
            <a:r>
              <a:rPr lang="en-US" sz="3200" b="1" dirty="0">
                <a:solidFill>
                  <a:srgbClr val="C00000"/>
                </a:solidFill>
                <a:latin typeface="Aptos Narrow" panose="020B0004020202020204" pitchFamily="34" charset="0"/>
              </a:rPr>
              <a:t>across different body styles and model years?</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36C47AFF-4F46-8BBC-B20F-36A3CE2C1AB7}"/>
              </a:ext>
            </a:extLst>
          </p:cNvPr>
          <p:cNvPicPr>
            <a:picLocks noChangeAspect="1"/>
          </p:cNvPicPr>
          <p:nvPr/>
        </p:nvPicPr>
        <p:blipFill rotWithShape="1">
          <a:blip r:embed="rId4"/>
          <a:srcRect r="50000"/>
          <a:stretch/>
        </p:blipFill>
        <p:spPr>
          <a:xfrm>
            <a:off x="1500326" y="1287263"/>
            <a:ext cx="9454719" cy="513129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4017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25</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- 5: How does the car's horsepower, MPG, and</a:t>
            </a:r>
          </a:p>
          <a:p>
            <a:pPr algn="ctr"/>
            <a:r>
              <a:rPr lang="en-US" sz="3200" b="1" dirty="0">
                <a:solidFill>
                  <a:srgbClr val="C00000"/>
                </a:solidFill>
                <a:latin typeface="Aptos Narrow" panose="020B0004020202020204" pitchFamily="34" charset="0"/>
              </a:rPr>
              <a:t>price vary across different Brands?</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CBB5E950-E17C-E97D-1CE5-799201640EFA}"/>
              </a:ext>
            </a:extLst>
          </p:cNvPr>
          <p:cNvPicPr>
            <a:picLocks noChangeAspect="1"/>
          </p:cNvPicPr>
          <p:nvPr/>
        </p:nvPicPr>
        <p:blipFill rotWithShape="1">
          <a:blip r:embed="rId4"/>
          <a:srcRect l="50000"/>
          <a:stretch/>
        </p:blipFill>
        <p:spPr>
          <a:xfrm>
            <a:off x="550417" y="1257145"/>
            <a:ext cx="10999432" cy="491775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4171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26</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584775"/>
          </a:xfrm>
          <a:prstGeom prst="rect">
            <a:avLst/>
          </a:prstGeom>
          <a:noFill/>
        </p:spPr>
        <p:txBody>
          <a:bodyPr wrap="square" rtlCol="0">
            <a:spAutoFit/>
          </a:bodyPr>
          <a:lstStyle/>
          <a:p>
            <a:pPr algn="ctr"/>
            <a:r>
              <a:rPr lang="en-US" sz="3200" b="1" dirty="0">
                <a:solidFill>
                  <a:srgbClr val="C00000"/>
                </a:solidFill>
                <a:latin typeface="Aptos Narrow" panose="020B0004020202020204" pitchFamily="34" charset="0"/>
              </a:rPr>
              <a:t>Dashboard</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987D3D59-2F03-72D7-BBC7-1A712A6A2AE8}"/>
              </a:ext>
            </a:extLst>
          </p:cNvPr>
          <p:cNvPicPr>
            <a:picLocks noChangeAspect="1"/>
          </p:cNvPicPr>
          <p:nvPr/>
        </p:nvPicPr>
        <p:blipFill>
          <a:blip r:embed="rId4"/>
          <a:stretch>
            <a:fillRect/>
          </a:stretch>
        </p:blipFill>
        <p:spPr>
          <a:xfrm>
            <a:off x="186430" y="674703"/>
            <a:ext cx="11816179" cy="600337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670091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27</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4" y="137509"/>
            <a:ext cx="12192000" cy="584775"/>
          </a:xfrm>
          <a:prstGeom prst="rect">
            <a:avLst/>
          </a:prstGeom>
          <a:noFill/>
        </p:spPr>
        <p:txBody>
          <a:bodyPr wrap="square" rtlCol="0">
            <a:spAutoFit/>
          </a:bodyPr>
          <a:lstStyle/>
          <a:p>
            <a:pPr algn="ctr"/>
            <a:r>
              <a:rPr lang="en-US" sz="3200" b="1" dirty="0">
                <a:solidFill>
                  <a:srgbClr val="C00000"/>
                </a:solidFill>
                <a:latin typeface="Aptos Narrow" panose="020B0004020202020204" pitchFamily="34" charset="0"/>
              </a:rPr>
              <a:t>CONCLUSION</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
        <p:nvSpPr>
          <p:cNvPr id="7" name="TextBox 6">
            <a:extLst>
              <a:ext uri="{FF2B5EF4-FFF2-40B4-BE49-F238E27FC236}">
                <a16:creationId xmlns:a16="http://schemas.microsoft.com/office/drawing/2014/main" id="{69E210A8-EA78-03CF-8533-4A9E6070CE14}"/>
              </a:ext>
            </a:extLst>
          </p:cNvPr>
          <p:cNvSpPr txBox="1"/>
          <p:nvPr/>
        </p:nvSpPr>
        <p:spPr>
          <a:xfrm>
            <a:off x="160867" y="746347"/>
            <a:ext cx="11963399" cy="5924699"/>
          </a:xfrm>
          <a:prstGeom prst="rect">
            <a:avLst/>
          </a:prstGeom>
          <a:noFill/>
        </p:spPr>
        <p:txBody>
          <a:bodyPr wrap="square" rtlCol="0">
            <a:spAutoFit/>
          </a:bodyPr>
          <a:lstStyle/>
          <a:p>
            <a:r>
              <a:rPr lang="en-US" sz="2000" dirty="0">
                <a:solidFill>
                  <a:schemeClr val="bg1"/>
                </a:solidFill>
              </a:rPr>
              <a:t>The analysis on the car's dataset revealed several important insights regarding car prices, market categories, car features, and fuel efficiency. The following key conclusions can be drawn from the findings:</a:t>
            </a:r>
          </a:p>
          <a:p>
            <a:endParaRPr lang="en-US" sz="2000" dirty="0">
              <a:solidFill>
                <a:schemeClr val="bg1"/>
              </a:solidFill>
            </a:endParaRPr>
          </a:p>
          <a:p>
            <a:r>
              <a:rPr lang="en-US" sz="2300" dirty="0">
                <a:solidFill>
                  <a:schemeClr val="bg1"/>
                </a:solidFill>
                <a:latin typeface="+mj-lt"/>
              </a:rPr>
              <a:t>• Car prices vary significantly by brand and body style. Some brands, such as Bugatti, Maybach, and Rolls Royce, have higher average MSRPs compared to others. The choice of body style also influences the price range of cars, with certain body styles commanding higher prices.</a:t>
            </a:r>
          </a:p>
          <a:p>
            <a:r>
              <a:rPr lang="en-US" sz="2300" dirty="0">
                <a:solidFill>
                  <a:schemeClr val="bg1"/>
                </a:solidFill>
                <a:latin typeface="+mj-lt"/>
              </a:rPr>
              <a:t>• Engine power, measured in horsepower (HP), plays a crucial role in determining car prices. Cars with higher horsepower tend to have higher average costs. This indicates that customers are willing to pay more for increased engine performance.</a:t>
            </a:r>
          </a:p>
          <a:p>
            <a:r>
              <a:rPr lang="en-US" sz="2300" dirty="0">
                <a:solidFill>
                  <a:schemeClr val="bg1"/>
                </a:solidFill>
                <a:latin typeface="+mj-lt"/>
              </a:rPr>
              <a:t>• The analysis highlights the relative importance of car features on price. Engine cylinder count, MPG (both city and highway), engine HP, vehicle style, and fuel type all contribute to the pricing of cars. Understanding these factors is vital for car manufacturers to set competitive prices and meet customer demands.</a:t>
            </a:r>
          </a:p>
          <a:p>
            <a:r>
              <a:rPr lang="en-US" sz="2300" dirty="0">
                <a:solidFill>
                  <a:schemeClr val="bg1"/>
                </a:solidFill>
                <a:latin typeface="+mj-lt"/>
              </a:rPr>
              <a:t>• The analysis also reveals differences in fuel efficiency across body styles and model years. While there have been improvements in overall fuel efficiency, variations exist among different body styles and over time. This information can guide car buyers in choosing more fuel-efficient options.</a:t>
            </a:r>
          </a:p>
        </p:txBody>
      </p:sp>
    </p:spTree>
    <p:extLst>
      <p:ext uri="{BB962C8B-B14F-4D97-AF65-F5344CB8AC3E}">
        <p14:creationId xmlns:p14="http://schemas.microsoft.com/office/powerpoint/2010/main" val="1829837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28</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584775"/>
          </a:xfrm>
          <a:prstGeom prst="rect">
            <a:avLst/>
          </a:prstGeom>
          <a:noFill/>
        </p:spPr>
        <p:txBody>
          <a:bodyPr wrap="square" rtlCol="0">
            <a:spAutoFit/>
          </a:bodyPr>
          <a:lstStyle/>
          <a:p>
            <a:pPr algn="ctr"/>
            <a:r>
              <a:rPr lang="en-US" sz="3200" b="1" dirty="0">
                <a:solidFill>
                  <a:srgbClr val="C00000"/>
                </a:solidFill>
                <a:highlight>
                  <a:srgbClr val="404040"/>
                </a:highlight>
                <a:latin typeface="Aptos Narrow" panose="020B0004020202020204" pitchFamily="34" charset="0"/>
              </a:rPr>
              <a:t>Drive Link</a:t>
            </a: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
        <p:nvSpPr>
          <p:cNvPr id="10" name="TextBox 9">
            <a:extLst>
              <a:ext uri="{FF2B5EF4-FFF2-40B4-BE49-F238E27FC236}">
                <a16:creationId xmlns:a16="http://schemas.microsoft.com/office/drawing/2014/main" id="{50483A8D-9768-9A9A-04B9-9A5B7432CA42}"/>
              </a:ext>
            </a:extLst>
          </p:cNvPr>
          <p:cNvSpPr txBox="1"/>
          <p:nvPr/>
        </p:nvSpPr>
        <p:spPr>
          <a:xfrm>
            <a:off x="142043" y="1032958"/>
            <a:ext cx="11683917" cy="7848302"/>
          </a:xfrm>
          <a:prstGeom prst="rect">
            <a:avLst/>
          </a:prstGeom>
          <a:noFill/>
        </p:spPr>
        <p:txBody>
          <a:bodyPr wrap="square">
            <a:spAutoFit/>
          </a:bodyPr>
          <a:lstStyle/>
          <a:p>
            <a:r>
              <a:rPr lang="en-US" sz="3600" b="1" dirty="0">
                <a:solidFill>
                  <a:schemeClr val="bg1"/>
                </a:solidFill>
              </a:rPr>
              <a:t>• Link for Excel file:</a:t>
            </a:r>
          </a:p>
          <a:p>
            <a:r>
              <a:rPr lang="en-US" sz="3600" b="1" u="sng" dirty="0">
                <a:solidFill>
                  <a:srgbClr val="00B0F0"/>
                </a:solidFill>
                <a:hlinkClick r:id="rId4"/>
              </a:rPr>
              <a:t>https://docs.google.com/spreadsheets/d/1IdiotrW17jLXa9XxueXP4DHyxxhJZWBf/edit?usp=sharing&amp;ouid=111775799564275591184&amp;rtpof=true&amp;sd=true</a:t>
            </a:r>
            <a:r>
              <a:rPr lang="en-US" sz="3600" b="1" u="sng" dirty="0">
                <a:solidFill>
                  <a:srgbClr val="00B0F0"/>
                </a:solidFill>
              </a:rPr>
              <a:t>   </a:t>
            </a:r>
          </a:p>
          <a:p>
            <a:r>
              <a:rPr lang="en-US" sz="3600" b="1" dirty="0">
                <a:solidFill>
                  <a:schemeClr val="bg1"/>
                </a:solidFill>
              </a:rPr>
              <a:t>• Link for Power BI Dashboard:</a:t>
            </a:r>
          </a:p>
          <a:p>
            <a:r>
              <a:rPr lang="en-US" sz="3600" b="1" dirty="0">
                <a:solidFill>
                  <a:schemeClr val="bg1"/>
                </a:solidFill>
                <a:hlinkClick r:id="rId5"/>
              </a:rPr>
              <a:t>https://drive.google.com/file/d/1E0zOTAmqrgEH3wpb0lWoFGOe_hzVczaL/view?usp=sharing</a:t>
            </a:r>
            <a:r>
              <a:rPr lang="en-US" sz="3600" b="1" dirty="0">
                <a:solidFill>
                  <a:schemeClr val="bg1"/>
                </a:solidFill>
              </a:rPr>
              <a:t> </a:t>
            </a:r>
          </a:p>
          <a:p>
            <a:r>
              <a:rPr lang="en-US" sz="3600" b="1" dirty="0">
                <a:solidFill>
                  <a:schemeClr val="bg1"/>
                </a:solidFill>
              </a:rPr>
              <a:t>• Link for video Presentation:</a:t>
            </a:r>
          </a:p>
          <a:p>
            <a:r>
              <a:rPr lang="en-US" sz="3600" b="1" dirty="0">
                <a:solidFill>
                  <a:schemeClr val="bg1"/>
                </a:solidFill>
                <a:hlinkClick r:id="rId6"/>
              </a:rPr>
              <a:t>https://www.loom.com/share/bd3795de9cd848748e7d64d93a4f50ab?sid=9a912698-61f8-44bb-9592-3614ab1f9375</a:t>
            </a:r>
            <a:r>
              <a:rPr lang="en-US" sz="3600" b="1" dirty="0">
                <a:solidFill>
                  <a:schemeClr val="bg1"/>
                </a:solidFill>
              </a:rPr>
              <a:t> </a:t>
            </a:r>
          </a:p>
          <a:p>
            <a:endParaRPr lang="en-US" sz="3600" b="1" dirty="0">
              <a:solidFill>
                <a:schemeClr val="bg1"/>
              </a:solidFill>
            </a:endParaRPr>
          </a:p>
          <a:p>
            <a:r>
              <a:rPr lang="en-US" sz="3600" b="1" dirty="0">
                <a:solidFill>
                  <a:schemeClr val="bg1"/>
                </a:solidFill>
              </a:rPr>
              <a:t>  </a:t>
            </a:r>
          </a:p>
          <a:p>
            <a:r>
              <a:rPr lang="en-US" sz="3600" b="1" u="sng" dirty="0">
                <a:solidFill>
                  <a:srgbClr val="00B0F0"/>
                </a:solidFill>
              </a:rPr>
              <a:t> </a:t>
            </a:r>
          </a:p>
        </p:txBody>
      </p:sp>
    </p:spTree>
    <p:extLst>
      <p:ext uri="{BB962C8B-B14F-4D97-AF65-F5344CB8AC3E}">
        <p14:creationId xmlns:p14="http://schemas.microsoft.com/office/powerpoint/2010/main" val="3344384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29</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7D95F70C-845B-8F97-9841-B478740BFAB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 y="0"/>
            <a:ext cx="12192000" cy="6858000"/>
          </a:xfrm>
          <a:prstGeom prst="rect">
            <a:avLst/>
          </a:prstGeom>
        </p:spPr>
      </p:pic>
      <p:sp>
        <p:nvSpPr>
          <p:cNvPr id="9" name="TextBox 8">
            <a:extLst>
              <a:ext uri="{FF2B5EF4-FFF2-40B4-BE49-F238E27FC236}">
                <a16:creationId xmlns:a16="http://schemas.microsoft.com/office/drawing/2014/main" id="{357E09D8-B655-8A00-D323-362CCABEE34A}"/>
              </a:ext>
            </a:extLst>
          </p:cNvPr>
          <p:cNvSpPr txBox="1"/>
          <p:nvPr/>
        </p:nvSpPr>
        <p:spPr>
          <a:xfrm>
            <a:off x="3048000" y="5715000"/>
            <a:ext cx="6096000" cy="369332"/>
          </a:xfrm>
          <a:prstGeom prst="rect">
            <a:avLst/>
          </a:prstGeom>
          <a:noFill/>
        </p:spPr>
        <p:txBody>
          <a:bodyPr wrap="square" rtlCol="0">
            <a:spAutoFit/>
          </a:bodyPr>
          <a:lstStyle/>
          <a:p>
            <a:endParaRPr lang="en-US" sz="900"/>
          </a:p>
          <a:p>
            <a:endParaRPr lang="en-US" sz="900" dirty="0"/>
          </a:p>
        </p:txBody>
      </p:sp>
    </p:spTree>
    <p:extLst>
      <p:ext uri="{BB962C8B-B14F-4D97-AF65-F5344CB8AC3E}">
        <p14:creationId xmlns:p14="http://schemas.microsoft.com/office/powerpoint/2010/main" val="300758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3</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PROJECT DESCRIPTION</a:t>
            </a:r>
            <a:endParaRPr lang="en-US" sz="5400" dirty="0">
              <a:solidFill>
                <a:srgbClr val="C00000"/>
              </a:solidFill>
              <a:highlight>
                <a:srgbClr val="404040"/>
              </a:highlight>
              <a:latin typeface="Aptos Narrow" panose="020B0004020202020204" pitchFamily="34" charset="0"/>
            </a:endParaRPr>
          </a:p>
        </p:txBody>
      </p:sp>
      <p:sp>
        <p:nvSpPr>
          <p:cNvPr id="7" name="TextBox 6">
            <a:extLst>
              <a:ext uri="{FF2B5EF4-FFF2-40B4-BE49-F238E27FC236}">
                <a16:creationId xmlns:a16="http://schemas.microsoft.com/office/drawing/2014/main" id="{ECDF8B46-DEBD-C10F-F5BB-52408AAE1FD7}"/>
              </a:ext>
            </a:extLst>
          </p:cNvPr>
          <p:cNvSpPr txBox="1"/>
          <p:nvPr/>
        </p:nvSpPr>
        <p:spPr>
          <a:xfrm>
            <a:off x="0" y="1014248"/>
            <a:ext cx="12192000" cy="5693866"/>
          </a:xfrm>
          <a:prstGeom prst="rect">
            <a:avLst/>
          </a:prstGeom>
          <a:noFill/>
        </p:spPr>
        <p:txBody>
          <a:bodyPr wrap="square" rtlCol="0">
            <a:spAutoFit/>
          </a:bodyPr>
          <a:lstStyle/>
          <a:p>
            <a:pPr algn="just"/>
            <a:r>
              <a:rPr lang="en-US" sz="2800" dirty="0">
                <a:solidFill>
                  <a:schemeClr val="bg1">
                    <a:lumMod val="95000"/>
                  </a:schemeClr>
                </a:solidFill>
                <a:latin typeface="Bahnschrift SemiLight SemiConde" panose="020B0502040204020203" pitchFamily="34" charset="0"/>
              </a:rPr>
              <a:t>The automotive industry has experienced rapid growth, with a focus on fuel efficiency, environmental sustainability, and technological innovation. As competition increases and consumer preferences shift, it is crucial to understand the factors driving car demand. Electric and hybrid vehicles are becoming popular as well as alternative fuel sources like hydrogen and natural gas are also becoming popular. Traditional gasoline-powered cars remain dominant, with varying fuel types and grades available. To optimize pricing and product development decisions, car manufacturers can analyze the relationship between features, market categories, and pricing,</a:t>
            </a:r>
          </a:p>
          <a:p>
            <a:pPr algn="just"/>
            <a:r>
              <a:rPr lang="en-US" sz="2800" dirty="0">
                <a:solidFill>
                  <a:schemeClr val="bg1">
                    <a:lumMod val="95000"/>
                  </a:schemeClr>
                </a:solidFill>
                <a:latin typeface="Bahnschrift SemiLight SemiConde" panose="020B0502040204020203" pitchFamily="34" charset="0"/>
              </a:rPr>
              <a:t>identifying popular features and profitable categories.</a:t>
            </a:r>
          </a:p>
          <a:p>
            <a:pPr algn="just"/>
            <a:r>
              <a:rPr lang="en-US" sz="2800" dirty="0">
                <a:solidFill>
                  <a:schemeClr val="bg1">
                    <a:lumMod val="95000"/>
                  </a:schemeClr>
                </a:solidFill>
                <a:latin typeface="Bahnschrift SemiLight SemiConde" panose="020B0502040204020203" pitchFamily="34" charset="0"/>
              </a:rPr>
              <a:t>Data analysis techniques like regression analysis and market segmentation can help manufacturers develop a pricing strategy that balances consumer demand with profitability and focus on product features for future development. This approach can enhance competitiveness and profitability over time.</a:t>
            </a:r>
          </a:p>
        </p:txBody>
      </p:sp>
    </p:spTree>
    <p:extLst>
      <p:ext uri="{BB962C8B-B14F-4D97-AF65-F5344CB8AC3E}">
        <p14:creationId xmlns:p14="http://schemas.microsoft.com/office/powerpoint/2010/main" val="388076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4</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366040" y="121696"/>
            <a:ext cx="11665093" cy="6617196"/>
          </a:xfrm>
          <a:prstGeom prst="rect">
            <a:avLst/>
          </a:prstGeom>
          <a:noFill/>
        </p:spPr>
        <p:txBody>
          <a:bodyPr wrap="square" rtlCol="0">
            <a:spAutoFit/>
          </a:bodyPr>
          <a:lstStyle/>
          <a:p>
            <a:r>
              <a:rPr lang="en-US" sz="2800" b="1" dirty="0">
                <a:solidFill>
                  <a:schemeClr val="bg1"/>
                </a:solidFill>
              </a:rPr>
              <a:t> The names of columns used are:</a:t>
            </a:r>
          </a:p>
          <a:p>
            <a:r>
              <a:rPr lang="en-US" sz="2200" dirty="0">
                <a:solidFill>
                  <a:schemeClr val="bg1"/>
                </a:solidFill>
              </a:rPr>
              <a:t>• </a:t>
            </a:r>
            <a:r>
              <a:rPr lang="en-US" sz="2200" b="1" dirty="0">
                <a:solidFill>
                  <a:schemeClr val="bg1"/>
                </a:solidFill>
              </a:rPr>
              <a:t>Make</a:t>
            </a:r>
            <a:r>
              <a:rPr lang="en-US" sz="2200" dirty="0">
                <a:solidFill>
                  <a:schemeClr val="bg1"/>
                </a:solidFill>
              </a:rPr>
              <a:t>: the make or brand of the car</a:t>
            </a:r>
          </a:p>
          <a:p>
            <a:r>
              <a:rPr lang="en-US" sz="2200" dirty="0">
                <a:solidFill>
                  <a:schemeClr val="bg1"/>
                </a:solidFill>
              </a:rPr>
              <a:t>• </a:t>
            </a:r>
            <a:r>
              <a:rPr lang="en-US" sz="2200" b="1" dirty="0">
                <a:solidFill>
                  <a:schemeClr val="bg1"/>
                </a:solidFill>
              </a:rPr>
              <a:t>Model</a:t>
            </a:r>
            <a:r>
              <a:rPr lang="en-US" sz="2200" dirty="0">
                <a:solidFill>
                  <a:schemeClr val="bg1"/>
                </a:solidFill>
              </a:rPr>
              <a:t>: the specific model of the car</a:t>
            </a:r>
          </a:p>
          <a:p>
            <a:r>
              <a:rPr lang="en-US" sz="2200" dirty="0">
                <a:solidFill>
                  <a:schemeClr val="bg1"/>
                </a:solidFill>
              </a:rPr>
              <a:t>• </a:t>
            </a:r>
            <a:r>
              <a:rPr lang="en-US" sz="2200" b="1" dirty="0">
                <a:solidFill>
                  <a:schemeClr val="bg1"/>
                </a:solidFill>
              </a:rPr>
              <a:t>Year</a:t>
            </a:r>
            <a:r>
              <a:rPr lang="en-US" sz="2200" dirty="0">
                <a:solidFill>
                  <a:schemeClr val="bg1"/>
                </a:solidFill>
              </a:rPr>
              <a:t>: the year the car was released</a:t>
            </a:r>
          </a:p>
          <a:p>
            <a:r>
              <a:rPr lang="en-US" sz="2200" dirty="0">
                <a:solidFill>
                  <a:schemeClr val="bg1"/>
                </a:solidFill>
              </a:rPr>
              <a:t>• </a:t>
            </a:r>
            <a:r>
              <a:rPr lang="en-US" sz="2200" b="1" dirty="0">
                <a:solidFill>
                  <a:schemeClr val="bg1"/>
                </a:solidFill>
              </a:rPr>
              <a:t>Engine Fuel Type</a:t>
            </a:r>
            <a:r>
              <a:rPr lang="en-US" sz="2200" dirty="0">
                <a:solidFill>
                  <a:schemeClr val="bg1"/>
                </a:solidFill>
              </a:rPr>
              <a:t>: the type of fuel used by the car (gasoline, diesel, etc.)</a:t>
            </a:r>
          </a:p>
          <a:p>
            <a:r>
              <a:rPr lang="en-US" sz="2200" dirty="0">
                <a:solidFill>
                  <a:schemeClr val="bg1"/>
                </a:solidFill>
              </a:rPr>
              <a:t>• </a:t>
            </a:r>
            <a:r>
              <a:rPr lang="en-US" sz="2200" b="1" dirty="0">
                <a:solidFill>
                  <a:schemeClr val="bg1"/>
                </a:solidFill>
              </a:rPr>
              <a:t>Engine HP</a:t>
            </a:r>
            <a:r>
              <a:rPr lang="en-US" sz="2200" dirty="0">
                <a:solidFill>
                  <a:schemeClr val="bg1"/>
                </a:solidFill>
              </a:rPr>
              <a:t>: the horsepower of the car's engine</a:t>
            </a:r>
          </a:p>
          <a:p>
            <a:r>
              <a:rPr lang="en-US" sz="2200" dirty="0">
                <a:solidFill>
                  <a:schemeClr val="bg1"/>
                </a:solidFill>
              </a:rPr>
              <a:t>• </a:t>
            </a:r>
            <a:r>
              <a:rPr lang="en-US" sz="2200" b="1" dirty="0">
                <a:solidFill>
                  <a:schemeClr val="bg1"/>
                </a:solidFill>
              </a:rPr>
              <a:t>Engine Cylinders</a:t>
            </a:r>
            <a:r>
              <a:rPr lang="en-US" sz="2200" dirty="0">
                <a:solidFill>
                  <a:schemeClr val="bg1"/>
                </a:solidFill>
              </a:rPr>
              <a:t>: the number of cylinders in the car's engine</a:t>
            </a:r>
          </a:p>
          <a:p>
            <a:r>
              <a:rPr lang="en-US" sz="2200" dirty="0">
                <a:solidFill>
                  <a:schemeClr val="bg1"/>
                </a:solidFill>
              </a:rPr>
              <a:t>• </a:t>
            </a:r>
            <a:r>
              <a:rPr lang="en-US" sz="2200" b="1" dirty="0">
                <a:solidFill>
                  <a:schemeClr val="bg1"/>
                </a:solidFill>
              </a:rPr>
              <a:t>Transmission Type</a:t>
            </a:r>
            <a:r>
              <a:rPr lang="en-US" sz="2200" dirty="0">
                <a:solidFill>
                  <a:schemeClr val="bg1"/>
                </a:solidFill>
              </a:rPr>
              <a:t>: the type of transmission (automatic or manual)</a:t>
            </a:r>
          </a:p>
          <a:p>
            <a:r>
              <a:rPr lang="en-US" sz="2200" dirty="0">
                <a:solidFill>
                  <a:schemeClr val="bg1"/>
                </a:solidFill>
              </a:rPr>
              <a:t>• </a:t>
            </a:r>
            <a:r>
              <a:rPr lang="en-US" sz="2200" b="1" dirty="0" err="1">
                <a:solidFill>
                  <a:schemeClr val="bg1"/>
                </a:solidFill>
              </a:rPr>
              <a:t>Driven_Wheels</a:t>
            </a:r>
            <a:r>
              <a:rPr lang="en-US" sz="2200" dirty="0">
                <a:solidFill>
                  <a:schemeClr val="bg1"/>
                </a:solidFill>
              </a:rPr>
              <a:t>: the type of wheels driven by the car (front, rear, all)</a:t>
            </a:r>
          </a:p>
          <a:p>
            <a:r>
              <a:rPr lang="en-US" sz="2200" dirty="0">
                <a:solidFill>
                  <a:schemeClr val="bg1"/>
                </a:solidFill>
              </a:rPr>
              <a:t>• </a:t>
            </a:r>
            <a:r>
              <a:rPr lang="en-US" sz="2200" b="1" dirty="0">
                <a:solidFill>
                  <a:schemeClr val="bg1"/>
                </a:solidFill>
              </a:rPr>
              <a:t>Number of Doors</a:t>
            </a:r>
            <a:r>
              <a:rPr lang="en-US" sz="2200" dirty="0">
                <a:solidFill>
                  <a:schemeClr val="bg1"/>
                </a:solidFill>
              </a:rPr>
              <a:t>: the number of doors the car has</a:t>
            </a:r>
          </a:p>
          <a:p>
            <a:r>
              <a:rPr lang="en-US" sz="2200" dirty="0">
                <a:solidFill>
                  <a:schemeClr val="bg1"/>
                </a:solidFill>
              </a:rPr>
              <a:t>• </a:t>
            </a:r>
            <a:r>
              <a:rPr lang="en-US" sz="2200" b="1" dirty="0">
                <a:solidFill>
                  <a:schemeClr val="bg1"/>
                </a:solidFill>
              </a:rPr>
              <a:t>Market Category</a:t>
            </a:r>
            <a:r>
              <a:rPr lang="en-US" sz="2200" dirty="0">
                <a:solidFill>
                  <a:schemeClr val="bg1"/>
                </a:solidFill>
              </a:rPr>
              <a:t>: the market category the car belongs to (Luxury,</a:t>
            </a:r>
          </a:p>
          <a:p>
            <a:r>
              <a:rPr lang="en-US" sz="2200" dirty="0">
                <a:solidFill>
                  <a:schemeClr val="bg1"/>
                </a:solidFill>
              </a:rPr>
              <a:t>Performance, etc.)</a:t>
            </a:r>
          </a:p>
          <a:p>
            <a:r>
              <a:rPr lang="en-US" sz="2200" dirty="0">
                <a:solidFill>
                  <a:schemeClr val="bg1"/>
                </a:solidFill>
              </a:rPr>
              <a:t>• </a:t>
            </a:r>
            <a:r>
              <a:rPr lang="en-US" sz="2200" b="1" dirty="0">
                <a:solidFill>
                  <a:schemeClr val="bg1"/>
                </a:solidFill>
              </a:rPr>
              <a:t>Vehicle Size</a:t>
            </a:r>
            <a:r>
              <a:rPr lang="en-US" sz="2200" dirty="0">
                <a:solidFill>
                  <a:schemeClr val="bg1"/>
                </a:solidFill>
              </a:rPr>
              <a:t>: the size of the car</a:t>
            </a:r>
          </a:p>
          <a:p>
            <a:r>
              <a:rPr lang="en-US" sz="2200" dirty="0">
                <a:solidFill>
                  <a:schemeClr val="bg1"/>
                </a:solidFill>
              </a:rPr>
              <a:t>• </a:t>
            </a:r>
            <a:r>
              <a:rPr lang="en-US" sz="2200" b="1" dirty="0">
                <a:solidFill>
                  <a:schemeClr val="bg1"/>
                </a:solidFill>
              </a:rPr>
              <a:t>Vehicle Style (or) Body Style </a:t>
            </a:r>
            <a:r>
              <a:rPr lang="en-US" sz="2200" dirty="0">
                <a:solidFill>
                  <a:schemeClr val="bg1"/>
                </a:solidFill>
              </a:rPr>
              <a:t>: the style of the car (Sedan, Coupe, etc.)</a:t>
            </a:r>
          </a:p>
          <a:p>
            <a:r>
              <a:rPr lang="en-US" sz="2200" dirty="0">
                <a:solidFill>
                  <a:schemeClr val="bg1"/>
                </a:solidFill>
              </a:rPr>
              <a:t>• </a:t>
            </a:r>
            <a:r>
              <a:rPr lang="en-US" sz="2200" b="1" dirty="0">
                <a:solidFill>
                  <a:schemeClr val="bg1"/>
                </a:solidFill>
              </a:rPr>
              <a:t>Highway MPG</a:t>
            </a:r>
            <a:r>
              <a:rPr lang="en-US" sz="2200" dirty="0">
                <a:solidFill>
                  <a:schemeClr val="bg1"/>
                </a:solidFill>
              </a:rPr>
              <a:t>: the estimated miles per gallon the car gets on the highway</a:t>
            </a:r>
          </a:p>
          <a:p>
            <a:r>
              <a:rPr lang="en-US" sz="2200" dirty="0">
                <a:solidFill>
                  <a:schemeClr val="bg1"/>
                </a:solidFill>
              </a:rPr>
              <a:t>• </a:t>
            </a:r>
            <a:r>
              <a:rPr lang="en-US" sz="2200" b="1" dirty="0">
                <a:solidFill>
                  <a:schemeClr val="bg1"/>
                </a:solidFill>
              </a:rPr>
              <a:t>City MPG</a:t>
            </a:r>
            <a:r>
              <a:rPr lang="en-US" sz="2200" dirty="0">
                <a:solidFill>
                  <a:schemeClr val="bg1"/>
                </a:solidFill>
              </a:rPr>
              <a:t>: the estimated miles per gallon the car gets in the city</a:t>
            </a:r>
          </a:p>
          <a:p>
            <a:r>
              <a:rPr lang="en-US" sz="2200" dirty="0">
                <a:solidFill>
                  <a:schemeClr val="bg1"/>
                </a:solidFill>
              </a:rPr>
              <a:t>• </a:t>
            </a:r>
            <a:r>
              <a:rPr lang="en-US" sz="2200" b="1" dirty="0">
                <a:solidFill>
                  <a:schemeClr val="bg1"/>
                </a:solidFill>
              </a:rPr>
              <a:t>Popularity</a:t>
            </a:r>
            <a:r>
              <a:rPr lang="en-US" sz="2200" dirty="0">
                <a:solidFill>
                  <a:schemeClr val="bg1"/>
                </a:solidFill>
              </a:rPr>
              <a:t>: a ranking of the popularity of the car (based on the number of</a:t>
            </a:r>
          </a:p>
          <a:p>
            <a:r>
              <a:rPr lang="en-US" sz="2200" dirty="0">
                <a:solidFill>
                  <a:schemeClr val="bg1"/>
                </a:solidFill>
              </a:rPr>
              <a:t>times it has been viewed on Edmunds.com)</a:t>
            </a:r>
          </a:p>
          <a:p>
            <a:r>
              <a:rPr lang="en-US" sz="2200" dirty="0">
                <a:solidFill>
                  <a:schemeClr val="bg1"/>
                </a:solidFill>
              </a:rPr>
              <a:t>• </a:t>
            </a:r>
            <a:r>
              <a:rPr lang="en-US" sz="2200" b="1" dirty="0">
                <a:solidFill>
                  <a:schemeClr val="bg1"/>
                </a:solidFill>
              </a:rPr>
              <a:t>MSRP</a:t>
            </a:r>
            <a:r>
              <a:rPr lang="en-US" sz="2200" dirty="0">
                <a:solidFill>
                  <a:schemeClr val="bg1"/>
                </a:solidFill>
              </a:rPr>
              <a:t>: the manufacturer's suggested retail price of the car</a:t>
            </a:r>
          </a:p>
        </p:txBody>
      </p:sp>
    </p:spTree>
    <p:extLst>
      <p:ext uri="{BB962C8B-B14F-4D97-AF65-F5344CB8AC3E}">
        <p14:creationId xmlns:p14="http://schemas.microsoft.com/office/powerpoint/2010/main" val="165513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5</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TASK: ANALYSIS</a:t>
            </a:r>
            <a:endParaRPr lang="en-US" sz="5400" dirty="0">
              <a:solidFill>
                <a:srgbClr val="C00000"/>
              </a:solidFill>
              <a:highlight>
                <a:srgbClr val="404040"/>
              </a:highlight>
              <a:latin typeface="Aptos Narrow" panose="020B0004020202020204" pitchFamily="34" charset="0"/>
            </a:endParaRPr>
          </a:p>
        </p:txBody>
      </p:sp>
      <p:sp>
        <p:nvSpPr>
          <p:cNvPr id="7" name="TextBox 6">
            <a:extLst>
              <a:ext uri="{FF2B5EF4-FFF2-40B4-BE49-F238E27FC236}">
                <a16:creationId xmlns:a16="http://schemas.microsoft.com/office/drawing/2014/main" id="{ECDF8B46-DEBD-C10F-F5BB-52408AAE1FD7}"/>
              </a:ext>
            </a:extLst>
          </p:cNvPr>
          <p:cNvSpPr txBox="1"/>
          <p:nvPr/>
        </p:nvSpPr>
        <p:spPr>
          <a:xfrm>
            <a:off x="456442" y="1029047"/>
            <a:ext cx="11190960" cy="1938992"/>
          </a:xfrm>
          <a:prstGeom prst="rect">
            <a:avLst/>
          </a:prstGeom>
          <a:noFill/>
        </p:spPr>
        <p:txBody>
          <a:bodyPr wrap="square" rtlCol="0">
            <a:spAutoFit/>
          </a:bodyPr>
          <a:lstStyle/>
          <a:p>
            <a:pPr algn="just"/>
            <a:r>
              <a:rPr lang="en-US" sz="2400" b="1" dirty="0">
                <a:solidFill>
                  <a:schemeClr val="bg1">
                    <a:lumMod val="95000"/>
                  </a:schemeClr>
                </a:solidFill>
                <a:latin typeface="Bahnschrift SemiLight SemiConde" panose="020B0502040204020203" pitchFamily="34" charset="0"/>
              </a:rPr>
              <a:t>A_Task- 1</a:t>
            </a:r>
            <a:r>
              <a:rPr lang="en-US" sz="2000" dirty="0">
                <a:solidFill>
                  <a:schemeClr val="bg1">
                    <a:lumMod val="95000"/>
                  </a:schemeClr>
                </a:solidFill>
                <a:latin typeface="Bahnschrift SemiLight SemiConde" panose="020B0502040204020203" pitchFamily="34" charset="0"/>
              </a:rPr>
              <a:t>: How does the popularity of a car model vary across different market categories?</a:t>
            </a:r>
          </a:p>
          <a:p>
            <a:pPr algn="just"/>
            <a:r>
              <a:rPr lang="en-US" sz="2400" b="1" dirty="0">
                <a:solidFill>
                  <a:schemeClr val="bg1">
                    <a:lumMod val="95000"/>
                  </a:schemeClr>
                </a:solidFill>
                <a:latin typeface="Bahnschrift SemiLight SemiConde" panose="020B0502040204020203" pitchFamily="34" charset="0"/>
              </a:rPr>
              <a:t>A_Task- 2</a:t>
            </a:r>
            <a:r>
              <a:rPr lang="en-US" sz="2000" dirty="0">
                <a:solidFill>
                  <a:schemeClr val="bg1">
                    <a:lumMod val="95000"/>
                  </a:schemeClr>
                </a:solidFill>
                <a:latin typeface="Bahnschrift SemiLight SemiConde" panose="020B0502040204020203" pitchFamily="34" charset="0"/>
              </a:rPr>
              <a:t>: What is the relationship between a car's engine power and its price?</a:t>
            </a:r>
          </a:p>
          <a:p>
            <a:pPr algn="just"/>
            <a:r>
              <a:rPr lang="en-US" sz="2400" b="1" dirty="0">
                <a:solidFill>
                  <a:schemeClr val="bg1">
                    <a:lumMod val="95000"/>
                  </a:schemeClr>
                </a:solidFill>
                <a:latin typeface="Bahnschrift SemiLight SemiConde" panose="020B0502040204020203" pitchFamily="34" charset="0"/>
              </a:rPr>
              <a:t>A_Task- 3</a:t>
            </a:r>
            <a:r>
              <a:rPr lang="en-US" sz="2000" dirty="0">
                <a:solidFill>
                  <a:schemeClr val="bg1">
                    <a:lumMod val="95000"/>
                  </a:schemeClr>
                </a:solidFill>
                <a:latin typeface="Bahnschrift SemiLight SemiConde" panose="020B0502040204020203" pitchFamily="34" charset="0"/>
              </a:rPr>
              <a:t>: Which car features are most important in determining a car's price?</a:t>
            </a:r>
          </a:p>
          <a:p>
            <a:pPr algn="just"/>
            <a:r>
              <a:rPr lang="en-US" sz="2400" b="1" dirty="0">
                <a:solidFill>
                  <a:schemeClr val="bg1">
                    <a:lumMod val="95000"/>
                  </a:schemeClr>
                </a:solidFill>
                <a:latin typeface="Bahnschrift SemiLight SemiConde" panose="020B0502040204020203" pitchFamily="34" charset="0"/>
              </a:rPr>
              <a:t>A_Task- 4</a:t>
            </a:r>
            <a:r>
              <a:rPr lang="en-US" sz="2000" dirty="0">
                <a:solidFill>
                  <a:schemeClr val="bg1">
                    <a:lumMod val="95000"/>
                  </a:schemeClr>
                </a:solidFill>
                <a:latin typeface="Bahnschrift SemiLight SemiConde" panose="020B0502040204020203" pitchFamily="34" charset="0"/>
              </a:rPr>
              <a:t>: How does the average price of a car vary across different manufacturers?</a:t>
            </a:r>
          </a:p>
          <a:p>
            <a:pPr algn="just"/>
            <a:r>
              <a:rPr lang="en-US" sz="2400" b="1" dirty="0">
                <a:solidFill>
                  <a:schemeClr val="bg1">
                    <a:lumMod val="95000"/>
                  </a:schemeClr>
                </a:solidFill>
                <a:latin typeface="Bahnschrift SemiLight SemiConde" panose="020B0502040204020203" pitchFamily="34" charset="0"/>
              </a:rPr>
              <a:t>A_Task- 5</a:t>
            </a:r>
            <a:r>
              <a:rPr lang="en-US" sz="2000" dirty="0">
                <a:solidFill>
                  <a:schemeClr val="bg1">
                    <a:lumMod val="95000"/>
                  </a:schemeClr>
                </a:solidFill>
                <a:latin typeface="Bahnschrift SemiLight SemiConde" panose="020B0502040204020203" pitchFamily="34" charset="0"/>
              </a:rPr>
              <a:t>: What is the relationship between fuel efficiency and the number of cylinders in a car’s engine?</a:t>
            </a:r>
          </a:p>
        </p:txBody>
      </p:sp>
      <p:sp>
        <p:nvSpPr>
          <p:cNvPr id="5" name="TextBox 4">
            <a:extLst>
              <a:ext uri="{FF2B5EF4-FFF2-40B4-BE49-F238E27FC236}">
                <a16:creationId xmlns:a16="http://schemas.microsoft.com/office/drawing/2014/main" id="{551DB382-AB89-33DE-6C4C-A7B9000AC02A}"/>
              </a:ext>
            </a:extLst>
          </p:cNvPr>
          <p:cNvSpPr txBox="1"/>
          <p:nvPr/>
        </p:nvSpPr>
        <p:spPr>
          <a:xfrm>
            <a:off x="0" y="3288131"/>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TASK: DASHBOARD</a:t>
            </a: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2554545"/>
          </a:xfrm>
          <a:prstGeom prst="rect">
            <a:avLst/>
          </a:prstGeom>
          <a:noFill/>
        </p:spPr>
        <p:txBody>
          <a:bodyPr wrap="square" rtlCol="0">
            <a:spAutoFit/>
          </a:bodyPr>
          <a:lstStyle/>
          <a:p>
            <a:pPr algn="just"/>
            <a:r>
              <a:rPr lang="en-US" sz="2400" b="1" dirty="0">
                <a:solidFill>
                  <a:schemeClr val="bg1">
                    <a:lumMod val="95000"/>
                  </a:schemeClr>
                </a:solidFill>
                <a:latin typeface="Bahnschrift SemiLight SemiConde" panose="020B0502040204020203" pitchFamily="34" charset="0"/>
              </a:rPr>
              <a:t>D_Task-1</a:t>
            </a:r>
            <a:r>
              <a:rPr lang="en-US" sz="2000" dirty="0">
                <a:solidFill>
                  <a:schemeClr val="bg1">
                    <a:lumMod val="95000"/>
                  </a:schemeClr>
                </a:solidFill>
                <a:latin typeface="Bahnschrift SemiLight SemiConde" panose="020B0502040204020203" pitchFamily="34" charset="0"/>
              </a:rPr>
              <a:t>: How does the distribution of car prices vary by brand and body style?</a:t>
            </a:r>
          </a:p>
          <a:p>
            <a:pPr algn="just"/>
            <a:r>
              <a:rPr lang="en-US" sz="2400" b="1" dirty="0" err="1">
                <a:solidFill>
                  <a:schemeClr val="bg1">
                    <a:lumMod val="95000"/>
                  </a:schemeClr>
                </a:solidFill>
                <a:latin typeface="Bahnschrift SemiLight SemiConde" panose="020B0502040204020203" pitchFamily="34" charset="0"/>
              </a:rPr>
              <a:t>D_Task</a:t>
            </a:r>
            <a:r>
              <a:rPr lang="en-US" sz="2400" b="1" dirty="0">
                <a:solidFill>
                  <a:schemeClr val="bg1">
                    <a:lumMod val="95000"/>
                  </a:schemeClr>
                </a:solidFill>
                <a:latin typeface="Bahnschrift SemiLight SemiConde" panose="020B0502040204020203" pitchFamily="34" charset="0"/>
              </a:rPr>
              <a:t>- 2</a:t>
            </a:r>
            <a:r>
              <a:rPr lang="en-US" sz="2000" dirty="0">
                <a:solidFill>
                  <a:schemeClr val="bg1">
                    <a:lumMod val="95000"/>
                  </a:schemeClr>
                </a:solidFill>
                <a:latin typeface="Bahnschrift SemiLight SemiConde" panose="020B0502040204020203" pitchFamily="34" charset="0"/>
              </a:rPr>
              <a:t>: Which car brands have the highest and lowest average MSRPs, and how does this vary by body style?</a:t>
            </a:r>
          </a:p>
          <a:p>
            <a:pPr algn="just"/>
            <a:r>
              <a:rPr lang="en-US" sz="2400" b="1" dirty="0" err="1">
                <a:solidFill>
                  <a:schemeClr val="bg1">
                    <a:lumMod val="95000"/>
                  </a:schemeClr>
                </a:solidFill>
                <a:latin typeface="Bahnschrift SemiLight SemiConde" panose="020B0502040204020203" pitchFamily="34" charset="0"/>
              </a:rPr>
              <a:t>D_Task</a:t>
            </a:r>
            <a:r>
              <a:rPr lang="en-US" sz="2400" b="1" dirty="0">
                <a:solidFill>
                  <a:schemeClr val="bg1">
                    <a:lumMod val="95000"/>
                  </a:schemeClr>
                </a:solidFill>
                <a:latin typeface="Bahnschrift SemiLight SemiConde" panose="020B0502040204020203" pitchFamily="34" charset="0"/>
              </a:rPr>
              <a:t>- 3</a:t>
            </a:r>
            <a:r>
              <a:rPr lang="en-US" sz="2000" dirty="0">
                <a:solidFill>
                  <a:schemeClr val="bg1">
                    <a:lumMod val="95000"/>
                  </a:schemeClr>
                </a:solidFill>
                <a:latin typeface="Bahnschrift SemiLight SemiConde" panose="020B0502040204020203" pitchFamily="34" charset="0"/>
              </a:rPr>
              <a:t>: How do the different feature such as transmission type affect the MSRP, and how does this</a:t>
            </a:r>
          </a:p>
          <a:p>
            <a:pPr algn="just"/>
            <a:r>
              <a:rPr lang="en-US" sz="2000" dirty="0">
                <a:solidFill>
                  <a:schemeClr val="bg1">
                    <a:lumMod val="95000"/>
                  </a:schemeClr>
                </a:solidFill>
                <a:latin typeface="Bahnschrift SemiLight SemiConde" panose="020B0502040204020203" pitchFamily="34" charset="0"/>
              </a:rPr>
              <a:t>vary by body style?</a:t>
            </a:r>
          </a:p>
          <a:p>
            <a:pPr algn="just"/>
            <a:r>
              <a:rPr lang="en-US" sz="2400" b="1" dirty="0" err="1">
                <a:solidFill>
                  <a:schemeClr val="bg1">
                    <a:lumMod val="95000"/>
                  </a:schemeClr>
                </a:solidFill>
                <a:latin typeface="Bahnschrift SemiLight SemiConde" panose="020B0502040204020203" pitchFamily="34" charset="0"/>
              </a:rPr>
              <a:t>D_Task</a:t>
            </a:r>
            <a:r>
              <a:rPr lang="en-US" sz="2400" b="1" dirty="0">
                <a:solidFill>
                  <a:schemeClr val="bg1">
                    <a:lumMod val="95000"/>
                  </a:schemeClr>
                </a:solidFill>
                <a:latin typeface="Bahnschrift SemiLight SemiConde" panose="020B0502040204020203" pitchFamily="34" charset="0"/>
              </a:rPr>
              <a:t>- 4</a:t>
            </a:r>
            <a:r>
              <a:rPr lang="en-US" sz="2000" dirty="0">
                <a:solidFill>
                  <a:schemeClr val="bg1">
                    <a:lumMod val="95000"/>
                  </a:schemeClr>
                </a:solidFill>
                <a:latin typeface="Bahnschrift SemiLight SemiConde" panose="020B0502040204020203" pitchFamily="34" charset="0"/>
              </a:rPr>
              <a:t>: How does the fuel efficiency of cars vary across different body styles and model years?</a:t>
            </a:r>
          </a:p>
          <a:p>
            <a:pPr algn="just"/>
            <a:r>
              <a:rPr lang="en-US" sz="2400" b="1" dirty="0" err="1">
                <a:solidFill>
                  <a:schemeClr val="bg1">
                    <a:lumMod val="95000"/>
                  </a:schemeClr>
                </a:solidFill>
                <a:latin typeface="Bahnschrift SemiLight SemiConde" panose="020B0502040204020203" pitchFamily="34" charset="0"/>
              </a:rPr>
              <a:t>D_Task</a:t>
            </a:r>
            <a:r>
              <a:rPr lang="en-US" sz="2400" b="1" dirty="0">
                <a:solidFill>
                  <a:schemeClr val="bg1">
                    <a:lumMod val="95000"/>
                  </a:schemeClr>
                </a:solidFill>
                <a:latin typeface="Bahnschrift SemiLight SemiConde" panose="020B0502040204020203" pitchFamily="34" charset="0"/>
              </a:rPr>
              <a:t>- 5</a:t>
            </a:r>
            <a:r>
              <a:rPr lang="en-US" sz="2000" dirty="0">
                <a:solidFill>
                  <a:schemeClr val="bg1">
                    <a:lumMod val="95000"/>
                  </a:schemeClr>
                </a:solidFill>
                <a:latin typeface="Bahnschrift SemiLight SemiConde" panose="020B0502040204020203" pitchFamily="34" charset="0"/>
              </a:rPr>
              <a:t>: How does the car's horsepower, MPG, and price vary across different Brands?</a:t>
            </a:r>
          </a:p>
        </p:txBody>
      </p:sp>
    </p:spTree>
    <p:extLst>
      <p:ext uri="{BB962C8B-B14F-4D97-AF65-F5344CB8AC3E}">
        <p14:creationId xmlns:p14="http://schemas.microsoft.com/office/powerpoint/2010/main" val="64403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6</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TECH- STACK USED</a:t>
            </a: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1028" name="Picture 4">
            <a:extLst>
              <a:ext uri="{FF2B5EF4-FFF2-40B4-BE49-F238E27FC236}">
                <a16:creationId xmlns:a16="http://schemas.microsoft.com/office/drawing/2014/main" id="{DB14E763-7607-72E8-0F21-A39CF44D4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171" y="1735174"/>
            <a:ext cx="2189161" cy="15603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4DE168D-7F6C-A1A9-274D-2566233731D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69464" y="1735174"/>
            <a:ext cx="1642535" cy="1560386"/>
          </a:xfrm>
          <a:prstGeom prst="rect">
            <a:avLst/>
          </a:prstGeom>
          <a:ln>
            <a:noFill/>
          </a:ln>
          <a:effectLst>
            <a:outerShdw blurRad="292100" dist="139700" dir="2700000" algn="tl" rotWithShape="0">
              <a:srgbClr val="333333">
                <a:alpha val="65000"/>
              </a:srgbClr>
            </a:outerShdw>
          </a:effectLst>
        </p:spPr>
      </p:pic>
      <p:pic>
        <p:nvPicPr>
          <p:cNvPr id="1030" name="Picture 6">
            <a:extLst>
              <a:ext uri="{FF2B5EF4-FFF2-40B4-BE49-F238E27FC236}">
                <a16:creationId xmlns:a16="http://schemas.microsoft.com/office/drawing/2014/main" id="{CEF834B8-C5D4-E4CE-AF8C-293D2FB8F6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7131" y="1601925"/>
            <a:ext cx="1915466" cy="1780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73EAF153-2CBC-F31E-6DF8-CC15B36EC347}"/>
              </a:ext>
            </a:extLst>
          </p:cNvPr>
          <p:cNvCxnSpPr>
            <a:cxnSpLocks/>
          </p:cNvCxnSpPr>
          <p:nvPr/>
        </p:nvCxnSpPr>
        <p:spPr>
          <a:xfrm>
            <a:off x="2319867" y="3429000"/>
            <a:ext cx="0" cy="177800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0F1B163F-5475-CA62-9842-852D60CF828A}"/>
              </a:ext>
            </a:extLst>
          </p:cNvPr>
          <p:cNvCxnSpPr>
            <a:cxnSpLocks/>
          </p:cNvCxnSpPr>
          <p:nvPr/>
        </p:nvCxnSpPr>
        <p:spPr>
          <a:xfrm>
            <a:off x="6299209" y="3437466"/>
            <a:ext cx="0" cy="177800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EEB0D67-015B-8AAD-AFBA-CB70D42C129F}"/>
              </a:ext>
            </a:extLst>
          </p:cNvPr>
          <p:cNvCxnSpPr>
            <a:cxnSpLocks/>
          </p:cNvCxnSpPr>
          <p:nvPr/>
        </p:nvCxnSpPr>
        <p:spPr>
          <a:xfrm>
            <a:off x="10253158" y="3428998"/>
            <a:ext cx="0" cy="177800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EB831A54-5B6D-0793-F4BA-DFE736DAC150}"/>
              </a:ext>
            </a:extLst>
          </p:cNvPr>
          <p:cNvSpPr txBox="1"/>
          <p:nvPr/>
        </p:nvSpPr>
        <p:spPr>
          <a:xfrm>
            <a:off x="855134" y="5230106"/>
            <a:ext cx="2904066" cy="1477328"/>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“MICROSOFT EXCEL”</a:t>
            </a:r>
          </a:p>
          <a:p>
            <a:pPr algn="ctr"/>
            <a:r>
              <a:rPr lang="en-US" b="1" dirty="0">
                <a:solidFill>
                  <a:schemeClr val="bg1"/>
                </a:solidFill>
                <a:latin typeface="Arial" panose="020B0604020202020204" pitchFamily="34" charset="0"/>
                <a:cs typeface="Arial" panose="020B0604020202020204" pitchFamily="34" charset="0"/>
              </a:rPr>
              <a:t>VERSION:MICROSOFT OFFICE 2021</a:t>
            </a:r>
          </a:p>
          <a:p>
            <a:pPr algn="ctr"/>
            <a:r>
              <a:rPr lang="en-US" b="1" dirty="0">
                <a:solidFill>
                  <a:schemeClr val="bg1"/>
                </a:solidFill>
                <a:latin typeface="Arial" panose="020B0604020202020204" pitchFamily="34" charset="0"/>
                <a:cs typeface="Arial" panose="020B0604020202020204" pitchFamily="34" charset="0"/>
              </a:rPr>
              <a:t>FOR CLEANING DATA,</a:t>
            </a:r>
          </a:p>
          <a:p>
            <a:pPr algn="ctr"/>
            <a:r>
              <a:rPr lang="en-US" b="1" dirty="0">
                <a:solidFill>
                  <a:schemeClr val="bg1"/>
                </a:solidFill>
                <a:latin typeface="Arial" panose="020B0604020202020204" pitchFamily="34" charset="0"/>
                <a:cs typeface="Arial" panose="020B0604020202020204" pitchFamily="34" charset="0"/>
              </a:rPr>
              <a:t>ANALYZING DATA, etc.</a:t>
            </a:r>
          </a:p>
        </p:txBody>
      </p:sp>
      <p:sp>
        <p:nvSpPr>
          <p:cNvPr id="18" name="TextBox 17">
            <a:extLst>
              <a:ext uri="{FF2B5EF4-FFF2-40B4-BE49-F238E27FC236}">
                <a16:creationId xmlns:a16="http://schemas.microsoft.com/office/drawing/2014/main" id="{C9A2DDD3-82D6-A0F1-E617-EC006DF0250F}"/>
              </a:ext>
            </a:extLst>
          </p:cNvPr>
          <p:cNvSpPr txBox="1"/>
          <p:nvPr/>
        </p:nvSpPr>
        <p:spPr>
          <a:xfrm>
            <a:off x="4936068" y="5298069"/>
            <a:ext cx="2988732" cy="1200329"/>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“MICROSOFT POWER BI</a:t>
            </a:r>
          </a:p>
          <a:p>
            <a:pPr algn="ctr"/>
            <a:r>
              <a:rPr lang="en-US" b="1" dirty="0">
                <a:solidFill>
                  <a:schemeClr val="bg1"/>
                </a:solidFill>
                <a:latin typeface="Arial" panose="020B0604020202020204" pitchFamily="34" charset="0"/>
                <a:cs typeface="Arial" panose="020B0604020202020204" pitchFamily="34" charset="0"/>
              </a:rPr>
              <a:t>DESKTOP”</a:t>
            </a:r>
          </a:p>
          <a:p>
            <a:pPr algn="ctr"/>
            <a:r>
              <a:rPr lang="en-US" b="1" dirty="0">
                <a:solidFill>
                  <a:schemeClr val="bg1"/>
                </a:solidFill>
                <a:latin typeface="Arial" panose="020B0604020202020204" pitchFamily="34" charset="0"/>
                <a:cs typeface="Arial" panose="020B0604020202020204" pitchFamily="34" charset="0"/>
              </a:rPr>
              <a:t>FOR CREATING</a:t>
            </a:r>
          </a:p>
          <a:p>
            <a:pPr algn="ctr"/>
            <a:r>
              <a:rPr lang="en-US" b="1" dirty="0">
                <a:solidFill>
                  <a:schemeClr val="bg1"/>
                </a:solidFill>
                <a:latin typeface="Arial" panose="020B0604020202020204" pitchFamily="34" charset="0"/>
                <a:cs typeface="Arial" panose="020B0604020202020204" pitchFamily="34" charset="0"/>
              </a:rPr>
              <a:t>DASHBOARD</a:t>
            </a:r>
          </a:p>
        </p:txBody>
      </p:sp>
      <p:sp>
        <p:nvSpPr>
          <p:cNvPr id="19" name="TextBox 18">
            <a:extLst>
              <a:ext uri="{FF2B5EF4-FFF2-40B4-BE49-F238E27FC236}">
                <a16:creationId xmlns:a16="http://schemas.microsoft.com/office/drawing/2014/main" id="{25565EC0-4F29-49CF-6B30-DC1986BB459A}"/>
              </a:ext>
            </a:extLst>
          </p:cNvPr>
          <p:cNvSpPr txBox="1"/>
          <p:nvPr/>
        </p:nvSpPr>
        <p:spPr>
          <a:xfrm>
            <a:off x="8801125" y="5253286"/>
            <a:ext cx="3179208" cy="1754326"/>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“MICROSOFT POWER</a:t>
            </a:r>
          </a:p>
          <a:p>
            <a:pPr algn="ctr"/>
            <a:r>
              <a:rPr lang="en-US" b="1" dirty="0">
                <a:solidFill>
                  <a:schemeClr val="bg1"/>
                </a:solidFill>
                <a:latin typeface="Arial" panose="020B0604020202020204" pitchFamily="34" charset="0"/>
                <a:cs typeface="Arial" panose="020B0604020202020204" pitchFamily="34" charset="0"/>
              </a:rPr>
              <a:t>POINT”</a:t>
            </a:r>
          </a:p>
          <a:p>
            <a:pPr algn="ctr"/>
            <a:r>
              <a:rPr lang="en-US" b="1" dirty="0">
                <a:solidFill>
                  <a:schemeClr val="bg1"/>
                </a:solidFill>
                <a:latin typeface="Arial" panose="020B0604020202020204" pitchFamily="34" charset="0"/>
                <a:cs typeface="Arial" panose="020B0604020202020204" pitchFamily="34" charset="0"/>
              </a:rPr>
              <a:t>VERSION:MICROSOFT OFFICE 2021 </a:t>
            </a:r>
          </a:p>
          <a:p>
            <a:pPr algn="ctr"/>
            <a:r>
              <a:rPr lang="en-US" b="1" dirty="0">
                <a:solidFill>
                  <a:schemeClr val="bg1"/>
                </a:solidFill>
                <a:latin typeface="Arial" panose="020B0604020202020204" pitchFamily="34" charset="0"/>
                <a:cs typeface="Arial" panose="020B0604020202020204" pitchFamily="34" charset="0"/>
              </a:rPr>
              <a:t>FOR CREATING THE REPORT</a:t>
            </a:r>
          </a:p>
        </p:txBody>
      </p:sp>
    </p:spTree>
    <p:extLst>
      <p:ext uri="{BB962C8B-B14F-4D97-AF65-F5344CB8AC3E}">
        <p14:creationId xmlns:p14="http://schemas.microsoft.com/office/powerpoint/2010/main" val="309850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7</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APPROACH</a:t>
            </a: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
        <p:nvSpPr>
          <p:cNvPr id="8" name="TextBox 7">
            <a:extLst>
              <a:ext uri="{FF2B5EF4-FFF2-40B4-BE49-F238E27FC236}">
                <a16:creationId xmlns:a16="http://schemas.microsoft.com/office/drawing/2014/main" id="{CCCAB3AB-118F-A033-4863-5ADB885AE052}"/>
              </a:ext>
            </a:extLst>
          </p:cNvPr>
          <p:cNvSpPr txBox="1"/>
          <p:nvPr/>
        </p:nvSpPr>
        <p:spPr>
          <a:xfrm>
            <a:off x="1227667" y="1305341"/>
            <a:ext cx="10058399" cy="4247317"/>
          </a:xfrm>
          <a:prstGeom prst="rect">
            <a:avLst/>
          </a:prstGeom>
          <a:noFill/>
        </p:spPr>
        <p:txBody>
          <a:bodyPr wrap="square" rtlCol="0">
            <a:spAutoFit/>
          </a:bodyPr>
          <a:lstStyle/>
          <a:p>
            <a:pPr algn="just"/>
            <a:r>
              <a:rPr lang="en-US" sz="5400" dirty="0">
                <a:solidFill>
                  <a:schemeClr val="bg1">
                    <a:lumMod val="95000"/>
                  </a:schemeClr>
                </a:solidFill>
                <a:latin typeface="Bahnschrift SemiLight SemiConde" panose="020B0502040204020203" pitchFamily="34" charset="0"/>
              </a:rPr>
              <a:t>1.Data Collection and Familiarization</a:t>
            </a:r>
          </a:p>
          <a:p>
            <a:pPr algn="just"/>
            <a:r>
              <a:rPr lang="en-US" sz="5400" dirty="0">
                <a:solidFill>
                  <a:schemeClr val="bg1">
                    <a:lumMod val="95000"/>
                  </a:schemeClr>
                </a:solidFill>
                <a:latin typeface="Bahnschrift SemiLight SemiConde" panose="020B0502040204020203" pitchFamily="34" charset="0"/>
              </a:rPr>
              <a:t>2.Data Cleaning and Preparation</a:t>
            </a:r>
          </a:p>
          <a:p>
            <a:pPr algn="just"/>
            <a:r>
              <a:rPr lang="en-US" sz="5400" dirty="0">
                <a:solidFill>
                  <a:schemeClr val="bg1">
                    <a:lumMod val="95000"/>
                  </a:schemeClr>
                </a:solidFill>
                <a:latin typeface="Bahnschrift SemiLight SemiConde" panose="020B0502040204020203" pitchFamily="34" charset="0"/>
              </a:rPr>
              <a:t>3.Data Analysis</a:t>
            </a:r>
          </a:p>
          <a:p>
            <a:pPr algn="just"/>
            <a:r>
              <a:rPr lang="en-US" sz="5400" dirty="0">
                <a:solidFill>
                  <a:schemeClr val="bg1">
                    <a:lumMod val="95000"/>
                  </a:schemeClr>
                </a:solidFill>
                <a:latin typeface="Bahnschrift SemiLight SemiConde" panose="020B0502040204020203" pitchFamily="34" charset="0"/>
              </a:rPr>
              <a:t>4.Building the Interactive Dashboard</a:t>
            </a:r>
          </a:p>
          <a:p>
            <a:pPr algn="just"/>
            <a:r>
              <a:rPr lang="en-US" sz="5400" dirty="0">
                <a:solidFill>
                  <a:schemeClr val="bg1">
                    <a:lumMod val="95000"/>
                  </a:schemeClr>
                </a:solidFill>
                <a:latin typeface="Bahnschrift SemiLight SemiConde" panose="020B0502040204020203" pitchFamily="34" charset="0"/>
              </a:rPr>
              <a:t>5.Project Report</a:t>
            </a:r>
          </a:p>
        </p:txBody>
      </p:sp>
    </p:spTree>
    <p:extLst>
      <p:ext uri="{BB962C8B-B14F-4D97-AF65-F5344CB8AC3E}">
        <p14:creationId xmlns:p14="http://schemas.microsoft.com/office/powerpoint/2010/main" val="113336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8</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263453" y="327147"/>
            <a:ext cx="11665093" cy="5847755"/>
          </a:xfrm>
          <a:prstGeom prst="rect">
            <a:avLst/>
          </a:prstGeom>
          <a:noFill/>
        </p:spPr>
        <p:txBody>
          <a:bodyPr wrap="square" rtlCol="0">
            <a:spAutoFit/>
          </a:bodyPr>
          <a:lstStyle/>
          <a:p>
            <a:r>
              <a:rPr lang="en-US" sz="2200" b="1" dirty="0">
                <a:solidFill>
                  <a:schemeClr val="bg1"/>
                </a:solidFill>
              </a:rPr>
              <a:t>1. </a:t>
            </a:r>
            <a:r>
              <a:rPr lang="en-US" sz="2200" b="1" i="1" u="sng" dirty="0">
                <a:solidFill>
                  <a:schemeClr val="bg1"/>
                </a:solidFill>
              </a:rPr>
              <a:t>Data Collection and Familiarization:</a:t>
            </a:r>
          </a:p>
          <a:p>
            <a:r>
              <a:rPr lang="en-US" sz="2200" dirty="0">
                <a:solidFill>
                  <a:schemeClr val="bg1"/>
                </a:solidFill>
              </a:rPr>
              <a:t>• The project started with downloading the provided dataset.</a:t>
            </a:r>
          </a:p>
          <a:p>
            <a:r>
              <a:rPr lang="en-US" sz="2200" dirty="0">
                <a:solidFill>
                  <a:schemeClr val="bg1"/>
                </a:solidFill>
              </a:rPr>
              <a:t>• Then I started with thoroughly reading the provided project details to gain a comprehensive</a:t>
            </a:r>
          </a:p>
          <a:p>
            <a:r>
              <a:rPr lang="en-US" sz="2200" dirty="0">
                <a:solidFill>
                  <a:schemeClr val="bg1"/>
                </a:solidFill>
              </a:rPr>
              <a:t>understanding of the objectives and requirements.</a:t>
            </a:r>
          </a:p>
          <a:p>
            <a:r>
              <a:rPr lang="en-US" sz="2200" b="1" dirty="0">
                <a:solidFill>
                  <a:schemeClr val="bg1"/>
                </a:solidFill>
              </a:rPr>
              <a:t>2. </a:t>
            </a:r>
            <a:r>
              <a:rPr lang="en-US" sz="2200" b="1" i="1" u="sng" dirty="0">
                <a:solidFill>
                  <a:schemeClr val="bg1"/>
                </a:solidFill>
              </a:rPr>
              <a:t>Data Cleaning and Preparation:</a:t>
            </a:r>
          </a:p>
          <a:p>
            <a:r>
              <a:rPr lang="en-US" sz="2200" b="1" dirty="0">
                <a:solidFill>
                  <a:schemeClr val="bg1"/>
                </a:solidFill>
              </a:rPr>
              <a:t>• </a:t>
            </a:r>
            <a:r>
              <a:rPr lang="en-US" sz="2200" dirty="0">
                <a:solidFill>
                  <a:schemeClr val="bg1"/>
                </a:solidFill>
              </a:rPr>
              <a:t>The dataset underwent the data cleaning process in Excel.</a:t>
            </a:r>
          </a:p>
          <a:p>
            <a:r>
              <a:rPr lang="en-US" sz="2200" dirty="0">
                <a:solidFill>
                  <a:schemeClr val="bg1"/>
                </a:solidFill>
              </a:rPr>
              <a:t>• The data types were changed, missing values were handled, and other formatting was done to ensure ease of analysis.</a:t>
            </a:r>
          </a:p>
          <a:p>
            <a:r>
              <a:rPr lang="en-US" sz="2200" b="1" dirty="0">
                <a:solidFill>
                  <a:schemeClr val="bg1"/>
                </a:solidFill>
              </a:rPr>
              <a:t>3. </a:t>
            </a:r>
            <a:r>
              <a:rPr lang="en-US" sz="2200" b="1" i="1" u="sng" dirty="0">
                <a:solidFill>
                  <a:schemeClr val="bg1"/>
                </a:solidFill>
              </a:rPr>
              <a:t>Data Analysis:</a:t>
            </a:r>
          </a:p>
          <a:p>
            <a:r>
              <a:rPr lang="en-US" sz="2200" dirty="0">
                <a:solidFill>
                  <a:schemeClr val="bg1"/>
                </a:solidFill>
              </a:rPr>
              <a:t>• The process started with analyzing the dataset to uncover insights regarding the impact of car features on price and profitability.</a:t>
            </a:r>
          </a:p>
          <a:p>
            <a:r>
              <a:rPr lang="en-US" sz="2200" dirty="0">
                <a:solidFill>
                  <a:schemeClr val="bg1"/>
                </a:solidFill>
              </a:rPr>
              <a:t>• Pivot tables were created to summarize and aggregate the data, enabling a better understanding of the relationships between different variables.</a:t>
            </a:r>
          </a:p>
          <a:p>
            <a:r>
              <a:rPr lang="en-US" sz="2200" dirty="0">
                <a:solidFill>
                  <a:schemeClr val="bg1"/>
                </a:solidFill>
              </a:rPr>
              <a:t>• Regression analysis was performed to identify the variables with the strongest relationship to a car’s price.</a:t>
            </a:r>
          </a:p>
          <a:p>
            <a:r>
              <a:rPr lang="en-US" sz="2200" dirty="0">
                <a:solidFill>
                  <a:schemeClr val="bg1"/>
                </a:solidFill>
              </a:rPr>
              <a:t>• Graphical visualizations, such as bar charts, scatter plots, line charts, and bubble charts, were used to present the findings.</a:t>
            </a:r>
          </a:p>
        </p:txBody>
      </p:sp>
    </p:spTree>
    <p:extLst>
      <p:ext uri="{BB962C8B-B14F-4D97-AF65-F5344CB8AC3E}">
        <p14:creationId xmlns:p14="http://schemas.microsoft.com/office/powerpoint/2010/main" val="248551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9</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263453" y="592459"/>
            <a:ext cx="11665093" cy="3816429"/>
          </a:xfrm>
          <a:prstGeom prst="rect">
            <a:avLst/>
          </a:prstGeom>
          <a:noFill/>
        </p:spPr>
        <p:txBody>
          <a:bodyPr wrap="square" rtlCol="0">
            <a:spAutoFit/>
          </a:bodyPr>
          <a:lstStyle/>
          <a:p>
            <a:r>
              <a:rPr lang="en-US" sz="2200" b="1" dirty="0">
                <a:solidFill>
                  <a:schemeClr val="bg1"/>
                </a:solidFill>
              </a:rPr>
              <a:t>4. </a:t>
            </a:r>
            <a:r>
              <a:rPr lang="en-US" sz="2200" b="1" i="1" u="sng" dirty="0">
                <a:solidFill>
                  <a:schemeClr val="bg1"/>
                </a:solidFill>
              </a:rPr>
              <a:t>Building the Interactive Dashboard:</a:t>
            </a:r>
          </a:p>
          <a:p>
            <a:r>
              <a:rPr lang="en-US" sz="2200" dirty="0">
                <a:solidFill>
                  <a:schemeClr val="bg1"/>
                </a:solidFill>
              </a:rPr>
              <a:t>• Power BI was used to create an interactive dashboard that would allow to explore the data and derive insights.</a:t>
            </a:r>
          </a:p>
          <a:p>
            <a:r>
              <a:rPr lang="en-US" sz="2200" dirty="0">
                <a:solidFill>
                  <a:schemeClr val="bg1"/>
                </a:solidFill>
              </a:rPr>
              <a:t>• Filters and slicers were added to the dashboard to make it interactive.</a:t>
            </a:r>
          </a:p>
          <a:p>
            <a:r>
              <a:rPr lang="en-US" sz="2200" dirty="0">
                <a:solidFill>
                  <a:schemeClr val="bg1"/>
                </a:solidFill>
              </a:rPr>
              <a:t>• Visualizations such as stacked column charts, scatter plots, and line charts, were used to provide an informative dashboard.</a:t>
            </a:r>
          </a:p>
          <a:p>
            <a:endParaRPr lang="en-US" sz="2200" dirty="0">
              <a:solidFill>
                <a:schemeClr val="bg1"/>
              </a:solidFill>
            </a:endParaRPr>
          </a:p>
          <a:p>
            <a:r>
              <a:rPr lang="en-US" sz="2200" b="1" dirty="0">
                <a:solidFill>
                  <a:schemeClr val="bg1"/>
                </a:solidFill>
              </a:rPr>
              <a:t>5. </a:t>
            </a:r>
            <a:r>
              <a:rPr lang="en-US" sz="2200" b="1" i="1" u="sng" dirty="0">
                <a:solidFill>
                  <a:schemeClr val="bg1"/>
                </a:solidFill>
              </a:rPr>
              <a:t>Project Report:</a:t>
            </a:r>
          </a:p>
          <a:p>
            <a:r>
              <a:rPr lang="en-US" sz="2200" dirty="0">
                <a:solidFill>
                  <a:schemeClr val="bg1"/>
                </a:solidFill>
              </a:rPr>
              <a:t>• A project report was made after completing the data analysis and dashboard.</a:t>
            </a:r>
          </a:p>
          <a:p>
            <a:r>
              <a:rPr lang="en-US" sz="2200" dirty="0">
                <a:solidFill>
                  <a:schemeClr val="bg1"/>
                </a:solidFill>
              </a:rPr>
              <a:t>• This report was made using Power Point and it consists the detailed explanation for the project.</a:t>
            </a:r>
          </a:p>
        </p:txBody>
      </p:sp>
    </p:spTree>
    <p:extLst>
      <p:ext uri="{BB962C8B-B14F-4D97-AF65-F5344CB8AC3E}">
        <p14:creationId xmlns:p14="http://schemas.microsoft.com/office/powerpoint/2010/main" val="868762715"/>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306</TotalTime>
  <Words>2292</Words>
  <Application>Microsoft Office PowerPoint</Application>
  <PresentationFormat>Widescreen</PresentationFormat>
  <Paragraphs>196</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 Narrow</vt:lpstr>
      <vt:lpstr>Arial</vt:lpstr>
      <vt:lpstr>Arial </vt:lpstr>
      <vt:lpstr>Bahnschrift SemiLight SemiConde</vt:lpstr>
      <vt:lpstr>Calibri</vt:lpstr>
      <vt:lpstr>Gill Sans MT</vt:lpstr>
      <vt:lpstr>Impact</vt:lpstr>
      <vt:lpstr>Manrope</vt:lpstr>
      <vt:lpstr>Office Theme</vt:lpstr>
      <vt:lpstr>Analyzing the Impact of Car  Features on Price and Profitability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dc:title>
  <dc:creator>Tanish Gupta</dc:creator>
  <cp:lastModifiedBy>Mohit Kumar</cp:lastModifiedBy>
  <cp:revision>5</cp:revision>
  <dcterms:created xsi:type="dcterms:W3CDTF">2023-10-02T07:16:06Z</dcterms:created>
  <dcterms:modified xsi:type="dcterms:W3CDTF">2024-07-30T09:41:45Z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