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18288000" cy="10287000"/>
  <p:notesSz cx="6858000" cy="9144000"/>
  <p:embeddedFontLst>
    <p:embeddedFont>
      <p:font typeface="Barlow" panose="020B0604020202020204" charset="0"/>
      <p:bold r:id="rId9"/>
      <p:boldItalic r:id="rId10"/>
    </p:embeddedFont>
    <p:embeddedFont>
      <p:font typeface="Barlow Medium" panose="020B0604020202020204" charset="0"/>
      <p:regular r:id="rId11"/>
      <p:bold r:id="rId12"/>
      <p:italic r:id="rId13"/>
      <p:boldItalic r:id="rId14"/>
    </p:embeddedFont>
    <p:embeddedFont>
      <p:font typeface="Calibri" panose="020F050202020403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27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D50F"/>
        </a:solidFill>
        <a:effectLst/>
      </p:bgPr>
    </p:bg>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a:stretch/>
        </p:blipFill>
        <p:spPr>
          <a:xfrm rot="-7838984">
            <a:off x="-3769805" y="3668101"/>
            <a:ext cx="13321226" cy="6889572"/>
          </a:xfrm>
          <a:prstGeom prst="rect">
            <a:avLst/>
          </a:prstGeom>
          <a:noFill/>
          <a:ln>
            <a:noFill/>
          </a:ln>
        </p:spPr>
      </p:pic>
      <p:sp>
        <p:nvSpPr>
          <p:cNvPr id="85" name="Google Shape;85;p13"/>
          <p:cNvSpPr txBox="1"/>
          <p:nvPr/>
        </p:nvSpPr>
        <p:spPr>
          <a:xfrm>
            <a:off x="6527586" y="796676"/>
            <a:ext cx="10731714" cy="1618923"/>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9600" b="1" i="1" dirty="0"/>
              <a:t>JABISU</a:t>
            </a:r>
            <a:endParaRPr sz="9600" b="1" i="1" dirty="0"/>
          </a:p>
        </p:txBody>
      </p:sp>
      <p:sp>
        <p:nvSpPr>
          <p:cNvPr id="86" name="Google Shape;86;p13"/>
          <p:cNvSpPr/>
          <p:nvPr/>
        </p:nvSpPr>
        <p:spPr>
          <a:xfrm>
            <a:off x="251324" y="125448"/>
            <a:ext cx="1806504" cy="1806504"/>
          </a:xfrm>
          <a:custGeom>
            <a:avLst/>
            <a:gdLst/>
            <a:ahLst/>
            <a:cxnLst/>
            <a:rect l="l" t="t" r="r" b="b"/>
            <a:pathLst>
              <a:path w="1913890" h="1913890" extrusionOk="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txBox="1"/>
          <p:nvPr/>
        </p:nvSpPr>
        <p:spPr>
          <a:xfrm>
            <a:off x="16360494" y="8753588"/>
            <a:ext cx="898807" cy="504712"/>
          </a:xfrm>
          <a:prstGeom prst="rect">
            <a:avLst/>
          </a:prstGeom>
          <a:noFill/>
          <a:ln>
            <a:noFill/>
          </a:ln>
        </p:spPr>
        <p:txBody>
          <a:bodyPr spcFirstLastPara="1" wrap="square" lIns="0" tIns="0" rIns="0" bIns="0" anchor="t" anchorCtr="0">
            <a:noAutofit/>
          </a:bodyPr>
          <a:lstStyle/>
          <a:p>
            <a:pPr marL="0" marR="0" lvl="0" indent="0" algn="r" rtl="0">
              <a:lnSpc>
                <a:spcPct val="140000"/>
              </a:lnSpc>
              <a:spcBef>
                <a:spcPts val="0"/>
              </a:spcBef>
              <a:spcAft>
                <a:spcPts val="0"/>
              </a:spcAft>
              <a:buNone/>
            </a:pPr>
            <a:r>
              <a:rPr lang="en-US" sz="3000" b="1" i="0" u="none" strike="noStrike" cap="none">
                <a:solidFill>
                  <a:srgbClr val="141414"/>
                </a:solidFill>
                <a:latin typeface="Barlow"/>
                <a:ea typeface="Barlow"/>
                <a:cs typeface="Barlow"/>
                <a:sym typeface="Barlow"/>
              </a:rPr>
              <a:t>01</a:t>
            </a:r>
            <a:endParaRPr/>
          </a:p>
        </p:txBody>
      </p:sp>
      <p:sp>
        <p:nvSpPr>
          <p:cNvPr id="90" name="Google Shape;90;p13"/>
          <p:cNvSpPr txBox="1"/>
          <p:nvPr/>
        </p:nvSpPr>
        <p:spPr>
          <a:xfrm>
            <a:off x="6527586" y="2168369"/>
            <a:ext cx="10731714" cy="554243"/>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4000" b="1" dirty="0"/>
              <a:t>VIRTUAL ASSISTANT</a:t>
            </a:r>
            <a:endParaRPr sz="4000" b="1" dirty="0"/>
          </a:p>
        </p:txBody>
      </p:sp>
      <p:sp>
        <p:nvSpPr>
          <p:cNvPr id="91" name="Google Shape;91;p13"/>
          <p:cNvSpPr txBox="1"/>
          <p:nvPr/>
        </p:nvSpPr>
        <p:spPr>
          <a:xfrm>
            <a:off x="6527586" y="3081500"/>
            <a:ext cx="10731714" cy="1085632"/>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6000" b="1" dirty="0"/>
              <a:t>TEAM: CODE RIDERS</a:t>
            </a:r>
          </a:p>
          <a:p>
            <a:pPr marL="0" marR="0" lvl="0" indent="0" algn="r" rtl="0">
              <a:lnSpc>
                <a:spcPct val="100000"/>
              </a:lnSpc>
              <a:spcBef>
                <a:spcPts val="0"/>
              </a:spcBef>
              <a:spcAft>
                <a:spcPts val="0"/>
              </a:spcAft>
              <a:buNone/>
            </a:pPr>
            <a:endParaRPr lang="en-US" sz="6000" b="1" dirty="0"/>
          </a:p>
          <a:p>
            <a:pPr marL="0" marR="0" lvl="0" indent="0" algn="r" rtl="0">
              <a:lnSpc>
                <a:spcPct val="100000"/>
              </a:lnSpc>
              <a:spcBef>
                <a:spcPts val="0"/>
              </a:spcBef>
              <a:spcAft>
                <a:spcPts val="0"/>
              </a:spcAft>
              <a:buNone/>
            </a:pPr>
            <a:endParaRPr lang="en-US" sz="6000" b="1" dirty="0"/>
          </a:p>
          <a:p>
            <a:pPr marL="0" marR="0" lvl="0" indent="0" algn="r" rtl="0">
              <a:lnSpc>
                <a:spcPct val="100000"/>
              </a:lnSpc>
              <a:spcBef>
                <a:spcPts val="0"/>
              </a:spcBef>
              <a:spcAft>
                <a:spcPts val="0"/>
              </a:spcAft>
              <a:buNone/>
            </a:pPr>
            <a:endParaRPr sz="6000" b="1" dirty="0"/>
          </a:p>
        </p:txBody>
      </p:sp>
      <p:sp>
        <p:nvSpPr>
          <p:cNvPr id="92" name="Google Shape;92;p13"/>
          <p:cNvSpPr txBox="1"/>
          <p:nvPr/>
        </p:nvSpPr>
        <p:spPr>
          <a:xfrm>
            <a:off x="6527586" y="4070831"/>
            <a:ext cx="10731714" cy="554243"/>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endParaRPr lang="en-US" sz="4200" b="1" i="0" u="none" strike="noStrike" cap="none" dirty="0">
              <a:solidFill>
                <a:srgbClr val="141414"/>
              </a:solidFill>
              <a:latin typeface="Barlow"/>
              <a:ea typeface="Barlow"/>
              <a:cs typeface="Barlow"/>
              <a:sym typeface="Barlow"/>
            </a:endParaRPr>
          </a:p>
          <a:p>
            <a:pPr marL="0" marR="0" lvl="0" indent="0" algn="r" rtl="0">
              <a:lnSpc>
                <a:spcPct val="100000"/>
              </a:lnSpc>
              <a:spcBef>
                <a:spcPts val="0"/>
              </a:spcBef>
              <a:spcAft>
                <a:spcPts val="0"/>
              </a:spcAft>
              <a:buNone/>
            </a:pPr>
            <a:r>
              <a:rPr lang="en-US" sz="4200" b="1" i="0" u="none" strike="noStrike" cap="none" dirty="0">
                <a:solidFill>
                  <a:srgbClr val="141414"/>
                </a:solidFill>
                <a:latin typeface="Barlow"/>
                <a:ea typeface="Barlow"/>
                <a:cs typeface="Barlow"/>
                <a:sym typeface="Barlow"/>
              </a:rPr>
              <a:t>TEAM MEMBERS</a:t>
            </a:r>
          </a:p>
          <a:p>
            <a:pPr marL="0" marR="0" lvl="0" indent="0" algn="r" rtl="0">
              <a:lnSpc>
                <a:spcPct val="100000"/>
              </a:lnSpc>
              <a:spcBef>
                <a:spcPts val="0"/>
              </a:spcBef>
              <a:spcAft>
                <a:spcPts val="0"/>
              </a:spcAft>
              <a:buNone/>
            </a:pPr>
            <a:endParaRPr lang="en-US" sz="4200" b="1" dirty="0">
              <a:solidFill>
                <a:srgbClr val="141414"/>
              </a:solidFill>
              <a:latin typeface="Barlow"/>
              <a:sym typeface="Barlow"/>
            </a:endParaRPr>
          </a:p>
          <a:p>
            <a:pPr marL="742950" marR="0" lvl="0" indent="-742950" algn="r" rtl="0">
              <a:lnSpc>
                <a:spcPct val="100000"/>
              </a:lnSpc>
              <a:spcBef>
                <a:spcPts val="0"/>
              </a:spcBef>
              <a:spcAft>
                <a:spcPts val="0"/>
              </a:spcAft>
              <a:buAutoNum type="arabicPeriod"/>
            </a:pPr>
            <a:r>
              <a:rPr lang="en-US" sz="4200" b="1" dirty="0">
                <a:solidFill>
                  <a:srgbClr val="141414"/>
                </a:solidFill>
                <a:latin typeface="Barlow"/>
                <a:sym typeface="Barlow"/>
              </a:rPr>
              <a:t>MOHIT GOYAL</a:t>
            </a:r>
          </a:p>
          <a:p>
            <a:pPr marL="742950" marR="0" lvl="0" indent="-742950" algn="r" rtl="0">
              <a:lnSpc>
                <a:spcPct val="100000"/>
              </a:lnSpc>
              <a:spcBef>
                <a:spcPts val="0"/>
              </a:spcBef>
              <a:spcAft>
                <a:spcPts val="0"/>
              </a:spcAft>
              <a:buAutoNum type="arabicPeriod"/>
            </a:pPr>
            <a:r>
              <a:rPr lang="en-US" sz="4200" b="1" dirty="0">
                <a:solidFill>
                  <a:srgbClr val="141414"/>
                </a:solidFill>
                <a:latin typeface="Barlow"/>
                <a:sym typeface="Barlow"/>
              </a:rPr>
              <a:t>MAHIN RAZA</a:t>
            </a:r>
          </a:p>
          <a:p>
            <a:pPr marL="742950" marR="0" lvl="0" indent="-742950" algn="r" rtl="0">
              <a:lnSpc>
                <a:spcPct val="100000"/>
              </a:lnSpc>
              <a:spcBef>
                <a:spcPts val="0"/>
              </a:spcBef>
              <a:spcAft>
                <a:spcPts val="0"/>
              </a:spcAft>
              <a:buAutoNum type="arabicPeriod"/>
            </a:pPr>
            <a:r>
              <a:rPr lang="en-US" sz="4200" b="1" dirty="0">
                <a:solidFill>
                  <a:srgbClr val="141414"/>
                </a:solidFill>
                <a:latin typeface="Barlow"/>
                <a:sym typeface="Barlow"/>
              </a:rPr>
              <a:t>ASHUTOSH JHA</a:t>
            </a:r>
          </a:p>
          <a:p>
            <a:pPr marL="742950" marR="0" lvl="0" indent="-742950" algn="r" rtl="0">
              <a:lnSpc>
                <a:spcPct val="100000"/>
              </a:lnSpc>
              <a:spcBef>
                <a:spcPts val="0"/>
              </a:spcBef>
              <a:spcAft>
                <a:spcPts val="0"/>
              </a:spcAft>
              <a:buAutoNum type="arabicPeriod"/>
            </a:pPr>
            <a:r>
              <a:rPr lang="en-US" sz="4200" b="1" dirty="0">
                <a:solidFill>
                  <a:srgbClr val="141414"/>
                </a:solidFill>
                <a:latin typeface="Barlow"/>
                <a:sym typeface="Barlow"/>
              </a:rPr>
              <a:t>CHETAN SHARMA</a:t>
            </a:r>
          </a:p>
          <a:p>
            <a:pPr marL="742950" marR="0" lvl="0" indent="-742950" algn="r" rtl="0">
              <a:lnSpc>
                <a:spcPct val="100000"/>
              </a:lnSpc>
              <a:spcBef>
                <a:spcPts val="0"/>
              </a:spcBef>
              <a:spcAft>
                <a:spcPts val="0"/>
              </a:spcAft>
              <a:buAutoNum type="arabicPeriod"/>
            </a:pPr>
            <a:r>
              <a:rPr lang="en-US" sz="4200" b="1" dirty="0">
                <a:solidFill>
                  <a:srgbClr val="141414"/>
                </a:solidFill>
                <a:latin typeface="Barlow"/>
                <a:sym typeface="Barlow"/>
              </a:rPr>
              <a:t>MOHAMMAD UVAIZ</a:t>
            </a:r>
          </a:p>
        </p:txBody>
      </p:sp>
      <p:pic>
        <p:nvPicPr>
          <p:cNvPr id="93" name="Google Shape;93;p13"/>
          <p:cNvPicPr preferRelativeResize="0"/>
          <p:nvPr/>
        </p:nvPicPr>
        <p:blipFill>
          <a:blip r:embed="rId4">
            <a:alphaModFix/>
          </a:blip>
          <a:stretch>
            <a:fillRect/>
          </a:stretch>
        </p:blipFill>
        <p:spPr>
          <a:xfrm>
            <a:off x="435444" y="423861"/>
            <a:ext cx="1438275" cy="1209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CDA7D"/>
        </a:solidFill>
        <a:effectLst/>
      </p:bgPr>
    </p:bg>
    <p:spTree>
      <p:nvGrpSpPr>
        <p:cNvPr id="1" name="Shape 97"/>
        <p:cNvGrpSpPr/>
        <p:nvPr/>
      </p:nvGrpSpPr>
      <p:grpSpPr>
        <a:xfrm>
          <a:off x="0" y="0"/>
          <a:ext cx="0" cy="0"/>
          <a:chOff x="0" y="0"/>
          <a:chExt cx="0" cy="0"/>
        </a:xfrm>
      </p:grpSpPr>
      <p:sp>
        <p:nvSpPr>
          <p:cNvPr id="98" name="Google Shape;98;p14"/>
          <p:cNvSpPr txBox="1"/>
          <p:nvPr/>
        </p:nvSpPr>
        <p:spPr>
          <a:xfrm>
            <a:off x="1009614" y="395680"/>
            <a:ext cx="8550818" cy="228361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8800" b="1" i="0" u="none" strike="noStrike" cap="none" dirty="0">
                <a:solidFill>
                  <a:srgbClr val="F6F6F6"/>
                </a:solidFill>
                <a:latin typeface="Barlow"/>
                <a:ea typeface="Barlow"/>
                <a:cs typeface="Barlow"/>
                <a:sym typeface="Barlow"/>
              </a:rPr>
              <a:t>PROBLEM STATEMENT</a:t>
            </a:r>
            <a:endParaRPr dirty="0"/>
          </a:p>
        </p:txBody>
      </p:sp>
      <p:grpSp>
        <p:nvGrpSpPr>
          <p:cNvPr id="100" name="Google Shape;100;p14"/>
          <p:cNvGrpSpPr/>
          <p:nvPr/>
        </p:nvGrpSpPr>
        <p:grpSpPr>
          <a:xfrm>
            <a:off x="623455" y="2888673"/>
            <a:ext cx="9810609" cy="7156592"/>
            <a:chOff x="-540327" y="-387596"/>
            <a:chExt cx="13080812" cy="10290266"/>
          </a:xfrm>
        </p:grpSpPr>
        <p:sp>
          <p:nvSpPr>
            <p:cNvPr id="101" name="Google Shape;101;p14"/>
            <p:cNvSpPr txBox="1"/>
            <p:nvPr/>
          </p:nvSpPr>
          <p:spPr>
            <a:xfrm>
              <a:off x="0" y="-47625"/>
              <a:ext cx="12540484" cy="573273"/>
            </a:xfrm>
            <a:prstGeom prst="rect">
              <a:avLst/>
            </a:prstGeom>
            <a:noFill/>
            <a:ln>
              <a:noFill/>
            </a:ln>
          </p:spPr>
          <p:txBody>
            <a:bodyPr spcFirstLastPara="1" wrap="square" lIns="0" tIns="0" rIns="0" bIns="0" anchor="t" anchorCtr="0">
              <a:noAutofit/>
            </a:bodyPr>
            <a:lstStyle/>
            <a:p>
              <a:pPr marL="0" marR="0" lvl="0" indent="0" algn="l" rtl="0">
                <a:lnSpc>
                  <a:spcPct val="2022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02" name="Google Shape;102;p14"/>
            <p:cNvSpPr txBox="1"/>
            <p:nvPr/>
          </p:nvSpPr>
          <p:spPr>
            <a:xfrm>
              <a:off x="-540327" y="-387596"/>
              <a:ext cx="13080812" cy="10290266"/>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400" b="1" dirty="0"/>
                <a:t>We are all well aware about Cortana, Siri, Google Assistant and many other virtual assistants which are designed to aid the tasks of users in Windows, Android and iOS platforms. </a:t>
              </a:r>
            </a:p>
            <a:p>
              <a:pPr marL="0" marR="0" lvl="0" indent="0" algn="l" rtl="0">
                <a:lnSpc>
                  <a:spcPct val="150000"/>
                </a:lnSpc>
                <a:spcBef>
                  <a:spcPts val="0"/>
                </a:spcBef>
                <a:spcAft>
                  <a:spcPts val="0"/>
                </a:spcAft>
                <a:buNone/>
              </a:pPr>
              <a:endParaRPr lang="en-US" sz="2400" b="1" dirty="0"/>
            </a:p>
            <a:p>
              <a:pPr marL="0" marR="0" lvl="0" indent="0" algn="l" rtl="0">
                <a:lnSpc>
                  <a:spcPct val="150000"/>
                </a:lnSpc>
                <a:spcBef>
                  <a:spcPts val="0"/>
                </a:spcBef>
                <a:spcAft>
                  <a:spcPts val="0"/>
                </a:spcAft>
                <a:buNone/>
              </a:pPr>
              <a:r>
                <a:rPr lang="en-US" sz="2800" b="1" i="0" dirty="0">
                  <a:solidFill>
                    <a:srgbClr val="24292E"/>
                  </a:solidFill>
                  <a:effectLst/>
                  <a:latin typeface="-apple-system"/>
                </a:rPr>
                <a:t>In our modern world today, computers have become </a:t>
              </a:r>
              <a:r>
                <a:rPr lang="en-US" sz="2800" b="1" i="0" dirty="0" err="1">
                  <a:solidFill>
                    <a:srgbClr val="24292E"/>
                  </a:solidFill>
                  <a:effectLst/>
                  <a:latin typeface="-apple-system"/>
                </a:rPr>
                <a:t>indispensible</a:t>
              </a:r>
              <a:r>
                <a:rPr lang="en-US" sz="2800" b="1" i="0" dirty="0">
                  <a:solidFill>
                    <a:srgbClr val="24292E"/>
                  </a:solidFill>
                  <a:effectLst/>
                  <a:latin typeface="-apple-system"/>
                </a:rPr>
                <a:t>. People still find it difficult to manipulate computers properly and usually face problems even at a basic level, especially when they didn't receive any prior computer training.</a:t>
              </a:r>
            </a:p>
            <a:p>
              <a:pPr marL="0" marR="0" lvl="0" indent="0" algn="l" rtl="0">
                <a:lnSpc>
                  <a:spcPct val="150000"/>
                </a:lnSpc>
                <a:spcBef>
                  <a:spcPts val="0"/>
                </a:spcBef>
                <a:spcAft>
                  <a:spcPts val="0"/>
                </a:spcAft>
                <a:buNone/>
              </a:pPr>
              <a:endParaRPr lang="en-US" sz="2800" b="1" dirty="0">
                <a:solidFill>
                  <a:srgbClr val="24292E"/>
                </a:solidFill>
                <a:latin typeface="-apple-system"/>
              </a:endParaRPr>
            </a:p>
            <a:p>
              <a:pPr marL="0" marR="0" lvl="0" indent="0" algn="l" rtl="0">
                <a:lnSpc>
                  <a:spcPct val="150000"/>
                </a:lnSpc>
                <a:spcBef>
                  <a:spcPts val="0"/>
                </a:spcBef>
                <a:spcAft>
                  <a:spcPts val="0"/>
                </a:spcAft>
                <a:buNone/>
              </a:pPr>
              <a:r>
                <a:rPr lang="en-US" sz="2800" b="1" dirty="0">
                  <a:solidFill>
                    <a:srgbClr val="24292E"/>
                  </a:solidFill>
                  <a:latin typeface="-apple-system"/>
                </a:rPr>
                <a:t>SECUTRITY CONSERN OF PEOPLE WHO WILL </a:t>
              </a:r>
              <a:r>
                <a:rPr lang="en-US" sz="2800" b="1" dirty="0" err="1">
                  <a:solidFill>
                    <a:srgbClr val="24292E"/>
                  </a:solidFill>
                  <a:latin typeface="-apple-system"/>
                </a:rPr>
                <a:t>WILL</a:t>
              </a:r>
              <a:r>
                <a:rPr lang="en-US" sz="2800" b="1" dirty="0">
                  <a:solidFill>
                    <a:srgbClr val="24292E"/>
                  </a:solidFill>
                  <a:latin typeface="-apple-system"/>
                </a:rPr>
                <a:t> USE THERE VOICE AS THERE PASSWORD AND HOW TO MAKE THERE PAYMENT SECURE USING VOICE COMMAND.</a:t>
              </a:r>
              <a:endParaRPr sz="2800" b="1" dirty="0"/>
            </a:p>
          </p:txBody>
        </p:sp>
      </p:grpSp>
      <p:sp>
        <p:nvSpPr>
          <p:cNvPr id="104" name="Google Shape;104;p14"/>
          <p:cNvSpPr txBox="1"/>
          <p:nvPr/>
        </p:nvSpPr>
        <p:spPr>
          <a:xfrm rot="-2971793">
            <a:off x="7796637" y="767395"/>
            <a:ext cx="2748387" cy="976630"/>
          </a:xfrm>
          <a:prstGeom prst="rect">
            <a:avLst/>
          </a:prstGeom>
          <a:noFill/>
          <a:ln>
            <a:noFill/>
          </a:ln>
        </p:spPr>
        <p:txBody>
          <a:bodyPr spcFirstLastPara="1" wrap="square" lIns="0" tIns="0" rIns="0" bIns="0" anchor="t" anchorCtr="0">
            <a:noAutofit/>
          </a:bodyPr>
          <a:lstStyle/>
          <a:p>
            <a:pPr marL="0" marR="0" lvl="0" indent="0" algn="ctr" rtl="0">
              <a:lnSpc>
                <a:spcPct val="139964"/>
              </a:lnSpc>
              <a:spcBef>
                <a:spcPts val="0"/>
              </a:spcBef>
              <a:spcAft>
                <a:spcPts val="0"/>
              </a:spcAft>
              <a:buNone/>
            </a:pPr>
            <a:endParaRPr dirty="0"/>
          </a:p>
        </p:txBody>
      </p:sp>
      <p:pic>
        <p:nvPicPr>
          <p:cNvPr id="105" name="Google Shape;105;p14"/>
          <p:cNvPicPr preferRelativeResize="0"/>
          <p:nvPr/>
        </p:nvPicPr>
        <p:blipFill rotWithShape="1">
          <a:blip r:embed="rId3">
            <a:alphaModFix/>
          </a:blip>
          <a:srcRect l="5003" r="5003"/>
          <a:stretch/>
        </p:blipFill>
        <p:spPr>
          <a:xfrm>
            <a:off x="16473309" y="428339"/>
            <a:ext cx="1571982" cy="1469149"/>
          </a:xfrm>
          <a:prstGeom prst="rect">
            <a:avLst/>
          </a:prstGeom>
          <a:noFill/>
          <a:ln>
            <a:noFill/>
          </a:ln>
        </p:spPr>
      </p:pic>
      <p:sp>
        <p:nvSpPr>
          <p:cNvPr id="6" name="Text Placeholder 5">
            <a:extLst>
              <a:ext uri="{FF2B5EF4-FFF2-40B4-BE49-F238E27FC236}">
                <a16:creationId xmlns:a16="http://schemas.microsoft.com/office/drawing/2014/main" id="{15F96D66-5C2A-4CCC-9B0E-C3D55ABD229A}"/>
              </a:ext>
            </a:extLst>
          </p:cNvPr>
          <p:cNvSpPr>
            <a:spLocks noGrp="1"/>
          </p:cNvSpPr>
          <p:nvPr>
            <p:ph type="body" idx="1"/>
          </p:nvPr>
        </p:nvSpPr>
        <p:spPr>
          <a:xfrm>
            <a:off x="10434062" y="1"/>
            <a:ext cx="7853937" cy="10287000"/>
          </a:xfrm>
          <a:blipFill>
            <a:blip r:embed="rId4"/>
            <a:stretch>
              <a:fillRect/>
            </a:stretch>
          </a:blipFill>
        </p:spPr>
        <p:txBody>
          <a:bodyPr/>
          <a:lstStyle/>
          <a:p>
            <a:pPr marL="114300" indent="0">
              <a:buNone/>
            </a:pPr>
            <a:r>
              <a:rPr lang="en-US" dirty="0"/>
              <a: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09"/>
        <p:cNvGrpSpPr/>
        <p:nvPr/>
      </p:nvGrpSpPr>
      <p:grpSpPr>
        <a:xfrm>
          <a:off x="0" y="0"/>
          <a:ext cx="0" cy="0"/>
          <a:chOff x="0" y="0"/>
          <a:chExt cx="0" cy="0"/>
        </a:xfrm>
      </p:grpSpPr>
      <p:sp>
        <p:nvSpPr>
          <p:cNvPr id="110" name="Google Shape;110;p15"/>
          <p:cNvSpPr txBox="1"/>
          <p:nvPr/>
        </p:nvSpPr>
        <p:spPr>
          <a:xfrm>
            <a:off x="702885" y="506762"/>
            <a:ext cx="9684329" cy="251302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8800" b="1" i="0" u="none" strike="noStrike" cap="none" dirty="0">
                <a:solidFill>
                  <a:srgbClr val="141414"/>
                </a:solidFill>
                <a:latin typeface="Barlow"/>
                <a:ea typeface="Barlow"/>
                <a:cs typeface="Barlow"/>
                <a:sym typeface="Barlow"/>
              </a:rPr>
              <a:t>PROPOSED SOLUTION</a:t>
            </a:r>
            <a:endParaRPr dirty="0"/>
          </a:p>
        </p:txBody>
      </p:sp>
      <p:sp>
        <p:nvSpPr>
          <p:cNvPr id="111" name="Google Shape;111;p15"/>
          <p:cNvSpPr txBox="1"/>
          <p:nvPr/>
        </p:nvSpPr>
        <p:spPr>
          <a:xfrm>
            <a:off x="702885" y="3241964"/>
            <a:ext cx="10830251" cy="766849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400" b="0" i="0" u="none" strike="noStrike" cap="none" dirty="0">
                <a:solidFill>
                  <a:srgbClr val="141414"/>
                </a:solidFill>
                <a:latin typeface="Barlow Medium"/>
                <a:ea typeface="Barlow Medium"/>
                <a:cs typeface="Barlow Medium"/>
                <a:sym typeface="Barlow Medium"/>
              </a:rPr>
              <a:t>JABISU CAN BE OPERATE IN DIFFERENT DEVICES IF YOU WANT TO USE IT IN LAPTOP OR ON YOUR SMART PHONES.YOU CAN SEND ,MULTIPLE MAILS AT SAME TIME WHICH EXISTING VIRTUAL ASSISTANT FAIL IN DOING SOO.</a:t>
            </a:r>
          </a:p>
          <a:p>
            <a:pPr marL="0" marR="0" lvl="0" indent="0" algn="l" rtl="0">
              <a:lnSpc>
                <a:spcPct val="150000"/>
              </a:lnSpc>
              <a:spcBef>
                <a:spcPts val="0"/>
              </a:spcBef>
              <a:spcAft>
                <a:spcPts val="0"/>
              </a:spcAft>
              <a:buNone/>
            </a:pPr>
            <a:endParaRPr lang="en-US" sz="2400" dirty="0">
              <a:solidFill>
                <a:srgbClr val="141414"/>
              </a:solidFill>
              <a:latin typeface="Barlow Medium"/>
              <a:ea typeface="Barlow Medium"/>
              <a:cs typeface="Barlow Medium"/>
              <a:sym typeface="Barlow Medium"/>
            </a:endParaRPr>
          </a:p>
          <a:p>
            <a:pPr marL="0" marR="0" lvl="0" indent="0" algn="l" rtl="0">
              <a:lnSpc>
                <a:spcPct val="150000"/>
              </a:lnSpc>
              <a:spcBef>
                <a:spcPts val="0"/>
              </a:spcBef>
              <a:spcAft>
                <a:spcPts val="0"/>
              </a:spcAft>
              <a:buNone/>
            </a:pPr>
            <a:r>
              <a:rPr lang="en-US" sz="2400" b="0" i="0" u="none" strike="noStrike" cap="none" dirty="0">
                <a:solidFill>
                  <a:srgbClr val="141414"/>
                </a:solidFill>
                <a:latin typeface="Barlow Medium"/>
                <a:ea typeface="Barlow Medium"/>
                <a:cs typeface="Barlow Medium"/>
                <a:sym typeface="Barlow Medium"/>
              </a:rPr>
              <a:t>JABISU CAN BE HELPFUL FOR A NON TECH GUY THROUGH AN COMPREHENSIVE SET OF INSTRUCTION WHICH IS ACCISSIBLE TO EVERYONE.THROUGH IT SIMPLISITIC LOOK WE SEEK TO PROVIDE A PROFESSIONAL USERS AND RESPOND TO THEIR EVERY COMMAND IN A CONCISE AND TIMELY MANNER.</a:t>
            </a:r>
          </a:p>
          <a:p>
            <a:pPr marL="0" marR="0" lvl="0" indent="0" algn="l" rtl="0">
              <a:lnSpc>
                <a:spcPct val="150000"/>
              </a:lnSpc>
              <a:spcBef>
                <a:spcPts val="0"/>
              </a:spcBef>
              <a:spcAft>
                <a:spcPts val="0"/>
              </a:spcAft>
              <a:buNone/>
            </a:pPr>
            <a:endParaRPr lang="en-US" sz="2400" dirty="0">
              <a:solidFill>
                <a:srgbClr val="141414"/>
              </a:solidFill>
              <a:latin typeface="Barlow Medium"/>
              <a:ea typeface="Barlow Medium"/>
              <a:cs typeface="Barlow Medium"/>
              <a:sym typeface="Barlow Medium"/>
            </a:endParaRPr>
          </a:p>
          <a:p>
            <a:pPr marL="0" marR="0" lvl="0" indent="0" algn="l" rtl="0">
              <a:lnSpc>
                <a:spcPct val="150000"/>
              </a:lnSpc>
              <a:spcBef>
                <a:spcPts val="0"/>
              </a:spcBef>
              <a:spcAft>
                <a:spcPts val="0"/>
              </a:spcAft>
              <a:buNone/>
            </a:pPr>
            <a:r>
              <a:rPr lang="en-US" sz="2400" b="0" i="0" u="none" strike="noStrike" cap="none" dirty="0">
                <a:solidFill>
                  <a:srgbClr val="141414"/>
                </a:solidFill>
                <a:latin typeface="Barlow Medium"/>
                <a:ea typeface="Barlow Medium"/>
                <a:cs typeface="Barlow Medium"/>
                <a:sym typeface="Barlow Medium"/>
              </a:rPr>
              <a:t>WITH VOICE BIOMETRICS TECHNOLOGY CONSUMERS VOICE CAN BE THERE NEXT PASSWORD  IT IS ASSUMED THAT BY 2023 92.3% OF SMART PHONE USERS WILL USE VIRTUALL ASSISTANT FOR MOST OF THINGS.</a:t>
            </a:r>
            <a:endParaRPr sz="2400" b="0" i="0" u="none" strike="noStrike" cap="none" dirty="0">
              <a:solidFill>
                <a:srgbClr val="141414"/>
              </a:solidFill>
              <a:latin typeface="Barlow Medium"/>
              <a:ea typeface="Barlow Medium"/>
              <a:cs typeface="Barlow Medium"/>
              <a:sym typeface="Barlow Medium"/>
            </a:endParaRPr>
          </a:p>
        </p:txBody>
      </p:sp>
      <p:pic>
        <p:nvPicPr>
          <p:cNvPr id="113" name="Google Shape;113;p15"/>
          <p:cNvPicPr preferRelativeResize="0"/>
          <p:nvPr/>
        </p:nvPicPr>
        <p:blipFill rotWithShape="1">
          <a:blip r:embed="rId3">
            <a:alphaModFix/>
          </a:blip>
          <a:srcRect l="5003" r="5003"/>
          <a:stretch/>
        </p:blipFill>
        <p:spPr>
          <a:xfrm>
            <a:off x="16534473" y="294126"/>
            <a:ext cx="1510818" cy="1469149"/>
          </a:xfrm>
          <a:prstGeom prst="rect">
            <a:avLst/>
          </a:prstGeom>
          <a:noFill/>
          <a:ln>
            <a:noFill/>
          </a:ln>
        </p:spPr>
      </p:pic>
      <p:sp>
        <p:nvSpPr>
          <p:cNvPr id="7" name="Text Placeholder 6">
            <a:extLst>
              <a:ext uri="{FF2B5EF4-FFF2-40B4-BE49-F238E27FC236}">
                <a16:creationId xmlns:a16="http://schemas.microsoft.com/office/drawing/2014/main" id="{9D024292-5910-42D9-990C-6E97AAF834F2}"/>
              </a:ext>
            </a:extLst>
          </p:cNvPr>
          <p:cNvSpPr>
            <a:spLocks noGrp="1"/>
          </p:cNvSpPr>
          <p:nvPr>
            <p:ph type="body" idx="1"/>
          </p:nvPr>
        </p:nvSpPr>
        <p:spPr>
          <a:xfrm>
            <a:off x="11533136" y="0"/>
            <a:ext cx="6754864" cy="10287000"/>
          </a:xfrm>
          <a:blipFill>
            <a:blip r:embed="rId4"/>
            <a:stretch>
              <a:fillRect/>
            </a:stretch>
          </a:blipFill>
        </p:spPr>
        <p:txBody>
          <a:bodyPr/>
          <a:lstStyle/>
          <a:p>
            <a:pPr marL="114300" indent="0">
              <a:buNone/>
            </a:pPr>
            <a:r>
              <a:rPr lang="en-US" dirty="0"/>
              <a: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Shape 117"/>
        <p:cNvGrpSpPr/>
        <p:nvPr/>
      </p:nvGrpSpPr>
      <p:grpSpPr>
        <a:xfrm>
          <a:off x="0" y="0"/>
          <a:ext cx="0" cy="0"/>
          <a:chOff x="0" y="0"/>
          <a:chExt cx="0" cy="0"/>
        </a:xfrm>
      </p:grpSpPr>
      <p:sp>
        <p:nvSpPr>
          <p:cNvPr id="118" name="Google Shape;118;p16"/>
          <p:cNvSpPr txBox="1"/>
          <p:nvPr/>
        </p:nvSpPr>
        <p:spPr>
          <a:xfrm>
            <a:off x="218575" y="1696969"/>
            <a:ext cx="8165283" cy="63931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4800" b="1" i="0" u="none" strike="noStrike" cap="none">
                <a:solidFill>
                  <a:srgbClr val="FFFFFF"/>
                </a:solidFill>
                <a:latin typeface="Barlow"/>
                <a:ea typeface="Barlow"/>
                <a:cs typeface="Barlow"/>
                <a:sym typeface="Barlow"/>
              </a:rPr>
              <a:t>UNIQUE SELLING POINTS</a:t>
            </a:r>
            <a:endParaRPr/>
          </a:p>
        </p:txBody>
      </p:sp>
      <p:pic>
        <p:nvPicPr>
          <p:cNvPr id="121" name="Google Shape;121;p16"/>
          <p:cNvPicPr preferRelativeResize="0"/>
          <p:nvPr/>
        </p:nvPicPr>
        <p:blipFill rotWithShape="1">
          <a:blip r:embed="rId3">
            <a:alphaModFix/>
          </a:blip>
          <a:srcRect l="5003" r="5003"/>
          <a:stretch/>
        </p:blipFill>
        <p:spPr>
          <a:xfrm>
            <a:off x="218575" y="203440"/>
            <a:ext cx="1386081" cy="1295408"/>
          </a:xfrm>
          <a:prstGeom prst="rect">
            <a:avLst/>
          </a:prstGeom>
          <a:noFill/>
          <a:ln>
            <a:noFill/>
          </a:ln>
        </p:spPr>
      </p:pic>
      <p:sp>
        <p:nvSpPr>
          <p:cNvPr id="123" name="Google Shape;123;p16"/>
          <p:cNvSpPr txBox="1"/>
          <p:nvPr/>
        </p:nvSpPr>
        <p:spPr>
          <a:xfrm>
            <a:off x="218575" y="6912724"/>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dirty="0">
                <a:solidFill>
                  <a:srgbClr val="3CDA7D"/>
                </a:solidFill>
                <a:latin typeface="Barlow"/>
                <a:ea typeface="Barlow"/>
                <a:cs typeface="Barlow"/>
                <a:sym typeface="Barlow"/>
              </a:rPr>
              <a:t>2</a:t>
            </a:r>
            <a:r>
              <a:rPr lang="en-US" sz="5600" b="1" i="0" u="none" strike="noStrike" cap="none" dirty="0">
                <a:solidFill>
                  <a:srgbClr val="3CDA7D"/>
                </a:solidFill>
                <a:latin typeface="Barlow"/>
                <a:ea typeface="Barlow"/>
                <a:cs typeface="Barlow"/>
                <a:sym typeface="Barlow"/>
              </a:rPr>
              <a:t>.</a:t>
            </a:r>
            <a:endParaRPr dirty="0"/>
          </a:p>
        </p:txBody>
      </p:sp>
      <p:sp>
        <p:nvSpPr>
          <p:cNvPr id="124" name="Google Shape;124;p16"/>
          <p:cNvSpPr txBox="1"/>
          <p:nvPr/>
        </p:nvSpPr>
        <p:spPr>
          <a:xfrm>
            <a:off x="9843000" y="2066544"/>
            <a:ext cx="81402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b="1" dirty="0">
                <a:solidFill>
                  <a:schemeClr val="bg1"/>
                </a:solidFill>
              </a:rPr>
              <a:t>TO MAKE ANY APPLICATION POPULAR THE BEST SITE IS REDDIT WERE ANY APPLICATION CAN BECOME POPULOR OVERNIGHT IT CAN BE A GAME CHANGER IF THEY FIND INTEREST IN OUR VIRTUALL ASSISTANT.</a:t>
            </a:r>
            <a:endParaRPr sz="2000" b="1" dirty="0">
              <a:solidFill>
                <a:schemeClr val="bg1"/>
              </a:solidFill>
            </a:endParaRPr>
          </a:p>
        </p:txBody>
      </p:sp>
      <p:sp>
        <p:nvSpPr>
          <p:cNvPr id="125" name="Google Shape;125;p16"/>
          <p:cNvSpPr txBox="1"/>
          <p:nvPr/>
        </p:nvSpPr>
        <p:spPr>
          <a:xfrm>
            <a:off x="9843000" y="1228424"/>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dirty="0">
                <a:solidFill>
                  <a:srgbClr val="3CDA7D"/>
                </a:solidFill>
                <a:latin typeface="Barlow"/>
                <a:ea typeface="Barlow"/>
                <a:cs typeface="Barlow"/>
                <a:sym typeface="Barlow"/>
              </a:rPr>
              <a:t>3</a:t>
            </a:r>
            <a:r>
              <a:rPr lang="en-US" sz="5600" b="1" i="0" u="none" strike="noStrike" cap="none" dirty="0">
                <a:solidFill>
                  <a:srgbClr val="3CDA7D"/>
                </a:solidFill>
                <a:latin typeface="Barlow"/>
                <a:ea typeface="Barlow"/>
                <a:cs typeface="Barlow"/>
                <a:sym typeface="Barlow"/>
              </a:rPr>
              <a:t>.</a:t>
            </a:r>
            <a:endParaRPr dirty="0"/>
          </a:p>
        </p:txBody>
      </p:sp>
      <p:sp>
        <p:nvSpPr>
          <p:cNvPr id="128" name="Google Shape;128;p16"/>
          <p:cNvSpPr txBox="1"/>
          <p:nvPr/>
        </p:nvSpPr>
        <p:spPr>
          <a:xfrm>
            <a:off x="9842998" y="4779818"/>
            <a:ext cx="8445001" cy="2248013"/>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b="1" dirty="0">
                <a:solidFill>
                  <a:schemeClr val="bg1"/>
                </a:solidFill>
              </a:rPr>
              <a:t>TO  MAKE JABISU POPULAR AMOUNG YOUTH WE HAVE TO TAKE HELP OF INFLIENCERS LIKE ACTORS ,SPORTS PLAYER AND YOUTUBERS </a:t>
            </a:r>
          </a:p>
          <a:p>
            <a:pPr marL="0" marR="0" lvl="0" indent="0" algn="l" rtl="0">
              <a:lnSpc>
                <a:spcPct val="150000"/>
              </a:lnSpc>
              <a:spcBef>
                <a:spcPts val="0"/>
              </a:spcBef>
              <a:spcAft>
                <a:spcPts val="0"/>
              </a:spcAft>
              <a:buNone/>
            </a:pPr>
            <a:r>
              <a:rPr lang="en-US" sz="2000" b="1" dirty="0">
                <a:solidFill>
                  <a:schemeClr val="bg1"/>
                </a:solidFill>
              </a:rPr>
              <a:t>AND TO MAKE IT POPULAR AMOUNG OLD PEOPLES WE WILL TAKE HEL[P OF OUR GOVERNMENT AND THROUGH THEM WE CAN INTERACT WITH PEOPLE AND TELL THEM HOW WE ARE DIFFERENT FROM OTHERS VIRTUALL ASSISTANT AND HOW THERE PRIVACY WILL BE SECURE HERE .</a:t>
            </a:r>
            <a:endParaRPr sz="2000" b="1" dirty="0">
              <a:solidFill>
                <a:schemeClr val="bg1"/>
              </a:solidFill>
            </a:endParaRPr>
          </a:p>
        </p:txBody>
      </p:sp>
      <p:sp>
        <p:nvSpPr>
          <p:cNvPr id="129" name="Google Shape;129;p16"/>
          <p:cNvSpPr txBox="1"/>
          <p:nvPr/>
        </p:nvSpPr>
        <p:spPr>
          <a:xfrm>
            <a:off x="9843000" y="4021007"/>
            <a:ext cx="1860816" cy="92287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dirty="0">
                <a:solidFill>
                  <a:srgbClr val="3CDA7D"/>
                </a:solidFill>
                <a:latin typeface="Barlow"/>
                <a:ea typeface="Barlow"/>
                <a:cs typeface="Barlow"/>
                <a:sym typeface="Barlow"/>
              </a:rPr>
              <a:t>4</a:t>
            </a:r>
            <a:r>
              <a:rPr lang="en-US" sz="5600" b="1" i="0" u="none" strike="noStrike" cap="none" dirty="0">
                <a:solidFill>
                  <a:srgbClr val="3CDA7D"/>
                </a:solidFill>
                <a:latin typeface="Barlow"/>
                <a:ea typeface="Barlow"/>
                <a:cs typeface="Barlow"/>
                <a:sym typeface="Barlow"/>
              </a:rPr>
              <a:t>.</a:t>
            </a:r>
            <a:endParaRPr dirty="0"/>
          </a:p>
        </p:txBody>
      </p:sp>
      <p:sp>
        <p:nvSpPr>
          <p:cNvPr id="131" name="Google Shape;131;p16"/>
          <p:cNvSpPr txBox="1"/>
          <p:nvPr/>
        </p:nvSpPr>
        <p:spPr>
          <a:xfrm>
            <a:off x="9843000" y="8295860"/>
            <a:ext cx="1860816" cy="76271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dirty="0">
                <a:solidFill>
                  <a:srgbClr val="3CDA7D"/>
                </a:solidFill>
                <a:latin typeface="Barlow"/>
                <a:ea typeface="Barlow"/>
                <a:cs typeface="Barlow"/>
                <a:sym typeface="Barlow"/>
              </a:rPr>
              <a:t>5</a:t>
            </a:r>
            <a:r>
              <a:rPr lang="en-US" sz="5600" b="1" i="0" u="none" strike="noStrike" cap="none" dirty="0">
                <a:solidFill>
                  <a:srgbClr val="3CDA7D"/>
                </a:solidFill>
                <a:latin typeface="Barlow"/>
                <a:ea typeface="Barlow"/>
                <a:cs typeface="Barlow"/>
                <a:sym typeface="Barlow"/>
              </a:rPr>
              <a:t>.</a:t>
            </a:r>
            <a:endParaRPr dirty="0"/>
          </a:p>
        </p:txBody>
      </p:sp>
      <p:sp>
        <p:nvSpPr>
          <p:cNvPr id="132" name="Google Shape;132;p16"/>
          <p:cNvSpPr txBox="1"/>
          <p:nvPr/>
        </p:nvSpPr>
        <p:spPr>
          <a:xfrm>
            <a:off x="196437" y="3484611"/>
            <a:ext cx="7416300" cy="2584885"/>
          </a:xfrm>
          <a:prstGeom prst="rect">
            <a:avLst/>
          </a:prstGeom>
          <a:noFill/>
          <a:ln>
            <a:noFill/>
          </a:ln>
        </p:spPr>
        <p:txBody>
          <a:bodyPr spcFirstLastPara="1" wrap="square" lIns="0" tIns="0" rIns="0" bIns="0" anchor="t" anchorCtr="0">
            <a:noAutofit/>
          </a:bodyPr>
          <a:lstStyle/>
          <a:p>
            <a:r>
              <a:rPr lang="en-US" sz="2000" b="1" dirty="0">
                <a:solidFill>
                  <a:schemeClr val="bg1"/>
                </a:solidFill>
                <a:highlight>
                  <a:srgbClr val="000000"/>
                </a:highlight>
              </a:rPr>
              <a:t>IT IS PREDICTED THAT BY 2023 92.3%  SMARTPHONE USERS WILL USE VOICE ASSISTANTS .</a:t>
            </a:r>
          </a:p>
          <a:p>
            <a:endParaRPr lang="en-US" sz="2000" b="1" dirty="0">
              <a:solidFill>
                <a:schemeClr val="bg1"/>
              </a:solidFill>
              <a:highlight>
                <a:srgbClr val="000000"/>
              </a:highlight>
            </a:endParaRPr>
          </a:p>
          <a:p>
            <a:r>
              <a:rPr lang="en-US" sz="2000" b="1" dirty="0">
                <a:solidFill>
                  <a:schemeClr val="bg1"/>
                </a:solidFill>
                <a:highlight>
                  <a:srgbClr val="000000"/>
                </a:highlight>
              </a:rPr>
              <a:t>IN 2019 THE VIRTUALL ASSISTANT MARKET SIZE WAS VALUED AT 3 USD BILLION </a:t>
            </a:r>
          </a:p>
          <a:p>
            <a:r>
              <a:rPr lang="en-US" sz="2000" b="1" dirty="0">
                <a:solidFill>
                  <a:schemeClr val="bg1"/>
                </a:solidFill>
                <a:highlight>
                  <a:srgbClr val="000000"/>
                </a:highlight>
              </a:rPr>
              <a:t>AND IS PREDICTED TO REACH 44 USD BILLION BY 2027</a:t>
            </a:r>
          </a:p>
          <a:p>
            <a:endParaRPr lang="en-US" sz="2000" b="1" dirty="0">
              <a:solidFill>
                <a:schemeClr val="bg1"/>
              </a:solidFill>
              <a:highlight>
                <a:srgbClr val="000000"/>
              </a:highlight>
            </a:endParaRPr>
          </a:p>
          <a:p>
            <a:r>
              <a:rPr lang="en-US" sz="2000" b="1" dirty="0">
                <a:solidFill>
                  <a:schemeClr val="bg1"/>
                </a:solidFill>
                <a:highlight>
                  <a:srgbClr val="000000"/>
                </a:highlight>
              </a:rPr>
              <a:t>GROWING AT A CAGR OF 37.7%FROM 2020 TO 2027.</a:t>
            </a:r>
          </a:p>
          <a:p>
            <a:endParaRPr lang="en-US" sz="2000" b="1" dirty="0">
              <a:solidFill>
                <a:schemeClr val="bg1"/>
              </a:solidFill>
              <a:highlight>
                <a:srgbClr val="000000"/>
              </a:highlight>
            </a:endParaRPr>
          </a:p>
          <a:p>
            <a:endParaRPr lang="en-US" sz="2000" b="1" dirty="0">
              <a:solidFill>
                <a:schemeClr val="bg1"/>
              </a:solidFill>
              <a:highlight>
                <a:srgbClr val="000000"/>
              </a:highlight>
            </a:endParaRPr>
          </a:p>
        </p:txBody>
      </p:sp>
      <p:sp>
        <p:nvSpPr>
          <p:cNvPr id="133" name="Google Shape;133;p16"/>
          <p:cNvSpPr txBox="1"/>
          <p:nvPr/>
        </p:nvSpPr>
        <p:spPr>
          <a:xfrm>
            <a:off x="218575" y="2626734"/>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i="0" u="none" strike="noStrike" cap="none" dirty="0">
                <a:solidFill>
                  <a:srgbClr val="3CDA7D"/>
                </a:solidFill>
                <a:latin typeface="Barlow"/>
                <a:ea typeface="Barlow"/>
                <a:cs typeface="Barlow"/>
                <a:sym typeface="Barlow"/>
              </a:rPr>
              <a:t>1.</a:t>
            </a:r>
            <a:endParaRPr dirty="0"/>
          </a:p>
        </p:txBody>
      </p:sp>
      <p:pic>
        <p:nvPicPr>
          <p:cNvPr id="134" name="Google Shape;134;p16"/>
          <p:cNvPicPr preferRelativeResize="0"/>
          <p:nvPr/>
        </p:nvPicPr>
        <p:blipFill rotWithShape="1">
          <a:blip r:embed="rId4">
            <a:alphaModFix/>
          </a:blip>
          <a:srcRect/>
          <a:stretch/>
        </p:blipFill>
        <p:spPr>
          <a:xfrm rot="-8447388">
            <a:off x="13731121" y="-613501"/>
            <a:ext cx="7056358" cy="2750472"/>
          </a:xfrm>
          <a:prstGeom prst="rect">
            <a:avLst/>
          </a:prstGeom>
          <a:noFill/>
          <a:ln>
            <a:noFill/>
          </a:ln>
        </p:spPr>
      </p:pic>
      <p:sp>
        <p:nvSpPr>
          <p:cNvPr id="2" name="Title 1">
            <a:extLst>
              <a:ext uri="{FF2B5EF4-FFF2-40B4-BE49-F238E27FC236}">
                <a16:creationId xmlns:a16="http://schemas.microsoft.com/office/drawing/2014/main" id="{5C48F306-8FF4-4F6A-BD5F-B08D1F8978CC}"/>
              </a:ext>
            </a:extLst>
          </p:cNvPr>
          <p:cNvSpPr>
            <a:spLocks noGrp="1"/>
          </p:cNvSpPr>
          <p:nvPr>
            <p:ph type="ctrTitle"/>
          </p:nvPr>
        </p:nvSpPr>
        <p:spPr>
          <a:xfrm>
            <a:off x="0" y="7603226"/>
            <a:ext cx="7487478" cy="1699799"/>
          </a:xfrm>
        </p:spPr>
        <p:txBody>
          <a:bodyPr/>
          <a:lstStyle/>
          <a:p>
            <a:r>
              <a:rPr lang="en-US" sz="2000" b="1" dirty="0">
                <a:solidFill>
                  <a:schemeClr val="bg1"/>
                </a:solidFill>
                <a:latin typeface="Arial" panose="020B0604020202020204" pitchFamily="34" charset="0"/>
                <a:cs typeface="Arial" panose="020B0604020202020204" pitchFamily="34" charset="0"/>
              </a:rPr>
              <a:t>WELL IT’S A GROING INDUSRTY AND  ALREADY HAVING 5K TO 10K COMPRTITOR AND TO DEAL WITH THEM WE HAVE UNIQUE STRATEGIES  WE KNOW THAT FIRSTILY WE HAVE TO TAGRET  OUR INDIAN CUSTOMERS  </a:t>
            </a:r>
            <a:endParaRPr lang="en-IN" sz="2000" b="1" dirty="0">
              <a:solidFill>
                <a:schemeClr val="bg1"/>
              </a:solidFill>
              <a:latin typeface="Arial" panose="020B0604020202020204" pitchFamily="34" charset="0"/>
              <a:cs typeface="Arial" panose="020B0604020202020204" pitchFamily="34" charset="0"/>
            </a:endParaRPr>
          </a:p>
        </p:txBody>
      </p:sp>
      <p:sp>
        <p:nvSpPr>
          <p:cNvPr id="4" name="Subtitle 3">
            <a:extLst>
              <a:ext uri="{FF2B5EF4-FFF2-40B4-BE49-F238E27FC236}">
                <a16:creationId xmlns:a16="http://schemas.microsoft.com/office/drawing/2014/main" id="{20FA0F66-E550-45D1-AA05-5ED4BDBF97A8}"/>
              </a:ext>
            </a:extLst>
          </p:cNvPr>
          <p:cNvSpPr>
            <a:spLocks noGrp="1"/>
          </p:cNvSpPr>
          <p:nvPr>
            <p:ph type="subTitle" idx="1"/>
          </p:nvPr>
        </p:nvSpPr>
        <p:spPr>
          <a:xfrm>
            <a:off x="9843000" y="9049432"/>
            <a:ext cx="7225800" cy="1752600"/>
          </a:xfrm>
        </p:spPr>
        <p:txBody>
          <a:bodyPr/>
          <a:lstStyle/>
          <a:p>
            <a:pPr algn="l"/>
            <a:r>
              <a:rPr lang="en-US" sz="2400" b="1" dirty="0">
                <a:solidFill>
                  <a:schemeClr val="bg1"/>
                </a:solidFill>
              </a:rPr>
              <a:t>WE WILL PROVIDE OUR PRODUCT AT QUITE LESS </a:t>
            </a:r>
            <a:r>
              <a:rPr lang="en-US" sz="2000" b="1" dirty="0">
                <a:solidFill>
                  <a:schemeClr val="bg1"/>
                </a:solidFill>
                <a:latin typeface="Arial" panose="020B0604020202020204" pitchFamily="34" charset="0"/>
                <a:cs typeface="Arial" panose="020B0604020202020204" pitchFamily="34" charset="0"/>
              </a:rPr>
              <a:t>AMOUNT</a:t>
            </a:r>
            <a:r>
              <a:rPr lang="en-US" sz="2400" b="1" dirty="0">
                <a:solidFill>
                  <a:schemeClr val="bg1"/>
                </a:solidFill>
              </a:rPr>
              <a:t> TO OUR COUNTRY PEOPLE</a:t>
            </a:r>
            <a:endParaRPr lang="en-IN" sz="2400" b="1"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38"/>
        <p:cNvGrpSpPr/>
        <p:nvPr/>
      </p:nvGrpSpPr>
      <p:grpSpPr>
        <a:xfrm>
          <a:off x="0" y="0"/>
          <a:ext cx="0" cy="0"/>
          <a:chOff x="0" y="0"/>
          <a:chExt cx="0" cy="0"/>
        </a:xfrm>
      </p:grpSpPr>
      <p:pic>
        <p:nvPicPr>
          <p:cNvPr id="139" name="Google Shape;139;p17"/>
          <p:cNvPicPr preferRelativeResize="0"/>
          <p:nvPr/>
        </p:nvPicPr>
        <p:blipFill rotWithShape="1">
          <a:blip r:embed="rId3">
            <a:alphaModFix/>
          </a:blip>
          <a:srcRect/>
          <a:stretch/>
        </p:blipFill>
        <p:spPr>
          <a:xfrm rot="5400000">
            <a:off x="7518290" y="844830"/>
            <a:ext cx="15437011" cy="10051993"/>
          </a:xfrm>
          <a:prstGeom prst="rect">
            <a:avLst/>
          </a:prstGeom>
          <a:noFill/>
          <a:ln>
            <a:noFill/>
          </a:ln>
        </p:spPr>
      </p:pic>
      <p:sp>
        <p:nvSpPr>
          <p:cNvPr id="142" name="Google Shape;142;p17"/>
          <p:cNvSpPr txBox="1"/>
          <p:nvPr/>
        </p:nvSpPr>
        <p:spPr>
          <a:xfrm>
            <a:off x="1503077" y="4572000"/>
            <a:ext cx="7640923" cy="937121"/>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endParaRPr dirty="0"/>
          </a:p>
        </p:txBody>
      </p:sp>
      <p:sp>
        <p:nvSpPr>
          <p:cNvPr id="145" name="Google Shape;145;p17"/>
          <p:cNvSpPr txBox="1"/>
          <p:nvPr/>
        </p:nvSpPr>
        <p:spPr>
          <a:xfrm>
            <a:off x="1385172" y="6036806"/>
            <a:ext cx="8590101" cy="279546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400" b="1" dirty="0"/>
              <a:t>WE HAVE USED SEVERAL ARTIFFICIAL INTELLIGENCE TECHNIQES,INCLUDING NATUARAL LANGUAGE PROCESSING,SPEECH RECOGNISATION,FACE RECOGNISATION,FOR DEVELOPING OUR JABISU.</a:t>
            </a:r>
            <a:endParaRPr sz="2400" b="1" dirty="0"/>
          </a:p>
        </p:txBody>
      </p:sp>
      <p:sp>
        <p:nvSpPr>
          <p:cNvPr id="149" name="Google Shape;149;p17"/>
          <p:cNvSpPr txBox="1"/>
          <p:nvPr/>
        </p:nvSpPr>
        <p:spPr>
          <a:xfrm>
            <a:off x="114300" y="3929809"/>
            <a:ext cx="649929" cy="95518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i="0" u="none" strike="noStrike" cap="none">
                <a:solidFill>
                  <a:srgbClr val="3CDA7D"/>
                </a:solidFill>
                <a:latin typeface="Barlow"/>
                <a:ea typeface="Barlow"/>
                <a:cs typeface="Barlow"/>
                <a:sym typeface="Barlow"/>
              </a:rPr>
              <a:t>1.</a:t>
            </a:r>
            <a:endParaRPr/>
          </a:p>
        </p:txBody>
      </p:sp>
      <p:sp>
        <p:nvSpPr>
          <p:cNvPr id="150" name="Google Shape;150;p17"/>
          <p:cNvSpPr txBox="1"/>
          <p:nvPr/>
        </p:nvSpPr>
        <p:spPr>
          <a:xfrm>
            <a:off x="142891" y="6036806"/>
            <a:ext cx="649929" cy="95518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i="0" u="none" strike="noStrike" cap="none" dirty="0">
                <a:solidFill>
                  <a:srgbClr val="3CDA7D"/>
                </a:solidFill>
                <a:latin typeface="Barlow"/>
                <a:ea typeface="Barlow"/>
                <a:cs typeface="Barlow"/>
                <a:sym typeface="Barlow"/>
              </a:rPr>
              <a:t>2.</a:t>
            </a:r>
            <a:endParaRPr dirty="0"/>
          </a:p>
        </p:txBody>
      </p:sp>
      <p:sp>
        <p:nvSpPr>
          <p:cNvPr id="152" name="Google Shape;152;p17"/>
          <p:cNvSpPr txBox="1"/>
          <p:nvPr/>
        </p:nvSpPr>
        <p:spPr>
          <a:xfrm>
            <a:off x="114300" y="1142152"/>
            <a:ext cx="9029700" cy="139128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8000" b="1" i="0" u="none" strike="noStrike" cap="none">
                <a:solidFill>
                  <a:srgbClr val="141414"/>
                </a:solidFill>
                <a:latin typeface="Barlow"/>
                <a:ea typeface="Barlow"/>
                <a:cs typeface="Barlow"/>
                <a:sym typeface="Barlow"/>
              </a:rPr>
              <a:t>YOUR TECH STACK</a:t>
            </a:r>
            <a:endParaRPr/>
          </a:p>
        </p:txBody>
      </p:sp>
      <p:pic>
        <p:nvPicPr>
          <p:cNvPr id="153" name="Google Shape;153;p17"/>
          <p:cNvPicPr preferRelativeResize="0"/>
          <p:nvPr/>
        </p:nvPicPr>
        <p:blipFill rotWithShape="1">
          <a:blip r:embed="rId4">
            <a:alphaModFix/>
          </a:blip>
          <a:srcRect l="5003" r="5003"/>
          <a:stretch/>
        </p:blipFill>
        <p:spPr>
          <a:xfrm>
            <a:off x="14782800" y="-231373"/>
            <a:ext cx="2430224" cy="2910705"/>
          </a:xfrm>
          <a:prstGeom prst="rect">
            <a:avLst/>
          </a:prstGeom>
          <a:noFill/>
          <a:ln>
            <a:noFill/>
          </a:ln>
        </p:spPr>
      </p:pic>
      <p:sp>
        <p:nvSpPr>
          <p:cNvPr id="2" name="Title 1">
            <a:extLst>
              <a:ext uri="{FF2B5EF4-FFF2-40B4-BE49-F238E27FC236}">
                <a16:creationId xmlns:a16="http://schemas.microsoft.com/office/drawing/2014/main" id="{AA588472-35F1-42AF-BB79-0A9BE08E9E39}"/>
              </a:ext>
            </a:extLst>
          </p:cNvPr>
          <p:cNvSpPr>
            <a:spLocks noGrp="1"/>
          </p:cNvSpPr>
          <p:nvPr>
            <p:ph type="title"/>
          </p:nvPr>
        </p:nvSpPr>
        <p:spPr>
          <a:xfrm>
            <a:off x="514350" y="3728825"/>
            <a:ext cx="9029700" cy="1464806"/>
          </a:xfrm>
        </p:spPr>
        <p:txBody>
          <a:bodyPr/>
          <a:lstStyle/>
          <a:p>
            <a:r>
              <a:rPr lang="en-US" sz="3200" b="1" dirty="0"/>
              <a:t>WE HAVE USED PYTHON ,PHP, AND OBJECTIVE C </a:t>
            </a:r>
            <a:endParaRPr lang="en-IN" sz="32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57"/>
        <p:cNvGrpSpPr/>
        <p:nvPr/>
      </p:nvGrpSpPr>
      <p:grpSpPr>
        <a:xfrm>
          <a:off x="0" y="0"/>
          <a:ext cx="0" cy="0"/>
          <a:chOff x="0" y="0"/>
          <a:chExt cx="0" cy="0"/>
        </a:xfrm>
      </p:grpSpPr>
      <p:grpSp>
        <p:nvGrpSpPr>
          <p:cNvPr id="158" name="Google Shape;158;p18"/>
          <p:cNvGrpSpPr/>
          <p:nvPr/>
        </p:nvGrpSpPr>
        <p:grpSpPr>
          <a:xfrm>
            <a:off x="1000308" y="4583200"/>
            <a:ext cx="8564296" cy="2316893"/>
            <a:chOff x="0" y="209550"/>
            <a:chExt cx="11419061" cy="3089191"/>
          </a:xfrm>
        </p:grpSpPr>
        <p:sp>
          <p:nvSpPr>
            <p:cNvPr id="159" name="Google Shape;159;p18"/>
            <p:cNvSpPr txBox="1"/>
            <p:nvPr/>
          </p:nvSpPr>
          <p:spPr>
            <a:xfrm>
              <a:off x="0" y="209550"/>
              <a:ext cx="11419061" cy="2228414"/>
            </a:xfrm>
            <a:prstGeom prst="rect">
              <a:avLst/>
            </a:prstGeom>
            <a:noFill/>
            <a:ln>
              <a:noFill/>
            </a:ln>
          </p:spPr>
          <p:txBody>
            <a:bodyPr spcFirstLastPara="1" wrap="square" lIns="0" tIns="0" rIns="0" bIns="0" anchor="t" anchorCtr="0">
              <a:noAutofit/>
            </a:bodyPr>
            <a:lstStyle/>
            <a:p>
              <a:pPr marL="0" marR="0" lvl="0" indent="0" algn="just" rtl="0">
                <a:lnSpc>
                  <a:spcPct val="100000"/>
                </a:lnSpc>
                <a:spcBef>
                  <a:spcPts val="0"/>
                </a:spcBef>
                <a:spcAft>
                  <a:spcPts val="0"/>
                </a:spcAft>
                <a:buNone/>
              </a:pPr>
              <a:r>
                <a:rPr lang="en-US" sz="12000" b="1" i="0" u="none" strike="noStrike" cap="none">
                  <a:solidFill>
                    <a:srgbClr val="141414"/>
                  </a:solidFill>
                  <a:latin typeface="Barlow"/>
                  <a:ea typeface="Barlow"/>
                  <a:cs typeface="Barlow"/>
                  <a:sym typeface="Barlow"/>
                </a:rPr>
                <a:t>THANK YOU</a:t>
              </a:r>
              <a:endParaRPr/>
            </a:p>
          </p:txBody>
        </p:sp>
        <p:sp>
          <p:nvSpPr>
            <p:cNvPr id="160" name="Google Shape;160;p18"/>
            <p:cNvSpPr txBox="1"/>
            <p:nvPr/>
          </p:nvSpPr>
          <p:spPr>
            <a:xfrm>
              <a:off x="0" y="2725468"/>
              <a:ext cx="9354958" cy="573273"/>
            </a:xfrm>
            <a:prstGeom prst="rect">
              <a:avLst/>
            </a:prstGeom>
            <a:noFill/>
            <a:ln>
              <a:noFill/>
            </a:ln>
          </p:spPr>
          <p:txBody>
            <a:bodyPr spcFirstLastPara="1" wrap="square" lIns="0" tIns="0" rIns="0" bIns="0" anchor="t" anchorCtr="0">
              <a:noAutofit/>
            </a:bodyPr>
            <a:lstStyle/>
            <a:p>
              <a:pPr marL="0" marR="0" lvl="0" indent="0" algn="l" rtl="0">
                <a:lnSpc>
                  <a:spcPct val="2022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61" name="Google Shape;161;p18"/>
          <p:cNvPicPr preferRelativeResize="0"/>
          <p:nvPr/>
        </p:nvPicPr>
        <p:blipFill rotWithShape="1">
          <a:blip r:embed="rId3">
            <a:alphaModFix/>
          </a:blip>
          <a:srcRect/>
          <a:stretch/>
        </p:blipFill>
        <p:spPr>
          <a:xfrm rot="-8447388">
            <a:off x="6003271" y="-257263"/>
            <a:ext cx="14210931" cy="5539227"/>
          </a:xfrm>
          <a:prstGeom prst="rect">
            <a:avLst/>
          </a:prstGeom>
          <a:noFill/>
          <a:ln>
            <a:noFill/>
          </a:ln>
        </p:spPr>
      </p:pic>
      <p:pic>
        <p:nvPicPr>
          <p:cNvPr id="162" name="Google Shape;162;p18"/>
          <p:cNvPicPr preferRelativeResize="0"/>
          <p:nvPr/>
        </p:nvPicPr>
        <p:blipFill rotWithShape="1">
          <a:blip r:embed="rId4">
            <a:alphaModFix/>
          </a:blip>
          <a:srcRect l="5003" r="5003"/>
          <a:stretch/>
        </p:blipFill>
        <p:spPr>
          <a:xfrm>
            <a:off x="242708" y="416409"/>
            <a:ext cx="1890891" cy="1767196"/>
          </a:xfrm>
          <a:prstGeom prst="rect">
            <a:avLst/>
          </a:prstGeom>
          <a:noFill/>
          <a:ln>
            <a:noFill/>
          </a:ln>
        </p:spPr>
      </p:pic>
      <p:sp>
        <p:nvSpPr>
          <p:cNvPr id="163" name="Google Shape;163;p18"/>
          <p:cNvSpPr txBox="1"/>
          <p:nvPr/>
        </p:nvSpPr>
        <p:spPr>
          <a:xfrm>
            <a:off x="1198885" y="5867677"/>
            <a:ext cx="672112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sz="2400" dirty="0"/>
          </a:p>
          <a:p>
            <a:pPr marL="0" marR="0" lvl="0" indent="0" algn="l" rtl="0">
              <a:spcBef>
                <a:spcPts val="0"/>
              </a:spcBef>
              <a:spcAft>
                <a:spcPts val="0"/>
              </a:spcAft>
              <a:buNone/>
            </a:pPr>
            <a:endParaRPr lang="en-US" sz="2400" dirty="0"/>
          </a:p>
          <a:p>
            <a:pPr marL="0" marR="0" lvl="0" indent="0" algn="l" rtl="0">
              <a:spcBef>
                <a:spcPts val="0"/>
              </a:spcBef>
              <a:spcAft>
                <a:spcPts val="0"/>
              </a:spcAft>
              <a:buNone/>
            </a:pPr>
            <a:endParaRPr lang="en-US" sz="2400" dirty="0"/>
          </a:p>
          <a:p>
            <a:pPr marL="0" marR="0" lvl="0" indent="0" algn="l" rtl="0">
              <a:spcBef>
                <a:spcPts val="0"/>
              </a:spcBef>
              <a:spcAft>
                <a:spcPts val="0"/>
              </a:spcAft>
              <a:buNone/>
            </a:pPr>
            <a:endParaRPr lang="en-US" sz="2400" dirty="0"/>
          </a:p>
          <a:p>
            <a:pPr marL="0" marR="0" lvl="0" indent="0" algn="l" rtl="0">
              <a:spcBef>
                <a:spcPts val="0"/>
              </a:spcBef>
              <a:spcAft>
                <a:spcPts val="0"/>
              </a:spcAft>
              <a:buNone/>
            </a:pPr>
            <a:r>
              <a:rPr lang="en-US" sz="2400" dirty="0"/>
              <a:t>TEAM CODE RIDERS</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491</Words>
  <Application>Microsoft Office PowerPoint</Application>
  <PresentationFormat>Custom</PresentationFormat>
  <Paragraphs>55</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Barlow</vt:lpstr>
      <vt:lpstr>Barlow Medium</vt:lpstr>
      <vt:lpstr>Calibri</vt:lpstr>
      <vt:lpstr>-apple-system</vt:lpstr>
      <vt:lpstr>Office Theme</vt:lpstr>
      <vt:lpstr>PowerPoint Presentation</vt:lpstr>
      <vt:lpstr>PowerPoint Presentation</vt:lpstr>
      <vt:lpstr>PowerPoint Presentation</vt:lpstr>
      <vt:lpstr>WELL IT’S A GROING INDUSRTY AND  ALREADY HAVING 5K TO 10K COMPRTITOR AND TO DEAL WITH THEM WE HAVE UNIQUE STRATEGIES  WE KNOW THAT FIRSTILY WE HAVE TO TAGRET  OUR INDIAN CUSTOMERS  </vt:lpstr>
      <vt:lpstr>WE HAVE USED PYTHON ,PHP, AND OBJECTIVE C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ashutosh</dc:creator>
  <cp:lastModifiedBy>MOHIT GOYAL</cp:lastModifiedBy>
  <cp:revision>14</cp:revision>
  <dcterms:modified xsi:type="dcterms:W3CDTF">2021-04-17T20:45:51Z</dcterms:modified>
</cp:coreProperties>
</file>