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9" r:id="rId3"/>
    <p:sldId id="285" r:id="rId4"/>
    <p:sldId id="258" r:id="rId5"/>
    <p:sldId id="257" r:id="rId6"/>
    <p:sldId id="269" r:id="rId7"/>
    <p:sldId id="275" r:id="rId8"/>
    <p:sldId id="270" r:id="rId9"/>
    <p:sldId id="277" r:id="rId10"/>
    <p:sldId id="264" r:id="rId11"/>
    <p:sldId id="265" r:id="rId12"/>
    <p:sldId id="260" r:id="rId13"/>
    <p:sldId id="266" r:id="rId14"/>
    <p:sldId id="261" r:id="rId15"/>
    <p:sldId id="267" r:id="rId16"/>
    <p:sldId id="268" r:id="rId17"/>
    <p:sldId id="271" r:id="rId18"/>
    <p:sldId id="272" r:id="rId19"/>
    <p:sldId id="273" r:id="rId20"/>
    <p:sldId id="274" r:id="rId21"/>
    <p:sldId id="280" r:id="rId22"/>
    <p:sldId id="281" r:id="rId23"/>
    <p:sldId id="282" r:id="rId24"/>
    <p:sldId id="284"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5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1ABA4E-CD72-497B-97AA-7213B3980F60}"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1ABA4E-CD72-497B-97AA-7213B3980F60}"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1ABA4E-CD72-497B-97AA-7213B3980F60}"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1ABA4E-CD72-497B-97AA-7213B3980F60}"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ABA4E-CD72-497B-97AA-7213B3980F60}"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1ABA4E-CD72-497B-97AA-7213B3980F60}" type="datetimeFigureOut">
              <a:rPr lang="en-US" smtClean="0"/>
              <a:pPr/>
              <a:t>10/22/2018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1ABA4E-CD72-497B-97AA-7213B3980F60}" type="datetimeFigureOut">
              <a:rPr lang="en-US" smtClean="0"/>
              <a:pPr/>
              <a:t>10/22/2018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1ABA4E-CD72-497B-97AA-7213B3980F60}" type="datetimeFigureOut">
              <a:rPr lang="en-US" smtClean="0"/>
              <a:pPr/>
              <a:t>10/22/2018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BA4E-CD72-497B-97AA-7213B3980F60}" type="datetimeFigureOut">
              <a:rPr lang="en-US" smtClean="0"/>
              <a:pPr/>
              <a:t>10/22/2018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ABA4E-CD72-497B-97AA-7213B3980F60}" type="datetimeFigureOut">
              <a:rPr lang="en-US" smtClean="0"/>
              <a:pPr/>
              <a:t>10/22/2018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ABA4E-CD72-497B-97AA-7213B3980F60}" type="datetimeFigureOut">
              <a:rPr lang="en-US" smtClean="0"/>
              <a:pPr/>
              <a:t>10/22/2018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BA4E-CD72-497B-97AA-7213B3980F60}" type="datetimeFigureOut">
              <a:rPr lang="en-US" smtClean="0"/>
              <a:pPr/>
              <a:t>10/22/2018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57653-3E58-4892-A7ED-712530ACC680}" type="slidenum">
              <a:rPr kumimoji="0" lang="en-US" smtClean="0"/>
              <a:pPr/>
              <a:t>‹#›</a:t>
            </a:fld>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slide" Target="slide21.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slide" Target="slide2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dirty="0"/>
              <a:t>OLA </a:t>
            </a:r>
            <a:endParaRPr lang="en-US" dirty="0"/>
          </a:p>
        </p:txBody>
      </p:sp>
      <p:sp>
        <p:nvSpPr>
          <p:cNvPr id="2" name="Subtitle 1"/>
          <p:cNvSpPr>
            <a:spLocks noGrp="1"/>
          </p:cNvSpPr>
          <p:nvPr>
            <p:ph type="subTitle" idx="1"/>
          </p:nvPr>
        </p:nvSpPr>
        <p:spPr/>
        <p:txBody>
          <a:bodyPr/>
          <a:lstStyle/>
          <a:p>
            <a:r>
              <a:rPr lang="en-US" sz="3200" dirty="0"/>
              <a:t>Car Rental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EB4F025-2187-4097-9DF4-05948CA32D10}"/>
              </a:ext>
            </a:extLst>
          </p:cNvPr>
          <p:cNvPicPr>
            <a:picLocks noChangeAspect="1"/>
          </p:cNvPicPr>
          <p:nvPr/>
        </p:nvPicPr>
        <p:blipFill rotWithShape="1">
          <a:blip r:embed="rId2"/>
          <a:srcRect r="667" b="1129"/>
          <a:stretch/>
        </p:blipFill>
        <p:spPr>
          <a:xfrm>
            <a:off x="1866900" y="0"/>
            <a:ext cx="5676900" cy="6858000"/>
          </a:xfrm>
          <a:prstGeom prst="rect">
            <a:avLst/>
          </a:prstGeom>
        </p:spPr>
      </p:pic>
      <p:sp>
        <p:nvSpPr>
          <p:cNvPr id="3" name="Rounded Rectangle 2"/>
          <p:cNvSpPr/>
          <p:nvPr/>
        </p:nvSpPr>
        <p:spPr>
          <a:xfrm>
            <a:off x="2286000" y="609600"/>
            <a:ext cx="10668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Daily Rides</a:t>
            </a:r>
            <a:endParaRPr lang="en-US" sz="1200" dirty="0"/>
          </a:p>
        </p:txBody>
      </p:sp>
      <p:sp>
        <p:nvSpPr>
          <p:cNvPr id="6" name="Rounded Rectangle 5"/>
          <p:cNvSpPr/>
          <p:nvPr/>
        </p:nvSpPr>
        <p:spPr>
          <a:xfrm>
            <a:off x="4191000"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Outstation</a:t>
            </a:r>
          </a:p>
        </p:txBody>
      </p:sp>
      <p:sp>
        <p:nvSpPr>
          <p:cNvPr id="7" name="Rounded Rectangle 6"/>
          <p:cNvSpPr/>
          <p:nvPr/>
        </p:nvSpPr>
        <p:spPr>
          <a:xfrm>
            <a:off x="5971735"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Rental</a:t>
            </a:r>
          </a:p>
        </p:txBody>
      </p:sp>
      <p:sp>
        <p:nvSpPr>
          <p:cNvPr id="8" name="Rounded Rectangle 7"/>
          <p:cNvSpPr/>
          <p:nvPr/>
        </p:nvSpPr>
        <p:spPr>
          <a:xfrm>
            <a:off x="1905000" y="990600"/>
            <a:ext cx="5638800" cy="457200"/>
          </a:xfrm>
          <a:prstGeom prst="roundRect">
            <a:avLst/>
          </a:prstGeom>
        </p:spPr>
        <p:style>
          <a:lnRef idx="2">
            <a:schemeClr val="dk1"/>
          </a:lnRef>
          <a:fillRef idx="1">
            <a:schemeClr val="lt1"/>
          </a:fillRef>
          <a:effectRef idx="0">
            <a:schemeClr val="dk1"/>
          </a:effectRef>
          <a:fontRef idx="minor">
            <a:schemeClr val="dk1"/>
          </a:fontRef>
        </p:style>
        <p:txBody>
          <a:bodyPr numCol="2" rtlCol="0" anchor="ctr"/>
          <a:lstStyle/>
          <a:p>
            <a:r>
              <a:rPr lang="en-US" sz="1200" dirty="0"/>
              <a:t>FROM:</a:t>
            </a:r>
          </a:p>
        </p:txBody>
      </p:sp>
      <p:sp>
        <p:nvSpPr>
          <p:cNvPr id="9" name="Rounded Rectangle 8"/>
          <p:cNvSpPr/>
          <p:nvPr/>
        </p:nvSpPr>
        <p:spPr>
          <a:xfrm>
            <a:off x="1905000" y="1524000"/>
            <a:ext cx="56388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To:</a:t>
            </a:r>
          </a:p>
        </p:txBody>
      </p:sp>
      <p:sp>
        <p:nvSpPr>
          <p:cNvPr id="10" name="Rounded Rectangle 9"/>
          <p:cNvSpPr/>
          <p:nvPr/>
        </p:nvSpPr>
        <p:spPr>
          <a:xfrm>
            <a:off x="1905000" y="2057400"/>
            <a:ext cx="56388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When:					                  </a:t>
            </a:r>
            <a:r>
              <a:rPr lang="en-US" sz="1400" dirty="0">
                <a:hlinkClick r:id="rId3" action="ppaction://hlinksldjump"/>
              </a:rPr>
              <a:t>V</a:t>
            </a:r>
            <a:endParaRPr lang="en-US" sz="1400" dirty="0">
              <a:solidFill>
                <a:schemeClr val="tx1">
                  <a:lumMod val="65000"/>
                  <a:lumOff val="35000"/>
                </a:schemeClr>
              </a:solidFill>
            </a:endParaRPr>
          </a:p>
        </p:txBody>
      </p:sp>
      <p:sp>
        <p:nvSpPr>
          <p:cNvPr id="12" name="Rectangle 11">
            <a:hlinkClick r:id="rId4" action="ppaction://hlinksldjump"/>
            <a:extLst>
              <a:ext uri="{FF2B5EF4-FFF2-40B4-BE49-F238E27FC236}">
                <a16:creationId xmlns:a16="http://schemas.microsoft.com/office/drawing/2014/main" id="{BAA03D1C-DDA3-4819-8F03-FAAB47166EC6}"/>
              </a:ext>
            </a:extLst>
          </p:cNvPr>
          <p:cNvSpPr/>
          <p:nvPr/>
        </p:nvSpPr>
        <p:spPr>
          <a:xfrm>
            <a:off x="1905000" y="2514600"/>
            <a:ext cx="5638800" cy="3048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Now</a:t>
            </a:r>
          </a:p>
        </p:txBody>
      </p:sp>
      <p:sp>
        <p:nvSpPr>
          <p:cNvPr id="14" name="Rectangle 13">
            <a:hlinkClick r:id="rId5" action="ppaction://hlinksldjump"/>
            <a:extLst>
              <a:ext uri="{FF2B5EF4-FFF2-40B4-BE49-F238E27FC236}">
                <a16:creationId xmlns:a16="http://schemas.microsoft.com/office/drawing/2014/main" id="{8EE07DBD-3DD8-4A35-AB95-E64547A9ED41}"/>
              </a:ext>
            </a:extLst>
          </p:cNvPr>
          <p:cNvSpPr/>
          <p:nvPr/>
        </p:nvSpPr>
        <p:spPr>
          <a:xfrm>
            <a:off x="1905000" y="2819400"/>
            <a:ext cx="5638800" cy="3048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Schedule  for later</a:t>
            </a:r>
          </a:p>
        </p:txBody>
      </p:sp>
      <p:pic>
        <p:nvPicPr>
          <p:cNvPr id="2" name="Picture 1">
            <a:extLst>
              <a:ext uri="{FF2B5EF4-FFF2-40B4-BE49-F238E27FC236}">
                <a16:creationId xmlns:a16="http://schemas.microsoft.com/office/drawing/2014/main" id="{AF5893B9-E7A4-458E-846D-913E81555A98}"/>
              </a:ext>
            </a:extLst>
          </p:cNvPr>
          <p:cNvPicPr>
            <a:picLocks noChangeAspect="1"/>
          </p:cNvPicPr>
          <p:nvPr/>
        </p:nvPicPr>
        <p:blipFill>
          <a:blip r:embed="rId6"/>
          <a:stretch>
            <a:fillRect/>
          </a:stretch>
        </p:blipFill>
        <p:spPr>
          <a:xfrm>
            <a:off x="6982265" y="76200"/>
            <a:ext cx="485335" cy="485775"/>
          </a:xfrm>
          <a:prstGeom prst="rect">
            <a:avLst/>
          </a:prstGeom>
        </p:spPr>
      </p:pic>
    </p:spTree>
    <p:extLst>
      <p:ext uri="{BB962C8B-B14F-4D97-AF65-F5344CB8AC3E}">
        <p14:creationId xmlns:p14="http://schemas.microsoft.com/office/powerpoint/2010/main" val="19557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2B0E99-5C7B-41C9-8622-285D6120D8AE}"/>
              </a:ext>
            </a:extLst>
          </p:cNvPr>
          <p:cNvPicPr>
            <a:picLocks noChangeAspect="1"/>
          </p:cNvPicPr>
          <p:nvPr/>
        </p:nvPicPr>
        <p:blipFill rotWithShape="1">
          <a:blip r:embed="rId2"/>
          <a:srcRect r="667" b="1129"/>
          <a:stretch/>
        </p:blipFill>
        <p:spPr>
          <a:xfrm>
            <a:off x="1866900" y="0"/>
            <a:ext cx="5676900" cy="6858000"/>
          </a:xfrm>
          <a:prstGeom prst="rect">
            <a:avLst/>
          </a:prstGeom>
        </p:spPr>
      </p:pic>
      <p:sp>
        <p:nvSpPr>
          <p:cNvPr id="3" name="Rounded Rectangle 2"/>
          <p:cNvSpPr/>
          <p:nvPr/>
        </p:nvSpPr>
        <p:spPr>
          <a:xfrm>
            <a:off x="2286000" y="609600"/>
            <a:ext cx="10668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Daily Rides</a:t>
            </a:r>
            <a:endParaRPr lang="en-US" sz="1200" dirty="0"/>
          </a:p>
        </p:txBody>
      </p:sp>
      <p:sp>
        <p:nvSpPr>
          <p:cNvPr id="6" name="Rounded Rectangle 5"/>
          <p:cNvSpPr/>
          <p:nvPr/>
        </p:nvSpPr>
        <p:spPr>
          <a:xfrm>
            <a:off x="4191000"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Outstation</a:t>
            </a:r>
          </a:p>
        </p:txBody>
      </p:sp>
      <p:sp>
        <p:nvSpPr>
          <p:cNvPr id="7" name="Rounded Rectangle 6"/>
          <p:cNvSpPr/>
          <p:nvPr/>
        </p:nvSpPr>
        <p:spPr>
          <a:xfrm>
            <a:off x="5971735"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Rental</a:t>
            </a:r>
          </a:p>
        </p:txBody>
      </p:sp>
      <p:sp>
        <p:nvSpPr>
          <p:cNvPr id="8" name="Rounded Rectangle 7">
            <a:hlinkClick r:id="rId3" action="ppaction://hlinksldjump"/>
          </p:cNvPr>
          <p:cNvSpPr/>
          <p:nvPr/>
        </p:nvSpPr>
        <p:spPr>
          <a:xfrm>
            <a:off x="1905000" y="990600"/>
            <a:ext cx="5638800" cy="457200"/>
          </a:xfrm>
          <a:prstGeom prst="roundRect">
            <a:avLst/>
          </a:prstGeom>
        </p:spPr>
        <p:style>
          <a:lnRef idx="2">
            <a:schemeClr val="dk1"/>
          </a:lnRef>
          <a:fillRef idx="1">
            <a:schemeClr val="lt1"/>
          </a:fillRef>
          <a:effectRef idx="0">
            <a:schemeClr val="dk1"/>
          </a:effectRef>
          <a:fontRef idx="minor">
            <a:schemeClr val="dk1"/>
          </a:fontRef>
        </p:style>
        <p:txBody>
          <a:bodyPr numCol="2" rtlCol="0" anchor="ctr"/>
          <a:lstStyle/>
          <a:p>
            <a:r>
              <a:rPr lang="en-US" sz="1200" dirty="0"/>
              <a:t>FROM:</a:t>
            </a:r>
          </a:p>
        </p:txBody>
      </p:sp>
      <p:sp>
        <p:nvSpPr>
          <p:cNvPr id="9" name="Rounded Rectangle 8"/>
          <p:cNvSpPr/>
          <p:nvPr/>
        </p:nvSpPr>
        <p:spPr>
          <a:xfrm>
            <a:off x="1905000" y="1524000"/>
            <a:ext cx="56388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To:</a:t>
            </a:r>
          </a:p>
        </p:txBody>
      </p:sp>
      <p:sp>
        <p:nvSpPr>
          <p:cNvPr id="13" name="Rounded Rectangle 9">
            <a:extLst>
              <a:ext uri="{FF2B5EF4-FFF2-40B4-BE49-F238E27FC236}">
                <a16:creationId xmlns:a16="http://schemas.microsoft.com/office/drawing/2014/main" id="{5ACD8662-88B2-4120-A704-DEEC921EE24D}"/>
              </a:ext>
            </a:extLst>
          </p:cNvPr>
          <p:cNvSpPr/>
          <p:nvPr/>
        </p:nvSpPr>
        <p:spPr>
          <a:xfrm>
            <a:off x="1905000" y="2057400"/>
            <a:ext cx="56388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When:  Now		 			                  </a:t>
            </a:r>
            <a:r>
              <a:rPr lang="en-US" sz="1400" dirty="0">
                <a:solidFill>
                  <a:schemeClr val="tx1">
                    <a:lumMod val="65000"/>
                    <a:lumOff val="35000"/>
                  </a:schemeClr>
                </a:solidFill>
              </a:rPr>
              <a:t>V</a:t>
            </a:r>
          </a:p>
        </p:txBody>
      </p:sp>
      <p:pic>
        <p:nvPicPr>
          <p:cNvPr id="12" name="Picture 11">
            <a:extLst>
              <a:ext uri="{FF2B5EF4-FFF2-40B4-BE49-F238E27FC236}">
                <a16:creationId xmlns:a16="http://schemas.microsoft.com/office/drawing/2014/main" id="{4C10FE7E-E144-4813-9CB7-E8D086AF1710}"/>
              </a:ext>
            </a:extLst>
          </p:cNvPr>
          <p:cNvPicPr>
            <a:picLocks noChangeAspect="1"/>
          </p:cNvPicPr>
          <p:nvPr/>
        </p:nvPicPr>
        <p:blipFill>
          <a:blip r:embed="rId4"/>
          <a:stretch>
            <a:fillRect/>
          </a:stretch>
        </p:blipFill>
        <p:spPr>
          <a:xfrm>
            <a:off x="6982265" y="76200"/>
            <a:ext cx="485335" cy="485775"/>
          </a:xfrm>
          <a:prstGeom prst="rect">
            <a:avLst/>
          </a:prstGeom>
        </p:spPr>
      </p:pic>
    </p:spTree>
    <p:extLst>
      <p:ext uri="{BB962C8B-B14F-4D97-AF65-F5344CB8AC3E}">
        <p14:creationId xmlns:p14="http://schemas.microsoft.com/office/powerpoint/2010/main" val="232348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8289BC-7C1F-4F97-B8B6-7898E038E306}"/>
              </a:ext>
            </a:extLst>
          </p:cNvPr>
          <p:cNvPicPr>
            <a:picLocks noChangeAspect="1"/>
          </p:cNvPicPr>
          <p:nvPr/>
        </p:nvPicPr>
        <p:blipFill rotWithShape="1">
          <a:blip r:embed="rId2"/>
          <a:srcRect t="1102"/>
          <a:stretch/>
        </p:blipFill>
        <p:spPr>
          <a:xfrm>
            <a:off x="1828800" y="22974"/>
            <a:ext cx="5868000" cy="6837371"/>
          </a:xfrm>
          <a:prstGeom prst="rect">
            <a:avLst/>
          </a:prstGeom>
        </p:spPr>
      </p:pic>
      <p:sp>
        <p:nvSpPr>
          <p:cNvPr id="3" name="Rectangle: Rounded Corners 2">
            <a:extLst>
              <a:ext uri="{FF2B5EF4-FFF2-40B4-BE49-F238E27FC236}">
                <a16:creationId xmlns:a16="http://schemas.microsoft.com/office/drawing/2014/main" id="{90306CB5-349C-4F3C-893E-41D4AA8484FB}"/>
              </a:ext>
            </a:extLst>
          </p:cNvPr>
          <p:cNvSpPr/>
          <p:nvPr/>
        </p:nvSpPr>
        <p:spPr>
          <a:xfrm>
            <a:off x="1915551" y="457200"/>
            <a:ext cx="5486400" cy="53340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4" name="Rectangle: Rounded Corners 3">
            <a:hlinkClick r:id="rId3" action="ppaction://hlinksldjump"/>
            <a:extLst>
              <a:ext uri="{FF2B5EF4-FFF2-40B4-BE49-F238E27FC236}">
                <a16:creationId xmlns:a16="http://schemas.microsoft.com/office/drawing/2014/main" id="{48EABD82-6BD9-41E2-966A-CFEF5802C0AF}"/>
              </a:ext>
            </a:extLst>
          </p:cNvPr>
          <p:cNvSpPr/>
          <p:nvPr/>
        </p:nvSpPr>
        <p:spPr>
          <a:xfrm>
            <a:off x="1915551" y="457200"/>
            <a:ext cx="54864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solidFill>
                  <a:schemeClr val="bg1">
                    <a:lumMod val="65000"/>
                  </a:schemeClr>
                </a:solidFill>
              </a:rPr>
              <a:t>Enter address..</a:t>
            </a:r>
          </a:p>
        </p:txBody>
      </p:sp>
      <p:sp>
        <p:nvSpPr>
          <p:cNvPr id="5" name="Rectangle: Rounded Corners 4">
            <a:extLst>
              <a:ext uri="{FF2B5EF4-FFF2-40B4-BE49-F238E27FC236}">
                <a16:creationId xmlns:a16="http://schemas.microsoft.com/office/drawing/2014/main" id="{6ABD5449-F152-4BCC-9835-937101FDCFC8}"/>
              </a:ext>
            </a:extLst>
          </p:cNvPr>
          <p:cNvSpPr/>
          <p:nvPr/>
        </p:nvSpPr>
        <p:spPr>
          <a:xfrm>
            <a:off x="1894449" y="1043826"/>
            <a:ext cx="54864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solidFill>
                  <a:schemeClr val="bg1">
                    <a:lumMod val="65000"/>
                  </a:schemeClr>
                </a:solidFill>
              </a:rPr>
              <a:t>Current Location</a:t>
            </a:r>
            <a:r>
              <a:rPr lang="en-IN" dirty="0"/>
              <a:t>				MAP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B39844-4953-430E-932B-9865935F9C17}"/>
              </a:ext>
            </a:extLst>
          </p:cNvPr>
          <p:cNvPicPr>
            <a:picLocks noChangeAspect="1"/>
          </p:cNvPicPr>
          <p:nvPr/>
        </p:nvPicPr>
        <p:blipFill rotWithShape="1">
          <a:blip r:embed="rId2"/>
          <a:srcRect t="541"/>
          <a:stretch/>
        </p:blipFill>
        <p:spPr>
          <a:xfrm>
            <a:off x="1752600" y="0"/>
            <a:ext cx="5868000" cy="6865560"/>
          </a:xfrm>
          <a:prstGeom prst="rect">
            <a:avLst/>
          </a:prstGeom>
        </p:spPr>
      </p:pic>
      <p:sp>
        <p:nvSpPr>
          <p:cNvPr id="3" name="Rectangle: Rounded Corners 2">
            <a:hlinkClick r:id="rId3" action="ppaction://hlinksldjump"/>
            <a:extLst>
              <a:ext uri="{FF2B5EF4-FFF2-40B4-BE49-F238E27FC236}">
                <a16:creationId xmlns:a16="http://schemas.microsoft.com/office/drawing/2014/main" id="{F81E3CD6-256B-4CF4-AC3B-0A197667578F}"/>
              </a:ext>
            </a:extLst>
          </p:cNvPr>
          <p:cNvSpPr/>
          <p:nvPr/>
        </p:nvSpPr>
        <p:spPr>
          <a:xfrm>
            <a:off x="1915551" y="457200"/>
            <a:ext cx="54864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sz="1600" dirty="0">
                <a:solidFill>
                  <a:schemeClr val="tx1"/>
                </a:solidFill>
              </a:rPr>
              <a:t>Bhagwan </a:t>
            </a:r>
            <a:r>
              <a:rPr lang="en-IN" sz="1600" dirty="0" err="1">
                <a:solidFill>
                  <a:schemeClr val="tx1"/>
                </a:solidFill>
              </a:rPr>
              <a:t>Parshu</a:t>
            </a:r>
            <a:endParaRPr lang="en-IN" sz="1600" dirty="0">
              <a:solidFill>
                <a:schemeClr val="tx1"/>
              </a:solidFill>
            </a:endParaRPr>
          </a:p>
        </p:txBody>
      </p:sp>
    </p:spTree>
    <p:extLst>
      <p:ext uri="{BB962C8B-B14F-4D97-AF65-F5344CB8AC3E}">
        <p14:creationId xmlns:p14="http://schemas.microsoft.com/office/powerpoint/2010/main" val="100246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438C14-AF17-480A-9F65-2C6CC7B1CE1B}"/>
              </a:ext>
            </a:extLst>
          </p:cNvPr>
          <p:cNvPicPr>
            <a:picLocks noChangeAspect="1"/>
          </p:cNvPicPr>
          <p:nvPr/>
        </p:nvPicPr>
        <p:blipFill>
          <a:blip r:embed="rId2"/>
          <a:stretch>
            <a:fillRect/>
          </a:stretch>
        </p:blipFill>
        <p:spPr>
          <a:xfrm>
            <a:off x="1905000" y="1"/>
            <a:ext cx="5868000" cy="6858000"/>
          </a:xfrm>
          <a:prstGeom prst="rect">
            <a:avLst/>
          </a:prstGeom>
        </p:spPr>
      </p:pic>
      <p:sp>
        <p:nvSpPr>
          <p:cNvPr id="4" name="Rectangle: Rounded Corners 3">
            <a:extLst>
              <a:ext uri="{FF2B5EF4-FFF2-40B4-BE49-F238E27FC236}">
                <a16:creationId xmlns:a16="http://schemas.microsoft.com/office/drawing/2014/main" id="{593A9735-C352-4172-BE5D-5B30AF0C1834}"/>
              </a:ext>
            </a:extLst>
          </p:cNvPr>
          <p:cNvSpPr/>
          <p:nvPr/>
        </p:nvSpPr>
        <p:spPr>
          <a:xfrm>
            <a:off x="1915551" y="457200"/>
            <a:ext cx="54864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sz="1600" dirty="0">
                <a:solidFill>
                  <a:schemeClr val="tx1"/>
                </a:solidFill>
              </a:rPr>
              <a:t>Bhagwan </a:t>
            </a:r>
            <a:r>
              <a:rPr lang="en-IN" sz="1600" dirty="0" err="1">
                <a:solidFill>
                  <a:schemeClr val="tx1"/>
                </a:solidFill>
              </a:rPr>
              <a:t>Parshu</a:t>
            </a:r>
            <a:endParaRPr lang="en-IN" sz="1600" dirty="0">
              <a:solidFill>
                <a:schemeClr val="tx1"/>
              </a:solidFill>
            </a:endParaRPr>
          </a:p>
        </p:txBody>
      </p:sp>
      <p:sp>
        <p:nvSpPr>
          <p:cNvPr id="2" name="Rectangle 1">
            <a:extLst>
              <a:ext uri="{FF2B5EF4-FFF2-40B4-BE49-F238E27FC236}">
                <a16:creationId xmlns:a16="http://schemas.microsoft.com/office/drawing/2014/main" id="{1991E510-100E-41E2-996F-6C5C09702F8C}"/>
              </a:ext>
            </a:extLst>
          </p:cNvPr>
          <p:cNvSpPr/>
          <p:nvPr/>
        </p:nvSpPr>
        <p:spPr>
          <a:xfrm>
            <a:off x="1915551" y="2286000"/>
            <a:ext cx="5666649" cy="7620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8" name="TextBox 7">
            <a:hlinkClick r:id="rId3" action="ppaction://hlinksldjump"/>
            <a:extLst>
              <a:ext uri="{FF2B5EF4-FFF2-40B4-BE49-F238E27FC236}">
                <a16:creationId xmlns:a16="http://schemas.microsoft.com/office/drawing/2014/main" id="{3469A0A2-8C1E-4376-9D63-56C6F461A924}"/>
              </a:ext>
            </a:extLst>
          </p:cNvPr>
          <p:cNvSpPr txBox="1"/>
          <p:nvPr/>
        </p:nvSpPr>
        <p:spPr>
          <a:xfrm>
            <a:off x="1915551" y="1181099"/>
            <a:ext cx="2656449" cy="533400"/>
          </a:xfrm>
          <a:prstGeom prst="rect">
            <a:avLst/>
          </a:prstGeom>
          <a:noFill/>
        </p:spPr>
        <p:txBody>
          <a:bodyPr wrap="square" rtlCol="0">
            <a:spAutoFit/>
          </a:bodyPr>
          <a:lstStyle/>
          <a:p>
            <a:endParaRPr lang="en-IN" dirty="0"/>
          </a:p>
        </p:txBody>
      </p:sp>
      <p:sp>
        <p:nvSpPr>
          <p:cNvPr id="12" name="TextBox 11">
            <a:hlinkClick r:id="rId4" action="ppaction://hlinksldjump"/>
            <a:extLst>
              <a:ext uri="{FF2B5EF4-FFF2-40B4-BE49-F238E27FC236}">
                <a16:creationId xmlns:a16="http://schemas.microsoft.com/office/drawing/2014/main" id="{1C287B61-6866-4DD1-AAAE-AB191BC09328}"/>
              </a:ext>
            </a:extLst>
          </p:cNvPr>
          <p:cNvSpPr txBox="1"/>
          <p:nvPr/>
        </p:nvSpPr>
        <p:spPr>
          <a:xfrm>
            <a:off x="4953000" y="1181099"/>
            <a:ext cx="2448951" cy="533400"/>
          </a:xfrm>
          <a:prstGeom prst="rect">
            <a:avLst/>
          </a:prstGeom>
          <a:noFill/>
        </p:spPr>
        <p:txBody>
          <a:bodyPr wrap="square" rtlCol="0">
            <a:spAutoFit/>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2924E8-F3AF-4825-B43E-B5A0BCED5FB3}"/>
              </a:ext>
            </a:extLst>
          </p:cNvPr>
          <p:cNvPicPr>
            <a:picLocks noChangeAspect="1"/>
          </p:cNvPicPr>
          <p:nvPr/>
        </p:nvPicPr>
        <p:blipFill rotWithShape="1">
          <a:blip r:embed="rId2"/>
          <a:srcRect r="10" b="470"/>
          <a:stretch/>
        </p:blipFill>
        <p:spPr>
          <a:xfrm>
            <a:off x="1905000" y="0"/>
            <a:ext cx="5867400" cy="6858000"/>
          </a:xfrm>
          <a:prstGeom prst="rect">
            <a:avLst/>
          </a:prstGeom>
        </p:spPr>
      </p:pic>
      <p:sp>
        <p:nvSpPr>
          <p:cNvPr id="3" name="Rounded Rectangle 2">
            <a:extLst>
              <a:ext uri="{FF2B5EF4-FFF2-40B4-BE49-F238E27FC236}">
                <a16:creationId xmlns:a16="http://schemas.microsoft.com/office/drawing/2014/main" id="{B6DF7ABF-5659-4F9E-973D-379FD9ADB5BB}"/>
              </a:ext>
            </a:extLst>
          </p:cNvPr>
          <p:cNvSpPr/>
          <p:nvPr/>
        </p:nvSpPr>
        <p:spPr>
          <a:xfrm>
            <a:off x="2390335" y="609600"/>
            <a:ext cx="10668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Daily Rides</a:t>
            </a:r>
            <a:endParaRPr lang="en-US" sz="1200" dirty="0"/>
          </a:p>
        </p:txBody>
      </p:sp>
      <p:sp>
        <p:nvSpPr>
          <p:cNvPr id="4" name="Rounded Rectangle 5">
            <a:extLst>
              <a:ext uri="{FF2B5EF4-FFF2-40B4-BE49-F238E27FC236}">
                <a16:creationId xmlns:a16="http://schemas.microsoft.com/office/drawing/2014/main" id="{33350EC4-33B8-4195-88A1-E0EB0C76C9A9}"/>
              </a:ext>
            </a:extLst>
          </p:cNvPr>
          <p:cNvSpPr/>
          <p:nvPr/>
        </p:nvSpPr>
        <p:spPr>
          <a:xfrm>
            <a:off x="4191000"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Outstation</a:t>
            </a:r>
          </a:p>
        </p:txBody>
      </p:sp>
      <p:sp>
        <p:nvSpPr>
          <p:cNvPr id="5" name="Rounded Rectangle 6">
            <a:extLst>
              <a:ext uri="{FF2B5EF4-FFF2-40B4-BE49-F238E27FC236}">
                <a16:creationId xmlns:a16="http://schemas.microsoft.com/office/drawing/2014/main" id="{167EDEAD-3865-4775-A6ED-596B33E65D37}"/>
              </a:ext>
            </a:extLst>
          </p:cNvPr>
          <p:cNvSpPr/>
          <p:nvPr/>
        </p:nvSpPr>
        <p:spPr>
          <a:xfrm>
            <a:off x="5971735"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Rental</a:t>
            </a:r>
          </a:p>
        </p:txBody>
      </p:sp>
      <p:sp>
        <p:nvSpPr>
          <p:cNvPr id="6" name="Rounded Rectangle 7">
            <a:extLst>
              <a:ext uri="{FF2B5EF4-FFF2-40B4-BE49-F238E27FC236}">
                <a16:creationId xmlns:a16="http://schemas.microsoft.com/office/drawing/2014/main" id="{EEC1C301-EA5A-422B-A819-6149BE0DB479}"/>
              </a:ext>
            </a:extLst>
          </p:cNvPr>
          <p:cNvSpPr/>
          <p:nvPr/>
        </p:nvSpPr>
        <p:spPr>
          <a:xfrm>
            <a:off x="1905000" y="990600"/>
            <a:ext cx="5638800" cy="457200"/>
          </a:xfrm>
          <a:prstGeom prst="roundRect">
            <a:avLst/>
          </a:prstGeom>
        </p:spPr>
        <p:style>
          <a:lnRef idx="2">
            <a:schemeClr val="dk1"/>
          </a:lnRef>
          <a:fillRef idx="1">
            <a:schemeClr val="lt1"/>
          </a:fillRef>
          <a:effectRef idx="0">
            <a:schemeClr val="dk1"/>
          </a:effectRef>
          <a:fontRef idx="minor">
            <a:schemeClr val="dk1"/>
          </a:fontRef>
        </p:style>
        <p:txBody>
          <a:bodyPr numCol="2" rtlCol="0" anchor="ctr"/>
          <a:lstStyle/>
          <a:p>
            <a:r>
              <a:rPr lang="en-US" sz="1200" dirty="0"/>
              <a:t>FROM:  </a:t>
            </a:r>
            <a:r>
              <a:rPr lang="en-IN" sz="1200" dirty="0"/>
              <a:t>Bhagwan Parshuram Institute of Technology, Sector 17 Rohini Delhi India</a:t>
            </a:r>
            <a:endParaRPr lang="en-US" sz="1200" dirty="0"/>
          </a:p>
        </p:txBody>
      </p:sp>
      <p:sp>
        <p:nvSpPr>
          <p:cNvPr id="7" name="Rounded Rectangle 8">
            <a:hlinkClick r:id="rId3" action="ppaction://hlinksldjump"/>
            <a:extLst>
              <a:ext uri="{FF2B5EF4-FFF2-40B4-BE49-F238E27FC236}">
                <a16:creationId xmlns:a16="http://schemas.microsoft.com/office/drawing/2014/main" id="{FC01D202-F9CA-4DEA-80A8-EFAB2B15124D}"/>
              </a:ext>
            </a:extLst>
          </p:cNvPr>
          <p:cNvSpPr/>
          <p:nvPr/>
        </p:nvSpPr>
        <p:spPr>
          <a:xfrm>
            <a:off x="1905000" y="1524000"/>
            <a:ext cx="56388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To:</a:t>
            </a:r>
          </a:p>
        </p:txBody>
      </p:sp>
      <p:pic>
        <p:nvPicPr>
          <p:cNvPr id="10" name="Picture 9">
            <a:extLst>
              <a:ext uri="{FF2B5EF4-FFF2-40B4-BE49-F238E27FC236}">
                <a16:creationId xmlns:a16="http://schemas.microsoft.com/office/drawing/2014/main" id="{2AC977DB-A555-4552-87F0-CD3F01F1D28E}"/>
              </a:ext>
            </a:extLst>
          </p:cNvPr>
          <p:cNvPicPr>
            <a:picLocks noChangeAspect="1"/>
          </p:cNvPicPr>
          <p:nvPr/>
        </p:nvPicPr>
        <p:blipFill>
          <a:blip r:embed="rId4"/>
          <a:stretch>
            <a:fillRect/>
          </a:stretch>
        </p:blipFill>
        <p:spPr>
          <a:xfrm>
            <a:off x="7146388" y="9525"/>
            <a:ext cx="485335" cy="485775"/>
          </a:xfrm>
          <a:prstGeom prst="rect">
            <a:avLst/>
          </a:prstGeom>
        </p:spPr>
      </p:pic>
      <p:sp>
        <p:nvSpPr>
          <p:cNvPr id="11" name="Rounded Rectangle 9">
            <a:extLst>
              <a:ext uri="{FF2B5EF4-FFF2-40B4-BE49-F238E27FC236}">
                <a16:creationId xmlns:a16="http://schemas.microsoft.com/office/drawing/2014/main" id="{07F9E855-4996-44B3-A6C3-B5F9E8316E5E}"/>
              </a:ext>
            </a:extLst>
          </p:cNvPr>
          <p:cNvSpPr/>
          <p:nvPr/>
        </p:nvSpPr>
        <p:spPr>
          <a:xfrm>
            <a:off x="1905000" y="2057400"/>
            <a:ext cx="56388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When:  Now		 			                  </a:t>
            </a:r>
            <a:r>
              <a:rPr lang="en-US" sz="1400" dirty="0">
                <a:solidFill>
                  <a:schemeClr val="tx1">
                    <a:lumMod val="65000"/>
                    <a:lumOff val="35000"/>
                  </a:schemeClr>
                </a:solidFill>
              </a:rPr>
              <a:t>V</a:t>
            </a:r>
          </a:p>
        </p:txBody>
      </p:sp>
    </p:spTree>
    <p:extLst>
      <p:ext uri="{BB962C8B-B14F-4D97-AF65-F5344CB8AC3E}">
        <p14:creationId xmlns:p14="http://schemas.microsoft.com/office/powerpoint/2010/main" val="2289193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138AD-29E6-49B1-B209-B0D05CF6B23D}"/>
              </a:ext>
            </a:extLst>
          </p:cNvPr>
          <p:cNvPicPr>
            <a:picLocks noChangeAspect="1"/>
          </p:cNvPicPr>
          <p:nvPr/>
        </p:nvPicPr>
        <p:blipFill rotWithShape="1">
          <a:blip r:embed="rId2"/>
          <a:srcRect t="650"/>
          <a:stretch/>
        </p:blipFill>
        <p:spPr>
          <a:xfrm>
            <a:off x="1905000" y="0"/>
            <a:ext cx="5868000" cy="6858000"/>
          </a:xfrm>
          <a:prstGeom prst="rect">
            <a:avLst/>
          </a:prstGeom>
        </p:spPr>
      </p:pic>
      <p:sp>
        <p:nvSpPr>
          <p:cNvPr id="3" name="Rectangle: Rounded Corners 2">
            <a:hlinkClick r:id="rId3" action="ppaction://hlinksldjump"/>
            <a:extLst>
              <a:ext uri="{FF2B5EF4-FFF2-40B4-BE49-F238E27FC236}">
                <a16:creationId xmlns:a16="http://schemas.microsoft.com/office/drawing/2014/main" id="{FA535745-A62A-4ED5-A7DA-A946BBD340B8}"/>
              </a:ext>
            </a:extLst>
          </p:cNvPr>
          <p:cNvSpPr/>
          <p:nvPr/>
        </p:nvSpPr>
        <p:spPr>
          <a:xfrm>
            <a:off x="1981200" y="457200"/>
            <a:ext cx="56010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err="1"/>
              <a:t>Rithala</a:t>
            </a:r>
            <a:endParaRPr lang="en-IN" dirty="0"/>
          </a:p>
        </p:txBody>
      </p:sp>
    </p:spTree>
    <p:extLst>
      <p:ext uri="{BB962C8B-B14F-4D97-AF65-F5344CB8AC3E}">
        <p14:creationId xmlns:p14="http://schemas.microsoft.com/office/powerpoint/2010/main" val="345547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11EEA6-D1E0-466E-A743-D808232034E9}"/>
              </a:ext>
            </a:extLst>
          </p:cNvPr>
          <p:cNvPicPr>
            <a:picLocks noChangeAspect="1"/>
          </p:cNvPicPr>
          <p:nvPr/>
        </p:nvPicPr>
        <p:blipFill rotWithShape="1">
          <a:blip r:embed="rId2"/>
          <a:srcRect t="188"/>
          <a:stretch/>
        </p:blipFill>
        <p:spPr>
          <a:xfrm>
            <a:off x="1905000" y="0"/>
            <a:ext cx="5868000" cy="6858000"/>
          </a:xfrm>
          <a:prstGeom prst="rect">
            <a:avLst/>
          </a:prstGeom>
        </p:spPr>
      </p:pic>
      <p:sp>
        <p:nvSpPr>
          <p:cNvPr id="6" name="TextBox 5">
            <a:hlinkClick r:id="rId3" action="ppaction://hlinksldjump"/>
            <a:extLst>
              <a:ext uri="{FF2B5EF4-FFF2-40B4-BE49-F238E27FC236}">
                <a16:creationId xmlns:a16="http://schemas.microsoft.com/office/drawing/2014/main" id="{022DD61C-C9BF-40EF-906C-8692EFBE5653}"/>
              </a:ext>
            </a:extLst>
          </p:cNvPr>
          <p:cNvSpPr txBox="1"/>
          <p:nvPr/>
        </p:nvSpPr>
        <p:spPr>
          <a:xfrm>
            <a:off x="2133600" y="2963594"/>
            <a:ext cx="5334000" cy="5334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806266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222612-1897-46E8-A29A-9C676CF90433}"/>
              </a:ext>
            </a:extLst>
          </p:cNvPr>
          <p:cNvPicPr>
            <a:picLocks noChangeAspect="1"/>
          </p:cNvPicPr>
          <p:nvPr/>
        </p:nvPicPr>
        <p:blipFill>
          <a:blip r:embed="rId2"/>
          <a:stretch>
            <a:fillRect/>
          </a:stretch>
        </p:blipFill>
        <p:spPr>
          <a:xfrm>
            <a:off x="1660235" y="18000"/>
            <a:ext cx="5823530" cy="6840000"/>
          </a:xfrm>
          <a:prstGeom prst="rect">
            <a:avLst/>
          </a:prstGeom>
        </p:spPr>
      </p:pic>
      <p:sp>
        <p:nvSpPr>
          <p:cNvPr id="11" name="Rounded Rectangle 2">
            <a:extLst>
              <a:ext uri="{FF2B5EF4-FFF2-40B4-BE49-F238E27FC236}">
                <a16:creationId xmlns:a16="http://schemas.microsoft.com/office/drawing/2014/main" id="{2770D618-1A4E-478A-9182-A996D4E1F52B}"/>
              </a:ext>
            </a:extLst>
          </p:cNvPr>
          <p:cNvSpPr/>
          <p:nvPr/>
        </p:nvSpPr>
        <p:spPr>
          <a:xfrm>
            <a:off x="2127739" y="609600"/>
            <a:ext cx="10668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Daily Rides</a:t>
            </a:r>
            <a:endParaRPr lang="en-US" sz="1200" dirty="0"/>
          </a:p>
        </p:txBody>
      </p:sp>
      <p:sp>
        <p:nvSpPr>
          <p:cNvPr id="12" name="Rounded Rectangle 5">
            <a:extLst>
              <a:ext uri="{FF2B5EF4-FFF2-40B4-BE49-F238E27FC236}">
                <a16:creationId xmlns:a16="http://schemas.microsoft.com/office/drawing/2014/main" id="{F7037DD8-2C2D-4DEB-B13D-D22C77934C20}"/>
              </a:ext>
            </a:extLst>
          </p:cNvPr>
          <p:cNvSpPr/>
          <p:nvPr/>
        </p:nvSpPr>
        <p:spPr>
          <a:xfrm>
            <a:off x="3993466"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Outstation</a:t>
            </a:r>
          </a:p>
        </p:txBody>
      </p:sp>
      <p:sp>
        <p:nvSpPr>
          <p:cNvPr id="13" name="Rounded Rectangle 6">
            <a:extLst>
              <a:ext uri="{FF2B5EF4-FFF2-40B4-BE49-F238E27FC236}">
                <a16:creationId xmlns:a16="http://schemas.microsoft.com/office/drawing/2014/main" id="{8A88D7D7-2CC8-44B9-88C5-A165F5E026BC}"/>
              </a:ext>
            </a:extLst>
          </p:cNvPr>
          <p:cNvSpPr/>
          <p:nvPr/>
        </p:nvSpPr>
        <p:spPr>
          <a:xfrm>
            <a:off x="5971735"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Rental</a:t>
            </a:r>
          </a:p>
        </p:txBody>
      </p:sp>
      <p:sp>
        <p:nvSpPr>
          <p:cNvPr id="14" name="Rounded Rectangle 7">
            <a:extLst>
              <a:ext uri="{FF2B5EF4-FFF2-40B4-BE49-F238E27FC236}">
                <a16:creationId xmlns:a16="http://schemas.microsoft.com/office/drawing/2014/main" id="{72873B6D-C829-46C0-A6ED-C73B31909327}"/>
              </a:ext>
            </a:extLst>
          </p:cNvPr>
          <p:cNvSpPr/>
          <p:nvPr/>
        </p:nvSpPr>
        <p:spPr>
          <a:xfrm>
            <a:off x="1783666" y="1014046"/>
            <a:ext cx="5486400" cy="457200"/>
          </a:xfrm>
          <a:prstGeom prst="roundRect">
            <a:avLst/>
          </a:prstGeom>
        </p:spPr>
        <p:style>
          <a:lnRef idx="2">
            <a:schemeClr val="dk1"/>
          </a:lnRef>
          <a:fillRef idx="1">
            <a:schemeClr val="lt1"/>
          </a:fillRef>
          <a:effectRef idx="0">
            <a:schemeClr val="dk1"/>
          </a:effectRef>
          <a:fontRef idx="minor">
            <a:schemeClr val="dk1"/>
          </a:fontRef>
        </p:style>
        <p:txBody>
          <a:bodyPr numCol="2" rtlCol="0" anchor="ctr"/>
          <a:lstStyle/>
          <a:p>
            <a:r>
              <a:rPr lang="en-US" sz="1200" dirty="0"/>
              <a:t>FROM:  </a:t>
            </a:r>
            <a:r>
              <a:rPr lang="en-IN" sz="1200" dirty="0"/>
              <a:t>Bhagwan Parshuram Institute of Technology, Sector 17 Rohini Delhi India</a:t>
            </a:r>
            <a:endParaRPr lang="en-US" sz="1200" dirty="0"/>
          </a:p>
        </p:txBody>
      </p:sp>
      <p:sp>
        <p:nvSpPr>
          <p:cNvPr id="15" name="Rounded Rectangle 8">
            <a:extLst>
              <a:ext uri="{FF2B5EF4-FFF2-40B4-BE49-F238E27FC236}">
                <a16:creationId xmlns:a16="http://schemas.microsoft.com/office/drawing/2014/main" id="{B990AAB7-BA83-418F-8DB9-D0C241BF0AD5}"/>
              </a:ext>
            </a:extLst>
          </p:cNvPr>
          <p:cNvSpPr/>
          <p:nvPr/>
        </p:nvSpPr>
        <p:spPr>
          <a:xfrm>
            <a:off x="1783666" y="1531033"/>
            <a:ext cx="5486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To:  </a:t>
            </a:r>
            <a:r>
              <a:rPr lang="en-IN" sz="1200" dirty="0" err="1"/>
              <a:t>Rithala</a:t>
            </a:r>
            <a:r>
              <a:rPr lang="en-IN" sz="1200" dirty="0"/>
              <a:t> Metro Station, </a:t>
            </a:r>
            <a:r>
              <a:rPr lang="en-IN" sz="1200" dirty="0" err="1"/>
              <a:t>Bhagawan</a:t>
            </a:r>
            <a:r>
              <a:rPr lang="en-IN" sz="1200" dirty="0"/>
              <a:t> Mahavir Marg Rohini Institutional Area Sector </a:t>
            </a:r>
            <a:endParaRPr lang="en-US" sz="1200" dirty="0"/>
          </a:p>
        </p:txBody>
      </p:sp>
      <p:sp>
        <p:nvSpPr>
          <p:cNvPr id="16" name="Rounded Rectangle 9">
            <a:extLst>
              <a:ext uri="{FF2B5EF4-FFF2-40B4-BE49-F238E27FC236}">
                <a16:creationId xmlns:a16="http://schemas.microsoft.com/office/drawing/2014/main" id="{82B0E7F3-C062-48B9-A7F9-DA4CA5244EF5}"/>
              </a:ext>
            </a:extLst>
          </p:cNvPr>
          <p:cNvSpPr/>
          <p:nvPr/>
        </p:nvSpPr>
        <p:spPr>
          <a:xfrm>
            <a:off x="1798659" y="2048020"/>
            <a:ext cx="5471407"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When:  Now	 			                  </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3168184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B36226-5005-4848-AB5C-3FE4A816CD87}"/>
              </a:ext>
            </a:extLst>
          </p:cNvPr>
          <p:cNvPicPr>
            <a:picLocks noChangeAspect="1"/>
          </p:cNvPicPr>
          <p:nvPr/>
        </p:nvPicPr>
        <p:blipFill>
          <a:blip r:embed="rId2"/>
          <a:stretch>
            <a:fillRect/>
          </a:stretch>
        </p:blipFill>
        <p:spPr>
          <a:xfrm>
            <a:off x="1660235" y="18000"/>
            <a:ext cx="5823529" cy="6840000"/>
          </a:xfrm>
          <a:prstGeom prst="rect">
            <a:avLst/>
          </a:prstGeom>
        </p:spPr>
      </p:pic>
    </p:spTree>
    <p:extLst>
      <p:ext uri="{BB962C8B-B14F-4D97-AF65-F5344CB8AC3E}">
        <p14:creationId xmlns:p14="http://schemas.microsoft.com/office/powerpoint/2010/main" val="129000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9BCF7A-909D-4707-8E86-622B6C206FA3}"/>
              </a:ext>
            </a:extLst>
          </p:cNvPr>
          <p:cNvSpPr>
            <a:spLocks noGrp="1"/>
          </p:cNvSpPr>
          <p:nvPr>
            <p:ph type="title"/>
          </p:nvPr>
        </p:nvSpPr>
        <p:spPr/>
        <p:txBody>
          <a:bodyPr/>
          <a:lstStyle/>
          <a:p>
            <a:pPr algn="ctr"/>
            <a:r>
              <a:rPr lang="en-US" dirty="0"/>
              <a:t>Problem Statement</a:t>
            </a:r>
          </a:p>
        </p:txBody>
      </p:sp>
      <p:sp>
        <p:nvSpPr>
          <p:cNvPr id="5" name="Content Placeholder 4">
            <a:extLst>
              <a:ext uri="{FF2B5EF4-FFF2-40B4-BE49-F238E27FC236}">
                <a16:creationId xmlns:a16="http://schemas.microsoft.com/office/drawing/2014/main" id="{B3714C61-55AD-4CDF-A226-BD05DDBA6BAB}"/>
              </a:ext>
            </a:extLst>
          </p:cNvPr>
          <p:cNvSpPr>
            <a:spLocks noGrp="1"/>
          </p:cNvSpPr>
          <p:nvPr>
            <p:ph idx="1"/>
          </p:nvPr>
        </p:nvSpPr>
        <p:spPr/>
        <p:txBody>
          <a:bodyPr>
            <a:normAutofit/>
          </a:bodyPr>
          <a:lstStyle/>
          <a:p>
            <a:pPr marL="0" indent="0">
              <a:buNone/>
            </a:pPr>
            <a:r>
              <a:rPr lang="en-US" sz="1600" dirty="0"/>
              <a:t>The manual car rental services provides services only during office hours. So, customers have limited time frame for making any transaction or reservations of the car. Online car rental systems ,like OLA, on the other hand do not face such difficulty and is more flexible and reliable. By using such systems customer/user can:</a:t>
            </a:r>
          </a:p>
          <a:p>
            <a:r>
              <a:rPr lang="en-US" sz="1600" dirty="0"/>
              <a:t>Book a Ride for now.</a:t>
            </a:r>
            <a:endParaRPr lang="en-US" sz="1200" dirty="0"/>
          </a:p>
          <a:p>
            <a:r>
              <a:rPr lang="en-US" sz="1600" dirty="0"/>
              <a:t>Schedule a ride for later</a:t>
            </a:r>
          </a:p>
          <a:p>
            <a:r>
              <a:rPr lang="en-US" sz="1600" dirty="0"/>
              <a:t>Rent a car for desired amount of time</a:t>
            </a:r>
          </a:p>
          <a:p>
            <a:pPr marL="0" indent="0">
              <a:buNone/>
            </a:pPr>
            <a:r>
              <a:rPr lang="en-US" sz="1600" dirty="0"/>
              <a:t>Before these features are accessible a customer has to login to the system with the following inputs:</a:t>
            </a:r>
          </a:p>
          <a:p>
            <a:pPr marL="257175" indent="-257175">
              <a:buFont typeface="+mj-lt"/>
              <a:buAutoNum type="arabicPeriod"/>
            </a:pPr>
            <a:r>
              <a:rPr lang="en-US" sz="1600" dirty="0"/>
              <a:t>Mobile Number</a:t>
            </a:r>
          </a:p>
          <a:p>
            <a:pPr marL="257175" indent="-257175">
              <a:buFont typeface="+mj-lt"/>
              <a:buAutoNum type="arabicPeriod"/>
            </a:pPr>
            <a:r>
              <a:rPr lang="en-US" sz="1600" dirty="0"/>
              <a:t>Name and Email Address (For first time only)</a:t>
            </a:r>
          </a:p>
          <a:p>
            <a:pPr marL="257175" indent="-257175">
              <a:buFont typeface="+mj-lt"/>
              <a:buAutoNum type="arabicPeriod"/>
            </a:pPr>
            <a:r>
              <a:rPr lang="en-US" sz="1600" dirty="0"/>
              <a:t>OTP received on entered mobile number.</a:t>
            </a:r>
          </a:p>
          <a:p>
            <a:pPr marL="0" indent="0">
              <a:buNone/>
            </a:pPr>
            <a:r>
              <a:rPr lang="en-US" sz="1600" dirty="0"/>
              <a:t>After login the customer will be presented with a menu in which pickup and drop location in addition to other inputs need to be filled by him.</a:t>
            </a:r>
          </a:p>
        </p:txBody>
      </p:sp>
    </p:spTree>
    <p:extLst>
      <p:ext uri="{BB962C8B-B14F-4D97-AF65-F5344CB8AC3E}">
        <p14:creationId xmlns:p14="http://schemas.microsoft.com/office/powerpoint/2010/main" val="803573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ction="ppaction://hlinksldjump"/>
            <a:extLst>
              <a:ext uri="{FF2B5EF4-FFF2-40B4-BE49-F238E27FC236}">
                <a16:creationId xmlns:a16="http://schemas.microsoft.com/office/drawing/2014/main" id="{785B953A-40FB-4E5E-AA26-CD649C1B3B40}"/>
              </a:ext>
            </a:extLst>
          </p:cNvPr>
          <p:cNvPicPr>
            <a:picLocks noChangeAspect="1"/>
          </p:cNvPicPr>
          <p:nvPr/>
        </p:nvPicPr>
        <p:blipFill>
          <a:blip r:embed="rId3"/>
          <a:stretch>
            <a:fillRect/>
          </a:stretch>
        </p:blipFill>
        <p:spPr>
          <a:xfrm>
            <a:off x="1660235" y="18000"/>
            <a:ext cx="5823529" cy="6840000"/>
          </a:xfrm>
          <a:prstGeom prst="rect">
            <a:avLst/>
          </a:prstGeom>
        </p:spPr>
      </p:pic>
    </p:spTree>
    <p:extLst>
      <p:ext uri="{BB962C8B-B14F-4D97-AF65-F5344CB8AC3E}">
        <p14:creationId xmlns:p14="http://schemas.microsoft.com/office/powerpoint/2010/main" val="3650060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17749-5150-4E39-AB92-540CE6A863BE}"/>
              </a:ext>
            </a:extLst>
          </p:cNvPr>
          <p:cNvPicPr>
            <a:picLocks noChangeAspect="1"/>
          </p:cNvPicPr>
          <p:nvPr/>
        </p:nvPicPr>
        <p:blipFill>
          <a:blip r:embed="rId2"/>
          <a:stretch>
            <a:fillRect/>
          </a:stretch>
        </p:blipFill>
        <p:spPr>
          <a:xfrm>
            <a:off x="1656000" y="0"/>
            <a:ext cx="5832000" cy="6849949"/>
          </a:xfrm>
          <a:prstGeom prst="rect">
            <a:avLst/>
          </a:prstGeom>
        </p:spPr>
      </p:pic>
      <p:sp>
        <p:nvSpPr>
          <p:cNvPr id="3" name="Rounded Rectangle 2">
            <a:extLst>
              <a:ext uri="{FF2B5EF4-FFF2-40B4-BE49-F238E27FC236}">
                <a16:creationId xmlns:a16="http://schemas.microsoft.com/office/drawing/2014/main" id="{82F71958-C8CD-4FAE-9950-7292624D12B8}"/>
              </a:ext>
            </a:extLst>
          </p:cNvPr>
          <p:cNvSpPr/>
          <p:nvPr/>
        </p:nvSpPr>
        <p:spPr>
          <a:xfrm>
            <a:off x="2127739" y="609600"/>
            <a:ext cx="10668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Daily Rides</a:t>
            </a:r>
            <a:endParaRPr lang="en-US" sz="1200" dirty="0"/>
          </a:p>
        </p:txBody>
      </p:sp>
      <p:sp>
        <p:nvSpPr>
          <p:cNvPr id="4" name="Rounded Rectangle 5">
            <a:extLst>
              <a:ext uri="{FF2B5EF4-FFF2-40B4-BE49-F238E27FC236}">
                <a16:creationId xmlns:a16="http://schemas.microsoft.com/office/drawing/2014/main" id="{901FDE4B-A968-4BDC-9B2B-2E552D612992}"/>
              </a:ext>
            </a:extLst>
          </p:cNvPr>
          <p:cNvSpPr/>
          <p:nvPr/>
        </p:nvSpPr>
        <p:spPr>
          <a:xfrm>
            <a:off x="3993466"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Outstation</a:t>
            </a:r>
          </a:p>
        </p:txBody>
      </p:sp>
      <p:sp>
        <p:nvSpPr>
          <p:cNvPr id="5" name="Rounded Rectangle 6">
            <a:extLst>
              <a:ext uri="{FF2B5EF4-FFF2-40B4-BE49-F238E27FC236}">
                <a16:creationId xmlns:a16="http://schemas.microsoft.com/office/drawing/2014/main" id="{CA6EDAE2-4518-4B1D-8A10-0CFEBDB1E56F}"/>
              </a:ext>
            </a:extLst>
          </p:cNvPr>
          <p:cNvSpPr/>
          <p:nvPr/>
        </p:nvSpPr>
        <p:spPr>
          <a:xfrm>
            <a:off x="5971735"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Rental</a:t>
            </a:r>
          </a:p>
        </p:txBody>
      </p:sp>
      <p:sp>
        <p:nvSpPr>
          <p:cNvPr id="6" name="Rounded Rectangle 7">
            <a:hlinkClick r:id="rId3" action="ppaction://hlinksldjump"/>
            <a:extLst>
              <a:ext uri="{FF2B5EF4-FFF2-40B4-BE49-F238E27FC236}">
                <a16:creationId xmlns:a16="http://schemas.microsoft.com/office/drawing/2014/main" id="{6E3CB579-C284-4297-9B14-C0EB2713F33B}"/>
              </a:ext>
            </a:extLst>
          </p:cNvPr>
          <p:cNvSpPr/>
          <p:nvPr/>
        </p:nvSpPr>
        <p:spPr>
          <a:xfrm>
            <a:off x="1783666" y="1014046"/>
            <a:ext cx="5486400" cy="457200"/>
          </a:xfrm>
          <a:prstGeom prst="roundRect">
            <a:avLst/>
          </a:prstGeom>
        </p:spPr>
        <p:style>
          <a:lnRef idx="2">
            <a:schemeClr val="dk1"/>
          </a:lnRef>
          <a:fillRef idx="1">
            <a:schemeClr val="lt1"/>
          </a:fillRef>
          <a:effectRef idx="0">
            <a:schemeClr val="dk1"/>
          </a:effectRef>
          <a:fontRef idx="minor">
            <a:schemeClr val="dk1"/>
          </a:fontRef>
        </p:style>
        <p:txBody>
          <a:bodyPr numCol="2" rtlCol="0" anchor="ctr"/>
          <a:lstStyle/>
          <a:p>
            <a:r>
              <a:rPr lang="en-US" sz="1200" dirty="0"/>
              <a:t>FROM:</a:t>
            </a:r>
          </a:p>
        </p:txBody>
      </p:sp>
      <p:sp>
        <p:nvSpPr>
          <p:cNvPr id="7" name="Rounded Rectangle 8">
            <a:extLst>
              <a:ext uri="{FF2B5EF4-FFF2-40B4-BE49-F238E27FC236}">
                <a16:creationId xmlns:a16="http://schemas.microsoft.com/office/drawing/2014/main" id="{DC99C0C9-5B39-4BB9-8A97-E65CCB8ECA8E}"/>
              </a:ext>
            </a:extLst>
          </p:cNvPr>
          <p:cNvSpPr/>
          <p:nvPr/>
        </p:nvSpPr>
        <p:spPr>
          <a:xfrm>
            <a:off x="1783666" y="1531033"/>
            <a:ext cx="5486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To:</a:t>
            </a:r>
            <a:endParaRPr lang="en-US" sz="1200" dirty="0"/>
          </a:p>
        </p:txBody>
      </p:sp>
      <p:sp>
        <p:nvSpPr>
          <p:cNvPr id="8" name="Rounded Rectangle 9">
            <a:extLst>
              <a:ext uri="{FF2B5EF4-FFF2-40B4-BE49-F238E27FC236}">
                <a16:creationId xmlns:a16="http://schemas.microsoft.com/office/drawing/2014/main" id="{C91D5B5D-8BF1-42EA-A69A-CC242544C603}"/>
              </a:ext>
            </a:extLst>
          </p:cNvPr>
          <p:cNvSpPr/>
          <p:nvPr/>
        </p:nvSpPr>
        <p:spPr>
          <a:xfrm>
            <a:off x="1798659" y="2048020"/>
            <a:ext cx="5471407"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When:  Schedule for later 			                  </a:t>
            </a:r>
            <a:endParaRPr lang="en-US" sz="1400" dirty="0">
              <a:solidFill>
                <a:schemeClr val="tx1">
                  <a:lumMod val="65000"/>
                  <a:lumOff val="35000"/>
                </a:schemeClr>
              </a:solidFill>
            </a:endParaRPr>
          </a:p>
        </p:txBody>
      </p:sp>
      <p:sp>
        <p:nvSpPr>
          <p:cNvPr id="9" name="Rounded Rectangle 9">
            <a:extLst>
              <a:ext uri="{FF2B5EF4-FFF2-40B4-BE49-F238E27FC236}">
                <a16:creationId xmlns:a16="http://schemas.microsoft.com/office/drawing/2014/main" id="{9DD6E0A8-6517-4C92-91D5-386E013808CE}"/>
              </a:ext>
            </a:extLst>
          </p:cNvPr>
          <p:cNvSpPr/>
          <p:nvPr/>
        </p:nvSpPr>
        <p:spPr>
          <a:xfrm>
            <a:off x="1783666" y="2600176"/>
            <a:ext cx="5471407"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Depart:  15/10/2018		Time: 9:00 P.M.</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9540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17749-5150-4E39-AB92-540CE6A863BE}"/>
              </a:ext>
            </a:extLst>
          </p:cNvPr>
          <p:cNvPicPr>
            <a:picLocks noChangeAspect="1"/>
          </p:cNvPicPr>
          <p:nvPr/>
        </p:nvPicPr>
        <p:blipFill>
          <a:blip r:embed="rId2"/>
          <a:stretch>
            <a:fillRect/>
          </a:stretch>
        </p:blipFill>
        <p:spPr>
          <a:xfrm>
            <a:off x="1656000" y="0"/>
            <a:ext cx="5832000" cy="6849949"/>
          </a:xfrm>
          <a:prstGeom prst="rect">
            <a:avLst/>
          </a:prstGeom>
        </p:spPr>
      </p:pic>
      <p:sp>
        <p:nvSpPr>
          <p:cNvPr id="3" name="Rounded Rectangle 2">
            <a:extLst>
              <a:ext uri="{FF2B5EF4-FFF2-40B4-BE49-F238E27FC236}">
                <a16:creationId xmlns:a16="http://schemas.microsoft.com/office/drawing/2014/main" id="{82F71958-C8CD-4FAE-9950-7292624D12B8}"/>
              </a:ext>
            </a:extLst>
          </p:cNvPr>
          <p:cNvSpPr/>
          <p:nvPr/>
        </p:nvSpPr>
        <p:spPr>
          <a:xfrm>
            <a:off x="2127739" y="609600"/>
            <a:ext cx="10668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Daily Rides</a:t>
            </a:r>
            <a:endParaRPr lang="en-US" sz="1200" dirty="0"/>
          </a:p>
        </p:txBody>
      </p:sp>
      <p:sp>
        <p:nvSpPr>
          <p:cNvPr id="4" name="Rounded Rectangle 5">
            <a:extLst>
              <a:ext uri="{FF2B5EF4-FFF2-40B4-BE49-F238E27FC236}">
                <a16:creationId xmlns:a16="http://schemas.microsoft.com/office/drawing/2014/main" id="{901FDE4B-A968-4BDC-9B2B-2E552D612992}"/>
              </a:ext>
            </a:extLst>
          </p:cNvPr>
          <p:cNvSpPr/>
          <p:nvPr/>
        </p:nvSpPr>
        <p:spPr>
          <a:xfrm>
            <a:off x="3993466"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Outstation</a:t>
            </a:r>
          </a:p>
        </p:txBody>
      </p:sp>
      <p:sp>
        <p:nvSpPr>
          <p:cNvPr id="5" name="Rounded Rectangle 6">
            <a:extLst>
              <a:ext uri="{FF2B5EF4-FFF2-40B4-BE49-F238E27FC236}">
                <a16:creationId xmlns:a16="http://schemas.microsoft.com/office/drawing/2014/main" id="{CA6EDAE2-4518-4B1D-8A10-0CFEBDB1E56F}"/>
              </a:ext>
            </a:extLst>
          </p:cNvPr>
          <p:cNvSpPr/>
          <p:nvPr/>
        </p:nvSpPr>
        <p:spPr>
          <a:xfrm>
            <a:off x="5971735"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Rental</a:t>
            </a:r>
          </a:p>
        </p:txBody>
      </p:sp>
      <p:sp>
        <p:nvSpPr>
          <p:cNvPr id="6" name="Rounded Rectangle 7">
            <a:extLst>
              <a:ext uri="{FF2B5EF4-FFF2-40B4-BE49-F238E27FC236}">
                <a16:creationId xmlns:a16="http://schemas.microsoft.com/office/drawing/2014/main" id="{6E3CB579-C284-4297-9B14-C0EB2713F33B}"/>
              </a:ext>
            </a:extLst>
          </p:cNvPr>
          <p:cNvSpPr/>
          <p:nvPr/>
        </p:nvSpPr>
        <p:spPr>
          <a:xfrm>
            <a:off x="1783666" y="1014046"/>
            <a:ext cx="5486400" cy="457200"/>
          </a:xfrm>
          <a:prstGeom prst="roundRect">
            <a:avLst/>
          </a:prstGeom>
        </p:spPr>
        <p:style>
          <a:lnRef idx="2">
            <a:schemeClr val="dk1"/>
          </a:lnRef>
          <a:fillRef idx="1">
            <a:schemeClr val="lt1"/>
          </a:fillRef>
          <a:effectRef idx="0">
            <a:schemeClr val="dk1"/>
          </a:effectRef>
          <a:fontRef idx="minor">
            <a:schemeClr val="dk1"/>
          </a:fontRef>
        </p:style>
        <p:txBody>
          <a:bodyPr numCol="2" rtlCol="0" anchor="ctr"/>
          <a:lstStyle/>
          <a:p>
            <a:r>
              <a:rPr lang="en-US" sz="1200" dirty="0"/>
              <a:t>FROM:  </a:t>
            </a:r>
            <a:r>
              <a:rPr lang="en-IN" sz="1200" dirty="0"/>
              <a:t>Bhagwan Parshuram Institute of Technology, Sector 17 Rohini Delhi India</a:t>
            </a:r>
            <a:endParaRPr lang="en-US" sz="1200" dirty="0"/>
          </a:p>
        </p:txBody>
      </p:sp>
      <p:sp>
        <p:nvSpPr>
          <p:cNvPr id="7" name="Rounded Rectangle 8">
            <a:hlinkClick r:id="rId3" action="ppaction://hlinksldjump"/>
            <a:extLst>
              <a:ext uri="{FF2B5EF4-FFF2-40B4-BE49-F238E27FC236}">
                <a16:creationId xmlns:a16="http://schemas.microsoft.com/office/drawing/2014/main" id="{DC99C0C9-5B39-4BB9-8A97-E65CCB8ECA8E}"/>
              </a:ext>
            </a:extLst>
          </p:cNvPr>
          <p:cNvSpPr/>
          <p:nvPr/>
        </p:nvSpPr>
        <p:spPr>
          <a:xfrm>
            <a:off x="1783666" y="1531033"/>
            <a:ext cx="5486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To:</a:t>
            </a:r>
            <a:endParaRPr lang="en-US" sz="1200" dirty="0"/>
          </a:p>
        </p:txBody>
      </p:sp>
      <p:sp>
        <p:nvSpPr>
          <p:cNvPr id="8" name="Rounded Rectangle 9">
            <a:extLst>
              <a:ext uri="{FF2B5EF4-FFF2-40B4-BE49-F238E27FC236}">
                <a16:creationId xmlns:a16="http://schemas.microsoft.com/office/drawing/2014/main" id="{C91D5B5D-8BF1-42EA-A69A-CC242544C603}"/>
              </a:ext>
            </a:extLst>
          </p:cNvPr>
          <p:cNvSpPr/>
          <p:nvPr/>
        </p:nvSpPr>
        <p:spPr>
          <a:xfrm>
            <a:off x="1798659" y="2048020"/>
            <a:ext cx="5471407"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When:  Schedule for later 			                  </a:t>
            </a:r>
            <a:endParaRPr lang="en-US" sz="1400" dirty="0">
              <a:solidFill>
                <a:schemeClr val="tx1">
                  <a:lumMod val="65000"/>
                  <a:lumOff val="35000"/>
                </a:schemeClr>
              </a:solidFill>
            </a:endParaRPr>
          </a:p>
        </p:txBody>
      </p:sp>
      <p:sp>
        <p:nvSpPr>
          <p:cNvPr id="9" name="Rounded Rectangle 9">
            <a:extLst>
              <a:ext uri="{FF2B5EF4-FFF2-40B4-BE49-F238E27FC236}">
                <a16:creationId xmlns:a16="http://schemas.microsoft.com/office/drawing/2014/main" id="{9DD6E0A8-6517-4C92-91D5-386E013808CE}"/>
              </a:ext>
            </a:extLst>
          </p:cNvPr>
          <p:cNvSpPr/>
          <p:nvPr/>
        </p:nvSpPr>
        <p:spPr>
          <a:xfrm>
            <a:off x="1783666" y="2600176"/>
            <a:ext cx="5471407"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Depart:  20/10/2018		Time: 10:00 A.M.</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474801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17749-5150-4E39-AB92-540CE6A863BE}"/>
              </a:ext>
            </a:extLst>
          </p:cNvPr>
          <p:cNvPicPr>
            <a:picLocks noChangeAspect="1"/>
          </p:cNvPicPr>
          <p:nvPr/>
        </p:nvPicPr>
        <p:blipFill>
          <a:blip r:embed="rId2"/>
          <a:stretch>
            <a:fillRect/>
          </a:stretch>
        </p:blipFill>
        <p:spPr>
          <a:xfrm>
            <a:off x="1656000" y="0"/>
            <a:ext cx="5832000" cy="6849949"/>
          </a:xfrm>
          <a:prstGeom prst="rect">
            <a:avLst/>
          </a:prstGeom>
        </p:spPr>
      </p:pic>
      <p:sp>
        <p:nvSpPr>
          <p:cNvPr id="3" name="Rounded Rectangle 2">
            <a:extLst>
              <a:ext uri="{FF2B5EF4-FFF2-40B4-BE49-F238E27FC236}">
                <a16:creationId xmlns:a16="http://schemas.microsoft.com/office/drawing/2014/main" id="{82F71958-C8CD-4FAE-9950-7292624D12B8}"/>
              </a:ext>
            </a:extLst>
          </p:cNvPr>
          <p:cNvSpPr/>
          <p:nvPr/>
        </p:nvSpPr>
        <p:spPr>
          <a:xfrm>
            <a:off x="2127739" y="609600"/>
            <a:ext cx="10668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Daily Rides</a:t>
            </a:r>
            <a:endParaRPr lang="en-US" sz="1200" dirty="0"/>
          </a:p>
        </p:txBody>
      </p:sp>
      <p:sp>
        <p:nvSpPr>
          <p:cNvPr id="4" name="Rounded Rectangle 5">
            <a:extLst>
              <a:ext uri="{FF2B5EF4-FFF2-40B4-BE49-F238E27FC236}">
                <a16:creationId xmlns:a16="http://schemas.microsoft.com/office/drawing/2014/main" id="{901FDE4B-A968-4BDC-9B2B-2E552D612992}"/>
              </a:ext>
            </a:extLst>
          </p:cNvPr>
          <p:cNvSpPr/>
          <p:nvPr/>
        </p:nvSpPr>
        <p:spPr>
          <a:xfrm>
            <a:off x="3993466"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Outstation</a:t>
            </a:r>
          </a:p>
        </p:txBody>
      </p:sp>
      <p:sp>
        <p:nvSpPr>
          <p:cNvPr id="5" name="Rounded Rectangle 6">
            <a:extLst>
              <a:ext uri="{FF2B5EF4-FFF2-40B4-BE49-F238E27FC236}">
                <a16:creationId xmlns:a16="http://schemas.microsoft.com/office/drawing/2014/main" id="{CA6EDAE2-4518-4B1D-8A10-0CFEBDB1E56F}"/>
              </a:ext>
            </a:extLst>
          </p:cNvPr>
          <p:cNvSpPr/>
          <p:nvPr/>
        </p:nvSpPr>
        <p:spPr>
          <a:xfrm>
            <a:off x="5971735"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Rental</a:t>
            </a:r>
          </a:p>
        </p:txBody>
      </p:sp>
      <p:sp>
        <p:nvSpPr>
          <p:cNvPr id="6" name="Rounded Rectangle 7">
            <a:extLst>
              <a:ext uri="{FF2B5EF4-FFF2-40B4-BE49-F238E27FC236}">
                <a16:creationId xmlns:a16="http://schemas.microsoft.com/office/drawing/2014/main" id="{6E3CB579-C284-4297-9B14-C0EB2713F33B}"/>
              </a:ext>
            </a:extLst>
          </p:cNvPr>
          <p:cNvSpPr/>
          <p:nvPr/>
        </p:nvSpPr>
        <p:spPr>
          <a:xfrm>
            <a:off x="1783666" y="1014046"/>
            <a:ext cx="5486400" cy="457200"/>
          </a:xfrm>
          <a:prstGeom prst="roundRect">
            <a:avLst/>
          </a:prstGeom>
        </p:spPr>
        <p:style>
          <a:lnRef idx="2">
            <a:schemeClr val="dk1"/>
          </a:lnRef>
          <a:fillRef idx="1">
            <a:schemeClr val="lt1"/>
          </a:fillRef>
          <a:effectRef idx="0">
            <a:schemeClr val="dk1"/>
          </a:effectRef>
          <a:fontRef idx="minor">
            <a:schemeClr val="dk1"/>
          </a:fontRef>
        </p:style>
        <p:txBody>
          <a:bodyPr numCol="2" rtlCol="0" anchor="ctr"/>
          <a:lstStyle/>
          <a:p>
            <a:r>
              <a:rPr lang="en-US" sz="1200" dirty="0"/>
              <a:t>FROM:  </a:t>
            </a:r>
            <a:r>
              <a:rPr lang="en-IN" sz="1200" dirty="0"/>
              <a:t>Bhagwan Parshuram Institute of Technology, Sector 17 Rohini Delhi India</a:t>
            </a:r>
            <a:endParaRPr lang="en-US" sz="1200" dirty="0"/>
          </a:p>
        </p:txBody>
      </p:sp>
      <p:sp>
        <p:nvSpPr>
          <p:cNvPr id="7" name="Rounded Rectangle 8">
            <a:extLst>
              <a:ext uri="{FF2B5EF4-FFF2-40B4-BE49-F238E27FC236}">
                <a16:creationId xmlns:a16="http://schemas.microsoft.com/office/drawing/2014/main" id="{DC99C0C9-5B39-4BB9-8A97-E65CCB8ECA8E}"/>
              </a:ext>
            </a:extLst>
          </p:cNvPr>
          <p:cNvSpPr/>
          <p:nvPr/>
        </p:nvSpPr>
        <p:spPr>
          <a:xfrm>
            <a:off x="1783666" y="1531033"/>
            <a:ext cx="5486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To:  </a:t>
            </a:r>
            <a:r>
              <a:rPr lang="en-IN" sz="1200" dirty="0" err="1"/>
              <a:t>Rithala</a:t>
            </a:r>
            <a:r>
              <a:rPr lang="en-IN" sz="1200" dirty="0"/>
              <a:t> Metro Station, </a:t>
            </a:r>
            <a:r>
              <a:rPr lang="en-IN" sz="1200" dirty="0" err="1"/>
              <a:t>Bhagawan</a:t>
            </a:r>
            <a:r>
              <a:rPr lang="en-IN" sz="1200" dirty="0"/>
              <a:t> Mahavir Marg Rohini Institutional Area Sector </a:t>
            </a:r>
            <a:endParaRPr lang="en-US" sz="1200" dirty="0"/>
          </a:p>
        </p:txBody>
      </p:sp>
      <p:sp>
        <p:nvSpPr>
          <p:cNvPr id="8" name="Rounded Rectangle 9">
            <a:extLst>
              <a:ext uri="{FF2B5EF4-FFF2-40B4-BE49-F238E27FC236}">
                <a16:creationId xmlns:a16="http://schemas.microsoft.com/office/drawing/2014/main" id="{C91D5B5D-8BF1-42EA-A69A-CC242544C603}"/>
              </a:ext>
            </a:extLst>
          </p:cNvPr>
          <p:cNvSpPr/>
          <p:nvPr/>
        </p:nvSpPr>
        <p:spPr>
          <a:xfrm>
            <a:off x="1798659" y="2048020"/>
            <a:ext cx="5471407"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When:  Schedule for later 			                  </a:t>
            </a:r>
            <a:endParaRPr lang="en-US" sz="1400" dirty="0">
              <a:solidFill>
                <a:schemeClr val="tx1">
                  <a:lumMod val="65000"/>
                  <a:lumOff val="35000"/>
                </a:schemeClr>
              </a:solidFill>
            </a:endParaRPr>
          </a:p>
        </p:txBody>
      </p:sp>
      <p:sp>
        <p:nvSpPr>
          <p:cNvPr id="9" name="Rounded Rectangle 9">
            <a:extLst>
              <a:ext uri="{FF2B5EF4-FFF2-40B4-BE49-F238E27FC236}">
                <a16:creationId xmlns:a16="http://schemas.microsoft.com/office/drawing/2014/main" id="{9DD6E0A8-6517-4C92-91D5-386E013808CE}"/>
              </a:ext>
            </a:extLst>
          </p:cNvPr>
          <p:cNvSpPr/>
          <p:nvPr/>
        </p:nvSpPr>
        <p:spPr>
          <a:xfrm>
            <a:off x="1783666" y="2600176"/>
            <a:ext cx="5471407"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Depart:  20/10/2018		Time: 10:00 A.M.</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509631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ction="ppaction://hlinksldjump"/>
            <a:extLst>
              <a:ext uri="{FF2B5EF4-FFF2-40B4-BE49-F238E27FC236}">
                <a16:creationId xmlns:a16="http://schemas.microsoft.com/office/drawing/2014/main" id="{785B953A-40FB-4E5E-AA26-CD649C1B3B40}"/>
              </a:ext>
            </a:extLst>
          </p:cNvPr>
          <p:cNvPicPr>
            <a:picLocks noChangeAspect="1"/>
          </p:cNvPicPr>
          <p:nvPr/>
        </p:nvPicPr>
        <p:blipFill>
          <a:blip r:embed="rId3"/>
          <a:stretch>
            <a:fillRect/>
          </a:stretch>
        </p:blipFill>
        <p:spPr>
          <a:xfrm>
            <a:off x="1660235" y="18000"/>
            <a:ext cx="5823529" cy="6840000"/>
          </a:xfrm>
          <a:prstGeom prst="rect">
            <a:avLst/>
          </a:prstGeom>
        </p:spPr>
      </p:pic>
      <p:sp>
        <p:nvSpPr>
          <p:cNvPr id="4" name="TextBox 3">
            <a:extLst>
              <a:ext uri="{FF2B5EF4-FFF2-40B4-BE49-F238E27FC236}">
                <a16:creationId xmlns:a16="http://schemas.microsoft.com/office/drawing/2014/main" id="{23350C2E-87CC-4381-BF58-055ABBEE0C26}"/>
              </a:ext>
            </a:extLst>
          </p:cNvPr>
          <p:cNvSpPr txBox="1"/>
          <p:nvPr/>
        </p:nvSpPr>
        <p:spPr>
          <a:xfrm>
            <a:off x="3276600" y="3962400"/>
            <a:ext cx="2514600" cy="3693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ln w="0"/>
                <a:solidFill>
                  <a:schemeClr val="tx1"/>
                </a:solidFill>
                <a:effectLst>
                  <a:outerShdw blurRad="38100" dist="19050" dir="2700000" algn="tl" rotWithShape="0">
                    <a:schemeClr val="dk1">
                      <a:alpha val="40000"/>
                    </a:schemeClr>
                  </a:outerShdw>
                </a:effectLst>
              </a:rPr>
              <a:t>Confirming Booking</a:t>
            </a:r>
          </a:p>
        </p:txBody>
      </p:sp>
    </p:spTree>
    <p:extLst>
      <p:ext uri="{BB962C8B-B14F-4D97-AF65-F5344CB8AC3E}">
        <p14:creationId xmlns:p14="http://schemas.microsoft.com/office/powerpoint/2010/main" val="4107544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36A5E-AB6B-4FE5-8FB2-A7BD63891F65}"/>
              </a:ext>
            </a:extLst>
          </p:cNvPr>
          <p:cNvSpPr txBox="1"/>
          <p:nvPr/>
        </p:nvSpPr>
        <p:spPr>
          <a:xfrm>
            <a:off x="1981200" y="1600200"/>
            <a:ext cx="5181600" cy="584775"/>
          </a:xfrm>
          <a:prstGeom prst="rect">
            <a:avLst/>
          </a:prstGeom>
          <a:noFill/>
        </p:spPr>
        <p:txBody>
          <a:bodyPr wrap="square" rtlCol="0">
            <a:spAutoFit/>
          </a:bodyPr>
          <a:lstStyle/>
          <a:p>
            <a:pPr algn="ctr"/>
            <a:r>
              <a:rPr lang="en-IN" sz="3200" dirty="0"/>
              <a:t>Thank You</a:t>
            </a:r>
          </a:p>
        </p:txBody>
      </p:sp>
    </p:spTree>
    <p:extLst>
      <p:ext uri="{BB962C8B-B14F-4D97-AF65-F5344CB8AC3E}">
        <p14:creationId xmlns:p14="http://schemas.microsoft.com/office/powerpoint/2010/main" val="211998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9BCF7A-909D-4707-8E86-622B6C206FA3}"/>
              </a:ext>
            </a:extLst>
          </p:cNvPr>
          <p:cNvSpPr>
            <a:spLocks noGrp="1"/>
          </p:cNvSpPr>
          <p:nvPr>
            <p:ph type="title"/>
          </p:nvPr>
        </p:nvSpPr>
        <p:spPr>
          <a:xfrm>
            <a:off x="457200" y="190501"/>
            <a:ext cx="8229600" cy="1143000"/>
          </a:xfrm>
        </p:spPr>
        <p:txBody>
          <a:bodyPr/>
          <a:lstStyle/>
          <a:p>
            <a:pPr algn="ctr"/>
            <a:r>
              <a:rPr lang="en-US" dirty="0"/>
              <a:t>Problem Statement Contd.</a:t>
            </a:r>
          </a:p>
        </p:txBody>
      </p:sp>
      <p:sp>
        <p:nvSpPr>
          <p:cNvPr id="5" name="Content Placeholder 4">
            <a:extLst>
              <a:ext uri="{FF2B5EF4-FFF2-40B4-BE49-F238E27FC236}">
                <a16:creationId xmlns:a16="http://schemas.microsoft.com/office/drawing/2014/main" id="{B3714C61-55AD-4CDF-A226-BD05DDBA6BAB}"/>
              </a:ext>
            </a:extLst>
          </p:cNvPr>
          <p:cNvSpPr>
            <a:spLocks noGrp="1"/>
          </p:cNvSpPr>
          <p:nvPr>
            <p:ph idx="1"/>
          </p:nvPr>
        </p:nvSpPr>
        <p:spPr>
          <a:xfrm>
            <a:off x="628650" y="1417638"/>
            <a:ext cx="7953838" cy="5165724"/>
          </a:xfrm>
        </p:spPr>
        <p:txBody>
          <a:bodyPr>
            <a:normAutofit/>
          </a:bodyPr>
          <a:lstStyle/>
          <a:p>
            <a:pPr marL="0" indent="0">
              <a:buNone/>
            </a:pPr>
            <a:r>
              <a:rPr lang="en-US" sz="1600" dirty="0"/>
              <a:t>Inputs required for each screen with there respective constraints: </a:t>
            </a:r>
          </a:p>
          <a:p>
            <a:pPr marL="0" indent="0">
              <a:buNone/>
            </a:pPr>
            <a:r>
              <a:rPr lang="en-US" sz="1600" dirty="0"/>
              <a:t>1.  Login:</a:t>
            </a:r>
          </a:p>
          <a:p>
            <a:pPr marL="457200" lvl="1" indent="0">
              <a:buNone/>
            </a:pPr>
            <a:endParaRPr lang="en-US" sz="1600" dirty="0"/>
          </a:p>
          <a:p>
            <a:pPr marL="257175" indent="-257175">
              <a:buFont typeface="+mj-lt"/>
              <a:buAutoNum type="arabicPeriod"/>
            </a:pPr>
            <a:endParaRPr lang="en-US" sz="1600" dirty="0"/>
          </a:p>
        </p:txBody>
      </p:sp>
      <p:graphicFrame>
        <p:nvGraphicFramePr>
          <p:cNvPr id="2" name="Table 1">
            <a:extLst>
              <a:ext uri="{FF2B5EF4-FFF2-40B4-BE49-F238E27FC236}">
                <a16:creationId xmlns:a16="http://schemas.microsoft.com/office/drawing/2014/main" id="{B53AED98-2CD3-4A7F-B5CB-3524C3679B3A}"/>
              </a:ext>
            </a:extLst>
          </p:cNvPr>
          <p:cNvGraphicFramePr>
            <a:graphicFrameLocks noGrp="1"/>
          </p:cNvGraphicFramePr>
          <p:nvPr>
            <p:extLst>
              <p:ext uri="{D42A27DB-BD31-4B8C-83A1-F6EECF244321}">
                <p14:modId xmlns:p14="http://schemas.microsoft.com/office/powerpoint/2010/main" val="1389668317"/>
              </p:ext>
            </p:extLst>
          </p:nvPr>
        </p:nvGraphicFramePr>
        <p:xfrm>
          <a:off x="1443269" y="2073275"/>
          <a:ext cx="6324600" cy="3854450"/>
        </p:xfrm>
        <a:graphic>
          <a:graphicData uri="http://schemas.openxmlformats.org/drawingml/2006/table">
            <a:tbl>
              <a:tblPr firstRow="1" bandRow="1">
                <a:tableStyleId>{5940675A-B579-460E-94D1-54222C63F5DA}</a:tableStyleId>
              </a:tblPr>
              <a:tblGrid>
                <a:gridCol w="571500">
                  <a:extLst>
                    <a:ext uri="{9D8B030D-6E8A-4147-A177-3AD203B41FA5}">
                      <a16:colId xmlns:a16="http://schemas.microsoft.com/office/drawing/2014/main" val="2776007162"/>
                    </a:ext>
                  </a:extLst>
                </a:gridCol>
                <a:gridCol w="1958340">
                  <a:extLst>
                    <a:ext uri="{9D8B030D-6E8A-4147-A177-3AD203B41FA5}">
                      <a16:colId xmlns:a16="http://schemas.microsoft.com/office/drawing/2014/main" val="261293777"/>
                    </a:ext>
                  </a:extLst>
                </a:gridCol>
                <a:gridCol w="1264920">
                  <a:extLst>
                    <a:ext uri="{9D8B030D-6E8A-4147-A177-3AD203B41FA5}">
                      <a16:colId xmlns:a16="http://schemas.microsoft.com/office/drawing/2014/main" val="1307302871"/>
                    </a:ext>
                  </a:extLst>
                </a:gridCol>
                <a:gridCol w="1264920">
                  <a:extLst>
                    <a:ext uri="{9D8B030D-6E8A-4147-A177-3AD203B41FA5}">
                      <a16:colId xmlns:a16="http://schemas.microsoft.com/office/drawing/2014/main" val="503445054"/>
                    </a:ext>
                  </a:extLst>
                </a:gridCol>
                <a:gridCol w="1264920">
                  <a:extLst>
                    <a:ext uri="{9D8B030D-6E8A-4147-A177-3AD203B41FA5}">
                      <a16:colId xmlns:a16="http://schemas.microsoft.com/office/drawing/2014/main" val="3889973110"/>
                    </a:ext>
                  </a:extLst>
                </a:gridCol>
              </a:tblGrid>
              <a:tr h="770890">
                <a:tc>
                  <a:txBody>
                    <a:bodyPr/>
                    <a:lstStyle/>
                    <a:p>
                      <a:pPr algn="ctr"/>
                      <a:r>
                        <a:rPr lang="en-IN" sz="1400" dirty="0"/>
                        <a:t>S.NO</a:t>
                      </a:r>
                      <a:endParaRPr lang="en-IN" dirty="0"/>
                    </a:p>
                  </a:txBody>
                  <a:tcPr anchor="ctr"/>
                </a:tc>
                <a:tc>
                  <a:txBody>
                    <a:bodyPr/>
                    <a:lstStyle/>
                    <a:p>
                      <a:pPr algn="ctr"/>
                      <a:r>
                        <a:rPr lang="en-IN" dirty="0"/>
                        <a:t>Input</a:t>
                      </a:r>
                    </a:p>
                  </a:txBody>
                  <a:tcPr anchor="ctr"/>
                </a:tc>
                <a:tc>
                  <a:txBody>
                    <a:bodyPr/>
                    <a:lstStyle/>
                    <a:p>
                      <a:pPr algn="ctr"/>
                      <a:r>
                        <a:rPr lang="en-IN" dirty="0"/>
                        <a:t>Type Constraint</a:t>
                      </a:r>
                    </a:p>
                  </a:txBody>
                  <a:tcPr anchor="ctr"/>
                </a:tc>
                <a:tc>
                  <a:txBody>
                    <a:bodyPr/>
                    <a:lstStyle/>
                    <a:p>
                      <a:pPr algn="ctr"/>
                      <a:r>
                        <a:rPr lang="en-IN" dirty="0"/>
                        <a:t>Range Constraint</a:t>
                      </a:r>
                    </a:p>
                  </a:txBody>
                  <a:tcPr anchor="ctr"/>
                </a:tc>
                <a:tc>
                  <a:txBody>
                    <a:bodyPr/>
                    <a:lstStyle/>
                    <a:p>
                      <a:pPr algn="ctr"/>
                      <a:r>
                        <a:rPr lang="en-IN" dirty="0"/>
                        <a:t>Other Constraint</a:t>
                      </a:r>
                    </a:p>
                  </a:txBody>
                  <a:tcPr anchor="ctr"/>
                </a:tc>
                <a:extLst>
                  <a:ext uri="{0D108BD9-81ED-4DB2-BD59-A6C34878D82A}">
                    <a16:rowId xmlns:a16="http://schemas.microsoft.com/office/drawing/2014/main" val="2583668670"/>
                  </a:ext>
                </a:extLst>
              </a:tr>
              <a:tr h="770890">
                <a:tc>
                  <a:txBody>
                    <a:bodyPr/>
                    <a:lstStyle/>
                    <a:p>
                      <a:pPr algn="ctr"/>
                      <a:r>
                        <a:rPr lang="en-IN" dirty="0"/>
                        <a:t>1</a:t>
                      </a:r>
                    </a:p>
                  </a:txBody>
                  <a:tcPr anchor="ctr"/>
                </a:tc>
                <a:tc>
                  <a:txBody>
                    <a:bodyPr/>
                    <a:lstStyle/>
                    <a:p>
                      <a:pPr algn="ctr"/>
                      <a:r>
                        <a:rPr lang="en-IN" dirty="0"/>
                        <a:t>Mobile Number</a:t>
                      </a:r>
                    </a:p>
                  </a:txBody>
                  <a:tcPr anchor="ctr"/>
                </a:tc>
                <a:tc>
                  <a:txBody>
                    <a:bodyPr/>
                    <a:lstStyle/>
                    <a:p>
                      <a:pPr algn="ctr"/>
                      <a:r>
                        <a:rPr lang="en-IN" dirty="0"/>
                        <a:t>Integer</a:t>
                      </a:r>
                    </a:p>
                  </a:txBody>
                  <a:tcPr anchor="ctr"/>
                </a:tc>
                <a:tc>
                  <a:txBody>
                    <a:bodyPr/>
                    <a:lstStyle/>
                    <a:p>
                      <a:pPr algn="ctr"/>
                      <a:r>
                        <a:rPr lang="en-IN" dirty="0"/>
                        <a:t>[10,10]</a:t>
                      </a:r>
                    </a:p>
                  </a:txBody>
                  <a:tcPr anchor="ctr"/>
                </a:tc>
                <a:tc>
                  <a:txBody>
                    <a:bodyPr/>
                    <a:lstStyle/>
                    <a:p>
                      <a:pPr algn="ctr"/>
                      <a:r>
                        <a:rPr lang="en-IN" dirty="0"/>
                        <a:t>-</a:t>
                      </a:r>
                    </a:p>
                  </a:txBody>
                  <a:tcPr anchor="ctr"/>
                </a:tc>
                <a:extLst>
                  <a:ext uri="{0D108BD9-81ED-4DB2-BD59-A6C34878D82A}">
                    <a16:rowId xmlns:a16="http://schemas.microsoft.com/office/drawing/2014/main" val="3583754882"/>
                  </a:ext>
                </a:extLst>
              </a:tr>
              <a:tr h="770890">
                <a:tc>
                  <a:txBody>
                    <a:bodyPr/>
                    <a:lstStyle/>
                    <a:p>
                      <a:pPr algn="ctr"/>
                      <a:r>
                        <a:rPr lang="en-IN" dirty="0"/>
                        <a:t>2</a:t>
                      </a:r>
                    </a:p>
                  </a:txBody>
                  <a:tcPr anchor="ctr"/>
                </a:tc>
                <a:tc>
                  <a:txBody>
                    <a:bodyPr/>
                    <a:lstStyle/>
                    <a:p>
                      <a:pPr algn="ctr"/>
                      <a:r>
                        <a:rPr lang="en-IN" dirty="0"/>
                        <a:t>Name</a:t>
                      </a:r>
                    </a:p>
                  </a:txBody>
                  <a:tcPr anchor="ctr"/>
                </a:tc>
                <a:tc>
                  <a:txBody>
                    <a:bodyPr/>
                    <a:lstStyle/>
                    <a:p>
                      <a:pPr algn="ctr"/>
                      <a:r>
                        <a:rPr lang="en-IN" dirty="0"/>
                        <a:t>String</a:t>
                      </a:r>
                    </a:p>
                  </a:txBody>
                  <a:tcPr anchor="ctr"/>
                </a:tc>
                <a:tc>
                  <a:txBody>
                    <a:bodyPr/>
                    <a:lstStyle/>
                    <a:p>
                      <a:pPr algn="ctr"/>
                      <a:r>
                        <a:rPr lang="en-IN" dirty="0"/>
                        <a:t>[3,20]</a:t>
                      </a:r>
                    </a:p>
                  </a:txBody>
                  <a:tcPr anchor="ctr"/>
                </a:tc>
                <a:tc>
                  <a:txBody>
                    <a:bodyPr/>
                    <a:lstStyle/>
                    <a:p>
                      <a:pPr algn="ctr"/>
                      <a:r>
                        <a:rPr lang="en-IN" sz="1800" dirty="0"/>
                        <a:t>No Special Symbol</a:t>
                      </a:r>
                    </a:p>
                  </a:txBody>
                  <a:tcPr anchor="ctr"/>
                </a:tc>
                <a:extLst>
                  <a:ext uri="{0D108BD9-81ED-4DB2-BD59-A6C34878D82A}">
                    <a16:rowId xmlns:a16="http://schemas.microsoft.com/office/drawing/2014/main" val="3531447590"/>
                  </a:ext>
                </a:extLst>
              </a:tr>
              <a:tr h="770890">
                <a:tc>
                  <a:txBody>
                    <a:bodyPr/>
                    <a:lstStyle/>
                    <a:p>
                      <a:pPr algn="ctr"/>
                      <a:r>
                        <a:rPr lang="en-IN" dirty="0"/>
                        <a:t>3</a:t>
                      </a:r>
                    </a:p>
                  </a:txBody>
                  <a:tcPr anchor="ctr"/>
                </a:tc>
                <a:tc>
                  <a:txBody>
                    <a:bodyPr/>
                    <a:lstStyle/>
                    <a:p>
                      <a:pPr algn="ctr"/>
                      <a:r>
                        <a:rPr lang="en-IN" dirty="0"/>
                        <a:t>Email Id</a:t>
                      </a:r>
                    </a:p>
                  </a:txBody>
                  <a:tcPr anchor="ctr"/>
                </a:tc>
                <a:tc>
                  <a:txBody>
                    <a:bodyPr/>
                    <a:lstStyle/>
                    <a:p>
                      <a:pPr algn="ctr"/>
                      <a:r>
                        <a:rPr lang="en-IN" dirty="0"/>
                        <a:t>String</a:t>
                      </a:r>
                    </a:p>
                  </a:txBody>
                  <a:tcPr anchor="ctr"/>
                </a:tc>
                <a:tc>
                  <a:txBody>
                    <a:bodyPr/>
                    <a:lstStyle/>
                    <a:p>
                      <a:pPr algn="ctr"/>
                      <a:r>
                        <a:rPr lang="en-IN" dirty="0"/>
                        <a:t>[13,31]</a:t>
                      </a:r>
                    </a:p>
                  </a:txBody>
                  <a:tcPr anchor="ctr"/>
                </a:tc>
                <a:tc>
                  <a:txBody>
                    <a:bodyPr/>
                    <a:lstStyle/>
                    <a:p>
                      <a:pPr algn="ctr"/>
                      <a:r>
                        <a:rPr lang="en-IN" dirty="0"/>
                        <a:t>Gmail Id</a:t>
                      </a:r>
                    </a:p>
                  </a:txBody>
                  <a:tcPr anchor="ctr"/>
                </a:tc>
                <a:extLst>
                  <a:ext uri="{0D108BD9-81ED-4DB2-BD59-A6C34878D82A}">
                    <a16:rowId xmlns:a16="http://schemas.microsoft.com/office/drawing/2014/main" val="3033837981"/>
                  </a:ext>
                </a:extLst>
              </a:tr>
              <a:tr h="770890">
                <a:tc>
                  <a:txBody>
                    <a:bodyPr/>
                    <a:lstStyle/>
                    <a:p>
                      <a:pPr algn="ctr"/>
                      <a:r>
                        <a:rPr lang="en-IN" dirty="0"/>
                        <a:t>4</a:t>
                      </a:r>
                    </a:p>
                  </a:txBody>
                  <a:tcPr anchor="ctr"/>
                </a:tc>
                <a:tc>
                  <a:txBody>
                    <a:bodyPr/>
                    <a:lstStyle/>
                    <a:p>
                      <a:pPr algn="ctr"/>
                      <a:r>
                        <a:rPr lang="en-IN" dirty="0"/>
                        <a:t>OTP</a:t>
                      </a:r>
                    </a:p>
                  </a:txBody>
                  <a:tcPr anchor="ctr"/>
                </a:tc>
                <a:tc>
                  <a:txBody>
                    <a:bodyPr/>
                    <a:lstStyle/>
                    <a:p>
                      <a:pPr algn="ctr"/>
                      <a:r>
                        <a:rPr lang="en-IN" dirty="0"/>
                        <a:t>Integer</a:t>
                      </a:r>
                    </a:p>
                  </a:txBody>
                  <a:tcPr anchor="ctr"/>
                </a:tc>
                <a:tc>
                  <a:txBody>
                    <a:bodyPr/>
                    <a:lstStyle/>
                    <a:p>
                      <a:pPr algn="ctr"/>
                      <a:r>
                        <a:rPr lang="en-IN" dirty="0"/>
                        <a:t>[4,6]</a:t>
                      </a:r>
                    </a:p>
                  </a:txBody>
                  <a:tcPr anchor="ctr"/>
                </a:tc>
                <a:tc>
                  <a:txBody>
                    <a:bodyPr/>
                    <a:lstStyle/>
                    <a:p>
                      <a:pPr algn="ctr"/>
                      <a:r>
                        <a:rPr lang="en-IN" dirty="0"/>
                        <a:t>-</a:t>
                      </a:r>
                    </a:p>
                  </a:txBody>
                  <a:tcPr anchor="ctr"/>
                </a:tc>
                <a:extLst>
                  <a:ext uri="{0D108BD9-81ED-4DB2-BD59-A6C34878D82A}">
                    <a16:rowId xmlns:a16="http://schemas.microsoft.com/office/drawing/2014/main" val="1907651429"/>
                  </a:ext>
                </a:extLst>
              </a:tr>
            </a:tbl>
          </a:graphicData>
        </a:graphic>
      </p:graphicFrame>
    </p:spTree>
    <p:extLst>
      <p:ext uri="{BB962C8B-B14F-4D97-AF65-F5344CB8AC3E}">
        <p14:creationId xmlns:p14="http://schemas.microsoft.com/office/powerpoint/2010/main" val="121337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9BCF7A-909D-4707-8E86-622B6C206FA3}"/>
              </a:ext>
            </a:extLst>
          </p:cNvPr>
          <p:cNvSpPr>
            <a:spLocks noGrp="1"/>
          </p:cNvSpPr>
          <p:nvPr>
            <p:ph type="title"/>
          </p:nvPr>
        </p:nvSpPr>
        <p:spPr>
          <a:xfrm>
            <a:off x="457200" y="107157"/>
            <a:ext cx="8229600" cy="1143000"/>
          </a:xfrm>
        </p:spPr>
        <p:txBody>
          <a:bodyPr/>
          <a:lstStyle/>
          <a:p>
            <a:pPr algn="ctr"/>
            <a:r>
              <a:rPr lang="en-US" dirty="0"/>
              <a:t>Problem Statement Contd.</a:t>
            </a:r>
          </a:p>
        </p:txBody>
      </p:sp>
      <p:sp>
        <p:nvSpPr>
          <p:cNvPr id="5" name="Content Placeholder 4">
            <a:extLst>
              <a:ext uri="{FF2B5EF4-FFF2-40B4-BE49-F238E27FC236}">
                <a16:creationId xmlns:a16="http://schemas.microsoft.com/office/drawing/2014/main" id="{B3714C61-55AD-4CDF-A226-BD05DDBA6BAB}"/>
              </a:ext>
            </a:extLst>
          </p:cNvPr>
          <p:cNvSpPr>
            <a:spLocks noGrp="1"/>
          </p:cNvSpPr>
          <p:nvPr>
            <p:ph idx="1"/>
          </p:nvPr>
        </p:nvSpPr>
        <p:spPr>
          <a:xfrm>
            <a:off x="595081" y="1337444"/>
            <a:ext cx="7953838" cy="5440362"/>
          </a:xfrm>
        </p:spPr>
        <p:txBody>
          <a:bodyPr>
            <a:normAutofit/>
          </a:bodyPr>
          <a:lstStyle/>
          <a:p>
            <a:pPr marL="0" indent="0">
              <a:buNone/>
            </a:pPr>
            <a:r>
              <a:rPr lang="en-US" sz="1600" dirty="0"/>
              <a:t>2.  Booking:</a:t>
            </a:r>
          </a:p>
        </p:txBody>
      </p:sp>
      <p:graphicFrame>
        <p:nvGraphicFramePr>
          <p:cNvPr id="2" name="Table 1">
            <a:extLst>
              <a:ext uri="{FF2B5EF4-FFF2-40B4-BE49-F238E27FC236}">
                <a16:creationId xmlns:a16="http://schemas.microsoft.com/office/drawing/2014/main" id="{5DCCC2A3-35B3-44C4-B6B1-909842B97393}"/>
              </a:ext>
            </a:extLst>
          </p:cNvPr>
          <p:cNvGraphicFramePr>
            <a:graphicFrameLocks noGrp="1"/>
          </p:cNvGraphicFramePr>
          <p:nvPr>
            <p:extLst>
              <p:ext uri="{D42A27DB-BD31-4B8C-83A1-F6EECF244321}">
                <p14:modId xmlns:p14="http://schemas.microsoft.com/office/powerpoint/2010/main" val="3140183988"/>
              </p:ext>
            </p:extLst>
          </p:nvPr>
        </p:nvGraphicFramePr>
        <p:xfrm>
          <a:off x="1066801" y="1665353"/>
          <a:ext cx="6934199" cy="5101965"/>
        </p:xfrm>
        <a:graphic>
          <a:graphicData uri="http://schemas.openxmlformats.org/drawingml/2006/table">
            <a:tbl>
              <a:tblPr firstRow="1" bandRow="1">
                <a:tableStyleId>{5940675A-B579-460E-94D1-54222C63F5DA}</a:tableStyleId>
              </a:tblPr>
              <a:tblGrid>
                <a:gridCol w="756869">
                  <a:extLst>
                    <a:ext uri="{9D8B030D-6E8A-4147-A177-3AD203B41FA5}">
                      <a16:colId xmlns:a16="http://schemas.microsoft.com/office/drawing/2014/main" val="2318880086"/>
                    </a:ext>
                  </a:extLst>
                </a:gridCol>
                <a:gridCol w="309930">
                  <a:extLst>
                    <a:ext uri="{9D8B030D-6E8A-4147-A177-3AD203B41FA5}">
                      <a16:colId xmlns:a16="http://schemas.microsoft.com/office/drawing/2014/main" val="1176357754"/>
                    </a:ext>
                  </a:extLst>
                </a:gridCol>
                <a:gridCol w="1646583">
                  <a:extLst>
                    <a:ext uri="{9D8B030D-6E8A-4147-A177-3AD203B41FA5}">
                      <a16:colId xmlns:a16="http://schemas.microsoft.com/office/drawing/2014/main" val="2502139813"/>
                    </a:ext>
                  </a:extLst>
                </a:gridCol>
                <a:gridCol w="2261151">
                  <a:extLst>
                    <a:ext uri="{9D8B030D-6E8A-4147-A177-3AD203B41FA5}">
                      <a16:colId xmlns:a16="http://schemas.microsoft.com/office/drawing/2014/main" val="3736603102"/>
                    </a:ext>
                  </a:extLst>
                </a:gridCol>
                <a:gridCol w="678346">
                  <a:extLst>
                    <a:ext uri="{9D8B030D-6E8A-4147-A177-3AD203B41FA5}">
                      <a16:colId xmlns:a16="http://schemas.microsoft.com/office/drawing/2014/main" val="3392502308"/>
                    </a:ext>
                  </a:extLst>
                </a:gridCol>
                <a:gridCol w="1281320">
                  <a:extLst>
                    <a:ext uri="{9D8B030D-6E8A-4147-A177-3AD203B41FA5}">
                      <a16:colId xmlns:a16="http://schemas.microsoft.com/office/drawing/2014/main" val="2612231001"/>
                    </a:ext>
                  </a:extLst>
                </a:gridCol>
              </a:tblGrid>
              <a:tr h="468098">
                <a:tc>
                  <a:txBody>
                    <a:bodyPr/>
                    <a:lstStyle/>
                    <a:p>
                      <a:pPr algn="ctr"/>
                      <a:r>
                        <a:rPr lang="en-IN" sz="1600" dirty="0"/>
                        <a:t>S.NO.</a:t>
                      </a:r>
                      <a:endParaRPr lang="en-IN" dirty="0"/>
                    </a:p>
                  </a:txBody>
                  <a:tcPr anchor="ctr"/>
                </a:tc>
                <a:tc gridSpan="2">
                  <a:txBody>
                    <a:bodyPr/>
                    <a:lstStyle/>
                    <a:p>
                      <a:pPr algn="ctr"/>
                      <a:r>
                        <a:rPr lang="en-IN" dirty="0"/>
                        <a:t>Input</a:t>
                      </a:r>
                    </a:p>
                  </a:txBody>
                  <a:tcPr anchor="ctr"/>
                </a:tc>
                <a:tc hMerge="1">
                  <a:txBody>
                    <a:bodyPr/>
                    <a:lstStyle/>
                    <a:p>
                      <a:endParaRPr lang="en-IN"/>
                    </a:p>
                  </a:txBody>
                  <a:tcPr/>
                </a:tc>
                <a:tc>
                  <a:txBody>
                    <a:bodyPr/>
                    <a:lstStyle/>
                    <a:p>
                      <a:pPr algn="ctr"/>
                      <a:r>
                        <a:rPr lang="en-IN" dirty="0"/>
                        <a:t>Type Constraint</a:t>
                      </a:r>
                    </a:p>
                  </a:txBody>
                  <a:tcPr anchor="ctr"/>
                </a:tc>
                <a:tc gridSpan="2">
                  <a:txBody>
                    <a:bodyPr/>
                    <a:lstStyle/>
                    <a:p>
                      <a:pPr algn="ctr"/>
                      <a:r>
                        <a:rPr lang="en-IN" dirty="0"/>
                        <a:t>Range Constraint</a:t>
                      </a:r>
                    </a:p>
                  </a:txBody>
                  <a:tcPr anchor="ctr"/>
                </a:tc>
                <a:tc hMerge="1">
                  <a:txBody>
                    <a:bodyPr/>
                    <a:lstStyle/>
                    <a:p>
                      <a:endParaRPr lang="en-IN"/>
                    </a:p>
                  </a:txBody>
                  <a:tcPr/>
                </a:tc>
                <a:extLst>
                  <a:ext uri="{0D108BD9-81ED-4DB2-BD59-A6C34878D82A}">
                    <a16:rowId xmlns:a16="http://schemas.microsoft.com/office/drawing/2014/main" val="2848579080"/>
                  </a:ext>
                </a:extLst>
              </a:tr>
              <a:tr h="468098">
                <a:tc>
                  <a:txBody>
                    <a:bodyPr/>
                    <a:lstStyle/>
                    <a:p>
                      <a:pPr algn="ctr"/>
                      <a:r>
                        <a:rPr lang="en-IN" dirty="0"/>
                        <a:t>1</a:t>
                      </a:r>
                    </a:p>
                  </a:txBody>
                  <a:tcPr anchor="ctr"/>
                </a:tc>
                <a:tc gridSpan="2">
                  <a:txBody>
                    <a:bodyPr/>
                    <a:lstStyle/>
                    <a:p>
                      <a:pPr algn="ctr"/>
                      <a:r>
                        <a:rPr lang="en-IN" dirty="0"/>
                        <a:t>Pickup</a:t>
                      </a:r>
                    </a:p>
                  </a:txBody>
                  <a:tcPr anchor="ctr"/>
                </a:tc>
                <a:tc hMerge="1">
                  <a:txBody>
                    <a:bodyPr/>
                    <a:lstStyle/>
                    <a:p>
                      <a:endParaRPr lang="en-IN"/>
                    </a:p>
                  </a:txBody>
                  <a:tcPr/>
                </a:tc>
                <a:tc>
                  <a:txBody>
                    <a:bodyPr/>
                    <a:lstStyle/>
                    <a:p>
                      <a:pPr algn="ctr"/>
                      <a:r>
                        <a:rPr lang="en-IN" dirty="0"/>
                        <a:t>String</a:t>
                      </a:r>
                    </a:p>
                  </a:txBody>
                  <a:tcPr anchor="ctr"/>
                </a:tc>
                <a:tc gridSpan="2">
                  <a:txBody>
                    <a:bodyPr/>
                    <a:lstStyle/>
                    <a:p>
                      <a:pPr algn="ctr"/>
                      <a:r>
                        <a:rPr lang="en-IN" dirty="0"/>
                        <a:t>[3,15]</a:t>
                      </a:r>
                    </a:p>
                  </a:txBody>
                  <a:tcPr anchor="ctr"/>
                </a:tc>
                <a:tc hMerge="1">
                  <a:txBody>
                    <a:bodyPr/>
                    <a:lstStyle/>
                    <a:p>
                      <a:endParaRPr lang="en-IN"/>
                    </a:p>
                  </a:txBody>
                  <a:tcPr/>
                </a:tc>
                <a:extLst>
                  <a:ext uri="{0D108BD9-81ED-4DB2-BD59-A6C34878D82A}">
                    <a16:rowId xmlns:a16="http://schemas.microsoft.com/office/drawing/2014/main" val="1122897076"/>
                  </a:ext>
                </a:extLst>
              </a:tr>
              <a:tr h="468098">
                <a:tc>
                  <a:txBody>
                    <a:bodyPr/>
                    <a:lstStyle/>
                    <a:p>
                      <a:pPr algn="ctr"/>
                      <a:r>
                        <a:rPr lang="en-IN" dirty="0"/>
                        <a:t>2</a:t>
                      </a:r>
                    </a:p>
                  </a:txBody>
                  <a:tcPr anchor="ctr"/>
                </a:tc>
                <a:tc gridSpan="2">
                  <a:txBody>
                    <a:bodyPr/>
                    <a:lstStyle/>
                    <a:p>
                      <a:pPr algn="ctr"/>
                      <a:r>
                        <a:rPr lang="en-IN" dirty="0"/>
                        <a:t>Drop</a:t>
                      </a:r>
                    </a:p>
                  </a:txBody>
                  <a:tcPr anchor="ctr"/>
                </a:tc>
                <a:tc hMerge="1">
                  <a:txBody>
                    <a:bodyPr/>
                    <a:lstStyle/>
                    <a:p>
                      <a:endParaRPr lang="en-IN"/>
                    </a:p>
                  </a:txBody>
                  <a:tcPr/>
                </a:tc>
                <a:tc>
                  <a:txBody>
                    <a:bodyPr/>
                    <a:lstStyle/>
                    <a:p>
                      <a:pPr algn="ctr"/>
                      <a:r>
                        <a:rPr lang="en-IN" dirty="0"/>
                        <a:t>String</a:t>
                      </a:r>
                    </a:p>
                  </a:txBody>
                  <a:tcPr anchor="ctr"/>
                </a:tc>
                <a:tc gridSpan="2">
                  <a:txBody>
                    <a:bodyPr/>
                    <a:lstStyle/>
                    <a:p>
                      <a:pPr algn="ctr"/>
                      <a:r>
                        <a:rPr lang="en-IN" dirty="0"/>
                        <a:t>[3,15]</a:t>
                      </a:r>
                    </a:p>
                  </a:txBody>
                  <a:tcPr anchor="ctr"/>
                </a:tc>
                <a:tc hMerge="1">
                  <a:txBody>
                    <a:bodyPr/>
                    <a:lstStyle/>
                    <a:p>
                      <a:endParaRPr lang="en-IN"/>
                    </a:p>
                  </a:txBody>
                  <a:tcPr/>
                </a:tc>
                <a:extLst>
                  <a:ext uri="{0D108BD9-81ED-4DB2-BD59-A6C34878D82A}">
                    <a16:rowId xmlns:a16="http://schemas.microsoft.com/office/drawing/2014/main" val="1404267199"/>
                  </a:ext>
                </a:extLst>
              </a:tr>
              <a:tr h="468098">
                <a:tc>
                  <a:txBody>
                    <a:bodyPr/>
                    <a:lstStyle/>
                    <a:p>
                      <a:pPr algn="ctr"/>
                      <a:r>
                        <a:rPr lang="en-IN" dirty="0"/>
                        <a:t>3</a:t>
                      </a:r>
                    </a:p>
                  </a:txBody>
                  <a:tcPr anchor="ctr"/>
                </a:tc>
                <a:tc gridSpan="2">
                  <a:txBody>
                    <a:bodyPr/>
                    <a:lstStyle/>
                    <a:p>
                      <a:pPr algn="ctr"/>
                      <a:r>
                        <a:rPr lang="en-IN" dirty="0"/>
                        <a:t>Later</a:t>
                      </a:r>
                    </a:p>
                  </a:txBody>
                  <a:tcPr anchor="ctr">
                    <a:lnB w="12700" cap="flat" cmpd="sng" algn="ctr">
                      <a:solidFill>
                        <a:schemeClr val="tx1"/>
                      </a:solidFill>
                      <a:prstDash val="solid"/>
                      <a:round/>
                      <a:headEnd type="none" w="med" len="med"/>
                      <a:tailEnd type="none" w="med" len="med"/>
                    </a:lnB>
                  </a:tcPr>
                </a:tc>
                <a:tc hMerge="1">
                  <a:txBody>
                    <a:bodyPr/>
                    <a:lstStyle/>
                    <a:p>
                      <a:endParaRPr lang="en-IN"/>
                    </a:p>
                  </a:txBody>
                  <a:tcPr/>
                </a:tc>
                <a:tc>
                  <a:txBody>
                    <a:bodyPr/>
                    <a:lstStyle/>
                    <a:p>
                      <a:pPr algn="ctr"/>
                      <a:r>
                        <a:rPr lang="en-IN" dirty="0"/>
                        <a:t>Integer</a:t>
                      </a:r>
                    </a:p>
                  </a:txBody>
                  <a:tcPr anchor="ctr"/>
                </a:tc>
                <a:tc gridSpan="2">
                  <a:txBody>
                    <a:bodyPr/>
                    <a:lstStyle/>
                    <a:p>
                      <a:pPr algn="ctr"/>
                      <a:r>
                        <a:rPr lang="en-IN" dirty="0"/>
                        <a:t>[0,1]</a:t>
                      </a:r>
                    </a:p>
                  </a:txBody>
                  <a:tcPr anchor="ctr"/>
                </a:tc>
                <a:tc hMerge="1">
                  <a:txBody>
                    <a:bodyPr/>
                    <a:lstStyle/>
                    <a:p>
                      <a:endParaRPr lang="en-IN"/>
                    </a:p>
                  </a:txBody>
                  <a:tcPr/>
                </a:tc>
                <a:extLst>
                  <a:ext uri="{0D108BD9-81ED-4DB2-BD59-A6C34878D82A}">
                    <a16:rowId xmlns:a16="http://schemas.microsoft.com/office/drawing/2014/main" val="210665662"/>
                  </a:ext>
                </a:extLst>
              </a:tr>
              <a:tr h="715041">
                <a:tc rowSpan="3">
                  <a:txBody>
                    <a:bodyPr/>
                    <a:lstStyle/>
                    <a:p>
                      <a:pPr algn="ctr"/>
                      <a:r>
                        <a:rPr lang="en-IN" dirty="0"/>
                        <a:t>4</a:t>
                      </a:r>
                    </a:p>
                  </a:txBody>
                  <a:tcPr anchor="ctr"/>
                </a:tc>
                <a:tc rowSpan="3">
                  <a:txBody>
                    <a:bodyPr/>
                    <a:lstStyle/>
                    <a:p>
                      <a:pPr algn="ctr"/>
                      <a:r>
                        <a:rPr lang="en-IN" dirty="0"/>
                        <a:t>Date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dirty="0"/>
                        <a:t>Day</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Integer</a:t>
                      </a:r>
                    </a:p>
                  </a:txBody>
                  <a:tcPr anchor="ctr">
                    <a:lnB w="12700" cap="flat" cmpd="sng" algn="ctr">
                      <a:solidFill>
                        <a:schemeClr val="tx1"/>
                      </a:solidFill>
                      <a:prstDash val="solid"/>
                      <a:round/>
                      <a:headEnd type="none" w="med" len="med"/>
                      <a:tailEnd type="none" w="med" len="med"/>
                    </a:lnB>
                  </a:tcPr>
                </a:tc>
                <a:tc>
                  <a:txBody>
                    <a:bodyPr/>
                    <a:lstStyle/>
                    <a:p>
                      <a:pPr algn="ctr"/>
                      <a:r>
                        <a:rPr lang="en-IN" sz="1600" dirty="0"/>
                        <a:t>[1,31]</a:t>
                      </a:r>
                      <a:endParaRPr lang="en-IN" dirty="0"/>
                    </a:p>
                  </a:txBody>
                  <a:tcPr anchor="ctr">
                    <a:lnR w="12700" cap="flat" cmpd="sng" algn="ctr">
                      <a:solidFill>
                        <a:schemeClr val="tx1"/>
                      </a:solidFill>
                      <a:prstDash val="solid"/>
                      <a:round/>
                      <a:headEnd type="none" w="med" len="med"/>
                      <a:tailEnd type="none" w="med" len="med"/>
                    </a:lnR>
                  </a:tcPr>
                </a:tc>
                <a:tc>
                  <a:txBody>
                    <a:bodyPr/>
                    <a:lstStyle/>
                    <a:p>
                      <a:pPr algn="ctr"/>
                      <a:r>
                        <a:rPr lang="en-IN" sz="1400" dirty="0"/>
                        <a:t>further depends    on month</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63140898"/>
                  </a:ext>
                </a:extLst>
              </a:tr>
              <a:tr h="468098">
                <a:tc vMerge="1">
                  <a:txBody>
                    <a:bodyPr/>
                    <a:lstStyle/>
                    <a:p>
                      <a:pPr algn="ctr"/>
                      <a:endParaRPr lang="en-IN" dirty="0"/>
                    </a:p>
                  </a:txBody>
                  <a:tcPr anchor="ctr"/>
                </a:tc>
                <a:tc vMerge="1">
                  <a:txBody>
                    <a:bodyPr/>
                    <a:lstStyle/>
                    <a:p>
                      <a:pPr algn="ctr"/>
                      <a:endParaRPr lang="en-IN" dirty="0"/>
                    </a:p>
                  </a:txBody>
                  <a:tcPr anchor="ctr"/>
                </a:tc>
                <a:tc>
                  <a:txBody>
                    <a:bodyPr/>
                    <a:lstStyle/>
                    <a:p>
                      <a:pPr algn="ctr"/>
                      <a:r>
                        <a:rPr lang="en-IN" dirty="0"/>
                        <a:t>Month</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Integer</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dirty="0"/>
                        <a:t>[1,12]</a:t>
                      </a:r>
                    </a:p>
                  </a:txBody>
                  <a:tcPr anchor="ctr"/>
                </a:tc>
                <a:tc hMerge="1">
                  <a:txBody>
                    <a:bodyPr/>
                    <a:lstStyle/>
                    <a:p>
                      <a:endParaRPr lang="en-IN"/>
                    </a:p>
                  </a:txBody>
                  <a:tcPr/>
                </a:tc>
                <a:extLst>
                  <a:ext uri="{0D108BD9-81ED-4DB2-BD59-A6C34878D82A}">
                    <a16:rowId xmlns:a16="http://schemas.microsoft.com/office/drawing/2014/main" val="566552443"/>
                  </a:ext>
                </a:extLst>
              </a:tr>
              <a:tr h="625661">
                <a:tc vMerge="1">
                  <a:txBody>
                    <a:bodyPr/>
                    <a:lstStyle/>
                    <a:p>
                      <a:pPr algn="ctr"/>
                      <a:endParaRPr lang="en-IN" dirty="0"/>
                    </a:p>
                  </a:txBody>
                  <a:tcPr anchor="ctr"/>
                </a:tc>
                <a:tc vMerge="1">
                  <a:txBody>
                    <a:bodyPr/>
                    <a:lstStyle/>
                    <a:p>
                      <a:pPr algn="ctr"/>
                      <a:endParaRPr lang="en-IN" dirty="0"/>
                    </a:p>
                  </a:txBody>
                  <a:tcPr anchor="ctr"/>
                </a:tc>
                <a:tc>
                  <a:txBody>
                    <a:bodyPr/>
                    <a:lstStyle/>
                    <a:p>
                      <a:pPr algn="ctr"/>
                      <a:r>
                        <a:rPr lang="en-IN" dirty="0"/>
                        <a:t>Year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dirty="0"/>
                        <a:t>Integer</a:t>
                      </a:r>
                    </a:p>
                  </a:txBody>
                  <a:tcPr anchor="ctr">
                    <a:lnT w="12700" cap="flat" cmpd="sng" algn="ctr">
                      <a:solidFill>
                        <a:schemeClr val="tx1"/>
                      </a:solidFill>
                      <a:prstDash val="solid"/>
                      <a:round/>
                      <a:headEnd type="none" w="med" len="med"/>
                      <a:tailEnd type="none" w="med" len="med"/>
                    </a:lnT>
                  </a:tcPr>
                </a:tc>
                <a:tc gridSpan="2">
                  <a:txBody>
                    <a:bodyPr/>
                    <a:lstStyle/>
                    <a:p>
                      <a:pPr algn="ctr"/>
                      <a:r>
                        <a:rPr lang="en-IN" sz="1600" dirty="0"/>
                        <a:t>[Present year, Present year+1]</a:t>
                      </a:r>
                    </a:p>
                  </a:txBody>
                  <a:tcPr anchor="ctr"/>
                </a:tc>
                <a:tc hMerge="1">
                  <a:txBody>
                    <a:bodyPr/>
                    <a:lstStyle/>
                    <a:p>
                      <a:endParaRPr lang="en-IN"/>
                    </a:p>
                  </a:txBody>
                  <a:tcPr/>
                </a:tc>
                <a:extLst>
                  <a:ext uri="{0D108BD9-81ED-4DB2-BD59-A6C34878D82A}">
                    <a16:rowId xmlns:a16="http://schemas.microsoft.com/office/drawing/2014/main" val="1257571801"/>
                  </a:ext>
                </a:extLst>
              </a:tr>
              <a:tr h="468098">
                <a:tc rowSpan="3">
                  <a:txBody>
                    <a:bodyPr/>
                    <a:lstStyle/>
                    <a:p>
                      <a:pPr algn="ctr"/>
                      <a:r>
                        <a:rPr lang="en-IN" dirty="0"/>
                        <a:t>5</a:t>
                      </a:r>
                    </a:p>
                  </a:txBody>
                  <a:tcPr anchor="ctr"/>
                </a:tc>
                <a:tc rowSpan="3">
                  <a:txBody>
                    <a:bodyPr/>
                    <a:lstStyle/>
                    <a:p>
                      <a:pPr algn="ctr"/>
                      <a:r>
                        <a:rPr lang="en-IN" dirty="0"/>
                        <a:t>Time</a:t>
                      </a:r>
                    </a:p>
                  </a:txBody>
                  <a:tcPr anchor="ctr">
                    <a:lnR w="12700" cap="flat" cmpd="sng" algn="ctr">
                      <a:solidFill>
                        <a:schemeClr val="tx1"/>
                      </a:solidFill>
                      <a:prstDash val="solid"/>
                      <a:round/>
                      <a:headEnd type="none" w="med" len="med"/>
                      <a:tailEnd type="none" w="med" len="med"/>
                    </a:lnR>
                  </a:tcPr>
                </a:tc>
                <a:tc>
                  <a:txBody>
                    <a:bodyPr/>
                    <a:lstStyle/>
                    <a:p>
                      <a:pPr algn="ctr"/>
                      <a:r>
                        <a:rPr lang="en-IN" dirty="0"/>
                        <a:t>Hour</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dirty="0"/>
                        <a:t>Integer</a:t>
                      </a:r>
                    </a:p>
                  </a:txBody>
                  <a:tcPr anchor="ctr">
                    <a:lnB w="12700" cap="flat" cmpd="sng" algn="ctr">
                      <a:solidFill>
                        <a:schemeClr val="tx1"/>
                      </a:solidFill>
                      <a:prstDash val="solid"/>
                      <a:round/>
                      <a:headEnd type="none" w="med" len="med"/>
                      <a:tailEnd type="none" w="med" len="med"/>
                    </a:lnB>
                  </a:tcPr>
                </a:tc>
                <a:tc gridSpan="2">
                  <a:txBody>
                    <a:bodyPr/>
                    <a:lstStyle/>
                    <a:p>
                      <a:pPr algn="ctr"/>
                      <a:r>
                        <a:rPr lang="en-IN" dirty="0"/>
                        <a:t>[1,12]</a:t>
                      </a:r>
                    </a:p>
                  </a:txBody>
                  <a:tcPr anchor="ctr"/>
                </a:tc>
                <a:tc hMerge="1">
                  <a:txBody>
                    <a:bodyPr/>
                    <a:lstStyle/>
                    <a:p>
                      <a:endParaRPr lang="en-IN"/>
                    </a:p>
                  </a:txBody>
                  <a:tcPr/>
                </a:tc>
                <a:extLst>
                  <a:ext uri="{0D108BD9-81ED-4DB2-BD59-A6C34878D82A}">
                    <a16:rowId xmlns:a16="http://schemas.microsoft.com/office/drawing/2014/main" val="1017132129"/>
                  </a:ext>
                </a:extLst>
              </a:tr>
              <a:tr h="468098">
                <a:tc vMerge="1">
                  <a:txBody>
                    <a:bodyPr/>
                    <a:lstStyle/>
                    <a:p>
                      <a:pPr algn="ctr"/>
                      <a:endParaRPr lang="en-IN" dirty="0"/>
                    </a:p>
                  </a:txBody>
                  <a:tcPr anchor="ctr"/>
                </a:tc>
                <a:tc vMerge="1">
                  <a:txBody>
                    <a:bodyPr/>
                    <a:lstStyle/>
                    <a:p>
                      <a:pPr algn="ctr"/>
                      <a:endParaRPr lang="en-IN" dirty="0"/>
                    </a:p>
                  </a:txBody>
                  <a:tcPr anchor="ctr"/>
                </a:tc>
                <a:tc>
                  <a:txBody>
                    <a:bodyPr/>
                    <a:lstStyle/>
                    <a:p>
                      <a:pPr algn="ctr"/>
                      <a:r>
                        <a:rPr lang="en-IN" dirty="0"/>
                        <a:t>Minute</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Integer</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dirty="0"/>
                        <a:t>[1,59]</a:t>
                      </a:r>
                    </a:p>
                  </a:txBody>
                  <a:tcPr anchor="ctr"/>
                </a:tc>
                <a:tc hMerge="1">
                  <a:txBody>
                    <a:bodyPr/>
                    <a:lstStyle/>
                    <a:p>
                      <a:endParaRPr lang="en-IN"/>
                    </a:p>
                  </a:txBody>
                  <a:tcPr/>
                </a:tc>
                <a:extLst>
                  <a:ext uri="{0D108BD9-81ED-4DB2-BD59-A6C34878D82A}">
                    <a16:rowId xmlns:a16="http://schemas.microsoft.com/office/drawing/2014/main" val="3095966185"/>
                  </a:ext>
                </a:extLst>
              </a:tr>
              <a:tr h="468098">
                <a:tc vMerge="1">
                  <a:txBody>
                    <a:bodyPr/>
                    <a:lstStyle/>
                    <a:p>
                      <a:pPr algn="ctr"/>
                      <a:endParaRPr lang="en-IN" dirty="0"/>
                    </a:p>
                  </a:txBody>
                  <a:tcPr anchor="ctr"/>
                </a:tc>
                <a:tc vMerge="1">
                  <a:txBody>
                    <a:bodyPr/>
                    <a:lstStyle/>
                    <a:p>
                      <a:pPr algn="ctr"/>
                      <a:endParaRPr lang="en-IN" dirty="0"/>
                    </a:p>
                  </a:txBody>
                  <a:tcPr anchor="ctr"/>
                </a:tc>
                <a:tc>
                  <a:txBody>
                    <a:bodyPr/>
                    <a:lstStyle/>
                    <a:p>
                      <a:pPr algn="ctr"/>
                      <a:r>
                        <a:rPr lang="en-IN" dirty="0"/>
                        <a:t>A.M/P.M</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dirty="0"/>
                        <a:t>Integer</a:t>
                      </a:r>
                    </a:p>
                  </a:txBody>
                  <a:tcPr anchor="ctr">
                    <a:lnT w="12700" cap="flat" cmpd="sng" algn="ctr">
                      <a:solidFill>
                        <a:schemeClr val="tx1"/>
                      </a:solidFill>
                      <a:prstDash val="solid"/>
                      <a:round/>
                      <a:headEnd type="none" w="med" len="med"/>
                      <a:tailEnd type="none" w="med" len="med"/>
                    </a:lnT>
                  </a:tcPr>
                </a:tc>
                <a:tc gridSpan="2">
                  <a:txBody>
                    <a:bodyPr/>
                    <a:lstStyle/>
                    <a:p>
                      <a:pPr algn="ctr"/>
                      <a:r>
                        <a:rPr lang="en-IN" dirty="0"/>
                        <a:t>[0,1]</a:t>
                      </a:r>
                    </a:p>
                  </a:txBody>
                  <a:tcPr anchor="ctr"/>
                </a:tc>
                <a:tc hMerge="1">
                  <a:txBody>
                    <a:bodyPr/>
                    <a:lstStyle/>
                    <a:p>
                      <a:endParaRPr lang="en-IN"/>
                    </a:p>
                  </a:txBody>
                  <a:tcPr/>
                </a:tc>
                <a:extLst>
                  <a:ext uri="{0D108BD9-81ED-4DB2-BD59-A6C34878D82A}">
                    <a16:rowId xmlns:a16="http://schemas.microsoft.com/office/drawing/2014/main" val="3573317621"/>
                  </a:ext>
                </a:extLst>
              </a:tr>
            </a:tbl>
          </a:graphicData>
        </a:graphic>
      </p:graphicFrame>
    </p:spTree>
    <p:extLst>
      <p:ext uri="{BB962C8B-B14F-4D97-AF65-F5344CB8AC3E}">
        <p14:creationId xmlns:p14="http://schemas.microsoft.com/office/powerpoint/2010/main" val="222893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2B0E99-5C7B-41C9-8622-285D6120D8AE}"/>
              </a:ext>
            </a:extLst>
          </p:cNvPr>
          <p:cNvPicPr>
            <a:picLocks noChangeAspect="1"/>
          </p:cNvPicPr>
          <p:nvPr/>
        </p:nvPicPr>
        <p:blipFill rotWithShape="1">
          <a:blip r:embed="rId2"/>
          <a:srcRect r="667" b="1129"/>
          <a:stretch/>
        </p:blipFill>
        <p:spPr>
          <a:xfrm>
            <a:off x="1866900" y="0"/>
            <a:ext cx="5676900" cy="6858000"/>
          </a:xfrm>
          <a:prstGeom prst="rect">
            <a:avLst/>
          </a:prstGeom>
        </p:spPr>
      </p:pic>
      <p:sp>
        <p:nvSpPr>
          <p:cNvPr id="3" name="Rounded Rectangle 2"/>
          <p:cNvSpPr/>
          <p:nvPr/>
        </p:nvSpPr>
        <p:spPr>
          <a:xfrm>
            <a:off x="2286000" y="609600"/>
            <a:ext cx="10668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Daily Rides</a:t>
            </a:r>
            <a:endParaRPr lang="en-US" sz="1200" dirty="0"/>
          </a:p>
        </p:txBody>
      </p:sp>
      <p:sp>
        <p:nvSpPr>
          <p:cNvPr id="6" name="Rounded Rectangle 5"/>
          <p:cNvSpPr/>
          <p:nvPr/>
        </p:nvSpPr>
        <p:spPr>
          <a:xfrm>
            <a:off x="4191000"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Outstation</a:t>
            </a:r>
          </a:p>
        </p:txBody>
      </p:sp>
      <p:sp>
        <p:nvSpPr>
          <p:cNvPr id="7" name="Rounded Rectangle 6"/>
          <p:cNvSpPr/>
          <p:nvPr/>
        </p:nvSpPr>
        <p:spPr>
          <a:xfrm>
            <a:off x="5971735"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Rental</a:t>
            </a:r>
          </a:p>
        </p:txBody>
      </p:sp>
      <p:sp>
        <p:nvSpPr>
          <p:cNvPr id="8" name="Rounded Rectangle 7"/>
          <p:cNvSpPr/>
          <p:nvPr/>
        </p:nvSpPr>
        <p:spPr>
          <a:xfrm>
            <a:off x="1905000" y="990600"/>
            <a:ext cx="5638800" cy="457200"/>
          </a:xfrm>
          <a:prstGeom prst="roundRect">
            <a:avLst/>
          </a:prstGeom>
        </p:spPr>
        <p:style>
          <a:lnRef idx="2">
            <a:schemeClr val="dk1"/>
          </a:lnRef>
          <a:fillRef idx="1">
            <a:schemeClr val="lt1"/>
          </a:fillRef>
          <a:effectRef idx="0">
            <a:schemeClr val="dk1"/>
          </a:effectRef>
          <a:fontRef idx="minor">
            <a:schemeClr val="dk1"/>
          </a:fontRef>
        </p:style>
        <p:txBody>
          <a:bodyPr numCol="2" rtlCol="0" anchor="ctr"/>
          <a:lstStyle/>
          <a:p>
            <a:r>
              <a:rPr lang="en-US" sz="1200" dirty="0"/>
              <a:t>FROM:</a:t>
            </a:r>
          </a:p>
        </p:txBody>
      </p:sp>
      <p:sp>
        <p:nvSpPr>
          <p:cNvPr id="9" name="Rounded Rectangle 8"/>
          <p:cNvSpPr/>
          <p:nvPr/>
        </p:nvSpPr>
        <p:spPr>
          <a:xfrm>
            <a:off x="1905000" y="1524000"/>
            <a:ext cx="56388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To:</a:t>
            </a:r>
          </a:p>
        </p:txBody>
      </p:sp>
      <p:sp>
        <p:nvSpPr>
          <p:cNvPr id="10" name="Rounded Rectangle 9"/>
          <p:cNvSpPr/>
          <p:nvPr/>
        </p:nvSpPr>
        <p:spPr>
          <a:xfrm>
            <a:off x="1905000" y="2057400"/>
            <a:ext cx="56388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When:					                  </a:t>
            </a:r>
            <a:r>
              <a:rPr lang="en-US" sz="1400" dirty="0">
                <a:hlinkClick r:id="rId3" action="ppaction://hlinksldjump"/>
              </a:rPr>
              <a:t>V</a:t>
            </a:r>
            <a:endParaRPr lang="en-US" sz="1400" dirty="0">
              <a:solidFill>
                <a:schemeClr val="tx1">
                  <a:lumMod val="65000"/>
                  <a:lumOff val="35000"/>
                </a:schemeClr>
              </a:solidFill>
            </a:endParaRPr>
          </a:p>
        </p:txBody>
      </p:sp>
      <p:sp>
        <p:nvSpPr>
          <p:cNvPr id="11" name="TextBox 10">
            <a:hlinkClick r:id="rId4" action="ppaction://hlinksldjump"/>
          </p:cNvPr>
          <p:cNvSpPr txBox="1"/>
          <p:nvPr/>
        </p:nvSpPr>
        <p:spPr>
          <a:xfrm>
            <a:off x="6848035" y="114302"/>
            <a:ext cx="68580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LOG 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0E0804-CF29-47EF-93DE-C13A1F810334}"/>
              </a:ext>
            </a:extLst>
          </p:cNvPr>
          <p:cNvPicPr>
            <a:picLocks noChangeAspect="1"/>
          </p:cNvPicPr>
          <p:nvPr/>
        </p:nvPicPr>
        <p:blipFill rotWithShape="1">
          <a:blip r:embed="rId2"/>
          <a:srcRect t="967"/>
          <a:stretch/>
        </p:blipFill>
        <p:spPr>
          <a:xfrm>
            <a:off x="1828800" y="0"/>
            <a:ext cx="5868000" cy="6858000"/>
          </a:xfrm>
          <a:prstGeom prst="rect">
            <a:avLst/>
          </a:prstGeom>
        </p:spPr>
      </p:pic>
      <p:sp>
        <p:nvSpPr>
          <p:cNvPr id="3" name="Rectangle: Rounded Corners 2">
            <a:extLst>
              <a:ext uri="{FF2B5EF4-FFF2-40B4-BE49-F238E27FC236}">
                <a16:creationId xmlns:a16="http://schemas.microsoft.com/office/drawing/2014/main" id="{212C313D-7FAF-4872-851A-CC1A01F8EF40}"/>
              </a:ext>
            </a:extLst>
          </p:cNvPr>
          <p:cNvSpPr/>
          <p:nvPr/>
        </p:nvSpPr>
        <p:spPr>
          <a:xfrm>
            <a:off x="3810000" y="1897966"/>
            <a:ext cx="27432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9999564854</a:t>
            </a:r>
          </a:p>
        </p:txBody>
      </p:sp>
      <p:sp>
        <p:nvSpPr>
          <p:cNvPr id="4" name="Rectangle: Rounded Corners 3">
            <a:extLst>
              <a:ext uri="{FF2B5EF4-FFF2-40B4-BE49-F238E27FC236}">
                <a16:creationId xmlns:a16="http://schemas.microsoft.com/office/drawing/2014/main" id="{8A2511A5-9BC1-45E9-B972-4ECC289C3C94}"/>
              </a:ext>
            </a:extLst>
          </p:cNvPr>
          <p:cNvSpPr/>
          <p:nvPr/>
        </p:nvSpPr>
        <p:spPr>
          <a:xfrm>
            <a:off x="2895600" y="1905000"/>
            <a:ext cx="914400" cy="53340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Rectangle: Rounded Corners 4">
            <a:hlinkClick r:id="rId3" action="ppaction://hlinksldjump"/>
            <a:extLst>
              <a:ext uri="{FF2B5EF4-FFF2-40B4-BE49-F238E27FC236}">
                <a16:creationId xmlns:a16="http://schemas.microsoft.com/office/drawing/2014/main" id="{DAEFD127-24D8-4DA3-99E2-875CE817CED6}"/>
              </a:ext>
            </a:extLst>
          </p:cNvPr>
          <p:cNvSpPr/>
          <p:nvPr/>
        </p:nvSpPr>
        <p:spPr>
          <a:xfrm>
            <a:off x="2895600" y="2590800"/>
            <a:ext cx="3657600" cy="533400"/>
          </a:xfrm>
          <a:prstGeom prst="round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NEXT</a:t>
            </a:r>
          </a:p>
        </p:txBody>
      </p:sp>
    </p:spTree>
    <p:extLst>
      <p:ext uri="{BB962C8B-B14F-4D97-AF65-F5344CB8AC3E}">
        <p14:creationId xmlns:p14="http://schemas.microsoft.com/office/powerpoint/2010/main" val="299632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99267F-73A6-488B-AA79-B876EBD702E9}"/>
              </a:ext>
            </a:extLst>
          </p:cNvPr>
          <p:cNvPicPr>
            <a:picLocks noChangeAspect="1"/>
          </p:cNvPicPr>
          <p:nvPr/>
        </p:nvPicPr>
        <p:blipFill>
          <a:blip r:embed="rId2"/>
          <a:stretch>
            <a:fillRect/>
          </a:stretch>
        </p:blipFill>
        <p:spPr>
          <a:xfrm>
            <a:off x="1673972" y="0"/>
            <a:ext cx="5796056" cy="6840000"/>
          </a:xfrm>
          <a:prstGeom prst="rect">
            <a:avLst/>
          </a:prstGeom>
        </p:spPr>
      </p:pic>
      <p:sp>
        <p:nvSpPr>
          <p:cNvPr id="3" name="Rectangle: Rounded Corners 2">
            <a:extLst>
              <a:ext uri="{FF2B5EF4-FFF2-40B4-BE49-F238E27FC236}">
                <a16:creationId xmlns:a16="http://schemas.microsoft.com/office/drawing/2014/main" id="{3D8213D6-2B96-484C-A859-3C36387295A7}"/>
              </a:ext>
            </a:extLst>
          </p:cNvPr>
          <p:cNvSpPr/>
          <p:nvPr/>
        </p:nvSpPr>
        <p:spPr>
          <a:xfrm>
            <a:off x="2743200" y="2469466"/>
            <a:ext cx="35052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sz="1600" dirty="0"/>
              <a:t>Email  </a:t>
            </a:r>
            <a:r>
              <a:rPr lang="en-IN" dirty="0"/>
              <a:t>mohitgoel1888@gmail.com</a:t>
            </a:r>
            <a:endParaRPr lang="en-IN" sz="1600" dirty="0"/>
          </a:p>
        </p:txBody>
      </p:sp>
      <p:sp>
        <p:nvSpPr>
          <p:cNvPr id="4" name="Rectangle: Rounded Corners 3">
            <a:hlinkClick r:id="rId3" action="ppaction://hlinksldjump"/>
            <a:extLst>
              <a:ext uri="{FF2B5EF4-FFF2-40B4-BE49-F238E27FC236}">
                <a16:creationId xmlns:a16="http://schemas.microsoft.com/office/drawing/2014/main" id="{EBEC98A6-9928-4C78-BC31-99D645FCBA11}"/>
              </a:ext>
            </a:extLst>
          </p:cNvPr>
          <p:cNvSpPr/>
          <p:nvPr/>
        </p:nvSpPr>
        <p:spPr>
          <a:xfrm>
            <a:off x="2743200" y="3162300"/>
            <a:ext cx="3454400" cy="533400"/>
          </a:xfrm>
          <a:prstGeom prst="round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Continue</a:t>
            </a:r>
          </a:p>
        </p:txBody>
      </p:sp>
      <p:sp>
        <p:nvSpPr>
          <p:cNvPr id="5" name="Rectangle: Rounded Corners 4">
            <a:extLst>
              <a:ext uri="{FF2B5EF4-FFF2-40B4-BE49-F238E27FC236}">
                <a16:creationId xmlns:a16="http://schemas.microsoft.com/office/drawing/2014/main" id="{9C214125-658A-4644-8B24-DCEB6CDE64D5}"/>
              </a:ext>
            </a:extLst>
          </p:cNvPr>
          <p:cNvSpPr/>
          <p:nvPr/>
        </p:nvSpPr>
        <p:spPr>
          <a:xfrm>
            <a:off x="2743200" y="1936066"/>
            <a:ext cx="35052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sz="1600" dirty="0"/>
              <a:t>Name  </a:t>
            </a:r>
            <a:r>
              <a:rPr lang="en-IN" dirty="0"/>
              <a:t>Mohit Goel</a:t>
            </a:r>
            <a:endParaRPr lang="en-IN" sz="1600" dirty="0"/>
          </a:p>
        </p:txBody>
      </p:sp>
    </p:spTree>
    <p:extLst>
      <p:ext uri="{BB962C8B-B14F-4D97-AF65-F5344CB8AC3E}">
        <p14:creationId xmlns:p14="http://schemas.microsoft.com/office/powerpoint/2010/main" val="218933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82EB38-EF85-4D08-B203-6FD6EC92DF9E}"/>
              </a:ext>
            </a:extLst>
          </p:cNvPr>
          <p:cNvPicPr>
            <a:picLocks noChangeAspect="1"/>
          </p:cNvPicPr>
          <p:nvPr/>
        </p:nvPicPr>
        <p:blipFill rotWithShape="1">
          <a:blip r:embed="rId2"/>
          <a:srcRect t="967"/>
          <a:stretch/>
        </p:blipFill>
        <p:spPr>
          <a:xfrm>
            <a:off x="1638000" y="0"/>
            <a:ext cx="5868000" cy="6858000"/>
          </a:xfrm>
          <a:prstGeom prst="rect">
            <a:avLst/>
          </a:prstGeom>
        </p:spPr>
      </p:pic>
      <p:sp>
        <p:nvSpPr>
          <p:cNvPr id="3" name="Rectangle: Rounded Corners 2">
            <a:extLst>
              <a:ext uri="{FF2B5EF4-FFF2-40B4-BE49-F238E27FC236}">
                <a16:creationId xmlns:a16="http://schemas.microsoft.com/office/drawing/2014/main" id="{B7E9F211-9D2B-4D3F-8333-ECD2901D3EE7}"/>
              </a:ext>
            </a:extLst>
          </p:cNvPr>
          <p:cNvSpPr/>
          <p:nvPr/>
        </p:nvSpPr>
        <p:spPr>
          <a:xfrm>
            <a:off x="2667000" y="1897966"/>
            <a:ext cx="35814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0145</a:t>
            </a:r>
          </a:p>
        </p:txBody>
      </p:sp>
      <p:sp>
        <p:nvSpPr>
          <p:cNvPr id="4" name="Rectangle: Rounded Corners 3">
            <a:hlinkClick r:id="rId3" action="ppaction://hlinksldjump"/>
            <a:extLst>
              <a:ext uri="{FF2B5EF4-FFF2-40B4-BE49-F238E27FC236}">
                <a16:creationId xmlns:a16="http://schemas.microsoft.com/office/drawing/2014/main" id="{4FC3D1E4-CFEA-44EA-A69D-0A5CECDE50E1}"/>
              </a:ext>
            </a:extLst>
          </p:cNvPr>
          <p:cNvSpPr/>
          <p:nvPr/>
        </p:nvSpPr>
        <p:spPr>
          <a:xfrm>
            <a:off x="2667000" y="2590800"/>
            <a:ext cx="3581400" cy="533400"/>
          </a:xfrm>
          <a:prstGeom prst="round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LOG IN</a:t>
            </a:r>
          </a:p>
        </p:txBody>
      </p:sp>
      <p:sp>
        <p:nvSpPr>
          <p:cNvPr id="5" name="TextBox 4">
            <a:extLst>
              <a:ext uri="{FF2B5EF4-FFF2-40B4-BE49-F238E27FC236}">
                <a16:creationId xmlns:a16="http://schemas.microsoft.com/office/drawing/2014/main" id="{00F20356-DE04-4517-AE2D-90E987E48B88}"/>
              </a:ext>
            </a:extLst>
          </p:cNvPr>
          <p:cNvSpPr txBox="1"/>
          <p:nvPr/>
        </p:nvSpPr>
        <p:spPr>
          <a:xfrm>
            <a:off x="5181600" y="1461533"/>
            <a:ext cx="1066800" cy="27699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nchor="b">
            <a:spAutoFit/>
          </a:bodyPr>
          <a:lstStyle/>
          <a:p>
            <a:r>
              <a:rPr lang="en-IN" sz="1200" dirty="0">
                <a:solidFill>
                  <a:schemeClr val="bg1">
                    <a:lumMod val="65000"/>
                  </a:schemeClr>
                </a:solidFill>
              </a:rPr>
              <a:t>9999564854</a:t>
            </a:r>
            <a:endParaRPr lang="en-IN" sz="1100" dirty="0">
              <a:solidFill>
                <a:schemeClr val="bg1">
                  <a:lumMod val="65000"/>
                </a:schemeClr>
              </a:solidFill>
            </a:endParaRPr>
          </a:p>
        </p:txBody>
      </p:sp>
    </p:spTree>
    <p:extLst>
      <p:ext uri="{BB962C8B-B14F-4D97-AF65-F5344CB8AC3E}">
        <p14:creationId xmlns:p14="http://schemas.microsoft.com/office/powerpoint/2010/main" val="427094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2B0E99-5C7B-41C9-8622-285D6120D8AE}"/>
              </a:ext>
            </a:extLst>
          </p:cNvPr>
          <p:cNvPicPr>
            <a:picLocks noChangeAspect="1"/>
          </p:cNvPicPr>
          <p:nvPr/>
        </p:nvPicPr>
        <p:blipFill rotWithShape="1">
          <a:blip r:embed="rId2"/>
          <a:srcRect r="667" b="1129"/>
          <a:stretch/>
        </p:blipFill>
        <p:spPr>
          <a:xfrm>
            <a:off x="1866900" y="0"/>
            <a:ext cx="5676900" cy="6858000"/>
          </a:xfrm>
          <a:prstGeom prst="rect">
            <a:avLst/>
          </a:prstGeom>
        </p:spPr>
      </p:pic>
      <p:sp>
        <p:nvSpPr>
          <p:cNvPr id="3" name="Rounded Rectangle 2"/>
          <p:cNvSpPr/>
          <p:nvPr/>
        </p:nvSpPr>
        <p:spPr>
          <a:xfrm>
            <a:off x="2286000" y="609600"/>
            <a:ext cx="10668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Daily Rides</a:t>
            </a:r>
            <a:endParaRPr lang="en-US" sz="1200" dirty="0"/>
          </a:p>
        </p:txBody>
      </p:sp>
      <p:sp>
        <p:nvSpPr>
          <p:cNvPr id="6" name="Rounded Rectangle 5"/>
          <p:cNvSpPr/>
          <p:nvPr/>
        </p:nvSpPr>
        <p:spPr>
          <a:xfrm>
            <a:off x="4191000"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Outstation</a:t>
            </a:r>
          </a:p>
        </p:txBody>
      </p:sp>
      <p:sp>
        <p:nvSpPr>
          <p:cNvPr id="7" name="Rounded Rectangle 6"/>
          <p:cNvSpPr/>
          <p:nvPr/>
        </p:nvSpPr>
        <p:spPr>
          <a:xfrm>
            <a:off x="5971735" y="609600"/>
            <a:ext cx="1066800" cy="30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Rental</a:t>
            </a:r>
          </a:p>
        </p:txBody>
      </p:sp>
      <p:sp>
        <p:nvSpPr>
          <p:cNvPr id="8" name="Rounded Rectangle 7"/>
          <p:cNvSpPr/>
          <p:nvPr/>
        </p:nvSpPr>
        <p:spPr>
          <a:xfrm>
            <a:off x="1905000" y="990600"/>
            <a:ext cx="5638800" cy="457200"/>
          </a:xfrm>
          <a:prstGeom prst="roundRect">
            <a:avLst/>
          </a:prstGeom>
        </p:spPr>
        <p:style>
          <a:lnRef idx="2">
            <a:schemeClr val="dk1"/>
          </a:lnRef>
          <a:fillRef idx="1">
            <a:schemeClr val="lt1"/>
          </a:fillRef>
          <a:effectRef idx="0">
            <a:schemeClr val="dk1"/>
          </a:effectRef>
          <a:fontRef idx="minor">
            <a:schemeClr val="dk1"/>
          </a:fontRef>
        </p:style>
        <p:txBody>
          <a:bodyPr numCol="2" rtlCol="0" anchor="ctr"/>
          <a:lstStyle/>
          <a:p>
            <a:r>
              <a:rPr lang="en-US" sz="1200" dirty="0"/>
              <a:t>FROM:</a:t>
            </a:r>
          </a:p>
        </p:txBody>
      </p:sp>
      <p:sp>
        <p:nvSpPr>
          <p:cNvPr id="9" name="Rounded Rectangle 8"/>
          <p:cNvSpPr/>
          <p:nvPr/>
        </p:nvSpPr>
        <p:spPr>
          <a:xfrm>
            <a:off x="1905000" y="1524000"/>
            <a:ext cx="56388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To:</a:t>
            </a:r>
          </a:p>
        </p:txBody>
      </p:sp>
      <p:sp>
        <p:nvSpPr>
          <p:cNvPr id="10" name="Rounded Rectangle 9"/>
          <p:cNvSpPr/>
          <p:nvPr/>
        </p:nvSpPr>
        <p:spPr>
          <a:xfrm>
            <a:off x="1905000" y="2057400"/>
            <a:ext cx="56388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When:					                  </a:t>
            </a:r>
            <a:r>
              <a:rPr lang="en-US" sz="1400" dirty="0">
                <a:hlinkClick r:id="rId3" action="ppaction://hlinksldjump"/>
              </a:rPr>
              <a:t>V</a:t>
            </a:r>
            <a:endParaRPr lang="en-US" sz="1400" dirty="0">
              <a:solidFill>
                <a:schemeClr val="tx1">
                  <a:lumMod val="65000"/>
                  <a:lumOff val="35000"/>
                </a:schemeClr>
              </a:solidFill>
            </a:endParaRPr>
          </a:p>
        </p:txBody>
      </p:sp>
      <p:pic>
        <p:nvPicPr>
          <p:cNvPr id="12" name="Picture 11">
            <a:extLst>
              <a:ext uri="{FF2B5EF4-FFF2-40B4-BE49-F238E27FC236}">
                <a16:creationId xmlns:a16="http://schemas.microsoft.com/office/drawing/2014/main" id="{733661B6-7E31-484F-B800-F02D7264DC2F}"/>
              </a:ext>
            </a:extLst>
          </p:cNvPr>
          <p:cNvPicPr>
            <a:picLocks noChangeAspect="1"/>
          </p:cNvPicPr>
          <p:nvPr/>
        </p:nvPicPr>
        <p:blipFill>
          <a:blip r:embed="rId4"/>
          <a:stretch>
            <a:fillRect/>
          </a:stretch>
        </p:blipFill>
        <p:spPr>
          <a:xfrm>
            <a:off x="6934200" y="0"/>
            <a:ext cx="585567" cy="485775"/>
          </a:xfrm>
          <a:prstGeom prst="rect">
            <a:avLst/>
          </a:prstGeom>
        </p:spPr>
      </p:pic>
    </p:spTree>
    <p:extLst>
      <p:ext uri="{BB962C8B-B14F-4D97-AF65-F5344CB8AC3E}">
        <p14:creationId xmlns:p14="http://schemas.microsoft.com/office/powerpoint/2010/main" val="780144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377</TotalTime>
  <Words>511</Words>
  <Application>Microsoft Office PowerPoint</Application>
  <PresentationFormat>On-screen Show (4:3)</PresentationFormat>
  <Paragraphs>156</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OLA </vt:lpstr>
      <vt:lpstr>Problem Statement</vt:lpstr>
      <vt:lpstr>Problem Statement Contd.</vt:lpstr>
      <vt:lpstr>Problem Statement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OLA</dc:title>
  <dc:creator>BPIT</dc:creator>
  <cp:lastModifiedBy>Mohit Goel</cp:lastModifiedBy>
  <cp:revision>31</cp:revision>
  <dcterms:created xsi:type="dcterms:W3CDTF">2018-08-27T10:31:49Z</dcterms:created>
  <dcterms:modified xsi:type="dcterms:W3CDTF">2018-10-22T09:36:17Z</dcterms:modified>
</cp:coreProperties>
</file>