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6A300EB-3449-4B11-B2AA-E91E45CC386F}">
  <a:tblStyle styleId="{F6A300EB-3449-4B11-B2AA-E91E45CC386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C691E52-3C24-474F-B6DC-0AF9D396FCD6}"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8e3a732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8e3a732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6c5b2880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6c5b2880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6c5b2880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6c5b2880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6c5b2880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6c5b2880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137baceeb50c00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137baceeb50c00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6c5b2880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6c5b2880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6c5b2880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6c5b2880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8e3a732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8e3a732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3274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R for Data Science</a:t>
            </a:r>
            <a:endParaRPr>
              <a:solidFill>
                <a:srgbClr val="FFFFFF"/>
              </a:solidFill>
            </a:endParaRPr>
          </a:p>
        </p:txBody>
      </p:sp>
      <p:sp>
        <p:nvSpPr>
          <p:cNvPr id="86" name="Google Shape;86;p13"/>
          <p:cNvSpPr txBox="1"/>
          <p:nvPr>
            <p:ph idx="1" type="subTitle"/>
          </p:nvPr>
        </p:nvSpPr>
        <p:spPr>
          <a:xfrm>
            <a:off x="598100" y="2258791"/>
            <a:ext cx="8222100" cy="6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Group 1</a:t>
            </a:r>
            <a:endParaRPr>
              <a:solidFill>
                <a:srgbClr val="FFFFFF"/>
              </a:solidFill>
            </a:endParaRPr>
          </a:p>
        </p:txBody>
      </p:sp>
      <p:sp>
        <p:nvSpPr>
          <p:cNvPr id="87" name="Google Shape;87;p13"/>
          <p:cNvSpPr txBox="1"/>
          <p:nvPr>
            <p:ph type="ctrTitle"/>
          </p:nvPr>
        </p:nvSpPr>
        <p:spPr>
          <a:xfrm>
            <a:off x="598100" y="1013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FFFFFF"/>
                </a:solidFill>
              </a:rPr>
              <a:t>Black Friday Sales Prediction</a:t>
            </a:r>
            <a:endParaRPr sz="3000">
              <a:solidFill>
                <a:srgbClr val="FFFFFF"/>
              </a:solidFill>
            </a:endParaRPr>
          </a:p>
        </p:txBody>
      </p:sp>
      <p:graphicFrame>
        <p:nvGraphicFramePr>
          <p:cNvPr id="88" name="Google Shape;88;p13"/>
          <p:cNvGraphicFramePr/>
          <p:nvPr/>
        </p:nvGraphicFramePr>
        <p:xfrm>
          <a:off x="723900" y="2838450"/>
          <a:ext cx="3000000" cy="3000000"/>
        </p:xfrm>
        <a:graphic>
          <a:graphicData uri="http://schemas.openxmlformats.org/drawingml/2006/table">
            <a:tbl>
              <a:tblPr>
                <a:noFill/>
                <a:tableStyleId>{F6A300EB-3449-4B11-B2AA-E91E45CC386F}</a:tableStyleId>
              </a:tblPr>
              <a:tblGrid>
                <a:gridCol w="2329650"/>
                <a:gridCol w="2817825"/>
                <a:gridCol w="2091525"/>
              </a:tblGrid>
              <a:tr h="381000">
                <a:tc>
                  <a:txBody>
                    <a:bodyPr>
                      <a:noAutofit/>
                    </a:bodyPr>
                    <a:lstStyle/>
                    <a:p>
                      <a:pPr indent="0" lvl="0" marL="0" rtl="0" algn="l">
                        <a:spcBef>
                          <a:spcPts val="0"/>
                        </a:spcBef>
                        <a:spcAft>
                          <a:spcPts val="0"/>
                        </a:spcAft>
                        <a:buNone/>
                      </a:pPr>
                      <a:r>
                        <a:rPr i="1" lang="en">
                          <a:solidFill>
                            <a:srgbClr val="FFFFFF"/>
                          </a:solidFill>
                          <a:latin typeface="Roboto"/>
                          <a:ea typeface="Roboto"/>
                          <a:cs typeface="Roboto"/>
                          <a:sym typeface="Roboto"/>
                        </a:rPr>
                        <a:t>Name</a:t>
                      </a:r>
                      <a:endParaRPr i="1">
                        <a:solidFill>
                          <a:srgbClr val="FFFFFF"/>
                        </a:solidFill>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i="1" lang="en">
                          <a:solidFill>
                            <a:srgbClr val="FFFFFF"/>
                          </a:solidFill>
                          <a:latin typeface="Roboto"/>
                          <a:ea typeface="Roboto"/>
                          <a:cs typeface="Roboto"/>
                          <a:sym typeface="Roboto"/>
                        </a:rPr>
                        <a:t>Roll Number</a:t>
                      </a:r>
                      <a:endParaRPr i="1">
                        <a:solidFill>
                          <a:srgbClr val="FFFFFF"/>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i="1" lang="en">
                          <a:solidFill>
                            <a:srgbClr val="FFFFFF"/>
                          </a:solidFill>
                          <a:latin typeface="Roboto"/>
                          <a:ea typeface="Roboto"/>
                          <a:cs typeface="Roboto"/>
                          <a:sym typeface="Roboto"/>
                        </a:rPr>
                        <a:t>Contribution (%)</a:t>
                      </a:r>
                      <a:endParaRPr i="1">
                        <a:solidFill>
                          <a:srgbClr val="FFFFFF"/>
                        </a:solidFill>
                        <a:latin typeface="Roboto"/>
                        <a:ea typeface="Roboto"/>
                        <a:cs typeface="Roboto"/>
                        <a:sym typeface="Roboto"/>
                      </a:endParaRPr>
                    </a:p>
                  </a:txBody>
                  <a:tcPr marT="91425" marB="91425" marR="91425" marL="91425"/>
                </a:tc>
              </a:tr>
              <a:tr h="381000">
                <a:tc>
                  <a:txBody>
                    <a:bodyPr>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Aruna Maurya</a:t>
                      </a:r>
                      <a:endParaRPr>
                        <a:solidFill>
                          <a:srgbClr val="FFFFFF"/>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AM.EN.U4CSE16113</a:t>
                      </a:r>
                      <a:endParaRPr>
                        <a:solidFill>
                          <a:srgbClr val="FFFFFF"/>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c>
                  <a:txBody>
                    <a:bodyPr>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25</a:t>
                      </a:r>
                      <a:endParaRPr>
                        <a:solidFill>
                          <a:srgbClr val="FFFFFF"/>
                        </a:solidFill>
                        <a:latin typeface="Roboto"/>
                        <a:ea typeface="Roboto"/>
                        <a:cs typeface="Roboto"/>
                        <a:sym typeface="Roboto"/>
                      </a:endParaRPr>
                    </a:p>
                  </a:txBody>
                  <a:tcPr marT="91425" marB="91425" marR="91425" marL="91425"/>
                </a:tc>
              </a:tr>
              <a:tr h="381000">
                <a:tc>
                  <a:txBody>
                    <a:bodyPr>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Srinivas Machiraju</a:t>
                      </a:r>
                      <a:endParaRPr>
                        <a:solidFill>
                          <a:srgbClr val="FFFFFF"/>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AM.EN.U4CSE16506</a:t>
                      </a:r>
                      <a:endParaRPr>
                        <a:solidFill>
                          <a:srgbClr val="FFFFFF"/>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c>
                  <a:txBody>
                    <a:bodyPr>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25</a:t>
                      </a:r>
                      <a:endParaRPr>
                        <a:solidFill>
                          <a:srgbClr val="FFFFFF"/>
                        </a:solidFill>
                        <a:latin typeface="Roboto"/>
                        <a:ea typeface="Roboto"/>
                        <a:cs typeface="Roboto"/>
                        <a:sym typeface="Roboto"/>
                      </a:endParaRPr>
                    </a:p>
                  </a:txBody>
                  <a:tcPr marT="91425" marB="91425" marR="91425" marL="91425"/>
                </a:tc>
              </a:tr>
              <a:tr h="381000">
                <a:tc>
                  <a:txBody>
                    <a:bodyPr>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Venu Vardhan</a:t>
                      </a:r>
                      <a:endParaRPr>
                        <a:solidFill>
                          <a:srgbClr val="FFFFFF"/>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AM.EN.U4CSE16508</a:t>
                      </a:r>
                      <a:endParaRPr>
                        <a:solidFill>
                          <a:srgbClr val="FFFFFF"/>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c>
                  <a:txBody>
                    <a:bodyPr>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25</a:t>
                      </a:r>
                      <a:endParaRPr>
                        <a:solidFill>
                          <a:srgbClr val="FFFFFF"/>
                        </a:solidFill>
                        <a:latin typeface="Roboto"/>
                        <a:ea typeface="Roboto"/>
                        <a:cs typeface="Roboto"/>
                        <a:sym typeface="Roboto"/>
                      </a:endParaRPr>
                    </a:p>
                  </a:txBody>
                  <a:tcPr marT="91425" marB="91425" marR="91425" marL="91425"/>
                </a:tc>
              </a:tr>
              <a:tr h="381000">
                <a:tc>
                  <a:txBody>
                    <a:bodyPr>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Mohit Hooda</a:t>
                      </a:r>
                      <a:endParaRPr>
                        <a:solidFill>
                          <a:srgbClr val="FFFFFF"/>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AM.EN.U4CSE16241</a:t>
                      </a:r>
                      <a:endParaRPr>
                        <a:solidFill>
                          <a:srgbClr val="FFFFFF"/>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c>
                  <a:txBody>
                    <a:bodyPr>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25</a:t>
                      </a:r>
                      <a:endParaRPr>
                        <a:solidFill>
                          <a:srgbClr val="FFFFFF"/>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22"/>
          <p:cNvPicPr preferRelativeResize="0"/>
          <p:nvPr/>
        </p:nvPicPr>
        <p:blipFill>
          <a:blip r:embed="rId3">
            <a:alphaModFix/>
          </a:blip>
          <a:stretch>
            <a:fillRect/>
          </a:stretch>
        </p:blipFill>
        <p:spPr>
          <a:xfrm>
            <a:off x="228600" y="152400"/>
            <a:ext cx="8697250" cy="4892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Executive Summary</a:t>
            </a:r>
            <a:endParaRPr/>
          </a:p>
        </p:txBody>
      </p:sp>
      <p:sp>
        <p:nvSpPr>
          <p:cNvPr id="94" name="Google Shape;94;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Char char="●"/>
            </a:pPr>
            <a:r>
              <a:rPr lang="en" sz="1400">
                <a:solidFill>
                  <a:srgbClr val="000000"/>
                </a:solidFill>
              </a:rPr>
              <a:t>Everything in the world today is data-driven, and being able to harness this data to draw meaningful insights to learn, analyze and improve upon business models is what we strive to achieve. </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Having said that, this report will touch upon the problem statement description, a brief description of the data, its source and its key characteristics followed by the findings from the application of different data mining models.</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We have also tried different types of models to compare and contrast and see the difference in results as an accuracy measure. The best among all was XGBoost.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Description</a:t>
            </a:r>
            <a:endParaRPr/>
          </a:p>
        </p:txBody>
      </p:sp>
      <p:sp>
        <p:nvSpPr>
          <p:cNvPr id="100" name="Google Shape;100;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en" sz="1400">
                <a:solidFill>
                  <a:srgbClr val="000000"/>
                </a:solidFill>
              </a:rPr>
              <a:t>A retail company “ABC Private Limited” wants to understand the customer purchase behavior (specifically, purchase amount) against various products of different categories. They have shared purchase summary of various customers for selected high volume products from last month. The data set also contains customer demographics (age, gender, marital status, city_type, stay_in_current_city), product details (product_id and product category) and Total purchase_amount from last month. </a:t>
            </a:r>
            <a:endParaRPr sz="1400">
              <a:solidFill>
                <a:srgbClr val="000000"/>
              </a:solidFill>
            </a:endParaRPr>
          </a:p>
          <a:p>
            <a:pPr indent="457200" lvl="0" marL="0" rtl="0" algn="l">
              <a:lnSpc>
                <a:spcPct val="150000"/>
              </a:lnSpc>
              <a:spcBef>
                <a:spcPts val="0"/>
              </a:spcBef>
              <a:spcAft>
                <a:spcPts val="0"/>
              </a:spcAft>
              <a:buNone/>
            </a:pPr>
            <a:r>
              <a:rPr lang="en" sz="1400">
                <a:solidFill>
                  <a:srgbClr val="000000"/>
                </a:solidFill>
              </a:rPr>
              <a:t>Now, they want to build a model to predict the purchase amount of customer against various products which will help them to create a personalized offer for customers against different products.</a:t>
            </a:r>
            <a:endParaRPr sz="1400">
              <a:solidFill>
                <a:srgbClr val="000000"/>
              </a:solidFill>
            </a:endParaRPr>
          </a:p>
          <a:p>
            <a:pPr indent="457200" lvl="0" marL="0" rtl="0" algn="l">
              <a:lnSpc>
                <a:spcPct val="150000"/>
              </a:lnSpc>
              <a:spcBef>
                <a:spcPts val="0"/>
              </a:spcBef>
              <a:spcAft>
                <a:spcPts val="0"/>
              </a:spcAft>
              <a:buNone/>
            </a:pPr>
            <a:r>
              <a:t/>
            </a:r>
            <a:endParaRPr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Description</a:t>
            </a:r>
            <a:endParaRPr/>
          </a:p>
        </p:txBody>
      </p:sp>
      <p:sp>
        <p:nvSpPr>
          <p:cNvPr id="106" name="Google Shape;106;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i="1" lang="en" sz="1200">
                <a:solidFill>
                  <a:srgbClr val="000000"/>
                </a:solidFill>
              </a:rPr>
              <a:t>User_ID</a:t>
            </a:r>
            <a:r>
              <a:rPr lang="en" sz="1200">
                <a:solidFill>
                  <a:srgbClr val="000000"/>
                </a:solidFill>
              </a:rPr>
              <a:t>: User ID</a:t>
            </a:r>
            <a:endParaRPr sz="1200">
              <a:solidFill>
                <a:srgbClr val="000000"/>
              </a:solidFill>
            </a:endParaRPr>
          </a:p>
          <a:p>
            <a:pPr indent="0" lvl="0" marL="0" rtl="0" algn="l">
              <a:lnSpc>
                <a:spcPct val="150000"/>
              </a:lnSpc>
              <a:spcBef>
                <a:spcPts val="0"/>
              </a:spcBef>
              <a:spcAft>
                <a:spcPts val="0"/>
              </a:spcAft>
              <a:buNone/>
            </a:pPr>
            <a:r>
              <a:rPr i="1" lang="en" sz="1200">
                <a:solidFill>
                  <a:srgbClr val="000000"/>
                </a:solidFill>
              </a:rPr>
              <a:t>Product_ID</a:t>
            </a:r>
            <a:r>
              <a:rPr lang="en" sz="1200">
                <a:solidFill>
                  <a:srgbClr val="000000"/>
                </a:solidFill>
              </a:rPr>
              <a:t>: Product ID</a:t>
            </a:r>
            <a:endParaRPr sz="1200">
              <a:solidFill>
                <a:srgbClr val="000000"/>
              </a:solidFill>
            </a:endParaRPr>
          </a:p>
          <a:p>
            <a:pPr indent="0" lvl="0" marL="0" rtl="0" algn="l">
              <a:lnSpc>
                <a:spcPct val="150000"/>
              </a:lnSpc>
              <a:spcBef>
                <a:spcPts val="0"/>
              </a:spcBef>
              <a:spcAft>
                <a:spcPts val="0"/>
              </a:spcAft>
              <a:buNone/>
            </a:pPr>
            <a:r>
              <a:rPr i="1" lang="en" sz="1200">
                <a:solidFill>
                  <a:srgbClr val="000000"/>
                </a:solidFill>
              </a:rPr>
              <a:t>Gender</a:t>
            </a:r>
            <a:r>
              <a:rPr lang="en" sz="1200">
                <a:solidFill>
                  <a:srgbClr val="000000"/>
                </a:solidFill>
              </a:rPr>
              <a:t>: Sex of User</a:t>
            </a:r>
            <a:endParaRPr sz="1200">
              <a:solidFill>
                <a:srgbClr val="000000"/>
              </a:solidFill>
            </a:endParaRPr>
          </a:p>
          <a:p>
            <a:pPr indent="0" lvl="0" marL="0" rtl="0" algn="l">
              <a:lnSpc>
                <a:spcPct val="150000"/>
              </a:lnSpc>
              <a:spcBef>
                <a:spcPts val="0"/>
              </a:spcBef>
              <a:spcAft>
                <a:spcPts val="0"/>
              </a:spcAft>
              <a:buNone/>
            </a:pPr>
            <a:r>
              <a:rPr i="1" lang="en" sz="1200">
                <a:solidFill>
                  <a:srgbClr val="000000"/>
                </a:solidFill>
              </a:rPr>
              <a:t>Age</a:t>
            </a:r>
            <a:r>
              <a:rPr lang="en" sz="1200">
                <a:solidFill>
                  <a:srgbClr val="000000"/>
                </a:solidFill>
              </a:rPr>
              <a:t>: Age in bins</a:t>
            </a:r>
            <a:endParaRPr sz="1200">
              <a:solidFill>
                <a:srgbClr val="000000"/>
              </a:solidFill>
            </a:endParaRPr>
          </a:p>
          <a:p>
            <a:pPr indent="0" lvl="0" marL="0" rtl="0" algn="l">
              <a:lnSpc>
                <a:spcPct val="150000"/>
              </a:lnSpc>
              <a:spcBef>
                <a:spcPts val="0"/>
              </a:spcBef>
              <a:spcAft>
                <a:spcPts val="0"/>
              </a:spcAft>
              <a:buNone/>
            </a:pPr>
            <a:r>
              <a:rPr i="1" lang="en" sz="1200">
                <a:solidFill>
                  <a:srgbClr val="000000"/>
                </a:solidFill>
              </a:rPr>
              <a:t>Occupation</a:t>
            </a:r>
            <a:r>
              <a:rPr lang="en" sz="1200">
                <a:solidFill>
                  <a:srgbClr val="000000"/>
                </a:solidFill>
              </a:rPr>
              <a:t>: Occupation</a:t>
            </a:r>
            <a:endParaRPr sz="1200">
              <a:solidFill>
                <a:srgbClr val="000000"/>
              </a:solidFill>
            </a:endParaRPr>
          </a:p>
          <a:p>
            <a:pPr indent="0" lvl="0" marL="0" rtl="0" algn="l">
              <a:lnSpc>
                <a:spcPct val="150000"/>
              </a:lnSpc>
              <a:spcBef>
                <a:spcPts val="0"/>
              </a:spcBef>
              <a:spcAft>
                <a:spcPts val="0"/>
              </a:spcAft>
              <a:buNone/>
            </a:pPr>
            <a:r>
              <a:rPr i="1" lang="en" sz="1200">
                <a:solidFill>
                  <a:srgbClr val="000000"/>
                </a:solidFill>
              </a:rPr>
              <a:t>City_Category</a:t>
            </a:r>
            <a:r>
              <a:rPr lang="en" sz="1200">
                <a:solidFill>
                  <a:srgbClr val="000000"/>
                </a:solidFill>
              </a:rPr>
              <a:t>: Category of the city(A, B, C)</a:t>
            </a:r>
            <a:endParaRPr sz="1200">
              <a:solidFill>
                <a:srgbClr val="000000"/>
              </a:solidFill>
            </a:endParaRPr>
          </a:p>
          <a:p>
            <a:pPr indent="0" lvl="0" marL="0" rtl="0" algn="l">
              <a:lnSpc>
                <a:spcPct val="150000"/>
              </a:lnSpc>
              <a:spcBef>
                <a:spcPts val="0"/>
              </a:spcBef>
              <a:spcAft>
                <a:spcPts val="0"/>
              </a:spcAft>
              <a:buNone/>
            </a:pPr>
            <a:r>
              <a:rPr i="1" lang="en" sz="1200">
                <a:solidFill>
                  <a:srgbClr val="000000"/>
                </a:solidFill>
              </a:rPr>
              <a:t>Stay_In_Current_City_Yearscity</a:t>
            </a:r>
            <a:r>
              <a:rPr lang="en" sz="1200">
                <a:solidFill>
                  <a:srgbClr val="000000"/>
                </a:solidFill>
              </a:rPr>
              <a:t>: Number of years stay in current </a:t>
            </a:r>
            <a:endParaRPr sz="1200">
              <a:solidFill>
                <a:srgbClr val="000000"/>
              </a:solidFill>
            </a:endParaRPr>
          </a:p>
          <a:p>
            <a:pPr indent="0" lvl="0" marL="0" rtl="0" algn="l">
              <a:lnSpc>
                <a:spcPct val="150000"/>
              </a:lnSpc>
              <a:spcBef>
                <a:spcPts val="0"/>
              </a:spcBef>
              <a:spcAft>
                <a:spcPts val="0"/>
              </a:spcAft>
              <a:buNone/>
            </a:pPr>
            <a:r>
              <a:rPr i="1" lang="en" sz="1200">
                <a:solidFill>
                  <a:srgbClr val="000000"/>
                </a:solidFill>
              </a:rPr>
              <a:t>Marital_Status</a:t>
            </a:r>
            <a:r>
              <a:rPr lang="en" sz="1200">
                <a:solidFill>
                  <a:srgbClr val="000000"/>
                </a:solidFill>
              </a:rPr>
              <a:t>: Marital Status</a:t>
            </a:r>
            <a:endParaRPr sz="1200">
              <a:solidFill>
                <a:srgbClr val="000000"/>
              </a:solidFill>
            </a:endParaRPr>
          </a:p>
          <a:p>
            <a:pPr indent="0" lvl="0" marL="0" rtl="0" algn="l">
              <a:lnSpc>
                <a:spcPct val="150000"/>
              </a:lnSpc>
              <a:spcBef>
                <a:spcPts val="0"/>
              </a:spcBef>
              <a:spcAft>
                <a:spcPts val="0"/>
              </a:spcAft>
              <a:buNone/>
            </a:pPr>
            <a:r>
              <a:rPr i="1" lang="en" sz="1200">
                <a:solidFill>
                  <a:srgbClr val="000000"/>
                </a:solidFill>
              </a:rPr>
              <a:t>Product_Category_1</a:t>
            </a:r>
            <a:r>
              <a:rPr lang="en" sz="1200">
                <a:solidFill>
                  <a:srgbClr val="000000"/>
                </a:solidFill>
              </a:rPr>
              <a:t>: Product Category (Masked)</a:t>
            </a:r>
            <a:endParaRPr sz="1200">
              <a:solidFill>
                <a:srgbClr val="000000"/>
              </a:solidFill>
            </a:endParaRPr>
          </a:p>
          <a:p>
            <a:pPr indent="0" lvl="0" marL="0" rtl="0" algn="l">
              <a:lnSpc>
                <a:spcPct val="150000"/>
              </a:lnSpc>
              <a:spcBef>
                <a:spcPts val="0"/>
              </a:spcBef>
              <a:spcAft>
                <a:spcPts val="0"/>
              </a:spcAft>
              <a:buNone/>
            </a:pPr>
            <a:r>
              <a:rPr i="1" lang="en" sz="1200">
                <a:solidFill>
                  <a:srgbClr val="000000"/>
                </a:solidFill>
              </a:rPr>
              <a:t>Product_Category_2</a:t>
            </a:r>
            <a:r>
              <a:rPr lang="en" sz="1200">
                <a:solidFill>
                  <a:srgbClr val="000000"/>
                </a:solidFill>
              </a:rPr>
              <a:t> : Product may belong to another category also (Masked)</a:t>
            </a:r>
            <a:endParaRPr sz="1200">
              <a:solidFill>
                <a:srgbClr val="000000"/>
              </a:solidFill>
            </a:endParaRPr>
          </a:p>
          <a:p>
            <a:pPr indent="0" lvl="0" marL="0" rtl="0" algn="l">
              <a:lnSpc>
                <a:spcPct val="150000"/>
              </a:lnSpc>
              <a:spcBef>
                <a:spcPts val="0"/>
              </a:spcBef>
              <a:spcAft>
                <a:spcPts val="0"/>
              </a:spcAft>
              <a:buNone/>
            </a:pPr>
            <a:r>
              <a:rPr i="1" lang="en" sz="1200">
                <a:solidFill>
                  <a:srgbClr val="000000"/>
                </a:solidFill>
              </a:rPr>
              <a:t>Product_Category_3</a:t>
            </a:r>
            <a:r>
              <a:rPr lang="en" sz="1200">
                <a:solidFill>
                  <a:srgbClr val="000000"/>
                </a:solidFill>
              </a:rPr>
              <a:t>: Product may belong to another category also (Masked)</a:t>
            </a:r>
            <a:endParaRPr sz="1200">
              <a:solidFill>
                <a:srgbClr val="000000"/>
              </a:solidFill>
            </a:endParaRPr>
          </a:p>
          <a:p>
            <a:pPr indent="0" lvl="0" marL="0" rtl="0" algn="l">
              <a:lnSpc>
                <a:spcPct val="150000"/>
              </a:lnSpc>
              <a:spcBef>
                <a:spcPts val="0"/>
              </a:spcBef>
              <a:spcAft>
                <a:spcPts val="0"/>
              </a:spcAft>
              <a:buNone/>
            </a:pPr>
            <a:r>
              <a:rPr i="1" lang="en" sz="1200">
                <a:solidFill>
                  <a:srgbClr val="000000"/>
                </a:solidFill>
              </a:rPr>
              <a:t>Purchase</a:t>
            </a:r>
            <a:r>
              <a:rPr lang="en" sz="1200">
                <a:solidFill>
                  <a:srgbClr val="000000"/>
                </a:solidFill>
              </a:rPr>
              <a:t>: Purchase Amount (Target Variable)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17"/>
          <p:cNvPicPr preferRelativeResize="0"/>
          <p:nvPr/>
        </p:nvPicPr>
        <p:blipFill>
          <a:blip r:embed="rId3">
            <a:alphaModFix/>
          </a:blip>
          <a:stretch>
            <a:fillRect/>
          </a:stretch>
        </p:blipFill>
        <p:spPr>
          <a:xfrm>
            <a:off x="152400" y="228600"/>
            <a:ext cx="7250089" cy="4078175"/>
          </a:xfrm>
          <a:prstGeom prst="rect">
            <a:avLst/>
          </a:prstGeom>
          <a:noFill/>
          <a:ln>
            <a:noFill/>
          </a:ln>
        </p:spPr>
      </p:pic>
      <p:sp>
        <p:nvSpPr>
          <p:cNvPr id="112" name="Google Shape;112;p17"/>
          <p:cNvSpPr txBox="1"/>
          <p:nvPr>
            <p:ph idx="1" type="body"/>
          </p:nvPr>
        </p:nvSpPr>
        <p:spPr>
          <a:xfrm>
            <a:off x="319500" y="430677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Snippet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Font typeface="Roboto"/>
              <a:buChar char="●"/>
            </a:pPr>
            <a:r>
              <a:rPr lang="en" sz="1400">
                <a:solidFill>
                  <a:srgbClr val="000000"/>
                </a:solidFill>
              </a:rPr>
              <a:t>Data cleansing was achieved after obtaining the summary of the dataset followed by a thorough check of any missing values. Missing values were later replaced by integer 20 as missing values can cause problems in the training phase if not taken care of before.</a:t>
            </a:r>
            <a:endParaRPr sz="1400">
              <a:solidFill>
                <a:srgbClr val="000000"/>
              </a:solidFill>
            </a:endParaRPr>
          </a:p>
          <a:p>
            <a:pPr indent="-317500" lvl="0" marL="457200" rtl="0" algn="l">
              <a:lnSpc>
                <a:spcPct val="150000"/>
              </a:lnSpc>
              <a:spcBef>
                <a:spcPts val="0"/>
              </a:spcBef>
              <a:spcAft>
                <a:spcPts val="0"/>
              </a:spcAft>
              <a:buClr>
                <a:srgbClr val="000000"/>
              </a:buClr>
              <a:buSzPts val="1400"/>
              <a:buFont typeface="Roboto"/>
              <a:buChar char="●"/>
            </a:pPr>
            <a:r>
              <a:rPr lang="en" sz="1400">
                <a:solidFill>
                  <a:srgbClr val="000000"/>
                </a:solidFill>
              </a:rPr>
              <a:t>Data were partitioned and all the string data types were changed to integer. One hot encoding features of the training and testing dataset as some columns are of string type. </a:t>
            </a:r>
            <a:endParaRPr sz="1400">
              <a:solidFill>
                <a:srgbClr val="000000"/>
              </a:solidFill>
            </a:endParaRPr>
          </a:p>
          <a:p>
            <a:pPr indent="0" lvl="0" marL="457200" rtl="0" algn="l">
              <a:lnSpc>
                <a:spcPct val="150000"/>
              </a:lnSpc>
              <a:spcBef>
                <a:spcPts val="0"/>
              </a:spcBef>
              <a:spcAft>
                <a:spcPts val="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Models</a:t>
            </a:r>
            <a:endParaRPr/>
          </a:p>
        </p:txBody>
      </p:sp>
      <p:sp>
        <p:nvSpPr>
          <p:cNvPr id="124" name="Google Shape;124;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000000"/>
                </a:solidFill>
              </a:rPr>
              <a:t>We have implemented four models for the prediction</a:t>
            </a:r>
            <a:endParaRPr sz="1400">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sz="1400">
                <a:solidFill>
                  <a:srgbClr val="000000"/>
                </a:solidFill>
              </a:rPr>
              <a:t>Linear Regression Model </a:t>
            </a:r>
            <a:endParaRPr sz="1400">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sz="1400">
                <a:solidFill>
                  <a:srgbClr val="000000"/>
                </a:solidFill>
              </a:rPr>
              <a:t>Decision Tree Modelling</a:t>
            </a:r>
            <a:endParaRPr sz="1400">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sz="1400">
                <a:solidFill>
                  <a:srgbClr val="000000"/>
                </a:solidFill>
              </a:rPr>
              <a:t>SVM</a:t>
            </a:r>
            <a:endParaRPr sz="1400">
              <a:solidFill>
                <a:srgbClr val="000000"/>
              </a:solidFill>
            </a:endParaRPr>
          </a:p>
          <a:p>
            <a:pPr indent="-317500" lvl="0" marL="457200" rtl="0" algn="l">
              <a:lnSpc>
                <a:spcPct val="150000"/>
              </a:lnSpc>
              <a:spcBef>
                <a:spcPts val="0"/>
              </a:spcBef>
              <a:spcAft>
                <a:spcPts val="0"/>
              </a:spcAft>
              <a:buClr>
                <a:srgbClr val="000000"/>
              </a:buClr>
              <a:buSzPts val="1400"/>
              <a:buAutoNum type="arabicPeriod"/>
            </a:pPr>
            <a:r>
              <a:rPr lang="en" sz="1400">
                <a:solidFill>
                  <a:srgbClr val="000000"/>
                </a:solidFill>
              </a:rPr>
              <a:t>XGBoost</a:t>
            </a:r>
            <a:endParaRPr sz="1400">
              <a:solidFill>
                <a:srgbClr val="000000"/>
              </a:solidFill>
            </a:endParaRPr>
          </a:p>
          <a:p>
            <a:pPr indent="0" lvl="0" marL="0" rtl="0" algn="l">
              <a:lnSpc>
                <a:spcPct val="150000"/>
              </a:lnSpc>
              <a:spcBef>
                <a:spcPts val="0"/>
              </a:spcBef>
              <a:spcAft>
                <a:spcPts val="0"/>
              </a:spcAft>
              <a:buNone/>
            </a:pPr>
            <a:r>
              <a:t/>
            </a:r>
            <a:endParaRPr sz="1400">
              <a:solidFill>
                <a:srgbClr val="000000"/>
              </a:solidFill>
            </a:endParaRPr>
          </a:p>
          <a:p>
            <a:pPr indent="0" lvl="0" marL="0" rtl="0" algn="l">
              <a:lnSpc>
                <a:spcPct val="150000"/>
              </a:lnSpc>
              <a:spcBef>
                <a:spcPts val="0"/>
              </a:spcBef>
              <a:spcAft>
                <a:spcPts val="0"/>
              </a:spcAft>
              <a:buNone/>
            </a:pPr>
            <a:r>
              <a:rPr lang="en" sz="1400">
                <a:solidFill>
                  <a:srgbClr val="000000"/>
                </a:solidFill>
              </a:rPr>
              <a:t>Out of which, Decision Tree and XGBoost yielded good results. So, we took an weighted average of both the the predictions and generated our result.</a:t>
            </a:r>
            <a:endParaRPr sz="1400">
              <a:solidFill>
                <a:srgbClr val="000000"/>
              </a:solidFill>
            </a:endParaRPr>
          </a:p>
          <a:p>
            <a:pPr indent="0" lvl="0" marL="0" rtl="0" algn="l">
              <a:lnSpc>
                <a:spcPct val="150000"/>
              </a:lnSpc>
              <a:spcBef>
                <a:spcPts val="0"/>
              </a:spcBef>
              <a:spcAft>
                <a:spcPts val="0"/>
              </a:spcAft>
              <a:buNone/>
            </a:pPr>
            <a:r>
              <a:t/>
            </a:r>
            <a:endParaRPr sz="1000">
              <a:solidFill>
                <a:srgbClr val="333333"/>
              </a:solidFill>
              <a:highlight>
                <a:srgbClr val="F5F5F5"/>
              </a:highlight>
            </a:endParaRPr>
          </a:p>
          <a:p>
            <a:pPr indent="0" lvl="0" marL="0" rtl="0" algn="l">
              <a:lnSpc>
                <a:spcPct val="150000"/>
              </a:lnSpc>
              <a:spcBef>
                <a:spcPts val="0"/>
              </a:spcBef>
              <a:spcAft>
                <a:spcPts val="0"/>
              </a:spcAft>
              <a:buNone/>
            </a:pPr>
            <a:r>
              <a:rPr lang="en" sz="1400">
                <a:solidFill>
                  <a:srgbClr val="333333"/>
                </a:solidFill>
                <a:highlight>
                  <a:srgbClr val="F5F5F5"/>
                </a:highlight>
              </a:rPr>
              <a:t>submit_final$Purchase &lt;- (submit_dc$Purchase + 2*submit_xg$Purchase)/</a:t>
            </a:r>
            <a:r>
              <a:rPr lang="en" sz="1400">
                <a:solidFill>
                  <a:srgbClr val="0000CD"/>
                </a:solidFill>
                <a:highlight>
                  <a:srgbClr val="F5F5F5"/>
                </a:highlight>
              </a:rPr>
              <a:t>3</a:t>
            </a:r>
            <a:endParaRPr sz="14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ctrTitle"/>
          </p:nvPr>
        </p:nvSpPr>
        <p:spPr>
          <a:xfrm>
            <a:off x="598100" y="8608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Comparative</a:t>
            </a:r>
            <a:r>
              <a:rPr lang="en"/>
              <a:t> Results</a:t>
            </a:r>
            <a:endParaRPr/>
          </a:p>
        </p:txBody>
      </p:sp>
      <p:graphicFrame>
        <p:nvGraphicFramePr>
          <p:cNvPr id="130" name="Google Shape;130;p20"/>
          <p:cNvGraphicFramePr/>
          <p:nvPr/>
        </p:nvGraphicFramePr>
        <p:xfrm>
          <a:off x="838200" y="1981200"/>
          <a:ext cx="3000000" cy="3000000"/>
        </p:xfrm>
        <a:graphic>
          <a:graphicData uri="http://schemas.openxmlformats.org/drawingml/2006/table">
            <a:tbl>
              <a:tblPr>
                <a:noFill/>
                <a:tableStyleId>{5C691E52-3C24-474F-B6DC-0AF9D396FCD6}</a:tableStyleId>
              </a:tblPr>
              <a:tblGrid>
                <a:gridCol w="2401700"/>
                <a:gridCol w="2401700"/>
                <a:gridCol w="2401700"/>
              </a:tblGrid>
              <a:tr h="12700">
                <a:tc>
                  <a:txBody>
                    <a:bodyPr>
                      <a:noAutofit/>
                    </a:bodyPr>
                    <a:lstStyle/>
                    <a:p>
                      <a:pPr indent="0" lvl="0" marL="0" rtl="0" algn="l">
                        <a:spcBef>
                          <a:spcPts val="0"/>
                        </a:spcBef>
                        <a:spcAft>
                          <a:spcPts val="0"/>
                        </a:spcAft>
                        <a:buNone/>
                      </a:pPr>
                      <a:r>
                        <a:rPr i="1" lang="en" sz="1600">
                          <a:solidFill>
                            <a:srgbClr val="FFFFFF"/>
                          </a:solidFill>
                          <a:latin typeface="Roboto"/>
                          <a:ea typeface="Roboto"/>
                          <a:cs typeface="Roboto"/>
                          <a:sym typeface="Roboto"/>
                        </a:rPr>
                        <a:t>Name of the classifier</a:t>
                      </a:r>
                      <a:endParaRPr i="1" sz="1600">
                        <a:solidFill>
                          <a:srgbClr val="FFFFFF"/>
                        </a:solidFill>
                        <a:latin typeface="Roboto"/>
                        <a:ea typeface="Roboto"/>
                        <a:cs typeface="Roboto"/>
                        <a:sym typeface="Robo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i="1" lang="en" sz="1600">
                          <a:solidFill>
                            <a:srgbClr val="FFFFFF"/>
                          </a:solidFill>
                          <a:latin typeface="Roboto"/>
                          <a:ea typeface="Roboto"/>
                          <a:cs typeface="Roboto"/>
                          <a:sym typeface="Roboto"/>
                        </a:rPr>
                        <a:t>Initial Accuracy</a:t>
                      </a:r>
                      <a:endParaRPr i="1" sz="1600">
                        <a:solidFill>
                          <a:srgbClr val="FFFFFF"/>
                        </a:solidFill>
                        <a:latin typeface="Roboto"/>
                        <a:ea typeface="Roboto"/>
                        <a:cs typeface="Roboto"/>
                        <a:sym typeface="Robo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i="1" lang="en" sz="1600">
                          <a:solidFill>
                            <a:srgbClr val="FFFFFF"/>
                          </a:solidFill>
                          <a:latin typeface="Roboto"/>
                          <a:ea typeface="Roboto"/>
                          <a:cs typeface="Roboto"/>
                          <a:sym typeface="Roboto"/>
                        </a:rPr>
                        <a:t>Accuracy after Data Preprocessing</a:t>
                      </a:r>
                      <a:endParaRPr i="1" sz="1600">
                        <a:solidFill>
                          <a:srgbClr val="FFFFFF"/>
                        </a:solidFill>
                        <a:latin typeface="Roboto"/>
                        <a:ea typeface="Roboto"/>
                        <a:cs typeface="Roboto"/>
                        <a:sym typeface="Robo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Linear Regression</a:t>
                      </a:r>
                      <a:endParaRPr sz="1600">
                        <a:solidFill>
                          <a:srgbClr val="FFFFFF"/>
                        </a:solidFill>
                        <a:latin typeface="Roboto"/>
                        <a:ea typeface="Roboto"/>
                        <a:cs typeface="Roboto"/>
                        <a:sym typeface="Robo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6168.147</a:t>
                      </a:r>
                      <a:endParaRPr sz="1600">
                        <a:solidFill>
                          <a:srgbClr val="FFFFFF"/>
                        </a:solidFill>
                        <a:latin typeface="Roboto"/>
                        <a:ea typeface="Roboto"/>
                        <a:cs typeface="Roboto"/>
                        <a:sym typeface="Robo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5599.195</a:t>
                      </a:r>
                      <a:endParaRPr sz="1600">
                        <a:solidFill>
                          <a:srgbClr val="FFFFFF"/>
                        </a:solidFill>
                        <a:latin typeface="Roboto"/>
                        <a:ea typeface="Roboto"/>
                        <a:cs typeface="Roboto"/>
                        <a:sym typeface="Robo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Decision Tree</a:t>
                      </a:r>
                      <a:endParaRPr sz="1600">
                        <a:solidFill>
                          <a:srgbClr val="FFFFFF"/>
                        </a:solidFill>
                        <a:latin typeface="Roboto"/>
                        <a:ea typeface="Roboto"/>
                        <a:cs typeface="Roboto"/>
                        <a:sym typeface="Robo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4653.5352</a:t>
                      </a:r>
                      <a:endParaRPr sz="1600">
                        <a:solidFill>
                          <a:srgbClr val="FFFFFF"/>
                        </a:solidFill>
                        <a:latin typeface="Roboto"/>
                        <a:ea typeface="Roboto"/>
                        <a:cs typeface="Roboto"/>
                        <a:sym typeface="Robo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3404.233</a:t>
                      </a:r>
                      <a:endParaRPr sz="1600">
                        <a:solidFill>
                          <a:srgbClr val="FFFFFF"/>
                        </a:solidFill>
                        <a:latin typeface="Roboto"/>
                        <a:ea typeface="Roboto"/>
                        <a:cs typeface="Roboto"/>
                        <a:sym typeface="Robo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SVM</a:t>
                      </a:r>
                      <a:endParaRPr sz="1600">
                        <a:solidFill>
                          <a:srgbClr val="FFFFFF"/>
                        </a:solidFill>
                        <a:latin typeface="Roboto"/>
                        <a:ea typeface="Roboto"/>
                        <a:cs typeface="Roboto"/>
                        <a:sym typeface="Robo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6431.296</a:t>
                      </a:r>
                      <a:endParaRPr sz="1600">
                        <a:solidFill>
                          <a:srgbClr val="FFFFFF"/>
                        </a:solidFill>
                        <a:latin typeface="Roboto"/>
                        <a:ea typeface="Roboto"/>
                        <a:cs typeface="Roboto"/>
                        <a:sym typeface="Robo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a:t>
                      </a:r>
                      <a:endParaRPr sz="1600">
                        <a:solidFill>
                          <a:srgbClr val="FFFFFF"/>
                        </a:solidFill>
                        <a:latin typeface="Roboto"/>
                        <a:ea typeface="Roboto"/>
                        <a:cs typeface="Roboto"/>
                        <a:sym typeface="Robo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XGBoost</a:t>
                      </a:r>
                      <a:endParaRPr sz="1600">
                        <a:solidFill>
                          <a:srgbClr val="FFFFFF"/>
                        </a:solidFill>
                        <a:latin typeface="Roboto"/>
                        <a:ea typeface="Roboto"/>
                        <a:cs typeface="Roboto"/>
                        <a:sym typeface="Robo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2786.564</a:t>
                      </a:r>
                      <a:endParaRPr sz="1600">
                        <a:solidFill>
                          <a:srgbClr val="FFFFFF"/>
                        </a:solidFill>
                        <a:latin typeface="Roboto"/>
                        <a:ea typeface="Roboto"/>
                        <a:cs typeface="Roboto"/>
                        <a:sym typeface="Robo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2654.343</a:t>
                      </a:r>
                      <a:endParaRPr sz="1600">
                        <a:solidFill>
                          <a:srgbClr val="FFFFFF"/>
                        </a:solidFill>
                        <a:latin typeface="Roboto"/>
                        <a:ea typeface="Roboto"/>
                        <a:cs typeface="Roboto"/>
                        <a:sym typeface="Robo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WA(XGBoost, DT)</a:t>
                      </a:r>
                      <a:endParaRPr sz="1600">
                        <a:solidFill>
                          <a:srgbClr val="FFFFFF"/>
                        </a:solidFill>
                        <a:latin typeface="Roboto"/>
                        <a:ea typeface="Roboto"/>
                        <a:cs typeface="Roboto"/>
                        <a:sym typeface="Robo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a:t>
                      </a:r>
                      <a:endParaRPr sz="1600">
                        <a:solidFill>
                          <a:srgbClr val="FFFFFF"/>
                        </a:solidFill>
                        <a:latin typeface="Roboto"/>
                        <a:ea typeface="Roboto"/>
                        <a:cs typeface="Roboto"/>
                        <a:sym typeface="Robo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2620.962</a:t>
                      </a:r>
                      <a:endParaRPr sz="1600">
                        <a:solidFill>
                          <a:srgbClr val="FFFFFF"/>
                        </a:solidFill>
                        <a:latin typeface="Roboto"/>
                        <a:ea typeface="Roboto"/>
                        <a:cs typeface="Roboto"/>
                        <a:sym typeface="Robo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grpSp>
        <p:nvGrpSpPr>
          <p:cNvPr id="135" name="Google Shape;135;p21"/>
          <p:cNvGrpSpPr/>
          <p:nvPr/>
        </p:nvGrpSpPr>
        <p:grpSpPr>
          <a:xfrm>
            <a:off x="4939500" y="1219611"/>
            <a:ext cx="3837000" cy="2704200"/>
            <a:chOff x="4939500" y="1219611"/>
            <a:chExt cx="3837000" cy="2704200"/>
          </a:xfrm>
        </p:grpSpPr>
        <p:cxnSp>
          <p:nvCxnSpPr>
            <p:cNvPr id="136" name="Google Shape;136;p21"/>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37" name="Google Shape;137;p21"/>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38" name="Google Shape;138;p21"/>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39" name="Google Shape;139;p21"/>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0" name="Google Shape;140;p21"/>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1" name="Google Shape;141;p21"/>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2" name="Google Shape;142;p21"/>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3" name="Google Shape;143;p21"/>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4" name="Google Shape;144;p21"/>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5" name="Google Shape;145;p21"/>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146" name="Google Shape;146;p21"/>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txBox="1"/>
          <p:nvPr>
            <p:ph type="title"/>
          </p:nvPr>
        </p:nvSpPr>
        <p:spPr>
          <a:xfrm>
            <a:off x="265500" y="741875"/>
            <a:ext cx="4045200" cy="90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grpSp>
        <p:nvGrpSpPr>
          <p:cNvPr id="148" name="Google Shape;148;p21"/>
          <p:cNvGrpSpPr/>
          <p:nvPr/>
        </p:nvGrpSpPr>
        <p:grpSpPr>
          <a:xfrm>
            <a:off x="4939534" y="2017046"/>
            <a:ext cx="3825543" cy="1573620"/>
            <a:chOff x="1000000" y="2393988"/>
            <a:chExt cx="4144235" cy="1704713"/>
          </a:xfrm>
        </p:grpSpPr>
        <p:sp>
          <p:nvSpPr>
            <p:cNvPr id="149" name="Google Shape;149;p21"/>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150" name="Google Shape;150;p21"/>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21"/>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 name="Google Shape;159;p21"/>
          <p:cNvGrpSpPr/>
          <p:nvPr/>
        </p:nvGrpSpPr>
        <p:grpSpPr>
          <a:xfrm>
            <a:off x="4939557" y="1778136"/>
            <a:ext cx="3836911" cy="1503799"/>
            <a:chOff x="1000025" y="2059300"/>
            <a:chExt cx="4156550" cy="1629075"/>
          </a:xfrm>
        </p:grpSpPr>
        <p:sp>
          <p:nvSpPr>
            <p:cNvPr id="160" name="Google Shape;160;p21"/>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161" name="Google Shape;161;p21"/>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21"/>
          <p:cNvSpPr txBox="1"/>
          <p:nvPr>
            <p:ph idx="2" type="body"/>
          </p:nvPr>
        </p:nvSpPr>
        <p:spPr>
          <a:xfrm>
            <a:off x="6847150" y="1606395"/>
            <a:ext cx="11796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XGBoost</a:t>
            </a:r>
            <a:endParaRPr sz="1300">
              <a:solidFill>
                <a:schemeClr val="dk1"/>
              </a:solidFill>
            </a:endParaRPr>
          </a:p>
        </p:txBody>
      </p:sp>
      <p:graphicFrame>
        <p:nvGraphicFramePr>
          <p:cNvPr id="170" name="Google Shape;170;p21"/>
          <p:cNvGraphicFramePr/>
          <p:nvPr/>
        </p:nvGraphicFramePr>
        <p:xfrm>
          <a:off x="266700" y="1962425"/>
          <a:ext cx="3000000" cy="3000000"/>
        </p:xfrm>
        <a:graphic>
          <a:graphicData uri="http://schemas.openxmlformats.org/drawingml/2006/table">
            <a:tbl>
              <a:tblPr>
                <a:noFill/>
                <a:tableStyleId>{F6A300EB-3449-4B11-B2AA-E91E45CC386F}</a:tableStyleId>
              </a:tblPr>
              <a:tblGrid>
                <a:gridCol w="2022600"/>
                <a:gridCol w="2022600"/>
              </a:tblGrid>
              <a:tr h="643425">
                <a:tc>
                  <a:txBody>
                    <a:bodyPr>
                      <a:noAutofit/>
                    </a:bodyPr>
                    <a:lstStyle/>
                    <a:p>
                      <a:pPr indent="0" lvl="0" marL="0" rtl="0" algn="l">
                        <a:lnSpc>
                          <a:spcPct val="150000"/>
                        </a:lnSpc>
                        <a:spcBef>
                          <a:spcPts val="0"/>
                        </a:spcBef>
                        <a:spcAft>
                          <a:spcPts val="0"/>
                        </a:spcAft>
                        <a:buNone/>
                      </a:pPr>
                      <a:r>
                        <a:rPr lang="en" sz="1800">
                          <a:latin typeface="Roboto"/>
                          <a:ea typeface="Roboto"/>
                          <a:cs typeface="Roboto"/>
                          <a:sym typeface="Roboto"/>
                        </a:rPr>
                        <a:t>AV LB Username:</a:t>
                      </a:r>
                      <a:endParaRPr sz="1800">
                        <a:latin typeface="Roboto"/>
                        <a:ea typeface="Roboto"/>
                        <a:cs typeface="Roboto"/>
                        <a:sym typeface="Roboto"/>
                      </a:endParaRPr>
                    </a:p>
                  </a:txBody>
                  <a:tcPr marT="91425" marB="91425" marR="91425" marL="91425"/>
                </a:tc>
                <a:tc>
                  <a:txBody>
                    <a:bodyPr>
                      <a:noAutofit/>
                    </a:bodyPr>
                    <a:lstStyle/>
                    <a:p>
                      <a:pPr indent="0" lvl="0" marL="0" rtl="0" algn="l">
                        <a:lnSpc>
                          <a:spcPct val="150000"/>
                        </a:lnSpc>
                        <a:spcBef>
                          <a:spcPts val="0"/>
                        </a:spcBef>
                        <a:spcAft>
                          <a:spcPts val="0"/>
                        </a:spcAft>
                        <a:buNone/>
                      </a:pPr>
                      <a:r>
                        <a:rPr i="1" lang="en" sz="1800">
                          <a:latin typeface="Roboto"/>
                          <a:ea typeface="Roboto"/>
                          <a:cs typeface="Roboto"/>
                          <a:sym typeface="Roboto"/>
                        </a:rPr>
                        <a:t>srinivasmachiraju</a:t>
                      </a:r>
                      <a:endParaRPr sz="1800">
                        <a:latin typeface="Roboto"/>
                        <a:ea typeface="Roboto"/>
                        <a:cs typeface="Roboto"/>
                        <a:sym typeface="Roboto"/>
                      </a:endParaRPr>
                    </a:p>
                  </a:txBody>
                  <a:tcPr marT="91425" marB="91425" marR="91425" marL="91425"/>
                </a:tc>
              </a:tr>
              <a:tr h="472175">
                <a:tc>
                  <a:txBody>
                    <a:bodyPr>
                      <a:noAutofit/>
                    </a:bodyPr>
                    <a:lstStyle/>
                    <a:p>
                      <a:pPr indent="0" lvl="0" marL="0" rtl="0" algn="l">
                        <a:lnSpc>
                          <a:spcPct val="150000"/>
                        </a:lnSpc>
                        <a:spcBef>
                          <a:spcPts val="0"/>
                        </a:spcBef>
                        <a:spcAft>
                          <a:spcPts val="0"/>
                        </a:spcAft>
                        <a:buNone/>
                      </a:pPr>
                      <a:r>
                        <a:rPr lang="en" sz="1800">
                          <a:latin typeface="Roboto"/>
                          <a:ea typeface="Roboto"/>
                          <a:cs typeface="Roboto"/>
                          <a:sym typeface="Roboto"/>
                        </a:rPr>
                        <a:t>AV LB Rank:</a:t>
                      </a:r>
                      <a:endParaRPr sz="1800">
                        <a:latin typeface="Roboto"/>
                        <a:ea typeface="Roboto"/>
                        <a:cs typeface="Roboto"/>
                        <a:sym typeface="Roboto"/>
                      </a:endParaRPr>
                    </a:p>
                  </a:txBody>
                  <a:tcPr marT="91425" marB="91425" marR="91425" marL="91425"/>
                </a:tc>
                <a:tc>
                  <a:txBody>
                    <a:bodyPr>
                      <a:noAutofit/>
                    </a:bodyPr>
                    <a:lstStyle/>
                    <a:p>
                      <a:pPr indent="0" lvl="0" marL="0" rtl="0" algn="l">
                        <a:lnSpc>
                          <a:spcPct val="150000"/>
                        </a:lnSpc>
                        <a:spcBef>
                          <a:spcPts val="0"/>
                        </a:spcBef>
                        <a:spcAft>
                          <a:spcPts val="0"/>
                        </a:spcAft>
                        <a:buNone/>
                      </a:pPr>
                      <a:r>
                        <a:rPr i="1" lang="en" sz="1800">
                          <a:latin typeface="Roboto"/>
                          <a:ea typeface="Roboto"/>
                          <a:cs typeface="Roboto"/>
                          <a:sym typeface="Roboto"/>
                        </a:rPr>
                        <a:t>520</a:t>
                      </a:r>
                      <a:endParaRPr sz="1800">
                        <a:latin typeface="Roboto"/>
                        <a:ea typeface="Roboto"/>
                        <a:cs typeface="Roboto"/>
                        <a:sym typeface="Roboto"/>
                      </a:endParaRPr>
                    </a:p>
                  </a:txBody>
                  <a:tcPr marT="91425" marB="91425" marR="91425" marL="91425"/>
                </a:tc>
              </a:tr>
              <a:tr h="531250">
                <a:tc>
                  <a:txBody>
                    <a:bodyPr>
                      <a:noAutofit/>
                    </a:bodyPr>
                    <a:lstStyle/>
                    <a:p>
                      <a:pPr indent="0" lvl="0" marL="0" rtl="0" algn="l">
                        <a:lnSpc>
                          <a:spcPct val="150000"/>
                        </a:lnSpc>
                        <a:spcBef>
                          <a:spcPts val="0"/>
                        </a:spcBef>
                        <a:spcAft>
                          <a:spcPts val="0"/>
                        </a:spcAft>
                        <a:buNone/>
                      </a:pPr>
                      <a:r>
                        <a:rPr lang="en" sz="1800">
                          <a:latin typeface="Roboto"/>
                          <a:ea typeface="Roboto"/>
                          <a:cs typeface="Roboto"/>
                          <a:sym typeface="Roboto"/>
                        </a:rPr>
                        <a:t>AV LB Score:</a:t>
                      </a:r>
                      <a:endParaRPr sz="1800">
                        <a:latin typeface="Roboto"/>
                        <a:ea typeface="Roboto"/>
                        <a:cs typeface="Roboto"/>
                        <a:sym typeface="Roboto"/>
                      </a:endParaRPr>
                    </a:p>
                  </a:txBody>
                  <a:tcPr marT="91425" marB="91425" marR="91425" marL="91425"/>
                </a:tc>
                <a:tc>
                  <a:txBody>
                    <a:bodyPr>
                      <a:noAutofit/>
                    </a:bodyPr>
                    <a:lstStyle/>
                    <a:p>
                      <a:pPr indent="0" lvl="0" marL="0" rtl="0" algn="l">
                        <a:lnSpc>
                          <a:spcPct val="150000"/>
                        </a:lnSpc>
                        <a:spcBef>
                          <a:spcPts val="0"/>
                        </a:spcBef>
                        <a:spcAft>
                          <a:spcPts val="0"/>
                        </a:spcAft>
                        <a:buNone/>
                      </a:pPr>
                      <a:r>
                        <a:rPr i="1" lang="en" sz="1800">
                          <a:latin typeface="Roboto"/>
                          <a:ea typeface="Roboto"/>
                          <a:cs typeface="Roboto"/>
                          <a:sym typeface="Roboto"/>
                        </a:rPr>
                        <a:t>2620.962</a:t>
                      </a:r>
                      <a:endParaRPr sz="1800">
                        <a:latin typeface="Roboto"/>
                        <a:ea typeface="Roboto"/>
                        <a:cs typeface="Roboto"/>
                        <a:sym typeface="Roboto"/>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