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12192000"/>
  <p:notesSz cx="6858000" cy="9144000"/>
  <p:embeddedFontLst>
    <p:embeddedFont>
      <p:font typeface="Tahoma"/>
      <p:regular r:id="rId60"/>
      <p:bold r:id="rId61"/>
    </p:embeddedFont>
    <p:embeddedFont>
      <p:font typeface="Gill Sans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4" roundtripDataSignature="AMtx7miQZL/kIAsRzctWKNqBMSPU2y1b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GillSans-regular.fntdata"/><Relationship Id="rId61" Type="http://schemas.openxmlformats.org/officeDocument/2006/relationships/font" Target="fonts/Tahoma-bold.fntdata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font" Target="fonts/Gill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Tahom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4" name="Google Shape;16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6" name="Google Shape;17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7" name="Google Shape;17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7" name="Google Shape;17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9" name="Google Shape;173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8" name="Google Shape;17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8" name="Google Shape;176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6" name="Google Shape;17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5" name="Google Shape;17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2" name="Google Shape;181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4" name="Google Shape;187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9" name="Google Shape;18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9" name="Google Shape;189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7" name="Google Shape;19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1" name="Google Shape;201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8" name="Google Shape;207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9" name="Google Shape;208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8" name="Google Shape;209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7" name="Google Shape;210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0" name="Google Shape;213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5" name="Google Shape;220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4" name="Google Shape;221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8" name="Google Shape;222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5" name="Google Shape;224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4" name="Google Shape;225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5" name="Google Shape;226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6" name="Google Shape;227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7" name="Google Shape;228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7" name="Google Shape;229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6" name="Google Shape;230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264e17ce4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6" name="Google Shape;2316;g264e17ce45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6" name="Google Shape;232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8" name="Google Shape;233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4" name="Google Shape;243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4" name="Google Shape;244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0" name="Google Shape;254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2" name="Google Shape;255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1" name="Google Shape;2691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1" name="Google Shape;2701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1" name="Google Shape;2921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5" name="Google Shape;315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9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1" name="Google Shape;341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7" name="Google Shape;3667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6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8" name="Google Shape;3728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5" name="Shape 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" name="Google Shape;3736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7" name="Google Shape;3737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3" name="Google Shape;6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1" name="Google Shape;1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1" name="Google Shape;16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4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7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png"/><Relationship Id="rId4" Type="http://schemas.openxmlformats.org/officeDocument/2006/relationships/image" Target="../media/image59.png"/><Relationship Id="rId5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0.jp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1.jp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0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6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9.jpg"/><Relationship Id="rId4" Type="http://schemas.openxmlformats.org/officeDocument/2006/relationships/image" Target="../media/image58.png"/><Relationship Id="rId5" Type="http://schemas.openxmlformats.org/officeDocument/2006/relationships/image" Target="../media/image64.jpg"/><Relationship Id="rId6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png"/><Relationship Id="rId4" Type="http://schemas.openxmlformats.org/officeDocument/2006/relationships/image" Target="../media/image63.png"/><Relationship Id="rId5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Relationship Id="rId4" Type="http://schemas.openxmlformats.org/officeDocument/2006/relationships/image" Target="../media/image67.png"/><Relationship Id="rId5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5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5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5.png"/><Relationship Id="rId4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2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10.png"/><Relationship Id="rId22" Type="http://schemas.openxmlformats.org/officeDocument/2006/relationships/image" Target="../media/image22.png"/><Relationship Id="rId10" Type="http://schemas.openxmlformats.org/officeDocument/2006/relationships/image" Target="../media/image8.png"/><Relationship Id="rId21" Type="http://schemas.openxmlformats.org/officeDocument/2006/relationships/image" Target="../media/image24.png"/><Relationship Id="rId13" Type="http://schemas.openxmlformats.org/officeDocument/2006/relationships/image" Target="../media/image27.png"/><Relationship Id="rId24" Type="http://schemas.openxmlformats.org/officeDocument/2006/relationships/image" Target="../media/image1.png"/><Relationship Id="rId12" Type="http://schemas.openxmlformats.org/officeDocument/2006/relationships/image" Target="../media/image16.png"/><Relationship Id="rId23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5" Type="http://schemas.openxmlformats.org/officeDocument/2006/relationships/image" Target="../media/image13.png"/><Relationship Id="rId14" Type="http://schemas.openxmlformats.org/officeDocument/2006/relationships/image" Target="../media/image6.png"/><Relationship Id="rId17" Type="http://schemas.openxmlformats.org/officeDocument/2006/relationships/image" Target="../media/image11.png"/><Relationship Id="rId16" Type="http://schemas.openxmlformats.org/officeDocument/2006/relationships/image" Target="../media/image7.png"/><Relationship Id="rId5" Type="http://schemas.openxmlformats.org/officeDocument/2006/relationships/image" Target="../media/image37.png"/><Relationship Id="rId19" Type="http://schemas.openxmlformats.org/officeDocument/2006/relationships/image" Target="../media/image17.png"/><Relationship Id="rId6" Type="http://schemas.openxmlformats.org/officeDocument/2006/relationships/image" Target="../media/image4.png"/><Relationship Id="rId18" Type="http://schemas.openxmlformats.org/officeDocument/2006/relationships/image" Target="../media/image40.png"/><Relationship Id="rId7" Type="http://schemas.openxmlformats.org/officeDocument/2006/relationships/image" Target="../media/image42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10.png"/><Relationship Id="rId22" Type="http://schemas.openxmlformats.org/officeDocument/2006/relationships/image" Target="../media/image22.png"/><Relationship Id="rId10" Type="http://schemas.openxmlformats.org/officeDocument/2006/relationships/image" Target="../media/image8.png"/><Relationship Id="rId21" Type="http://schemas.openxmlformats.org/officeDocument/2006/relationships/image" Target="../media/image24.png"/><Relationship Id="rId13" Type="http://schemas.openxmlformats.org/officeDocument/2006/relationships/image" Target="../media/image27.png"/><Relationship Id="rId24" Type="http://schemas.openxmlformats.org/officeDocument/2006/relationships/image" Target="../media/image1.png"/><Relationship Id="rId12" Type="http://schemas.openxmlformats.org/officeDocument/2006/relationships/image" Target="../media/image16.png"/><Relationship Id="rId23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5" Type="http://schemas.openxmlformats.org/officeDocument/2006/relationships/image" Target="../media/image13.png"/><Relationship Id="rId14" Type="http://schemas.openxmlformats.org/officeDocument/2006/relationships/image" Target="../media/image6.png"/><Relationship Id="rId17" Type="http://schemas.openxmlformats.org/officeDocument/2006/relationships/image" Target="../media/image11.png"/><Relationship Id="rId16" Type="http://schemas.openxmlformats.org/officeDocument/2006/relationships/image" Target="../media/image7.png"/><Relationship Id="rId5" Type="http://schemas.openxmlformats.org/officeDocument/2006/relationships/image" Target="../media/image37.png"/><Relationship Id="rId19" Type="http://schemas.openxmlformats.org/officeDocument/2006/relationships/image" Target="../media/image17.png"/><Relationship Id="rId6" Type="http://schemas.openxmlformats.org/officeDocument/2006/relationships/image" Target="../media/image4.png"/><Relationship Id="rId18" Type="http://schemas.openxmlformats.org/officeDocument/2006/relationships/image" Target="../media/image40.png"/><Relationship Id="rId7" Type="http://schemas.openxmlformats.org/officeDocument/2006/relationships/image" Target="../media/image42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16.png"/><Relationship Id="rId22" Type="http://schemas.openxmlformats.org/officeDocument/2006/relationships/image" Target="../media/image10.png"/><Relationship Id="rId10" Type="http://schemas.openxmlformats.org/officeDocument/2006/relationships/image" Target="../media/image8.png"/><Relationship Id="rId21" Type="http://schemas.openxmlformats.org/officeDocument/2006/relationships/image" Target="../media/image45.png"/><Relationship Id="rId13" Type="http://schemas.openxmlformats.org/officeDocument/2006/relationships/image" Target="../media/image6.png"/><Relationship Id="rId24" Type="http://schemas.openxmlformats.org/officeDocument/2006/relationships/image" Target="../media/image1.png"/><Relationship Id="rId12" Type="http://schemas.openxmlformats.org/officeDocument/2006/relationships/image" Target="../media/image27.png"/><Relationship Id="rId23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5" Type="http://schemas.openxmlformats.org/officeDocument/2006/relationships/image" Target="../media/image11.png"/><Relationship Id="rId14" Type="http://schemas.openxmlformats.org/officeDocument/2006/relationships/image" Target="../media/image7.png"/><Relationship Id="rId17" Type="http://schemas.openxmlformats.org/officeDocument/2006/relationships/image" Target="../media/image17.png"/><Relationship Id="rId16" Type="http://schemas.openxmlformats.org/officeDocument/2006/relationships/image" Target="../media/image40.png"/><Relationship Id="rId5" Type="http://schemas.openxmlformats.org/officeDocument/2006/relationships/image" Target="../media/image37.png"/><Relationship Id="rId19" Type="http://schemas.openxmlformats.org/officeDocument/2006/relationships/image" Target="../media/image24.png"/><Relationship Id="rId6" Type="http://schemas.openxmlformats.org/officeDocument/2006/relationships/image" Target="../media/image4.png"/><Relationship Id="rId18" Type="http://schemas.openxmlformats.org/officeDocument/2006/relationships/image" Target="../media/image19.png"/><Relationship Id="rId7" Type="http://schemas.openxmlformats.org/officeDocument/2006/relationships/image" Target="../media/image42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6" name="Google Shape;86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" name="Google Shape;88;p1"/>
          <p:cNvCxnSpPr/>
          <p:nvPr/>
        </p:nvCxnSpPr>
        <p:spPr>
          <a:xfrm flipH="1" rot="10800000">
            <a:off x="4781916" y="339681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9" name="Google Shape;89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0" name="Google Shape;90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575" y="1492600"/>
            <a:ext cx="1875450" cy="3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6" name="Google Shape;1646;p1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7" name="Google Shape;1647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11"/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11"/>
          <p:cNvSpPr txBox="1"/>
          <p:nvPr/>
        </p:nvSpPr>
        <p:spPr>
          <a:xfrm>
            <a:off x="228848" y="1422527"/>
            <a:ext cx="8231752" cy="232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sends/receives messages to/from its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 analogous to door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 process shoves message out door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 process relies on transport infrastructure on other side of door to deliver message to socket at receiving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sockets involved: one on each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1"/>
          <p:cNvSpPr/>
          <p:nvPr/>
        </p:nvSpPr>
        <p:spPr>
          <a:xfrm>
            <a:off x="6547663" y="4098352"/>
            <a:ext cx="736600" cy="1998662"/>
          </a:xfrm>
          <a:custGeom>
            <a:rect b="b" l="l" r="r" t="t"/>
            <a:pathLst>
              <a:path extrusionOk="0" h="1259" w="464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1"/>
          <p:cNvSpPr/>
          <p:nvPr/>
        </p:nvSpPr>
        <p:spPr>
          <a:xfrm>
            <a:off x="3232963" y="5395339"/>
            <a:ext cx="1808162" cy="1031875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11"/>
          <p:cNvSpPr txBox="1"/>
          <p:nvPr/>
        </p:nvSpPr>
        <p:spPr>
          <a:xfrm>
            <a:off x="3671113" y="5527102"/>
            <a:ext cx="874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3" name="Google Shape;1653;p11"/>
          <p:cNvCxnSpPr/>
          <p:nvPr/>
        </p:nvCxnSpPr>
        <p:spPr>
          <a:xfrm>
            <a:off x="2991663" y="5938264"/>
            <a:ext cx="2211387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54" name="Google Shape;1654;p11"/>
          <p:cNvSpPr txBox="1"/>
          <p:nvPr/>
        </p:nvSpPr>
        <p:spPr>
          <a:xfrm>
            <a:off x="7012800" y="5163564"/>
            <a:ext cx="106362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controlled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5" name="Google Shape;1655;p11"/>
          <p:cNvSpPr txBox="1"/>
          <p:nvPr/>
        </p:nvSpPr>
        <p:spPr>
          <a:xfrm>
            <a:off x="6990575" y="4263452"/>
            <a:ext cx="147002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controlled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app 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11"/>
          <p:cNvSpPr/>
          <p:nvPr/>
        </p:nvSpPr>
        <p:spPr>
          <a:xfrm>
            <a:off x="807263" y="4161852"/>
            <a:ext cx="758825" cy="1997075"/>
          </a:xfrm>
          <a:custGeom>
            <a:rect b="b" l="l" r="r" t="t"/>
            <a:pathLst>
              <a:path extrusionOk="0" h="1258" w="47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11"/>
          <p:cNvSpPr/>
          <p:nvPr/>
        </p:nvSpPr>
        <p:spPr>
          <a:xfrm>
            <a:off x="1610538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8" name="Google Shape;1658;p11"/>
          <p:cNvSpPr/>
          <p:nvPr/>
        </p:nvSpPr>
        <p:spPr>
          <a:xfrm>
            <a:off x="1572438" y="4171377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59" name="Google Shape;1659;p11"/>
          <p:cNvCxnSpPr/>
          <p:nvPr/>
        </p:nvCxnSpPr>
        <p:spPr>
          <a:xfrm>
            <a:off x="1581963" y="493178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0" name="Google Shape;1660;p11"/>
          <p:cNvSpPr txBox="1"/>
          <p:nvPr/>
        </p:nvSpPr>
        <p:spPr>
          <a:xfrm>
            <a:off x="1539100" y="491432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1" name="Google Shape;1661;p11"/>
          <p:cNvCxnSpPr/>
          <p:nvPr/>
        </p:nvCxnSpPr>
        <p:spPr>
          <a:xfrm>
            <a:off x="1589900" y="52524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2" name="Google Shape;1662;p11"/>
          <p:cNvCxnSpPr/>
          <p:nvPr/>
        </p:nvCxnSpPr>
        <p:spPr>
          <a:xfrm>
            <a:off x="1575613" y="556202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3" name="Google Shape;1663;p11"/>
          <p:cNvCxnSpPr/>
          <p:nvPr/>
        </p:nvCxnSpPr>
        <p:spPr>
          <a:xfrm>
            <a:off x="1575613" y="584777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4" name="Google Shape;1664;p11"/>
          <p:cNvSpPr txBox="1"/>
          <p:nvPr/>
        </p:nvSpPr>
        <p:spPr>
          <a:xfrm>
            <a:off x="1574025" y="416185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11"/>
          <p:cNvSpPr txBox="1"/>
          <p:nvPr/>
        </p:nvSpPr>
        <p:spPr>
          <a:xfrm>
            <a:off x="1529575" y="581920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11"/>
          <p:cNvSpPr txBox="1"/>
          <p:nvPr/>
        </p:nvSpPr>
        <p:spPr>
          <a:xfrm>
            <a:off x="1548625" y="553345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11"/>
          <p:cNvSpPr txBox="1"/>
          <p:nvPr/>
        </p:nvSpPr>
        <p:spPr>
          <a:xfrm>
            <a:off x="1539100" y="523817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11"/>
          <p:cNvSpPr/>
          <p:nvPr/>
        </p:nvSpPr>
        <p:spPr>
          <a:xfrm>
            <a:off x="1707375" y="4436489"/>
            <a:ext cx="9906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955025" y="4796852"/>
            <a:ext cx="546100" cy="225425"/>
            <a:chOff x="1287" y="2524"/>
            <a:chExt cx="260" cy="100"/>
          </a:xfrm>
        </p:grpSpPr>
        <p:sp>
          <p:nvSpPr>
            <p:cNvPr id="1670" name="Google Shape;1670;p11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4" name="Google Shape;1674;p11"/>
          <p:cNvSpPr/>
          <p:nvPr/>
        </p:nvSpPr>
        <p:spPr>
          <a:xfrm>
            <a:off x="5272900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5" name="Google Shape;1675;p11"/>
          <p:cNvSpPr/>
          <p:nvPr/>
        </p:nvSpPr>
        <p:spPr>
          <a:xfrm>
            <a:off x="5234800" y="4142802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6" name="Google Shape;1676;p11"/>
          <p:cNvCxnSpPr/>
          <p:nvPr/>
        </p:nvCxnSpPr>
        <p:spPr>
          <a:xfrm>
            <a:off x="5244325" y="49032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7" name="Google Shape;1677;p11"/>
          <p:cNvSpPr txBox="1"/>
          <p:nvPr/>
        </p:nvSpPr>
        <p:spPr>
          <a:xfrm>
            <a:off x="5201463" y="488575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8" name="Google Shape;1678;p11"/>
          <p:cNvCxnSpPr/>
          <p:nvPr/>
        </p:nvCxnSpPr>
        <p:spPr>
          <a:xfrm>
            <a:off x="5252263" y="522388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9" name="Google Shape;1679;p11"/>
          <p:cNvCxnSpPr/>
          <p:nvPr/>
        </p:nvCxnSpPr>
        <p:spPr>
          <a:xfrm>
            <a:off x="5237975" y="553345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0" name="Google Shape;1680;p11"/>
          <p:cNvCxnSpPr/>
          <p:nvPr/>
        </p:nvCxnSpPr>
        <p:spPr>
          <a:xfrm>
            <a:off x="5237975" y="581920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1" name="Google Shape;1681;p11"/>
          <p:cNvSpPr txBox="1"/>
          <p:nvPr/>
        </p:nvSpPr>
        <p:spPr>
          <a:xfrm>
            <a:off x="5236388" y="413327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11"/>
          <p:cNvSpPr txBox="1"/>
          <p:nvPr/>
        </p:nvSpPr>
        <p:spPr>
          <a:xfrm>
            <a:off x="5191938" y="579062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11"/>
          <p:cNvSpPr txBox="1"/>
          <p:nvPr/>
        </p:nvSpPr>
        <p:spPr>
          <a:xfrm>
            <a:off x="5210988" y="550487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11"/>
          <p:cNvSpPr txBox="1"/>
          <p:nvPr/>
        </p:nvSpPr>
        <p:spPr>
          <a:xfrm>
            <a:off x="5201463" y="520960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11"/>
          <p:cNvSpPr/>
          <p:nvPr/>
        </p:nvSpPr>
        <p:spPr>
          <a:xfrm>
            <a:off x="5369738" y="4407914"/>
            <a:ext cx="9906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6" name="Google Shape;1686;p11"/>
          <p:cNvGrpSpPr/>
          <p:nvPr/>
        </p:nvGrpSpPr>
        <p:grpSpPr>
          <a:xfrm>
            <a:off x="5617388" y="4768277"/>
            <a:ext cx="546100" cy="225425"/>
            <a:chOff x="1287" y="2524"/>
            <a:chExt cx="260" cy="100"/>
          </a:xfrm>
        </p:grpSpPr>
        <p:sp>
          <p:nvSpPr>
            <p:cNvPr id="1687" name="Google Shape;1687;p11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91" name="Google Shape;1691;p11"/>
          <p:cNvCxnSpPr/>
          <p:nvPr/>
        </p:nvCxnSpPr>
        <p:spPr>
          <a:xfrm rot="10800000">
            <a:off x="6427013" y="4539677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2" name="Google Shape;1692;p11"/>
          <p:cNvCxnSpPr/>
          <p:nvPr/>
        </p:nvCxnSpPr>
        <p:spPr>
          <a:xfrm>
            <a:off x="6652438" y="4965127"/>
            <a:ext cx="0" cy="102235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3" name="Google Shape;1693;p11"/>
          <p:cNvCxnSpPr/>
          <p:nvPr/>
        </p:nvCxnSpPr>
        <p:spPr>
          <a:xfrm rot="10800000">
            <a:off x="6676250" y="5465189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4" name="Google Shape;1694;p11"/>
          <p:cNvSpPr txBox="1"/>
          <p:nvPr/>
        </p:nvSpPr>
        <p:spPr>
          <a:xfrm>
            <a:off x="3590150" y="4220589"/>
            <a:ext cx="917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5" name="Google Shape;1695;p11"/>
          <p:cNvCxnSpPr/>
          <p:nvPr/>
        </p:nvCxnSpPr>
        <p:spPr>
          <a:xfrm flipH="1" rot="10800000">
            <a:off x="2593200" y="4420614"/>
            <a:ext cx="968375" cy="4349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6" name="Google Shape;1696;p11"/>
          <p:cNvCxnSpPr/>
          <p:nvPr/>
        </p:nvCxnSpPr>
        <p:spPr>
          <a:xfrm rot="10800000">
            <a:off x="4528363" y="4409502"/>
            <a:ext cx="968375" cy="4349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7" name="Google Shape;1697;p11"/>
          <p:cNvGrpSpPr/>
          <p:nvPr/>
        </p:nvGrpSpPr>
        <p:grpSpPr>
          <a:xfrm>
            <a:off x="383400" y="5474714"/>
            <a:ext cx="719138" cy="773113"/>
            <a:chOff x="-44" y="1473"/>
            <a:chExt cx="981" cy="1105"/>
          </a:xfrm>
        </p:grpSpPr>
        <p:pic>
          <p:nvPicPr>
            <p:cNvPr descr="desktop_computer_stylized_medium" id="1698" name="Google Shape;169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9" name="Google Shape;1699;p1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0" name="Google Shape;1700;p11"/>
          <p:cNvGrpSpPr/>
          <p:nvPr/>
        </p:nvGrpSpPr>
        <p:grpSpPr>
          <a:xfrm flipH="1">
            <a:off x="7079475" y="5669977"/>
            <a:ext cx="719138" cy="773112"/>
            <a:chOff x="-44" y="1473"/>
            <a:chExt cx="981" cy="1105"/>
          </a:xfrm>
        </p:grpSpPr>
        <p:pic>
          <p:nvPicPr>
            <p:cNvPr descr="desktop_computer_stylized_medium" id="1701" name="Google Shape;170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2" name="Google Shape;1702;p1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3" name="Google Shape;170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8" name="Google Shape;1708;p1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9" name="Google Shape;1709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1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Addressing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12"/>
          <p:cNvSpPr txBox="1"/>
          <p:nvPr/>
        </p:nvSpPr>
        <p:spPr>
          <a:xfrm>
            <a:off x="125257" y="1464896"/>
            <a:ext cx="447324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receive messages, process  must have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device has unique 32-bit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IP address of host on which process runs suffice for identifying the process?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12"/>
          <p:cNvSpPr txBox="1"/>
          <p:nvPr/>
        </p:nvSpPr>
        <p:spPr>
          <a:xfrm>
            <a:off x="4797533" y="1464896"/>
            <a:ext cx="4319963" cy="455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both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port numbers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associated with process on host.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port numbers: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server: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server: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HTTP message to gaia.cs.umass.edu web server: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IP address: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128.119.245.12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port number: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shortly…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12"/>
          <p:cNvSpPr/>
          <p:nvPr/>
        </p:nvSpPr>
        <p:spPr>
          <a:xfrm>
            <a:off x="251791" y="4474742"/>
            <a:ext cx="379012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processes can be running on same host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4" name="Google Shape;171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9" name="Google Shape;1719;p1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0" name="Google Shape;1720;p1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1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 Application-layer Protocol defines: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13"/>
          <p:cNvSpPr txBox="1"/>
          <p:nvPr/>
        </p:nvSpPr>
        <p:spPr>
          <a:xfrm>
            <a:off x="109827" y="1464838"/>
            <a:ext cx="442241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types of messages exchanged,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request, response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message 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fields in messages &amp; how fields are delineated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message semantics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 of information in fields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when and how processes send &amp; respond to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13"/>
          <p:cNvSpPr txBox="1"/>
          <p:nvPr/>
        </p:nvSpPr>
        <p:spPr>
          <a:xfrm>
            <a:off x="5058135" y="1474670"/>
            <a:ext cx="39135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protocols: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in RFCs, everyone has access to protocol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for interoperability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HTTP, SMTP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proprietary protocols: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Skype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4" name="Google Shape;17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9" name="Google Shape;1729;p1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0" name="Google Shape;1730;p1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transport service does an App needs?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4"/>
          <p:cNvSpPr txBox="1"/>
          <p:nvPr/>
        </p:nvSpPr>
        <p:spPr>
          <a:xfrm>
            <a:off x="265209" y="1406872"/>
            <a:ext cx="3856217" cy="279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2333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2333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apps (e.g., file transfer, web transactions) require 100% reliable data transfer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apps (e.g., audio) can tolerate some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14"/>
          <p:cNvSpPr txBox="1"/>
          <p:nvPr/>
        </p:nvSpPr>
        <p:spPr>
          <a:xfrm>
            <a:off x="134183" y="4365808"/>
            <a:ext cx="3708947" cy="244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timing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apps (e.g., Internet telephony, interactive games) require low delay to be “effective”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14"/>
          <p:cNvSpPr/>
          <p:nvPr/>
        </p:nvSpPr>
        <p:spPr>
          <a:xfrm>
            <a:off x="4572359" y="1377377"/>
            <a:ext cx="3799279" cy="285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apps (e.g., multimedia) require minimum amount of throughput to be “effective”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apps (“elastic apps”) make use of whatever throughput they get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14"/>
          <p:cNvSpPr/>
          <p:nvPr/>
        </p:nvSpPr>
        <p:spPr>
          <a:xfrm>
            <a:off x="4626339" y="4830189"/>
            <a:ext cx="3665406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encryption, data integrity,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6" name="Google Shape;17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" name="Google Shape;1741;p1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2" name="Google Shape;1742;p1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1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 service requirements: common apps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15"/>
          <p:cNvSpPr txBox="1"/>
          <p:nvPr/>
        </p:nvSpPr>
        <p:spPr>
          <a:xfrm>
            <a:off x="27738" y="1549427"/>
            <a:ext cx="3139532" cy="409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transfer/download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audio/video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audio/video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games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messaging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Google Shape;1745;p15"/>
          <p:cNvSpPr txBox="1"/>
          <p:nvPr/>
        </p:nvSpPr>
        <p:spPr>
          <a:xfrm>
            <a:off x="3372120" y="1539348"/>
            <a:ext cx="1784687" cy="406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loss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loss-tolerant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loss-tolerant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loss-tolerant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loss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15"/>
          <p:cNvSpPr txBox="1"/>
          <p:nvPr/>
        </p:nvSpPr>
        <p:spPr>
          <a:xfrm>
            <a:off x="5459896" y="1537762"/>
            <a:ext cx="2633450" cy="406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5Kbps-1Mbps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10Kbps-5Mbps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as above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Kbps+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15"/>
          <p:cNvSpPr txBox="1"/>
          <p:nvPr/>
        </p:nvSpPr>
        <p:spPr>
          <a:xfrm>
            <a:off x="7968074" y="1546004"/>
            <a:ext cx="2850237" cy="406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sensitive?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10’s msec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few secs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10’s msec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 and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8" name="Google Shape;1748;p15"/>
          <p:cNvCxnSpPr/>
          <p:nvPr/>
        </p:nvCxnSpPr>
        <p:spPr>
          <a:xfrm>
            <a:off x="1375251" y="2115070"/>
            <a:ext cx="9107035" cy="0"/>
          </a:xfrm>
          <a:prstGeom prst="straightConnector1">
            <a:avLst/>
          </a:prstGeom>
          <a:noFill/>
          <a:ln cap="flat" cmpd="sng" w="31750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9" name="Google Shape;1749;p15"/>
          <p:cNvCxnSpPr/>
          <p:nvPr/>
        </p:nvCxnSpPr>
        <p:spPr>
          <a:xfrm>
            <a:off x="1370021" y="2714987"/>
            <a:ext cx="9107035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0" name="Google Shape;1750;p15"/>
          <p:cNvCxnSpPr/>
          <p:nvPr/>
        </p:nvCxnSpPr>
        <p:spPr>
          <a:xfrm>
            <a:off x="1383273" y="3135335"/>
            <a:ext cx="9107035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1" name="Google Shape;1751;p15"/>
          <p:cNvCxnSpPr/>
          <p:nvPr/>
        </p:nvCxnSpPr>
        <p:spPr>
          <a:xfrm>
            <a:off x="1383273" y="3537845"/>
            <a:ext cx="9107035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2" name="Google Shape;1752;p15"/>
          <p:cNvCxnSpPr/>
          <p:nvPr/>
        </p:nvCxnSpPr>
        <p:spPr>
          <a:xfrm>
            <a:off x="1386508" y="4307036"/>
            <a:ext cx="9107035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3" name="Google Shape;1753;p15"/>
          <p:cNvCxnSpPr/>
          <p:nvPr/>
        </p:nvCxnSpPr>
        <p:spPr>
          <a:xfrm>
            <a:off x="1387284" y="4733907"/>
            <a:ext cx="9107035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4" name="Google Shape;1754;p15"/>
          <p:cNvCxnSpPr/>
          <p:nvPr/>
        </p:nvCxnSpPr>
        <p:spPr>
          <a:xfrm>
            <a:off x="1387284" y="5175678"/>
            <a:ext cx="9107035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55" name="Google Shape;17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0" name="Google Shape;1760;p1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1" name="Google Shape;1761;p1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1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Internet Transport Protocol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16"/>
          <p:cNvSpPr txBox="1"/>
          <p:nvPr/>
        </p:nvSpPr>
        <p:spPr>
          <a:xfrm>
            <a:off x="117216" y="1516432"/>
            <a:ext cx="479934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TCP service: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reliable transport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sending and receiving process</a:t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flow control: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sender won’t overwhelm receiver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congestion control: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throttle sender when network overloaded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does not provide: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timing, minimum throughput guarantee, security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connection-oriented: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setup required between client and server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16"/>
          <p:cNvSpPr txBox="1"/>
          <p:nvPr/>
        </p:nvSpPr>
        <p:spPr>
          <a:xfrm>
            <a:off x="5206318" y="1513221"/>
            <a:ext cx="380516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UDP service: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unreliable data transfer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sending and receiving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does not provide: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reliability, flow control, congestion control, timing, throughput guarantee, security, or connection setup.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5" name="Google Shape;17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0" name="Google Shape;1770;p1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1" name="Google Shape;1771;p1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1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Internet Transport Protocol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17"/>
          <p:cNvSpPr txBox="1"/>
          <p:nvPr/>
        </p:nvSpPr>
        <p:spPr>
          <a:xfrm>
            <a:off x="-12436" y="1787962"/>
            <a:ext cx="3047181" cy="3654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transfer/download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telephony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audio/video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games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4" name="Google Shape;1774;p17"/>
          <p:cNvCxnSpPr/>
          <p:nvPr/>
        </p:nvCxnSpPr>
        <p:spPr>
          <a:xfrm>
            <a:off x="937927" y="2274094"/>
            <a:ext cx="9382448" cy="0"/>
          </a:xfrm>
          <a:prstGeom prst="straightConnector1">
            <a:avLst/>
          </a:prstGeom>
          <a:noFill/>
          <a:ln cap="flat" cmpd="sng" w="31750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5" name="Google Shape;1775;p17"/>
          <p:cNvCxnSpPr/>
          <p:nvPr/>
        </p:nvCxnSpPr>
        <p:spPr>
          <a:xfrm>
            <a:off x="932697" y="2980028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6" name="Google Shape;1776;p17"/>
          <p:cNvCxnSpPr/>
          <p:nvPr/>
        </p:nvCxnSpPr>
        <p:spPr>
          <a:xfrm>
            <a:off x="945949" y="3373874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7" name="Google Shape;1777;p17"/>
          <p:cNvCxnSpPr/>
          <p:nvPr/>
        </p:nvCxnSpPr>
        <p:spPr>
          <a:xfrm>
            <a:off x="945949" y="3792456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8" name="Google Shape;1778;p17"/>
          <p:cNvCxnSpPr/>
          <p:nvPr/>
        </p:nvCxnSpPr>
        <p:spPr>
          <a:xfrm>
            <a:off x="949184" y="4572076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9" name="Google Shape;1779;p17"/>
          <p:cNvCxnSpPr/>
          <p:nvPr/>
        </p:nvCxnSpPr>
        <p:spPr>
          <a:xfrm>
            <a:off x="949960" y="4985694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0" name="Google Shape;1780;p17"/>
          <p:cNvCxnSpPr/>
          <p:nvPr/>
        </p:nvCxnSpPr>
        <p:spPr>
          <a:xfrm>
            <a:off x="949960" y="5480472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1" name="Google Shape;1781;p17"/>
          <p:cNvSpPr txBox="1"/>
          <p:nvPr/>
        </p:nvSpPr>
        <p:spPr>
          <a:xfrm>
            <a:off x="3381105" y="1444913"/>
            <a:ext cx="4019427" cy="4430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[RFC 959]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SMTP [RFC 5321]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1.1 [RFC 7320]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SIP [RFC 3261], RTP [RFC 3550], or proprietary (Skype)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WOW, FPS (proprietary)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17"/>
          <p:cNvSpPr txBox="1"/>
          <p:nvPr/>
        </p:nvSpPr>
        <p:spPr>
          <a:xfrm>
            <a:off x="7699517" y="1446769"/>
            <a:ext cx="2107095" cy="4023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protocol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or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 or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3" name="Google Shape;17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1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9" name="Google Shape;1789;p18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0" name="Google Shape;1790;p18"/>
          <p:cNvSpPr txBox="1"/>
          <p:nvPr/>
        </p:nvSpPr>
        <p:spPr>
          <a:xfrm>
            <a:off x="310549" y="1868852"/>
            <a:ext cx="8300052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2.1 Principles of Network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Web, HTTP and HTTPS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18"/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Application Layer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2" name="Google Shape;17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7" name="Google Shape;1797;p1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8" name="Google Shape;1798;p1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1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Web, HTTP and HTTPS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19"/>
          <p:cNvSpPr txBox="1"/>
          <p:nvPr/>
        </p:nvSpPr>
        <p:spPr>
          <a:xfrm>
            <a:off x="139309" y="1559756"/>
            <a:ext cx="896493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a quick review…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consists of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objects,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can be stored on different Web 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can be HTML file, JPEG image, Java applet, audio file,…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consists of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base HTML-file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includes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several referenced objects, each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addressable by a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URL,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Web page contains HTML text and 5 JPEG images, then the Web page has 6 objects: the base HTML file plus the 5 images.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1" name="Google Shape;1801;p19"/>
          <p:cNvGrpSpPr/>
          <p:nvPr/>
        </p:nvGrpSpPr>
        <p:grpSpPr>
          <a:xfrm>
            <a:off x="1024125" y="4853073"/>
            <a:ext cx="6804025" cy="1087438"/>
            <a:chOff x="808" y="2955"/>
            <a:chExt cx="4286" cy="685"/>
          </a:xfrm>
        </p:grpSpPr>
        <p:sp>
          <p:nvSpPr>
            <p:cNvPr id="1802" name="Google Shape;1802;p19"/>
            <p:cNvSpPr txBox="1"/>
            <p:nvPr/>
          </p:nvSpPr>
          <p:spPr>
            <a:xfrm>
              <a:off x="1127" y="2955"/>
              <a:ext cx="350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www.someschool.edu/someDept/pic.gif</a:t>
              </a:r>
              <a:endParaRPr b="0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3" name="Google Shape;1803;p19"/>
            <p:cNvSpPr/>
            <p:nvPr/>
          </p:nvSpPr>
          <p:spPr>
            <a:xfrm rot="-5400000">
              <a:off x="1821" y="2281"/>
              <a:ext cx="57" cy="2083"/>
            </a:xfrm>
            <a:prstGeom prst="leftBrace">
              <a:avLst>
                <a:gd fmla="val 304532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9"/>
            <p:cNvSpPr txBox="1"/>
            <p:nvPr/>
          </p:nvSpPr>
          <p:spPr>
            <a:xfrm>
              <a:off x="838" y="3288"/>
              <a:ext cx="1981" cy="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05" name="Google Shape;1805;p19"/>
            <p:cNvSpPr/>
            <p:nvPr/>
          </p:nvSpPr>
          <p:spPr>
            <a:xfrm rot="-5400000">
              <a:off x="4024" y="2277"/>
              <a:ext cx="57" cy="2083"/>
            </a:xfrm>
            <a:prstGeom prst="leftBrace">
              <a:avLst>
                <a:gd fmla="val 304532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9"/>
            <p:cNvSpPr txBox="1"/>
            <p:nvPr/>
          </p:nvSpPr>
          <p:spPr>
            <a:xfrm>
              <a:off x="3038" y="3288"/>
              <a:ext cx="1981" cy="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07" name="Google Shape;1807;p19"/>
            <p:cNvSpPr txBox="1"/>
            <p:nvPr/>
          </p:nvSpPr>
          <p:spPr>
            <a:xfrm>
              <a:off x="1389" y="3388"/>
              <a:ext cx="87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 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9"/>
            <p:cNvSpPr txBox="1"/>
            <p:nvPr/>
          </p:nvSpPr>
          <p:spPr>
            <a:xfrm>
              <a:off x="3485" y="3338"/>
              <a:ext cx="883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path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09" name="Google Shape;18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4" name="Google Shape;1814;p2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5" name="Google Shape;1815;p2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2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20"/>
          <p:cNvSpPr txBox="1"/>
          <p:nvPr/>
        </p:nvSpPr>
        <p:spPr>
          <a:xfrm>
            <a:off x="197922" y="1722780"/>
            <a:ext cx="4664129" cy="326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HTTP: hypertext transfer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Web’s application layer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client/server model: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b="0" i="1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browser that requests, receives, (using HTTP protocol) and “displays” Web objects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server sends (using HTTP protocol) objects in response to requests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20"/>
          <p:cNvSpPr txBox="1"/>
          <p:nvPr/>
        </p:nvSpPr>
        <p:spPr>
          <a:xfrm>
            <a:off x="4862051" y="2687077"/>
            <a:ext cx="22705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 running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Firefox browser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20"/>
          <p:cNvSpPr txBox="1"/>
          <p:nvPr/>
        </p:nvSpPr>
        <p:spPr>
          <a:xfrm>
            <a:off x="7933029" y="4162625"/>
            <a:ext cx="241454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running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Apache/IIS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20"/>
          <p:cNvSpPr txBox="1"/>
          <p:nvPr/>
        </p:nvSpPr>
        <p:spPr>
          <a:xfrm>
            <a:off x="5323694" y="5472455"/>
            <a:ext cx="2210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iPhone running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Safari browser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1" name="Google Shape;1821;p20"/>
          <p:cNvGrpSpPr/>
          <p:nvPr/>
        </p:nvGrpSpPr>
        <p:grpSpPr>
          <a:xfrm>
            <a:off x="6407173" y="2270931"/>
            <a:ext cx="2101850" cy="1066336"/>
            <a:chOff x="3640" y="1271"/>
            <a:chExt cx="1324" cy="671"/>
          </a:xfrm>
        </p:grpSpPr>
        <p:cxnSp>
          <p:nvCxnSpPr>
            <p:cNvPr id="1822" name="Google Shape;1822;p20"/>
            <p:cNvCxnSpPr/>
            <p:nvPr/>
          </p:nvCxnSpPr>
          <p:spPr>
            <a:xfrm>
              <a:off x="3640" y="1346"/>
              <a:ext cx="1324" cy="59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23" name="Google Shape;1823;p20"/>
            <p:cNvSpPr txBox="1"/>
            <p:nvPr/>
          </p:nvSpPr>
          <p:spPr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4" name="Google Shape;1824;p20"/>
          <p:cNvGrpSpPr/>
          <p:nvPr/>
        </p:nvGrpSpPr>
        <p:grpSpPr>
          <a:xfrm>
            <a:off x="6518298" y="2599080"/>
            <a:ext cx="1971675" cy="1138148"/>
            <a:chOff x="4141" y="394"/>
            <a:chExt cx="1242" cy="717"/>
          </a:xfrm>
        </p:grpSpPr>
        <p:cxnSp>
          <p:nvCxnSpPr>
            <p:cNvPr id="1825" name="Google Shape;1825;p20"/>
            <p:cNvCxnSpPr/>
            <p:nvPr/>
          </p:nvCxnSpPr>
          <p:spPr>
            <a:xfrm rot="10800000">
              <a:off x="4141" y="394"/>
              <a:ext cx="1242" cy="57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26" name="Google Shape;1826;p20"/>
            <p:cNvSpPr txBox="1"/>
            <p:nvPr/>
          </p:nvSpPr>
          <p:spPr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7" name="Google Shape;1827;p20"/>
          <p:cNvGrpSpPr/>
          <p:nvPr/>
        </p:nvGrpSpPr>
        <p:grpSpPr>
          <a:xfrm rot="-3183056">
            <a:off x="6335336" y="3788740"/>
            <a:ext cx="2101850" cy="1066336"/>
            <a:chOff x="3640" y="1271"/>
            <a:chExt cx="1324" cy="671"/>
          </a:xfrm>
        </p:grpSpPr>
        <p:cxnSp>
          <p:nvCxnSpPr>
            <p:cNvPr id="1828" name="Google Shape;1828;p20"/>
            <p:cNvCxnSpPr/>
            <p:nvPr/>
          </p:nvCxnSpPr>
          <p:spPr>
            <a:xfrm>
              <a:off x="3640" y="1346"/>
              <a:ext cx="1324" cy="59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29" name="Google Shape;1829;p20"/>
            <p:cNvSpPr txBox="1"/>
            <p:nvPr/>
          </p:nvSpPr>
          <p:spPr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0" name="Google Shape;1830;p20"/>
          <p:cNvGrpSpPr/>
          <p:nvPr/>
        </p:nvGrpSpPr>
        <p:grpSpPr>
          <a:xfrm rot="-3264937">
            <a:off x="6524254" y="4075901"/>
            <a:ext cx="1971675" cy="1138148"/>
            <a:chOff x="4141" y="394"/>
            <a:chExt cx="1242" cy="717"/>
          </a:xfrm>
        </p:grpSpPr>
        <p:cxnSp>
          <p:nvCxnSpPr>
            <p:cNvPr id="1831" name="Google Shape;1831;p20"/>
            <p:cNvCxnSpPr/>
            <p:nvPr/>
          </p:nvCxnSpPr>
          <p:spPr>
            <a:xfrm rot="10800000">
              <a:off x="4141" y="394"/>
              <a:ext cx="1242" cy="57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32" name="Google Shape;1832;p20"/>
            <p:cNvSpPr txBox="1"/>
            <p:nvPr/>
          </p:nvSpPr>
          <p:spPr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phone_stylized_small" id="1833" name="Google Shape;18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398" y="4540592"/>
            <a:ext cx="382588" cy="91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4" name="Google Shape;1834;p20"/>
          <p:cNvGrpSpPr/>
          <p:nvPr/>
        </p:nvGrpSpPr>
        <p:grpSpPr>
          <a:xfrm>
            <a:off x="5386411" y="1722780"/>
            <a:ext cx="1066800" cy="1079500"/>
            <a:chOff x="-44" y="1473"/>
            <a:chExt cx="981" cy="1105"/>
          </a:xfrm>
        </p:grpSpPr>
        <p:pic>
          <p:nvPicPr>
            <p:cNvPr descr="desktop_computer_stylized_medium" id="1835" name="Google Shape;183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6" name="Google Shape;1836;p2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7" name="Google Shape;1837;p20"/>
          <p:cNvGrpSpPr/>
          <p:nvPr/>
        </p:nvGrpSpPr>
        <p:grpSpPr>
          <a:xfrm>
            <a:off x="8507436" y="2888005"/>
            <a:ext cx="695325" cy="1282700"/>
            <a:chOff x="4140" y="429"/>
            <a:chExt cx="1425" cy="2396"/>
          </a:xfrm>
        </p:grpSpPr>
        <p:sp>
          <p:nvSpPr>
            <p:cNvPr id="1838" name="Google Shape;1838;p2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3" name="Google Shape;1843;p20"/>
            <p:cNvGrpSpPr/>
            <p:nvPr/>
          </p:nvGrpSpPr>
          <p:grpSpPr>
            <a:xfrm>
              <a:off x="4748" y="669"/>
              <a:ext cx="583" cy="140"/>
              <a:chOff x="613" y="2569"/>
              <a:chExt cx="727" cy="134"/>
            </a:xfrm>
          </p:grpSpPr>
          <p:sp>
            <p:nvSpPr>
              <p:cNvPr id="1844" name="Google Shape;1844;p20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0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6" name="Google Shape;1846;p20"/>
            <p:cNvSpPr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7" name="Google Shape;1847;p20"/>
            <p:cNvGrpSpPr/>
            <p:nvPr/>
          </p:nvGrpSpPr>
          <p:grpSpPr>
            <a:xfrm>
              <a:off x="4749" y="995"/>
              <a:ext cx="579" cy="133"/>
              <a:chOff x="616" y="2569"/>
              <a:chExt cx="723" cy="138"/>
            </a:xfrm>
          </p:grpSpPr>
          <p:sp>
            <p:nvSpPr>
              <p:cNvPr id="1848" name="Google Shape;1848;p20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20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0" name="Google Shape;1850;p20"/>
            <p:cNvSpPr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2" name="Google Shape;1852;p20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53" name="Google Shape;1853;p20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20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5" name="Google Shape;1855;p2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6" name="Google Shape;1856;p2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7" name="Google Shape;1857;p20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20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9" name="Google Shape;1859;p20"/>
            <p:cNvSpPr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0"/>
            <p:cNvSpPr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0" name="Google Shape;1870;p20"/>
          <p:cNvSpPr/>
          <p:nvPr/>
        </p:nvSpPr>
        <p:spPr>
          <a:xfrm>
            <a:off x="292457" y="6042900"/>
            <a:ext cx="4554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in RFC 1945; RFC 2616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1" name="Google Shape;18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 b="1" i="0" sz="36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3" name="Google Shape;10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Google Shape;105;p2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6" name="Google Shape;1876;p2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7" name="Google Shape;1877;p2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2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Overview (more)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21"/>
          <p:cNvSpPr/>
          <p:nvPr/>
        </p:nvSpPr>
        <p:spPr>
          <a:xfrm>
            <a:off x="7637443" y="3383184"/>
            <a:ext cx="64768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21"/>
          <p:cNvSpPr txBox="1"/>
          <p:nvPr/>
        </p:nvSpPr>
        <p:spPr>
          <a:xfrm>
            <a:off x="278296" y="1548630"/>
            <a:ext cx="476663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 uses TCP: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initiates TCP connection (creates socket) to server,  port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accepts TCP connection from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messages (application-layer protocol messages) exchanged between browser (HTTP client) and Web server (HTTP server)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closed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1"/>
          <p:cNvSpPr txBox="1"/>
          <p:nvPr/>
        </p:nvSpPr>
        <p:spPr>
          <a:xfrm>
            <a:off x="5283472" y="1582098"/>
            <a:ext cx="3949392" cy="170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 is “stateless”</a:t>
            </a:r>
            <a:endParaRPr b="0" i="1" sz="2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maintains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 past client requests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21"/>
          <p:cNvSpPr/>
          <p:nvPr/>
        </p:nvSpPr>
        <p:spPr>
          <a:xfrm>
            <a:off x="4893870" y="3449212"/>
            <a:ext cx="4806721" cy="2847974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21"/>
          <p:cNvSpPr/>
          <p:nvPr/>
        </p:nvSpPr>
        <p:spPr>
          <a:xfrm>
            <a:off x="7246918" y="3287287"/>
            <a:ext cx="64768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21"/>
          <p:cNvSpPr/>
          <p:nvPr/>
        </p:nvSpPr>
        <p:spPr>
          <a:xfrm>
            <a:off x="5512658" y="3609628"/>
            <a:ext cx="3949392" cy="284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protocols that maintain “state” are complex!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past history (state) must be maintained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server/client crashes, their views of “state” may be inconsistent, must be reconciled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21"/>
          <p:cNvSpPr txBox="1"/>
          <p:nvPr/>
        </p:nvSpPr>
        <p:spPr>
          <a:xfrm>
            <a:off x="7007117" y="3182996"/>
            <a:ext cx="11376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6" name="Google Shape;18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1" name="Google Shape;1891;p2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2" name="Google Shape;1892;p2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2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Connections: two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22"/>
          <p:cNvSpPr txBox="1"/>
          <p:nvPr/>
        </p:nvSpPr>
        <p:spPr>
          <a:xfrm>
            <a:off x="202342" y="1543086"/>
            <a:ext cx="459494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Non-persistent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opened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most one object sent over 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closed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downloading multiple objects required multiple connections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5" name="Google Shape;1895;p22"/>
          <p:cNvSpPr txBox="1"/>
          <p:nvPr/>
        </p:nvSpPr>
        <p:spPr>
          <a:xfrm>
            <a:off x="4925910" y="1543086"/>
            <a:ext cx="42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Persistent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opened to a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objects can be sent over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TCP connection between client, and that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closed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6" name="Google Shape;18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1" name="Google Shape;1901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2" name="Google Shape;1902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Non-persistent HTTP: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4" name="Google Shape;1904;p23"/>
          <p:cNvCxnSpPr/>
          <p:nvPr/>
        </p:nvCxnSpPr>
        <p:spPr>
          <a:xfrm>
            <a:off x="599907" y="3040443"/>
            <a:ext cx="10658" cy="3480471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5" name="Google Shape;1905;p23"/>
          <p:cNvSpPr/>
          <p:nvPr/>
        </p:nvSpPr>
        <p:spPr>
          <a:xfrm>
            <a:off x="291574" y="5813835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6" name="Google Shape;1906;p23"/>
          <p:cNvSpPr txBox="1"/>
          <p:nvPr/>
        </p:nvSpPr>
        <p:spPr>
          <a:xfrm>
            <a:off x="610565" y="1523712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enters URL: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23"/>
          <p:cNvSpPr txBox="1"/>
          <p:nvPr/>
        </p:nvSpPr>
        <p:spPr>
          <a:xfrm>
            <a:off x="745600" y="2619528"/>
            <a:ext cx="3741222" cy="11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1a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client initiates TCP connection to HTTP server (process) 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www.someSchool.edu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port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23"/>
          <p:cNvSpPr/>
          <p:nvPr/>
        </p:nvSpPr>
        <p:spPr>
          <a:xfrm>
            <a:off x="815175" y="4038076"/>
            <a:ext cx="3719907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client sends HTTP </a:t>
            </a:r>
            <a:r>
              <a:rPr b="0" i="1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request message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(containing URL) into TCP connection socket. Message indicates that client wants object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someDepartment/home.index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p23"/>
          <p:cNvSpPr/>
          <p:nvPr/>
        </p:nvSpPr>
        <p:spPr>
          <a:xfrm>
            <a:off x="5829122" y="2454864"/>
            <a:ext cx="4343298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1b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server at host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www.someSchool.edu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for TCP connection at port 80  “accepts” connection, notifying client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Google Shape;1910;p23"/>
          <p:cNvSpPr/>
          <p:nvPr/>
        </p:nvSpPr>
        <p:spPr>
          <a:xfrm>
            <a:off x="5995840" y="4090548"/>
            <a:ext cx="367396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server receives request message, forms </a:t>
            </a:r>
            <a:r>
              <a:rPr b="0" i="1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response message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requested object, and sends message into its socket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1" name="Google Shape;1911;p23"/>
          <p:cNvCxnSpPr/>
          <p:nvPr/>
        </p:nvCxnSpPr>
        <p:spPr>
          <a:xfrm>
            <a:off x="4559191" y="4511243"/>
            <a:ext cx="1093633" cy="40011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2" name="Google Shape;1912;p23"/>
          <p:cNvCxnSpPr/>
          <p:nvPr/>
        </p:nvCxnSpPr>
        <p:spPr>
          <a:xfrm flipH="1">
            <a:off x="4315021" y="5071676"/>
            <a:ext cx="1335828" cy="1316718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3" name="Google Shape;1913;p23"/>
          <p:cNvSpPr txBox="1"/>
          <p:nvPr/>
        </p:nvSpPr>
        <p:spPr>
          <a:xfrm>
            <a:off x="301099" y="5736048"/>
            <a:ext cx="673100" cy="40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4" name="Google Shape;1914;p23"/>
          <p:cNvCxnSpPr/>
          <p:nvPr/>
        </p:nvCxnSpPr>
        <p:spPr>
          <a:xfrm>
            <a:off x="4293704" y="3185045"/>
            <a:ext cx="1232919" cy="306149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5" name="Google Shape;1915;p23"/>
          <p:cNvCxnSpPr/>
          <p:nvPr/>
        </p:nvCxnSpPr>
        <p:spPr>
          <a:xfrm flipH="1">
            <a:off x="4513326" y="3634415"/>
            <a:ext cx="983320" cy="784063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6" name="Google Shape;1916;p23"/>
          <p:cNvSpPr txBox="1"/>
          <p:nvPr/>
        </p:nvSpPr>
        <p:spPr>
          <a:xfrm>
            <a:off x="2954371" y="1832931"/>
            <a:ext cx="69219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(base HTML file containing text, references to 10 jpeg images)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23"/>
          <p:cNvSpPr/>
          <p:nvPr/>
        </p:nvSpPr>
        <p:spPr>
          <a:xfrm>
            <a:off x="3017691" y="1547458"/>
            <a:ext cx="7942263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18" name="Google Shape;1918;p23"/>
          <p:cNvGrpSpPr/>
          <p:nvPr/>
        </p:nvGrpSpPr>
        <p:grpSpPr>
          <a:xfrm>
            <a:off x="172903" y="2233040"/>
            <a:ext cx="784845" cy="730423"/>
            <a:chOff x="-44" y="1473"/>
            <a:chExt cx="981" cy="1105"/>
          </a:xfrm>
        </p:grpSpPr>
        <p:pic>
          <p:nvPicPr>
            <p:cNvPr descr="desktop_computer_stylized_medium" id="1919" name="Google Shape;191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0" name="Google Shape;1920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1" name="Google Shape;1921;p23"/>
          <p:cNvGrpSpPr/>
          <p:nvPr/>
        </p:nvGrpSpPr>
        <p:grpSpPr>
          <a:xfrm>
            <a:off x="5492678" y="2333765"/>
            <a:ext cx="286234" cy="640019"/>
            <a:chOff x="4140" y="429"/>
            <a:chExt cx="1425" cy="2396"/>
          </a:xfrm>
        </p:grpSpPr>
        <p:sp>
          <p:nvSpPr>
            <p:cNvPr id="1922" name="Google Shape;1922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7" name="Google Shape;1927;p23"/>
            <p:cNvGrpSpPr/>
            <p:nvPr/>
          </p:nvGrpSpPr>
          <p:grpSpPr>
            <a:xfrm>
              <a:off x="4748" y="669"/>
              <a:ext cx="583" cy="140"/>
              <a:chOff x="613" y="2569"/>
              <a:chExt cx="727" cy="134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0" name="Google Shape;1930;p23"/>
            <p:cNvSpPr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1" name="Google Shape;1931;p23"/>
            <p:cNvGrpSpPr/>
            <p:nvPr/>
          </p:nvGrpSpPr>
          <p:grpSpPr>
            <a:xfrm>
              <a:off x="4749" y="995"/>
              <a:ext cx="579" cy="133"/>
              <a:chOff x="616" y="2569"/>
              <a:chExt cx="723" cy="138"/>
            </a:xfrm>
          </p:grpSpPr>
          <p:sp>
            <p:nvSpPr>
              <p:cNvPr id="1932" name="Google Shape;1932;p23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4" name="Google Shape;1934;p23"/>
            <p:cNvSpPr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6" name="Google Shape;1936;p23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7" name="Google Shape;1937;p23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23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9" name="Google Shape;1939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0" name="Google Shape;1940;p23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41" name="Google Shape;1941;p23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23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3" name="Google Shape;1943;p23"/>
            <p:cNvSpPr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54" name="Google Shape;19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9" name="Google Shape;1959;p2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0" name="Google Shape;1960;p2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p2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Non-persistent HTTP: example (more)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24"/>
          <p:cNvSpPr txBox="1"/>
          <p:nvPr/>
        </p:nvSpPr>
        <p:spPr>
          <a:xfrm>
            <a:off x="213006" y="1536964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enters URL: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24"/>
          <p:cNvSpPr txBox="1"/>
          <p:nvPr/>
        </p:nvSpPr>
        <p:spPr>
          <a:xfrm>
            <a:off x="2663062" y="1846183"/>
            <a:ext cx="63784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(containing text, references to 10 jpeg images)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24"/>
          <p:cNvSpPr/>
          <p:nvPr/>
        </p:nvSpPr>
        <p:spPr>
          <a:xfrm>
            <a:off x="2606874" y="1573962"/>
            <a:ext cx="7942263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65" name="Google Shape;1965;p24"/>
          <p:cNvGrpSpPr/>
          <p:nvPr/>
        </p:nvGrpSpPr>
        <p:grpSpPr>
          <a:xfrm>
            <a:off x="159655" y="2325804"/>
            <a:ext cx="784845" cy="730423"/>
            <a:chOff x="-44" y="1473"/>
            <a:chExt cx="981" cy="1105"/>
          </a:xfrm>
        </p:grpSpPr>
        <p:pic>
          <p:nvPicPr>
            <p:cNvPr descr="desktop_computer_stylized_medium" id="1966" name="Google Shape;196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7" name="Google Shape;1967;p2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8" name="Google Shape;1968;p24"/>
          <p:cNvGrpSpPr/>
          <p:nvPr/>
        </p:nvGrpSpPr>
        <p:grpSpPr>
          <a:xfrm>
            <a:off x="5598698" y="2400025"/>
            <a:ext cx="286234" cy="640019"/>
            <a:chOff x="4140" y="429"/>
            <a:chExt cx="1425" cy="2396"/>
          </a:xfrm>
        </p:grpSpPr>
        <p:sp>
          <p:nvSpPr>
            <p:cNvPr id="1969" name="Google Shape;1969;p2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4"/>
            <p:cNvSpPr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4"/>
            <p:cNvSpPr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4" name="Google Shape;1974;p24"/>
            <p:cNvGrpSpPr/>
            <p:nvPr/>
          </p:nvGrpSpPr>
          <p:grpSpPr>
            <a:xfrm>
              <a:off x="4748" y="669"/>
              <a:ext cx="583" cy="140"/>
              <a:chOff x="613" y="2569"/>
              <a:chExt cx="727" cy="134"/>
            </a:xfrm>
          </p:grpSpPr>
          <p:sp>
            <p:nvSpPr>
              <p:cNvPr id="1975" name="Google Shape;1975;p24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24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7" name="Google Shape;1977;p24"/>
            <p:cNvSpPr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8" name="Google Shape;1978;p24"/>
            <p:cNvGrpSpPr/>
            <p:nvPr/>
          </p:nvGrpSpPr>
          <p:grpSpPr>
            <a:xfrm>
              <a:off x="4749" y="995"/>
              <a:ext cx="579" cy="133"/>
              <a:chOff x="616" y="2569"/>
              <a:chExt cx="723" cy="138"/>
            </a:xfrm>
          </p:grpSpPr>
          <p:sp>
            <p:nvSpPr>
              <p:cNvPr id="1979" name="Google Shape;1979;p24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24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1" name="Google Shape;1981;p24"/>
            <p:cNvSpPr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2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84" name="Google Shape;1984;p24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24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6" name="Google Shape;1986;p2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7" name="Google Shape;1987;p24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88" name="Google Shape;1988;p24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24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0" name="Google Shape;1990;p24"/>
            <p:cNvSpPr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1" name="Google Shape;2001;p24"/>
          <p:cNvSpPr txBox="1"/>
          <p:nvPr/>
        </p:nvSpPr>
        <p:spPr>
          <a:xfrm>
            <a:off x="586659" y="3385717"/>
            <a:ext cx="4372249" cy="2010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client receives response message containing html file, displays html.  Parsing html file, finds 10 referenced jpeg  objects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24"/>
          <p:cNvSpPr/>
          <p:nvPr/>
        </p:nvSpPr>
        <p:spPr>
          <a:xfrm>
            <a:off x="758448" y="5037459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Steps 1-5 repeated for each of 10 jpeg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24"/>
          <p:cNvSpPr/>
          <p:nvPr/>
        </p:nvSpPr>
        <p:spPr>
          <a:xfrm>
            <a:off x="5937956" y="2967889"/>
            <a:ext cx="38100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server closes TCP connection.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4" name="Google Shape;2004;p24"/>
          <p:cNvCxnSpPr/>
          <p:nvPr/>
        </p:nvCxnSpPr>
        <p:spPr>
          <a:xfrm flipH="1">
            <a:off x="4818841" y="3385716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5" name="Google Shape;2005;p24"/>
          <p:cNvCxnSpPr/>
          <p:nvPr/>
        </p:nvCxnSpPr>
        <p:spPr>
          <a:xfrm>
            <a:off x="586659" y="3053695"/>
            <a:ext cx="10658" cy="3480471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6" name="Google Shape;2006;p24"/>
          <p:cNvSpPr/>
          <p:nvPr/>
        </p:nvSpPr>
        <p:spPr>
          <a:xfrm>
            <a:off x="278326" y="5827087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24"/>
          <p:cNvSpPr txBox="1"/>
          <p:nvPr/>
        </p:nvSpPr>
        <p:spPr>
          <a:xfrm>
            <a:off x="287851" y="5749300"/>
            <a:ext cx="673100" cy="40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8" name="Google Shape;20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3" name="Google Shape;2013;p2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4" name="Google Shape;2014;p2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2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Non-persistent HTTP: response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25"/>
          <p:cNvSpPr txBox="1"/>
          <p:nvPr/>
        </p:nvSpPr>
        <p:spPr>
          <a:xfrm>
            <a:off x="164191" y="1768670"/>
            <a:ext cx="4724132" cy="3337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RTT (definition):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for a small packet to travel from client to server and 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 response time (per object):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RTT to initiate 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RTT for HTTP request and first few bytes of HTTP response to 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obect/file transmission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7" name="Google Shape;2017;p25"/>
          <p:cNvCxnSpPr/>
          <p:nvPr/>
        </p:nvCxnSpPr>
        <p:spPr>
          <a:xfrm>
            <a:off x="6752743" y="2671284"/>
            <a:ext cx="0" cy="28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018" name="Google Shape;2018;p25"/>
          <p:cNvCxnSpPr/>
          <p:nvPr/>
        </p:nvCxnSpPr>
        <p:spPr>
          <a:xfrm>
            <a:off x="8443430" y="2664934"/>
            <a:ext cx="0" cy="28813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019" name="Google Shape;2019;p25"/>
          <p:cNvCxnSpPr/>
          <p:nvPr/>
        </p:nvCxnSpPr>
        <p:spPr>
          <a:xfrm>
            <a:off x="6767030" y="2903059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0" name="Google Shape;2020;p25"/>
          <p:cNvCxnSpPr/>
          <p:nvPr/>
        </p:nvCxnSpPr>
        <p:spPr>
          <a:xfrm flipH="1">
            <a:off x="6752743" y="3341209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1" name="Google Shape;2021;p25"/>
          <p:cNvCxnSpPr/>
          <p:nvPr/>
        </p:nvCxnSpPr>
        <p:spPr>
          <a:xfrm>
            <a:off x="6760680" y="3849209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2" name="Google Shape;2022;p25"/>
          <p:cNvSpPr/>
          <p:nvPr/>
        </p:nvSpPr>
        <p:spPr>
          <a:xfrm>
            <a:off x="8459456" y="4249143"/>
            <a:ext cx="99857" cy="161739"/>
          </a:xfrm>
          <a:prstGeom prst="rightBrace">
            <a:avLst>
              <a:gd fmla="val 2039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Google Shape;2023;p25"/>
          <p:cNvSpPr txBox="1"/>
          <p:nvPr/>
        </p:nvSpPr>
        <p:spPr>
          <a:xfrm>
            <a:off x="8552968" y="3944459"/>
            <a:ext cx="1123577" cy="87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time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transmit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4" name="Google Shape;2024;p25"/>
          <p:cNvCxnSpPr/>
          <p:nvPr/>
        </p:nvCxnSpPr>
        <p:spPr>
          <a:xfrm>
            <a:off x="6362218" y="2877659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5" name="Google Shape;2025;p25"/>
          <p:cNvSpPr txBox="1"/>
          <p:nvPr/>
        </p:nvSpPr>
        <p:spPr>
          <a:xfrm>
            <a:off x="5072174" y="2563010"/>
            <a:ext cx="1363707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25"/>
          <p:cNvSpPr/>
          <p:nvPr/>
        </p:nvSpPr>
        <p:spPr>
          <a:xfrm>
            <a:off x="6497155" y="2928459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25"/>
          <p:cNvSpPr txBox="1"/>
          <p:nvPr/>
        </p:nvSpPr>
        <p:spPr>
          <a:xfrm>
            <a:off x="6014555" y="3139596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8" name="Google Shape;2028;p25"/>
          <p:cNvCxnSpPr/>
          <p:nvPr/>
        </p:nvCxnSpPr>
        <p:spPr>
          <a:xfrm>
            <a:off x="6411430" y="3782534"/>
            <a:ext cx="354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9" name="Google Shape;2029;p25"/>
          <p:cNvSpPr txBox="1"/>
          <p:nvPr/>
        </p:nvSpPr>
        <p:spPr>
          <a:xfrm>
            <a:off x="5048627" y="3589815"/>
            <a:ext cx="1969956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request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25"/>
          <p:cNvSpPr/>
          <p:nvPr/>
        </p:nvSpPr>
        <p:spPr>
          <a:xfrm>
            <a:off x="6503505" y="3838096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Google Shape;2031;p25"/>
          <p:cNvSpPr txBox="1"/>
          <p:nvPr/>
        </p:nvSpPr>
        <p:spPr>
          <a:xfrm>
            <a:off x="6033605" y="4061934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2" name="Google Shape;2032;p25"/>
          <p:cNvCxnSpPr/>
          <p:nvPr/>
        </p:nvCxnSpPr>
        <p:spPr>
          <a:xfrm flipH="1">
            <a:off x="6374502" y="4805006"/>
            <a:ext cx="361323" cy="22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3" name="Google Shape;2033;p25"/>
          <p:cNvSpPr txBox="1"/>
          <p:nvPr/>
        </p:nvSpPr>
        <p:spPr>
          <a:xfrm>
            <a:off x="4961198" y="4617233"/>
            <a:ext cx="1647627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file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25"/>
          <p:cNvSpPr txBox="1"/>
          <p:nvPr/>
        </p:nvSpPr>
        <p:spPr>
          <a:xfrm>
            <a:off x="6527318" y="5517671"/>
            <a:ext cx="663964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p25"/>
          <p:cNvSpPr txBox="1"/>
          <p:nvPr/>
        </p:nvSpPr>
        <p:spPr>
          <a:xfrm>
            <a:off x="8205305" y="5500209"/>
            <a:ext cx="6639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6" name="Google Shape;2036;p25"/>
          <p:cNvGrpSpPr/>
          <p:nvPr/>
        </p:nvGrpSpPr>
        <p:grpSpPr>
          <a:xfrm>
            <a:off x="8243405" y="1898171"/>
            <a:ext cx="423863" cy="684213"/>
            <a:chOff x="4140" y="429"/>
            <a:chExt cx="1425" cy="2396"/>
          </a:xfrm>
        </p:grpSpPr>
        <p:sp>
          <p:nvSpPr>
            <p:cNvPr id="2037" name="Google Shape;2037;p2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2" name="Google Shape;2042;p25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2043" name="Google Shape;2043;p25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25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5" name="Google Shape;2045;p25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6" name="Google Shape;2046;p25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2047" name="Google Shape;2047;p25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25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9" name="Google Shape;2049;p25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1" name="Google Shape;2051;p25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2052" name="Google Shape;2052;p25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25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4" name="Google Shape;2054;p2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5" name="Google Shape;2055;p25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2056" name="Google Shape;2056;p25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25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8" name="Google Shape;2058;p25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9" name="Google Shape;2069;p25"/>
          <p:cNvGrpSpPr/>
          <p:nvPr/>
        </p:nvGrpSpPr>
        <p:grpSpPr>
          <a:xfrm>
            <a:off x="6241568" y="1920396"/>
            <a:ext cx="698500" cy="709613"/>
            <a:chOff x="-44" y="1473"/>
            <a:chExt cx="981" cy="1105"/>
          </a:xfrm>
        </p:grpSpPr>
        <p:pic>
          <p:nvPicPr>
            <p:cNvPr descr="desktop_computer_stylized_medium" id="2070" name="Google Shape;207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1" name="Google Shape;2071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2" name="Google Shape;2072;p25"/>
          <p:cNvSpPr/>
          <p:nvPr/>
        </p:nvSpPr>
        <p:spPr>
          <a:xfrm>
            <a:off x="6744498" y="4246818"/>
            <a:ext cx="1700270" cy="558188"/>
          </a:xfrm>
          <a:custGeom>
            <a:rect b="b" l="l" r="r" t="t"/>
            <a:pathLst>
              <a:path extrusionOk="0" h="558188" w="1700270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3" name="Google Shape;2073;p25"/>
          <p:cNvSpPr/>
          <p:nvPr/>
        </p:nvSpPr>
        <p:spPr>
          <a:xfrm rot="10800000">
            <a:off x="6625225" y="4643267"/>
            <a:ext cx="99857" cy="161739"/>
          </a:xfrm>
          <a:prstGeom prst="rightBrace">
            <a:avLst>
              <a:gd fmla="val 2039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25"/>
          <p:cNvSpPr txBox="1"/>
          <p:nvPr/>
        </p:nvSpPr>
        <p:spPr>
          <a:xfrm>
            <a:off x="261385" y="6065626"/>
            <a:ext cx="92572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 HTTP response time =  2RTT+ file transmission 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5" name="Google Shape;20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0" name="Google Shape;2080;p2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1" name="Google Shape;2081;p2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2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Persistent HTTP (HTTP 1.1)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26"/>
          <p:cNvSpPr txBox="1"/>
          <p:nvPr/>
        </p:nvSpPr>
        <p:spPr>
          <a:xfrm>
            <a:off x="96323" y="1454772"/>
            <a:ext cx="342875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Non-persistent HTTP issues: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2 RTTs per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overhead 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TCP connection (TCP buffer and variables)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browsers often open multiple parallel TCP connections to fetch referenced objects in parallel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26"/>
          <p:cNvSpPr txBox="1"/>
          <p:nvPr/>
        </p:nvSpPr>
        <p:spPr>
          <a:xfrm>
            <a:off x="3696594" y="1424747"/>
            <a:ext cx="398967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Persistent  HTTP </a:t>
            </a: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(HTTP1.1):</a:t>
            </a:r>
            <a:endParaRPr b="0" i="1" sz="2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leaves connection open after sending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subsequent HTTP messages  between same client/server sent over open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sends requests as soon as it encounters a referenced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little as one RTT for all the referenced objects (cutting response time in half)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26"/>
          <p:cNvPicPr preferRelativeResize="0"/>
          <p:nvPr/>
        </p:nvPicPr>
        <p:blipFill rotWithShape="1">
          <a:blip r:embed="rId3">
            <a:alphaModFix/>
          </a:blip>
          <a:srcRect b="0" l="0" r="0" t="10409"/>
          <a:stretch/>
        </p:blipFill>
        <p:spPr>
          <a:xfrm>
            <a:off x="8135010" y="2268511"/>
            <a:ext cx="3960667" cy="4243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Google Shape;20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1" name="Google Shape;2091;p2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2" name="Google Shape;2092;p2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2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Connection Management in HTTP/1.x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4" name="Google Shape;20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01" y="1513221"/>
            <a:ext cx="7761633" cy="513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1" name="Google Shape;2101;p28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2" name="Google Shape;2102;p28"/>
          <p:cNvSpPr txBox="1"/>
          <p:nvPr/>
        </p:nvSpPr>
        <p:spPr>
          <a:xfrm>
            <a:off x="310549" y="1868852"/>
            <a:ext cx="8300052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2.1 Principles of Network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Web, HTTP and HTTPS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28"/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Application Layer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4" name="Google Shape;21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9" name="Google Shape;2109;p2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0" name="Google Shape;2110;p2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2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Request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p29"/>
          <p:cNvSpPr txBox="1"/>
          <p:nvPr/>
        </p:nvSpPr>
        <p:spPr>
          <a:xfrm>
            <a:off x="243981" y="1709896"/>
            <a:ext cx="9459262" cy="2393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730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Google Shape;2113;p29"/>
          <p:cNvSpPr txBox="1"/>
          <p:nvPr/>
        </p:nvSpPr>
        <p:spPr>
          <a:xfrm>
            <a:off x="149089" y="1444625"/>
            <a:ext cx="7758344" cy="142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HTTP messages: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 request message: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(human-readable format)</a:t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4" name="Google Shape;2114;p29"/>
          <p:cNvGrpSpPr/>
          <p:nvPr/>
        </p:nvGrpSpPr>
        <p:grpSpPr>
          <a:xfrm>
            <a:off x="304572" y="2554061"/>
            <a:ext cx="10054299" cy="4140199"/>
            <a:chOff x="304572" y="2554061"/>
            <a:chExt cx="10054299" cy="4140199"/>
          </a:xfrm>
        </p:grpSpPr>
        <p:sp>
          <p:nvSpPr>
            <p:cNvPr id="2115" name="Google Shape;2115;p29"/>
            <p:cNvSpPr txBox="1"/>
            <p:nvPr/>
          </p:nvSpPr>
          <p:spPr>
            <a:xfrm>
              <a:off x="304572" y="3050979"/>
              <a:ext cx="31631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request line (GET, POST,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HEAD commands)</a:t>
              </a:r>
              <a:endParaRPr b="0" i="0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3966709" y="3625624"/>
              <a:ext cx="149225" cy="1957387"/>
            </a:xfrm>
            <a:custGeom>
              <a:rect b="b" l="l" r="r" t="t"/>
              <a:pathLst>
                <a:path extrusionOk="0" h="924" w="150">
                  <a:moveTo>
                    <a:pt x="122" y="6"/>
                  </a:moveTo>
                  <a:lnTo>
                    <a:pt x="0" y="0"/>
                  </a:lnTo>
                  <a:lnTo>
                    <a:pt x="0" y="924"/>
                  </a:lnTo>
                  <a:lnTo>
                    <a:pt x="150" y="918"/>
                  </a:lnTo>
                </a:path>
              </a:pathLst>
            </a:cu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29"/>
            <p:cNvSpPr txBox="1"/>
            <p:nvPr/>
          </p:nvSpPr>
          <p:spPr>
            <a:xfrm>
              <a:off x="2833669" y="4143149"/>
              <a:ext cx="107112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 lines</a:t>
              </a:r>
              <a:endParaRPr b="0" i="0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8" name="Google Shape;2118;p29"/>
            <p:cNvCxnSpPr/>
            <p:nvPr/>
          </p:nvCxnSpPr>
          <p:spPr>
            <a:xfrm>
              <a:off x="3499984" y="5710011"/>
              <a:ext cx="511175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19" name="Google Shape;2119;p29"/>
            <p:cNvSpPr txBox="1"/>
            <p:nvPr/>
          </p:nvSpPr>
          <p:spPr>
            <a:xfrm>
              <a:off x="743905" y="5548787"/>
              <a:ext cx="277163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carriage return, line feed at start of line indicates end of header lines</a:t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29"/>
            <p:cNvSpPr txBox="1"/>
            <p:nvPr/>
          </p:nvSpPr>
          <p:spPr>
            <a:xfrm>
              <a:off x="4000046" y="3323999"/>
              <a:ext cx="6140450" cy="2589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 /index.html HTTP/1.1\r\n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Host: www-net.cs.umass.edu\r\n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User-Agent: Firefox/3.6.10\r\n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Accept: text/html,application/xhtml+xml\r\n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Accept-Language: en-us,en;q=0.5\r\n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Accept-Encoding: gzip,deflate\r\n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Accept-Charset: ISO-8859-1,utf-8;q=0.7\r\n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Keep-Alive: 115\r\n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Connection: keep-alive\r\n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\r\n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1" name="Google Shape;2121;p29"/>
            <p:cNvCxnSpPr/>
            <p:nvPr/>
          </p:nvCxnSpPr>
          <p:spPr>
            <a:xfrm flipH="1">
              <a:off x="7524296" y="2841399"/>
              <a:ext cx="166688" cy="514350"/>
            </a:xfrm>
            <a:prstGeom prst="straightConnector1">
              <a:avLst/>
            </a:prstGeom>
            <a:noFill/>
            <a:ln cap="flat" cmpd="sng" w="952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22" name="Google Shape;2122;p29"/>
            <p:cNvSpPr txBox="1"/>
            <p:nvPr/>
          </p:nvSpPr>
          <p:spPr>
            <a:xfrm>
              <a:off x="7575096" y="2554061"/>
              <a:ext cx="27837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carriage return character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9"/>
            <p:cNvSpPr txBox="1"/>
            <p:nvPr/>
          </p:nvSpPr>
          <p:spPr>
            <a:xfrm>
              <a:off x="7727496" y="2850924"/>
              <a:ext cx="21493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line-feed character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4" name="Google Shape;2124;p29"/>
            <p:cNvCxnSpPr/>
            <p:nvPr/>
          </p:nvCxnSpPr>
          <p:spPr>
            <a:xfrm flipH="1">
              <a:off x="7805284" y="3150961"/>
              <a:ext cx="80962" cy="252413"/>
            </a:xfrm>
            <a:prstGeom prst="straightConnector1">
              <a:avLst/>
            </a:prstGeom>
            <a:noFill/>
            <a:ln cap="flat" cmpd="sng" w="952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25" name="Google Shape;2125;p29"/>
            <p:cNvCxnSpPr/>
            <p:nvPr/>
          </p:nvCxnSpPr>
          <p:spPr>
            <a:xfrm>
              <a:off x="2558822" y="3471412"/>
              <a:ext cx="1436915" cy="0"/>
            </a:xfrm>
            <a:prstGeom prst="straightConnector1">
              <a:avLst/>
            </a:prstGeom>
            <a:noFill/>
            <a:ln cap="flat" cmpd="sng" w="19050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26" name="Google Shape;2126;p29"/>
            <p:cNvSpPr txBox="1"/>
            <p:nvPr/>
          </p:nvSpPr>
          <p:spPr>
            <a:xfrm>
              <a:off x="4000046" y="6171973"/>
              <a:ext cx="4506913" cy="522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 Check out the online interactive exercises for more examples: h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ttp://gaia.cs.umass.edu/kurose_ross/interactive/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7" name="Google Shape;2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2" name="Google Shape;2132;p3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3" name="Google Shape;2133;p3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3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Request Message: General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30"/>
          <p:cNvSpPr txBox="1"/>
          <p:nvPr/>
        </p:nvSpPr>
        <p:spPr>
          <a:xfrm>
            <a:off x="243981" y="1709896"/>
            <a:ext cx="9459262" cy="2393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730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30"/>
          <p:cNvSpPr txBox="1"/>
          <p:nvPr/>
        </p:nvSpPr>
        <p:spPr>
          <a:xfrm>
            <a:off x="6544371" y="1792356"/>
            <a:ext cx="1030287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30"/>
          <p:cNvSpPr txBox="1"/>
          <p:nvPr/>
        </p:nvSpPr>
        <p:spPr>
          <a:xfrm>
            <a:off x="6539608" y="2808356"/>
            <a:ext cx="974725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30"/>
          <p:cNvSpPr/>
          <p:nvPr/>
        </p:nvSpPr>
        <p:spPr>
          <a:xfrm>
            <a:off x="6155433" y="2378143"/>
            <a:ext cx="346075" cy="1819275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30"/>
          <p:cNvSpPr/>
          <p:nvPr/>
        </p:nvSpPr>
        <p:spPr>
          <a:xfrm>
            <a:off x="6022083" y="2327343"/>
            <a:ext cx="290513" cy="2017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30"/>
          <p:cNvSpPr/>
          <p:nvPr/>
        </p:nvSpPr>
        <p:spPr>
          <a:xfrm>
            <a:off x="6390383" y="4433956"/>
            <a:ext cx="712788" cy="1216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30"/>
          <p:cNvSpPr txBox="1"/>
          <p:nvPr/>
        </p:nvSpPr>
        <p:spPr>
          <a:xfrm>
            <a:off x="6541196" y="4999106"/>
            <a:ext cx="735012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30"/>
          <p:cNvSpPr/>
          <p:nvPr/>
        </p:nvSpPr>
        <p:spPr>
          <a:xfrm>
            <a:off x="719833" y="1828868"/>
            <a:ext cx="5638800" cy="44608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3" name="Google Shape;2143;p30"/>
          <p:cNvCxnSpPr/>
          <p:nvPr/>
        </p:nvCxnSpPr>
        <p:spPr>
          <a:xfrm>
            <a:off x="2027933" y="1832043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4" name="Google Shape;2144;p30"/>
          <p:cNvCxnSpPr/>
          <p:nvPr/>
        </p:nvCxnSpPr>
        <p:spPr>
          <a:xfrm>
            <a:off x="2472433" y="1832043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5" name="Google Shape;2145;p30"/>
          <p:cNvCxnSpPr/>
          <p:nvPr/>
        </p:nvCxnSpPr>
        <p:spPr>
          <a:xfrm>
            <a:off x="3780533" y="1832043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6" name="Google Shape;2146;p30"/>
          <p:cNvCxnSpPr/>
          <p:nvPr/>
        </p:nvCxnSpPr>
        <p:spPr>
          <a:xfrm>
            <a:off x="4205983" y="1825693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7" name="Google Shape;2147;p30"/>
          <p:cNvCxnSpPr/>
          <p:nvPr/>
        </p:nvCxnSpPr>
        <p:spPr>
          <a:xfrm>
            <a:off x="5507733" y="1832043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8" name="Google Shape;2148;p30"/>
          <p:cNvCxnSpPr/>
          <p:nvPr/>
        </p:nvCxnSpPr>
        <p:spPr>
          <a:xfrm>
            <a:off x="5945883" y="1832043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9" name="Google Shape;2149;p30"/>
          <p:cNvSpPr txBox="1"/>
          <p:nvPr/>
        </p:nvSpPr>
        <p:spPr>
          <a:xfrm>
            <a:off x="843658" y="1855856"/>
            <a:ext cx="10302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30"/>
          <p:cNvSpPr txBox="1"/>
          <p:nvPr/>
        </p:nvSpPr>
        <p:spPr>
          <a:xfrm>
            <a:off x="2005708" y="1836806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Google Shape;2151;p30"/>
          <p:cNvSpPr txBox="1"/>
          <p:nvPr/>
        </p:nvSpPr>
        <p:spPr>
          <a:xfrm>
            <a:off x="3771008" y="1843156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30"/>
          <p:cNvSpPr txBox="1"/>
          <p:nvPr/>
        </p:nvSpPr>
        <p:spPr>
          <a:xfrm>
            <a:off x="5523608" y="1849506"/>
            <a:ext cx="4032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30"/>
          <p:cNvSpPr txBox="1"/>
          <p:nvPr/>
        </p:nvSpPr>
        <p:spPr>
          <a:xfrm>
            <a:off x="5993508" y="186061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30"/>
          <p:cNvSpPr txBox="1"/>
          <p:nvPr/>
        </p:nvSpPr>
        <p:spPr>
          <a:xfrm>
            <a:off x="4361558" y="1843156"/>
            <a:ext cx="1003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30"/>
          <p:cNvSpPr txBox="1"/>
          <p:nvPr/>
        </p:nvSpPr>
        <p:spPr>
          <a:xfrm>
            <a:off x="2735958" y="1855856"/>
            <a:ext cx="6937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6" name="Google Shape;2156;p30"/>
          <p:cNvGrpSpPr/>
          <p:nvPr/>
        </p:nvGrpSpPr>
        <p:grpSpPr>
          <a:xfrm>
            <a:off x="719833" y="2273368"/>
            <a:ext cx="4565650" cy="446088"/>
            <a:chOff x="192" y="1894"/>
            <a:chExt cx="2876" cy="281"/>
          </a:xfrm>
        </p:grpSpPr>
        <p:sp>
          <p:nvSpPr>
            <p:cNvPr id="2157" name="Google Shape;2157;p30"/>
            <p:cNvSpPr/>
            <p:nvPr/>
          </p:nvSpPr>
          <p:spPr>
            <a:xfrm>
              <a:off x="192" y="1894"/>
              <a:ext cx="2876" cy="28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8" name="Google Shape;2158;p30"/>
            <p:cNvCxnSpPr/>
            <p:nvPr/>
          </p:nvCxnSpPr>
          <p:spPr>
            <a:xfrm>
              <a:off x="1700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9" name="Google Shape;2159;p30"/>
            <p:cNvCxnSpPr/>
            <p:nvPr/>
          </p:nvCxnSpPr>
          <p:spPr>
            <a:xfrm>
              <a:off x="1832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0" name="Google Shape;2160;p30"/>
            <p:cNvCxnSpPr/>
            <p:nvPr/>
          </p:nvCxnSpPr>
          <p:spPr>
            <a:xfrm>
              <a:off x="2528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1" name="Google Shape;2161;p30"/>
            <p:cNvCxnSpPr/>
            <p:nvPr/>
          </p:nvCxnSpPr>
          <p:spPr>
            <a:xfrm>
              <a:off x="2804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2" name="Google Shape;2162;p30"/>
            <p:cNvSpPr txBox="1"/>
            <p:nvPr/>
          </p:nvSpPr>
          <p:spPr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0"/>
            <p:cNvSpPr txBox="1"/>
            <p:nvPr/>
          </p:nvSpPr>
          <p:spPr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0"/>
            <p:cNvSpPr txBox="1"/>
            <p:nvPr/>
          </p:nvSpPr>
          <p:spPr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0"/>
            <p:cNvSpPr txBox="1"/>
            <p:nvPr/>
          </p:nvSpPr>
          <p:spPr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header field 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6" name="Google Shape;2166;p30"/>
          <p:cNvGrpSpPr/>
          <p:nvPr/>
        </p:nvGrpSpPr>
        <p:grpSpPr>
          <a:xfrm>
            <a:off x="716658" y="3749743"/>
            <a:ext cx="4565650" cy="446088"/>
            <a:chOff x="192" y="1894"/>
            <a:chExt cx="2876" cy="281"/>
          </a:xfrm>
        </p:grpSpPr>
        <p:sp>
          <p:nvSpPr>
            <p:cNvPr id="2167" name="Google Shape;2167;p30"/>
            <p:cNvSpPr/>
            <p:nvPr/>
          </p:nvSpPr>
          <p:spPr>
            <a:xfrm>
              <a:off x="192" y="1894"/>
              <a:ext cx="2876" cy="28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8" name="Google Shape;2168;p30"/>
            <p:cNvCxnSpPr/>
            <p:nvPr/>
          </p:nvCxnSpPr>
          <p:spPr>
            <a:xfrm>
              <a:off x="1700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9" name="Google Shape;2169;p30"/>
            <p:cNvCxnSpPr/>
            <p:nvPr/>
          </p:nvCxnSpPr>
          <p:spPr>
            <a:xfrm>
              <a:off x="1832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0" name="Google Shape;2170;p30"/>
            <p:cNvCxnSpPr/>
            <p:nvPr/>
          </p:nvCxnSpPr>
          <p:spPr>
            <a:xfrm>
              <a:off x="2528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1" name="Google Shape;2171;p30"/>
            <p:cNvCxnSpPr/>
            <p:nvPr/>
          </p:nvCxnSpPr>
          <p:spPr>
            <a:xfrm>
              <a:off x="2804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2" name="Google Shape;2172;p30"/>
            <p:cNvSpPr txBox="1"/>
            <p:nvPr/>
          </p:nvSpPr>
          <p:spPr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0"/>
            <p:cNvSpPr txBox="1"/>
            <p:nvPr/>
          </p:nvSpPr>
          <p:spPr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0"/>
            <p:cNvSpPr txBox="1"/>
            <p:nvPr/>
          </p:nvSpPr>
          <p:spPr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0"/>
            <p:cNvSpPr txBox="1"/>
            <p:nvPr/>
          </p:nvSpPr>
          <p:spPr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header field 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76" name="Google Shape;2176;p30"/>
          <p:cNvCxnSpPr/>
          <p:nvPr/>
        </p:nvCxnSpPr>
        <p:spPr>
          <a:xfrm>
            <a:off x="719833" y="2721043"/>
            <a:ext cx="0" cy="10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77" name="Google Shape;2177;p30"/>
          <p:cNvGrpSpPr/>
          <p:nvPr/>
        </p:nvGrpSpPr>
        <p:grpSpPr>
          <a:xfrm>
            <a:off x="551558" y="2944881"/>
            <a:ext cx="331788" cy="461962"/>
            <a:chOff x="462" y="1727"/>
            <a:chExt cx="209" cy="291"/>
          </a:xfrm>
        </p:grpSpPr>
        <p:sp>
          <p:nvSpPr>
            <p:cNvPr id="2178" name="Google Shape;2178;p30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0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0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81" name="Google Shape;2181;p30"/>
          <p:cNvCxnSpPr/>
          <p:nvPr/>
        </p:nvCxnSpPr>
        <p:spPr>
          <a:xfrm>
            <a:off x="5283896" y="2708343"/>
            <a:ext cx="0" cy="10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82" name="Google Shape;2182;p30"/>
          <p:cNvGrpSpPr/>
          <p:nvPr/>
        </p:nvGrpSpPr>
        <p:grpSpPr>
          <a:xfrm>
            <a:off x="5115621" y="2932181"/>
            <a:ext cx="331787" cy="461962"/>
            <a:chOff x="462" y="1727"/>
            <a:chExt cx="209" cy="291"/>
          </a:xfrm>
        </p:grpSpPr>
        <p:sp>
          <p:nvSpPr>
            <p:cNvPr id="2183" name="Google Shape;2183;p30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0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0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6" name="Google Shape;2186;p30"/>
          <p:cNvGrpSpPr/>
          <p:nvPr/>
        </p:nvGrpSpPr>
        <p:grpSpPr>
          <a:xfrm>
            <a:off x="715071" y="4195831"/>
            <a:ext cx="963612" cy="446087"/>
            <a:chOff x="3105" y="2650"/>
            <a:chExt cx="607" cy="281"/>
          </a:xfrm>
        </p:grpSpPr>
        <p:sp>
          <p:nvSpPr>
            <p:cNvPr id="2187" name="Google Shape;2187;p30"/>
            <p:cNvSpPr/>
            <p:nvPr/>
          </p:nvSpPr>
          <p:spPr>
            <a:xfrm>
              <a:off x="3105" y="2650"/>
              <a:ext cx="607" cy="28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8" name="Google Shape;2188;p30"/>
            <p:cNvCxnSpPr/>
            <p:nvPr/>
          </p:nvCxnSpPr>
          <p:spPr>
            <a:xfrm>
              <a:off x="3406" y="2652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9" name="Google Shape;2189;p30"/>
            <p:cNvSpPr txBox="1"/>
            <p:nvPr/>
          </p:nvSpPr>
          <p:spPr>
            <a:xfrm>
              <a:off x="3140" y="2663"/>
              <a:ext cx="25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0"/>
            <p:cNvSpPr txBox="1"/>
            <p:nvPr/>
          </p:nvSpPr>
          <p:spPr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1" name="Google Shape;2191;p30"/>
          <p:cNvSpPr/>
          <p:nvPr/>
        </p:nvSpPr>
        <p:spPr>
          <a:xfrm>
            <a:off x="715071" y="4643506"/>
            <a:ext cx="5170487" cy="11207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30"/>
          <p:cNvSpPr txBox="1"/>
          <p:nvPr/>
        </p:nvSpPr>
        <p:spPr>
          <a:xfrm>
            <a:off x="2651821" y="4967356"/>
            <a:ext cx="1411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entity 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3" name="Google Shape;2193;p30"/>
          <p:cNvGrpSpPr/>
          <p:nvPr/>
        </p:nvGrpSpPr>
        <p:grpSpPr>
          <a:xfrm>
            <a:off x="551558" y="4981643"/>
            <a:ext cx="331788" cy="461963"/>
            <a:chOff x="462" y="1727"/>
            <a:chExt cx="209" cy="291"/>
          </a:xfrm>
        </p:grpSpPr>
        <p:sp>
          <p:nvSpPr>
            <p:cNvPr id="2194" name="Google Shape;2194;p30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0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0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7" name="Google Shape;2197;p30"/>
          <p:cNvGrpSpPr/>
          <p:nvPr/>
        </p:nvGrpSpPr>
        <p:grpSpPr>
          <a:xfrm>
            <a:off x="5710933" y="4972118"/>
            <a:ext cx="331788" cy="461963"/>
            <a:chOff x="462" y="1727"/>
            <a:chExt cx="209" cy="291"/>
          </a:xfrm>
        </p:grpSpPr>
        <p:sp>
          <p:nvSpPr>
            <p:cNvPr id="2198" name="Google Shape;2198;p30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0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0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1" name="Google Shape;2201;p30"/>
          <p:cNvSpPr/>
          <p:nvPr/>
        </p:nvSpPr>
        <p:spPr>
          <a:xfrm>
            <a:off x="292457" y="6042900"/>
            <a:ext cx="74597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specifications [RFC 1945; RFC 2616; RFC 7540]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2" name="Google Shape;2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4"/>
          <p:cNvSpPr txBox="1"/>
          <p:nvPr/>
        </p:nvSpPr>
        <p:spPr>
          <a:xfrm>
            <a:off x="310549" y="1868852"/>
            <a:ext cx="8300052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Network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2.2 Web, HTTP and HTTPS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Application Layer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7" name="Google Shape;2207;p3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8" name="Google Shape;2208;p3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3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Request Message – Wireshark 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0" name="Google Shape;2210;p31"/>
          <p:cNvPicPr preferRelativeResize="0"/>
          <p:nvPr/>
        </p:nvPicPr>
        <p:blipFill rotWithShape="1">
          <a:blip r:embed="rId3">
            <a:alphaModFix/>
          </a:blip>
          <a:srcRect b="19194" l="0" r="0" t="0"/>
          <a:stretch/>
        </p:blipFill>
        <p:spPr>
          <a:xfrm>
            <a:off x="67080" y="1407205"/>
            <a:ext cx="9673269" cy="527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1" name="Google Shape;2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6" name="Google Shape;2216;p3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7" name="Google Shape;2217;p3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3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Other HTTP Request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32"/>
          <p:cNvSpPr txBox="1"/>
          <p:nvPr/>
        </p:nvSpPr>
        <p:spPr>
          <a:xfrm>
            <a:off x="243981" y="1709896"/>
            <a:ext cx="9459262" cy="2393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730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32"/>
          <p:cNvSpPr txBox="1"/>
          <p:nvPr/>
        </p:nvSpPr>
        <p:spPr>
          <a:xfrm>
            <a:off x="208494" y="1727394"/>
            <a:ext cx="4684713" cy="170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POST method: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often includes form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 sent from client to server in entity body of HTTP POST request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32"/>
          <p:cNvSpPr txBox="1"/>
          <p:nvPr/>
        </p:nvSpPr>
        <p:spPr>
          <a:xfrm>
            <a:off x="208494" y="3830861"/>
            <a:ext cx="5541055" cy="170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GET method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sending data to server):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user data in URL field of HTTP GET request message (following a ‘?’):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32"/>
          <p:cNvSpPr txBox="1"/>
          <p:nvPr/>
        </p:nvSpPr>
        <p:spPr>
          <a:xfrm>
            <a:off x="321613" y="5806133"/>
            <a:ext cx="5615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www.somesite.com/animalsearch?monkeys&amp;banana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3" name="Google Shape;2223;p32"/>
          <p:cNvSpPr txBox="1"/>
          <p:nvPr/>
        </p:nvSpPr>
        <p:spPr>
          <a:xfrm>
            <a:off x="4950923" y="1752600"/>
            <a:ext cx="4684713" cy="170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HEAD method: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 headers (only) that would be returned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specified URL were requested  with an HTTP GET method.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32"/>
          <p:cNvSpPr txBox="1"/>
          <p:nvPr/>
        </p:nvSpPr>
        <p:spPr>
          <a:xfrm>
            <a:off x="5389857" y="3839527"/>
            <a:ext cx="4684713" cy="170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PUT method: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uploads new file (object) to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completely replaces file that exists at specified URL with content in entity body of POST HTTP request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5" name="Google Shape;2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0" name="Google Shape;2230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1" name="Google Shape;2231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Response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33"/>
          <p:cNvSpPr txBox="1"/>
          <p:nvPr/>
        </p:nvSpPr>
        <p:spPr>
          <a:xfrm>
            <a:off x="243981" y="1709896"/>
            <a:ext cx="9459262" cy="2393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730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Google Shape;2234;p33"/>
          <p:cNvSpPr txBox="1"/>
          <p:nvPr/>
        </p:nvSpPr>
        <p:spPr>
          <a:xfrm>
            <a:off x="121003" y="1555730"/>
            <a:ext cx="40561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status line (protocol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status code status phrase)</a:t>
            </a:r>
            <a:endParaRPr b="0" i="0" sz="2800" u="none" cap="none" strike="noStrike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Google Shape;2235;p33"/>
          <p:cNvSpPr/>
          <p:nvPr/>
        </p:nvSpPr>
        <p:spPr>
          <a:xfrm>
            <a:off x="4177116" y="1971229"/>
            <a:ext cx="257175" cy="2941638"/>
          </a:xfrm>
          <a:custGeom>
            <a:rect b="b" l="l" r="r" t="t"/>
            <a:pathLst>
              <a:path extrusionOk="0" h="1428" w="162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cap="flat" cmpd="sng" w="19050">
            <a:solidFill>
              <a:srgbClr val="0000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p33"/>
          <p:cNvSpPr txBox="1"/>
          <p:nvPr/>
        </p:nvSpPr>
        <p:spPr>
          <a:xfrm>
            <a:off x="2917077" y="2952304"/>
            <a:ext cx="10711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 lines</a:t>
            </a:r>
            <a:endParaRPr b="0" i="0" sz="2800" u="none" cap="none" strike="noStrike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33"/>
          <p:cNvSpPr txBox="1"/>
          <p:nvPr/>
        </p:nvSpPr>
        <p:spPr>
          <a:xfrm>
            <a:off x="10785" y="4803102"/>
            <a:ext cx="3602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data, e.g.,  requested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HTML file</a:t>
            </a:r>
            <a:endParaRPr b="0" i="0" sz="2800" u="none" cap="none" strike="noStrike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8" name="Google Shape;2238;p33"/>
          <p:cNvSpPr/>
          <p:nvPr/>
        </p:nvSpPr>
        <p:spPr>
          <a:xfrm>
            <a:off x="4362854" y="1710879"/>
            <a:ext cx="6311900" cy="355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26 Sep 2010 20:09:20 GMT\r\n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Apache/2.0.52 (CentOS)\r\n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30 Oct 2007 17:00:02 GMT\r\n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ETag: "17dc6-a5c-bf716880"\r\n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2652\r\n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timeout=10, max=100\r\n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charset=ISO-8859-1\r\n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data data data data ...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39" name="Google Shape;2239;p33"/>
          <p:cNvCxnSpPr/>
          <p:nvPr/>
        </p:nvCxnSpPr>
        <p:spPr>
          <a:xfrm>
            <a:off x="2825245" y="1845820"/>
            <a:ext cx="1436915" cy="0"/>
          </a:xfrm>
          <a:prstGeom prst="straightConnector1">
            <a:avLst/>
          </a:prstGeom>
          <a:noFill/>
          <a:ln cap="flat" cmpd="sng" w="19050">
            <a:solidFill>
              <a:srgbClr val="0000A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0" name="Google Shape;2240;p33"/>
          <p:cNvCxnSpPr/>
          <p:nvPr/>
        </p:nvCxnSpPr>
        <p:spPr>
          <a:xfrm>
            <a:off x="2825245" y="5046220"/>
            <a:ext cx="1436915" cy="0"/>
          </a:xfrm>
          <a:prstGeom prst="straightConnector1">
            <a:avLst/>
          </a:prstGeom>
          <a:noFill/>
          <a:ln cap="flat" cmpd="sng" w="19050">
            <a:solidFill>
              <a:srgbClr val="0000A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1" name="Google Shape;2241;p33"/>
          <p:cNvSpPr txBox="1"/>
          <p:nvPr/>
        </p:nvSpPr>
        <p:spPr>
          <a:xfrm>
            <a:off x="121003" y="6155251"/>
            <a:ext cx="95213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2" name="Google Shape;2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7" name="Google Shape;2247;p3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8" name="Google Shape;2248;p3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3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Response Message – Wireshark 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0" name="Google Shape;22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1510"/>
            <a:ext cx="10257183" cy="54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1" name="Google Shape;22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6" name="Google Shape;2256;p3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7" name="Google Shape;2257;p3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3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Response Status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35"/>
          <p:cNvSpPr txBox="1"/>
          <p:nvPr/>
        </p:nvSpPr>
        <p:spPr>
          <a:xfrm>
            <a:off x="243981" y="1709896"/>
            <a:ext cx="9459262" cy="2393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730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0" name="Google Shape;2260;p35"/>
          <p:cNvSpPr txBox="1"/>
          <p:nvPr/>
        </p:nvSpPr>
        <p:spPr>
          <a:xfrm>
            <a:off x="199212" y="2393582"/>
            <a:ext cx="8886308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200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succeeded, requested object later in this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301 Moved Permanently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requested object moved, new location specified later in this message (in Location: field)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400 Bad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msg not understood by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404 Not Found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requested document not found on this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505 HTTP Version Not Supported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35"/>
          <p:cNvSpPr/>
          <p:nvPr/>
        </p:nvSpPr>
        <p:spPr>
          <a:xfrm>
            <a:off x="69823" y="1444830"/>
            <a:ext cx="90344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838" lvl="0" marL="350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appears in 1st line in server-to-client response message.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8" lvl="0" marL="350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sample codes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2" name="Google Shape;2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7" name="Google Shape;2267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8" name="Google Shape;2268;p3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Google Shape;2269;p3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vs HTTPS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0" name="Google Shape;22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0" y="1614867"/>
            <a:ext cx="5041210" cy="1875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71" name="Google Shape;2271;p36"/>
          <p:cNvSpPr/>
          <p:nvPr/>
        </p:nvSpPr>
        <p:spPr>
          <a:xfrm>
            <a:off x="393110" y="4402615"/>
            <a:ext cx="9373741" cy="2077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838" lvl="0" marL="350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is HTTP with encryption – All communications between browser and server are encrypted (bi-directional).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8" lvl="0" marL="35083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‘S’ refers ‘Secure’ or HTTP over Secure Socket Layer.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8" lvl="0" marL="35083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 TLS (SSL) to encrypt normal HTTP requests and responses.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8" lvl="0" marL="35083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Attackers can't read the data crossing the wire and you know you are talking to the server you think you are talking too.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438" lvl="0" marL="35083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2" name="Google Shape;227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29" y="1389583"/>
            <a:ext cx="44767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3" name="Google Shape;227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8" name="Google Shape;2278;p3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9" name="Google Shape;2279;p3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3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vs HTTPS (more)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37"/>
          <p:cNvSpPr txBox="1"/>
          <p:nvPr/>
        </p:nvSpPr>
        <p:spPr>
          <a:xfrm>
            <a:off x="185536" y="1456928"/>
            <a:ext cx="5579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+ TLS -&gt; Encrypted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port no. 443 for data communication.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is based on public/private-key cryptography.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public key is used for encryption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secret private key is required for decryption.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 certificate is a web server’s digital certificate issued by a third party 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encrypted connection and establish trust.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my certificate SSL or TLS?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2" name="Google Shape;2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712" y="1513221"/>
            <a:ext cx="4561394" cy="29454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3" name="Google Shape;2283;p37"/>
          <p:cNvSpPr txBox="1"/>
          <p:nvPr/>
        </p:nvSpPr>
        <p:spPr>
          <a:xfrm>
            <a:off x="6427306" y="4669377"/>
            <a:ext cx="4850294" cy="87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 message encrypted with Bob’s public key can be only decrypted with Bob’s private key.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b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4" name="Google Shape;2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9" name="Google Shape;2289;p3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0" name="Google Shape;2290;p3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p3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How does SSL works?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Google Shape;2292;p38"/>
          <p:cNvSpPr txBox="1"/>
          <p:nvPr/>
        </p:nvSpPr>
        <p:spPr>
          <a:xfrm>
            <a:off x="185536" y="1456928"/>
            <a:ext cx="591046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Browser requests secure pages (HTTPS) from a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Server sends its public key with its SSL certificate (digitally signed by a third party – CA).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On receipt of certificate, browser verifies issuer’s digital signature. (green padlock 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Browser creates a symmetric key (shared key), keeps one and gives a copy to server. Encrypts it using server’s public key.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On receipt of encrypted secret key, decrypts it using its private key and gets browser’s secret key.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3" name="Google Shape;2293;p38"/>
          <p:cNvSpPr txBox="1"/>
          <p:nvPr/>
        </p:nvSpPr>
        <p:spPr>
          <a:xfrm>
            <a:off x="6011741" y="1475995"/>
            <a:ext cx="474427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Asymmetric and Symmetric key algorithms work together.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Asymmetric key algorithm – verify identity of the owner &amp; its public key -&gt; Establish trust.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connection is established, Symmetric key algorithm is used to encrypt and decrypt the traffic.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4" name="Google Shape;2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9" name="Google Shape;2299;p3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0" name="Google Shape;2300;p3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p3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How does SSL works?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2" name="Google Shape;2302;p39"/>
          <p:cNvPicPr preferRelativeResize="0"/>
          <p:nvPr/>
        </p:nvPicPr>
        <p:blipFill rotWithShape="1">
          <a:blip r:embed="rId3">
            <a:alphaModFix/>
          </a:blip>
          <a:srcRect b="0" l="0" r="0" t="4742"/>
          <a:stretch/>
        </p:blipFill>
        <p:spPr>
          <a:xfrm>
            <a:off x="92764" y="2014336"/>
            <a:ext cx="11982450" cy="4436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Google Shape;2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8" name="Google Shape;2308;p4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9" name="Google Shape;2309;p4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p4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Benefits of HTTPS over HTTP using SSL Certificates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p40"/>
          <p:cNvSpPr txBox="1"/>
          <p:nvPr/>
        </p:nvSpPr>
        <p:spPr>
          <a:xfrm>
            <a:off x="384316" y="4081670"/>
            <a:ext cx="7911543" cy="2468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Stronger Google ranking.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browser labels.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security.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customer confidence / safer experience.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customer trust and improve conversions.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2" name="Google Shape;2312;p40"/>
          <p:cNvPicPr preferRelativeResize="0"/>
          <p:nvPr/>
        </p:nvPicPr>
        <p:blipFill rotWithShape="1">
          <a:blip r:embed="rId3">
            <a:alphaModFix/>
          </a:blip>
          <a:srcRect b="17202" l="0" r="0" t="19902"/>
          <a:stretch/>
        </p:blipFill>
        <p:spPr>
          <a:xfrm>
            <a:off x="393111" y="1705581"/>
            <a:ext cx="5097970" cy="187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Google Shape;2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Application Layer: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203969" y="1512335"/>
            <a:ext cx="4646327" cy="3072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Our goals: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implementation aspects of application-layer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transport-layer service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client-server paradigm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peer-to-peer paradigm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059247" y="1505515"/>
            <a:ext cx="4071501" cy="350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92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about protocols by examining popular application-layer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6921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8" name="Google Shape;2318;g264e17ce455_0_4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9" name="Google Shape;2319;g264e17ce455_0_4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g264e17ce455_0_40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Benefits of HTTPS over HTTP using SSL Certificates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1" name="Google Shape;2321;g264e17ce45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2" name="Google Shape;2322;g264e17ce455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104" y="1519299"/>
            <a:ext cx="5903200" cy="322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mmetric vs. Asymmetric Encryption – What are differences?" id="2323" name="Google Shape;2323;g264e17ce455_0_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3899" y="3583875"/>
            <a:ext cx="6126199" cy="33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8" name="Google Shape;2328;p4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9" name="Google Shape;2329;p4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4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Cookies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42"/>
          <p:cNvSpPr txBox="1"/>
          <p:nvPr/>
        </p:nvSpPr>
        <p:spPr>
          <a:xfrm>
            <a:off x="185536" y="1456928"/>
            <a:ext cx="5102081" cy="257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Website/HTTP/Internet cookies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Piece of data from a specific website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on a user’s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sites to keep track of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language selection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2" name="Google Shape;233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36" y="4195457"/>
            <a:ext cx="4487958" cy="2165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3" name="Google Shape;2333;p42"/>
          <p:cNvPicPr preferRelativeResize="0"/>
          <p:nvPr/>
        </p:nvPicPr>
        <p:blipFill rotWithShape="1">
          <a:blip r:embed="rId4">
            <a:alphaModFix/>
          </a:blip>
          <a:srcRect b="7342" l="2211" r="14309" t="29315"/>
          <a:stretch/>
        </p:blipFill>
        <p:spPr>
          <a:xfrm>
            <a:off x="5120620" y="4195457"/>
            <a:ext cx="4360568" cy="216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4" name="Google Shape;233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4729" y="1513221"/>
            <a:ext cx="2142297" cy="214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5" name="Google Shape;233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0" name="Google Shape;2340;p4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1" name="Google Shape;2341;p4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4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Maintaining user/server state: cookies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43"/>
          <p:cNvSpPr txBox="1"/>
          <p:nvPr/>
        </p:nvSpPr>
        <p:spPr>
          <a:xfrm>
            <a:off x="243981" y="1709896"/>
            <a:ext cx="9459262" cy="2393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730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43"/>
          <p:cNvSpPr txBox="1"/>
          <p:nvPr/>
        </p:nvSpPr>
        <p:spPr>
          <a:xfrm>
            <a:off x="393111" y="1566889"/>
            <a:ext cx="4918622" cy="479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 HTTP GET/response interaction is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notion of multi-step exchanges of HTTP messages to complete a Web “transaction”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client/server to track “state” of multi-step exchange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HTTP requests are independent of each 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client/server to “recover” from a partially-completed-but-never-completely-completed transaction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43"/>
          <p:cNvSpPr txBox="1"/>
          <p:nvPr/>
        </p:nvSpPr>
        <p:spPr>
          <a:xfrm>
            <a:off x="5842365" y="1464825"/>
            <a:ext cx="33473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a stateful protocol: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makes two changes to X, or none at 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6" name="Google Shape;2346;p43"/>
          <p:cNvCxnSpPr/>
          <p:nvPr/>
        </p:nvCxnSpPr>
        <p:spPr>
          <a:xfrm>
            <a:off x="6276925" y="3017155"/>
            <a:ext cx="0" cy="28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347" name="Google Shape;2347;p43"/>
          <p:cNvCxnSpPr/>
          <p:nvPr/>
        </p:nvCxnSpPr>
        <p:spPr>
          <a:xfrm>
            <a:off x="7967612" y="3010805"/>
            <a:ext cx="0" cy="28813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348" name="Google Shape;2348;p43"/>
          <p:cNvSpPr txBox="1"/>
          <p:nvPr/>
        </p:nvSpPr>
        <p:spPr>
          <a:xfrm>
            <a:off x="6051500" y="5863542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9" name="Google Shape;2349;p43"/>
          <p:cNvSpPr txBox="1"/>
          <p:nvPr/>
        </p:nvSpPr>
        <p:spPr>
          <a:xfrm>
            <a:off x="7729487" y="5846080"/>
            <a:ext cx="5196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0" name="Google Shape;2350;p43"/>
          <p:cNvGrpSpPr/>
          <p:nvPr/>
        </p:nvGrpSpPr>
        <p:grpSpPr>
          <a:xfrm>
            <a:off x="7767587" y="2244042"/>
            <a:ext cx="423863" cy="684213"/>
            <a:chOff x="4140" y="429"/>
            <a:chExt cx="1425" cy="2396"/>
          </a:xfrm>
        </p:grpSpPr>
        <p:sp>
          <p:nvSpPr>
            <p:cNvPr id="2351" name="Google Shape;2351;p4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43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4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4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43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6" name="Google Shape;2356;p43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2357" name="Google Shape;2357;p43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43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59" name="Google Shape;2359;p43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0" name="Google Shape;2360;p43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2361" name="Google Shape;2361;p43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43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3" name="Google Shape;2363;p43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43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5" name="Google Shape;2365;p43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2366" name="Google Shape;2366;p43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43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8" name="Google Shape;2368;p4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9" name="Google Shape;2369;p43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2370" name="Google Shape;2370;p43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43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72" name="Google Shape;2372;p43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4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4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43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4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43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43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43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43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43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43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3" name="Google Shape;2383;p43"/>
          <p:cNvGrpSpPr/>
          <p:nvPr/>
        </p:nvGrpSpPr>
        <p:grpSpPr>
          <a:xfrm>
            <a:off x="5765750" y="2266267"/>
            <a:ext cx="698500" cy="709613"/>
            <a:chOff x="-44" y="1473"/>
            <a:chExt cx="981" cy="1105"/>
          </a:xfrm>
        </p:grpSpPr>
        <p:pic>
          <p:nvPicPr>
            <p:cNvPr descr="desktop_computer_stylized_medium" id="2384" name="Google Shape;2384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5" name="Google Shape;2385;p4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6" name="Google Shape;2386;p43"/>
          <p:cNvGrpSpPr/>
          <p:nvPr/>
        </p:nvGrpSpPr>
        <p:grpSpPr>
          <a:xfrm>
            <a:off x="6276925" y="4139632"/>
            <a:ext cx="1673225" cy="370769"/>
            <a:chOff x="8211743" y="3940852"/>
            <a:chExt cx="1673225" cy="370769"/>
          </a:xfrm>
        </p:grpSpPr>
        <p:cxnSp>
          <p:nvCxnSpPr>
            <p:cNvPr id="2387" name="Google Shape;2387;p43"/>
            <p:cNvCxnSpPr/>
            <p:nvPr/>
          </p:nvCxnSpPr>
          <p:spPr>
            <a:xfrm flipH="1">
              <a:off x="8211743" y="3942941"/>
              <a:ext cx="1673225" cy="242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88" name="Google Shape;2388;p43"/>
            <p:cNvSpPr txBox="1"/>
            <p:nvPr/>
          </p:nvSpPr>
          <p:spPr>
            <a:xfrm rot="-493963">
              <a:off x="9382305" y="3972348"/>
              <a:ext cx="462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9" name="Google Shape;2389;p43"/>
          <p:cNvGrpSpPr/>
          <p:nvPr/>
        </p:nvGrpSpPr>
        <p:grpSpPr>
          <a:xfrm>
            <a:off x="6285747" y="4821531"/>
            <a:ext cx="1673225" cy="370769"/>
            <a:chOff x="8220565" y="4622751"/>
            <a:chExt cx="1673225" cy="370769"/>
          </a:xfrm>
        </p:grpSpPr>
        <p:cxnSp>
          <p:nvCxnSpPr>
            <p:cNvPr id="2390" name="Google Shape;2390;p43"/>
            <p:cNvCxnSpPr/>
            <p:nvPr/>
          </p:nvCxnSpPr>
          <p:spPr>
            <a:xfrm flipH="1">
              <a:off x="8220565" y="4655320"/>
              <a:ext cx="1673225" cy="242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91" name="Google Shape;2391;p43"/>
            <p:cNvSpPr txBox="1"/>
            <p:nvPr/>
          </p:nvSpPr>
          <p:spPr>
            <a:xfrm rot="-493963">
              <a:off x="9360647" y="4654247"/>
              <a:ext cx="462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2" name="Google Shape;2392;p43"/>
          <p:cNvGrpSpPr/>
          <p:nvPr/>
        </p:nvGrpSpPr>
        <p:grpSpPr>
          <a:xfrm>
            <a:off x="6291212" y="5006068"/>
            <a:ext cx="1684338" cy="455443"/>
            <a:chOff x="8226030" y="4807288"/>
            <a:chExt cx="1684338" cy="455443"/>
          </a:xfrm>
        </p:grpSpPr>
        <p:cxnSp>
          <p:nvCxnSpPr>
            <p:cNvPr id="2393" name="Google Shape;2393;p43"/>
            <p:cNvCxnSpPr/>
            <p:nvPr/>
          </p:nvCxnSpPr>
          <p:spPr>
            <a:xfrm>
              <a:off x="8226030" y="4990711"/>
              <a:ext cx="1684338" cy="2345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94" name="Google Shape;2394;p43"/>
            <p:cNvSpPr txBox="1"/>
            <p:nvPr/>
          </p:nvSpPr>
          <p:spPr>
            <a:xfrm rot="460210">
              <a:off x="8601378" y="4881121"/>
              <a:ext cx="11269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unlock </a:t>
              </a: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5" name="Google Shape;2395;p43"/>
          <p:cNvGrpSpPr/>
          <p:nvPr/>
        </p:nvGrpSpPr>
        <p:grpSpPr>
          <a:xfrm>
            <a:off x="6276925" y="5450091"/>
            <a:ext cx="1673225" cy="370769"/>
            <a:chOff x="8211743" y="5251311"/>
            <a:chExt cx="1673225" cy="370769"/>
          </a:xfrm>
        </p:grpSpPr>
        <p:cxnSp>
          <p:nvCxnSpPr>
            <p:cNvPr id="2396" name="Google Shape;2396;p43"/>
            <p:cNvCxnSpPr/>
            <p:nvPr/>
          </p:nvCxnSpPr>
          <p:spPr>
            <a:xfrm flipH="1">
              <a:off x="8211743" y="5253900"/>
              <a:ext cx="1673225" cy="242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97" name="Google Shape;2397;p43"/>
            <p:cNvSpPr txBox="1"/>
            <p:nvPr/>
          </p:nvSpPr>
          <p:spPr>
            <a:xfrm rot="-493963">
              <a:off x="9373746" y="5282807"/>
              <a:ext cx="462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8" name="Google Shape;2398;p43"/>
          <p:cNvGrpSpPr/>
          <p:nvPr/>
        </p:nvGrpSpPr>
        <p:grpSpPr>
          <a:xfrm>
            <a:off x="6291212" y="3686941"/>
            <a:ext cx="1710811" cy="482930"/>
            <a:chOff x="8226030" y="3488161"/>
            <a:chExt cx="1710811" cy="482930"/>
          </a:xfrm>
        </p:grpSpPr>
        <p:cxnSp>
          <p:nvCxnSpPr>
            <p:cNvPr id="2399" name="Google Shape;2399;p43"/>
            <p:cNvCxnSpPr/>
            <p:nvPr/>
          </p:nvCxnSpPr>
          <p:spPr>
            <a:xfrm>
              <a:off x="8226030" y="3679752"/>
              <a:ext cx="1684338" cy="2345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00" name="Google Shape;2400;p43"/>
            <p:cNvSpPr txBox="1"/>
            <p:nvPr/>
          </p:nvSpPr>
          <p:spPr>
            <a:xfrm rot="460210">
              <a:off x="8589335" y="3575737"/>
              <a:ext cx="13329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update </a:t>
              </a: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     X’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1" name="Google Shape;2401;p43"/>
            <p:cNvCxnSpPr/>
            <p:nvPr/>
          </p:nvCxnSpPr>
          <p:spPr>
            <a:xfrm rot="10800000">
              <a:off x="9331367" y="3750644"/>
              <a:ext cx="221806" cy="2811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402" name="Google Shape;2402;p43"/>
          <p:cNvGrpSpPr/>
          <p:nvPr/>
        </p:nvGrpSpPr>
        <p:grpSpPr>
          <a:xfrm>
            <a:off x="6300034" y="4376032"/>
            <a:ext cx="1684338" cy="472801"/>
            <a:chOff x="8234852" y="4177252"/>
            <a:chExt cx="1684338" cy="472801"/>
          </a:xfrm>
        </p:grpSpPr>
        <p:cxnSp>
          <p:nvCxnSpPr>
            <p:cNvPr id="2403" name="Google Shape;2403;p43"/>
            <p:cNvCxnSpPr/>
            <p:nvPr/>
          </p:nvCxnSpPr>
          <p:spPr>
            <a:xfrm>
              <a:off x="8234852" y="4392131"/>
              <a:ext cx="1684338" cy="2345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04" name="Google Shape;2404;p43"/>
            <p:cNvSpPr txBox="1"/>
            <p:nvPr/>
          </p:nvSpPr>
          <p:spPr>
            <a:xfrm rot="460210">
              <a:off x="8600615" y="4259764"/>
              <a:ext cx="12570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update </a:t>
              </a: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     X’’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5" name="Google Shape;2405;p43"/>
            <p:cNvCxnSpPr/>
            <p:nvPr/>
          </p:nvCxnSpPr>
          <p:spPr>
            <a:xfrm rot="10800000">
              <a:off x="9339955" y="4436145"/>
              <a:ext cx="221806" cy="2811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406" name="Google Shape;2406;p43"/>
          <p:cNvGrpSpPr/>
          <p:nvPr/>
        </p:nvGrpSpPr>
        <p:grpSpPr>
          <a:xfrm>
            <a:off x="6291212" y="2916543"/>
            <a:ext cx="1684338" cy="513330"/>
            <a:chOff x="8226030" y="2717763"/>
            <a:chExt cx="1684338" cy="513330"/>
          </a:xfrm>
        </p:grpSpPr>
        <p:sp>
          <p:nvSpPr>
            <p:cNvPr id="2407" name="Google Shape;2407;p43"/>
            <p:cNvSpPr txBox="1"/>
            <p:nvPr/>
          </p:nvSpPr>
          <p:spPr>
            <a:xfrm rot="460210">
              <a:off x="8283881" y="2820539"/>
              <a:ext cx="15606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lock data record </a:t>
              </a: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8" name="Google Shape;2408;p43"/>
            <p:cNvCxnSpPr/>
            <p:nvPr/>
          </p:nvCxnSpPr>
          <p:spPr>
            <a:xfrm>
              <a:off x="8226030" y="2948551"/>
              <a:ext cx="1684338" cy="2345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409" name="Google Shape;2409;p43"/>
          <p:cNvGrpSpPr/>
          <p:nvPr/>
        </p:nvGrpSpPr>
        <p:grpSpPr>
          <a:xfrm>
            <a:off x="6276925" y="3397519"/>
            <a:ext cx="1673225" cy="370769"/>
            <a:chOff x="8211743" y="3198739"/>
            <a:chExt cx="1673225" cy="370769"/>
          </a:xfrm>
        </p:grpSpPr>
        <p:cxnSp>
          <p:nvCxnSpPr>
            <p:cNvPr id="2410" name="Google Shape;2410;p43"/>
            <p:cNvCxnSpPr/>
            <p:nvPr/>
          </p:nvCxnSpPr>
          <p:spPr>
            <a:xfrm flipH="1">
              <a:off x="8211743" y="3211740"/>
              <a:ext cx="1673225" cy="242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11" name="Google Shape;2411;p43"/>
            <p:cNvSpPr txBox="1"/>
            <p:nvPr/>
          </p:nvSpPr>
          <p:spPr>
            <a:xfrm rot="-493963">
              <a:off x="9368027" y="3230235"/>
              <a:ext cx="462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2" name="Google Shape;2412;p43"/>
          <p:cNvGrpSpPr/>
          <p:nvPr/>
        </p:nvGrpSpPr>
        <p:grpSpPr>
          <a:xfrm>
            <a:off x="8201338" y="3155862"/>
            <a:ext cx="522425" cy="400110"/>
            <a:chOff x="10136156" y="2957082"/>
            <a:chExt cx="522425" cy="400110"/>
          </a:xfrm>
        </p:grpSpPr>
        <p:sp>
          <p:nvSpPr>
            <p:cNvPr id="2413" name="Google Shape;2413;p43"/>
            <p:cNvSpPr/>
            <p:nvPr/>
          </p:nvSpPr>
          <p:spPr>
            <a:xfrm>
              <a:off x="10138333" y="2957082"/>
              <a:ext cx="510086" cy="400110"/>
            </a:xfrm>
            <a:prstGeom prst="can">
              <a:avLst>
                <a:gd fmla="val 31004" name="adj"/>
              </a:avLst>
            </a:prstGeom>
            <a:gradFill>
              <a:gsLst>
                <a:gs pos="0">
                  <a:srgbClr val="2E75B5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4" name="Google Shape;2414;p43"/>
            <p:cNvSpPr txBox="1"/>
            <p:nvPr/>
          </p:nvSpPr>
          <p:spPr>
            <a:xfrm>
              <a:off x="10364121" y="3049415"/>
              <a:ext cx="2944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5" name="Google Shape;2415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6" name="Google Shape;2416;p43"/>
          <p:cNvSpPr/>
          <p:nvPr/>
        </p:nvSpPr>
        <p:spPr>
          <a:xfrm>
            <a:off x="8222560" y="2394149"/>
            <a:ext cx="510086" cy="400110"/>
          </a:xfrm>
          <a:prstGeom prst="can">
            <a:avLst>
              <a:gd fmla="val 31004" name="adj"/>
            </a:avLst>
          </a:prstGeom>
          <a:gradFill>
            <a:gsLst>
              <a:gs pos="0">
                <a:srgbClr val="2E75B5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7" name="Google Shape;2417;p43"/>
          <p:cNvSpPr txBox="1"/>
          <p:nvPr/>
        </p:nvSpPr>
        <p:spPr>
          <a:xfrm>
            <a:off x="8448348" y="2486482"/>
            <a:ext cx="2944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8" name="Google Shape;2418;p43"/>
          <p:cNvGrpSpPr/>
          <p:nvPr/>
        </p:nvGrpSpPr>
        <p:grpSpPr>
          <a:xfrm>
            <a:off x="8197345" y="3900908"/>
            <a:ext cx="592569" cy="400110"/>
            <a:chOff x="10136156" y="2957082"/>
            <a:chExt cx="592569" cy="400110"/>
          </a:xfrm>
        </p:grpSpPr>
        <p:sp>
          <p:nvSpPr>
            <p:cNvPr id="2419" name="Google Shape;2419;p43"/>
            <p:cNvSpPr/>
            <p:nvPr/>
          </p:nvSpPr>
          <p:spPr>
            <a:xfrm>
              <a:off x="10138333" y="2957082"/>
              <a:ext cx="510086" cy="400110"/>
            </a:xfrm>
            <a:prstGeom prst="can">
              <a:avLst>
                <a:gd fmla="val 31004" name="adj"/>
              </a:avLst>
            </a:prstGeom>
            <a:gradFill>
              <a:gsLst>
                <a:gs pos="0">
                  <a:srgbClr val="2E75B5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0" name="Google Shape;2420;p43"/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1" name="Google Shape;2421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2" name="Google Shape;2422;p43"/>
          <p:cNvGrpSpPr/>
          <p:nvPr/>
        </p:nvGrpSpPr>
        <p:grpSpPr>
          <a:xfrm>
            <a:off x="8193352" y="4645954"/>
            <a:ext cx="592569" cy="400110"/>
            <a:chOff x="10136156" y="2957082"/>
            <a:chExt cx="592569" cy="400110"/>
          </a:xfrm>
        </p:grpSpPr>
        <p:sp>
          <p:nvSpPr>
            <p:cNvPr id="2423" name="Google Shape;2423;p43"/>
            <p:cNvSpPr/>
            <p:nvPr/>
          </p:nvSpPr>
          <p:spPr>
            <a:xfrm>
              <a:off x="10138333" y="2957082"/>
              <a:ext cx="510086" cy="400110"/>
            </a:xfrm>
            <a:prstGeom prst="can">
              <a:avLst>
                <a:gd fmla="val 31004" name="adj"/>
              </a:avLst>
            </a:prstGeom>
            <a:gradFill>
              <a:gsLst>
                <a:gs pos="0">
                  <a:srgbClr val="2E75B5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4" name="Google Shape;2424;p43"/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X’’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5" name="Google Shape;2425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6" name="Google Shape;2426;p43"/>
          <p:cNvGrpSpPr/>
          <p:nvPr/>
        </p:nvGrpSpPr>
        <p:grpSpPr>
          <a:xfrm>
            <a:off x="8191536" y="5391000"/>
            <a:ext cx="726072" cy="400110"/>
            <a:chOff x="10138333" y="2957082"/>
            <a:chExt cx="726072" cy="400110"/>
          </a:xfrm>
        </p:grpSpPr>
        <p:sp>
          <p:nvSpPr>
            <p:cNvPr id="2427" name="Google Shape;2427;p43"/>
            <p:cNvSpPr/>
            <p:nvPr/>
          </p:nvSpPr>
          <p:spPr>
            <a:xfrm>
              <a:off x="10138333" y="2957082"/>
              <a:ext cx="510086" cy="400110"/>
            </a:xfrm>
            <a:prstGeom prst="can">
              <a:avLst>
                <a:gd fmla="val 31004" name="adj"/>
              </a:avLst>
            </a:prstGeom>
            <a:gradFill>
              <a:gsLst>
                <a:gs pos="0">
                  <a:srgbClr val="2E75B5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8" name="Google Shape;2428;p43"/>
            <p:cNvSpPr txBox="1"/>
            <p:nvPr/>
          </p:nvSpPr>
          <p:spPr>
            <a:xfrm>
              <a:off x="10364121" y="3049415"/>
              <a:ext cx="5002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X’’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9" name="Google Shape;2429;p43"/>
          <p:cNvSpPr txBox="1"/>
          <p:nvPr/>
        </p:nvSpPr>
        <p:spPr>
          <a:xfrm>
            <a:off x="5961052" y="4339126"/>
            <a:ext cx="4142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t’</a:t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43"/>
          <p:cNvSpPr txBox="1"/>
          <p:nvPr/>
        </p:nvSpPr>
        <p:spPr>
          <a:xfrm>
            <a:off x="5449699" y="6168120"/>
            <a:ext cx="41155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network connection or client crashes at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t’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1" name="Google Shape;243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6" name="Google Shape;2436;p4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7" name="Google Shape;2437;p4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4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Maintaining user/server state: cookies (more)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9" name="Google Shape;2439;p44"/>
          <p:cNvSpPr txBox="1"/>
          <p:nvPr/>
        </p:nvSpPr>
        <p:spPr>
          <a:xfrm>
            <a:off x="172038" y="1452389"/>
            <a:ext cx="3896379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sites and client browser use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cookies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maintain some state between 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four components: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cookie header line of HTTP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cookie header line in next HTTP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cookie file kept on user’s host, managed by user’s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back-end database at Web 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44"/>
          <p:cNvSpPr txBox="1"/>
          <p:nvPr/>
        </p:nvSpPr>
        <p:spPr>
          <a:xfrm>
            <a:off x="4498356" y="1452389"/>
            <a:ext cx="4363453" cy="502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1113" lvl="0" marL="95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Susan uses browser on laptop, visits specific e-commerce site for first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initial HTTP requests arrives at site, site creates: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ID (aka “cookie”)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entry in backend database for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subsequent HTTP requests from Susan to this site will contain cookie ID value, allowing site to “identify” Susan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1" name="Google Shape;24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6" name="Google Shape;2446;p4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7" name="Google Shape;2447;p4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4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Maintaining user/server state: cookies (more)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45"/>
          <p:cNvSpPr txBox="1"/>
          <p:nvPr/>
        </p:nvSpPr>
        <p:spPr>
          <a:xfrm>
            <a:off x="555425" y="1399179"/>
            <a:ext cx="873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0" name="Google Shape;2450;p45"/>
          <p:cNvSpPr txBox="1"/>
          <p:nvPr/>
        </p:nvSpPr>
        <p:spPr>
          <a:xfrm>
            <a:off x="5535750" y="1688051"/>
            <a:ext cx="9669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1" name="Google Shape;2451;p45"/>
          <p:cNvGrpSpPr/>
          <p:nvPr/>
        </p:nvGrpSpPr>
        <p:grpSpPr>
          <a:xfrm>
            <a:off x="1459557" y="4190173"/>
            <a:ext cx="3873500" cy="458788"/>
            <a:chOff x="1414" y="2657"/>
            <a:chExt cx="2440" cy="289"/>
          </a:xfrm>
        </p:grpSpPr>
        <p:cxnSp>
          <p:nvCxnSpPr>
            <p:cNvPr id="2452" name="Google Shape;2452;p45"/>
            <p:cNvCxnSpPr/>
            <p:nvPr/>
          </p:nvCxnSpPr>
          <p:spPr>
            <a:xfrm flipH="1">
              <a:off x="1414" y="2657"/>
              <a:ext cx="2440" cy="24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453" name="Google Shape;2453;p45"/>
            <p:cNvGrpSpPr/>
            <p:nvPr/>
          </p:nvGrpSpPr>
          <p:grpSpPr>
            <a:xfrm>
              <a:off x="1553" y="2694"/>
              <a:ext cx="1897" cy="252"/>
              <a:chOff x="3268" y="2846"/>
              <a:chExt cx="1897" cy="252"/>
            </a:xfrm>
          </p:grpSpPr>
          <p:sp>
            <p:nvSpPr>
              <p:cNvPr id="2454" name="Google Shape;2454;p45"/>
              <p:cNvSpPr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5" name="Google Shape;2455;p45"/>
              <p:cNvSpPr txBox="1"/>
              <p:nvPr/>
            </p:nvSpPr>
            <p:spPr>
              <a:xfrm>
                <a:off x="3268" y="2846"/>
                <a:ext cx="1897" cy="25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usual HTTP response msg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56" name="Google Shape;2456;p45"/>
          <p:cNvGrpSpPr/>
          <p:nvPr/>
        </p:nvGrpSpPr>
        <p:grpSpPr>
          <a:xfrm>
            <a:off x="1465183" y="6000018"/>
            <a:ext cx="3859213" cy="463549"/>
            <a:chOff x="1392" y="3579"/>
            <a:chExt cx="2431" cy="292"/>
          </a:xfrm>
        </p:grpSpPr>
        <p:cxnSp>
          <p:nvCxnSpPr>
            <p:cNvPr id="2457" name="Google Shape;2457;p45"/>
            <p:cNvCxnSpPr/>
            <p:nvPr/>
          </p:nvCxnSpPr>
          <p:spPr>
            <a:xfrm flipH="1">
              <a:off x="1392" y="3579"/>
              <a:ext cx="2431" cy="266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58" name="Google Shape;2458;p45"/>
            <p:cNvSpPr txBox="1"/>
            <p:nvPr/>
          </p:nvSpPr>
          <p:spPr>
            <a:xfrm>
              <a:off x="1598" y="3619"/>
              <a:ext cx="1852" cy="25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usual HTTP response msg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9" name="Google Shape;2459;p45"/>
          <p:cNvSpPr txBox="1"/>
          <p:nvPr/>
        </p:nvSpPr>
        <p:spPr>
          <a:xfrm>
            <a:off x="195907" y="2426455"/>
            <a:ext cx="1787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cookie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0" name="Google Shape;2460;p45"/>
          <p:cNvSpPr txBox="1"/>
          <p:nvPr/>
        </p:nvSpPr>
        <p:spPr>
          <a:xfrm>
            <a:off x="13523" y="4804575"/>
            <a:ext cx="18101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week later: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1" name="Google Shape;2461;p45"/>
          <p:cNvGrpSpPr/>
          <p:nvPr/>
        </p:nvGrpSpPr>
        <p:grpSpPr>
          <a:xfrm>
            <a:off x="1461078" y="3561520"/>
            <a:ext cx="6777024" cy="1128713"/>
            <a:chOff x="1411" y="2261"/>
            <a:chExt cx="3533" cy="711"/>
          </a:xfrm>
        </p:grpSpPr>
        <p:cxnSp>
          <p:nvCxnSpPr>
            <p:cNvPr id="2462" name="Google Shape;2462;p45"/>
            <p:cNvCxnSpPr/>
            <p:nvPr/>
          </p:nvCxnSpPr>
          <p:spPr>
            <a:xfrm>
              <a:off x="1411" y="2361"/>
              <a:ext cx="2016" cy="24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3" name="Google Shape;2463;p45"/>
            <p:cNvSpPr txBox="1"/>
            <p:nvPr/>
          </p:nvSpPr>
          <p:spPr>
            <a:xfrm>
              <a:off x="1548" y="2261"/>
              <a:ext cx="1689" cy="40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usual HTTP request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cookie: 1678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45"/>
            <p:cNvSpPr txBox="1"/>
            <p:nvPr/>
          </p:nvSpPr>
          <p:spPr>
            <a:xfrm>
              <a:off x="3549" y="2332"/>
              <a:ext cx="607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cookie-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specific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5" name="Google Shape;2465;p45"/>
            <p:cNvCxnSpPr/>
            <p:nvPr/>
          </p:nvCxnSpPr>
          <p:spPr>
            <a:xfrm flipH="1" rot="10800000">
              <a:off x="4252" y="2367"/>
              <a:ext cx="692" cy="26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2466" name="Google Shape;2466;p45"/>
            <p:cNvGrpSpPr/>
            <p:nvPr/>
          </p:nvGrpSpPr>
          <p:grpSpPr>
            <a:xfrm>
              <a:off x="4306" y="2363"/>
              <a:ext cx="539" cy="252"/>
              <a:chOff x="4306" y="2273"/>
              <a:chExt cx="539" cy="252"/>
            </a:xfrm>
          </p:grpSpPr>
          <p:sp>
            <p:nvSpPr>
              <p:cNvPr id="2467" name="Google Shape;2467;p45"/>
              <p:cNvSpPr/>
              <p:nvPr/>
            </p:nvSpPr>
            <p:spPr>
              <a:xfrm>
                <a:off x="4409" y="2365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45"/>
              <p:cNvSpPr txBox="1"/>
              <p:nvPr/>
            </p:nvSpPr>
            <p:spPr>
              <a:xfrm>
                <a:off x="4306" y="2273"/>
                <a:ext cx="53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69" name="Google Shape;2469;p45"/>
          <p:cNvGrpSpPr/>
          <p:nvPr/>
        </p:nvGrpSpPr>
        <p:grpSpPr>
          <a:xfrm>
            <a:off x="167332" y="1894643"/>
            <a:ext cx="1066800" cy="565150"/>
            <a:chOff x="527" y="1047"/>
            <a:chExt cx="855" cy="486"/>
          </a:xfrm>
        </p:grpSpPr>
        <p:sp>
          <p:nvSpPr>
            <p:cNvPr id="2470" name="Google Shape;2470;p45"/>
            <p:cNvSpPr/>
            <p:nvPr/>
          </p:nvSpPr>
          <p:spPr>
            <a:xfrm>
              <a:off x="527" y="1047"/>
              <a:ext cx="855" cy="486"/>
            </a:xfrm>
            <a:prstGeom prst="can">
              <a:avLst>
                <a:gd fmla="val 25000" name="adj"/>
              </a:avLst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45"/>
            <p:cNvSpPr txBox="1"/>
            <p:nvPr/>
          </p:nvSpPr>
          <p:spPr>
            <a:xfrm>
              <a:off x="552" y="1193"/>
              <a:ext cx="805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ebay 8734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2" name="Google Shape;2472;p45"/>
          <p:cNvGrpSpPr/>
          <p:nvPr/>
        </p:nvGrpSpPr>
        <p:grpSpPr>
          <a:xfrm>
            <a:off x="1415107" y="2078792"/>
            <a:ext cx="6972540" cy="1301749"/>
            <a:chOff x="1386" y="1327"/>
            <a:chExt cx="3730" cy="820"/>
          </a:xfrm>
        </p:grpSpPr>
        <p:cxnSp>
          <p:nvCxnSpPr>
            <p:cNvPr id="2473" name="Google Shape;2473;p45"/>
            <p:cNvCxnSpPr/>
            <p:nvPr/>
          </p:nvCxnSpPr>
          <p:spPr>
            <a:xfrm>
              <a:off x="1386" y="1355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74" name="Google Shape;2474;p45"/>
            <p:cNvSpPr txBox="1"/>
            <p:nvPr/>
          </p:nvSpPr>
          <p:spPr>
            <a:xfrm>
              <a:off x="1554" y="1327"/>
              <a:ext cx="1689" cy="25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usual HTTP request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45"/>
            <p:cNvSpPr txBox="1"/>
            <p:nvPr/>
          </p:nvSpPr>
          <p:spPr>
            <a:xfrm>
              <a:off x="3460" y="1390"/>
              <a:ext cx="848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Amazon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creates 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1678 for user</a:t>
              </a:r>
              <a:endParaRPr b="0" i="0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6" name="Google Shape;2476;p45"/>
            <p:cNvGrpSpPr/>
            <p:nvPr/>
          </p:nvGrpSpPr>
          <p:grpSpPr>
            <a:xfrm>
              <a:off x="4377" y="1730"/>
              <a:ext cx="739" cy="417"/>
              <a:chOff x="4377" y="1640"/>
              <a:chExt cx="739" cy="417"/>
            </a:xfrm>
          </p:grpSpPr>
          <p:cxnSp>
            <p:nvCxnSpPr>
              <p:cNvPr id="2477" name="Google Shape;2477;p45"/>
              <p:cNvCxnSpPr/>
              <p:nvPr/>
            </p:nvCxnSpPr>
            <p:spPr>
              <a:xfrm>
                <a:off x="4377" y="1640"/>
                <a:ext cx="659" cy="41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478" name="Google Shape;2478;p45"/>
              <p:cNvSpPr/>
              <p:nvPr/>
            </p:nvSpPr>
            <p:spPr>
              <a:xfrm>
                <a:off x="4470" y="172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9" name="Google Shape;2479;p45"/>
              <p:cNvSpPr txBox="1"/>
              <p:nvPr/>
            </p:nvSpPr>
            <p:spPr>
              <a:xfrm>
                <a:off x="4381" y="1702"/>
                <a:ext cx="735" cy="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create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entry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80" name="Google Shape;2480;p45"/>
          <p:cNvGrpSpPr/>
          <p:nvPr/>
        </p:nvGrpSpPr>
        <p:grpSpPr>
          <a:xfrm>
            <a:off x="138354" y="2606606"/>
            <a:ext cx="5151555" cy="890270"/>
            <a:chOff x="462" y="1603"/>
            <a:chExt cx="3550" cy="719"/>
          </a:xfrm>
        </p:grpSpPr>
        <p:cxnSp>
          <p:nvCxnSpPr>
            <p:cNvPr id="2481" name="Google Shape;2481;p45"/>
            <p:cNvCxnSpPr/>
            <p:nvPr/>
          </p:nvCxnSpPr>
          <p:spPr>
            <a:xfrm flipH="1">
              <a:off x="1404" y="1603"/>
              <a:ext cx="2608" cy="274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82" name="Google Shape;2482;p45"/>
            <p:cNvSpPr txBox="1"/>
            <p:nvPr/>
          </p:nvSpPr>
          <p:spPr>
            <a:xfrm>
              <a:off x="1552" y="1650"/>
              <a:ext cx="1665" cy="51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usual HTTP response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set-cookie: 1678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3" name="Google Shape;2483;p45"/>
            <p:cNvGrpSpPr/>
            <p:nvPr/>
          </p:nvGrpSpPr>
          <p:grpSpPr>
            <a:xfrm>
              <a:off x="462" y="1836"/>
              <a:ext cx="1004" cy="486"/>
              <a:chOff x="687" y="1746"/>
              <a:chExt cx="1004" cy="486"/>
            </a:xfrm>
          </p:grpSpPr>
          <p:sp>
            <p:nvSpPr>
              <p:cNvPr id="2484" name="Google Shape;2484;p45"/>
              <p:cNvSpPr/>
              <p:nvPr/>
            </p:nvSpPr>
            <p:spPr>
              <a:xfrm>
                <a:off x="702" y="1746"/>
                <a:ext cx="735" cy="486"/>
              </a:xfrm>
              <a:prstGeom prst="can">
                <a:avLst>
                  <a:gd fmla="val 25000" name="adj"/>
                </a:avLst>
              </a:prstGeom>
              <a:solidFill>
                <a:srgbClr val="3333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45"/>
              <p:cNvSpPr txBox="1"/>
              <p:nvPr/>
            </p:nvSpPr>
            <p:spPr>
              <a:xfrm>
                <a:off x="687" y="1836"/>
                <a:ext cx="1004" cy="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1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ebay 8734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1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amazon 1678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86" name="Google Shape;2486;p45"/>
          <p:cNvGrpSpPr/>
          <p:nvPr/>
        </p:nvGrpSpPr>
        <p:grpSpPr>
          <a:xfrm>
            <a:off x="1456977" y="4497874"/>
            <a:ext cx="6781125" cy="2001838"/>
            <a:chOff x="1406" y="2641"/>
            <a:chExt cx="3562" cy="1261"/>
          </a:xfrm>
        </p:grpSpPr>
        <p:cxnSp>
          <p:nvCxnSpPr>
            <p:cNvPr id="2487" name="Google Shape;2487;p45"/>
            <p:cNvCxnSpPr/>
            <p:nvPr/>
          </p:nvCxnSpPr>
          <p:spPr>
            <a:xfrm>
              <a:off x="1406" y="3293"/>
              <a:ext cx="2032" cy="24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88" name="Google Shape;2488;p45"/>
            <p:cNvSpPr txBox="1"/>
            <p:nvPr/>
          </p:nvSpPr>
          <p:spPr>
            <a:xfrm>
              <a:off x="1561" y="3171"/>
              <a:ext cx="1689" cy="40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usual HTTP request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cookie: 1678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45"/>
            <p:cNvSpPr txBox="1"/>
            <p:nvPr/>
          </p:nvSpPr>
          <p:spPr>
            <a:xfrm>
              <a:off x="3579" y="3262"/>
              <a:ext cx="607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cookie-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specific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0" name="Google Shape;2490;p45"/>
            <p:cNvCxnSpPr/>
            <p:nvPr/>
          </p:nvCxnSpPr>
          <p:spPr>
            <a:xfrm flipH="1" rot="10800000">
              <a:off x="4181" y="2641"/>
              <a:ext cx="787" cy="86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491" name="Google Shape;2491;p45"/>
            <p:cNvSpPr txBox="1"/>
            <p:nvPr/>
          </p:nvSpPr>
          <p:spPr>
            <a:xfrm>
              <a:off x="4287" y="2939"/>
              <a:ext cx="5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2" name="Google Shape;2492;p45"/>
          <p:cNvGrpSpPr/>
          <p:nvPr/>
        </p:nvGrpSpPr>
        <p:grpSpPr>
          <a:xfrm>
            <a:off x="118438" y="5245586"/>
            <a:ext cx="1389062" cy="633978"/>
            <a:chOff x="702" y="1746"/>
            <a:chExt cx="1004" cy="486"/>
          </a:xfrm>
        </p:grpSpPr>
        <p:sp>
          <p:nvSpPr>
            <p:cNvPr id="2493" name="Google Shape;2493;p45"/>
            <p:cNvSpPr/>
            <p:nvPr/>
          </p:nvSpPr>
          <p:spPr>
            <a:xfrm>
              <a:off x="735" y="1746"/>
              <a:ext cx="773" cy="486"/>
            </a:xfrm>
            <a:prstGeom prst="can">
              <a:avLst>
                <a:gd fmla="val 25000" name="adj"/>
              </a:avLst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45"/>
            <p:cNvSpPr txBox="1"/>
            <p:nvPr/>
          </p:nvSpPr>
          <p:spPr>
            <a:xfrm>
              <a:off x="702" y="1851"/>
              <a:ext cx="1004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ebay 8734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amazon 1678</a:t>
              </a:r>
              <a:endParaRPr b="1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5" name="Google Shape;2495;p45"/>
          <p:cNvSpPr txBox="1"/>
          <p:nvPr/>
        </p:nvSpPr>
        <p:spPr>
          <a:xfrm>
            <a:off x="8297714" y="2714631"/>
            <a:ext cx="11400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45"/>
          <p:cNvSpPr/>
          <p:nvPr/>
        </p:nvSpPr>
        <p:spPr>
          <a:xfrm>
            <a:off x="8567589" y="3335344"/>
            <a:ext cx="592138" cy="908050"/>
          </a:xfrm>
          <a:prstGeom prst="can">
            <a:avLst>
              <a:gd fmla="val 31004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7" name="Google Shape;2497;p45"/>
          <p:cNvGrpSpPr/>
          <p:nvPr/>
        </p:nvGrpSpPr>
        <p:grpSpPr>
          <a:xfrm>
            <a:off x="5171982" y="1407021"/>
            <a:ext cx="351110" cy="610396"/>
            <a:chOff x="4140" y="429"/>
            <a:chExt cx="1425" cy="2396"/>
          </a:xfrm>
        </p:grpSpPr>
        <p:sp>
          <p:nvSpPr>
            <p:cNvPr id="2498" name="Google Shape;2498;p4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499;p45"/>
            <p:cNvSpPr/>
            <p:nvPr/>
          </p:nvSpPr>
          <p:spPr>
            <a:xfrm>
              <a:off x="4206" y="429"/>
              <a:ext cx="1045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4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501;p4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502;p45"/>
            <p:cNvSpPr/>
            <p:nvPr/>
          </p:nvSpPr>
          <p:spPr>
            <a:xfrm>
              <a:off x="4212" y="695"/>
              <a:ext cx="594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3" name="Google Shape;2503;p45"/>
            <p:cNvGrpSpPr/>
            <p:nvPr/>
          </p:nvGrpSpPr>
          <p:grpSpPr>
            <a:xfrm>
              <a:off x="4751" y="666"/>
              <a:ext cx="578" cy="148"/>
              <a:chOff x="616" y="2566"/>
              <a:chExt cx="721" cy="142"/>
            </a:xfrm>
          </p:grpSpPr>
          <p:sp>
            <p:nvSpPr>
              <p:cNvPr id="2504" name="Google Shape;2504;p45"/>
              <p:cNvSpPr/>
              <p:nvPr/>
            </p:nvSpPr>
            <p:spPr>
              <a:xfrm>
                <a:off x="616" y="2566"/>
                <a:ext cx="721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45"/>
              <p:cNvSpPr/>
              <p:nvPr/>
            </p:nvSpPr>
            <p:spPr>
              <a:xfrm>
                <a:off x="630" y="2580"/>
                <a:ext cx="687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06" name="Google Shape;2506;p45"/>
            <p:cNvSpPr/>
            <p:nvPr/>
          </p:nvSpPr>
          <p:spPr>
            <a:xfrm>
              <a:off x="4223" y="1021"/>
              <a:ext cx="600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7" name="Google Shape;2507;p45"/>
            <p:cNvGrpSpPr/>
            <p:nvPr/>
          </p:nvGrpSpPr>
          <p:grpSpPr>
            <a:xfrm>
              <a:off x="4745" y="996"/>
              <a:ext cx="583" cy="133"/>
              <a:chOff x="612" y="2570"/>
              <a:chExt cx="728" cy="138"/>
            </a:xfrm>
          </p:grpSpPr>
          <p:sp>
            <p:nvSpPr>
              <p:cNvPr id="2508" name="Google Shape;2508;p45"/>
              <p:cNvSpPr/>
              <p:nvPr/>
            </p:nvSpPr>
            <p:spPr>
              <a:xfrm>
                <a:off x="612" y="2570"/>
                <a:ext cx="728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45"/>
              <p:cNvSpPr/>
              <p:nvPr/>
            </p:nvSpPr>
            <p:spPr>
              <a:xfrm>
                <a:off x="625" y="2585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0" name="Google Shape;2510;p45"/>
            <p:cNvSpPr/>
            <p:nvPr/>
          </p:nvSpPr>
          <p:spPr>
            <a:xfrm>
              <a:off x="4217" y="1356"/>
              <a:ext cx="594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511;p45"/>
            <p:cNvSpPr/>
            <p:nvPr/>
          </p:nvSpPr>
          <p:spPr>
            <a:xfrm>
              <a:off x="4228" y="1657"/>
              <a:ext cx="594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12" name="Google Shape;2512;p45"/>
            <p:cNvGrpSpPr/>
            <p:nvPr/>
          </p:nvGrpSpPr>
          <p:grpSpPr>
            <a:xfrm>
              <a:off x="4734" y="1627"/>
              <a:ext cx="584" cy="153"/>
              <a:chOff x="613" y="2568"/>
              <a:chExt cx="727" cy="141"/>
            </a:xfrm>
          </p:grpSpPr>
          <p:sp>
            <p:nvSpPr>
              <p:cNvPr id="2513" name="Google Shape;2513;p45"/>
              <p:cNvSpPr/>
              <p:nvPr/>
            </p:nvSpPr>
            <p:spPr>
              <a:xfrm>
                <a:off x="613" y="2568"/>
                <a:ext cx="727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45"/>
              <p:cNvSpPr/>
              <p:nvPr/>
            </p:nvSpPr>
            <p:spPr>
              <a:xfrm>
                <a:off x="627" y="2586"/>
                <a:ext cx="692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5" name="Google Shape;2515;p4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16" name="Google Shape;2516;p45"/>
            <p:cNvGrpSpPr/>
            <p:nvPr/>
          </p:nvGrpSpPr>
          <p:grpSpPr>
            <a:xfrm>
              <a:off x="4740" y="1326"/>
              <a:ext cx="584" cy="138"/>
              <a:chOff x="615" y="2567"/>
              <a:chExt cx="727" cy="138"/>
            </a:xfrm>
          </p:grpSpPr>
          <p:sp>
            <p:nvSpPr>
              <p:cNvPr id="2517" name="Google Shape;2517;p45"/>
              <p:cNvSpPr/>
              <p:nvPr/>
            </p:nvSpPr>
            <p:spPr>
              <a:xfrm>
                <a:off x="615" y="2567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45"/>
              <p:cNvSpPr/>
              <p:nvPr/>
            </p:nvSpPr>
            <p:spPr>
              <a:xfrm>
                <a:off x="629" y="2582"/>
                <a:ext cx="692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9" name="Google Shape;2519;p45"/>
            <p:cNvSpPr/>
            <p:nvPr/>
          </p:nvSpPr>
          <p:spPr>
            <a:xfrm>
              <a:off x="5251" y="429"/>
              <a:ext cx="66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520;p4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521;p4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522;p45"/>
            <p:cNvSpPr/>
            <p:nvPr/>
          </p:nvSpPr>
          <p:spPr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523;p4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524;p45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525;p45"/>
            <p:cNvSpPr/>
            <p:nvPr/>
          </p:nvSpPr>
          <p:spPr>
            <a:xfrm>
              <a:off x="4206" y="2712"/>
              <a:ext cx="1067" cy="8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6;p45"/>
            <p:cNvSpPr/>
            <p:nvPr/>
          </p:nvSpPr>
          <p:spPr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45"/>
            <p:cNvSpPr/>
            <p:nvPr/>
          </p:nvSpPr>
          <p:spPr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45"/>
            <p:cNvSpPr/>
            <p:nvPr/>
          </p:nvSpPr>
          <p:spPr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45"/>
            <p:cNvSpPr/>
            <p:nvPr/>
          </p:nvSpPr>
          <p:spPr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0" name="Google Shape;2530;p45"/>
          <p:cNvGrpSpPr/>
          <p:nvPr/>
        </p:nvGrpSpPr>
        <p:grpSpPr>
          <a:xfrm>
            <a:off x="1197274" y="1502008"/>
            <a:ext cx="667783" cy="586047"/>
            <a:chOff x="-44" y="1473"/>
            <a:chExt cx="981" cy="1105"/>
          </a:xfrm>
        </p:grpSpPr>
        <p:pic>
          <p:nvPicPr>
            <p:cNvPr descr="desktop_computer_stylized_medium" id="2531" name="Google Shape;253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2" name="Google Shape;2532;p4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33" name="Google Shape;2533;p45"/>
          <p:cNvCxnSpPr/>
          <p:nvPr/>
        </p:nvCxnSpPr>
        <p:spPr>
          <a:xfrm flipH="1">
            <a:off x="1462648" y="2125659"/>
            <a:ext cx="510" cy="446580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534" name="Google Shape;2534;p45"/>
          <p:cNvSpPr txBox="1"/>
          <p:nvPr/>
        </p:nvSpPr>
        <p:spPr>
          <a:xfrm>
            <a:off x="1209458" y="6592347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5" name="Google Shape;2535;p45"/>
          <p:cNvCxnSpPr/>
          <p:nvPr/>
        </p:nvCxnSpPr>
        <p:spPr>
          <a:xfrm flipH="1">
            <a:off x="5330103" y="2134071"/>
            <a:ext cx="510" cy="446580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536" name="Google Shape;2536;p45"/>
          <p:cNvSpPr txBox="1"/>
          <p:nvPr/>
        </p:nvSpPr>
        <p:spPr>
          <a:xfrm>
            <a:off x="5076913" y="660075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7" name="Google Shape;253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2" name="Google Shape;2542;p4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3" name="Google Shape;2543;p4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4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Cookies: Comments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46"/>
          <p:cNvSpPr txBox="1"/>
          <p:nvPr/>
        </p:nvSpPr>
        <p:spPr>
          <a:xfrm>
            <a:off x="78206" y="1556443"/>
            <a:ext cx="5179347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What cookies can be used for: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user’s browsing history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remembering login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visitor 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 carts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coupon codes for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6" name="Google Shape;2546;p46"/>
          <p:cNvSpPr/>
          <p:nvPr/>
        </p:nvSpPr>
        <p:spPr>
          <a:xfrm>
            <a:off x="5370692" y="1740466"/>
            <a:ext cx="3810000" cy="3553646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cookies and privacy: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cookies permit sites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lot about you on their site.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party persistent cookies (tracking cookies) allow common identity (cookie value) to be tracked across multiple web sites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Google Shape;2547;p46"/>
          <p:cNvSpPr txBox="1"/>
          <p:nvPr/>
        </p:nvSpPr>
        <p:spPr>
          <a:xfrm>
            <a:off x="8015969" y="1497888"/>
            <a:ext cx="838691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8" name="Google Shape;2548;p46"/>
          <p:cNvSpPr/>
          <p:nvPr/>
        </p:nvSpPr>
        <p:spPr>
          <a:xfrm>
            <a:off x="151719" y="4532243"/>
            <a:ext cx="5105834" cy="209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Challenge: How to keep state: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endpoints: maintain state at sender/receiver over multiple 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cookies: HTTP messages carry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9" name="Google Shape;25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4" name="Google Shape;2554;p4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5" name="Google Shape;2555;p4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6" name="Google Shape;2556;p4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Web Caches (Proxy Servers)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7" name="Google Shape;2557;p47"/>
          <p:cNvGrpSpPr/>
          <p:nvPr/>
        </p:nvGrpSpPr>
        <p:grpSpPr>
          <a:xfrm>
            <a:off x="4496422" y="2630616"/>
            <a:ext cx="687387" cy="763588"/>
            <a:chOff x="-44" y="1473"/>
            <a:chExt cx="981" cy="1105"/>
          </a:xfrm>
        </p:grpSpPr>
        <p:pic>
          <p:nvPicPr>
            <p:cNvPr descr="desktop_computer_stylized_medium" id="2558" name="Google Shape;2558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9" name="Google Shape;2559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0" name="Google Shape;2560;p47"/>
          <p:cNvGrpSpPr/>
          <p:nvPr/>
        </p:nvGrpSpPr>
        <p:grpSpPr>
          <a:xfrm>
            <a:off x="4561509" y="4503866"/>
            <a:ext cx="687388" cy="763588"/>
            <a:chOff x="-44" y="1473"/>
            <a:chExt cx="981" cy="1105"/>
          </a:xfrm>
        </p:grpSpPr>
        <p:pic>
          <p:nvPicPr>
            <p:cNvPr descr="desktop_computer_stylized_medium" id="2561" name="Google Shape;2561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2" name="Google Shape;2562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3" name="Google Shape;2563;p47"/>
          <p:cNvGrpSpPr/>
          <p:nvPr/>
        </p:nvGrpSpPr>
        <p:grpSpPr>
          <a:xfrm>
            <a:off x="6699872" y="3392616"/>
            <a:ext cx="400050" cy="715963"/>
            <a:chOff x="4140" y="429"/>
            <a:chExt cx="1425" cy="2396"/>
          </a:xfrm>
        </p:grpSpPr>
        <p:sp>
          <p:nvSpPr>
            <p:cNvPr id="2564" name="Google Shape;2564;p4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4208" y="429"/>
              <a:ext cx="1046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4214" y="695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69" name="Google Shape;2569;p47"/>
            <p:cNvGrpSpPr/>
            <p:nvPr/>
          </p:nvGrpSpPr>
          <p:grpSpPr>
            <a:xfrm>
              <a:off x="4751" y="668"/>
              <a:ext cx="577" cy="144"/>
              <a:chOff x="616" y="2568"/>
              <a:chExt cx="720" cy="138"/>
            </a:xfrm>
          </p:grpSpPr>
          <p:sp>
            <p:nvSpPr>
              <p:cNvPr id="2570" name="Google Shape;2570;p47"/>
              <p:cNvSpPr/>
              <p:nvPr/>
            </p:nvSpPr>
            <p:spPr>
              <a:xfrm>
                <a:off x="616" y="2568"/>
                <a:ext cx="720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47"/>
              <p:cNvSpPr/>
              <p:nvPr/>
            </p:nvSpPr>
            <p:spPr>
              <a:xfrm>
                <a:off x="630" y="2583"/>
                <a:ext cx="670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2" name="Google Shape;2572;p47"/>
            <p:cNvSpPr/>
            <p:nvPr/>
          </p:nvSpPr>
          <p:spPr>
            <a:xfrm>
              <a:off x="4225" y="1019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3" name="Google Shape;2573;p47"/>
            <p:cNvGrpSpPr/>
            <p:nvPr/>
          </p:nvGrpSpPr>
          <p:grpSpPr>
            <a:xfrm>
              <a:off x="4745" y="992"/>
              <a:ext cx="583" cy="138"/>
              <a:chOff x="612" y="2566"/>
              <a:chExt cx="727" cy="143"/>
            </a:xfrm>
          </p:grpSpPr>
          <p:sp>
            <p:nvSpPr>
              <p:cNvPr id="2574" name="Google Shape;2574;p47"/>
              <p:cNvSpPr/>
              <p:nvPr/>
            </p:nvSpPr>
            <p:spPr>
              <a:xfrm>
                <a:off x="612" y="2566"/>
                <a:ext cx="727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47"/>
              <p:cNvSpPr/>
              <p:nvPr/>
            </p:nvSpPr>
            <p:spPr>
              <a:xfrm>
                <a:off x="626" y="2583"/>
                <a:ext cx="692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6" name="Google Shape;2576;p47"/>
            <p:cNvSpPr/>
            <p:nvPr/>
          </p:nvSpPr>
          <p:spPr>
            <a:xfrm>
              <a:off x="4219" y="1359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47"/>
            <p:cNvSpPr/>
            <p:nvPr/>
          </p:nvSpPr>
          <p:spPr>
            <a:xfrm>
              <a:off x="4230" y="1656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8" name="Google Shape;2578;p47"/>
            <p:cNvGrpSpPr/>
            <p:nvPr/>
          </p:nvGrpSpPr>
          <p:grpSpPr>
            <a:xfrm>
              <a:off x="4733" y="1629"/>
              <a:ext cx="583" cy="149"/>
              <a:chOff x="612" y="2570"/>
              <a:chExt cx="726" cy="137"/>
            </a:xfrm>
          </p:grpSpPr>
          <p:sp>
            <p:nvSpPr>
              <p:cNvPr id="2579" name="Google Shape;2579;p47"/>
              <p:cNvSpPr/>
              <p:nvPr/>
            </p:nvSpPr>
            <p:spPr>
              <a:xfrm>
                <a:off x="612" y="2570"/>
                <a:ext cx="726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47"/>
              <p:cNvSpPr/>
              <p:nvPr/>
            </p:nvSpPr>
            <p:spPr>
              <a:xfrm>
                <a:off x="627" y="2585"/>
                <a:ext cx="690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1" name="Google Shape;2581;p4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2" name="Google Shape;2582;p47"/>
            <p:cNvGrpSpPr/>
            <p:nvPr/>
          </p:nvGrpSpPr>
          <p:grpSpPr>
            <a:xfrm>
              <a:off x="4740" y="1327"/>
              <a:ext cx="583" cy="138"/>
              <a:chOff x="615" y="2568"/>
              <a:chExt cx="726" cy="138"/>
            </a:xfrm>
          </p:grpSpPr>
          <p:sp>
            <p:nvSpPr>
              <p:cNvPr id="2583" name="Google Shape;2583;p47"/>
              <p:cNvSpPr/>
              <p:nvPr/>
            </p:nvSpPr>
            <p:spPr>
              <a:xfrm>
                <a:off x="615" y="2568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47"/>
              <p:cNvSpPr/>
              <p:nvPr/>
            </p:nvSpPr>
            <p:spPr>
              <a:xfrm>
                <a:off x="629" y="2584"/>
                <a:ext cx="690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5" name="Google Shape;2585;p47"/>
            <p:cNvSpPr/>
            <p:nvPr/>
          </p:nvSpPr>
          <p:spPr>
            <a:xfrm>
              <a:off x="5248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4140" y="2676"/>
              <a:ext cx="1199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4208" y="2713"/>
              <a:ext cx="1069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6" name="Google Shape;2596;p47"/>
          <p:cNvGrpSpPr/>
          <p:nvPr/>
        </p:nvGrpSpPr>
        <p:grpSpPr>
          <a:xfrm>
            <a:off x="8647734" y="2771904"/>
            <a:ext cx="433388" cy="715962"/>
            <a:chOff x="4140" y="429"/>
            <a:chExt cx="1425" cy="2396"/>
          </a:xfrm>
        </p:grpSpPr>
        <p:sp>
          <p:nvSpPr>
            <p:cNvPr id="2597" name="Google Shape;2597;p4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4208" y="429"/>
              <a:ext cx="1044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47"/>
            <p:cNvSpPr/>
            <p:nvPr/>
          </p:nvSpPr>
          <p:spPr>
            <a:xfrm>
              <a:off x="4213" y="695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2" name="Google Shape;2602;p47"/>
            <p:cNvGrpSpPr/>
            <p:nvPr/>
          </p:nvGrpSpPr>
          <p:grpSpPr>
            <a:xfrm>
              <a:off x="4751" y="668"/>
              <a:ext cx="579" cy="144"/>
              <a:chOff x="616" y="2568"/>
              <a:chExt cx="723" cy="138"/>
            </a:xfrm>
          </p:grpSpPr>
          <p:sp>
            <p:nvSpPr>
              <p:cNvPr id="2603" name="Google Shape;2603;p47"/>
              <p:cNvSpPr/>
              <p:nvPr/>
            </p:nvSpPr>
            <p:spPr>
              <a:xfrm>
                <a:off x="616" y="2568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2604;p47"/>
              <p:cNvSpPr/>
              <p:nvPr/>
            </p:nvSpPr>
            <p:spPr>
              <a:xfrm>
                <a:off x="629" y="2583"/>
                <a:ext cx="690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5" name="Google Shape;2605;p47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6" name="Google Shape;2606;p47"/>
            <p:cNvGrpSpPr/>
            <p:nvPr/>
          </p:nvGrpSpPr>
          <p:grpSpPr>
            <a:xfrm>
              <a:off x="4745" y="992"/>
              <a:ext cx="585" cy="138"/>
              <a:chOff x="612" y="2566"/>
              <a:chExt cx="730" cy="143"/>
            </a:xfrm>
          </p:grpSpPr>
          <p:sp>
            <p:nvSpPr>
              <p:cNvPr id="2607" name="Google Shape;2607;p47"/>
              <p:cNvSpPr/>
              <p:nvPr/>
            </p:nvSpPr>
            <p:spPr>
              <a:xfrm>
                <a:off x="612" y="2566"/>
                <a:ext cx="730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8" name="Google Shape;2608;p47"/>
              <p:cNvSpPr/>
              <p:nvPr/>
            </p:nvSpPr>
            <p:spPr>
              <a:xfrm>
                <a:off x="625" y="2583"/>
                <a:ext cx="697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9" name="Google Shape;2609;p47"/>
            <p:cNvSpPr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4229" y="1656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1" name="Google Shape;2611;p47"/>
            <p:cNvGrpSpPr/>
            <p:nvPr/>
          </p:nvGrpSpPr>
          <p:grpSpPr>
            <a:xfrm>
              <a:off x="4735" y="1629"/>
              <a:ext cx="580" cy="149"/>
              <a:chOff x="614" y="2570"/>
              <a:chExt cx="722" cy="137"/>
            </a:xfrm>
          </p:grpSpPr>
          <p:sp>
            <p:nvSpPr>
              <p:cNvPr id="2612" name="Google Shape;2612;p47"/>
              <p:cNvSpPr/>
              <p:nvPr/>
            </p:nvSpPr>
            <p:spPr>
              <a:xfrm>
                <a:off x="614" y="2570"/>
                <a:ext cx="72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47"/>
              <p:cNvSpPr/>
              <p:nvPr/>
            </p:nvSpPr>
            <p:spPr>
              <a:xfrm>
                <a:off x="627" y="2585"/>
                <a:ext cx="683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4" name="Google Shape;2614;p4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5" name="Google Shape;2615;p47"/>
            <p:cNvGrpSpPr/>
            <p:nvPr/>
          </p:nvGrpSpPr>
          <p:grpSpPr>
            <a:xfrm>
              <a:off x="4741" y="1327"/>
              <a:ext cx="580" cy="138"/>
              <a:chOff x="616" y="2568"/>
              <a:chExt cx="722" cy="138"/>
            </a:xfrm>
          </p:grpSpPr>
          <p:sp>
            <p:nvSpPr>
              <p:cNvPr id="2616" name="Google Shape;2616;p47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47"/>
              <p:cNvSpPr/>
              <p:nvPr/>
            </p:nvSpPr>
            <p:spPr>
              <a:xfrm>
                <a:off x="629" y="2584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8" name="Google Shape;2618;p47"/>
            <p:cNvSpPr/>
            <p:nvPr/>
          </p:nvSpPr>
          <p:spPr>
            <a:xfrm>
              <a:off x="5252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4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4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47"/>
            <p:cNvSpPr/>
            <p:nvPr/>
          </p:nvSpPr>
          <p:spPr>
            <a:xfrm>
              <a:off x="4140" y="2676"/>
              <a:ext cx="1201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47"/>
            <p:cNvSpPr/>
            <p:nvPr/>
          </p:nvSpPr>
          <p:spPr>
            <a:xfrm>
              <a:off x="4208" y="2713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9" name="Google Shape;2629;p47"/>
          <p:cNvSpPr txBox="1"/>
          <p:nvPr/>
        </p:nvSpPr>
        <p:spPr>
          <a:xfrm>
            <a:off x="225287" y="2211178"/>
            <a:ext cx="3806610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configures browser to point to a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Web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sends all HTTP requests to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in cache: cache returns object to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cache requests object from origin server, caches received object, then returns object to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0" name="Google Shape;2630;p47"/>
          <p:cNvSpPr/>
          <p:nvPr/>
        </p:nvSpPr>
        <p:spPr>
          <a:xfrm>
            <a:off x="322042" y="1519028"/>
            <a:ext cx="87503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satisfy client request without involving origin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1" name="Google Shape;2631;p47"/>
          <p:cNvSpPr txBox="1"/>
          <p:nvPr/>
        </p:nvSpPr>
        <p:spPr>
          <a:xfrm>
            <a:off x="4640884" y="3303716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2" name="Google Shape;2632;p47"/>
          <p:cNvSpPr txBox="1"/>
          <p:nvPr/>
        </p:nvSpPr>
        <p:spPr>
          <a:xfrm>
            <a:off x="6452842" y="2709991"/>
            <a:ext cx="8369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3" name="Google Shape;2633;p47"/>
          <p:cNvSpPr txBox="1"/>
          <p:nvPr/>
        </p:nvSpPr>
        <p:spPr>
          <a:xfrm>
            <a:off x="4763122" y="5275391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4" name="Google Shape;2634;p47"/>
          <p:cNvGrpSpPr/>
          <p:nvPr/>
        </p:nvGrpSpPr>
        <p:grpSpPr>
          <a:xfrm>
            <a:off x="5137508" y="3845374"/>
            <a:ext cx="1492514" cy="945830"/>
            <a:chOff x="2940" y="2464"/>
            <a:chExt cx="941" cy="595"/>
          </a:xfrm>
        </p:grpSpPr>
        <p:cxnSp>
          <p:nvCxnSpPr>
            <p:cNvPr id="2635" name="Google Shape;2635;p47"/>
            <p:cNvCxnSpPr/>
            <p:nvPr/>
          </p:nvCxnSpPr>
          <p:spPr>
            <a:xfrm flipH="1" rot="10800000">
              <a:off x="2998" y="2580"/>
              <a:ext cx="883" cy="479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36" name="Google Shape;2636;p47"/>
            <p:cNvSpPr txBox="1"/>
            <p:nvPr/>
          </p:nvSpPr>
          <p:spPr>
            <a:xfrm rot="-1692639">
              <a:off x="2942" y="2645"/>
              <a:ext cx="82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7" name="Google Shape;2637;p47"/>
          <p:cNvGrpSpPr/>
          <p:nvPr/>
        </p:nvGrpSpPr>
        <p:grpSpPr>
          <a:xfrm>
            <a:off x="5279059" y="4118104"/>
            <a:ext cx="1480874" cy="997287"/>
            <a:chOff x="3030" y="2635"/>
            <a:chExt cx="932" cy="628"/>
          </a:xfrm>
        </p:grpSpPr>
        <p:cxnSp>
          <p:nvCxnSpPr>
            <p:cNvPr id="2638" name="Google Shape;2638;p47"/>
            <p:cNvCxnSpPr/>
            <p:nvPr/>
          </p:nvCxnSpPr>
          <p:spPr>
            <a:xfrm flipH="1">
              <a:off x="3030" y="2635"/>
              <a:ext cx="884" cy="495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39" name="Google Shape;2639;p47"/>
            <p:cNvSpPr txBox="1"/>
            <p:nvPr/>
          </p:nvSpPr>
          <p:spPr>
            <a:xfrm rot="-1737783">
              <a:off x="3069" y="2846"/>
              <a:ext cx="8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0" name="Google Shape;2640;p47"/>
          <p:cNvGrpSpPr/>
          <p:nvPr/>
        </p:nvGrpSpPr>
        <p:grpSpPr>
          <a:xfrm>
            <a:off x="5234609" y="2852794"/>
            <a:ext cx="3251200" cy="936697"/>
            <a:chOff x="3002" y="1849"/>
            <a:chExt cx="2048" cy="590"/>
          </a:xfrm>
        </p:grpSpPr>
        <p:sp>
          <p:nvSpPr>
            <p:cNvPr id="2641" name="Google Shape;2641;p47"/>
            <p:cNvSpPr/>
            <p:nvPr/>
          </p:nvSpPr>
          <p:spPr>
            <a:xfrm>
              <a:off x="3002" y="1979"/>
              <a:ext cx="2048" cy="460"/>
            </a:xfrm>
            <a:custGeom>
              <a:rect b="b" l="l" r="r" t="t"/>
              <a:pathLst>
                <a:path extrusionOk="0" h="460" w="2048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47"/>
            <p:cNvSpPr txBox="1"/>
            <p:nvPr/>
          </p:nvSpPr>
          <p:spPr>
            <a:xfrm rot="1422049">
              <a:off x="3129" y="2005"/>
              <a:ext cx="82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47"/>
            <p:cNvSpPr txBox="1"/>
            <p:nvPr/>
          </p:nvSpPr>
          <p:spPr>
            <a:xfrm rot="-1419968">
              <a:off x="4160" y="2015"/>
              <a:ext cx="82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4" name="Google Shape;2644;p47"/>
          <p:cNvSpPr txBox="1"/>
          <p:nvPr/>
        </p:nvSpPr>
        <p:spPr>
          <a:xfrm>
            <a:off x="8488573" y="5414410"/>
            <a:ext cx="708848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5" name="Google Shape;2645;p47"/>
          <p:cNvSpPr txBox="1"/>
          <p:nvPr/>
        </p:nvSpPr>
        <p:spPr>
          <a:xfrm>
            <a:off x="8506035" y="3477660"/>
            <a:ext cx="708848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6" name="Google Shape;2646;p47"/>
          <p:cNvSpPr/>
          <p:nvPr/>
        </p:nvSpPr>
        <p:spPr>
          <a:xfrm>
            <a:off x="7415834" y="4284791"/>
            <a:ext cx="406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7" name="Google Shape;264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6797" y="2567116"/>
            <a:ext cx="527050" cy="433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8" name="Google Shape;2648;p47"/>
          <p:cNvGrpSpPr/>
          <p:nvPr/>
        </p:nvGrpSpPr>
        <p:grpSpPr>
          <a:xfrm>
            <a:off x="4461497" y="2606804"/>
            <a:ext cx="4110038" cy="1814512"/>
            <a:chOff x="2515" y="1687"/>
            <a:chExt cx="2589" cy="1143"/>
          </a:xfrm>
        </p:grpSpPr>
        <p:sp>
          <p:nvSpPr>
            <p:cNvPr id="2649" name="Google Shape;2649;p47"/>
            <p:cNvSpPr/>
            <p:nvPr/>
          </p:nvSpPr>
          <p:spPr>
            <a:xfrm>
              <a:off x="2985" y="2026"/>
              <a:ext cx="2119" cy="476"/>
            </a:xfrm>
            <a:custGeom>
              <a:rect b="b" l="l" r="r" t="t"/>
              <a:pathLst>
                <a:path extrusionOk="0" h="476" w="2119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47"/>
            <p:cNvSpPr txBox="1"/>
            <p:nvPr/>
          </p:nvSpPr>
          <p:spPr>
            <a:xfrm rot="1411598">
              <a:off x="2963" y="2243"/>
              <a:ext cx="8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47"/>
            <p:cNvSpPr txBox="1"/>
            <p:nvPr/>
          </p:nvSpPr>
          <p:spPr>
            <a:xfrm rot="-1415789">
              <a:off x="4193" y="2231"/>
              <a:ext cx="8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52" name="Google Shape;2652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3" name="Google Shape;2653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54" name="Google Shape;265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9122" y="4548316"/>
            <a:ext cx="527050" cy="433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5" name="Google Shape;2655;p47"/>
          <p:cNvGrpSpPr/>
          <p:nvPr/>
        </p:nvGrpSpPr>
        <p:grpSpPr>
          <a:xfrm>
            <a:off x="8581059" y="4699129"/>
            <a:ext cx="433388" cy="715962"/>
            <a:chOff x="4140" y="429"/>
            <a:chExt cx="1425" cy="2396"/>
          </a:xfrm>
        </p:grpSpPr>
        <p:sp>
          <p:nvSpPr>
            <p:cNvPr id="2656" name="Google Shape;2656;p4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4208" y="429"/>
              <a:ext cx="1044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47"/>
            <p:cNvSpPr/>
            <p:nvPr/>
          </p:nvSpPr>
          <p:spPr>
            <a:xfrm>
              <a:off x="4213" y="695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61" name="Google Shape;2661;p47"/>
            <p:cNvGrpSpPr/>
            <p:nvPr/>
          </p:nvGrpSpPr>
          <p:grpSpPr>
            <a:xfrm>
              <a:off x="4751" y="668"/>
              <a:ext cx="579" cy="144"/>
              <a:chOff x="616" y="2568"/>
              <a:chExt cx="723" cy="138"/>
            </a:xfrm>
          </p:grpSpPr>
          <p:sp>
            <p:nvSpPr>
              <p:cNvPr id="2662" name="Google Shape;2662;p47"/>
              <p:cNvSpPr/>
              <p:nvPr/>
            </p:nvSpPr>
            <p:spPr>
              <a:xfrm>
                <a:off x="616" y="2568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663;p47"/>
              <p:cNvSpPr/>
              <p:nvPr/>
            </p:nvSpPr>
            <p:spPr>
              <a:xfrm>
                <a:off x="629" y="2583"/>
                <a:ext cx="690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64" name="Google Shape;2664;p47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65" name="Google Shape;2665;p47"/>
            <p:cNvGrpSpPr/>
            <p:nvPr/>
          </p:nvGrpSpPr>
          <p:grpSpPr>
            <a:xfrm>
              <a:off x="4745" y="992"/>
              <a:ext cx="585" cy="138"/>
              <a:chOff x="612" y="2566"/>
              <a:chExt cx="730" cy="143"/>
            </a:xfrm>
          </p:grpSpPr>
          <p:sp>
            <p:nvSpPr>
              <p:cNvPr id="2666" name="Google Shape;2666;p47"/>
              <p:cNvSpPr/>
              <p:nvPr/>
            </p:nvSpPr>
            <p:spPr>
              <a:xfrm>
                <a:off x="612" y="2566"/>
                <a:ext cx="730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47"/>
              <p:cNvSpPr/>
              <p:nvPr/>
            </p:nvSpPr>
            <p:spPr>
              <a:xfrm>
                <a:off x="625" y="2583"/>
                <a:ext cx="697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68" name="Google Shape;2668;p47"/>
            <p:cNvSpPr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4229" y="1656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70" name="Google Shape;2670;p47"/>
            <p:cNvGrpSpPr/>
            <p:nvPr/>
          </p:nvGrpSpPr>
          <p:grpSpPr>
            <a:xfrm>
              <a:off x="4735" y="1629"/>
              <a:ext cx="580" cy="149"/>
              <a:chOff x="614" y="2570"/>
              <a:chExt cx="722" cy="137"/>
            </a:xfrm>
          </p:grpSpPr>
          <p:sp>
            <p:nvSpPr>
              <p:cNvPr id="2671" name="Google Shape;2671;p47"/>
              <p:cNvSpPr/>
              <p:nvPr/>
            </p:nvSpPr>
            <p:spPr>
              <a:xfrm>
                <a:off x="614" y="2570"/>
                <a:ext cx="72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672;p47"/>
              <p:cNvSpPr/>
              <p:nvPr/>
            </p:nvSpPr>
            <p:spPr>
              <a:xfrm>
                <a:off x="627" y="2585"/>
                <a:ext cx="683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3" name="Google Shape;2673;p4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74" name="Google Shape;2674;p47"/>
            <p:cNvGrpSpPr/>
            <p:nvPr/>
          </p:nvGrpSpPr>
          <p:grpSpPr>
            <a:xfrm>
              <a:off x="4741" y="1327"/>
              <a:ext cx="580" cy="138"/>
              <a:chOff x="616" y="2568"/>
              <a:chExt cx="722" cy="138"/>
            </a:xfrm>
          </p:grpSpPr>
          <p:sp>
            <p:nvSpPr>
              <p:cNvPr id="2675" name="Google Shape;2675;p47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676;p47"/>
              <p:cNvSpPr/>
              <p:nvPr/>
            </p:nvSpPr>
            <p:spPr>
              <a:xfrm>
                <a:off x="629" y="2584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7" name="Google Shape;2677;p47"/>
            <p:cNvSpPr/>
            <p:nvPr/>
          </p:nvSpPr>
          <p:spPr>
            <a:xfrm>
              <a:off x="5252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4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4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47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4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47"/>
            <p:cNvSpPr/>
            <p:nvPr/>
          </p:nvSpPr>
          <p:spPr>
            <a:xfrm>
              <a:off x="4140" y="2676"/>
              <a:ext cx="1201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47"/>
            <p:cNvSpPr/>
            <p:nvPr/>
          </p:nvSpPr>
          <p:spPr>
            <a:xfrm>
              <a:off x="4208" y="2713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47"/>
            <p:cNvSpPr/>
            <p:nvPr/>
          </p:nvSpPr>
          <p:spPr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47"/>
            <p:cNvSpPr/>
            <p:nvPr/>
          </p:nvSpPr>
          <p:spPr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47"/>
            <p:cNvSpPr/>
            <p:nvPr/>
          </p:nvSpPr>
          <p:spPr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47"/>
            <p:cNvSpPr/>
            <p:nvPr/>
          </p:nvSpPr>
          <p:spPr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88" name="Google Shape;268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3" name="Google Shape;2693;p4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4" name="Google Shape;2694;p4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4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Web Caches (Proxy Servers)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p48"/>
          <p:cNvSpPr txBox="1"/>
          <p:nvPr/>
        </p:nvSpPr>
        <p:spPr>
          <a:xfrm>
            <a:off x="52414" y="1565300"/>
            <a:ext cx="417516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7813" lvl="0" marL="407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cache acts as both client and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for original requesting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to origin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4079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cache is installed by ISP (university, company, residential ISP)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p48"/>
          <p:cNvSpPr txBox="1"/>
          <p:nvPr/>
        </p:nvSpPr>
        <p:spPr>
          <a:xfrm>
            <a:off x="4227582" y="1557902"/>
            <a:ext cx="469113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caching?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079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response time for client request (speed)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7508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is closer to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079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traffic on an institution’s access link (saves bandwidth)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079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is dense with caches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7508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“poor” content providers to more effectively deliver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079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– surf the internet anonymously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079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336" lvl="1" marL="7508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8" name="Google Shape;26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3" name="Google Shape;2703;p4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4" name="Google Shape;2704;p4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5" name="Google Shape;2705;p4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Caching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6" name="Google Shape;2706;p49"/>
          <p:cNvCxnSpPr/>
          <p:nvPr/>
        </p:nvCxnSpPr>
        <p:spPr>
          <a:xfrm>
            <a:off x="6432832" y="275292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7" name="Google Shape;2707;p49"/>
          <p:cNvSpPr txBox="1"/>
          <p:nvPr/>
        </p:nvSpPr>
        <p:spPr>
          <a:xfrm>
            <a:off x="8861707" y="2167138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8" name="Google Shape;2708;p49"/>
          <p:cNvCxnSpPr/>
          <p:nvPr/>
        </p:nvCxnSpPr>
        <p:spPr>
          <a:xfrm>
            <a:off x="7242457" y="2371925"/>
            <a:ext cx="66675" cy="2762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9" name="Google Shape;2709;p49"/>
          <p:cNvCxnSpPr/>
          <p:nvPr/>
        </p:nvCxnSpPr>
        <p:spPr>
          <a:xfrm flipH="1">
            <a:off x="7871107" y="2410025"/>
            <a:ext cx="9525" cy="2381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0" name="Google Shape;2710;p49"/>
          <p:cNvCxnSpPr/>
          <p:nvPr/>
        </p:nvCxnSpPr>
        <p:spPr>
          <a:xfrm flipH="1">
            <a:off x="8328307" y="257195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1" name="Google Shape;2711;p49"/>
          <p:cNvCxnSpPr/>
          <p:nvPr/>
        </p:nvCxnSpPr>
        <p:spPr>
          <a:xfrm rot="10800000">
            <a:off x="8490232" y="3333950"/>
            <a:ext cx="247650" cy="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2" name="Google Shape;2712;p49"/>
          <p:cNvSpPr/>
          <p:nvPr/>
        </p:nvSpPr>
        <p:spPr>
          <a:xfrm>
            <a:off x="6507444" y="2376106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3" name="Google Shape;2713;p49"/>
          <p:cNvSpPr txBox="1"/>
          <p:nvPr/>
        </p:nvSpPr>
        <p:spPr>
          <a:xfrm>
            <a:off x="7223407" y="2697363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4" name="Google Shape;2714;p49"/>
          <p:cNvSpPr/>
          <p:nvPr/>
        </p:nvSpPr>
        <p:spPr>
          <a:xfrm>
            <a:off x="6112157" y="4781750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5" name="Google Shape;2715;p49"/>
          <p:cNvCxnSpPr/>
          <p:nvPr/>
        </p:nvCxnSpPr>
        <p:spPr>
          <a:xfrm flipH="1">
            <a:off x="6547132" y="504527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6" name="Google Shape;2716;p49"/>
          <p:cNvCxnSpPr/>
          <p:nvPr/>
        </p:nvCxnSpPr>
        <p:spPr>
          <a:xfrm flipH="1">
            <a:off x="7056719" y="5092900"/>
            <a:ext cx="563563" cy="39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7" name="Google Shape;2717;p49"/>
          <p:cNvCxnSpPr/>
          <p:nvPr/>
        </p:nvCxnSpPr>
        <p:spPr>
          <a:xfrm flipH="1">
            <a:off x="7594882" y="5099250"/>
            <a:ext cx="149225" cy="38258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8" name="Google Shape;2718;p49"/>
          <p:cNvCxnSpPr/>
          <p:nvPr/>
        </p:nvCxnSpPr>
        <p:spPr>
          <a:xfrm>
            <a:off x="7756807" y="3810200"/>
            <a:ext cx="0" cy="106203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9" name="Google Shape;2719;p49"/>
          <p:cNvSpPr txBox="1"/>
          <p:nvPr/>
        </p:nvSpPr>
        <p:spPr>
          <a:xfrm>
            <a:off x="6124857" y="4623000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49"/>
          <p:cNvSpPr txBox="1"/>
          <p:nvPr/>
        </p:nvSpPr>
        <p:spPr>
          <a:xfrm>
            <a:off x="8133044" y="5004000"/>
            <a:ext cx="1290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1" name="Google Shape;2721;p49"/>
          <p:cNvSpPr txBox="1"/>
          <p:nvPr/>
        </p:nvSpPr>
        <p:spPr>
          <a:xfrm>
            <a:off x="7758394" y="3999113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2" name="Google Shape;2722;p49"/>
          <p:cNvGrpSpPr/>
          <p:nvPr/>
        </p:nvGrpSpPr>
        <p:grpSpPr>
          <a:xfrm>
            <a:off x="6085169" y="2300488"/>
            <a:ext cx="377825" cy="576262"/>
            <a:chOff x="4140" y="429"/>
            <a:chExt cx="1425" cy="2396"/>
          </a:xfrm>
        </p:grpSpPr>
        <p:sp>
          <p:nvSpPr>
            <p:cNvPr id="2723" name="Google Shape;2723;p4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4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4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4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4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8" name="Google Shape;2728;p4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729" name="Google Shape;2729;p4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4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4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2" name="Google Shape;2732;p4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733" name="Google Shape;2733;p4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4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5" name="Google Shape;2735;p4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4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7" name="Google Shape;2737;p4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738" name="Google Shape;2738;p4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4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0" name="Google Shape;2740;p4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1" name="Google Shape;2741;p4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742" name="Google Shape;2742;p4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4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4" name="Google Shape;2744;p4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4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4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4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4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4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4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4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4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4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4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5" name="Google Shape;2755;p49"/>
          <p:cNvGrpSpPr/>
          <p:nvPr/>
        </p:nvGrpSpPr>
        <p:grpSpPr>
          <a:xfrm>
            <a:off x="6234394" y="5413575"/>
            <a:ext cx="525463" cy="557213"/>
            <a:chOff x="-44" y="1473"/>
            <a:chExt cx="981" cy="1105"/>
          </a:xfrm>
        </p:grpSpPr>
        <p:pic>
          <p:nvPicPr>
            <p:cNvPr descr="desktop_computer_stylized_medium" id="2756" name="Google Shape;2756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7" name="Google Shape;2757;p4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8" name="Google Shape;2758;p49"/>
          <p:cNvGrpSpPr/>
          <p:nvPr/>
        </p:nvGrpSpPr>
        <p:grpSpPr>
          <a:xfrm>
            <a:off x="6999569" y="1822650"/>
            <a:ext cx="377825" cy="576263"/>
            <a:chOff x="4140" y="429"/>
            <a:chExt cx="1425" cy="2396"/>
          </a:xfrm>
        </p:grpSpPr>
        <p:sp>
          <p:nvSpPr>
            <p:cNvPr id="2759" name="Google Shape;2759;p4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4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4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4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4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4" name="Google Shape;2764;p4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765" name="Google Shape;2765;p4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4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67" name="Google Shape;2767;p4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8" name="Google Shape;2768;p4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769" name="Google Shape;2769;p4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4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1" name="Google Shape;2771;p4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3" name="Google Shape;2773;p4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774" name="Google Shape;2774;p4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4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6" name="Google Shape;2776;p4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7" name="Google Shape;2777;p4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778" name="Google Shape;2778;p4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4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80" name="Google Shape;2780;p4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1" name="Google Shape;2791;p49"/>
          <p:cNvGrpSpPr/>
          <p:nvPr/>
        </p:nvGrpSpPr>
        <p:grpSpPr>
          <a:xfrm>
            <a:off x="7752044" y="1854400"/>
            <a:ext cx="377825" cy="576263"/>
            <a:chOff x="4140" y="429"/>
            <a:chExt cx="1425" cy="2396"/>
          </a:xfrm>
        </p:grpSpPr>
        <p:sp>
          <p:nvSpPr>
            <p:cNvPr id="2792" name="Google Shape;2792;p4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4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4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4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7" name="Google Shape;2797;p4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798" name="Google Shape;2798;p4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4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0" name="Google Shape;2800;p4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1" name="Google Shape;2801;p4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802" name="Google Shape;2802;p4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4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4" name="Google Shape;2804;p4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4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6" name="Google Shape;2806;p4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807" name="Google Shape;2807;p4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4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9" name="Google Shape;2809;p4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10" name="Google Shape;2810;p4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811" name="Google Shape;2811;p4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4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3" name="Google Shape;2813;p4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4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4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4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4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4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4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4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4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4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4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4" name="Google Shape;2824;p49"/>
          <p:cNvGrpSpPr/>
          <p:nvPr/>
        </p:nvGrpSpPr>
        <p:grpSpPr>
          <a:xfrm>
            <a:off x="8361644" y="2006800"/>
            <a:ext cx="377825" cy="576263"/>
            <a:chOff x="4140" y="429"/>
            <a:chExt cx="1425" cy="2396"/>
          </a:xfrm>
        </p:grpSpPr>
        <p:sp>
          <p:nvSpPr>
            <p:cNvPr id="2825" name="Google Shape;2825;p4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4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4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4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4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0" name="Google Shape;2830;p4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831" name="Google Shape;2831;p4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p4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3" name="Google Shape;2833;p4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4" name="Google Shape;2834;p4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835" name="Google Shape;2835;p4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4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7" name="Google Shape;2837;p4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4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9" name="Google Shape;2839;p4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840" name="Google Shape;2840;p4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4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2" name="Google Shape;2842;p4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3" name="Google Shape;2843;p4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844" name="Google Shape;2844;p4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4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6" name="Google Shape;2846;p4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4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4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4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4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4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4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4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4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4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4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7" name="Google Shape;2857;p49"/>
          <p:cNvGrpSpPr/>
          <p:nvPr/>
        </p:nvGrpSpPr>
        <p:grpSpPr>
          <a:xfrm>
            <a:off x="8690257" y="2952950"/>
            <a:ext cx="377825" cy="576263"/>
            <a:chOff x="4140" y="429"/>
            <a:chExt cx="1425" cy="2396"/>
          </a:xfrm>
        </p:grpSpPr>
        <p:sp>
          <p:nvSpPr>
            <p:cNvPr id="2858" name="Google Shape;2858;p4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4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4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4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4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3" name="Google Shape;2863;p4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864" name="Google Shape;2864;p4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4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6" name="Google Shape;2866;p4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7" name="Google Shape;2867;p4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868" name="Google Shape;2868;p4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4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0" name="Google Shape;2870;p4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4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2" name="Google Shape;2872;p4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873" name="Google Shape;2873;p4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4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5" name="Google Shape;2875;p4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6" name="Google Shape;2876;p4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877" name="Google Shape;2877;p4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4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9" name="Google Shape;2879;p4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4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4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4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4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4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4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4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4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4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4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0" name="Google Shape;2890;p49"/>
          <p:cNvGrpSpPr/>
          <p:nvPr/>
        </p:nvGrpSpPr>
        <p:grpSpPr>
          <a:xfrm>
            <a:off x="6745569" y="5435800"/>
            <a:ext cx="525463" cy="557213"/>
            <a:chOff x="-44" y="1473"/>
            <a:chExt cx="981" cy="1105"/>
          </a:xfrm>
        </p:grpSpPr>
        <p:pic>
          <p:nvPicPr>
            <p:cNvPr descr="desktop_computer_stylized_medium" id="2891" name="Google Shape;2891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2" name="Google Shape;2892;p4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3" name="Google Shape;2893;p49"/>
          <p:cNvGrpSpPr/>
          <p:nvPr/>
        </p:nvGrpSpPr>
        <p:grpSpPr>
          <a:xfrm>
            <a:off x="7269444" y="5424688"/>
            <a:ext cx="525463" cy="557212"/>
            <a:chOff x="-44" y="1473"/>
            <a:chExt cx="981" cy="1105"/>
          </a:xfrm>
        </p:grpSpPr>
        <p:pic>
          <p:nvPicPr>
            <p:cNvPr descr="desktop_computer_stylized_medium" id="2894" name="Google Shape;2894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5" name="Google Shape;2895;p4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6" name="Google Shape;2896;p49"/>
          <p:cNvGrpSpPr/>
          <p:nvPr/>
        </p:nvGrpSpPr>
        <p:grpSpPr>
          <a:xfrm>
            <a:off x="7316953" y="4702259"/>
            <a:ext cx="889089" cy="466491"/>
            <a:chOff x="7493876" y="2774731"/>
            <a:chExt cx="1481958" cy="894622"/>
          </a:xfrm>
        </p:grpSpPr>
        <p:sp>
          <p:nvSpPr>
            <p:cNvPr id="2897" name="Google Shape;2897;p4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4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9" name="Google Shape;2899;p4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00" name="Google Shape;2900;p4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4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4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4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04" name="Google Shape;2904;p49"/>
          <p:cNvGrpSpPr/>
          <p:nvPr/>
        </p:nvGrpSpPr>
        <p:grpSpPr>
          <a:xfrm>
            <a:off x="7338290" y="3360706"/>
            <a:ext cx="889089" cy="466491"/>
            <a:chOff x="7493876" y="2774731"/>
            <a:chExt cx="1481958" cy="894622"/>
          </a:xfrm>
        </p:grpSpPr>
        <p:sp>
          <p:nvSpPr>
            <p:cNvPr id="2905" name="Google Shape;2905;p4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4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7" name="Google Shape;2907;p4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08" name="Google Shape;2908;p4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4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4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1" name="Google Shape;2911;p4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12" name="Google Shape;2912;p49"/>
          <p:cNvSpPr/>
          <p:nvPr/>
        </p:nvSpPr>
        <p:spPr>
          <a:xfrm>
            <a:off x="35839" y="1428567"/>
            <a:ext cx="5212022" cy="251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95"/>
              <a:buFont typeface="Noto Sans Symbols"/>
              <a:buNone/>
            </a:pPr>
            <a:r>
              <a:rPr b="0" i="1" lang="en-US" sz="23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rate: 1.54 Mbps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 from institutional router to server: 2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object size: 100K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request rate from browsers to origin servers: 15/sec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data rate to browsers: 1.50 Mbps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3" name="Google Shape;2913;p49"/>
          <p:cNvSpPr/>
          <p:nvPr/>
        </p:nvSpPr>
        <p:spPr>
          <a:xfrm>
            <a:off x="60315" y="4413678"/>
            <a:ext cx="6093805" cy="2302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60"/>
              </a:spcBef>
              <a:spcAft>
                <a:spcPts val="0"/>
              </a:spcAft>
              <a:buClr>
                <a:srgbClr val="000099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 utilization: .0015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60"/>
              </a:spcBef>
              <a:spcAft>
                <a:spcPts val="0"/>
              </a:spcAft>
              <a:buClr>
                <a:srgbClr val="000099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utilization = </a:t>
            </a:r>
            <a:r>
              <a:rPr b="0" i="0" lang="en-US" sz="23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.97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end-end delay  =  Internet delay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access link delay + LAN delay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=  2 sec + minutes + usecs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p49"/>
          <p:cNvSpPr/>
          <p:nvPr/>
        </p:nvSpPr>
        <p:spPr>
          <a:xfrm>
            <a:off x="3217057" y="5100685"/>
            <a:ext cx="940980" cy="509975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p49"/>
          <p:cNvSpPr txBox="1"/>
          <p:nvPr/>
        </p:nvSpPr>
        <p:spPr>
          <a:xfrm>
            <a:off x="4144785" y="4526278"/>
            <a:ext cx="19335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5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large delays at high utilization!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6" name="Google Shape;2916;p49"/>
          <p:cNvSpPr/>
          <p:nvPr/>
        </p:nvSpPr>
        <p:spPr>
          <a:xfrm>
            <a:off x="4262513" y="1209770"/>
            <a:ext cx="59598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(15 req/sec) * (100 Kbits/req)/(1 Gbps)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0.0015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7" name="Google Shape;2917;p49"/>
          <p:cNvSpPr/>
          <p:nvPr/>
        </p:nvSpPr>
        <p:spPr>
          <a:xfrm>
            <a:off x="4255888" y="699564"/>
            <a:ext cx="59598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(15 req/sec) * (100 Kbits/req)/(1.54 Mbps)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0.974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8" name="Google Shape;291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3" name="Google Shape;2923;p5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4" name="Google Shape;2924;p5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5" name="Google Shape;2925;p5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Caching example: buy a faster access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6" name="Google Shape;2926;p50"/>
          <p:cNvCxnSpPr/>
          <p:nvPr/>
        </p:nvCxnSpPr>
        <p:spPr>
          <a:xfrm>
            <a:off x="6962923" y="256739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7" name="Google Shape;2927;p50"/>
          <p:cNvSpPr txBox="1"/>
          <p:nvPr/>
        </p:nvSpPr>
        <p:spPr>
          <a:xfrm>
            <a:off x="9391798" y="1981608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8" name="Google Shape;2928;p50"/>
          <p:cNvCxnSpPr/>
          <p:nvPr/>
        </p:nvCxnSpPr>
        <p:spPr>
          <a:xfrm>
            <a:off x="7772548" y="2186395"/>
            <a:ext cx="66675" cy="2762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9" name="Google Shape;2929;p50"/>
          <p:cNvCxnSpPr/>
          <p:nvPr/>
        </p:nvCxnSpPr>
        <p:spPr>
          <a:xfrm flipH="1">
            <a:off x="8401198" y="2224495"/>
            <a:ext cx="9525" cy="2381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0" name="Google Shape;2930;p50"/>
          <p:cNvCxnSpPr/>
          <p:nvPr/>
        </p:nvCxnSpPr>
        <p:spPr>
          <a:xfrm flipH="1">
            <a:off x="8858398" y="238642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1" name="Google Shape;2931;p50"/>
          <p:cNvCxnSpPr/>
          <p:nvPr/>
        </p:nvCxnSpPr>
        <p:spPr>
          <a:xfrm rot="10800000">
            <a:off x="9020323" y="3148420"/>
            <a:ext cx="247650" cy="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2" name="Google Shape;2932;p50"/>
          <p:cNvSpPr/>
          <p:nvPr/>
        </p:nvSpPr>
        <p:spPr>
          <a:xfrm>
            <a:off x="7037535" y="2190576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3" name="Google Shape;2933;p50"/>
          <p:cNvSpPr txBox="1"/>
          <p:nvPr/>
        </p:nvSpPr>
        <p:spPr>
          <a:xfrm>
            <a:off x="7753498" y="2511833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4" name="Google Shape;2934;p50"/>
          <p:cNvSpPr/>
          <p:nvPr/>
        </p:nvSpPr>
        <p:spPr>
          <a:xfrm>
            <a:off x="6642248" y="4596220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5" name="Google Shape;2935;p50"/>
          <p:cNvCxnSpPr/>
          <p:nvPr/>
        </p:nvCxnSpPr>
        <p:spPr>
          <a:xfrm flipH="1">
            <a:off x="7077223" y="485974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6" name="Google Shape;2936;p50"/>
          <p:cNvCxnSpPr/>
          <p:nvPr/>
        </p:nvCxnSpPr>
        <p:spPr>
          <a:xfrm flipH="1">
            <a:off x="7586810" y="4907370"/>
            <a:ext cx="563563" cy="39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7" name="Google Shape;2937;p50"/>
          <p:cNvCxnSpPr/>
          <p:nvPr/>
        </p:nvCxnSpPr>
        <p:spPr>
          <a:xfrm flipH="1">
            <a:off x="8124973" y="4913720"/>
            <a:ext cx="149225" cy="38258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8" name="Google Shape;2938;p50"/>
          <p:cNvCxnSpPr/>
          <p:nvPr/>
        </p:nvCxnSpPr>
        <p:spPr>
          <a:xfrm>
            <a:off x="8286898" y="3624670"/>
            <a:ext cx="0" cy="106203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9" name="Google Shape;2939;p50"/>
          <p:cNvSpPr txBox="1"/>
          <p:nvPr/>
        </p:nvSpPr>
        <p:spPr>
          <a:xfrm>
            <a:off x="6654948" y="4437470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0" name="Google Shape;2940;p50"/>
          <p:cNvSpPr txBox="1"/>
          <p:nvPr/>
        </p:nvSpPr>
        <p:spPr>
          <a:xfrm>
            <a:off x="8663135" y="4818470"/>
            <a:ext cx="1290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1" name="Google Shape;2941;p50"/>
          <p:cNvSpPr txBox="1"/>
          <p:nvPr/>
        </p:nvSpPr>
        <p:spPr>
          <a:xfrm>
            <a:off x="8288485" y="3813583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2" name="Google Shape;2942;p50"/>
          <p:cNvGrpSpPr/>
          <p:nvPr/>
        </p:nvGrpSpPr>
        <p:grpSpPr>
          <a:xfrm>
            <a:off x="6615260" y="2114958"/>
            <a:ext cx="377825" cy="576262"/>
            <a:chOff x="4140" y="429"/>
            <a:chExt cx="1425" cy="2396"/>
          </a:xfrm>
        </p:grpSpPr>
        <p:sp>
          <p:nvSpPr>
            <p:cNvPr id="2943" name="Google Shape;2943;p5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5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5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5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5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8" name="Google Shape;2948;p5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949" name="Google Shape;2949;p5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0" name="Google Shape;2950;p5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1" name="Google Shape;2951;p5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2" name="Google Shape;2952;p5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953" name="Google Shape;2953;p5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4" name="Google Shape;2954;p5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5" name="Google Shape;2955;p5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7" name="Google Shape;2957;p5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958" name="Google Shape;2958;p5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p5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0" name="Google Shape;2960;p5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1" name="Google Shape;2961;p5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962" name="Google Shape;2962;p5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3" name="Google Shape;2963;p5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4" name="Google Shape;2964;p5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5" name="Google Shape;2975;p50"/>
          <p:cNvGrpSpPr/>
          <p:nvPr/>
        </p:nvGrpSpPr>
        <p:grpSpPr>
          <a:xfrm>
            <a:off x="6764485" y="5228045"/>
            <a:ext cx="525463" cy="557213"/>
            <a:chOff x="-44" y="1473"/>
            <a:chExt cx="981" cy="1105"/>
          </a:xfrm>
        </p:grpSpPr>
        <p:pic>
          <p:nvPicPr>
            <p:cNvPr descr="desktop_computer_stylized_medium" id="2976" name="Google Shape;2976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7" name="Google Shape;2977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8" name="Google Shape;2978;p50"/>
          <p:cNvGrpSpPr/>
          <p:nvPr/>
        </p:nvGrpSpPr>
        <p:grpSpPr>
          <a:xfrm>
            <a:off x="7529660" y="1637120"/>
            <a:ext cx="377825" cy="576263"/>
            <a:chOff x="4140" y="429"/>
            <a:chExt cx="1425" cy="2396"/>
          </a:xfrm>
        </p:grpSpPr>
        <p:sp>
          <p:nvSpPr>
            <p:cNvPr id="2979" name="Google Shape;2979;p5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4" name="Google Shape;2984;p5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985" name="Google Shape;2985;p5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p5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7" name="Google Shape;2987;p5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8" name="Google Shape;2988;p5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989" name="Google Shape;2989;p5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0" name="Google Shape;2990;p5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1" name="Google Shape;2991;p5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3" name="Google Shape;2993;p5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994" name="Google Shape;2994;p5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5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6" name="Google Shape;2996;p5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7" name="Google Shape;2997;p5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998" name="Google Shape;2998;p5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Google Shape;2999;p5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0" name="Google Shape;3000;p5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1" name="Google Shape;3011;p50"/>
          <p:cNvGrpSpPr/>
          <p:nvPr/>
        </p:nvGrpSpPr>
        <p:grpSpPr>
          <a:xfrm>
            <a:off x="8282135" y="1668870"/>
            <a:ext cx="377825" cy="576263"/>
            <a:chOff x="4140" y="429"/>
            <a:chExt cx="1425" cy="2396"/>
          </a:xfrm>
        </p:grpSpPr>
        <p:sp>
          <p:nvSpPr>
            <p:cNvPr id="3012" name="Google Shape;3012;p5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7" name="Google Shape;3017;p5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018" name="Google Shape;3018;p5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9" name="Google Shape;3019;p5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0" name="Google Shape;3020;p5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1" name="Google Shape;3021;p5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022" name="Google Shape;3022;p5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3" name="Google Shape;3023;p5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4" name="Google Shape;3024;p5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6" name="Google Shape;3026;p5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027" name="Google Shape;3027;p5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p5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9" name="Google Shape;3029;p5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0" name="Google Shape;3030;p5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031" name="Google Shape;3031;p5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5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3" name="Google Shape;3033;p5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5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5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5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5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5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4" name="Google Shape;3044;p50"/>
          <p:cNvGrpSpPr/>
          <p:nvPr/>
        </p:nvGrpSpPr>
        <p:grpSpPr>
          <a:xfrm>
            <a:off x="8891735" y="1821270"/>
            <a:ext cx="377825" cy="576263"/>
            <a:chOff x="4140" y="429"/>
            <a:chExt cx="1425" cy="2396"/>
          </a:xfrm>
        </p:grpSpPr>
        <p:sp>
          <p:nvSpPr>
            <p:cNvPr id="3045" name="Google Shape;3045;p5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5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5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5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5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0" name="Google Shape;3050;p5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051" name="Google Shape;3051;p5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5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3" name="Google Shape;3053;p5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4" name="Google Shape;3054;p5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055" name="Google Shape;3055;p5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5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7" name="Google Shape;3057;p5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5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9" name="Google Shape;3059;p5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060" name="Google Shape;3060;p5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5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2" name="Google Shape;3062;p5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3" name="Google Shape;3063;p5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064" name="Google Shape;3064;p5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5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6" name="Google Shape;3066;p5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5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5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5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5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5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5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5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5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5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5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7" name="Google Shape;3077;p50"/>
          <p:cNvGrpSpPr/>
          <p:nvPr/>
        </p:nvGrpSpPr>
        <p:grpSpPr>
          <a:xfrm>
            <a:off x="9220348" y="2767420"/>
            <a:ext cx="377825" cy="576263"/>
            <a:chOff x="4140" y="429"/>
            <a:chExt cx="1425" cy="2396"/>
          </a:xfrm>
        </p:grpSpPr>
        <p:sp>
          <p:nvSpPr>
            <p:cNvPr id="3078" name="Google Shape;3078;p5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5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5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5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5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3" name="Google Shape;3083;p5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084" name="Google Shape;3084;p5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5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6" name="Google Shape;3086;p5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7" name="Google Shape;3087;p5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088" name="Google Shape;3088;p5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p5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0" name="Google Shape;3090;p5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5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2" name="Google Shape;3092;p5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093" name="Google Shape;3093;p5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p5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5" name="Google Shape;3095;p5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6" name="Google Shape;3096;p5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097" name="Google Shape;3097;p5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p5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9" name="Google Shape;3099;p5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5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5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5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5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5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5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5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5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5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5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0" name="Google Shape;3110;p50"/>
          <p:cNvGrpSpPr/>
          <p:nvPr/>
        </p:nvGrpSpPr>
        <p:grpSpPr>
          <a:xfrm>
            <a:off x="7275660" y="5250270"/>
            <a:ext cx="525463" cy="557213"/>
            <a:chOff x="-44" y="1473"/>
            <a:chExt cx="981" cy="1105"/>
          </a:xfrm>
        </p:grpSpPr>
        <p:pic>
          <p:nvPicPr>
            <p:cNvPr descr="desktop_computer_stylized_medium" id="3111" name="Google Shape;3111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2" name="Google Shape;3112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3" name="Google Shape;3113;p50"/>
          <p:cNvGrpSpPr/>
          <p:nvPr/>
        </p:nvGrpSpPr>
        <p:grpSpPr>
          <a:xfrm>
            <a:off x="7799535" y="5239158"/>
            <a:ext cx="525463" cy="557212"/>
            <a:chOff x="-44" y="1473"/>
            <a:chExt cx="981" cy="1105"/>
          </a:xfrm>
        </p:grpSpPr>
        <p:pic>
          <p:nvPicPr>
            <p:cNvPr descr="desktop_computer_stylized_medium" id="3114" name="Google Shape;3114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5" name="Google Shape;3115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6" name="Google Shape;3116;p50"/>
          <p:cNvGrpSpPr/>
          <p:nvPr/>
        </p:nvGrpSpPr>
        <p:grpSpPr>
          <a:xfrm>
            <a:off x="7847044" y="4516729"/>
            <a:ext cx="889089" cy="466491"/>
            <a:chOff x="7493876" y="2774731"/>
            <a:chExt cx="1481958" cy="894622"/>
          </a:xfrm>
        </p:grpSpPr>
        <p:sp>
          <p:nvSpPr>
            <p:cNvPr id="3117" name="Google Shape;3117;p5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5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9" name="Google Shape;3119;p5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20" name="Google Shape;3120;p5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1" name="Google Shape;3121;p5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5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5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24" name="Google Shape;3124;p50"/>
          <p:cNvGrpSpPr/>
          <p:nvPr/>
        </p:nvGrpSpPr>
        <p:grpSpPr>
          <a:xfrm>
            <a:off x="7868381" y="3175176"/>
            <a:ext cx="889089" cy="466491"/>
            <a:chOff x="7493876" y="2774731"/>
            <a:chExt cx="1481958" cy="894622"/>
          </a:xfrm>
        </p:grpSpPr>
        <p:sp>
          <p:nvSpPr>
            <p:cNvPr id="3125" name="Google Shape;3125;p5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5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7" name="Google Shape;3127;p5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28" name="Google Shape;3128;p5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5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5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5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32" name="Google Shape;3132;p50"/>
          <p:cNvSpPr/>
          <p:nvPr/>
        </p:nvSpPr>
        <p:spPr>
          <a:xfrm>
            <a:off x="73574" y="4122134"/>
            <a:ext cx="6361287" cy="2302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 utilization: .0015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utilization = .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97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end-end delay  =  Internet delay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access link delay + LAN delay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=  2 sec + minutes + usecs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3" name="Google Shape;3133;p50"/>
          <p:cNvSpPr/>
          <p:nvPr/>
        </p:nvSpPr>
        <p:spPr>
          <a:xfrm>
            <a:off x="88852" y="1441819"/>
            <a:ext cx="6123957" cy="251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rate: 1.54 Mbps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 from institutional router to server: 2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object size: 100K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 request rate from browsers to origin servers: 15/sec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 data rate to browsers: 1.50 Mbps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4" name="Google Shape;3134;p50"/>
          <p:cNvGrpSpPr/>
          <p:nvPr/>
        </p:nvGrpSpPr>
        <p:grpSpPr>
          <a:xfrm>
            <a:off x="2487333" y="1449987"/>
            <a:ext cx="7974440" cy="2642996"/>
            <a:chOff x="3269205" y="1370475"/>
            <a:chExt cx="7974440" cy="2642996"/>
          </a:xfrm>
        </p:grpSpPr>
        <p:grpSp>
          <p:nvGrpSpPr>
            <p:cNvPr id="3135" name="Google Shape;3135;p50"/>
            <p:cNvGrpSpPr/>
            <p:nvPr/>
          </p:nvGrpSpPr>
          <p:grpSpPr>
            <a:xfrm>
              <a:off x="3269205" y="1370475"/>
              <a:ext cx="2248984" cy="736408"/>
              <a:chOff x="4785771" y="3827302"/>
              <a:chExt cx="2248984" cy="736408"/>
            </a:xfrm>
          </p:grpSpPr>
          <p:sp>
            <p:nvSpPr>
              <p:cNvPr id="3136" name="Google Shape;3136;p50"/>
              <p:cNvSpPr txBox="1"/>
              <p:nvPr/>
            </p:nvSpPr>
            <p:spPr>
              <a:xfrm>
                <a:off x="5449268" y="3827302"/>
                <a:ext cx="158548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154 Mbps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50"/>
              <p:cNvSpPr/>
              <p:nvPr/>
            </p:nvSpPr>
            <p:spPr>
              <a:xfrm>
                <a:off x="4785771" y="4223523"/>
                <a:ext cx="611420" cy="340187"/>
              </a:xfrm>
              <a:prstGeom prst="rect">
                <a:avLst/>
              </a:prstGeom>
              <a:solidFill>
                <a:schemeClr val="lt1">
                  <a:alpha val="6431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38" name="Google Shape;3138;p50"/>
              <p:cNvCxnSpPr/>
              <p:nvPr/>
            </p:nvCxnSpPr>
            <p:spPr>
              <a:xfrm flipH="1" rot="10800000">
                <a:off x="4828478" y="4140660"/>
                <a:ext cx="680225" cy="4230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3139" name="Google Shape;3139;p50"/>
            <p:cNvGrpSpPr/>
            <p:nvPr/>
          </p:nvGrpSpPr>
          <p:grpSpPr>
            <a:xfrm>
              <a:off x="9113107" y="3496571"/>
              <a:ext cx="2130538" cy="516900"/>
              <a:chOff x="4352719" y="3567941"/>
              <a:chExt cx="2130538" cy="516900"/>
            </a:xfrm>
          </p:grpSpPr>
          <p:sp>
            <p:nvSpPr>
              <p:cNvPr id="3140" name="Google Shape;3140;p50"/>
              <p:cNvSpPr txBox="1"/>
              <p:nvPr/>
            </p:nvSpPr>
            <p:spPr>
              <a:xfrm>
                <a:off x="4897770" y="3567941"/>
                <a:ext cx="158548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154 Mbps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50"/>
              <p:cNvSpPr/>
              <p:nvPr/>
            </p:nvSpPr>
            <p:spPr>
              <a:xfrm>
                <a:off x="4352719" y="3822059"/>
                <a:ext cx="527164" cy="262782"/>
              </a:xfrm>
              <a:prstGeom prst="rect">
                <a:avLst/>
              </a:prstGeom>
              <a:solidFill>
                <a:schemeClr val="lt1">
                  <a:alpha val="6431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42" name="Google Shape;3142;p50"/>
              <p:cNvCxnSpPr/>
              <p:nvPr/>
            </p:nvCxnSpPr>
            <p:spPr>
              <a:xfrm flipH="1" rot="10800000">
                <a:off x="4459229" y="3805441"/>
                <a:ext cx="554004" cy="23711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3143" name="Google Shape;3143;p50"/>
          <p:cNvGrpSpPr/>
          <p:nvPr/>
        </p:nvGrpSpPr>
        <p:grpSpPr>
          <a:xfrm>
            <a:off x="3336322" y="4839405"/>
            <a:ext cx="2583033" cy="461665"/>
            <a:chOff x="4114801" y="3880785"/>
            <a:chExt cx="2583033" cy="461665"/>
          </a:xfrm>
        </p:grpSpPr>
        <p:sp>
          <p:nvSpPr>
            <p:cNvPr id="3144" name="Google Shape;3144;p50"/>
            <p:cNvSpPr txBox="1"/>
            <p:nvPr/>
          </p:nvSpPr>
          <p:spPr>
            <a:xfrm>
              <a:off x="5112347" y="3880785"/>
              <a:ext cx="15854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.0097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50"/>
            <p:cNvSpPr/>
            <p:nvPr/>
          </p:nvSpPr>
          <p:spPr>
            <a:xfrm>
              <a:off x="4114801" y="3955100"/>
              <a:ext cx="498412" cy="340187"/>
            </a:xfrm>
            <a:prstGeom prst="rect">
              <a:avLst/>
            </a:prstGeom>
            <a:solidFill>
              <a:schemeClr val="lt1">
                <a:alpha val="6431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46" name="Google Shape;3146;p50"/>
            <p:cNvCxnSpPr/>
            <p:nvPr/>
          </p:nvCxnSpPr>
          <p:spPr>
            <a:xfrm>
              <a:off x="4234070" y="4117024"/>
              <a:ext cx="936703" cy="1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47" name="Google Shape;3147;p50"/>
          <p:cNvGrpSpPr/>
          <p:nvPr/>
        </p:nvGrpSpPr>
        <p:grpSpPr>
          <a:xfrm>
            <a:off x="3631712" y="6006857"/>
            <a:ext cx="3023236" cy="698306"/>
            <a:chOff x="3635854" y="3415544"/>
            <a:chExt cx="3023236" cy="698306"/>
          </a:xfrm>
        </p:grpSpPr>
        <p:sp>
          <p:nvSpPr>
            <p:cNvPr id="3148" name="Google Shape;3148;p50"/>
            <p:cNvSpPr txBox="1"/>
            <p:nvPr/>
          </p:nvSpPr>
          <p:spPr>
            <a:xfrm>
              <a:off x="5555973" y="3652185"/>
              <a:ext cx="11031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msecs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9" name="Google Shape;3149;p50"/>
            <p:cNvSpPr/>
            <p:nvPr/>
          </p:nvSpPr>
          <p:spPr>
            <a:xfrm>
              <a:off x="3635854" y="3415544"/>
              <a:ext cx="962683" cy="340187"/>
            </a:xfrm>
            <a:prstGeom prst="rect">
              <a:avLst/>
            </a:prstGeom>
            <a:solidFill>
              <a:schemeClr val="lt1">
                <a:alpha val="6431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50" name="Google Shape;3150;p50"/>
            <p:cNvCxnSpPr/>
            <p:nvPr/>
          </p:nvCxnSpPr>
          <p:spPr>
            <a:xfrm>
              <a:off x="3662316" y="3504654"/>
              <a:ext cx="1983056" cy="461665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151" name="Google Shape;3151;p50"/>
          <p:cNvSpPr txBox="1"/>
          <p:nvPr/>
        </p:nvSpPr>
        <p:spPr>
          <a:xfrm>
            <a:off x="88852" y="6291768"/>
            <a:ext cx="45657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Cost: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faster access link (expensive!)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2" name="Google Shape;31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Network Apps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185536" y="1456928"/>
            <a:ext cx="438646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788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messaging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multi-user network games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stored video (YouTube, Hulu, Netflix)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 file sharing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4228487" y="1456928"/>
            <a:ext cx="4386464" cy="34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788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over IP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video conferencing (e.g., Skype, Hangouts)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login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8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2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7" name="Google Shape;3157;p5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8" name="Google Shape;3158;p5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p5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Caching example: install a web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p51"/>
          <p:cNvSpPr/>
          <p:nvPr/>
        </p:nvSpPr>
        <p:spPr>
          <a:xfrm>
            <a:off x="596348" y="4718479"/>
            <a:ext cx="5414450" cy="179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 utilization: .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utilization =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end-end delay  =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1" name="Google Shape;3161;p51"/>
          <p:cNvCxnSpPr/>
          <p:nvPr/>
        </p:nvCxnSpPr>
        <p:spPr>
          <a:xfrm>
            <a:off x="6538860" y="2686663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2" name="Google Shape;3162;p51"/>
          <p:cNvSpPr txBox="1"/>
          <p:nvPr/>
        </p:nvSpPr>
        <p:spPr>
          <a:xfrm>
            <a:off x="8967735" y="2100876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3" name="Google Shape;3163;p51"/>
          <p:cNvCxnSpPr/>
          <p:nvPr/>
        </p:nvCxnSpPr>
        <p:spPr>
          <a:xfrm>
            <a:off x="7348485" y="2305663"/>
            <a:ext cx="66675" cy="2762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4" name="Google Shape;3164;p51"/>
          <p:cNvCxnSpPr/>
          <p:nvPr/>
        </p:nvCxnSpPr>
        <p:spPr>
          <a:xfrm flipH="1">
            <a:off x="7977135" y="2343763"/>
            <a:ext cx="9525" cy="2381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5" name="Google Shape;3165;p51"/>
          <p:cNvCxnSpPr/>
          <p:nvPr/>
        </p:nvCxnSpPr>
        <p:spPr>
          <a:xfrm flipH="1">
            <a:off x="8434335" y="2505688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6" name="Google Shape;3166;p51"/>
          <p:cNvCxnSpPr/>
          <p:nvPr/>
        </p:nvCxnSpPr>
        <p:spPr>
          <a:xfrm rot="10800000">
            <a:off x="8596260" y="3267688"/>
            <a:ext cx="247650" cy="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7" name="Google Shape;3167;p51"/>
          <p:cNvSpPr/>
          <p:nvPr/>
        </p:nvSpPr>
        <p:spPr>
          <a:xfrm>
            <a:off x="6613472" y="2309844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8" name="Google Shape;3168;p51"/>
          <p:cNvSpPr txBox="1"/>
          <p:nvPr/>
        </p:nvSpPr>
        <p:spPr>
          <a:xfrm>
            <a:off x="7329435" y="2631101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9" name="Google Shape;3169;p51"/>
          <p:cNvSpPr/>
          <p:nvPr/>
        </p:nvSpPr>
        <p:spPr>
          <a:xfrm>
            <a:off x="6218411" y="4712993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0" name="Google Shape;3170;p51"/>
          <p:cNvCxnSpPr/>
          <p:nvPr/>
        </p:nvCxnSpPr>
        <p:spPr>
          <a:xfrm flipH="1">
            <a:off x="6653160" y="4979013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1" name="Google Shape;3171;p51"/>
          <p:cNvCxnSpPr/>
          <p:nvPr/>
        </p:nvCxnSpPr>
        <p:spPr>
          <a:xfrm flipH="1">
            <a:off x="7162747" y="5026638"/>
            <a:ext cx="563563" cy="39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2" name="Google Shape;3172;p51"/>
          <p:cNvCxnSpPr/>
          <p:nvPr/>
        </p:nvCxnSpPr>
        <p:spPr>
          <a:xfrm flipH="1">
            <a:off x="7700910" y="5032988"/>
            <a:ext cx="149225" cy="38258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3" name="Google Shape;3173;p51"/>
          <p:cNvCxnSpPr/>
          <p:nvPr/>
        </p:nvCxnSpPr>
        <p:spPr>
          <a:xfrm>
            <a:off x="7862835" y="3743938"/>
            <a:ext cx="0" cy="106203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4" name="Google Shape;3174;p51"/>
          <p:cNvSpPr txBox="1"/>
          <p:nvPr/>
        </p:nvSpPr>
        <p:spPr>
          <a:xfrm>
            <a:off x="6230885" y="4556738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" name="Google Shape;3175;p51"/>
          <p:cNvSpPr txBox="1"/>
          <p:nvPr/>
        </p:nvSpPr>
        <p:spPr>
          <a:xfrm>
            <a:off x="8239072" y="4937738"/>
            <a:ext cx="1290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6" name="Google Shape;3176;p51"/>
          <p:cNvSpPr txBox="1"/>
          <p:nvPr/>
        </p:nvSpPr>
        <p:spPr>
          <a:xfrm>
            <a:off x="7864422" y="3932851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7" name="Google Shape;3177;p51"/>
          <p:cNvGrpSpPr/>
          <p:nvPr/>
        </p:nvGrpSpPr>
        <p:grpSpPr>
          <a:xfrm>
            <a:off x="6191197" y="2234226"/>
            <a:ext cx="377825" cy="576262"/>
            <a:chOff x="4140" y="429"/>
            <a:chExt cx="1425" cy="2396"/>
          </a:xfrm>
        </p:grpSpPr>
        <p:sp>
          <p:nvSpPr>
            <p:cNvPr id="3178" name="Google Shape;3178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5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5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3" name="Google Shape;3183;p5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184" name="Google Shape;3184;p5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5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86" name="Google Shape;3186;p5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7" name="Google Shape;3187;p5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188" name="Google Shape;3188;p5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5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90" name="Google Shape;3190;p5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5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2" name="Google Shape;3192;p5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193" name="Google Shape;3193;p5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5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95" name="Google Shape;3195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6" name="Google Shape;3196;p5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197" name="Google Shape;3197;p5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5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99" name="Google Shape;3199;p5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5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5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5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5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5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5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5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0" name="Google Shape;3210;p51"/>
          <p:cNvGrpSpPr/>
          <p:nvPr/>
        </p:nvGrpSpPr>
        <p:grpSpPr>
          <a:xfrm>
            <a:off x="6340422" y="5347313"/>
            <a:ext cx="525463" cy="557213"/>
            <a:chOff x="-44" y="1473"/>
            <a:chExt cx="981" cy="1105"/>
          </a:xfrm>
        </p:grpSpPr>
        <p:pic>
          <p:nvPicPr>
            <p:cNvPr descr="desktop_computer_stylized_medium" id="3211" name="Google Shape;321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2" name="Google Shape;321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3" name="Google Shape;3213;p51"/>
          <p:cNvGrpSpPr/>
          <p:nvPr/>
        </p:nvGrpSpPr>
        <p:grpSpPr>
          <a:xfrm>
            <a:off x="7105597" y="1756388"/>
            <a:ext cx="377825" cy="576263"/>
            <a:chOff x="4140" y="429"/>
            <a:chExt cx="1425" cy="2396"/>
          </a:xfrm>
        </p:grpSpPr>
        <p:sp>
          <p:nvSpPr>
            <p:cNvPr id="3214" name="Google Shape;3214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5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5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9" name="Google Shape;3219;p5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220" name="Google Shape;3220;p5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5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2" name="Google Shape;3222;p5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3" name="Google Shape;3223;p5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224" name="Google Shape;3224;p5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5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6" name="Google Shape;3226;p5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5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8" name="Google Shape;3228;p5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229" name="Google Shape;3229;p5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5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31" name="Google Shape;3231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2" name="Google Shape;3232;p5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233" name="Google Shape;3233;p5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5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35" name="Google Shape;3235;p5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5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5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5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5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5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5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5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6" name="Google Shape;3246;p51"/>
          <p:cNvGrpSpPr/>
          <p:nvPr/>
        </p:nvGrpSpPr>
        <p:grpSpPr>
          <a:xfrm>
            <a:off x="7858072" y="1788138"/>
            <a:ext cx="377825" cy="576263"/>
            <a:chOff x="4140" y="429"/>
            <a:chExt cx="1425" cy="2396"/>
          </a:xfrm>
        </p:grpSpPr>
        <p:sp>
          <p:nvSpPr>
            <p:cNvPr id="3247" name="Google Shape;3247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5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5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2" name="Google Shape;3252;p5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253" name="Google Shape;3253;p5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5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55" name="Google Shape;3255;p5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6" name="Google Shape;3256;p5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257" name="Google Shape;3257;p5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5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59" name="Google Shape;3259;p5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5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61" name="Google Shape;3261;p5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262" name="Google Shape;3262;p5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5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64" name="Google Shape;3264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65" name="Google Shape;3265;p5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266" name="Google Shape;3266;p5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5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68" name="Google Shape;3268;p5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5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5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5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5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5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5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5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9" name="Google Shape;3279;p51"/>
          <p:cNvGrpSpPr/>
          <p:nvPr/>
        </p:nvGrpSpPr>
        <p:grpSpPr>
          <a:xfrm>
            <a:off x="8467672" y="1940538"/>
            <a:ext cx="377825" cy="576263"/>
            <a:chOff x="4140" y="429"/>
            <a:chExt cx="1425" cy="2396"/>
          </a:xfrm>
        </p:grpSpPr>
        <p:sp>
          <p:nvSpPr>
            <p:cNvPr id="3280" name="Google Shape;3280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5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5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5" name="Google Shape;3285;p5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286" name="Google Shape;3286;p5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5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88" name="Google Shape;3288;p5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9" name="Google Shape;3289;p5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290" name="Google Shape;3290;p5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5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92" name="Google Shape;3292;p5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5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94" name="Google Shape;3294;p5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295" name="Google Shape;3295;p5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5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97" name="Google Shape;3297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98" name="Google Shape;3298;p5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299" name="Google Shape;3299;p5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5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01" name="Google Shape;3301;p5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5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5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5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5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5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5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5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2" name="Google Shape;3312;p51"/>
          <p:cNvGrpSpPr/>
          <p:nvPr/>
        </p:nvGrpSpPr>
        <p:grpSpPr>
          <a:xfrm>
            <a:off x="8796285" y="2886688"/>
            <a:ext cx="377825" cy="576263"/>
            <a:chOff x="4140" y="429"/>
            <a:chExt cx="1425" cy="2396"/>
          </a:xfrm>
        </p:grpSpPr>
        <p:sp>
          <p:nvSpPr>
            <p:cNvPr id="3313" name="Google Shape;3313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5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5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8" name="Google Shape;3318;p5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319" name="Google Shape;3319;p5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0" name="Google Shape;3320;p5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21" name="Google Shape;3321;p5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22" name="Google Shape;3322;p5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323" name="Google Shape;3323;p5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4" name="Google Shape;3324;p5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25" name="Google Shape;3325;p5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5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27" name="Google Shape;3327;p5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328" name="Google Shape;3328;p5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p5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30" name="Google Shape;3330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1" name="Google Shape;3331;p5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332" name="Google Shape;3332;p5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3" name="Google Shape;3333;p5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34" name="Google Shape;3334;p5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5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5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5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5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5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5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5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5" name="Google Shape;3345;p51"/>
          <p:cNvGrpSpPr/>
          <p:nvPr/>
        </p:nvGrpSpPr>
        <p:grpSpPr>
          <a:xfrm>
            <a:off x="6851597" y="5369538"/>
            <a:ext cx="525463" cy="557213"/>
            <a:chOff x="-44" y="1473"/>
            <a:chExt cx="981" cy="1105"/>
          </a:xfrm>
        </p:grpSpPr>
        <p:pic>
          <p:nvPicPr>
            <p:cNvPr descr="desktop_computer_stylized_medium" id="3346" name="Google Shape;334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7" name="Google Shape;334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8" name="Google Shape;3348;p51"/>
          <p:cNvGrpSpPr/>
          <p:nvPr/>
        </p:nvGrpSpPr>
        <p:grpSpPr>
          <a:xfrm>
            <a:off x="7375472" y="5358426"/>
            <a:ext cx="525463" cy="557212"/>
            <a:chOff x="-44" y="1473"/>
            <a:chExt cx="981" cy="1105"/>
          </a:xfrm>
        </p:grpSpPr>
        <p:pic>
          <p:nvPicPr>
            <p:cNvPr descr="desktop_computer_stylized_medium" id="3349" name="Google Shape;334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0" name="Google Shape;335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1" name="Google Shape;3351;p51"/>
          <p:cNvGrpSpPr/>
          <p:nvPr/>
        </p:nvGrpSpPr>
        <p:grpSpPr>
          <a:xfrm>
            <a:off x="7444318" y="3294444"/>
            <a:ext cx="889089" cy="466491"/>
            <a:chOff x="7493876" y="2774731"/>
            <a:chExt cx="1481958" cy="894622"/>
          </a:xfrm>
        </p:grpSpPr>
        <p:sp>
          <p:nvSpPr>
            <p:cNvPr id="3352" name="Google Shape;3352;p5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5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4" name="Google Shape;3354;p5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55" name="Google Shape;3355;p5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6" name="Google Shape;3356;p5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7" name="Google Shape;3357;p5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8" name="Google Shape;3358;p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59" name="Google Shape;3359;p51"/>
          <p:cNvSpPr/>
          <p:nvPr/>
        </p:nvSpPr>
        <p:spPr>
          <a:xfrm>
            <a:off x="490330" y="1561087"/>
            <a:ext cx="5298416" cy="251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rate: 1.54 Mbps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 from institutional router to server: 2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object size: 100K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 request rate from browsers to origin servers: 15/sec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 data rate to browsers: 1.50 Mbps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0" name="Google Shape;3360;p51"/>
          <p:cNvGrpSpPr/>
          <p:nvPr/>
        </p:nvGrpSpPr>
        <p:grpSpPr>
          <a:xfrm>
            <a:off x="7422981" y="4635997"/>
            <a:ext cx="889089" cy="466491"/>
            <a:chOff x="7493876" y="2774731"/>
            <a:chExt cx="1481958" cy="894622"/>
          </a:xfrm>
        </p:grpSpPr>
        <p:sp>
          <p:nvSpPr>
            <p:cNvPr id="3361" name="Google Shape;3361;p5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5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63" name="Google Shape;3363;p5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4" name="Google Shape;3364;p5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5" name="Google Shape;3365;p5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6" name="Google Shape;3366;p5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68" name="Google Shape;3368;p51"/>
          <p:cNvGrpSpPr/>
          <p:nvPr/>
        </p:nvGrpSpPr>
        <p:grpSpPr>
          <a:xfrm>
            <a:off x="7795366" y="5006533"/>
            <a:ext cx="811212" cy="1033463"/>
            <a:chOff x="9001301" y="5550914"/>
            <a:chExt cx="811212" cy="1033463"/>
          </a:xfrm>
        </p:grpSpPr>
        <p:sp>
          <p:nvSpPr>
            <p:cNvPr id="3369" name="Google Shape;3369;p51"/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0" name="Google Shape;3370;p51"/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cxnSp>
            <p:nvCxnSpPr>
              <p:cNvPr id="3371" name="Google Shape;3371;p51"/>
              <p:cNvCxnSpPr/>
              <p:nvPr/>
            </p:nvCxnSpPr>
            <p:spPr>
              <a:xfrm>
                <a:off x="10966625" y="5189290"/>
                <a:ext cx="76200" cy="32226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72" name="Google Shape;3372;p51"/>
              <p:cNvGrpSpPr/>
              <p:nvPr/>
            </p:nvGrpSpPr>
            <p:grpSpPr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3373" name="Google Shape;3373;p51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4" name="Google Shape;3374;p51"/>
                <p:cNvSpPr/>
                <p:nvPr/>
              </p:nvSpPr>
              <p:spPr>
                <a:xfrm>
                  <a:off x="4206" y="429"/>
                  <a:ext cx="1048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5" name="Google Shape;3375;p51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6" name="Google Shape;3376;p51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7" name="Google Shape;3377;p51"/>
                <p:cNvSpPr/>
                <p:nvPr/>
              </p:nvSpPr>
              <p:spPr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78" name="Google Shape;3378;p51"/>
                <p:cNvGrpSpPr/>
                <p:nvPr/>
              </p:nvGrpSpPr>
              <p:grpSpPr>
                <a:xfrm>
                  <a:off x="4751" y="667"/>
                  <a:ext cx="581" cy="145"/>
                  <a:chOff x="616" y="2567"/>
                  <a:chExt cx="725" cy="139"/>
                </a:xfrm>
              </p:grpSpPr>
              <p:sp>
                <p:nvSpPr>
                  <p:cNvPr id="3379" name="Google Shape;3379;p51"/>
                  <p:cNvSpPr/>
                  <p:nvPr/>
                </p:nvSpPr>
                <p:spPr>
                  <a:xfrm>
                    <a:off x="616" y="2567"/>
                    <a:ext cx="725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80" name="Google Shape;3380;p51"/>
                  <p:cNvSpPr/>
                  <p:nvPr/>
                </p:nvSpPr>
                <p:spPr>
                  <a:xfrm>
                    <a:off x="631" y="2586"/>
                    <a:ext cx="695" cy="101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381" name="Google Shape;3381;p51"/>
                <p:cNvSpPr/>
                <p:nvPr/>
              </p:nvSpPr>
              <p:spPr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82" name="Google Shape;3382;p51"/>
                <p:cNvGrpSpPr/>
                <p:nvPr/>
              </p:nvGrpSpPr>
              <p:grpSpPr>
                <a:xfrm>
                  <a:off x="4745" y="997"/>
                  <a:ext cx="581" cy="132"/>
                  <a:chOff x="611" y="2571"/>
                  <a:chExt cx="725" cy="137"/>
                </a:xfrm>
              </p:grpSpPr>
              <p:sp>
                <p:nvSpPr>
                  <p:cNvPr id="3383" name="Google Shape;3383;p51"/>
                  <p:cNvSpPr/>
                  <p:nvPr/>
                </p:nvSpPr>
                <p:spPr>
                  <a:xfrm>
                    <a:off x="611" y="2571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84" name="Google Shape;3384;p51"/>
                  <p:cNvSpPr/>
                  <p:nvPr/>
                </p:nvSpPr>
                <p:spPr>
                  <a:xfrm>
                    <a:off x="626" y="2584"/>
                    <a:ext cx="695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385" name="Google Shape;3385;p51"/>
                <p:cNvSpPr/>
                <p:nvPr/>
              </p:nvSpPr>
              <p:spPr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6" name="Google Shape;3386;p51"/>
                <p:cNvSpPr/>
                <p:nvPr/>
              </p:nvSpPr>
              <p:spPr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87" name="Google Shape;3387;p51"/>
                <p:cNvGrpSpPr/>
                <p:nvPr/>
              </p:nvGrpSpPr>
              <p:grpSpPr>
                <a:xfrm>
                  <a:off x="4733" y="1630"/>
                  <a:ext cx="587" cy="146"/>
                  <a:chOff x="611" y="2571"/>
                  <a:chExt cx="731" cy="134"/>
                </a:xfrm>
              </p:grpSpPr>
              <p:sp>
                <p:nvSpPr>
                  <p:cNvPr id="3388" name="Google Shape;3388;p51"/>
                  <p:cNvSpPr/>
                  <p:nvPr/>
                </p:nvSpPr>
                <p:spPr>
                  <a:xfrm>
                    <a:off x="611" y="2571"/>
                    <a:ext cx="731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89" name="Google Shape;3389;p51"/>
                  <p:cNvSpPr/>
                  <p:nvPr/>
                </p:nvSpPr>
                <p:spPr>
                  <a:xfrm>
                    <a:off x="626" y="2589"/>
                    <a:ext cx="701" cy="9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390" name="Google Shape;3390;p51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91" name="Google Shape;3391;p51"/>
                <p:cNvGrpSpPr/>
                <p:nvPr/>
              </p:nvGrpSpPr>
              <p:grpSpPr>
                <a:xfrm>
                  <a:off x="4739" y="1327"/>
                  <a:ext cx="580" cy="139"/>
                  <a:chOff x="614" y="2568"/>
                  <a:chExt cx="723" cy="139"/>
                </a:xfrm>
              </p:grpSpPr>
              <p:sp>
                <p:nvSpPr>
                  <p:cNvPr id="3392" name="Google Shape;3392;p51"/>
                  <p:cNvSpPr/>
                  <p:nvPr/>
                </p:nvSpPr>
                <p:spPr>
                  <a:xfrm>
                    <a:off x="614" y="2568"/>
                    <a:ext cx="723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93" name="Google Shape;3393;p51"/>
                  <p:cNvSpPr/>
                  <p:nvPr/>
                </p:nvSpPr>
                <p:spPr>
                  <a:xfrm>
                    <a:off x="629" y="2581"/>
                    <a:ext cx="694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394" name="Google Shape;3394;p51"/>
                <p:cNvSpPr/>
                <p:nvPr/>
              </p:nvSpPr>
              <p:spPr>
                <a:xfrm>
                  <a:off x="5248" y="429"/>
                  <a:ext cx="72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5" name="Google Shape;3395;p51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6" name="Google Shape;3396;p51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7" name="Google Shape;3397;p51"/>
                <p:cNvSpPr/>
                <p:nvPr/>
              </p:nvSpPr>
              <p:spPr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8" name="Google Shape;3398;p51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9" name="Google Shape;3399;p51"/>
                <p:cNvSpPr/>
                <p:nvPr/>
              </p:nvSpPr>
              <p:spPr>
                <a:xfrm>
                  <a:off x="4140" y="2680"/>
                  <a:ext cx="1197" cy="14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0" name="Google Shape;3400;p51"/>
                <p:cNvSpPr/>
                <p:nvPr/>
              </p:nvSpPr>
              <p:spPr>
                <a:xfrm>
                  <a:off x="4206" y="2713"/>
                  <a:ext cx="1072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1" name="Google Shape;3401;p51"/>
                <p:cNvSpPr/>
                <p:nvPr/>
              </p:nvSpPr>
              <p:spPr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2" name="Google Shape;3402;p51"/>
                <p:cNvSpPr/>
                <p:nvPr/>
              </p:nvSpPr>
              <p:spPr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3" name="Google Shape;3403;p51"/>
                <p:cNvSpPr/>
                <p:nvPr/>
              </p:nvSpPr>
              <p:spPr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4" name="Google Shape;3404;p51"/>
                <p:cNvSpPr/>
                <p:nvPr/>
              </p:nvSpPr>
              <p:spPr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405" name="Google Shape;3405;p51"/>
          <p:cNvSpPr txBox="1"/>
          <p:nvPr/>
        </p:nvSpPr>
        <p:spPr>
          <a:xfrm>
            <a:off x="3210015" y="4753007"/>
            <a:ext cx="2818464" cy="69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How to compute link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utilization, delay?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6" name="Google Shape;3406;p51"/>
          <p:cNvSpPr txBox="1"/>
          <p:nvPr/>
        </p:nvSpPr>
        <p:spPr>
          <a:xfrm>
            <a:off x="1122527" y="6322099"/>
            <a:ext cx="33066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Cost: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cache (cheap!)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7" name="Google Shape;3407;p51"/>
          <p:cNvSpPr txBox="1"/>
          <p:nvPr/>
        </p:nvSpPr>
        <p:spPr>
          <a:xfrm>
            <a:off x="7899187" y="5991964"/>
            <a:ext cx="16417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local web cache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8" name="Google Shape;340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2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3" name="Google Shape;3413;p5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4" name="Google Shape;3414;p5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5" name="Google Shape;3415;p5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Caching example: install a web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6" name="Google Shape;3416;p52"/>
          <p:cNvCxnSpPr/>
          <p:nvPr/>
        </p:nvCxnSpPr>
        <p:spPr>
          <a:xfrm>
            <a:off x="7055684" y="256739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7" name="Google Shape;3417;p52"/>
          <p:cNvSpPr txBox="1"/>
          <p:nvPr/>
        </p:nvSpPr>
        <p:spPr>
          <a:xfrm>
            <a:off x="9484559" y="1981608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8" name="Google Shape;3418;p52"/>
          <p:cNvCxnSpPr/>
          <p:nvPr/>
        </p:nvCxnSpPr>
        <p:spPr>
          <a:xfrm>
            <a:off x="7865309" y="2186395"/>
            <a:ext cx="66675" cy="2762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9" name="Google Shape;3419;p52"/>
          <p:cNvCxnSpPr/>
          <p:nvPr/>
        </p:nvCxnSpPr>
        <p:spPr>
          <a:xfrm flipH="1">
            <a:off x="8493959" y="2224495"/>
            <a:ext cx="9525" cy="2381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0" name="Google Shape;3420;p52"/>
          <p:cNvCxnSpPr/>
          <p:nvPr/>
        </p:nvCxnSpPr>
        <p:spPr>
          <a:xfrm flipH="1">
            <a:off x="8951159" y="238642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1" name="Google Shape;3421;p52"/>
          <p:cNvCxnSpPr/>
          <p:nvPr/>
        </p:nvCxnSpPr>
        <p:spPr>
          <a:xfrm rot="10800000">
            <a:off x="9113084" y="3148420"/>
            <a:ext cx="247650" cy="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2" name="Google Shape;3422;p52"/>
          <p:cNvSpPr/>
          <p:nvPr/>
        </p:nvSpPr>
        <p:spPr>
          <a:xfrm>
            <a:off x="7130296" y="2190576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52"/>
          <p:cNvSpPr txBox="1"/>
          <p:nvPr/>
        </p:nvSpPr>
        <p:spPr>
          <a:xfrm>
            <a:off x="7846259" y="2511833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4" name="Google Shape;3424;p52"/>
          <p:cNvSpPr/>
          <p:nvPr/>
        </p:nvSpPr>
        <p:spPr>
          <a:xfrm>
            <a:off x="6720721" y="4550183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5" name="Google Shape;3425;p52"/>
          <p:cNvCxnSpPr/>
          <p:nvPr/>
        </p:nvCxnSpPr>
        <p:spPr>
          <a:xfrm flipH="1">
            <a:off x="7169984" y="485974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6" name="Google Shape;3426;p52"/>
          <p:cNvCxnSpPr/>
          <p:nvPr/>
        </p:nvCxnSpPr>
        <p:spPr>
          <a:xfrm flipH="1">
            <a:off x="7679571" y="4907370"/>
            <a:ext cx="563563" cy="39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7" name="Google Shape;3427;p52"/>
          <p:cNvCxnSpPr/>
          <p:nvPr/>
        </p:nvCxnSpPr>
        <p:spPr>
          <a:xfrm flipH="1">
            <a:off x="8217734" y="4913720"/>
            <a:ext cx="149225" cy="38258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8" name="Google Shape;3428;p52"/>
          <p:cNvCxnSpPr/>
          <p:nvPr/>
        </p:nvCxnSpPr>
        <p:spPr>
          <a:xfrm>
            <a:off x="8379659" y="3624670"/>
            <a:ext cx="0" cy="106203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9" name="Google Shape;3429;p52"/>
          <p:cNvSpPr txBox="1"/>
          <p:nvPr/>
        </p:nvSpPr>
        <p:spPr>
          <a:xfrm>
            <a:off x="6747709" y="4437470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0" name="Google Shape;3430;p52"/>
          <p:cNvSpPr txBox="1"/>
          <p:nvPr/>
        </p:nvSpPr>
        <p:spPr>
          <a:xfrm>
            <a:off x="8755896" y="4818470"/>
            <a:ext cx="1290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1" name="Google Shape;3431;p52"/>
          <p:cNvSpPr txBox="1"/>
          <p:nvPr/>
        </p:nvSpPr>
        <p:spPr>
          <a:xfrm>
            <a:off x="8381246" y="3813583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2" name="Google Shape;3432;p52"/>
          <p:cNvGrpSpPr/>
          <p:nvPr/>
        </p:nvGrpSpPr>
        <p:grpSpPr>
          <a:xfrm>
            <a:off x="6708021" y="2114958"/>
            <a:ext cx="377825" cy="576262"/>
            <a:chOff x="4140" y="429"/>
            <a:chExt cx="1425" cy="2396"/>
          </a:xfrm>
        </p:grpSpPr>
        <p:sp>
          <p:nvSpPr>
            <p:cNvPr id="3433" name="Google Shape;3433;p5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5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5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5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5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8" name="Google Shape;3438;p5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439" name="Google Shape;3439;p5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0" name="Google Shape;3440;p5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41" name="Google Shape;3441;p5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2" name="Google Shape;3442;p5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443" name="Google Shape;3443;p5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5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45" name="Google Shape;3445;p5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5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7" name="Google Shape;3447;p5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448" name="Google Shape;3448;p5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9" name="Google Shape;3449;p5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50" name="Google Shape;3450;p5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1" name="Google Shape;3451;p5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452" name="Google Shape;3452;p5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3" name="Google Shape;3453;p5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54" name="Google Shape;3454;p5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5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5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5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5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5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5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5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5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5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5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5" name="Google Shape;3465;p52"/>
          <p:cNvGrpSpPr/>
          <p:nvPr/>
        </p:nvGrpSpPr>
        <p:grpSpPr>
          <a:xfrm>
            <a:off x="6857246" y="5228045"/>
            <a:ext cx="525463" cy="557213"/>
            <a:chOff x="-44" y="1473"/>
            <a:chExt cx="981" cy="1105"/>
          </a:xfrm>
        </p:grpSpPr>
        <p:pic>
          <p:nvPicPr>
            <p:cNvPr descr="desktop_computer_stylized_medium" id="3466" name="Google Shape;3466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7" name="Google Shape;3467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8" name="Google Shape;3468;p52"/>
          <p:cNvGrpSpPr/>
          <p:nvPr/>
        </p:nvGrpSpPr>
        <p:grpSpPr>
          <a:xfrm>
            <a:off x="7622421" y="1637120"/>
            <a:ext cx="377825" cy="576263"/>
            <a:chOff x="4140" y="429"/>
            <a:chExt cx="1425" cy="2396"/>
          </a:xfrm>
        </p:grpSpPr>
        <p:sp>
          <p:nvSpPr>
            <p:cNvPr id="3469" name="Google Shape;3469;p5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5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5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5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5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4" name="Google Shape;3474;p5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475" name="Google Shape;3475;p5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6" name="Google Shape;3476;p5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77" name="Google Shape;3477;p5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8" name="Google Shape;3478;p5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479" name="Google Shape;3479;p5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0" name="Google Shape;3480;p5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81" name="Google Shape;3481;p5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5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3" name="Google Shape;3483;p5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484" name="Google Shape;3484;p5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p5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86" name="Google Shape;3486;p5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7" name="Google Shape;3487;p5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488" name="Google Shape;3488;p5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5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90" name="Google Shape;3490;p5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5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5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5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5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5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5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5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5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5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5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1" name="Google Shape;3501;p52"/>
          <p:cNvGrpSpPr/>
          <p:nvPr/>
        </p:nvGrpSpPr>
        <p:grpSpPr>
          <a:xfrm>
            <a:off x="8374896" y="1668870"/>
            <a:ext cx="377825" cy="576263"/>
            <a:chOff x="4140" y="429"/>
            <a:chExt cx="1425" cy="2396"/>
          </a:xfrm>
        </p:grpSpPr>
        <p:sp>
          <p:nvSpPr>
            <p:cNvPr id="3502" name="Google Shape;3502;p5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5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5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5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5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07" name="Google Shape;3507;p5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508" name="Google Shape;3508;p5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9" name="Google Shape;3509;p5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0" name="Google Shape;3510;p5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1" name="Google Shape;3511;p5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512" name="Google Shape;3512;p5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3" name="Google Shape;3513;p5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4" name="Google Shape;3514;p5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5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6" name="Google Shape;3516;p5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517" name="Google Shape;3517;p5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8" name="Google Shape;3518;p5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9" name="Google Shape;3519;p5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0" name="Google Shape;3520;p5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521" name="Google Shape;3521;p5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5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23" name="Google Shape;3523;p5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5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5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5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5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5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5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5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5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5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5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4" name="Google Shape;3534;p52"/>
          <p:cNvGrpSpPr/>
          <p:nvPr/>
        </p:nvGrpSpPr>
        <p:grpSpPr>
          <a:xfrm>
            <a:off x="8984496" y="1821270"/>
            <a:ext cx="377825" cy="576263"/>
            <a:chOff x="4140" y="429"/>
            <a:chExt cx="1425" cy="2396"/>
          </a:xfrm>
        </p:grpSpPr>
        <p:sp>
          <p:nvSpPr>
            <p:cNvPr id="3535" name="Google Shape;3535;p5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5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5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5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5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0" name="Google Shape;3540;p5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541" name="Google Shape;3541;p5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5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43" name="Google Shape;3543;p5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4" name="Google Shape;3544;p5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545" name="Google Shape;3545;p5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Google Shape;3546;p5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47" name="Google Shape;3547;p5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5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9" name="Google Shape;3549;p5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550" name="Google Shape;3550;p5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5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2" name="Google Shape;3552;p5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3" name="Google Shape;3553;p5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554" name="Google Shape;3554;p5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5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6" name="Google Shape;3556;p5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5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5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5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5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5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5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5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5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5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5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7" name="Google Shape;3567;p52"/>
          <p:cNvGrpSpPr/>
          <p:nvPr/>
        </p:nvGrpSpPr>
        <p:grpSpPr>
          <a:xfrm>
            <a:off x="9313109" y="2767420"/>
            <a:ext cx="377825" cy="576263"/>
            <a:chOff x="4140" y="429"/>
            <a:chExt cx="1425" cy="2396"/>
          </a:xfrm>
        </p:grpSpPr>
        <p:sp>
          <p:nvSpPr>
            <p:cNvPr id="3568" name="Google Shape;3568;p5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5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5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5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5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73" name="Google Shape;3573;p5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3574" name="Google Shape;3574;p5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5" name="Google Shape;3575;p5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76" name="Google Shape;3576;p5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77" name="Google Shape;3577;p5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3578" name="Google Shape;3578;p5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9" name="Google Shape;3579;p5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0" name="Google Shape;3580;p5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5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82" name="Google Shape;3582;p5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3583" name="Google Shape;3583;p5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4" name="Google Shape;3584;p5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5" name="Google Shape;3585;p5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86" name="Google Shape;3586;p5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3587" name="Google Shape;3587;p5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8" name="Google Shape;3588;p5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9" name="Google Shape;3589;p5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5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5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5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5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5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5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5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5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5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5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0" name="Google Shape;3600;p52"/>
          <p:cNvGrpSpPr/>
          <p:nvPr/>
        </p:nvGrpSpPr>
        <p:grpSpPr>
          <a:xfrm>
            <a:off x="7368421" y="5250270"/>
            <a:ext cx="525463" cy="557213"/>
            <a:chOff x="-44" y="1473"/>
            <a:chExt cx="981" cy="1105"/>
          </a:xfrm>
        </p:grpSpPr>
        <p:pic>
          <p:nvPicPr>
            <p:cNvPr descr="desktop_computer_stylized_medium" id="3601" name="Google Shape;3601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2" name="Google Shape;3602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3" name="Google Shape;3603;p52"/>
          <p:cNvGrpSpPr/>
          <p:nvPr/>
        </p:nvGrpSpPr>
        <p:grpSpPr>
          <a:xfrm>
            <a:off x="7892296" y="5239158"/>
            <a:ext cx="525463" cy="557212"/>
            <a:chOff x="-44" y="1473"/>
            <a:chExt cx="981" cy="1105"/>
          </a:xfrm>
        </p:grpSpPr>
        <p:pic>
          <p:nvPicPr>
            <p:cNvPr descr="desktop_computer_stylized_medium" id="3604" name="Google Shape;3604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5" name="Google Shape;3605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6" name="Google Shape;3606;p52"/>
          <p:cNvGrpSpPr/>
          <p:nvPr/>
        </p:nvGrpSpPr>
        <p:grpSpPr>
          <a:xfrm>
            <a:off x="7961142" y="3175176"/>
            <a:ext cx="889089" cy="466491"/>
            <a:chOff x="7493876" y="2774731"/>
            <a:chExt cx="1481958" cy="894622"/>
          </a:xfrm>
        </p:grpSpPr>
        <p:sp>
          <p:nvSpPr>
            <p:cNvPr id="3607" name="Google Shape;3607;p52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5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09" name="Google Shape;3609;p5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10" name="Google Shape;3610;p5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1" name="Google Shape;3611;p5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2" name="Google Shape;3612;p5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3" name="Google Shape;3613;p5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14" name="Google Shape;3614;p52"/>
          <p:cNvGrpSpPr/>
          <p:nvPr/>
        </p:nvGrpSpPr>
        <p:grpSpPr>
          <a:xfrm>
            <a:off x="7939805" y="4516729"/>
            <a:ext cx="889089" cy="466491"/>
            <a:chOff x="7493876" y="2774731"/>
            <a:chExt cx="1481958" cy="894622"/>
          </a:xfrm>
        </p:grpSpPr>
        <p:sp>
          <p:nvSpPr>
            <p:cNvPr id="3615" name="Google Shape;3615;p52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5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7" name="Google Shape;3617;p5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18" name="Google Shape;3618;p5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5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5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5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22" name="Google Shape;3622;p52"/>
          <p:cNvGrpSpPr/>
          <p:nvPr/>
        </p:nvGrpSpPr>
        <p:grpSpPr>
          <a:xfrm>
            <a:off x="8312190" y="4887265"/>
            <a:ext cx="811212" cy="1033463"/>
            <a:chOff x="9001301" y="5550914"/>
            <a:chExt cx="811212" cy="1033463"/>
          </a:xfrm>
        </p:grpSpPr>
        <p:sp>
          <p:nvSpPr>
            <p:cNvPr id="3623" name="Google Shape;3623;p52"/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4" name="Google Shape;3624;p52"/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cxnSp>
            <p:nvCxnSpPr>
              <p:cNvPr id="3625" name="Google Shape;3625;p52"/>
              <p:cNvCxnSpPr/>
              <p:nvPr/>
            </p:nvCxnSpPr>
            <p:spPr>
              <a:xfrm>
                <a:off x="10966625" y="5189290"/>
                <a:ext cx="76200" cy="32226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626" name="Google Shape;3626;p52"/>
              <p:cNvGrpSpPr/>
              <p:nvPr/>
            </p:nvGrpSpPr>
            <p:grpSpPr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3627" name="Google Shape;3627;p52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8" name="Google Shape;3628;p52"/>
                <p:cNvSpPr/>
                <p:nvPr/>
              </p:nvSpPr>
              <p:spPr>
                <a:xfrm>
                  <a:off x="4206" y="429"/>
                  <a:ext cx="1048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9" name="Google Shape;3629;p52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0" name="Google Shape;3630;p52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1" name="Google Shape;3631;p52"/>
                <p:cNvSpPr/>
                <p:nvPr/>
              </p:nvSpPr>
              <p:spPr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632" name="Google Shape;3632;p52"/>
                <p:cNvGrpSpPr/>
                <p:nvPr/>
              </p:nvGrpSpPr>
              <p:grpSpPr>
                <a:xfrm>
                  <a:off x="4751" y="667"/>
                  <a:ext cx="581" cy="145"/>
                  <a:chOff x="616" y="2567"/>
                  <a:chExt cx="725" cy="139"/>
                </a:xfrm>
              </p:grpSpPr>
              <p:sp>
                <p:nvSpPr>
                  <p:cNvPr id="3633" name="Google Shape;3633;p52"/>
                  <p:cNvSpPr/>
                  <p:nvPr/>
                </p:nvSpPr>
                <p:spPr>
                  <a:xfrm>
                    <a:off x="616" y="2567"/>
                    <a:ext cx="725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4" name="Google Shape;3634;p52"/>
                  <p:cNvSpPr/>
                  <p:nvPr/>
                </p:nvSpPr>
                <p:spPr>
                  <a:xfrm>
                    <a:off x="631" y="2586"/>
                    <a:ext cx="695" cy="101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635" name="Google Shape;3635;p52"/>
                <p:cNvSpPr/>
                <p:nvPr/>
              </p:nvSpPr>
              <p:spPr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636" name="Google Shape;3636;p52"/>
                <p:cNvGrpSpPr/>
                <p:nvPr/>
              </p:nvGrpSpPr>
              <p:grpSpPr>
                <a:xfrm>
                  <a:off x="4745" y="997"/>
                  <a:ext cx="581" cy="132"/>
                  <a:chOff x="611" y="2571"/>
                  <a:chExt cx="725" cy="137"/>
                </a:xfrm>
              </p:grpSpPr>
              <p:sp>
                <p:nvSpPr>
                  <p:cNvPr id="3637" name="Google Shape;3637;p52"/>
                  <p:cNvSpPr/>
                  <p:nvPr/>
                </p:nvSpPr>
                <p:spPr>
                  <a:xfrm>
                    <a:off x="611" y="2571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8" name="Google Shape;3638;p52"/>
                  <p:cNvSpPr/>
                  <p:nvPr/>
                </p:nvSpPr>
                <p:spPr>
                  <a:xfrm>
                    <a:off x="626" y="2584"/>
                    <a:ext cx="695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639" name="Google Shape;3639;p52"/>
                <p:cNvSpPr/>
                <p:nvPr/>
              </p:nvSpPr>
              <p:spPr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0" name="Google Shape;3640;p52"/>
                <p:cNvSpPr/>
                <p:nvPr/>
              </p:nvSpPr>
              <p:spPr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641" name="Google Shape;3641;p52"/>
                <p:cNvGrpSpPr/>
                <p:nvPr/>
              </p:nvGrpSpPr>
              <p:grpSpPr>
                <a:xfrm>
                  <a:off x="4733" y="1630"/>
                  <a:ext cx="587" cy="146"/>
                  <a:chOff x="611" y="2571"/>
                  <a:chExt cx="731" cy="134"/>
                </a:xfrm>
              </p:grpSpPr>
              <p:sp>
                <p:nvSpPr>
                  <p:cNvPr id="3642" name="Google Shape;3642;p52"/>
                  <p:cNvSpPr/>
                  <p:nvPr/>
                </p:nvSpPr>
                <p:spPr>
                  <a:xfrm>
                    <a:off x="611" y="2571"/>
                    <a:ext cx="731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43" name="Google Shape;3643;p52"/>
                  <p:cNvSpPr/>
                  <p:nvPr/>
                </p:nvSpPr>
                <p:spPr>
                  <a:xfrm>
                    <a:off x="626" y="2589"/>
                    <a:ext cx="701" cy="9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644" name="Google Shape;3644;p52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645" name="Google Shape;3645;p52"/>
                <p:cNvGrpSpPr/>
                <p:nvPr/>
              </p:nvGrpSpPr>
              <p:grpSpPr>
                <a:xfrm>
                  <a:off x="4739" y="1327"/>
                  <a:ext cx="580" cy="139"/>
                  <a:chOff x="614" y="2568"/>
                  <a:chExt cx="723" cy="139"/>
                </a:xfrm>
              </p:grpSpPr>
              <p:sp>
                <p:nvSpPr>
                  <p:cNvPr id="3646" name="Google Shape;3646;p52"/>
                  <p:cNvSpPr/>
                  <p:nvPr/>
                </p:nvSpPr>
                <p:spPr>
                  <a:xfrm>
                    <a:off x="614" y="2568"/>
                    <a:ext cx="723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47" name="Google Shape;3647;p52"/>
                  <p:cNvSpPr/>
                  <p:nvPr/>
                </p:nvSpPr>
                <p:spPr>
                  <a:xfrm>
                    <a:off x="629" y="2581"/>
                    <a:ext cx="694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648" name="Google Shape;3648;p52"/>
                <p:cNvSpPr/>
                <p:nvPr/>
              </p:nvSpPr>
              <p:spPr>
                <a:xfrm>
                  <a:off x="5248" y="429"/>
                  <a:ext cx="72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9" name="Google Shape;3649;p52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0" name="Google Shape;3650;p52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1" name="Google Shape;3651;p52"/>
                <p:cNvSpPr/>
                <p:nvPr/>
              </p:nvSpPr>
              <p:spPr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2" name="Google Shape;3652;p52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3" name="Google Shape;3653;p52"/>
                <p:cNvSpPr/>
                <p:nvPr/>
              </p:nvSpPr>
              <p:spPr>
                <a:xfrm>
                  <a:off x="4140" y="2680"/>
                  <a:ext cx="1197" cy="14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4" name="Google Shape;3654;p52"/>
                <p:cNvSpPr/>
                <p:nvPr/>
              </p:nvSpPr>
              <p:spPr>
                <a:xfrm>
                  <a:off x="4206" y="2713"/>
                  <a:ext cx="1072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5" name="Google Shape;3655;p52"/>
                <p:cNvSpPr/>
                <p:nvPr/>
              </p:nvSpPr>
              <p:spPr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6" name="Google Shape;3656;p52"/>
                <p:cNvSpPr/>
                <p:nvPr/>
              </p:nvSpPr>
              <p:spPr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7" name="Google Shape;3657;p52"/>
                <p:cNvSpPr/>
                <p:nvPr/>
              </p:nvSpPr>
              <p:spPr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8" name="Google Shape;3658;p52"/>
                <p:cNvSpPr/>
                <p:nvPr/>
              </p:nvSpPr>
              <p:spPr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659" name="Google Shape;3659;p52"/>
          <p:cNvSpPr txBox="1"/>
          <p:nvPr/>
        </p:nvSpPr>
        <p:spPr>
          <a:xfrm>
            <a:off x="8416011" y="5872696"/>
            <a:ext cx="16417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local web cache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0" name="Google Shape;3660;p52"/>
          <p:cNvSpPr txBox="1"/>
          <p:nvPr/>
        </p:nvSpPr>
        <p:spPr>
          <a:xfrm>
            <a:off x="127513" y="1391225"/>
            <a:ext cx="6166171" cy="2276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95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3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Calculating access link utilization, end-end delay with cache: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837" lvl="0" marL="35242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cache hit rate is 0.4:  40% requests satisfied at cache, 60% requests satisfied at origin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52"/>
          <p:cNvSpPr/>
          <p:nvPr/>
        </p:nvSpPr>
        <p:spPr>
          <a:xfrm>
            <a:off x="236443" y="3188218"/>
            <a:ext cx="6168360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link: 60% of requests use access link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rate to browsers over access link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0.6 * 1.50 Mbps  =  .9 Mbps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utilization = 0.9/1.54 = .58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p52"/>
          <p:cNvSpPr/>
          <p:nvPr/>
        </p:nvSpPr>
        <p:spPr>
          <a:xfrm>
            <a:off x="158615" y="4795020"/>
            <a:ext cx="6438281" cy="149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663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end-end delay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0.6 * (delay from origin servers)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+ 0.4 * (delay when satisfied at cache)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0.6 (2.01) + 0.4 (~msecs) = ~ 1.2 secs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3" name="Google Shape;3663;p52"/>
          <p:cNvSpPr txBox="1"/>
          <p:nvPr/>
        </p:nvSpPr>
        <p:spPr>
          <a:xfrm>
            <a:off x="209584" y="6321124"/>
            <a:ext cx="9274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lower average end-end delay than with 154 Mbps link (and cheaper too!)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4" name="Google Shape;366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9" name="Google Shape;3669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0" name="Google Shape;3670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1" name="Google Shape;3671;p5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Conditional 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2" name="Google Shape;3672;p53"/>
          <p:cNvSpPr txBox="1"/>
          <p:nvPr/>
        </p:nvSpPr>
        <p:spPr>
          <a:xfrm>
            <a:off x="172276" y="1813237"/>
            <a:ext cx="4741965" cy="513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don’t send object if cache has up-to-date cached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object transmission delay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link utilization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cache:</a:t>
            </a:r>
            <a:r>
              <a:rPr b="0" i="0" lang="en-US" sz="2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date of cached copy in HTTP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If-modified-since: &lt;date&gt;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server:</a:t>
            </a:r>
            <a:r>
              <a:rPr b="0" i="0" lang="en-US" sz="2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contains no object if cached copy is up-to-date: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HTTP/1.0 304 Not Modified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3" name="Google Shape;3673;p53"/>
          <p:cNvCxnSpPr/>
          <p:nvPr/>
        </p:nvCxnSpPr>
        <p:spPr>
          <a:xfrm>
            <a:off x="5365715" y="2611590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4" name="Google Shape;3674;p53"/>
          <p:cNvSpPr txBox="1"/>
          <p:nvPr/>
        </p:nvSpPr>
        <p:spPr>
          <a:xfrm>
            <a:off x="5672103" y="2495703"/>
            <a:ext cx="2681287" cy="6207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request msg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If-modified-since: &lt;date&gt;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5" name="Google Shape;3675;p53"/>
          <p:cNvCxnSpPr/>
          <p:nvPr/>
        </p:nvCxnSpPr>
        <p:spPr>
          <a:xfrm flipH="1">
            <a:off x="5384765" y="3357715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676" name="Google Shape;3676;p53"/>
          <p:cNvGrpSpPr/>
          <p:nvPr/>
        </p:nvGrpSpPr>
        <p:grpSpPr>
          <a:xfrm>
            <a:off x="5653053" y="3351365"/>
            <a:ext cx="2643187" cy="865188"/>
            <a:chOff x="2698" y="2036"/>
            <a:chExt cx="1665" cy="545"/>
          </a:xfrm>
        </p:grpSpPr>
        <p:sp>
          <p:nvSpPr>
            <p:cNvPr id="3677" name="Google Shape;3677;p53"/>
            <p:cNvSpPr/>
            <p:nvPr/>
          </p:nvSpPr>
          <p:spPr>
            <a:xfrm>
              <a:off x="2760" y="2071"/>
              <a:ext cx="1578" cy="4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8" name="Google Shape;3678;p53"/>
            <p:cNvSpPr txBox="1"/>
            <p:nvPr/>
          </p:nvSpPr>
          <p:spPr>
            <a:xfrm>
              <a:off x="2698" y="2036"/>
              <a:ext cx="1665" cy="54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 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HTTP/1.0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304 Not Modified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9" name="Google Shape;3679;p53"/>
          <p:cNvSpPr txBox="1"/>
          <p:nvPr/>
        </p:nvSpPr>
        <p:spPr>
          <a:xfrm>
            <a:off x="8750265" y="2646515"/>
            <a:ext cx="1047750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&lt;date&gt;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0" name="Google Shape;3680;p53"/>
          <p:cNvCxnSpPr/>
          <p:nvPr/>
        </p:nvCxnSpPr>
        <p:spPr>
          <a:xfrm>
            <a:off x="5122828" y="4576915"/>
            <a:ext cx="390525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81" name="Google Shape;3681;p53"/>
          <p:cNvCxnSpPr/>
          <p:nvPr/>
        </p:nvCxnSpPr>
        <p:spPr>
          <a:xfrm>
            <a:off x="5432390" y="5175403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2" name="Google Shape;3682;p53"/>
          <p:cNvSpPr txBox="1"/>
          <p:nvPr/>
        </p:nvSpPr>
        <p:spPr>
          <a:xfrm>
            <a:off x="5676865" y="5059515"/>
            <a:ext cx="2681288" cy="6207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request msg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If-modified-since: &lt;date&gt;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3" name="Google Shape;3683;p53"/>
          <p:cNvCxnSpPr/>
          <p:nvPr/>
        </p:nvCxnSpPr>
        <p:spPr>
          <a:xfrm flipH="1">
            <a:off x="5451440" y="5954865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4" name="Google Shape;3684;p53"/>
          <p:cNvSpPr txBox="1"/>
          <p:nvPr/>
        </p:nvSpPr>
        <p:spPr>
          <a:xfrm>
            <a:off x="5695915" y="5899303"/>
            <a:ext cx="2643188" cy="9233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HTTP/1.0 200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&lt;data&gt;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5" name="Google Shape;3685;p53"/>
          <p:cNvSpPr txBox="1"/>
          <p:nvPr/>
        </p:nvSpPr>
        <p:spPr>
          <a:xfrm>
            <a:off x="8829640" y="5305578"/>
            <a:ext cx="10477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&lt;date&gt;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6" name="Google Shape;3686;p53"/>
          <p:cNvGrpSpPr/>
          <p:nvPr/>
        </p:nvGrpSpPr>
        <p:grpSpPr>
          <a:xfrm>
            <a:off x="4641815" y="1474940"/>
            <a:ext cx="4549154" cy="787400"/>
            <a:chOff x="6311590" y="931601"/>
            <a:chExt cx="4549154" cy="787400"/>
          </a:xfrm>
        </p:grpSpPr>
        <p:sp>
          <p:nvSpPr>
            <p:cNvPr id="3687" name="Google Shape;3687;p53"/>
            <p:cNvSpPr txBox="1"/>
            <p:nvPr/>
          </p:nvSpPr>
          <p:spPr>
            <a:xfrm>
              <a:off x="6311590" y="1015739"/>
              <a:ext cx="7778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53"/>
            <p:cNvSpPr txBox="1"/>
            <p:nvPr/>
          </p:nvSpPr>
          <p:spPr>
            <a:xfrm>
              <a:off x="10023785" y="1010976"/>
              <a:ext cx="83695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9" name="Google Shape;3689;p53"/>
            <p:cNvGrpSpPr/>
            <p:nvPr/>
          </p:nvGrpSpPr>
          <p:grpSpPr>
            <a:xfrm>
              <a:off x="9588190" y="931601"/>
              <a:ext cx="422275" cy="685800"/>
              <a:chOff x="4140" y="429"/>
              <a:chExt cx="1425" cy="2396"/>
            </a:xfrm>
          </p:grpSpPr>
          <p:sp>
            <p:nvSpPr>
              <p:cNvPr id="3690" name="Google Shape;3690;p53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53"/>
              <p:cNvSpPr/>
              <p:nvPr/>
            </p:nvSpPr>
            <p:spPr>
              <a:xfrm>
                <a:off x="4204" y="429"/>
                <a:ext cx="1050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5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5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53"/>
              <p:cNvSpPr/>
              <p:nvPr/>
            </p:nvSpPr>
            <p:spPr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95" name="Google Shape;3695;p53"/>
              <p:cNvGrpSpPr/>
              <p:nvPr/>
            </p:nvGrpSpPr>
            <p:grpSpPr>
              <a:xfrm>
                <a:off x="4751" y="668"/>
                <a:ext cx="579" cy="144"/>
                <a:chOff x="616" y="2568"/>
                <a:chExt cx="722" cy="138"/>
              </a:xfrm>
            </p:grpSpPr>
            <p:sp>
              <p:nvSpPr>
                <p:cNvPr id="3696" name="Google Shape;3696;p53"/>
                <p:cNvSpPr/>
                <p:nvPr/>
              </p:nvSpPr>
              <p:spPr>
                <a:xfrm>
                  <a:off x="616" y="2568"/>
                  <a:ext cx="72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7" name="Google Shape;3697;p53"/>
                <p:cNvSpPr/>
                <p:nvPr/>
              </p:nvSpPr>
              <p:spPr>
                <a:xfrm>
                  <a:off x="630" y="2583"/>
                  <a:ext cx="689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98" name="Google Shape;3698;p53"/>
              <p:cNvSpPr/>
              <p:nvPr/>
            </p:nvSpPr>
            <p:spPr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99" name="Google Shape;3699;p53"/>
              <p:cNvGrpSpPr/>
              <p:nvPr/>
            </p:nvGrpSpPr>
            <p:grpSpPr>
              <a:xfrm>
                <a:off x="4745" y="995"/>
                <a:ext cx="584" cy="133"/>
                <a:chOff x="612" y="2569"/>
                <a:chExt cx="729" cy="138"/>
              </a:xfrm>
            </p:grpSpPr>
            <p:sp>
              <p:nvSpPr>
                <p:cNvPr id="3700" name="Google Shape;3700;p53"/>
                <p:cNvSpPr/>
                <p:nvPr/>
              </p:nvSpPr>
              <p:spPr>
                <a:xfrm>
                  <a:off x="612" y="2569"/>
                  <a:ext cx="729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1" name="Google Shape;3701;p53"/>
                <p:cNvSpPr/>
                <p:nvPr/>
              </p:nvSpPr>
              <p:spPr>
                <a:xfrm>
                  <a:off x="625" y="2586"/>
                  <a:ext cx="695" cy="10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02" name="Google Shape;3702;p53"/>
              <p:cNvSpPr/>
              <p:nvPr/>
            </p:nvSpPr>
            <p:spPr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53"/>
              <p:cNvSpPr/>
              <p:nvPr/>
            </p:nvSpPr>
            <p:spPr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04" name="Google Shape;3704;p53"/>
              <p:cNvGrpSpPr/>
              <p:nvPr/>
            </p:nvGrpSpPr>
            <p:grpSpPr>
              <a:xfrm>
                <a:off x="4735" y="1627"/>
                <a:ext cx="584" cy="150"/>
                <a:chOff x="614" y="2568"/>
                <a:chExt cx="727" cy="138"/>
              </a:xfrm>
            </p:grpSpPr>
            <p:sp>
              <p:nvSpPr>
                <p:cNvPr id="3705" name="Google Shape;3705;p53"/>
                <p:cNvSpPr/>
                <p:nvPr/>
              </p:nvSpPr>
              <p:spPr>
                <a:xfrm>
                  <a:off x="614" y="2568"/>
                  <a:ext cx="727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6" name="Google Shape;3706;p53"/>
                <p:cNvSpPr/>
                <p:nvPr/>
              </p:nvSpPr>
              <p:spPr>
                <a:xfrm>
                  <a:off x="627" y="2583"/>
                  <a:ext cx="694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07" name="Google Shape;3707;p53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08" name="Google Shape;3708;p53"/>
              <p:cNvGrpSpPr/>
              <p:nvPr/>
            </p:nvGrpSpPr>
            <p:grpSpPr>
              <a:xfrm>
                <a:off x="4740" y="1327"/>
                <a:ext cx="579" cy="139"/>
                <a:chOff x="615" y="2568"/>
                <a:chExt cx="721" cy="139"/>
              </a:xfrm>
            </p:grpSpPr>
            <p:sp>
              <p:nvSpPr>
                <p:cNvPr id="3709" name="Google Shape;3709;p53"/>
                <p:cNvSpPr/>
                <p:nvPr/>
              </p:nvSpPr>
              <p:spPr>
                <a:xfrm>
                  <a:off x="615" y="2568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0" name="Google Shape;3710;p53"/>
                <p:cNvSpPr/>
                <p:nvPr/>
              </p:nvSpPr>
              <p:spPr>
                <a:xfrm>
                  <a:off x="629" y="2585"/>
                  <a:ext cx="687" cy="105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11" name="Google Shape;3711;p53"/>
              <p:cNvSpPr/>
              <p:nvPr/>
            </p:nvSpPr>
            <p:spPr>
              <a:xfrm>
                <a:off x="5249" y="429"/>
                <a:ext cx="70" cy="2291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5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53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53"/>
              <p:cNvSpPr/>
              <p:nvPr/>
            </p:nvSpPr>
            <p:spPr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53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53"/>
              <p:cNvSpPr/>
              <p:nvPr/>
            </p:nvSpPr>
            <p:spPr>
              <a:xfrm>
                <a:off x="4140" y="2675"/>
                <a:ext cx="1200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53"/>
              <p:cNvSpPr/>
              <p:nvPr/>
            </p:nvSpPr>
            <p:spPr>
              <a:xfrm>
                <a:off x="4204" y="2709"/>
                <a:ext cx="1071" cy="8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8" name="Google Shape;3718;p53"/>
              <p:cNvSpPr/>
              <p:nvPr/>
            </p:nvSpPr>
            <p:spPr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9" name="Google Shape;3719;p53"/>
              <p:cNvSpPr/>
              <p:nvPr/>
            </p:nvSpPr>
            <p:spPr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0" name="Google Shape;3720;p53"/>
              <p:cNvSpPr/>
              <p:nvPr/>
            </p:nvSpPr>
            <p:spPr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1" name="Google Shape;3721;p53"/>
              <p:cNvSpPr/>
              <p:nvPr/>
            </p:nvSpPr>
            <p:spPr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2" name="Google Shape;3722;p53"/>
            <p:cNvGrpSpPr/>
            <p:nvPr/>
          </p:nvGrpSpPr>
          <p:grpSpPr>
            <a:xfrm>
              <a:off x="6887853" y="976051"/>
              <a:ext cx="742950" cy="742950"/>
              <a:chOff x="-44" y="1473"/>
              <a:chExt cx="981" cy="1105"/>
            </a:xfrm>
          </p:grpSpPr>
          <p:pic>
            <p:nvPicPr>
              <p:cNvPr descr="desktop_computer_stylized_medium" id="3723" name="Google Shape;3723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24" name="Google Shape;3724;p5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725" name="Google Shape;372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9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0" name="Google Shape;3730;p5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1" name="Google Shape;3731;p5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2" name="Google Shape;3732;p5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Conditional Get (more)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3" name="Google Shape;373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2" y="1446961"/>
            <a:ext cx="9980742" cy="531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Google Shape;373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8" name="Shape 3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9" name="Google Shape;3739;p107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740" name="Google Shape;3740;p107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3741" name="Google Shape;3741;p10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10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10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10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5" name="Google Shape;3745;p107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6" name="Google Shape;3746;p107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7" name="Google Shape;3747;p107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8" name="Google Shape;3748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900" y="1418850"/>
            <a:ext cx="1875450" cy="3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Creating a Network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6560048" y="3357322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4848936" y="2117579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7"/>
          <p:cNvGrpSpPr/>
          <p:nvPr/>
        </p:nvGrpSpPr>
        <p:grpSpPr>
          <a:xfrm>
            <a:off x="4780210" y="3580795"/>
            <a:ext cx="1458912" cy="933450"/>
            <a:chOff x="2889" y="1631"/>
            <a:chExt cx="980" cy="743"/>
          </a:xfrm>
        </p:grpSpPr>
        <p:sp>
          <p:nvSpPr>
            <p:cNvPr id="146" name="Google Shape;146;p7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7"/>
          <p:cNvSpPr/>
          <p:nvPr/>
        </p:nvSpPr>
        <p:spPr>
          <a:xfrm>
            <a:off x="5287261" y="4974678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5254134" y="1780005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4905695" y="4483466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4881768" y="6071319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7797006" y="3471084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7"/>
          <p:cNvGrpSpPr/>
          <p:nvPr/>
        </p:nvGrpSpPr>
        <p:grpSpPr>
          <a:xfrm>
            <a:off x="8412560" y="4219594"/>
            <a:ext cx="687393" cy="721548"/>
            <a:chOff x="5203089" y="1751190"/>
            <a:chExt cx="858331" cy="662414"/>
          </a:xfrm>
        </p:grpSpPr>
        <p:sp>
          <p:nvSpPr>
            <p:cNvPr id="154" name="Google Shape;154;p7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7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7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7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7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7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7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2" name="Google Shape;162;p7"/>
          <p:cNvGrpSpPr/>
          <p:nvPr/>
        </p:nvGrpSpPr>
        <p:grpSpPr>
          <a:xfrm>
            <a:off x="8346031" y="3485715"/>
            <a:ext cx="594613" cy="648336"/>
            <a:chOff x="5203089" y="1751190"/>
            <a:chExt cx="858331" cy="662414"/>
          </a:xfrm>
        </p:grpSpPr>
        <p:sp>
          <p:nvSpPr>
            <p:cNvPr id="163" name="Google Shape;163;p7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165;p7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7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7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7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7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" name="Google Shape;171;p7"/>
          <p:cNvSpPr/>
          <p:nvPr/>
        </p:nvSpPr>
        <p:spPr>
          <a:xfrm>
            <a:off x="7115673" y="2073586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7002061" y="2142739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6853928" y="3969452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6341022" y="3739463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8492627" y="4969481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7637878" y="4519792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7"/>
          <p:cNvCxnSpPr/>
          <p:nvPr/>
        </p:nvCxnSpPr>
        <p:spPr>
          <a:xfrm rot="10800000">
            <a:off x="8134780" y="3871669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7"/>
          <p:cNvCxnSpPr/>
          <p:nvPr/>
        </p:nvCxnSpPr>
        <p:spPr>
          <a:xfrm rot="10800000">
            <a:off x="8235695" y="3932228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7"/>
          <p:cNvCxnSpPr/>
          <p:nvPr/>
        </p:nvCxnSpPr>
        <p:spPr>
          <a:xfrm flipH="1" rot="10800000">
            <a:off x="8211757" y="3924965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7"/>
          <p:cNvCxnSpPr/>
          <p:nvPr/>
        </p:nvCxnSpPr>
        <p:spPr>
          <a:xfrm rot="10800000">
            <a:off x="8145634" y="3886440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7"/>
          <p:cNvCxnSpPr/>
          <p:nvPr/>
        </p:nvCxnSpPr>
        <p:spPr>
          <a:xfrm rot="10800000">
            <a:off x="8125480" y="4363186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7"/>
          <p:cNvCxnSpPr/>
          <p:nvPr/>
        </p:nvCxnSpPr>
        <p:spPr>
          <a:xfrm rot="10800000">
            <a:off x="7470055" y="4379286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7"/>
          <p:cNvCxnSpPr/>
          <p:nvPr/>
        </p:nvCxnSpPr>
        <p:spPr>
          <a:xfrm rot="10800000">
            <a:off x="6794476" y="4379286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7"/>
          <p:cNvCxnSpPr/>
          <p:nvPr/>
        </p:nvCxnSpPr>
        <p:spPr>
          <a:xfrm flipH="1">
            <a:off x="6851728" y="3799216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7"/>
          <p:cNvCxnSpPr/>
          <p:nvPr/>
        </p:nvCxnSpPr>
        <p:spPr>
          <a:xfrm>
            <a:off x="7307929" y="3799216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7"/>
          <p:cNvCxnSpPr/>
          <p:nvPr/>
        </p:nvCxnSpPr>
        <p:spPr>
          <a:xfrm>
            <a:off x="7712528" y="3046236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7"/>
          <p:cNvCxnSpPr/>
          <p:nvPr/>
        </p:nvCxnSpPr>
        <p:spPr>
          <a:xfrm flipH="1">
            <a:off x="7373579" y="2986557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8" name="Google Shape;188;p7"/>
          <p:cNvGrpSpPr/>
          <p:nvPr/>
        </p:nvGrpSpPr>
        <p:grpSpPr>
          <a:xfrm>
            <a:off x="5137098" y="2418869"/>
            <a:ext cx="3578867" cy="3640284"/>
            <a:chOff x="7562238" y="2127325"/>
            <a:chExt cx="3578867" cy="3640284"/>
          </a:xfrm>
        </p:grpSpPr>
        <p:grpSp>
          <p:nvGrpSpPr>
            <p:cNvPr id="189" name="Google Shape;189;p7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190" name="Google Shape;190;p7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7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7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7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7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7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7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7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7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7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7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7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7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7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7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7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7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7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7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7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7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7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7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7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descr="antenna_radiation_stylized" id="214" name="Google Shape;21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15" name="Google Shape;21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216" name="Google Shape;216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7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8" name="Google Shape;218;p7"/>
          <p:cNvCxnSpPr/>
          <p:nvPr/>
        </p:nvCxnSpPr>
        <p:spPr>
          <a:xfrm>
            <a:off x="5782720" y="2991903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9" name="Google Shape;219;p7"/>
          <p:cNvGrpSpPr/>
          <p:nvPr/>
        </p:nvGrpSpPr>
        <p:grpSpPr>
          <a:xfrm>
            <a:off x="5625558" y="2600920"/>
            <a:ext cx="298450" cy="464008"/>
            <a:chOff x="3130" y="3288"/>
            <a:chExt cx="410" cy="742"/>
          </a:xfrm>
        </p:grpSpPr>
        <p:cxnSp>
          <p:nvCxnSpPr>
            <p:cNvPr id="220" name="Google Shape;220;p7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7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7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7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7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7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7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7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7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7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7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7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7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7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7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access_point_stylized_small" id="235" name="Google Shape;23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8742" y="4153443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236" name="Google Shape;23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5470" y="5815776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7"/>
          <p:cNvGrpSpPr/>
          <p:nvPr/>
        </p:nvGrpSpPr>
        <p:grpSpPr>
          <a:xfrm>
            <a:off x="7358418" y="5281527"/>
            <a:ext cx="393760" cy="218578"/>
            <a:chOff x="7493876" y="2774731"/>
            <a:chExt cx="1481958" cy="894622"/>
          </a:xfrm>
        </p:grpSpPr>
        <p:sp>
          <p:nvSpPr>
            <p:cNvPr id="238" name="Google Shape;238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1" name="Google Shape;241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5" name="Google Shape;245;p7"/>
          <p:cNvGrpSpPr/>
          <p:nvPr/>
        </p:nvGrpSpPr>
        <p:grpSpPr>
          <a:xfrm>
            <a:off x="7424225" y="5630581"/>
            <a:ext cx="309740" cy="190838"/>
            <a:chOff x="3668110" y="2448910"/>
            <a:chExt cx="3794234" cy="2165130"/>
          </a:xfrm>
        </p:grpSpPr>
        <p:sp>
          <p:nvSpPr>
            <p:cNvPr id="246" name="Google Shape;246;p7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3" name="Google Shape;253;p7"/>
          <p:cNvGrpSpPr/>
          <p:nvPr/>
        </p:nvGrpSpPr>
        <p:grpSpPr>
          <a:xfrm>
            <a:off x="6251479" y="5258964"/>
            <a:ext cx="393760" cy="218578"/>
            <a:chOff x="7493876" y="2774731"/>
            <a:chExt cx="1481958" cy="894622"/>
          </a:xfrm>
        </p:grpSpPr>
        <p:sp>
          <p:nvSpPr>
            <p:cNvPr id="254" name="Google Shape;254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" name="Google Shape;256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1" name="Google Shape;261;p7"/>
          <p:cNvGrpSpPr/>
          <p:nvPr/>
        </p:nvGrpSpPr>
        <p:grpSpPr>
          <a:xfrm>
            <a:off x="5886380" y="5485977"/>
            <a:ext cx="309740" cy="190838"/>
            <a:chOff x="3668110" y="2448910"/>
            <a:chExt cx="3794234" cy="2165130"/>
          </a:xfrm>
        </p:grpSpPr>
        <p:sp>
          <p:nvSpPr>
            <p:cNvPr id="262" name="Google Shape;262;p7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" name="Google Shape;264;p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65" name="Google Shape;265;p7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9" name="Google Shape;269;p7"/>
          <p:cNvGrpSpPr/>
          <p:nvPr/>
        </p:nvGrpSpPr>
        <p:grpSpPr>
          <a:xfrm>
            <a:off x="6014687" y="3103853"/>
            <a:ext cx="353678" cy="168275"/>
            <a:chOff x="7493876" y="2774731"/>
            <a:chExt cx="1481958" cy="894622"/>
          </a:xfrm>
        </p:grpSpPr>
        <p:sp>
          <p:nvSpPr>
            <p:cNvPr id="270" name="Google Shape;270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3" name="Google Shape;273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>
            <a:off x="5624930" y="4257538"/>
            <a:ext cx="354986" cy="175668"/>
            <a:chOff x="7493876" y="2774731"/>
            <a:chExt cx="1481958" cy="894622"/>
          </a:xfrm>
        </p:grpSpPr>
        <p:sp>
          <p:nvSpPr>
            <p:cNvPr id="278" name="Google Shape;278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" name="Google Shape;280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1" name="Google Shape;281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5" name="Google Shape;285;p7"/>
          <p:cNvGrpSpPr/>
          <p:nvPr/>
        </p:nvGrpSpPr>
        <p:grpSpPr>
          <a:xfrm>
            <a:off x="8458945" y="3892909"/>
            <a:ext cx="170989" cy="97052"/>
            <a:chOff x="7493876" y="2774731"/>
            <a:chExt cx="1481958" cy="894622"/>
          </a:xfrm>
        </p:grpSpPr>
        <p:sp>
          <p:nvSpPr>
            <p:cNvPr id="286" name="Google Shape;286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8" name="Google Shape;288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9" name="Google Shape;289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3" name="Google Shape;293;p7"/>
          <p:cNvGrpSpPr/>
          <p:nvPr/>
        </p:nvGrpSpPr>
        <p:grpSpPr>
          <a:xfrm>
            <a:off x="7985469" y="3787682"/>
            <a:ext cx="353678" cy="198344"/>
            <a:chOff x="7493876" y="2774731"/>
            <a:chExt cx="1481958" cy="894622"/>
          </a:xfrm>
        </p:grpSpPr>
        <p:sp>
          <p:nvSpPr>
            <p:cNvPr id="294" name="Google Shape;294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" name="Google Shape;296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7" name="Google Shape;297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1" name="Google Shape;301;p7"/>
          <p:cNvGrpSpPr/>
          <p:nvPr/>
        </p:nvGrpSpPr>
        <p:grpSpPr>
          <a:xfrm>
            <a:off x="7523584" y="2493836"/>
            <a:ext cx="353678" cy="198344"/>
            <a:chOff x="7493876" y="2774731"/>
            <a:chExt cx="1481958" cy="894622"/>
          </a:xfrm>
        </p:grpSpPr>
        <p:sp>
          <p:nvSpPr>
            <p:cNvPr id="302" name="Google Shape;302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" name="Google Shape;304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5" name="Google Shape;305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9" name="Google Shape;309;p7"/>
          <p:cNvGrpSpPr/>
          <p:nvPr/>
        </p:nvGrpSpPr>
        <p:grpSpPr>
          <a:xfrm>
            <a:off x="8102074" y="2904911"/>
            <a:ext cx="353678" cy="198344"/>
            <a:chOff x="7493876" y="2774731"/>
            <a:chExt cx="1481958" cy="894622"/>
          </a:xfrm>
        </p:grpSpPr>
        <p:sp>
          <p:nvSpPr>
            <p:cNvPr id="310" name="Google Shape;310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3" name="Google Shape;313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7" name="Google Shape;317;p7"/>
          <p:cNvGrpSpPr/>
          <p:nvPr/>
        </p:nvGrpSpPr>
        <p:grpSpPr>
          <a:xfrm>
            <a:off x="8218685" y="2399507"/>
            <a:ext cx="353678" cy="198344"/>
            <a:chOff x="7493876" y="2774731"/>
            <a:chExt cx="1481958" cy="894622"/>
          </a:xfrm>
        </p:grpSpPr>
        <p:sp>
          <p:nvSpPr>
            <p:cNvPr id="318" name="Google Shape;318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320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1" name="Google Shape;321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7"/>
          <p:cNvGrpSpPr/>
          <p:nvPr/>
        </p:nvGrpSpPr>
        <p:grpSpPr>
          <a:xfrm>
            <a:off x="6673648" y="4248168"/>
            <a:ext cx="367224" cy="240304"/>
            <a:chOff x="7493876" y="2774731"/>
            <a:chExt cx="1481958" cy="894622"/>
          </a:xfrm>
        </p:grpSpPr>
        <p:sp>
          <p:nvSpPr>
            <p:cNvPr id="326" name="Google Shape;326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Google Shape;328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9" name="Google Shape;329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3" name="Google Shape;333;p7"/>
          <p:cNvGrpSpPr/>
          <p:nvPr/>
        </p:nvGrpSpPr>
        <p:grpSpPr>
          <a:xfrm>
            <a:off x="7554986" y="2953109"/>
            <a:ext cx="353678" cy="198344"/>
            <a:chOff x="7493876" y="2774731"/>
            <a:chExt cx="1481958" cy="894622"/>
          </a:xfrm>
        </p:grpSpPr>
        <p:sp>
          <p:nvSpPr>
            <p:cNvPr id="334" name="Google Shape;334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6" name="Google Shape;336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7" name="Google Shape;337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1" name="Google Shape;341;p7"/>
          <p:cNvGrpSpPr/>
          <p:nvPr/>
        </p:nvGrpSpPr>
        <p:grpSpPr>
          <a:xfrm>
            <a:off x="7071998" y="3685576"/>
            <a:ext cx="367224" cy="240304"/>
            <a:chOff x="7493876" y="2774731"/>
            <a:chExt cx="1481958" cy="894622"/>
          </a:xfrm>
        </p:grpSpPr>
        <p:sp>
          <p:nvSpPr>
            <p:cNvPr id="342" name="Google Shape;342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5" name="Google Shape;345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9" name="Google Shape;349;p7"/>
          <p:cNvGrpSpPr/>
          <p:nvPr/>
        </p:nvGrpSpPr>
        <p:grpSpPr>
          <a:xfrm>
            <a:off x="7176414" y="4291307"/>
            <a:ext cx="367224" cy="240304"/>
            <a:chOff x="7493876" y="2774731"/>
            <a:chExt cx="1481958" cy="894622"/>
          </a:xfrm>
        </p:grpSpPr>
        <p:sp>
          <p:nvSpPr>
            <p:cNvPr id="350" name="Google Shape;350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53" name="Google Shape;353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7" name="Google Shape;357;p7"/>
          <p:cNvGrpSpPr/>
          <p:nvPr/>
        </p:nvGrpSpPr>
        <p:grpSpPr>
          <a:xfrm>
            <a:off x="7950119" y="4283869"/>
            <a:ext cx="353678" cy="198344"/>
            <a:chOff x="7493876" y="2774731"/>
            <a:chExt cx="1481958" cy="894622"/>
          </a:xfrm>
        </p:grpSpPr>
        <p:sp>
          <p:nvSpPr>
            <p:cNvPr id="358" name="Google Shape;358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0" name="Google Shape;360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1" name="Google Shape;361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5" name="Google Shape;365;p7"/>
          <p:cNvGrpSpPr/>
          <p:nvPr/>
        </p:nvGrpSpPr>
        <p:grpSpPr>
          <a:xfrm>
            <a:off x="6822753" y="5067230"/>
            <a:ext cx="393760" cy="218578"/>
            <a:chOff x="7493876" y="2774731"/>
            <a:chExt cx="1481958" cy="894622"/>
          </a:xfrm>
        </p:grpSpPr>
        <p:sp>
          <p:nvSpPr>
            <p:cNvPr id="366" name="Google Shape;366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" name="Google Shape;368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9" name="Google Shape;369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3" name="Google Shape;373;p7"/>
          <p:cNvGrpSpPr/>
          <p:nvPr/>
        </p:nvGrpSpPr>
        <p:grpSpPr>
          <a:xfrm>
            <a:off x="8500842" y="4660669"/>
            <a:ext cx="228295" cy="120400"/>
            <a:chOff x="7493876" y="2774731"/>
            <a:chExt cx="1481958" cy="894622"/>
          </a:xfrm>
        </p:grpSpPr>
        <p:sp>
          <p:nvSpPr>
            <p:cNvPr id="374" name="Google Shape;374;p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6" name="Google Shape;376;p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7" name="Google Shape;377;p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7"/>
          <p:cNvGrpSpPr/>
          <p:nvPr/>
        </p:nvGrpSpPr>
        <p:grpSpPr>
          <a:xfrm>
            <a:off x="5013934" y="2648157"/>
            <a:ext cx="534987" cy="414882"/>
            <a:chOff x="7432700" y="2327293"/>
            <a:chExt cx="534987" cy="414882"/>
          </a:xfrm>
        </p:grpSpPr>
        <p:pic>
          <p:nvPicPr>
            <p:cNvPr descr="antenna_stylized" id="382" name="Google Shape;38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383" name="Google Shape;38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7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385" name="Google Shape;385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7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399;p7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7"/>
          <p:cNvGrpSpPr/>
          <p:nvPr/>
        </p:nvGrpSpPr>
        <p:grpSpPr>
          <a:xfrm>
            <a:off x="6212641" y="2611271"/>
            <a:ext cx="530702" cy="478009"/>
            <a:chOff x="8631407" y="2290407"/>
            <a:chExt cx="530702" cy="478009"/>
          </a:xfrm>
        </p:grpSpPr>
        <p:pic>
          <p:nvPicPr>
            <p:cNvPr descr="light2.png" id="406" name="Google Shape;406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407" name="Google Shape;407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8" name="Google Shape;408;p7"/>
          <p:cNvGrpSpPr/>
          <p:nvPr/>
        </p:nvGrpSpPr>
        <p:grpSpPr>
          <a:xfrm>
            <a:off x="6074399" y="2350668"/>
            <a:ext cx="849312" cy="226109"/>
            <a:chOff x="8493165" y="2029804"/>
            <a:chExt cx="849312" cy="226109"/>
          </a:xfrm>
        </p:grpSpPr>
        <p:pic>
          <p:nvPicPr>
            <p:cNvPr descr="car_icon_small" id="409" name="Google Shape;409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410" name="Google Shape;410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" name="Google Shape;411;p7"/>
          <p:cNvGrpSpPr/>
          <p:nvPr/>
        </p:nvGrpSpPr>
        <p:grpSpPr>
          <a:xfrm>
            <a:off x="5068378" y="3616968"/>
            <a:ext cx="857739" cy="583764"/>
            <a:chOff x="7487144" y="3296104"/>
            <a:chExt cx="857739" cy="583764"/>
          </a:xfrm>
        </p:grpSpPr>
        <p:grpSp>
          <p:nvGrpSpPr>
            <p:cNvPr id="412" name="Google Shape;412;p7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413" name="Google Shape;413;p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14" name="Google Shape;414;p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5" name="Google Shape;415;p7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416" name="Google Shape;416;p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" name="Google Shape;417;p7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3" name="Google Shape;423;p7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424" name="Google Shape;424;p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0" name="Google Shape;430;p7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7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7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437" name="Google Shape;437;p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8" name="Google Shape;438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7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440" name="Google Shape;440;p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441" name="Google Shape;441;p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42" name="Google Shape;442;p7"/>
          <p:cNvGrpSpPr/>
          <p:nvPr/>
        </p:nvGrpSpPr>
        <p:grpSpPr>
          <a:xfrm>
            <a:off x="8639807" y="3720029"/>
            <a:ext cx="518448" cy="1212242"/>
            <a:chOff x="11058573" y="3399165"/>
            <a:chExt cx="518448" cy="1212242"/>
          </a:xfrm>
        </p:grpSpPr>
        <p:grpSp>
          <p:nvGrpSpPr>
            <p:cNvPr id="443" name="Google Shape;443;p7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444" name="Google Shape;444;p7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45" name="Google Shape;445;p7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446" name="Google Shape;446;p7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47" name="Google Shape;447;p7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48" name="Google Shape;448;p7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49" name="Google Shape;449;p7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450" name="Google Shape;450;p7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51" name="Google Shape;451;p7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452" name="Google Shape;452;p7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53" name="Google Shape;453;p7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454" name="Google Shape;454;p7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455" name="Google Shape;455;p7"/>
          <p:cNvGrpSpPr/>
          <p:nvPr/>
        </p:nvGrpSpPr>
        <p:grpSpPr>
          <a:xfrm>
            <a:off x="7863775" y="5565495"/>
            <a:ext cx="177192" cy="330833"/>
            <a:chOff x="4140" y="429"/>
            <a:chExt cx="1425" cy="2396"/>
          </a:xfrm>
        </p:grpSpPr>
        <p:sp>
          <p:nvSpPr>
            <p:cNvPr id="456" name="Google Shape;456;p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1" name="Google Shape;461;p7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462" name="Google Shape;462;p7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4" name="Google Shape;464;p7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5" name="Google Shape;465;p7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466" name="Google Shape;466;p7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7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8" name="Google Shape;468;p7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0" name="Google Shape;470;p7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471" name="Google Shape;471;p7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7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3" name="Google Shape;473;p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4" name="Google Shape;474;p7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475" name="Google Shape;475;p7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7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7" name="Google Shape;477;p7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7"/>
          <p:cNvGrpSpPr/>
          <p:nvPr/>
        </p:nvGrpSpPr>
        <p:grpSpPr>
          <a:xfrm flipH="1">
            <a:off x="5555715" y="5191705"/>
            <a:ext cx="345630" cy="320302"/>
            <a:chOff x="2839" y="3501"/>
            <a:chExt cx="755" cy="803"/>
          </a:xfrm>
        </p:grpSpPr>
        <p:pic>
          <p:nvPicPr>
            <p:cNvPr descr="desktop_computer_stylized_medium" id="489" name="Google Shape;489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7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p7"/>
          <p:cNvGrpSpPr/>
          <p:nvPr/>
        </p:nvGrpSpPr>
        <p:grpSpPr>
          <a:xfrm>
            <a:off x="6776541" y="6144353"/>
            <a:ext cx="310186" cy="312050"/>
            <a:chOff x="877" y="1008"/>
            <a:chExt cx="2747" cy="2626"/>
          </a:xfrm>
        </p:grpSpPr>
        <p:pic>
          <p:nvPicPr>
            <p:cNvPr descr="antenna_stylized" id="492" name="Google Shape;492;p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93" name="Google Shape;493;p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7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95" name="Google Shape;495;p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7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2" name="Google Shape;502;p7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03" name="Google Shape;503;p7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9" name="Google Shape;509;p7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p7"/>
          <p:cNvGrpSpPr/>
          <p:nvPr/>
        </p:nvGrpSpPr>
        <p:grpSpPr>
          <a:xfrm flipH="1">
            <a:off x="5728769" y="5796201"/>
            <a:ext cx="345630" cy="320302"/>
            <a:chOff x="2839" y="3501"/>
            <a:chExt cx="755" cy="803"/>
          </a:xfrm>
        </p:grpSpPr>
        <p:pic>
          <p:nvPicPr>
            <p:cNvPr descr="desktop_computer_stylized_medium" id="516" name="Google Shape;516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7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7"/>
          <p:cNvGrpSpPr/>
          <p:nvPr/>
        </p:nvGrpSpPr>
        <p:grpSpPr>
          <a:xfrm flipH="1">
            <a:off x="6126994" y="5817674"/>
            <a:ext cx="345630" cy="320302"/>
            <a:chOff x="2839" y="3501"/>
            <a:chExt cx="755" cy="803"/>
          </a:xfrm>
        </p:grpSpPr>
        <p:pic>
          <p:nvPicPr>
            <p:cNvPr descr="desktop_computer_stylized_medium" id="519" name="Google Shape;519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7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1" name="Google Shape;521;p7"/>
          <p:cNvGrpSpPr/>
          <p:nvPr/>
        </p:nvGrpSpPr>
        <p:grpSpPr>
          <a:xfrm>
            <a:off x="7109606" y="6086682"/>
            <a:ext cx="319264" cy="256870"/>
            <a:chOff x="877" y="1008"/>
            <a:chExt cx="2747" cy="2626"/>
          </a:xfrm>
        </p:grpSpPr>
        <p:pic>
          <p:nvPicPr>
            <p:cNvPr descr="antenna_stylized" id="522" name="Google Shape;522;p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523" name="Google Shape;523;p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7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525" name="Google Shape;525;p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7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2" name="Google Shape;532;p7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9" name="Google Shape;539;p7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5" name="Google Shape;545;p7"/>
          <p:cNvSpPr/>
          <p:nvPr/>
        </p:nvSpPr>
        <p:spPr>
          <a:xfrm>
            <a:off x="7728453" y="5928515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7734830" y="5948467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7730378" y="6104297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7601159" y="5965943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7"/>
          <p:cNvGrpSpPr/>
          <p:nvPr/>
        </p:nvGrpSpPr>
        <p:grpSpPr>
          <a:xfrm>
            <a:off x="7665913" y="5962435"/>
            <a:ext cx="69517" cy="21877"/>
            <a:chOff x="613" y="2566"/>
            <a:chExt cx="721" cy="144"/>
          </a:xfrm>
        </p:grpSpPr>
        <p:sp>
          <p:nvSpPr>
            <p:cNvPr id="550" name="Google Shape;550;p7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7"/>
          <p:cNvSpPr/>
          <p:nvPr/>
        </p:nvSpPr>
        <p:spPr>
          <a:xfrm>
            <a:off x="7602362" y="6014294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7"/>
          <p:cNvGrpSpPr/>
          <p:nvPr/>
        </p:nvGrpSpPr>
        <p:grpSpPr>
          <a:xfrm>
            <a:off x="7665865" y="6009654"/>
            <a:ext cx="69517" cy="19515"/>
            <a:chOff x="615" y="2564"/>
            <a:chExt cx="721" cy="139"/>
          </a:xfrm>
        </p:grpSpPr>
        <p:sp>
          <p:nvSpPr>
            <p:cNvPr id="554" name="Google Shape;554;p7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7"/>
          <p:cNvSpPr/>
          <p:nvPr/>
        </p:nvSpPr>
        <p:spPr>
          <a:xfrm>
            <a:off x="7602362" y="6062645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"/>
          <p:cNvSpPr/>
          <p:nvPr/>
        </p:nvSpPr>
        <p:spPr>
          <a:xfrm>
            <a:off x="7603565" y="6106482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p7"/>
          <p:cNvGrpSpPr/>
          <p:nvPr/>
        </p:nvGrpSpPr>
        <p:grpSpPr>
          <a:xfrm>
            <a:off x="7664711" y="6105252"/>
            <a:ext cx="69541" cy="19618"/>
            <a:chOff x="618" y="2586"/>
            <a:chExt cx="720" cy="124"/>
          </a:xfrm>
        </p:grpSpPr>
        <p:sp>
          <p:nvSpPr>
            <p:cNvPr id="559" name="Google Shape;559;p7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7"/>
          <p:cNvSpPr/>
          <p:nvPr/>
        </p:nvSpPr>
        <p:spPr>
          <a:xfrm>
            <a:off x="7730860" y="6062645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2" name="Google Shape;562;p7"/>
          <p:cNvGrpSpPr/>
          <p:nvPr/>
        </p:nvGrpSpPr>
        <p:grpSpPr>
          <a:xfrm>
            <a:off x="7664709" y="6059150"/>
            <a:ext cx="70700" cy="19515"/>
            <a:chOff x="613" y="2571"/>
            <a:chExt cx="732" cy="134"/>
          </a:xfrm>
        </p:grpSpPr>
        <p:sp>
          <p:nvSpPr>
            <p:cNvPr id="563" name="Google Shape;563;p7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7"/>
          <p:cNvSpPr/>
          <p:nvPr/>
        </p:nvSpPr>
        <p:spPr>
          <a:xfrm>
            <a:off x="7725806" y="5927932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"/>
          <p:cNvSpPr/>
          <p:nvPr/>
        </p:nvSpPr>
        <p:spPr>
          <a:xfrm>
            <a:off x="7733747" y="6012110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7"/>
          <p:cNvSpPr/>
          <p:nvPr/>
        </p:nvSpPr>
        <p:spPr>
          <a:xfrm>
            <a:off x="7734108" y="5964487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7"/>
          <p:cNvSpPr/>
          <p:nvPr/>
        </p:nvSpPr>
        <p:spPr>
          <a:xfrm>
            <a:off x="7758171" y="6245710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7732544" y="6246147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7592737" y="6255031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7601159" y="6260710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7613070" y="6212359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7634727" y="6212359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7655061" y="6212359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7704270" y="6132988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4114776" y="1657458"/>
            <a:ext cx="5359400" cy="4954628"/>
          </a:xfrm>
          <a:prstGeom prst="rect">
            <a:avLst/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7" name="Google Shape;577;p7"/>
          <p:cNvGrpSpPr/>
          <p:nvPr/>
        </p:nvGrpSpPr>
        <p:grpSpPr>
          <a:xfrm>
            <a:off x="5255184" y="2105715"/>
            <a:ext cx="2755429" cy="4250670"/>
            <a:chOff x="7680324" y="1814171"/>
            <a:chExt cx="2755429" cy="4250670"/>
          </a:xfrm>
        </p:grpSpPr>
        <p:grpSp>
          <p:nvGrpSpPr>
            <p:cNvPr id="578" name="Google Shape;578;p7"/>
            <p:cNvGrpSpPr/>
            <p:nvPr/>
          </p:nvGrpSpPr>
          <p:grpSpPr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descr="iphone_stylized_small" id="579" name="Google Shape;579;p7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580" name="Google Shape;580;p7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1" name="Google Shape;581;p7"/>
            <p:cNvGrpSpPr/>
            <p:nvPr/>
          </p:nvGrpSpPr>
          <p:grpSpPr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descr="desktop_computer_stylized_medium" id="582" name="Google Shape;582;p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3" name="Google Shape;583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4" name="Google Shape;584;p7"/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7"/>
          <p:cNvGrpSpPr/>
          <p:nvPr/>
        </p:nvGrpSpPr>
        <p:grpSpPr>
          <a:xfrm>
            <a:off x="5580705" y="1460033"/>
            <a:ext cx="1065213" cy="965200"/>
            <a:chOff x="4047" y="420"/>
            <a:chExt cx="671" cy="608"/>
          </a:xfrm>
        </p:grpSpPr>
        <p:sp>
          <p:nvSpPr>
            <p:cNvPr id="588" name="Google Shape;588;p7"/>
            <p:cNvSpPr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"/>
            <p:cNvSpPr txBox="1"/>
            <p:nvPr/>
          </p:nvSpPr>
          <p:spPr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2" name="Google Shape;592;p7"/>
            <p:cNvCxnSpPr/>
            <p:nvPr/>
          </p:nvCxnSpPr>
          <p:spPr>
            <a:xfrm>
              <a:off x="4245" y="65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" name="Google Shape;593;p7"/>
            <p:cNvCxnSpPr/>
            <p:nvPr/>
          </p:nvCxnSpPr>
          <p:spPr>
            <a:xfrm>
              <a:off x="4251" y="738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" name="Google Shape;594;p7"/>
            <p:cNvCxnSpPr/>
            <p:nvPr/>
          </p:nvCxnSpPr>
          <p:spPr>
            <a:xfrm>
              <a:off x="4251" y="825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5" name="Google Shape;595;p7"/>
            <p:cNvSpPr/>
            <p:nvPr/>
          </p:nvSpPr>
          <p:spPr>
            <a:xfrm>
              <a:off x="4047" y="434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6" name="Google Shape;596;p7"/>
          <p:cNvGrpSpPr/>
          <p:nvPr/>
        </p:nvGrpSpPr>
        <p:grpSpPr>
          <a:xfrm>
            <a:off x="7679383" y="5035083"/>
            <a:ext cx="1050926" cy="974725"/>
            <a:chOff x="4047" y="414"/>
            <a:chExt cx="662" cy="614"/>
          </a:xfrm>
        </p:grpSpPr>
        <p:sp>
          <p:nvSpPr>
            <p:cNvPr id="597" name="Google Shape;597;p7"/>
            <p:cNvSpPr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7"/>
            <p:cNvSpPr txBox="1"/>
            <p:nvPr/>
          </p:nvSpPr>
          <p:spPr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1" name="Google Shape;601;p7"/>
            <p:cNvCxnSpPr/>
            <p:nvPr/>
          </p:nvCxnSpPr>
          <p:spPr>
            <a:xfrm>
              <a:off x="4245" y="65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2" name="Google Shape;602;p7"/>
            <p:cNvCxnSpPr/>
            <p:nvPr/>
          </p:nvCxnSpPr>
          <p:spPr>
            <a:xfrm>
              <a:off x="4251" y="738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3" name="Google Shape;603;p7"/>
            <p:cNvCxnSpPr/>
            <p:nvPr/>
          </p:nvCxnSpPr>
          <p:spPr>
            <a:xfrm>
              <a:off x="4251" y="825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4" name="Google Shape;604;p7"/>
            <p:cNvSpPr/>
            <p:nvPr/>
          </p:nvSpPr>
          <p:spPr>
            <a:xfrm>
              <a:off x="4047" y="434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7"/>
          <p:cNvGrpSpPr/>
          <p:nvPr/>
        </p:nvGrpSpPr>
        <p:grpSpPr>
          <a:xfrm>
            <a:off x="5537846" y="4666101"/>
            <a:ext cx="1060451" cy="965200"/>
            <a:chOff x="4047" y="420"/>
            <a:chExt cx="668" cy="608"/>
          </a:xfrm>
        </p:grpSpPr>
        <p:sp>
          <p:nvSpPr>
            <p:cNvPr id="606" name="Google Shape;606;p7"/>
            <p:cNvSpPr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7"/>
            <p:cNvSpPr txBox="1"/>
            <p:nvPr/>
          </p:nvSpPr>
          <p:spPr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0" name="Google Shape;610;p7"/>
            <p:cNvCxnSpPr/>
            <p:nvPr/>
          </p:nvCxnSpPr>
          <p:spPr>
            <a:xfrm>
              <a:off x="4245" y="65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7"/>
            <p:cNvCxnSpPr/>
            <p:nvPr/>
          </p:nvCxnSpPr>
          <p:spPr>
            <a:xfrm>
              <a:off x="4251" y="738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7"/>
            <p:cNvCxnSpPr/>
            <p:nvPr/>
          </p:nvCxnSpPr>
          <p:spPr>
            <a:xfrm>
              <a:off x="4251" y="825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3" name="Google Shape;613;p7"/>
            <p:cNvSpPr/>
            <p:nvPr/>
          </p:nvSpPr>
          <p:spPr>
            <a:xfrm>
              <a:off x="4047" y="434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4" name="Google Shape;614;p7"/>
          <p:cNvCxnSpPr/>
          <p:nvPr/>
        </p:nvCxnSpPr>
        <p:spPr>
          <a:xfrm>
            <a:off x="6572890" y="4742983"/>
            <a:ext cx="1290637" cy="541337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5" name="Google Shape;615;p7"/>
          <p:cNvCxnSpPr/>
          <p:nvPr/>
        </p:nvCxnSpPr>
        <p:spPr>
          <a:xfrm>
            <a:off x="6668140" y="1617195"/>
            <a:ext cx="1700212" cy="3386138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16" name="Google Shape;616;p7"/>
          <p:cNvSpPr txBox="1"/>
          <p:nvPr/>
        </p:nvSpPr>
        <p:spPr>
          <a:xfrm>
            <a:off x="142488" y="1625630"/>
            <a:ext cx="4319838" cy="4974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write programs that: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on (different) end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over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web server software communicates with browser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2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need to write software for network-core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network-core devices do not run user applications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on end systems  allows for rapid app development, propagation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617;p7"/>
          <p:cNvGrpSpPr/>
          <p:nvPr/>
        </p:nvGrpSpPr>
        <p:grpSpPr>
          <a:xfrm>
            <a:off x="7577368" y="5907944"/>
            <a:ext cx="214974" cy="403920"/>
            <a:chOff x="4140" y="429"/>
            <a:chExt cx="1425" cy="2396"/>
          </a:xfrm>
        </p:grpSpPr>
        <p:sp>
          <p:nvSpPr>
            <p:cNvPr id="618" name="Google Shape;618;p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3" name="Google Shape;623;p7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624" name="Google Shape;624;p7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6" name="Google Shape;626;p7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7" name="Google Shape;627;p7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628" name="Google Shape;628;p7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0" name="Google Shape;630;p7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2" name="Google Shape;632;p7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633" name="Google Shape;633;p7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7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5" name="Google Shape;635;p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6" name="Google Shape;636;p7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637" name="Google Shape;637;p7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7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9" name="Google Shape;639;p7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0" name="Google Shape;650;p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" name="Google Shape;655;p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6" name="Google Shape;656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Client-Server Paradigm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8"/>
          <p:cNvSpPr/>
          <p:nvPr/>
        </p:nvSpPr>
        <p:spPr>
          <a:xfrm>
            <a:off x="7116635" y="3330818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8"/>
          <p:cNvSpPr/>
          <p:nvPr/>
        </p:nvSpPr>
        <p:spPr>
          <a:xfrm>
            <a:off x="5405523" y="2091075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0" name="Google Shape;660;p8"/>
          <p:cNvGrpSpPr/>
          <p:nvPr/>
        </p:nvGrpSpPr>
        <p:grpSpPr>
          <a:xfrm>
            <a:off x="5336797" y="3554291"/>
            <a:ext cx="1458912" cy="933450"/>
            <a:chOff x="2889" y="1631"/>
            <a:chExt cx="980" cy="743"/>
          </a:xfrm>
        </p:grpSpPr>
        <p:sp>
          <p:nvSpPr>
            <p:cNvPr id="661" name="Google Shape;661;p8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3" name="Google Shape;663;p8"/>
          <p:cNvSpPr/>
          <p:nvPr/>
        </p:nvSpPr>
        <p:spPr>
          <a:xfrm>
            <a:off x="5843848" y="4948174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8"/>
          <p:cNvSpPr txBox="1"/>
          <p:nvPr/>
        </p:nvSpPr>
        <p:spPr>
          <a:xfrm>
            <a:off x="5810721" y="175350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8"/>
          <p:cNvSpPr txBox="1"/>
          <p:nvPr/>
        </p:nvSpPr>
        <p:spPr>
          <a:xfrm>
            <a:off x="5462282" y="445696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8"/>
          <p:cNvSpPr txBox="1"/>
          <p:nvPr/>
        </p:nvSpPr>
        <p:spPr>
          <a:xfrm>
            <a:off x="5438355" y="604481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8"/>
          <p:cNvSpPr/>
          <p:nvPr/>
        </p:nvSpPr>
        <p:spPr>
          <a:xfrm>
            <a:off x="8353593" y="3444580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8" name="Google Shape;668;p8"/>
          <p:cNvGrpSpPr/>
          <p:nvPr/>
        </p:nvGrpSpPr>
        <p:grpSpPr>
          <a:xfrm>
            <a:off x="8969147" y="4193090"/>
            <a:ext cx="687393" cy="721548"/>
            <a:chOff x="5203089" y="1751190"/>
            <a:chExt cx="858331" cy="662414"/>
          </a:xfrm>
        </p:grpSpPr>
        <p:sp>
          <p:nvSpPr>
            <p:cNvPr id="669" name="Google Shape;669;p8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" name="Google Shape;671;p8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8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8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8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8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8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77" name="Google Shape;677;p8"/>
          <p:cNvGrpSpPr/>
          <p:nvPr/>
        </p:nvGrpSpPr>
        <p:grpSpPr>
          <a:xfrm>
            <a:off x="8902618" y="3459211"/>
            <a:ext cx="594613" cy="648336"/>
            <a:chOff x="5203089" y="1751190"/>
            <a:chExt cx="858331" cy="662414"/>
          </a:xfrm>
        </p:grpSpPr>
        <p:sp>
          <p:nvSpPr>
            <p:cNvPr id="678" name="Google Shape;678;p8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0" name="Google Shape;680;p8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8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8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8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8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8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86" name="Google Shape;686;p8"/>
          <p:cNvSpPr/>
          <p:nvPr/>
        </p:nvSpPr>
        <p:spPr>
          <a:xfrm>
            <a:off x="7672260" y="2047082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8"/>
          <p:cNvSpPr txBox="1"/>
          <p:nvPr/>
        </p:nvSpPr>
        <p:spPr>
          <a:xfrm>
            <a:off x="7558648" y="211623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8"/>
          <p:cNvSpPr/>
          <p:nvPr/>
        </p:nvSpPr>
        <p:spPr>
          <a:xfrm>
            <a:off x="7410515" y="394294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8"/>
          <p:cNvSpPr txBox="1"/>
          <p:nvPr/>
        </p:nvSpPr>
        <p:spPr>
          <a:xfrm>
            <a:off x="6897609" y="371295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8"/>
          <p:cNvSpPr txBox="1"/>
          <p:nvPr/>
        </p:nvSpPr>
        <p:spPr>
          <a:xfrm>
            <a:off x="9049214" y="494297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"/>
          <p:cNvSpPr txBox="1"/>
          <p:nvPr/>
        </p:nvSpPr>
        <p:spPr>
          <a:xfrm>
            <a:off x="8194465" y="449328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2" name="Google Shape;692;p8"/>
          <p:cNvCxnSpPr/>
          <p:nvPr/>
        </p:nvCxnSpPr>
        <p:spPr>
          <a:xfrm rot="10800000">
            <a:off x="8691367" y="3845165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3" name="Google Shape;693;p8"/>
          <p:cNvCxnSpPr/>
          <p:nvPr/>
        </p:nvCxnSpPr>
        <p:spPr>
          <a:xfrm rot="10800000">
            <a:off x="8792282" y="3905724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4" name="Google Shape;694;p8"/>
          <p:cNvCxnSpPr/>
          <p:nvPr/>
        </p:nvCxnSpPr>
        <p:spPr>
          <a:xfrm flipH="1" rot="10800000">
            <a:off x="8768344" y="3898461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5" name="Google Shape;695;p8"/>
          <p:cNvCxnSpPr/>
          <p:nvPr/>
        </p:nvCxnSpPr>
        <p:spPr>
          <a:xfrm rot="10800000">
            <a:off x="8702221" y="3859936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6" name="Google Shape;696;p8"/>
          <p:cNvCxnSpPr/>
          <p:nvPr/>
        </p:nvCxnSpPr>
        <p:spPr>
          <a:xfrm rot="10800000">
            <a:off x="8682067" y="4336682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7" name="Google Shape;697;p8"/>
          <p:cNvCxnSpPr/>
          <p:nvPr/>
        </p:nvCxnSpPr>
        <p:spPr>
          <a:xfrm rot="10800000">
            <a:off x="8026642" y="435278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8" name="Google Shape;698;p8"/>
          <p:cNvCxnSpPr/>
          <p:nvPr/>
        </p:nvCxnSpPr>
        <p:spPr>
          <a:xfrm rot="10800000">
            <a:off x="7351063" y="435278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9" name="Google Shape;699;p8"/>
          <p:cNvCxnSpPr/>
          <p:nvPr/>
        </p:nvCxnSpPr>
        <p:spPr>
          <a:xfrm flipH="1">
            <a:off x="7408315" y="3772712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0" name="Google Shape;700;p8"/>
          <p:cNvCxnSpPr/>
          <p:nvPr/>
        </p:nvCxnSpPr>
        <p:spPr>
          <a:xfrm>
            <a:off x="7864516" y="3772712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1" name="Google Shape;701;p8"/>
          <p:cNvCxnSpPr/>
          <p:nvPr/>
        </p:nvCxnSpPr>
        <p:spPr>
          <a:xfrm>
            <a:off x="8269115" y="3019732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2" name="Google Shape;702;p8"/>
          <p:cNvCxnSpPr/>
          <p:nvPr/>
        </p:nvCxnSpPr>
        <p:spPr>
          <a:xfrm flipH="1">
            <a:off x="7930166" y="2960053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03" name="Google Shape;703;p8"/>
          <p:cNvGrpSpPr/>
          <p:nvPr/>
        </p:nvGrpSpPr>
        <p:grpSpPr>
          <a:xfrm>
            <a:off x="5693685" y="2392365"/>
            <a:ext cx="3578867" cy="3640284"/>
            <a:chOff x="7562238" y="2127325"/>
            <a:chExt cx="3578867" cy="3640284"/>
          </a:xfrm>
        </p:grpSpPr>
        <p:grpSp>
          <p:nvGrpSpPr>
            <p:cNvPr id="704" name="Google Shape;704;p8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705" name="Google Shape;705;p8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3" name="Google Shape;713;p8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4" name="Google Shape;714;p8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5" name="Google Shape;715;p8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6" name="Google Shape;716;p8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7" name="Google Shape;717;p8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8" name="Google Shape;718;p8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9" name="Google Shape;719;p8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0" name="Google Shape;720;p8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1" name="Google Shape;721;p8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2" name="Google Shape;722;p8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3" name="Google Shape;723;p8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4" name="Google Shape;724;p8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5" name="Google Shape;725;p8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6" name="Google Shape;726;p8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7" name="Google Shape;727;p8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8" name="Google Shape;728;p8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descr="antenna_radiation_stylized" id="729" name="Google Shape;72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730" name="Google Shape;73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731" name="Google Shape;731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8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3" name="Google Shape;733;p8"/>
          <p:cNvCxnSpPr/>
          <p:nvPr/>
        </p:nvCxnSpPr>
        <p:spPr>
          <a:xfrm>
            <a:off x="6339307" y="2965399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4" name="Google Shape;734;p8"/>
          <p:cNvGrpSpPr/>
          <p:nvPr/>
        </p:nvGrpSpPr>
        <p:grpSpPr>
          <a:xfrm>
            <a:off x="6182145" y="2574416"/>
            <a:ext cx="298450" cy="464008"/>
            <a:chOff x="3130" y="3288"/>
            <a:chExt cx="410" cy="742"/>
          </a:xfrm>
        </p:grpSpPr>
        <p:cxnSp>
          <p:nvCxnSpPr>
            <p:cNvPr id="735" name="Google Shape;735;p8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6" name="Google Shape;736;p8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7" name="Google Shape;737;p8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8" name="Google Shape;738;p8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9" name="Google Shape;739;p8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0" name="Google Shape;740;p8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1" name="Google Shape;741;p8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2" name="Google Shape;742;p8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3" name="Google Shape;743;p8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4" name="Google Shape;744;p8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5" name="Google Shape;745;p8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6" name="Google Shape;746;p8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7" name="Google Shape;747;p8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p8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9" name="Google Shape;749;p8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access_point_stylized_small" id="750" name="Google Shape;75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45329" y="412693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751" name="Google Shape;75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22057" y="578927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2" name="Google Shape;752;p8"/>
          <p:cNvGrpSpPr/>
          <p:nvPr/>
        </p:nvGrpSpPr>
        <p:grpSpPr>
          <a:xfrm>
            <a:off x="7915005" y="5255023"/>
            <a:ext cx="393760" cy="218578"/>
            <a:chOff x="7493876" y="2774731"/>
            <a:chExt cx="1481958" cy="894622"/>
          </a:xfrm>
        </p:grpSpPr>
        <p:sp>
          <p:nvSpPr>
            <p:cNvPr id="753" name="Google Shape;753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5" name="Google Shape;755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6" name="Google Shape;756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0" name="Google Shape;760;p8"/>
          <p:cNvGrpSpPr/>
          <p:nvPr/>
        </p:nvGrpSpPr>
        <p:grpSpPr>
          <a:xfrm>
            <a:off x="7980812" y="5604077"/>
            <a:ext cx="309740" cy="190838"/>
            <a:chOff x="3668110" y="2448910"/>
            <a:chExt cx="3794234" cy="2165130"/>
          </a:xfrm>
        </p:grpSpPr>
        <p:sp>
          <p:nvSpPr>
            <p:cNvPr id="761" name="Google Shape;761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3" name="Google Shape;763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764" name="Google Shape;764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8" name="Google Shape;768;p8"/>
          <p:cNvGrpSpPr/>
          <p:nvPr/>
        </p:nvGrpSpPr>
        <p:grpSpPr>
          <a:xfrm>
            <a:off x="6808066" y="5232460"/>
            <a:ext cx="393760" cy="218578"/>
            <a:chOff x="7493876" y="2774731"/>
            <a:chExt cx="1481958" cy="894622"/>
          </a:xfrm>
        </p:grpSpPr>
        <p:sp>
          <p:nvSpPr>
            <p:cNvPr id="769" name="Google Shape;769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1" name="Google Shape;771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72" name="Google Shape;772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6" name="Google Shape;776;p8"/>
          <p:cNvGrpSpPr/>
          <p:nvPr/>
        </p:nvGrpSpPr>
        <p:grpSpPr>
          <a:xfrm>
            <a:off x="6442967" y="5459473"/>
            <a:ext cx="309740" cy="190838"/>
            <a:chOff x="3668110" y="2448910"/>
            <a:chExt cx="3794234" cy="2165130"/>
          </a:xfrm>
        </p:grpSpPr>
        <p:sp>
          <p:nvSpPr>
            <p:cNvPr id="777" name="Google Shape;777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9" name="Google Shape;779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780" name="Google Shape;780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4" name="Google Shape;784;p8"/>
          <p:cNvGrpSpPr/>
          <p:nvPr/>
        </p:nvGrpSpPr>
        <p:grpSpPr>
          <a:xfrm>
            <a:off x="6571274" y="3077349"/>
            <a:ext cx="353678" cy="168275"/>
            <a:chOff x="7493876" y="2774731"/>
            <a:chExt cx="1481958" cy="894622"/>
          </a:xfrm>
        </p:grpSpPr>
        <p:sp>
          <p:nvSpPr>
            <p:cNvPr id="785" name="Google Shape;785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7" name="Google Shape;787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88" name="Google Shape;788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8"/>
          <p:cNvGrpSpPr/>
          <p:nvPr/>
        </p:nvGrpSpPr>
        <p:grpSpPr>
          <a:xfrm>
            <a:off x="6181517" y="4231034"/>
            <a:ext cx="354986" cy="175668"/>
            <a:chOff x="7493876" y="2774731"/>
            <a:chExt cx="1481958" cy="894622"/>
          </a:xfrm>
        </p:grpSpPr>
        <p:sp>
          <p:nvSpPr>
            <p:cNvPr id="793" name="Google Shape;793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5" name="Google Shape;795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96" name="Google Shape;796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0" name="Google Shape;800;p8"/>
          <p:cNvGrpSpPr/>
          <p:nvPr/>
        </p:nvGrpSpPr>
        <p:grpSpPr>
          <a:xfrm>
            <a:off x="9015532" y="3866405"/>
            <a:ext cx="170989" cy="97052"/>
            <a:chOff x="7493876" y="2774731"/>
            <a:chExt cx="1481958" cy="894622"/>
          </a:xfrm>
        </p:grpSpPr>
        <p:sp>
          <p:nvSpPr>
            <p:cNvPr id="801" name="Google Shape;801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3" name="Google Shape;803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04" name="Google Shape;804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8" name="Google Shape;808;p8"/>
          <p:cNvGrpSpPr/>
          <p:nvPr/>
        </p:nvGrpSpPr>
        <p:grpSpPr>
          <a:xfrm>
            <a:off x="8542056" y="3761178"/>
            <a:ext cx="353678" cy="198344"/>
            <a:chOff x="7493876" y="2774731"/>
            <a:chExt cx="1481958" cy="894622"/>
          </a:xfrm>
        </p:grpSpPr>
        <p:sp>
          <p:nvSpPr>
            <p:cNvPr id="809" name="Google Shape;809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1" name="Google Shape;811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12" name="Google Shape;812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6" name="Google Shape;816;p8"/>
          <p:cNvGrpSpPr/>
          <p:nvPr/>
        </p:nvGrpSpPr>
        <p:grpSpPr>
          <a:xfrm>
            <a:off x="8080171" y="2467332"/>
            <a:ext cx="353678" cy="198344"/>
            <a:chOff x="7493876" y="2774731"/>
            <a:chExt cx="1481958" cy="894622"/>
          </a:xfrm>
        </p:grpSpPr>
        <p:sp>
          <p:nvSpPr>
            <p:cNvPr id="817" name="Google Shape;817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9" name="Google Shape;819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20" name="Google Shape;820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4" name="Google Shape;824;p8"/>
          <p:cNvGrpSpPr/>
          <p:nvPr/>
        </p:nvGrpSpPr>
        <p:grpSpPr>
          <a:xfrm>
            <a:off x="8658661" y="2878407"/>
            <a:ext cx="353678" cy="198344"/>
            <a:chOff x="7493876" y="2774731"/>
            <a:chExt cx="1481958" cy="894622"/>
          </a:xfrm>
        </p:grpSpPr>
        <p:sp>
          <p:nvSpPr>
            <p:cNvPr id="825" name="Google Shape;825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7" name="Google Shape;827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28" name="Google Shape;828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2" name="Google Shape;832;p8"/>
          <p:cNvGrpSpPr/>
          <p:nvPr/>
        </p:nvGrpSpPr>
        <p:grpSpPr>
          <a:xfrm>
            <a:off x="8775272" y="2373003"/>
            <a:ext cx="353678" cy="198344"/>
            <a:chOff x="7493876" y="2774731"/>
            <a:chExt cx="1481958" cy="894622"/>
          </a:xfrm>
        </p:grpSpPr>
        <p:sp>
          <p:nvSpPr>
            <p:cNvPr id="833" name="Google Shape;833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5" name="Google Shape;835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6" name="Google Shape;836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0" name="Google Shape;840;p8"/>
          <p:cNvGrpSpPr/>
          <p:nvPr/>
        </p:nvGrpSpPr>
        <p:grpSpPr>
          <a:xfrm>
            <a:off x="7230235" y="4221664"/>
            <a:ext cx="367224" cy="240304"/>
            <a:chOff x="7493876" y="2774731"/>
            <a:chExt cx="1481958" cy="894622"/>
          </a:xfrm>
        </p:grpSpPr>
        <p:sp>
          <p:nvSpPr>
            <p:cNvPr id="841" name="Google Shape;841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3" name="Google Shape;843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44" name="Google Shape;844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8" name="Google Shape;848;p8"/>
          <p:cNvGrpSpPr/>
          <p:nvPr/>
        </p:nvGrpSpPr>
        <p:grpSpPr>
          <a:xfrm>
            <a:off x="8111573" y="2926605"/>
            <a:ext cx="353678" cy="198344"/>
            <a:chOff x="7493876" y="2774731"/>
            <a:chExt cx="1481958" cy="894622"/>
          </a:xfrm>
        </p:grpSpPr>
        <p:sp>
          <p:nvSpPr>
            <p:cNvPr id="849" name="Google Shape;849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52" name="Google Shape;852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6" name="Google Shape;856;p8"/>
          <p:cNvGrpSpPr/>
          <p:nvPr/>
        </p:nvGrpSpPr>
        <p:grpSpPr>
          <a:xfrm>
            <a:off x="7628585" y="3659072"/>
            <a:ext cx="367224" cy="240304"/>
            <a:chOff x="7493876" y="2774731"/>
            <a:chExt cx="1481958" cy="894622"/>
          </a:xfrm>
        </p:grpSpPr>
        <p:sp>
          <p:nvSpPr>
            <p:cNvPr id="857" name="Google Shape;857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9" name="Google Shape;859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4" name="Google Shape;864;p8"/>
          <p:cNvGrpSpPr/>
          <p:nvPr/>
        </p:nvGrpSpPr>
        <p:grpSpPr>
          <a:xfrm>
            <a:off x="7733001" y="4264803"/>
            <a:ext cx="367224" cy="240304"/>
            <a:chOff x="7493876" y="2774731"/>
            <a:chExt cx="1481958" cy="894622"/>
          </a:xfrm>
        </p:grpSpPr>
        <p:sp>
          <p:nvSpPr>
            <p:cNvPr id="865" name="Google Shape;865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7" name="Google Shape;867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8" name="Google Shape;868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2" name="Google Shape;872;p8"/>
          <p:cNvGrpSpPr/>
          <p:nvPr/>
        </p:nvGrpSpPr>
        <p:grpSpPr>
          <a:xfrm>
            <a:off x="8506706" y="4257365"/>
            <a:ext cx="353678" cy="198344"/>
            <a:chOff x="7493876" y="2774731"/>
            <a:chExt cx="1481958" cy="894622"/>
          </a:xfrm>
        </p:grpSpPr>
        <p:sp>
          <p:nvSpPr>
            <p:cNvPr id="873" name="Google Shape;873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5" name="Google Shape;875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76" name="Google Shape;876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0" name="Google Shape;880;p8"/>
          <p:cNvGrpSpPr/>
          <p:nvPr/>
        </p:nvGrpSpPr>
        <p:grpSpPr>
          <a:xfrm>
            <a:off x="7379340" y="5040726"/>
            <a:ext cx="393760" cy="218578"/>
            <a:chOff x="7493876" y="2774731"/>
            <a:chExt cx="1481958" cy="894622"/>
          </a:xfrm>
        </p:grpSpPr>
        <p:sp>
          <p:nvSpPr>
            <p:cNvPr id="881" name="Google Shape;881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3" name="Google Shape;883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84" name="Google Shape;884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8" name="Google Shape;888;p8"/>
          <p:cNvGrpSpPr/>
          <p:nvPr/>
        </p:nvGrpSpPr>
        <p:grpSpPr>
          <a:xfrm>
            <a:off x="9057429" y="4634165"/>
            <a:ext cx="228295" cy="120400"/>
            <a:chOff x="7493876" y="2774731"/>
            <a:chExt cx="1481958" cy="894622"/>
          </a:xfrm>
        </p:grpSpPr>
        <p:sp>
          <p:nvSpPr>
            <p:cNvPr id="889" name="Google Shape;889;p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1" name="Google Shape;891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92" name="Google Shape;892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6" name="Google Shape;896;p8"/>
          <p:cNvGrpSpPr/>
          <p:nvPr/>
        </p:nvGrpSpPr>
        <p:grpSpPr>
          <a:xfrm>
            <a:off x="5570521" y="2621653"/>
            <a:ext cx="534987" cy="414882"/>
            <a:chOff x="7432700" y="2327293"/>
            <a:chExt cx="534987" cy="414882"/>
          </a:xfrm>
        </p:grpSpPr>
        <p:pic>
          <p:nvPicPr>
            <p:cNvPr descr="antenna_stylized" id="897" name="Google Shape;89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898" name="Google Shape;89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9" name="Google Shape;899;p8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900" name="Google Shape;900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1" name="Google Shape;901;p8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7" name="Google Shape;907;p8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908" name="Google Shape;908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8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8"/>
          <p:cNvGrpSpPr/>
          <p:nvPr/>
        </p:nvGrpSpPr>
        <p:grpSpPr>
          <a:xfrm>
            <a:off x="6769228" y="2584767"/>
            <a:ext cx="530702" cy="478009"/>
            <a:chOff x="8631407" y="2290407"/>
            <a:chExt cx="530702" cy="478009"/>
          </a:xfrm>
        </p:grpSpPr>
        <p:pic>
          <p:nvPicPr>
            <p:cNvPr descr="light2.png" id="921" name="Google Shape;921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922" name="Google Shape;922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3" name="Google Shape;923;p8"/>
          <p:cNvGrpSpPr/>
          <p:nvPr/>
        </p:nvGrpSpPr>
        <p:grpSpPr>
          <a:xfrm>
            <a:off x="6630986" y="2324164"/>
            <a:ext cx="849312" cy="226109"/>
            <a:chOff x="8493165" y="2029804"/>
            <a:chExt cx="849312" cy="226109"/>
          </a:xfrm>
        </p:grpSpPr>
        <p:pic>
          <p:nvPicPr>
            <p:cNvPr descr="car_icon_small" id="924" name="Google Shape;924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925" name="Google Shape;925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6" name="Google Shape;926;p8"/>
          <p:cNvGrpSpPr/>
          <p:nvPr/>
        </p:nvGrpSpPr>
        <p:grpSpPr>
          <a:xfrm>
            <a:off x="5624965" y="3590464"/>
            <a:ext cx="857739" cy="583764"/>
            <a:chOff x="7487144" y="3296104"/>
            <a:chExt cx="857739" cy="583764"/>
          </a:xfrm>
        </p:grpSpPr>
        <p:grpSp>
          <p:nvGrpSpPr>
            <p:cNvPr id="927" name="Google Shape;927;p8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928" name="Google Shape;928;p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929" name="Google Shape;929;p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0" name="Google Shape;930;p8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931" name="Google Shape;931;p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2" name="Google Shape;932;p8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8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939" name="Google Shape;939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45" name="Google Shape;945;p8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1" name="Google Shape;951;p8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952" name="Google Shape;952;p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3" name="Google Shape;953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4" name="Google Shape;954;p8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955" name="Google Shape;955;p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956" name="Google Shape;956;p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57" name="Google Shape;957;p8"/>
          <p:cNvGrpSpPr/>
          <p:nvPr/>
        </p:nvGrpSpPr>
        <p:grpSpPr>
          <a:xfrm>
            <a:off x="9196394" y="3693525"/>
            <a:ext cx="518448" cy="1212242"/>
            <a:chOff x="11058573" y="3399165"/>
            <a:chExt cx="518448" cy="1212242"/>
          </a:xfrm>
        </p:grpSpPr>
        <p:grpSp>
          <p:nvGrpSpPr>
            <p:cNvPr id="958" name="Google Shape;958;p8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959" name="Google Shape;959;p8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60" name="Google Shape;960;p8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961" name="Google Shape;961;p8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962" name="Google Shape;962;p8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963" name="Google Shape;963;p8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964" name="Google Shape;964;p8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965" name="Google Shape;965;p8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66" name="Google Shape;966;p8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967" name="Google Shape;967;p8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968" name="Google Shape;968;p8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969" name="Google Shape;969;p8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970" name="Google Shape;970;p8"/>
          <p:cNvGrpSpPr/>
          <p:nvPr/>
        </p:nvGrpSpPr>
        <p:grpSpPr>
          <a:xfrm>
            <a:off x="8420362" y="5538991"/>
            <a:ext cx="177192" cy="330833"/>
            <a:chOff x="4140" y="429"/>
            <a:chExt cx="1425" cy="2396"/>
          </a:xfrm>
        </p:grpSpPr>
        <p:sp>
          <p:nvSpPr>
            <p:cNvPr id="971" name="Google Shape;971;p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6" name="Google Shape;976;p8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977" name="Google Shape;977;p8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9" name="Google Shape;979;p8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0" name="Google Shape;980;p8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981" name="Google Shape;981;p8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3" name="Google Shape;983;p8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5" name="Google Shape;985;p8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986" name="Google Shape;986;p8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8" name="Google Shape;988;p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9" name="Google Shape;989;p8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990" name="Google Shape;990;p8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2" name="Google Shape;992;p8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8"/>
          <p:cNvGrpSpPr/>
          <p:nvPr/>
        </p:nvGrpSpPr>
        <p:grpSpPr>
          <a:xfrm flipH="1">
            <a:off x="6112302" y="5165201"/>
            <a:ext cx="345630" cy="320302"/>
            <a:chOff x="2839" y="3501"/>
            <a:chExt cx="755" cy="803"/>
          </a:xfrm>
        </p:grpSpPr>
        <p:pic>
          <p:nvPicPr>
            <p:cNvPr descr="desktop_computer_stylized_medium" id="1004" name="Google Shape;1004;p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Google Shape;1005;p8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8"/>
          <p:cNvGrpSpPr/>
          <p:nvPr/>
        </p:nvGrpSpPr>
        <p:grpSpPr>
          <a:xfrm>
            <a:off x="7333128" y="6117849"/>
            <a:ext cx="310186" cy="312050"/>
            <a:chOff x="877" y="1008"/>
            <a:chExt cx="2747" cy="2626"/>
          </a:xfrm>
        </p:grpSpPr>
        <p:pic>
          <p:nvPicPr>
            <p:cNvPr descr="antenna_stylized" id="1007" name="Google Shape;1007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008" name="Google Shape;1008;p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9" name="Google Shape;1009;p8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010" name="Google Shape;1010;p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1" name="Google Shape;1011;p8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7" name="Google Shape;1017;p8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018" name="Google Shape;1018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4" name="Google Shape;1024;p8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8"/>
          <p:cNvGrpSpPr/>
          <p:nvPr/>
        </p:nvGrpSpPr>
        <p:grpSpPr>
          <a:xfrm flipH="1">
            <a:off x="6285356" y="5769697"/>
            <a:ext cx="345630" cy="320302"/>
            <a:chOff x="2839" y="3501"/>
            <a:chExt cx="755" cy="803"/>
          </a:xfrm>
        </p:grpSpPr>
        <p:pic>
          <p:nvPicPr>
            <p:cNvPr descr="desktop_computer_stylized_medium" id="1031" name="Google Shape;1031;p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2" name="Google Shape;1032;p8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8"/>
          <p:cNvGrpSpPr/>
          <p:nvPr/>
        </p:nvGrpSpPr>
        <p:grpSpPr>
          <a:xfrm flipH="1">
            <a:off x="6683581" y="5791170"/>
            <a:ext cx="345630" cy="320302"/>
            <a:chOff x="2839" y="3501"/>
            <a:chExt cx="755" cy="803"/>
          </a:xfrm>
        </p:grpSpPr>
        <p:pic>
          <p:nvPicPr>
            <p:cNvPr descr="desktop_computer_stylized_medium" id="1034" name="Google Shape;1034;p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5" name="Google Shape;1035;p8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8"/>
          <p:cNvGrpSpPr/>
          <p:nvPr/>
        </p:nvGrpSpPr>
        <p:grpSpPr>
          <a:xfrm>
            <a:off x="7666193" y="6060178"/>
            <a:ext cx="319264" cy="256870"/>
            <a:chOff x="877" y="1008"/>
            <a:chExt cx="2747" cy="2626"/>
          </a:xfrm>
        </p:grpSpPr>
        <p:pic>
          <p:nvPicPr>
            <p:cNvPr descr="antenna_stylized" id="1037" name="Google Shape;1037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038" name="Google Shape;1038;p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9" name="Google Shape;1039;p8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040" name="Google Shape;1040;p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1" name="Google Shape;1041;p8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7" name="Google Shape;1047;p8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048" name="Google Shape;1048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4" name="Google Shape;1054;p8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8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0" name="Google Shape;1060;p8"/>
          <p:cNvSpPr/>
          <p:nvPr/>
        </p:nvSpPr>
        <p:spPr>
          <a:xfrm>
            <a:off x="8285040" y="5902011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8"/>
          <p:cNvSpPr/>
          <p:nvPr/>
        </p:nvSpPr>
        <p:spPr>
          <a:xfrm>
            <a:off x="8291417" y="5921963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8"/>
          <p:cNvSpPr/>
          <p:nvPr/>
        </p:nvSpPr>
        <p:spPr>
          <a:xfrm>
            <a:off x="8286965" y="6077793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8"/>
          <p:cNvSpPr/>
          <p:nvPr/>
        </p:nvSpPr>
        <p:spPr>
          <a:xfrm>
            <a:off x="8157746" y="593943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4" name="Google Shape;1064;p8"/>
          <p:cNvGrpSpPr/>
          <p:nvPr/>
        </p:nvGrpSpPr>
        <p:grpSpPr>
          <a:xfrm>
            <a:off x="8222500" y="5935931"/>
            <a:ext cx="69517" cy="21877"/>
            <a:chOff x="613" y="2566"/>
            <a:chExt cx="721" cy="144"/>
          </a:xfrm>
        </p:grpSpPr>
        <p:sp>
          <p:nvSpPr>
            <p:cNvPr id="1065" name="Google Shape;1065;p8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Google Shape;1067;p8"/>
          <p:cNvSpPr/>
          <p:nvPr/>
        </p:nvSpPr>
        <p:spPr>
          <a:xfrm>
            <a:off x="8158949" y="598779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8" name="Google Shape;1068;p8"/>
          <p:cNvGrpSpPr/>
          <p:nvPr/>
        </p:nvGrpSpPr>
        <p:grpSpPr>
          <a:xfrm>
            <a:off x="8222452" y="5983150"/>
            <a:ext cx="69517" cy="19515"/>
            <a:chOff x="615" y="2564"/>
            <a:chExt cx="721" cy="139"/>
          </a:xfrm>
        </p:grpSpPr>
        <p:sp>
          <p:nvSpPr>
            <p:cNvPr id="1069" name="Google Shape;1069;p8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p8"/>
          <p:cNvSpPr/>
          <p:nvPr/>
        </p:nvSpPr>
        <p:spPr>
          <a:xfrm>
            <a:off x="8158949" y="603614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8"/>
          <p:cNvSpPr/>
          <p:nvPr/>
        </p:nvSpPr>
        <p:spPr>
          <a:xfrm>
            <a:off x="8160152" y="6079978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3" name="Google Shape;1073;p8"/>
          <p:cNvGrpSpPr/>
          <p:nvPr/>
        </p:nvGrpSpPr>
        <p:grpSpPr>
          <a:xfrm>
            <a:off x="8221298" y="6078748"/>
            <a:ext cx="69541" cy="19618"/>
            <a:chOff x="618" y="2586"/>
            <a:chExt cx="720" cy="124"/>
          </a:xfrm>
        </p:grpSpPr>
        <p:sp>
          <p:nvSpPr>
            <p:cNvPr id="1074" name="Google Shape;1074;p8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8"/>
          <p:cNvSpPr/>
          <p:nvPr/>
        </p:nvSpPr>
        <p:spPr>
          <a:xfrm>
            <a:off x="8287447" y="6036141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7" name="Google Shape;1077;p8"/>
          <p:cNvGrpSpPr/>
          <p:nvPr/>
        </p:nvGrpSpPr>
        <p:grpSpPr>
          <a:xfrm>
            <a:off x="8221296" y="6032646"/>
            <a:ext cx="70700" cy="19515"/>
            <a:chOff x="613" y="2571"/>
            <a:chExt cx="732" cy="134"/>
          </a:xfrm>
        </p:grpSpPr>
        <p:sp>
          <p:nvSpPr>
            <p:cNvPr id="1078" name="Google Shape;1078;p8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8"/>
          <p:cNvSpPr/>
          <p:nvPr/>
        </p:nvSpPr>
        <p:spPr>
          <a:xfrm>
            <a:off x="8282393" y="590142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8"/>
          <p:cNvSpPr/>
          <p:nvPr/>
        </p:nvSpPr>
        <p:spPr>
          <a:xfrm>
            <a:off x="8290334" y="5985606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8"/>
          <p:cNvSpPr/>
          <p:nvPr/>
        </p:nvSpPr>
        <p:spPr>
          <a:xfrm>
            <a:off x="8290695" y="5937983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8"/>
          <p:cNvSpPr/>
          <p:nvPr/>
        </p:nvSpPr>
        <p:spPr>
          <a:xfrm>
            <a:off x="8314758" y="621920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8"/>
          <p:cNvSpPr/>
          <p:nvPr/>
        </p:nvSpPr>
        <p:spPr>
          <a:xfrm>
            <a:off x="8289131" y="6219643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8"/>
          <p:cNvSpPr/>
          <p:nvPr/>
        </p:nvSpPr>
        <p:spPr>
          <a:xfrm>
            <a:off x="8149324" y="6228527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8"/>
          <p:cNvSpPr/>
          <p:nvPr/>
        </p:nvSpPr>
        <p:spPr>
          <a:xfrm>
            <a:off x="8157746" y="6234206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8"/>
          <p:cNvSpPr/>
          <p:nvPr/>
        </p:nvSpPr>
        <p:spPr>
          <a:xfrm>
            <a:off x="8169657" y="618585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8"/>
          <p:cNvSpPr/>
          <p:nvPr/>
        </p:nvSpPr>
        <p:spPr>
          <a:xfrm>
            <a:off x="8191314" y="618585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8"/>
          <p:cNvSpPr/>
          <p:nvPr/>
        </p:nvSpPr>
        <p:spPr>
          <a:xfrm>
            <a:off x="8211648" y="618585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8"/>
          <p:cNvSpPr/>
          <p:nvPr/>
        </p:nvSpPr>
        <p:spPr>
          <a:xfrm>
            <a:off x="8260857" y="6106484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8"/>
          <p:cNvSpPr/>
          <p:nvPr/>
        </p:nvSpPr>
        <p:spPr>
          <a:xfrm>
            <a:off x="4671363" y="1630954"/>
            <a:ext cx="5359400" cy="4954628"/>
          </a:xfrm>
          <a:prstGeom prst="rect">
            <a:avLst/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2" name="Google Shape;1092;p8"/>
          <p:cNvGrpSpPr/>
          <p:nvPr/>
        </p:nvGrpSpPr>
        <p:grpSpPr>
          <a:xfrm>
            <a:off x="5811771" y="2079211"/>
            <a:ext cx="2755429" cy="4250670"/>
            <a:chOff x="7680324" y="1814171"/>
            <a:chExt cx="2755429" cy="4250670"/>
          </a:xfrm>
        </p:grpSpPr>
        <p:grpSp>
          <p:nvGrpSpPr>
            <p:cNvPr id="1093" name="Google Shape;1093;p8"/>
            <p:cNvGrpSpPr/>
            <p:nvPr/>
          </p:nvGrpSpPr>
          <p:grpSpPr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descr="iphone_stylized_small" id="1094" name="Google Shape;1094;p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095" name="Google Shape;1095;p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6" name="Google Shape;1096;p8"/>
            <p:cNvGrpSpPr/>
            <p:nvPr/>
          </p:nvGrpSpPr>
          <p:grpSpPr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descr="desktop_computer_stylized_medium" id="1097" name="Google Shape;1097;p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8" name="Google Shape;1098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9" name="Google Shape;1099;p8"/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02" name="Google Shape;1102;p8"/>
          <p:cNvCxnSpPr/>
          <p:nvPr/>
        </p:nvCxnSpPr>
        <p:spPr>
          <a:xfrm>
            <a:off x="6090491" y="2607422"/>
            <a:ext cx="7403" cy="277290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03" name="Google Shape;1103;p8"/>
          <p:cNvCxnSpPr/>
          <p:nvPr/>
        </p:nvCxnSpPr>
        <p:spPr>
          <a:xfrm>
            <a:off x="6501897" y="2563008"/>
            <a:ext cx="1700212" cy="3386138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04" name="Google Shape;1104;p8"/>
          <p:cNvSpPr txBox="1"/>
          <p:nvPr/>
        </p:nvSpPr>
        <p:spPr>
          <a:xfrm>
            <a:off x="278296" y="1525386"/>
            <a:ext cx="4956997" cy="4974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always-on host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permanent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in data centers, for scaling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contact, communicate with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intermittently connected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dynamic IP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communicate directly with each 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HTTP, IMAP, FTP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5" name="Google Shape;1105;p8"/>
          <p:cNvGrpSpPr/>
          <p:nvPr/>
        </p:nvGrpSpPr>
        <p:grpSpPr>
          <a:xfrm>
            <a:off x="8133955" y="5881440"/>
            <a:ext cx="214974" cy="403920"/>
            <a:chOff x="4140" y="429"/>
            <a:chExt cx="1425" cy="2396"/>
          </a:xfrm>
        </p:grpSpPr>
        <p:sp>
          <p:nvSpPr>
            <p:cNvPr id="1106" name="Google Shape;1106;p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1" name="Google Shape;1111;p8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112" name="Google Shape;1112;p8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4" name="Google Shape;1114;p8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5" name="Google Shape;1115;p8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116" name="Google Shape;1116;p8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8" name="Google Shape;1118;p8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0" name="Google Shape;1120;p8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121" name="Google Shape;1121;p8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3" name="Google Shape;1123;p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4" name="Google Shape;1124;p8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125" name="Google Shape;1125;p8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7" name="Google Shape;1127;p8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8" name="Google Shape;1138;p8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3" name="Google Shape;1143;p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4" name="Google Shape;1144;p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Peer-to-Peer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9"/>
          <p:cNvSpPr/>
          <p:nvPr/>
        </p:nvSpPr>
        <p:spPr>
          <a:xfrm>
            <a:off x="6785332" y="3065778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9"/>
          <p:cNvSpPr/>
          <p:nvPr/>
        </p:nvSpPr>
        <p:spPr>
          <a:xfrm>
            <a:off x="5074220" y="1826035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9"/>
          <p:cNvSpPr/>
          <p:nvPr/>
        </p:nvSpPr>
        <p:spPr>
          <a:xfrm>
            <a:off x="5239218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9"/>
          <p:cNvSpPr/>
          <p:nvPr/>
        </p:nvSpPr>
        <p:spPr>
          <a:xfrm>
            <a:off x="5005494" y="3289251"/>
            <a:ext cx="1458912" cy="317850"/>
          </a:xfrm>
          <a:prstGeom prst="triangle">
            <a:avLst>
              <a:gd fmla="val 50000" name="adj"/>
            </a:avLst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9"/>
          <p:cNvSpPr/>
          <p:nvPr/>
        </p:nvSpPr>
        <p:spPr>
          <a:xfrm>
            <a:off x="5512545" y="4683134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9"/>
          <p:cNvSpPr txBox="1"/>
          <p:nvPr/>
        </p:nvSpPr>
        <p:spPr>
          <a:xfrm>
            <a:off x="5479418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9"/>
          <p:cNvSpPr txBox="1"/>
          <p:nvPr/>
        </p:nvSpPr>
        <p:spPr>
          <a:xfrm>
            <a:off x="5130979" y="419192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9"/>
          <p:cNvSpPr txBox="1"/>
          <p:nvPr/>
        </p:nvSpPr>
        <p:spPr>
          <a:xfrm>
            <a:off x="5107052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9"/>
          <p:cNvSpPr/>
          <p:nvPr/>
        </p:nvSpPr>
        <p:spPr>
          <a:xfrm>
            <a:off x="8022290" y="3179540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5" name="Google Shape;1155;p9"/>
          <p:cNvGrpSpPr/>
          <p:nvPr/>
        </p:nvGrpSpPr>
        <p:grpSpPr>
          <a:xfrm>
            <a:off x="8637844" y="3928050"/>
            <a:ext cx="687393" cy="721548"/>
            <a:chOff x="5203089" y="1751190"/>
            <a:chExt cx="858331" cy="662414"/>
          </a:xfrm>
        </p:grpSpPr>
        <p:sp>
          <p:nvSpPr>
            <p:cNvPr id="1156" name="Google Shape;1156;p9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8" name="Google Shape;1158;p9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9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9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9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9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9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64" name="Google Shape;1164;p9"/>
          <p:cNvGrpSpPr/>
          <p:nvPr/>
        </p:nvGrpSpPr>
        <p:grpSpPr>
          <a:xfrm>
            <a:off x="8571315" y="3194171"/>
            <a:ext cx="594613" cy="648336"/>
            <a:chOff x="5203089" y="1751190"/>
            <a:chExt cx="858331" cy="662414"/>
          </a:xfrm>
        </p:grpSpPr>
        <p:sp>
          <p:nvSpPr>
            <p:cNvPr id="1165" name="Google Shape;1165;p9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" name="Google Shape;1167;p9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9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9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9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9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9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3" name="Google Shape;1173;p9"/>
          <p:cNvSpPr/>
          <p:nvPr/>
        </p:nvSpPr>
        <p:spPr>
          <a:xfrm>
            <a:off x="7340957" y="1782042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9"/>
          <p:cNvSpPr txBox="1"/>
          <p:nvPr/>
        </p:nvSpPr>
        <p:spPr>
          <a:xfrm>
            <a:off x="7227345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9"/>
          <p:cNvSpPr/>
          <p:nvPr/>
        </p:nvSpPr>
        <p:spPr>
          <a:xfrm>
            <a:off x="7079212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9"/>
          <p:cNvSpPr txBox="1"/>
          <p:nvPr/>
        </p:nvSpPr>
        <p:spPr>
          <a:xfrm>
            <a:off x="6566306" y="344791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9"/>
          <p:cNvSpPr txBox="1"/>
          <p:nvPr/>
        </p:nvSpPr>
        <p:spPr>
          <a:xfrm>
            <a:off x="8717911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9"/>
          <p:cNvSpPr txBox="1"/>
          <p:nvPr/>
        </p:nvSpPr>
        <p:spPr>
          <a:xfrm>
            <a:off x="7863162" y="422824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9" name="Google Shape;1179;p9"/>
          <p:cNvCxnSpPr/>
          <p:nvPr/>
        </p:nvCxnSpPr>
        <p:spPr>
          <a:xfrm rot="10800000">
            <a:off x="8360064" y="3580125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0" name="Google Shape;1180;p9"/>
          <p:cNvCxnSpPr/>
          <p:nvPr/>
        </p:nvCxnSpPr>
        <p:spPr>
          <a:xfrm rot="10800000">
            <a:off x="8460979" y="3640684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1" name="Google Shape;1181;p9"/>
          <p:cNvCxnSpPr/>
          <p:nvPr/>
        </p:nvCxnSpPr>
        <p:spPr>
          <a:xfrm flipH="1" rot="10800000">
            <a:off x="8437041" y="3633421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2" name="Google Shape;1182;p9"/>
          <p:cNvCxnSpPr/>
          <p:nvPr/>
        </p:nvCxnSpPr>
        <p:spPr>
          <a:xfrm rot="10800000">
            <a:off x="8370918" y="3594896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3" name="Google Shape;1183;p9"/>
          <p:cNvCxnSpPr/>
          <p:nvPr/>
        </p:nvCxnSpPr>
        <p:spPr>
          <a:xfrm rot="10800000">
            <a:off x="8350764" y="4071642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4" name="Google Shape;1184;p9"/>
          <p:cNvCxnSpPr/>
          <p:nvPr/>
        </p:nvCxnSpPr>
        <p:spPr>
          <a:xfrm rot="10800000">
            <a:off x="7695339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5" name="Google Shape;1185;p9"/>
          <p:cNvCxnSpPr/>
          <p:nvPr/>
        </p:nvCxnSpPr>
        <p:spPr>
          <a:xfrm rot="10800000">
            <a:off x="7019760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6" name="Google Shape;1186;p9"/>
          <p:cNvCxnSpPr/>
          <p:nvPr/>
        </p:nvCxnSpPr>
        <p:spPr>
          <a:xfrm flipH="1">
            <a:off x="7077012" y="3507672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7" name="Google Shape;1187;p9"/>
          <p:cNvCxnSpPr/>
          <p:nvPr/>
        </p:nvCxnSpPr>
        <p:spPr>
          <a:xfrm>
            <a:off x="7533213" y="3507672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8" name="Google Shape;1188;p9"/>
          <p:cNvCxnSpPr/>
          <p:nvPr/>
        </p:nvCxnSpPr>
        <p:spPr>
          <a:xfrm>
            <a:off x="7937812" y="2754692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9" name="Google Shape;1189;p9"/>
          <p:cNvCxnSpPr/>
          <p:nvPr/>
        </p:nvCxnSpPr>
        <p:spPr>
          <a:xfrm flipH="1">
            <a:off x="7598863" y="2695013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90" name="Google Shape;1190;p9"/>
          <p:cNvGrpSpPr/>
          <p:nvPr/>
        </p:nvGrpSpPr>
        <p:grpSpPr>
          <a:xfrm>
            <a:off x="5362382" y="2127325"/>
            <a:ext cx="3578867" cy="3640284"/>
            <a:chOff x="7562238" y="2127325"/>
            <a:chExt cx="3578867" cy="3640284"/>
          </a:xfrm>
        </p:grpSpPr>
        <p:grpSp>
          <p:nvGrpSpPr>
            <p:cNvPr id="1191" name="Google Shape;1191;p9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1192" name="Google Shape;1192;p9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3" name="Google Shape;1193;p9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4" name="Google Shape;1194;p9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5" name="Google Shape;1195;p9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6" name="Google Shape;1196;p9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7" name="Google Shape;1197;p9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8" name="Google Shape;1198;p9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9" name="Google Shape;1199;p9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0" name="Google Shape;1200;p9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1" name="Google Shape;1201;p9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2" name="Google Shape;1202;p9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3" name="Google Shape;1203;p9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4" name="Google Shape;1204;p9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5" name="Google Shape;1205;p9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6" name="Google Shape;1206;p9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7" name="Google Shape;1207;p9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8" name="Google Shape;1208;p9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9" name="Google Shape;1209;p9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0" name="Google Shape;1210;p9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1" name="Google Shape;1211;p9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2" name="Google Shape;1212;p9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3" name="Google Shape;1213;p9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4" name="Google Shape;1214;p9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5" name="Google Shape;1215;p9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descr="antenna_radiation_stylized" id="1216" name="Google Shape;121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217" name="Google Shape;121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1218" name="Google Shape;121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9" name="Google Shape;1219;p9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0" name="Google Shape;1220;p9"/>
          <p:cNvCxnSpPr/>
          <p:nvPr/>
        </p:nvCxnSpPr>
        <p:spPr>
          <a:xfrm>
            <a:off x="6008004" y="2700359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1" name="Google Shape;1221;p9"/>
          <p:cNvGrpSpPr/>
          <p:nvPr/>
        </p:nvGrpSpPr>
        <p:grpSpPr>
          <a:xfrm>
            <a:off x="5850842" y="2309376"/>
            <a:ext cx="298450" cy="464008"/>
            <a:chOff x="3130" y="3288"/>
            <a:chExt cx="410" cy="742"/>
          </a:xfrm>
        </p:grpSpPr>
        <p:cxnSp>
          <p:nvCxnSpPr>
            <p:cNvPr id="1222" name="Google Shape;1222;p9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3" name="Google Shape;1223;p9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4" name="Google Shape;1224;p9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5" name="Google Shape;1225;p9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6" name="Google Shape;1226;p9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7" name="Google Shape;1227;p9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8" name="Google Shape;1228;p9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9" name="Google Shape;1229;p9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0" name="Google Shape;1230;p9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1" name="Google Shape;1231;p9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2" name="Google Shape;1232;p9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3" name="Google Shape;1233;p9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4" name="Google Shape;1234;p9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5" name="Google Shape;1235;p9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6" name="Google Shape;1236;p9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access_point_stylized_small" id="1237" name="Google Shape;123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4026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1238" name="Google Shape;123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0754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9" name="Google Shape;1239;p9"/>
          <p:cNvGrpSpPr/>
          <p:nvPr/>
        </p:nvGrpSpPr>
        <p:grpSpPr>
          <a:xfrm>
            <a:off x="7583702" y="4989983"/>
            <a:ext cx="393760" cy="218578"/>
            <a:chOff x="7493876" y="2774731"/>
            <a:chExt cx="1481958" cy="894622"/>
          </a:xfrm>
        </p:grpSpPr>
        <p:sp>
          <p:nvSpPr>
            <p:cNvPr id="1240" name="Google Shape;1240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2" name="Google Shape;1242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43" name="Google Shape;1243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7" name="Google Shape;1247;p9"/>
          <p:cNvGrpSpPr/>
          <p:nvPr/>
        </p:nvGrpSpPr>
        <p:grpSpPr>
          <a:xfrm>
            <a:off x="7649509" y="5339037"/>
            <a:ext cx="309740" cy="190838"/>
            <a:chOff x="3668110" y="2448910"/>
            <a:chExt cx="3794234" cy="2165130"/>
          </a:xfrm>
        </p:grpSpPr>
        <p:sp>
          <p:nvSpPr>
            <p:cNvPr id="1248" name="Google Shape;1248;p9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0" name="Google Shape;1250;p9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251" name="Google Shape;1251;p9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5" name="Google Shape;1255;p9"/>
          <p:cNvGrpSpPr/>
          <p:nvPr/>
        </p:nvGrpSpPr>
        <p:grpSpPr>
          <a:xfrm>
            <a:off x="6476763" y="4967420"/>
            <a:ext cx="393760" cy="218578"/>
            <a:chOff x="7493876" y="2774731"/>
            <a:chExt cx="1481958" cy="894622"/>
          </a:xfrm>
        </p:grpSpPr>
        <p:sp>
          <p:nvSpPr>
            <p:cNvPr id="1256" name="Google Shape;1256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8" name="Google Shape;1258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9" name="Google Shape;1259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3" name="Google Shape;1263;p9"/>
          <p:cNvGrpSpPr/>
          <p:nvPr/>
        </p:nvGrpSpPr>
        <p:grpSpPr>
          <a:xfrm>
            <a:off x="6111664" y="5194433"/>
            <a:ext cx="309740" cy="190838"/>
            <a:chOff x="3668110" y="2448910"/>
            <a:chExt cx="3794234" cy="2165130"/>
          </a:xfrm>
        </p:grpSpPr>
        <p:sp>
          <p:nvSpPr>
            <p:cNvPr id="1264" name="Google Shape;1264;p9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6" name="Google Shape;1266;p9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267" name="Google Shape;1267;p9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9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9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9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1" name="Google Shape;1271;p9"/>
          <p:cNvGrpSpPr/>
          <p:nvPr/>
        </p:nvGrpSpPr>
        <p:grpSpPr>
          <a:xfrm>
            <a:off x="6239971" y="2812309"/>
            <a:ext cx="353678" cy="168275"/>
            <a:chOff x="7493876" y="2774731"/>
            <a:chExt cx="1481958" cy="894622"/>
          </a:xfrm>
        </p:grpSpPr>
        <p:sp>
          <p:nvSpPr>
            <p:cNvPr id="1272" name="Google Shape;1272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4" name="Google Shape;1274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5" name="Google Shape;1275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9" name="Google Shape;1279;p9"/>
          <p:cNvGrpSpPr/>
          <p:nvPr/>
        </p:nvGrpSpPr>
        <p:grpSpPr>
          <a:xfrm>
            <a:off x="5850214" y="3965994"/>
            <a:ext cx="354986" cy="175668"/>
            <a:chOff x="7493876" y="2774731"/>
            <a:chExt cx="1481958" cy="894622"/>
          </a:xfrm>
        </p:grpSpPr>
        <p:sp>
          <p:nvSpPr>
            <p:cNvPr id="1280" name="Google Shape;1280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2" name="Google Shape;1282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3" name="Google Shape;1283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9"/>
          <p:cNvGrpSpPr/>
          <p:nvPr/>
        </p:nvGrpSpPr>
        <p:grpSpPr>
          <a:xfrm>
            <a:off x="8684229" y="3601365"/>
            <a:ext cx="170989" cy="97052"/>
            <a:chOff x="7493876" y="2774731"/>
            <a:chExt cx="1481958" cy="894622"/>
          </a:xfrm>
        </p:grpSpPr>
        <p:sp>
          <p:nvSpPr>
            <p:cNvPr id="1288" name="Google Shape;1288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0" name="Google Shape;1290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91" name="Google Shape;1291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5" name="Google Shape;1295;p9"/>
          <p:cNvGrpSpPr/>
          <p:nvPr/>
        </p:nvGrpSpPr>
        <p:grpSpPr>
          <a:xfrm>
            <a:off x="8210753" y="3496138"/>
            <a:ext cx="353678" cy="198344"/>
            <a:chOff x="7493876" y="2774731"/>
            <a:chExt cx="1481958" cy="894622"/>
          </a:xfrm>
        </p:grpSpPr>
        <p:sp>
          <p:nvSpPr>
            <p:cNvPr id="1296" name="Google Shape;1296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8" name="Google Shape;1298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99" name="Google Shape;1299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3" name="Google Shape;1303;p9"/>
          <p:cNvGrpSpPr/>
          <p:nvPr/>
        </p:nvGrpSpPr>
        <p:grpSpPr>
          <a:xfrm>
            <a:off x="7748868" y="2202292"/>
            <a:ext cx="353678" cy="198344"/>
            <a:chOff x="7493876" y="2774731"/>
            <a:chExt cx="1481958" cy="894622"/>
          </a:xfrm>
        </p:grpSpPr>
        <p:sp>
          <p:nvSpPr>
            <p:cNvPr id="1304" name="Google Shape;1304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6" name="Google Shape;1306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07" name="Google Shape;1307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1" name="Google Shape;1311;p9"/>
          <p:cNvGrpSpPr/>
          <p:nvPr/>
        </p:nvGrpSpPr>
        <p:grpSpPr>
          <a:xfrm>
            <a:off x="8327358" y="2613367"/>
            <a:ext cx="353678" cy="198344"/>
            <a:chOff x="7493876" y="2774731"/>
            <a:chExt cx="1481958" cy="894622"/>
          </a:xfrm>
        </p:grpSpPr>
        <p:sp>
          <p:nvSpPr>
            <p:cNvPr id="1312" name="Google Shape;1312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4" name="Google Shape;1314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5" name="Google Shape;1315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9"/>
          <p:cNvGrpSpPr/>
          <p:nvPr/>
        </p:nvGrpSpPr>
        <p:grpSpPr>
          <a:xfrm>
            <a:off x="8443969" y="2107963"/>
            <a:ext cx="353678" cy="198344"/>
            <a:chOff x="7493876" y="2774731"/>
            <a:chExt cx="1481958" cy="894622"/>
          </a:xfrm>
        </p:grpSpPr>
        <p:sp>
          <p:nvSpPr>
            <p:cNvPr id="1320" name="Google Shape;1320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2" name="Google Shape;1322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23" name="Google Shape;1323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7" name="Google Shape;1327;p9"/>
          <p:cNvGrpSpPr/>
          <p:nvPr/>
        </p:nvGrpSpPr>
        <p:grpSpPr>
          <a:xfrm>
            <a:off x="6898932" y="3956624"/>
            <a:ext cx="367224" cy="240304"/>
            <a:chOff x="7493876" y="2774731"/>
            <a:chExt cx="1481958" cy="894622"/>
          </a:xfrm>
        </p:grpSpPr>
        <p:sp>
          <p:nvSpPr>
            <p:cNvPr id="1328" name="Google Shape;1328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0" name="Google Shape;1330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31" name="Google Shape;1331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5" name="Google Shape;1335;p9"/>
          <p:cNvGrpSpPr/>
          <p:nvPr/>
        </p:nvGrpSpPr>
        <p:grpSpPr>
          <a:xfrm>
            <a:off x="7780270" y="2661565"/>
            <a:ext cx="353678" cy="198344"/>
            <a:chOff x="7493876" y="2774731"/>
            <a:chExt cx="1481958" cy="894622"/>
          </a:xfrm>
        </p:grpSpPr>
        <p:sp>
          <p:nvSpPr>
            <p:cNvPr id="1336" name="Google Shape;1336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8" name="Google Shape;1338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39" name="Google Shape;1339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3" name="Google Shape;1343;p9"/>
          <p:cNvGrpSpPr/>
          <p:nvPr/>
        </p:nvGrpSpPr>
        <p:grpSpPr>
          <a:xfrm>
            <a:off x="7297282" y="3394032"/>
            <a:ext cx="367224" cy="240304"/>
            <a:chOff x="7493876" y="2774731"/>
            <a:chExt cx="1481958" cy="894622"/>
          </a:xfrm>
        </p:grpSpPr>
        <p:sp>
          <p:nvSpPr>
            <p:cNvPr id="1344" name="Google Shape;1344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6" name="Google Shape;1346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47" name="Google Shape;1347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1" name="Google Shape;1351;p9"/>
          <p:cNvGrpSpPr/>
          <p:nvPr/>
        </p:nvGrpSpPr>
        <p:grpSpPr>
          <a:xfrm>
            <a:off x="7401698" y="3999763"/>
            <a:ext cx="367224" cy="240304"/>
            <a:chOff x="7493876" y="2774731"/>
            <a:chExt cx="1481958" cy="894622"/>
          </a:xfrm>
        </p:grpSpPr>
        <p:sp>
          <p:nvSpPr>
            <p:cNvPr id="1352" name="Google Shape;1352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4" name="Google Shape;1354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5" name="Google Shape;1355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9" name="Google Shape;1359;p9"/>
          <p:cNvGrpSpPr/>
          <p:nvPr/>
        </p:nvGrpSpPr>
        <p:grpSpPr>
          <a:xfrm>
            <a:off x="8175403" y="3992325"/>
            <a:ext cx="353678" cy="198344"/>
            <a:chOff x="7493876" y="2774731"/>
            <a:chExt cx="1481958" cy="894622"/>
          </a:xfrm>
        </p:grpSpPr>
        <p:sp>
          <p:nvSpPr>
            <p:cNvPr id="1360" name="Google Shape;1360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2" name="Google Shape;1362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63" name="Google Shape;1363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7" name="Google Shape;1367;p9"/>
          <p:cNvGrpSpPr/>
          <p:nvPr/>
        </p:nvGrpSpPr>
        <p:grpSpPr>
          <a:xfrm>
            <a:off x="7048037" y="4775686"/>
            <a:ext cx="393760" cy="218578"/>
            <a:chOff x="7493876" y="2774731"/>
            <a:chExt cx="1481958" cy="894622"/>
          </a:xfrm>
        </p:grpSpPr>
        <p:sp>
          <p:nvSpPr>
            <p:cNvPr id="1368" name="Google Shape;1368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0" name="Google Shape;1370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71" name="Google Shape;1371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5" name="Google Shape;1375;p9"/>
          <p:cNvGrpSpPr/>
          <p:nvPr/>
        </p:nvGrpSpPr>
        <p:grpSpPr>
          <a:xfrm>
            <a:off x="8726126" y="4369125"/>
            <a:ext cx="228295" cy="120400"/>
            <a:chOff x="7493876" y="2774731"/>
            <a:chExt cx="1481958" cy="894622"/>
          </a:xfrm>
        </p:grpSpPr>
        <p:sp>
          <p:nvSpPr>
            <p:cNvPr id="1376" name="Google Shape;1376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8" name="Google Shape;1378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79" name="Google Shape;1379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3" name="Google Shape;1383;p9"/>
          <p:cNvGrpSpPr/>
          <p:nvPr/>
        </p:nvGrpSpPr>
        <p:grpSpPr>
          <a:xfrm>
            <a:off x="5239218" y="2356613"/>
            <a:ext cx="534987" cy="414882"/>
            <a:chOff x="7432700" y="2327293"/>
            <a:chExt cx="534987" cy="414882"/>
          </a:xfrm>
        </p:grpSpPr>
        <p:pic>
          <p:nvPicPr>
            <p:cNvPr descr="antenna_stylized" id="1384" name="Google Shape;1384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385" name="Google Shape;1385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6" name="Google Shape;1386;p9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387" name="Google Shape;1387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8" name="Google Shape;1388;p9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4" name="Google Shape;1394;p9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395" name="Google Shape;1395;p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1" name="Google Shape;1401;p9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9"/>
          <p:cNvGrpSpPr/>
          <p:nvPr/>
        </p:nvGrpSpPr>
        <p:grpSpPr>
          <a:xfrm>
            <a:off x="6437925" y="2319727"/>
            <a:ext cx="530702" cy="478009"/>
            <a:chOff x="8631407" y="2290407"/>
            <a:chExt cx="530702" cy="478009"/>
          </a:xfrm>
        </p:grpSpPr>
        <p:pic>
          <p:nvPicPr>
            <p:cNvPr descr="light2.png" id="1408" name="Google Shape;1408;p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409" name="Google Shape;1409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0" name="Google Shape;1410;p9"/>
          <p:cNvGrpSpPr/>
          <p:nvPr/>
        </p:nvGrpSpPr>
        <p:grpSpPr>
          <a:xfrm>
            <a:off x="5293662" y="3419140"/>
            <a:ext cx="350807" cy="310034"/>
            <a:chOff x="7487144" y="3389820"/>
            <a:chExt cx="350807" cy="310034"/>
          </a:xfrm>
        </p:grpSpPr>
        <p:pic>
          <p:nvPicPr>
            <p:cNvPr descr="antenna_stylized" id="1411" name="Google Shape;1411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412" name="Google Shape;1412;p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09064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3" name="Google Shape;1413;p9"/>
            <p:cNvSpPr/>
            <p:nvPr/>
          </p:nvSpPr>
          <p:spPr>
            <a:xfrm>
              <a:off x="7599014" y="3459979"/>
              <a:ext cx="230764" cy="155883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414" name="Google Shape;1414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5" name="Google Shape;1415;p9"/>
            <p:cNvSpPr/>
            <p:nvPr/>
          </p:nvSpPr>
          <p:spPr>
            <a:xfrm>
              <a:off x="7641029" y="3455381"/>
              <a:ext cx="195517" cy="2900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7596971" y="3455145"/>
              <a:ext cx="54275" cy="120745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7776652" y="3476723"/>
              <a:ext cx="58489" cy="13937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7596332" y="3569758"/>
              <a:ext cx="214545" cy="4704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7783165" y="3477902"/>
              <a:ext cx="54786" cy="13996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7596588" y="3576007"/>
              <a:ext cx="190792" cy="46458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1" name="Google Shape;1421;p9"/>
            <p:cNvGrpSpPr/>
            <p:nvPr/>
          </p:nvGrpSpPr>
          <p:grpSpPr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22" name="Google Shape;1422;p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8" name="Google Shape;1428;p9"/>
            <p:cNvSpPr/>
            <p:nvPr/>
          </p:nvSpPr>
          <p:spPr>
            <a:xfrm>
              <a:off x="7704243" y="3629776"/>
              <a:ext cx="78411" cy="60608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7504129" y="3634611"/>
              <a:ext cx="200625" cy="553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7504257" y="3624470"/>
              <a:ext cx="2171" cy="1120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7504384" y="3578837"/>
              <a:ext cx="93225" cy="46340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7510642" y="3626829"/>
              <a:ext cx="190281" cy="5318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9"/>
            <p:cNvSpPr/>
            <p:nvPr/>
          </p:nvSpPr>
          <p:spPr>
            <a:xfrm flipH="1" rot="10800000">
              <a:off x="7700668" y="3623055"/>
              <a:ext cx="77645" cy="5506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4" name="Google Shape;1434;p9"/>
          <p:cNvGrpSpPr/>
          <p:nvPr/>
        </p:nvGrpSpPr>
        <p:grpSpPr>
          <a:xfrm>
            <a:off x="5603579" y="3325424"/>
            <a:ext cx="347997" cy="396620"/>
            <a:chOff x="7797061" y="3296104"/>
            <a:chExt cx="347997" cy="396620"/>
          </a:xfrm>
        </p:grpSpPr>
        <p:pic>
          <p:nvPicPr>
            <p:cNvPr descr="fridge2.png" id="1435" name="Google Shape;1435;p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436" name="Google Shape;1436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7" name="Google Shape;1437;p9"/>
          <p:cNvGrpSpPr/>
          <p:nvPr/>
        </p:nvGrpSpPr>
        <p:grpSpPr>
          <a:xfrm>
            <a:off x="8865091" y="3428485"/>
            <a:ext cx="518448" cy="1212242"/>
            <a:chOff x="11058573" y="3399165"/>
            <a:chExt cx="518448" cy="1212242"/>
          </a:xfrm>
        </p:grpSpPr>
        <p:grpSp>
          <p:nvGrpSpPr>
            <p:cNvPr id="1438" name="Google Shape;1438;p9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1439" name="Google Shape;1439;p9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440" name="Google Shape;1440;p9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1441" name="Google Shape;1441;p9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442" name="Google Shape;1442;p9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443" name="Google Shape;1443;p9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444" name="Google Shape;1444;p9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1445" name="Google Shape;1445;p9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446" name="Google Shape;1446;p9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1447" name="Google Shape;1447;p9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448" name="Google Shape;1448;p9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449" name="Google Shape;1449;p9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450" name="Google Shape;1450;p9"/>
          <p:cNvGrpSpPr/>
          <p:nvPr/>
        </p:nvGrpSpPr>
        <p:grpSpPr>
          <a:xfrm>
            <a:off x="8089059" y="5273951"/>
            <a:ext cx="177192" cy="330833"/>
            <a:chOff x="4140" y="429"/>
            <a:chExt cx="1425" cy="2396"/>
          </a:xfrm>
        </p:grpSpPr>
        <p:sp>
          <p:nvSpPr>
            <p:cNvPr id="1451" name="Google Shape;1451;p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6" name="Google Shape;1456;p9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457" name="Google Shape;1457;p9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9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9" name="Google Shape;1459;p9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0" name="Google Shape;1460;p9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461" name="Google Shape;1461;p9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9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3" name="Google Shape;1463;p9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5" name="Google Shape;1465;p9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466" name="Google Shape;1466;p9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9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8" name="Google Shape;1468;p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9" name="Google Shape;1469;p9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470" name="Google Shape;1470;p9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9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2" name="Google Shape;1472;p9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9"/>
          <p:cNvGrpSpPr/>
          <p:nvPr/>
        </p:nvGrpSpPr>
        <p:grpSpPr>
          <a:xfrm flipH="1">
            <a:off x="5780999" y="4900161"/>
            <a:ext cx="345630" cy="320302"/>
            <a:chOff x="2839" y="3501"/>
            <a:chExt cx="755" cy="803"/>
          </a:xfrm>
        </p:grpSpPr>
        <p:pic>
          <p:nvPicPr>
            <p:cNvPr descr="desktop_computer_stylized_medium" id="1484" name="Google Shape;1484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5" name="Google Shape;1485;p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9"/>
          <p:cNvGrpSpPr/>
          <p:nvPr/>
        </p:nvGrpSpPr>
        <p:grpSpPr>
          <a:xfrm flipH="1">
            <a:off x="5954053" y="5504657"/>
            <a:ext cx="345630" cy="320302"/>
            <a:chOff x="2839" y="3501"/>
            <a:chExt cx="755" cy="803"/>
          </a:xfrm>
        </p:grpSpPr>
        <p:pic>
          <p:nvPicPr>
            <p:cNvPr descr="desktop_computer_stylized_medium" id="1487" name="Google Shape;1487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8" name="Google Shape;1488;p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9"/>
          <p:cNvGrpSpPr/>
          <p:nvPr/>
        </p:nvGrpSpPr>
        <p:grpSpPr>
          <a:xfrm flipH="1">
            <a:off x="6352278" y="5526130"/>
            <a:ext cx="345630" cy="320302"/>
            <a:chOff x="2839" y="3501"/>
            <a:chExt cx="755" cy="803"/>
          </a:xfrm>
        </p:grpSpPr>
        <p:pic>
          <p:nvPicPr>
            <p:cNvPr descr="desktop_computer_stylized_medium" id="1490" name="Google Shape;1490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1" name="Google Shape;1491;p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9"/>
          <p:cNvGrpSpPr/>
          <p:nvPr/>
        </p:nvGrpSpPr>
        <p:grpSpPr>
          <a:xfrm>
            <a:off x="7334890" y="5795138"/>
            <a:ext cx="319264" cy="256870"/>
            <a:chOff x="877" y="1008"/>
            <a:chExt cx="2747" cy="2626"/>
          </a:xfrm>
        </p:grpSpPr>
        <p:pic>
          <p:nvPicPr>
            <p:cNvPr descr="antenna_stylized" id="1493" name="Google Shape;1493;p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494" name="Google Shape;1494;p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5" name="Google Shape;1495;p9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496" name="Google Shape;1496;p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7" name="Google Shape;1497;p9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3" name="Google Shape;1503;p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504" name="Google Shape;1504;p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0" name="Google Shape;1510;p9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9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6" name="Google Shape;1516;p9"/>
          <p:cNvSpPr/>
          <p:nvPr/>
        </p:nvSpPr>
        <p:spPr>
          <a:xfrm>
            <a:off x="7953737" y="5636971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9"/>
          <p:cNvSpPr/>
          <p:nvPr/>
        </p:nvSpPr>
        <p:spPr>
          <a:xfrm>
            <a:off x="7960114" y="5656923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9"/>
          <p:cNvSpPr/>
          <p:nvPr/>
        </p:nvSpPr>
        <p:spPr>
          <a:xfrm>
            <a:off x="7955662" y="5812753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9"/>
          <p:cNvSpPr/>
          <p:nvPr/>
        </p:nvSpPr>
        <p:spPr>
          <a:xfrm>
            <a:off x="7826443" y="567439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0" name="Google Shape;1520;p9"/>
          <p:cNvGrpSpPr/>
          <p:nvPr/>
        </p:nvGrpSpPr>
        <p:grpSpPr>
          <a:xfrm>
            <a:off x="7891197" y="5670891"/>
            <a:ext cx="69517" cy="21877"/>
            <a:chOff x="613" y="2566"/>
            <a:chExt cx="721" cy="144"/>
          </a:xfrm>
        </p:grpSpPr>
        <p:sp>
          <p:nvSpPr>
            <p:cNvPr id="1521" name="Google Shape;1521;p9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3" name="Google Shape;1523;p9"/>
          <p:cNvSpPr/>
          <p:nvPr/>
        </p:nvSpPr>
        <p:spPr>
          <a:xfrm>
            <a:off x="7827646" y="572275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4" name="Google Shape;1524;p9"/>
          <p:cNvGrpSpPr/>
          <p:nvPr/>
        </p:nvGrpSpPr>
        <p:grpSpPr>
          <a:xfrm>
            <a:off x="7891149" y="5718110"/>
            <a:ext cx="69517" cy="19515"/>
            <a:chOff x="615" y="2564"/>
            <a:chExt cx="721" cy="139"/>
          </a:xfrm>
        </p:grpSpPr>
        <p:sp>
          <p:nvSpPr>
            <p:cNvPr id="1525" name="Google Shape;1525;p9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7" name="Google Shape;1527;p9"/>
          <p:cNvSpPr/>
          <p:nvPr/>
        </p:nvSpPr>
        <p:spPr>
          <a:xfrm>
            <a:off x="7827646" y="577110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9"/>
          <p:cNvSpPr/>
          <p:nvPr/>
        </p:nvSpPr>
        <p:spPr>
          <a:xfrm>
            <a:off x="7828849" y="5814938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9" name="Google Shape;1529;p9"/>
          <p:cNvGrpSpPr/>
          <p:nvPr/>
        </p:nvGrpSpPr>
        <p:grpSpPr>
          <a:xfrm>
            <a:off x="7889995" y="5813708"/>
            <a:ext cx="69541" cy="19618"/>
            <a:chOff x="618" y="2586"/>
            <a:chExt cx="720" cy="124"/>
          </a:xfrm>
        </p:grpSpPr>
        <p:sp>
          <p:nvSpPr>
            <p:cNvPr id="1530" name="Google Shape;1530;p9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2" name="Google Shape;1532;p9"/>
          <p:cNvSpPr/>
          <p:nvPr/>
        </p:nvSpPr>
        <p:spPr>
          <a:xfrm>
            <a:off x="7956144" y="5771101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3" name="Google Shape;1533;p9"/>
          <p:cNvGrpSpPr/>
          <p:nvPr/>
        </p:nvGrpSpPr>
        <p:grpSpPr>
          <a:xfrm>
            <a:off x="7889993" y="5767606"/>
            <a:ext cx="70700" cy="19515"/>
            <a:chOff x="613" y="2571"/>
            <a:chExt cx="732" cy="134"/>
          </a:xfrm>
        </p:grpSpPr>
        <p:sp>
          <p:nvSpPr>
            <p:cNvPr id="1534" name="Google Shape;1534;p9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6" name="Google Shape;1536;p9"/>
          <p:cNvSpPr/>
          <p:nvPr/>
        </p:nvSpPr>
        <p:spPr>
          <a:xfrm>
            <a:off x="7951090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9"/>
          <p:cNvSpPr/>
          <p:nvPr/>
        </p:nvSpPr>
        <p:spPr>
          <a:xfrm>
            <a:off x="7959031" y="5720566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9"/>
          <p:cNvSpPr/>
          <p:nvPr/>
        </p:nvSpPr>
        <p:spPr>
          <a:xfrm>
            <a:off x="7959392" y="5672943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9"/>
          <p:cNvSpPr/>
          <p:nvPr/>
        </p:nvSpPr>
        <p:spPr>
          <a:xfrm>
            <a:off x="7983455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9"/>
          <p:cNvSpPr/>
          <p:nvPr/>
        </p:nvSpPr>
        <p:spPr>
          <a:xfrm>
            <a:off x="7957828" y="5954603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9"/>
          <p:cNvSpPr/>
          <p:nvPr/>
        </p:nvSpPr>
        <p:spPr>
          <a:xfrm>
            <a:off x="7818021" y="5963487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9"/>
          <p:cNvSpPr/>
          <p:nvPr/>
        </p:nvSpPr>
        <p:spPr>
          <a:xfrm>
            <a:off x="7826443" y="5969166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9"/>
          <p:cNvSpPr/>
          <p:nvPr/>
        </p:nvSpPr>
        <p:spPr>
          <a:xfrm>
            <a:off x="7838354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9"/>
          <p:cNvSpPr/>
          <p:nvPr/>
        </p:nvSpPr>
        <p:spPr>
          <a:xfrm>
            <a:off x="7860011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9"/>
          <p:cNvSpPr/>
          <p:nvPr/>
        </p:nvSpPr>
        <p:spPr>
          <a:xfrm>
            <a:off x="7880345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9"/>
          <p:cNvSpPr/>
          <p:nvPr/>
        </p:nvSpPr>
        <p:spPr>
          <a:xfrm>
            <a:off x="7929554" y="5841444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9"/>
          <p:cNvSpPr txBox="1"/>
          <p:nvPr/>
        </p:nvSpPr>
        <p:spPr>
          <a:xfrm>
            <a:off x="85470" y="1604898"/>
            <a:ext cx="4824137" cy="4974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always-on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arbitrary end systems directly communicate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request service from other peers, provide service in return to other peers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self scalability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– new peers bring new service capacity, as well as new service demands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are intermittently connected and change IP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P2P file sharing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8" name="Google Shape;1548;p9"/>
          <p:cNvGrpSpPr/>
          <p:nvPr/>
        </p:nvGrpSpPr>
        <p:grpSpPr>
          <a:xfrm>
            <a:off x="7802652" y="5616400"/>
            <a:ext cx="214974" cy="403920"/>
            <a:chOff x="4140" y="429"/>
            <a:chExt cx="1425" cy="2396"/>
          </a:xfrm>
        </p:grpSpPr>
        <p:sp>
          <p:nvSpPr>
            <p:cNvPr id="1549" name="Google Shape;1549;p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4" name="Google Shape;1554;p9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555" name="Google Shape;1555;p9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9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7" name="Google Shape;1557;p9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8" name="Google Shape;1558;p9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559" name="Google Shape;1559;p9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9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1" name="Google Shape;1561;p9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3" name="Google Shape;1563;p9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564" name="Google Shape;1564;p9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9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6" name="Google Shape;1566;p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7" name="Google Shape;1567;p9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568" name="Google Shape;1568;p9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9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0" name="Google Shape;1570;p9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1" name="Google Shape;1581;p9"/>
          <p:cNvSpPr/>
          <p:nvPr/>
        </p:nvSpPr>
        <p:spPr>
          <a:xfrm>
            <a:off x="4547645" y="1488461"/>
            <a:ext cx="5359400" cy="4954628"/>
          </a:xfrm>
          <a:prstGeom prst="rect">
            <a:avLst/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2" name="Google Shape;1582;p9"/>
          <p:cNvGrpSpPr/>
          <p:nvPr/>
        </p:nvGrpSpPr>
        <p:grpSpPr>
          <a:xfrm>
            <a:off x="5480468" y="1814171"/>
            <a:ext cx="1991221" cy="4482411"/>
            <a:chOff x="7680324" y="1814171"/>
            <a:chExt cx="1991221" cy="4482411"/>
          </a:xfrm>
        </p:grpSpPr>
        <p:sp>
          <p:nvSpPr>
            <p:cNvPr id="1583" name="Google Shape;1583;p9"/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5" name="Google Shape;1585;p9"/>
            <p:cNvCxnSpPr/>
            <p:nvPr/>
          </p:nvCxnSpPr>
          <p:spPr>
            <a:xfrm flipH="1">
              <a:off x="8353326" y="2438326"/>
              <a:ext cx="498897" cy="1114752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86" name="Google Shape;1586;p9"/>
            <p:cNvCxnSpPr/>
            <p:nvPr/>
          </p:nvCxnSpPr>
          <p:spPr>
            <a:xfrm>
              <a:off x="7971176" y="2321758"/>
              <a:ext cx="1187" cy="2793530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587" name="Google Shape;1587;p9"/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0" name="Google Shape;1590;p9"/>
            <p:cNvCxnSpPr/>
            <p:nvPr/>
          </p:nvCxnSpPr>
          <p:spPr>
            <a:xfrm>
              <a:off x="9143664" y="2462348"/>
              <a:ext cx="228982" cy="3299611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91" name="Google Shape;1591;p9"/>
            <p:cNvCxnSpPr/>
            <p:nvPr/>
          </p:nvCxnSpPr>
          <p:spPr>
            <a:xfrm>
              <a:off x="8485044" y="3911282"/>
              <a:ext cx="764880" cy="1866664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1592" name="Google Shape;1592;p9"/>
          <p:cNvGrpSpPr/>
          <p:nvPr/>
        </p:nvGrpSpPr>
        <p:grpSpPr>
          <a:xfrm>
            <a:off x="5550368" y="1859725"/>
            <a:ext cx="415925" cy="385763"/>
            <a:chOff x="2751" y="1851"/>
            <a:chExt cx="462" cy="478"/>
          </a:xfrm>
        </p:grpSpPr>
        <p:pic>
          <p:nvPicPr>
            <p:cNvPr descr="iphone_stylized_small" id="1593" name="Google Shape;1593;p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594" name="Google Shape;1594;p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5" name="Google Shape;1595;p9"/>
          <p:cNvGrpSpPr/>
          <p:nvPr/>
        </p:nvGrpSpPr>
        <p:grpSpPr>
          <a:xfrm>
            <a:off x="6299683" y="2059124"/>
            <a:ext cx="849312" cy="226109"/>
            <a:chOff x="8493165" y="2029804"/>
            <a:chExt cx="849312" cy="226109"/>
          </a:xfrm>
        </p:grpSpPr>
        <p:pic>
          <p:nvPicPr>
            <p:cNvPr descr="car_icon_small" id="1596" name="Google Shape;1596;p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597" name="Google Shape;1597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8" name="Google Shape;1598;p9"/>
          <p:cNvGrpSpPr/>
          <p:nvPr/>
        </p:nvGrpSpPr>
        <p:grpSpPr>
          <a:xfrm flipH="1">
            <a:off x="5792140" y="3567143"/>
            <a:ext cx="359261" cy="342045"/>
            <a:chOff x="2839" y="3501"/>
            <a:chExt cx="755" cy="803"/>
          </a:xfrm>
        </p:grpSpPr>
        <p:pic>
          <p:nvPicPr>
            <p:cNvPr descr="desktop_computer_stylized_medium" id="1599" name="Google Shape;1599;p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0" name="Google Shape;1600;p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9"/>
          <p:cNvGrpSpPr/>
          <p:nvPr/>
        </p:nvGrpSpPr>
        <p:grpSpPr>
          <a:xfrm flipH="1">
            <a:off x="5574125" y="5281060"/>
            <a:ext cx="345630" cy="320302"/>
            <a:chOff x="2839" y="3501"/>
            <a:chExt cx="755" cy="803"/>
          </a:xfrm>
        </p:grpSpPr>
        <p:pic>
          <p:nvPicPr>
            <p:cNvPr descr="desktop_computer_stylized_medium" id="1602" name="Google Shape;1602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3" name="Google Shape;1603;p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4" name="Google Shape;1604;p9"/>
          <p:cNvGrpSpPr/>
          <p:nvPr/>
        </p:nvGrpSpPr>
        <p:grpSpPr>
          <a:xfrm>
            <a:off x="7001825" y="5852809"/>
            <a:ext cx="310186" cy="312050"/>
            <a:chOff x="877" y="1008"/>
            <a:chExt cx="2747" cy="2626"/>
          </a:xfrm>
        </p:grpSpPr>
        <p:pic>
          <p:nvPicPr>
            <p:cNvPr descr="antenna_stylized" id="1605" name="Google Shape;1605;p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606" name="Google Shape;1606;p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7" name="Google Shape;1607;p9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608" name="Google Shape;1608;p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9" name="Google Shape;1609;p9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5" name="Google Shape;1615;p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16" name="Google Shape;1616;p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2" name="Google Shape;1622;p9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9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8" name="Google Shape;1628;p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3" name="Google Shape;1633;p1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4" name="Google Shape;1634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10"/>
          <p:cNvSpPr/>
          <p:nvPr/>
        </p:nvSpPr>
        <p:spPr>
          <a:xfrm>
            <a:off x="366478" y="65123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Processes Communicating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10"/>
          <p:cNvSpPr txBox="1"/>
          <p:nvPr/>
        </p:nvSpPr>
        <p:spPr>
          <a:xfrm>
            <a:off x="-3559" y="1565977"/>
            <a:ext cx="40925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process: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running within a host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same host, two processes communicate using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inter-process communication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(defined by 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in different hosts communicate by exchanging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10"/>
          <p:cNvSpPr txBox="1"/>
          <p:nvPr/>
        </p:nvSpPr>
        <p:spPr>
          <a:xfrm>
            <a:off x="4481184" y="2022695"/>
            <a:ext cx="3989387" cy="203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 process: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that initiates communication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 process: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that waits to be contacted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10"/>
          <p:cNvSpPr/>
          <p:nvPr/>
        </p:nvSpPr>
        <p:spPr>
          <a:xfrm>
            <a:off x="4556385" y="4263451"/>
            <a:ext cx="3989387" cy="1839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applications with P2P architectures have client processes &amp; server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10"/>
          <p:cNvSpPr/>
          <p:nvPr/>
        </p:nvSpPr>
        <p:spPr>
          <a:xfrm>
            <a:off x="4429589" y="1815526"/>
            <a:ext cx="4092575" cy="2062163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10"/>
          <p:cNvSpPr txBox="1"/>
          <p:nvPr/>
        </p:nvSpPr>
        <p:spPr>
          <a:xfrm>
            <a:off x="4550241" y="1488501"/>
            <a:ext cx="203427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clients, 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1" name="Google Shape;16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</cp:coreProperties>
</file>