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y="6858000" cx="12192000"/>
  <p:notesSz cx="6858000" cy="9144000"/>
  <p:embeddedFontLst>
    <p:embeddedFont>
      <p:font typeface="Tahoma"/>
      <p:regular r:id="rId104"/>
      <p:bold r:id="rId105"/>
    </p:embeddedFont>
    <p:embeddedFont>
      <p:font typeface="Noto Sans Symbols"/>
      <p:regular r:id="rId106"/>
      <p:bold r:id="rId107"/>
    </p:embeddedFont>
    <p:embeddedFont>
      <p:font typeface="Gill Sans"/>
      <p:regular r:id="rId108"/>
      <p:bold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NotoSansSymbols-bold.fntdata"/><Relationship Id="rId106" Type="http://schemas.openxmlformats.org/officeDocument/2006/relationships/font" Target="fonts/NotoSansSymbols-regular.fntdata"/><Relationship Id="rId105" Type="http://schemas.openxmlformats.org/officeDocument/2006/relationships/font" Target="fonts/Tahoma-bold.fntdata"/><Relationship Id="rId104" Type="http://schemas.openxmlformats.org/officeDocument/2006/relationships/font" Target="fonts/Tahoma-regular.fntdata"/><Relationship Id="rId109" Type="http://schemas.openxmlformats.org/officeDocument/2006/relationships/font" Target="fonts/GillSans-bold.fntdata"/><Relationship Id="rId108" Type="http://schemas.openxmlformats.org/officeDocument/2006/relationships/font" Target="fonts/GillSans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8fef79d4f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g2b8fef79d4f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b8fef79d4f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2b8fef79d4f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8fef79d4f_0_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g2b8fef79d4f_0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8fef79d4f_0_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g2b8fef79d4f_0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8fef79d4f_0_6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g2b8fef79d4f_0_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8fef79d4f_0_7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3" name="Google Shape;843;g2b8fef79d4f_0_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b8fef79d4f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4" name="Google Shape;904;g2b8fef79d4f_0_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b8fef79d4f_0_8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g2b8fef79d4f_0_8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b8fef79d4f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g2b8fef79d4f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b8fef79d4f_0_9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g2b8fef79d4f_0_9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b8fef79d4f_0_9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0" name="Google Shape;1080;g2b8fef79d4f_0_9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b8fef79d4f_0_9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0" name="Google Shape;1090;g2b8fef79d4f_0_9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b8fef79d4f_0_9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2b8fef79d4f_0_9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1" name="Google Shape;1101;g2b8fef79d4f_0_9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b8fef79d4f_0_9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b8fef79d4f_0_9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2" name="Google Shape;1112;g2b8fef79d4f_0_9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b8fef79d4f_0_9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2" name="Google Shape;1122;g2b8fef79d4f_0_9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b8fef79d4f_0_10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g2b8fef79d4f_0_10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b8fef79d4f_0_10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g2b8fef79d4f_0_10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b8fef79d4f_0_10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6" name="Google Shape;1196;g2b8fef79d4f_0_10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b8fef79d4f_0_1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0" name="Google Shape;1280;g2b8fef79d4f_0_1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b8fef79d4f_0_1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4" name="Google Shape;1364;g2b8fef79d4f_0_1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8fef79d4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b8fef79d4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b8fef79d4f_0_1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2" name="Google Shape;1482;g2b8fef79d4f_0_1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b8fef79d4f_0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7" name="Google Shape;1507;g2b8fef79d4f_0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b8fef79d4f_0_1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3" name="Google Shape;1543;g2b8fef79d4f_0_1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b8fef79d4f_0_1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7" name="Google Shape;1597;g2b8fef79d4f_0_1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b8fef79d4f_0_1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6" name="Google Shape;1686;g2b8fef79d4f_0_1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2b8fef79d4f_0_1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4" name="Google Shape;1754;g2b8fef79d4f_0_1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b8fef79d4f_0_16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0" name="Google Shape;1770;g2b8fef79d4f_0_1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b8fef79d4f_0_1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7" name="Google Shape;1807;g2b8fef79d4f_0_1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b8fef79d4f_0_17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5" name="Google Shape;1895;g2b8fef79d4f_0_17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2b8fef79d4f_0_17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6" name="Google Shape;1906;g2b8fef79d4f_0_17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fef79d4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b8fef79d4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b8fef79d4f_0_17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5" name="Google Shape;1915;g2b8fef79d4f_0_1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2b8fef79d4f_0_1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4" name="Google Shape;1924;g2b8fef79d4f_0_1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2b8fef79d4f_0_17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4" name="Google Shape;1944;g2b8fef79d4f_0_17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2b8fef79d4f_0_1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3" name="Google Shape;1963;g2b8fef79d4f_0_18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b8fef79d4f_0_1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4" name="Google Shape;2044;g2b8fef79d4f_0_1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b8fef79d4f_0_19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5" name="Google Shape;2055;g2b8fef79d4f_0_19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2b8fef79d4f_0_19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2" name="Google Shape;2142;g2b8fef79d4f_0_19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b8fef79d4f_0_20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6" name="Google Shape;2236;g2b8fef79d4f_0_20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b8fef79d4f_0_20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8" name="Google Shape;2248;g2b8fef79d4f_0_20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b8fef79d4f_0_2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7" name="Google Shape;2257;g2b8fef79d4f_0_2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8" name="Google Shape;2258;g2b8fef79d4f_0_2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8fef79d4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b8fef79d4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b8fef79d4f_0_2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8" name="Google Shape;2268;g2b8fef79d4f_0_2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9" name="Google Shape;2269;g2b8fef79d4f_0_2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2b8fef79d4f_0_2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3" name="Google Shape;2353;g2b8fef79d4f_0_2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4" name="Google Shape;2354;g2b8fef79d4f_0_2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2b8fef79d4f_0_2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5" name="Google Shape;2425;g2b8fef79d4f_0_2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6" name="Google Shape;2426;g2b8fef79d4f_0_2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b8fef79d4f_0_23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8" name="Google Shape;2468;g2b8fef79d4f_0_23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9" name="Google Shape;2469;g2b8fef79d4f_0_23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2b8fef79d4f_0_2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9" name="Google Shape;2479;g2b8fef79d4f_0_2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0" name="Google Shape;2480;g2b8fef79d4f_0_2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2b8fef79d4f_0_2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3" name="Google Shape;2503;g2b8fef79d4f_0_2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4" name="Google Shape;2504;g2b8fef79d4f_0_23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2b8fef79d4f_0_2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6" name="Google Shape;2526;g2b8fef79d4f_0_2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2b8fef79d4f_0_24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5" name="Google Shape;2535;g2b8fef79d4f_0_24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6" name="Google Shape;2536;g2b8fef79d4f_0_24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2b8fef79d4f_0_24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7" name="Google Shape;2547;g2b8fef79d4f_0_24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8" name="Google Shape;2548;g2b8fef79d4f_0_24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2b8fef79d4f_0_2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7" name="Google Shape;2567;g2b8fef79d4f_0_2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8" name="Google Shape;2568;g2b8fef79d4f_0_24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8fef79d4f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2b8fef79d4f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2b8fef79d4f_0_2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2" name="Google Shape;2662;g2b8fef79d4f_0_25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3" name="Google Shape;2663;g2b8fef79d4f_0_25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b8fef79d4f_0_2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5" name="Google Shape;2705;g2b8fef79d4f_0_2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6" name="Google Shape;2706;g2b8fef79d4f_0_25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2b8fef79d4f_0_2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3" name="Google Shape;2763;g2b8fef79d4f_0_2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2b8fef79d4f_0_26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2" name="Google Shape;2772;g2b8fef79d4f_0_2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3" name="Google Shape;2773;g2b8fef79d4f_0_26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2b8fef79d4f_0_2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6" name="Google Shape;2826;g2b8fef79d4f_0_26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7" name="Google Shape;2827;g2b8fef79d4f_0_26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2b8fef79d4f_0_27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2" name="Google Shape;2882;g2b8fef79d4f_0_27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3" name="Google Shape;2883;g2b8fef79d4f_0_27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2b8fef79d4f_0_2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8" name="Google Shape;2938;g2b8fef79d4f_0_2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9" name="Google Shape;2939;g2b8fef79d4f_0_28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2b8fef79d4f_0_28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6" name="Google Shape;2976;g2b8fef79d4f_0_28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7" name="Google Shape;2977;g2b8fef79d4f_0_28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2b8fef79d4f_0_28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2" name="Google Shape;3002;g2b8fef79d4f_0_28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2b8fef79d4f_0_28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1" name="Google Shape;3011;g2b8fef79d4f_0_28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b8fef79d4f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2b8fef79d4f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2b8fef79d4f_0_2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1" name="Google Shape;3091;g2b8fef79d4f_0_2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g2b8fef79d4f_0_3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1" name="Google Shape;3171;g2b8fef79d4f_0_3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2b8fef79d4f_0_3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0" name="Google Shape;3180;g2b8fef79d4f_0_3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2b8fef79d4f_0_3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7" name="Google Shape;3277;g2b8fef79d4f_0_3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2b8fef79d4f_0_3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8" name="Google Shape;3288;g2b8fef79d4f_0_3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2b8fef79d4f_0_3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7" name="Google Shape;3297;g2b8fef79d4f_0_3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2b8fef79d4f_0_3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6" name="Google Shape;3316;g2b8fef79d4f_0_3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g2b8fef79d4f_0_3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9" name="Google Shape;3509;g2b8fef79d4f_0_3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2b8fef79d4f_0_35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9" name="Google Shape;3669;g2b8fef79d4f_0_3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2b8fef79d4f_0_37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5" name="Google Shape;3845;g2b8fef79d4f_0_3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8fef79d4f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g2b8fef79d4f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2b8fef79d4f_0_38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4" name="Google Shape;4004;g2b8fef79d4f_0_38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g2b8fef79d4f_0_40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8" name="Google Shape;4188;g2b8fef79d4f_0_40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1" name="Shape 4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g2b8fef79d4f_0_4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3" name="Google Shape;4383;g2b8fef79d4f_0_4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2b8fef79d4f_0_4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0" name="Google Shape;4420;g2b8fef79d4f_0_4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g2b8fef79d4f_0_4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6" name="Google Shape;4706;g2b8fef79d4f_0_4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" name="Google Shape;4840;g2b8fef79d4f_0_47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1" name="Google Shape;4841;g2b8fef79d4f_0_47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9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g2b8fef79d4f_0_47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1" name="Google Shape;4861;g2b8fef79d4f_0_47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3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g2b8fef79d4f_0_48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5" name="Google Shape;4995;g2b8fef79d4f_0_48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1" name="Shape 5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Google Shape;5132;g2b8fef79d4f_0_50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3" name="Google Shape;5133;g2b8fef79d4f_0_50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2" name="Shape 5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g2b8fef79d4f_0_50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4" name="Google Shape;5144;g2b8fef79d4f_0_50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b8fef79d4f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g2b8fef79d4f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2b8fef79d4f_0_50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3" name="Google Shape;5153;g2b8fef79d4f_0_50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4" name="Shape 5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5" name="Google Shape;5245;g2b8fef79d4f_0_5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6" name="Google Shape;5246;g2b8fef79d4f_0_5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3" name="Shape 5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4" name="Google Shape;5254;g2b8fef79d4f_0_5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5" name="Google Shape;5255;g2b8fef79d4f_0_5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6" name="Shape 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7" name="Google Shape;5307;g2b8fef79d4f_0_5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8" name="Google Shape;5308;g2b8fef79d4f_0_5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6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2b8fef79d4f_0_5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8" name="Google Shape;5318;g2b8fef79d4f_0_5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4" name="Shape 5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5" name="Google Shape;5395;g2b8fef79d4f_0_5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6" name="Google Shape;5396;g2b8fef79d4f_0_5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3" name="Shape 5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4" name="Google Shape;5404;g2b8fef79d4f_0_5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5" name="Google Shape;5405;g2b8fef79d4f_0_5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9" name="Shape 5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0" name="Google Shape;5420;g2b8fef79d4f_0_5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1" name="Google Shape;5421;g2b8fef79d4f_0_5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3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Google Shape;5534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35" name="Google Shape;5535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hyperlink" Target="https://computerscience.unicam.it/marcantoni/reti/applet/GoBackProtocol/goback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hyperlink" Target="https://computerscience.unicam.it/marcantoni/reti/applet/SelectiveRepeatProtocol/selRepProt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jpg"/><Relationship Id="rId4" Type="http://schemas.openxmlformats.org/officeDocument/2006/relationships/image" Target="../media/image15.jpg"/><Relationship Id="rId5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5" Type="http://schemas.openxmlformats.org/officeDocument/2006/relationships/image" Target="../media/image33.jpg"/><Relationship Id="rId6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1.jpg"/><Relationship Id="rId4" Type="http://schemas.openxmlformats.org/officeDocument/2006/relationships/image" Target="../media/image15.jpg"/><Relationship Id="rId5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1.jpg"/><Relationship Id="rId4" Type="http://schemas.openxmlformats.org/officeDocument/2006/relationships/image" Target="../media/image23.jpg"/><Relationship Id="rId5" Type="http://schemas.openxmlformats.org/officeDocument/2006/relationships/image" Target="../media/image33.jpg"/><Relationship Id="rId6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9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1.jpg"/><Relationship Id="rId4" Type="http://schemas.openxmlformats.org/officeDocument/2006/relationships/image" Target="../media/image15.jpg"/><Relationship Id="rId5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81916" y="2708683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86" name="Google Shape;86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3"/>
          <p:cNvCxnSpPr/>
          <p:nvPr/>
        </p:nvCxnSpPr>
        <p:spPr>
          <a:xfrm>
            <a:off x="4781916" y="339681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3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4781916" y="3642664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81916" y="4040269"/>
            <a:ext cx="65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50" y="19166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687;p2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8" name="Google Shape;688;p2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rdt1.0: reliable transfer over a reliable channel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235979" y="1370551"/>
            <a:ext cx="78963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perfectly reliable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 of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2"/>
          <p:cNvSpPr/>
          <p:nvPr/>
        </p:nvSpPr>
        <p:spPr>
          <a:xfrm>
            <a:off x="2288048" y="4627024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22"/>
          <p:cNvSpPr txBox="1"/>
          <p:nvPr/>
        </p:nvSpPr>
        <p:spPr>
          <a:xfrm>
            <a:off x="2688969" y="5048046"/>
            <a:ext cx="2682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= make_pkt(data)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udt_send(packet)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3" name="Google Shape;693;p22"/>
          <p:cNvGrpSpPr/>
          <p:nvPr/>
        </p:nvGrpSpPr>
        <p:grpSpPr>
          <a:xfrm>
            <a:off x="2699210" y="4671474"/>
            <a:ext cx="2255700" cy="428700"/>
            <a:chOff x="3084121" y="4379374"/>
            <a:chExt cx="2255700" cy="428700"/>
          </a:xfrm>
        </p:grpSpPr>
        <p:sp>
          <p:nvSpPr>
            <p:cNvPr id="694" name="Google Shape;694;p22"/>
            <p:cNvSpPr txBox="1"/>
            <p:nvPr/>
          </p:nvSpPr>
          <p:spPr>
            <a:xfrm>
              <a:off x="3084121" y="4379374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95" name="Google Shape;695;p22"/>
            <p:cNvCxnSpPr/>
            <p:nvPr/>
          </p:nvCxnSpPr>
          <p:spPr>
            <a:xfrm>
              <a:off x="3184134" y="4722274"/>
              <a:ext cx="1296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6" name="Google Shape;696;p22"/>
          <p:cNvSpPr txBox="1"/>
          <p:nvPr/>
        </p:nvSpPr>
        <p:spPr>
          <a:xfrm>
            <a:off x="9018855" y="5063272"/>
            <a:ext cx="2487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(packet,data)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8609280" y="4666397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98" name="Google Shape;698;p22"/>
          <p:cNvGrpSpPr/>
          <p:nvPr/>
        </p:nvGrpSpPr>
        <p:grpSpPr>
          <a:xfrm>
            <a:off x="9034730" y="4742597"/>
            <a:ext cx="1541400" cy="336600"/>
            <a:chOff x="9419641" y="4450497"/>
            <a:chExt cx="1541400" cy="336600"/>
          </a:xfrm>
        </p:grpSpPr>
        <p:cxnSp>
          <p:nvCxnSpPr>
            <p:cNvPr id="699" name="Google Shape;699;p22"/>
            <p:cNvCxnSpPr/>
            <p:nvPr/>
          </p:nvCxnSpPr>
          <p:spPr>
            <a:xfrm>
              <a:off x="9505366" y="4774347"/>
              <a:ext cx="1296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0" name="Google Shape;700;p22"/>
            <p:cNvSpPr/>
            <p:nvPr/>
          </p:nvSpPr>
          <p:spPr>
            <a:xfrm>
              <a:off x="9419641" y="4450497"/>
              <a:ext cx="15414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rdt_rcv(packet)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6249664" y="4666397"/>
            <a:ext cx="2496191" cy="1027175"/>
            <a:chOff x="6075775" y="5479197"/>
            <a:chExt cx="2496191" cy="1027175"/>
          </a:xfrm>
        </p:grpSpPr>
        <p:sp>
          <p:nvSpPr>
            <p:cNvPr id="702" name="Google Shape;702;p22"/>
            <p:cNvSpPr/>
            <p:nvPr/>
          </p:nvSpPr>
          <p:spPr>
            <a:xfrm>
              <a:off x="7536866" y="5495072"/>
              <a:ext cx="955800" cy="1011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3" name="Google Shape;703;p22"/>
            <p:cNvSpPr txBox="1"/>
            <p:nvPr/>
          </p:nvSpPr>
          <p:spPr>
            <a:xfrm>
              <a:off x="7473366" y="5580797"/>
              <a:ext cx="10986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call from below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4" name="Google Shape;704;p22"/>
            <p:cNvCxnSpPr/>
            <p:nvPr/>
          </p:nvCxnSpPr>
          <p:spPr>
            <a:xfrm>
              <a:off x="7213016" y="5479197"/>
              <a:ext cx="385800" cy="2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705" name="Google Shape;705;p22"/>
            <p:cNvSpPr txBox="1"/>
            <p:nvPr/>
          </p:nvSpPr>
          <p:spPr>
            <a:xfrm>
              <a:off x="6075775" y="5745404"/>
              <a:ext cx="124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mage result for easy button&quot;" id="706" name="Google Shape;7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229" y="1871323"/>
            <a:ext cx="2139750" cy="21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2"/>
          <p:cNvSpPr txBox="1"/>
          <p:nvPr/>
        </p:nvSpPr>
        <p:spPr>
          <a:xfrm>
            <a:off x="235979" y="2794001"/>
            <a:ext cx="65946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FSMs for sender, receiver: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sends data into underlying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reads data from underlying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22"/>
          <p:cNvGrpSpPr/>
          <p:nvPr/>
        </p:nvGrpSpPr>
        <p:grpSpPr>
          <a:xfrm>
            <a:off x="144129" y="4601624"/>
            <a:ext cx="2271360" cy="1027200"/>
            <a:chOff x="262340" y="5579524"/>
            <a:chExt cx="2271360" cy="1027200"/>
          </a:xfrm>
        </p:grpSpPr>
        <p:grpSp>
          <p:nvGrpSpPr>
            <p:cNvPr id="709" name="Google Shape;709;p22"/>
            <p:cNvGrpSpPr/>
            <p:nvPr/>
          </p:nvGrpSpPr>
          <p:grpSpPr>
            <a:xfrm>
              <a:off x="262340" y="5579524"/>
              <a:ext cx="2201194" cy="1027175"/>
              <a:chOff x="795740" y="4614324"/>
              <a:chExt cx="2201194" cy="1027175"/>
            </a:xfrm>
          </p:grpSpPr>
          <p:cxnSp>
            <p:nvCxnSpPr>
              <p:cNvPr id="710" name="Google Shape;710;p22"/>
              <p:cNvCxnSpPr/>
              <p:nvPr/>
            </p:nvCxnSpPr>
            <p:spPr>
              <a:xfrm>
                <a:off x="1717284" y="4614324"/>
                <a:ext cx="385800" cy="243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711" name="Google Shape;711;p22"/>
              <p:cNvSpPr txBox="1"/>
              <p:nvPr/>
            </p:nvSpPr>
            <p:spPr>
              <a:xfrm>
                <a:off x="795740" y="4985781"/>
                <a:ext cx="1089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Tahoma"/>
                  <a:buNone/>
                </a:pPr>
                <a:r>
                  <a:rPr b="0" i="0" lang="en-US" sz="2400" u="none" cap="none" strike="noStrike">
                    <a:solidFill>
                      <a:srgbClr val="CC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2041134" y="4630199"/>
                <a:ext cx="955800" cy="10113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713" name="Google Shape;713;p22"/>
            <p:cNvSpPr txBox="1"/>
            <p:nvPr/>
          </p:nvSpPr>
          <p:spPr>
            <a:xfrm>
              <a:off x="1435100" y="5693824"/>
              <a:ext cx="1098600" cy="9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call from above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14" name="Google Shape;7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channel with bit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2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1" name="Google Shape;721;p2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 txBox="1"/>
          <p:nvPr/>
        </p:nvSpPr>
        <p:spPr>
          <a:xfrm>
            <a:off x="167557" y="1482750"/>
            <a:ext cx="8124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may flip bits in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(e.g., Internet checksum) to detect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question: how to recover from errors?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3"/>
          <p:cNvSpPr txBox="1"/>
          <p:nvPr/>
        </p:nvSpPr>
        <p:spPr>
          <a:xfrm>
            <a:off x="371621" y="3448607"/>
            <a:ext cx="883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How do humans recover from “errors” during conversation?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channel with bit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0" name="Google Shape;730;p2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2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226317" y="1364489"/>
            <a:ext cx="9189900" cy="4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5275" lvl="0" marL="40957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may flip bits in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to detect bit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0957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question: how to recover from errors?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501447" y="2666364"/>
            <a:ext cx="69264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acknowledgements (ACKs):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receiver explicitly tells sender that pkt received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negative acknowledgements (NAKs):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receiver explicitly tells sender that pkt had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retransmits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pkt on receipt of NAK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24"/>
          <p:cNvGrpSpPr/>
          <p:nvPr/>
        </p:nvGrpSpPr>
        <p:grpSpPr>
          <a:xfrm>
            <a:off x="501447" y="5144058"/>
            <a:ext cx="10513305" cy="1228718"/>
            <a:chOff x="1552" y="2800"/>
            <a:chExt cx="2526" cy="774"/>
          </a:xfrm>
        </p:grpSpPr>
        <p:sp>
          <p:nvSpPr>
            <p:cNvPr id="735" name="Google Shape;735;p24"/>
            <p:cNvSpPr/>
            <p:nvPr/>
          </p:nvSpPr>
          <p:spPr>
            <a:xfrm>
              <a:off x="1552" y="2974"/>
              <a:ext cx="2400" cy="6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226" y="2864"/>
              <a:ext cx="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7" name="Google Shape;737;p24"/>
            <p:cNvSpPr txBox="1"/>
            <p:nvPr/>
          </p:nvSpPr>
          <p:spPr>
            <a:xfrm>
              <a:off x="1724" y="2800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stop and 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4"/>
            <p:cNvSpPr txBox="1"/>
            <p:nvPr/>
          </p:nvSpPr>
          <p:spPr>
            <a:xfrm>
              <a:off x="1678" y="3181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sends one packet, then waits for receiver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24"/>
          <p:cNvSpPr txBox="1"/>
          <p:nvPr/>
        </p:nvSpPr>
        <p:spPr>
          <a:xfrm>
            <a:off x="6808763" y="3938702"/>
            <a:ext cx="2882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Repeat reQuest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FSM Specifications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2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9156537" y="5107857"/>
            <a:ext cx="1669200" cy="31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9389477" y="2764755"/>
            <a:ext cx="1333200" cy="31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1735268" y="2380401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25"/>
          <p:cNvSpPr txBox="1"/>
          <p:nvPr/>
        </p:nvSpPr>
        <p:spPr>
          <a:xfrm>
            <a:off x="1633668" y="2464539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2" name="Google Shape;752;p25"/>
          <p:cNvGrpSpPr/>
          <p:nvPr/>
        </p:nvGrpSpPr>
        <p:grpSpPr>
          <a:xfrm>
            <a:off x="4291143" y="2431093"/>
            <a:ext cx="3673562" cy="919270"/>
            <a:chOff x="5004826" y="2400535"/>
            <a:chExt cx="3673562" cy="919270"/>
          </a:xfrm>
        </p:grpSpPr>
        <p:sp>
          <p:nvSpPr>
            <p:cNvPr id="753" name="Google Shape;753;p25"/>
            <p:cNvSpPr/>
            <p:nvPr/>
          </p:nvSpPr>
          <p:spPr>
            <a:xfrm>
              <a:off x="5004826" y="2426043"/>
              <a:ext cx="466725" cy="89376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5"/>
            <p:cNvSpPr txBox="1"/>
            <p:nvPr/>
          </p:nvSpPr>
          <p:spPr>
            <a:xfrm>
              <a:off x="5314388" y="2740368"/>
              <a:ext cx="176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5"/>
            <p:cNvSpPr txBox="1"/>
            <p:nvPr/>
          </p:nvSpPr>
          <p:spPr>
            <a:xfrm>
              <a:off x="5288988" y="2400535"/>
              <a:ext cx="33894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6" name="Google Shape;756;p25"/>
            <p:cNvCxnSpPr/>
            <p:nvPr/>
          </p:nvCxnSpPr>
          <p:spPr>
            <a:xfrm>
              <a:off x="5408051" y="2740368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57" name="Google Shape;757;p25"/>
          <p:cNvGrpSpPr/>
          <p:nvPr/>
        </p:nvGrpSpPr>
        <p:grpSpPr>
          <a:xfrm>
            <a:off x="3330705" y="2393101"/>
            <a:ext cx="992188" cy="952500"/>
            <a:chOff x="1540" y="2116"/>
            <a:chExt cx="625" cy="600"/>
          </a:xfrm>
        </p:grpSpPr>
        <p:sp>
          <p:nvSpPr>
            <p:cNvPr id="758" name="Google Shape;758;p25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9" name="Google Shape;759;p25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7612193" y="2751876"/>
            <a:ext cx="3338513" cy="1036638"/>
            <a:chOff x="8325876" y="2721318"/>
            <a:chExt cx="3338513" cy="1036638"/>
          </a:xfrm>
        </p:grpSpPr>
        <p:grpSp>
          <p:nvGrpSpPr>
            <p:cNvPr id="761" name="Google Shape;761;p25"/>
            <p:cNvGrpSpPr/>
            <p:nvPr/>
          </p:nvGrpSpPr>
          <p:grpSpPr>
            <a:xfrm>
              <a:off x="8325876" y="2721318"/>
              <a:ext cx="3338513" cy="849313"/>
              <a:chOff x="2222" y="2804"/>
              <a:chExt cx="2103" cy="535"/>
            </a:xfrm>
          </p:grpSpPr>
          <p:sp>
            <p:nvSpPr>
              <p:cNvPr id="762" name="Google Shape;762;p25"/>
              <p:cNvSpPr txBox="1"/>
              <p:nvPr/>
            </p:nvSpPr>
            <p:spPr>
              <a:xfrm>
                <a:off x="2222" y="303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udt_send(NAK)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25"/>
              <p:cNvSpPr txBox="1"/>
              <p:nvPr/>
            </p:nvSpPr>
            <p:spPr>
              <a:xfrm>
                <a:off x="2225" y="2804"/>
                <a:ext cx="21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64" name="Google Shape;764;p25"/>
              <p:cNvCxnSpPr/>
              <p:nvPr/>
            </p:nvCxnSpPr>
            <p:spPr>
              <a:xfrm>
                <a:off x="2285" y="3040"/>
                <a:ext cx="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65" name="Google Shape;765;p25"/>
            <p:cNvSpPr/>
            <p:nvPr/>
          </p:nvSpPr>
          <p:spPr>
            <a:xfrm>
              <a:off x="8424301" y="3288056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6" name="Google Shape;766;p25"/>
          <p:cNvSpPr/>
          <p:nvPr/>
        </p:nvSpPr>
        <p:spPr>
          <a:xfrm>
            <a:off x="7802693" y="3739301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>
            <a:off x="7715380" y="3823439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8" name="Google Shape;768;p25"/>
          <p:cNvGrpSpPr/>
          <p:nvPr/>
        </p:nvGrpSpPr>
        <p:grpSpPr>
          <a:xfrm>
            <a:off x="7335967" y="4621772"/>
            <a:ext cx="4142400" cy="1379947"/>
            <a:chOff x="8049650" y="4591214"/>
            <a:chExt cx="4142400" cy="1379947"/>
          </a:xfrm>
        </p:grpSpPr>
        <p:grpSp>
          <p:nvGrpSpPr>
            <p:cNvPr id="769" name="Google Shape;769;p25"/>
            <p:cNvGrpSpPr/>
            <p:nvPr/>
          </p:nvGrpSpPr>
          <p:grpSpPr>
            <a:xfrm>
              <a:off x="8049650" y="5037504"/>
              <a:ext cx="4142400" cy="933657"/>
              <a:chOff x="8049650" y="5037504"/>
              <a:chExt cx="4142400" cy="933657"/>
            </a:xfrm>
          </p:grpSpPr>
          <p:sp>
            <p:nvSpPr>
              <p:cNvPr id="770" name="Google Shape;770;p25"/>
              <p:cNvSpPr txBox="1"/>
              <p:nvPr/>
            </p:nvSpPr>
            <p:spPr>
              <a:xfrm>
                <a:off x="8071876" y="5351961"/>
                <a:ext cx="2143200" cy="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udt_send(ACK)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1" name="Google Shape;771;p25"/>
              <p:cNvSpPr txBox="1"/>
              <p:nvPr/>
            </p:nvSpPr>
            <p:spPr>
              <a:xfrm>
                <a:off x="8049650" y="5037504"/>
                <a:ext cx="41424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 notcorrupt(rcvpkt)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72" name="Google Shape;772;p25"/>
              <p:cNvCxnSpPr/>
              <p:nvPr/>
            </p:nvCxnSpPr>
            <p:spPr>
              <a:xfrm>
                <a:off x="8171888" y="5407524"/>
                <a:ext cx="1489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73" name="Google Shape;773;p25"/>
            <p:cNvSpPr/>
            <p:nvPr/>
          </p:nvSpPr>
          <p:spPr>
            <a:xfrm flipH="1" rot="10800000">
              <a:off x="8437001" y="4591214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p25"/>
          <p:cNvGrpSpPr/>
          <p:nvPr/>
        </p:nvGrpSpPr>
        <p:grpSpPr>
          <a:xfrm>
            <a:off x="2043243" y="1370751"/>
            <a:ext cx="3643200" cy="1027113"/>
            <a:chOff x="2756926" y="1340193"/>
            <a:chExt cx="3643200" cy="1027113"/>
          </a:xfrm>
        </p:grpSpPr>
        <p:sp>
          <p:nvSpPr>
            <p:cNvPr id="775" name="Google Shape;775;p25"/>
            <p:cNvSpPr txBox="1"/>
            <p:nvPr/>
          </p:nvSpPr>
          <p:spPr>
            <a:xfrm>
              <a:off x="2756926" y="1630706"/>
              <a:ext cx="36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snkpkt = make_pkt(data,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6" name="Google Shape;776;p25"/>
            <p:cNvCxnSpPr/>
            <p:nvPr/>
          </p:nvCxnSpPr>
          <p:spPr>
            <a:xfrm>
              <a:off x="2861701" y="167515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25"/>
            <p:cNvSpPr/>
            <p:nvPr/>
          </p:nvSpPr>
          <p:spPr>
            <a:xfrm flipH="1" rot="10800000">
              <a:off x="2809313" y="2119656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 txBox="1"/>
            <p:nvPr/>
          </p:nvSpPr>
          <p:spPr>
            <a:xfrm>
              <a:off x="2782326" y="1340193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79" name="Google Shape;779;p25"/>
          <p:cNvGrpSpPr/>
          <p:nvPr/>
        </p:nvGrpSpPr>
        <p:grpSpPr>
          <a:xfrm>
            <a:off x="1556674" y="3313896"/>
            <a:ext cx="3548100" cy="991440"/>
            <a:chOff x="2270357" y="3283338"/>
            <a:chExt cx="3548100" cy="991440"/>
          </a:xfrm>
        </p:grpSpPr>
        <p:sp>
          <p:nvSpPr>
            <p:cNvPr id="780" name="Google Shape;780;p25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782" name="Google Shape;782;p25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83" name="Google Shape;783;p25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84" name="Google Shape;784;p25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5" name="Google Shape;785;p25"/>
          <p:cNvSpPr txBox="1"/>
          <p:nvPr/>
        </p:nvSpPr>
        <p:spPr>
          <a:xfrm>
            <a:off x="449383" y="2548282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5"/>
          <p:cNvSpPr txBox="1"/>
          <p:nvPr/>
        </p:nvSpPr>
        <p:spPr>
          <a:xfrm>
            <a:off x="8947280" y="3991713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5"/>
          <p:cNvSpPr txBox="1"/>
          <p:nvPr/>
        </p:nvSpPr>
        <p:spPr>
          <a:xfrm>
            <a:off x="4574794" y="2185139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5"/>
          <p:cNvSpPr/>
          <p:nvPr/>
        </p:nvSpPr>
        <p:spPr>
          <a:xfrm>
            <a:off x="7127609" y="2510711"/>
            <a:ext cx="4246200" cy="40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9" name="Google Shape;7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FSM Specifications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2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6" name="Google Shape;796;p2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6"/>
          <p:cNvSpPr/>
          <p:nvPr/>
        </p:nvSpPr>
        <p:spPr>
          <a:xfrm>
            <a:off x="1729784" y="238988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8" name="Google Shape;798;p26"/>
          <p:cNvSpPr txBox="1"/>
          <p:nvPr/>
        </p:nvSpPr>
        <p:spPr>
          <a:xfrm>
            <a:off x="1628184" y="247402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9" name="Google Shape;799;p26"/>
          <p:cNvGrpSpPr/>
          <p:nvPr/>
        </p:nvGrpSpPr>
        <p:grpSpPr>
          <a:xfrm>
            <a:off x="4285659" y="2440575"/>
            <a:ext cx="3673562" cy="919270"/>
            <a:chOff x="5004826" y="2400535"/>
            <a:chExt cx="3673562" cy="919270"/>
          </a:xfrm>
        </p:grpSpPr>
        <p:sp>
          <p:nvSpPr>
            <p:cNvPr id="800" name="Google Shape;800;p26"/>
            <p:cNvSpPr/>
            <p:nvPr/>
          </p:nvSpPr>
          <p:spPr>
            <a:xfrm>
              <a:off x="5004826" y="2426043"/>
              <a:ext cx="466725" cy="89376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6"/>
            <p:cNvSpPr txBox="1"/>
            <p:nvPr/>
          </p:nvSpPr>
          <p:spPr>
            <a:xfrm>
              <a:off x="5314388" y="2740368"/>
              <a:ext cx="176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26"/>
            <p:cNvSpPr txBox="1"/>
            <p:nvPr/>
          </p:nvSpPr>
          <p:spPr>
            <a:xfrm>
              <a:off x="5288988" y="2400535"/>
              <a:ext cx="3389400" cy="6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3" name="Google Shape;803;p26"/>
            <p:cNvCxnSpPr/>
            <p:nvPr/>
          </p:nvCxnSpPr>
          <p:spPr>
            <a:xfrm>
              <a:off x="5408051" y="2740368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325221" y="2402583"/>
            <a:ext cx="992188" cy="952500"/>
            <a:chOff x="1540" y="2116"/>
            <a:chExt cx="625" cy="600"/>
          </a:xfrm>
        </p:grpSpPr>
        <p:sp>
          <p:nvSpPr>
            <p:cNvPr id="805" name="Google Shape;805;p26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6" name="Google Shape;806;p26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7" name="Google Shape;807;p26"/>
          <p:cNvGrpSpPr/>
          <p:nvPr/>
        </p:nvGrpSpPr>
        <p:grpSpPr>
          <a:xfrm>
            <a:off x="7606709" y="2761358"/>
            <a:ext cx="3338513" cy="1036638"/>
            <a:chOff x="8325876" y="2721318"/>
            <a:chExt cx="3338513" cy="1036638"/>
          </a:xfrm>
        </p:grpSpPr>
        <p:grpSp>
          <p:nvGrpSpPr>
            <p:cNvPr id="808" name="Google Shape;808;p26"/>
            <p:cNvGrpSpPr/>
            <p:nvPr/>
          </p:nvGrpSpPr>
          <p:grpSpPr>
            <a:xfrm>
              <a:off x="8325876" y="2721318"/>
              <a:ext cx="3338513" cy="849313"/>
              <a:chOff x="2222" y="2804"/>
              <a:chExt cx="2103" cy="535"/>
            </a:xfrm>
          </p:grpSpPr>
          <p:sp>
            <p:nvSpPr>
              <p:cNvPr id="809" name="Google Shape;809;p26"/>
              <p:cNvSpPr txBox="1"/>
              <p:nvPr/>
            </p:nvSpPr>
            <p:spPr>
              <a:xfrm>
                <a:off x="2222" y="303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udt_send(NAK)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0" name="Google Shape;810;p26"/>
              <p:cNvSpPr txBox="1"/>
              <p:nvPr/>
            </p:nvSpPr>
            <p:spPr>
              <a:xfrm>
                <a:off x="2225" y="2804"/>
                <a:ext cx="21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1" name="Google Shape;811;p26"/>
              <p:cNvCxnSpPr/>
              <p:nvPr/>
            </p:nvCxnSpPr>
            <p:spPr>
              <a:xfrm>
                <a:off x="2285" y="3040"/>
                <a:ext cx="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12" name="Google Shape;812;p26"/>
            <p:cNvSpPr/>
            <p:nvPr/>
          </p:nvSpPr>
          <p:spPr>
            <a:xfrm>
              <a:off x="8424301" y="3288056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26"/>
          <p:cNvSpPr/>
          <p:nvPr/>
        </p:nvSpPr>
        <p:spPr>
          <a:xfrm>
            <a:off x="7797209" y="374878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6"/>
          <p:cNvSpPr txBox="1"/>
          <p:nvPr/>
        </p:nvSpPr>
        <p:spPr>
          <a:xfrm>
            <a:off x="7709896" y="383292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5" name="Google Shape;815;p26"/>
          <p:cNvGrpSpPr/>
          <p:nvPr/>
        </p:nvGrpSpPr>
        <p:grpSpPr>
          <a:xfrm>
            <a:off x="7330483" y="4631254"/>
            <a:ext cx="4142400" cy="1379947"/>
            <a:chOff x="8049650" y="4591214"/>
            <a:chExt cx="4142400" cy="1379947"/>
          </a:xfrm>
        </p:grpSpPr>
        <p:grpSp>
          <p:nvGrpSpPr>
            <p:cNvPr id="816" name="Google Shape;816;p26"/>
            <p:cNvGrpSpPr/>
            <p:nvPr/>
          </p:nvGrpSpPr>
          <p:grpSpPr>
            <a:xfrm>
              <a:off x="8049650" y="5037504"/>
              <a:ext cx="4142400" cy="933657"/>
              <a:chOff x="8049650" y="5037504"/>
              <a:chExt cx="4142400" cy="933657"/>
            </a:xfrm>
          </p:grpSpPr>
          <p:sp>
            <p:nvSpPr>
              <p:cNvPr id="817" name="Google Shape;817;p26"/>
              <p:cNvSpPr txBox="1"/>
              <p:nvPr/>
            </p:nvSpPr>
            <p:spPr>
              <a:xfrm>
                <a:off x="8071876" y="5351961"/>
                <a:ext cx="2143200" cy="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udt_send(ACK)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8" name="Google Shape;818;p26"/>
              <p:cNvSpPr txBox="1"/>
              <p:nvPr/>
            </p:nvSpPr>
            <p:spPr>
              <a:xfrm>
                <a:off x="8049650" y="5037504"/>
                <a:ext cx="41424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 notcorrupt(rcvpkt)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9" name="Google Shape;819;p26"/>
              <p:cNvCxnSpPr/>
              <p:nvPr/>
            </p:nvCxnSpPr>
            <p:spPr>
              <a:xfrm>
                <a:off x="8171888" y="5407524"/>
                <a:ext cx="1489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0" name="Google Shape;820;p26"/>
            <p:cNvSpPr/>
            <p:nvPr/>
          </p:nvSpPr>
          <p:spPr>
            <a:xfrm flipH="1" rot="10800000">
              <a:off x="8437001" y="4591214"/>
              <a:ext cx="1257300" cy="469900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26"/>
          <p:cNvGrpSpPr/>
          <p:nvPr/>
        </p:nvGrpSpPr>
        <p:grpSpPr>
          <a:xfrm>
            <a:off x="2037759" y="1380233"/>
            <a:ext cx="3643200" cy="1027113"/>
            <a:chOff x="2756926" y="1340193"/>
            <a:chExt cx="3643200" cy="1027113"/>
          </a:xfrm>
        </p:grpSpPr>
        <p:sp>
          <p:nvSpPr>
            <p:cNvPr id="822" name="Google Shape;822;p26"/>
            <p:cNvSpPr txBox="1"/>
            <p:nvPr/>
          </p:nvSpPr>
          <p:spPr>
            <a:xfrm>
              <a:off x="2756926" y="1630706"/>
              <a:ext cx="364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snkpkt = make_pkt(data,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23" name="Google Shape;823;p26"/>
            <p:cNvCxnSpPr/>
            <p:nvPr/>
          </p:nvCxnSpPr>
          <p:spPr>
            <a:xfrm>
              <a:off x="2861701" y="167515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4" name="Google Shape;824;p26"/>
            <p:cNvSpPr/>
            <p:nvPr/>
          </p:nvSpPr>
          <p:spPr>
            <a:xfrm flipH="1" rot="10800000">
              <a:off x="2809313" y="2119656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 txBox="1"/>
            <p:nvPr/>
          </p:nvSpPr>
          <p:spPr>
            <a:xfrm>
              <a:off x="2782326" y="1340193"/>
              <a:ext cx="2255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6" name="Google Shape;826;p26"/>
          <p:cNvGrpSpPr/>
          <p:nvPr/>
        </p:nvGrpSpPr>
        <p:grpSpPr>
          <a:xfrm>
            <a:off x="1551190" y="3323378"/>
            <a:ext cx="3548100" cy="991440"/>
            <a:chOff x="2270357" y="3283338"/>
            <a:chExt cx="3548100" cy="991440"/>
          </a:xfrm>
        </p:grpSpPr>
        <p:sp>
          <p:nvSpPr>
            <p:cNvPr id="827" name="Google Shape;827;p26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" name="Google Shape;828;p26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829" name="Google Shape;829;p26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30" name="Google Shape;830;p26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31" name="Google Shape;831;p26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26"/>
          <p:cNvSpPr txBox="1"/>
          <p:nvPr/>
        </p:nvSpPr>
        <p:spPr>
          <a:xfrm>
            <a:off x="443899" y="2557764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6"/>
          <p:cNvSpPr txBox="1"/>
          <p:nvPr/>
        </p:nvSpPr>
        <p:spPr>
          <a:xfrm>
            <a:off x="8941796" y="4001195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6"/>
          <p:cNvSpPr txBox="1"/>
          <p:nvPr/>
        </p:nvSpPr>
        <p:spPr>
          <a:xfrm>
            <a:off x="246749" y="4720673"/>
            <a:ext cx="5432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“state” of receiver (did the receiver get my message correctly?) isn’t known to sender unless somehow communicated from receiver to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that’s why we need a protocol!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6"/>
          <p:cNvSpPr txBox="1"/>
          <p:nvPr/>
        </p:nvSpPr>
        <p:spPr>
          <a:xfrm>
            <a:off x="4569310" y="2194621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hower curtain&#10;&#10;Description automatically generated" id="836" name="Google Shape;8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4136" y="2195811"/>
            <a:ext cx="4642797" cy="457974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6"/>
          <p:cNvSpPr txBox="1"/>
          <p:nvPr/>
        </p:nvSpPr>
        <p:spPr>
          <a:xfrm>
            <a:off x="4740630" y="2440835"/>
            <a:ext cx="2085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isNAK(rcvpkt)</a:t>
            </a:r>
            <a:endParaRPr b="0" i="0" sz="1600" u="none" cap="none" strike="noStrik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6"/>
          <p:cNvSpPr txBox="1"/>
          <p:nvPr/>
        </p:nvSpPr>
        <p:spPr>
          <a:xfrm>
            <a:off x="3230004" y="3597413"/>
            <a:ext cx="2085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isACK(rcvpkt)</a:t>
            </a:r>
            <a:endParaRPr b="0" i="0" sz="1600" u="none" cap="none" strike="noStrik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26"/>
          <p:cNvSpPr txBox="1"/>
          <p:nvPr/>
        </p:nvSpPr>
        <p:spPr>
          <a:xfrm>
            <a:off x="6541702" y="1448473"/>
            <a:ext cx="19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stop-and-wait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operation with no errors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6" name="Google Shape;846;p2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7" name="Google Shape;847;p2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7"/>
          <p:cNvSpPr/>
          <p:nvPr/>
        </p:nvSpPr>
        <p:spPr>
          <a:xfrm>
            <a:off x="1731501" y="234984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27"/>
          <p:cNvSpPr txBox="1"/>
          <p:nvPr/>
        </p:nvSpPr>
        <p:spPr>
          <a:xfrm>
            <a:off x="1629901" y="243398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27"/>
          <p:cNvSpPr txBox="1"/>
          <p:nvPr/>
        </p:nvSpPr>
        <p:spPr>
          <a:xfrm>
            <a:off x="2039476" y="1630706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1" name="Google Shape;851;p27"/>
          <p:cNvCxnSpPr/>
          <p:nvPr/>
        </p:nvCxnSpPr>
        <p:spPr>
          <a:xfrm>
            <a:off x="2144251" y="1675156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27"/>
          <p:cNvSpPr/>
          <p:nvPr/>
        </p:nvSpPr>
        <p:spPr>
          <a:xfrm flipH="1" rot="10800000">
            <a:off x="2091863" y="2119656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7"/>
          <p:cNvSpPr/>
          <p:nvPr/>
        </p:nvSpPr>
        <p:spPr>
          <a:xfrm>
            <a:off x="2139488" y="3280118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7"/>
          <p:cNvSpPr/>
          <p:nvPr/>
        </p:nvSpPr>
        <p:spPr>
          <a:xfrm>
            <a:off x="4287376" y="2426043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7"/>
          <p:cNvSpPr txBox="1"/>
          <p:nvPr/>
        </p:nvSpPr>
        <p:spPr>
          <a:xfrm>
            <a:off x="4596938" y="2740368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6" name="Google Shape;856;p27"/>
          <p:cNvCxnSpPr/>
          <p:nvPr/>
        </p:nvCxnSpPr>
        <p:spPr>
          <a:xfrm>
            <a:off x="4690601" y="2740368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7" name="Google Shape;857;p27"/>
          <p:cNvGrpSpPr/>
          <p:nvPr/>
        </p:nvGrpSpPr>
        <p:grpSpPr>
          <a:xfrm>
            <a:off x="7608426" y="3094378"/>
            <a:ext cx="1905000" cy="476250"/>
            <a:chOff x="2222" y="3039"/>
            <a:chExt cx="1200" cy="300"/>
          </a:xfrm>
        </p:grpSpPr>
        <p:sp>
          <p:nvSpPr>
            <p:cNvPr id="858" name="Google Shape;858;p27"/>
            <p:cNvSpPr txBox="1"/>
            <p:nvPr/>
          </p:nvSpPr>
          <p:spPr>
            <a:xfrm>
              <a:off x="2222" y="303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27"/>
            <p:cNvCxnSpPr/>
            <p:nvPr/>
          </p:nvCxnSpPr>
          <p:spPr>
            <a:xfrm>
              <a:off x="2285" y="304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0" name="Google Shape;860;p27"/>
          <p:cNvGrpSpPr/>
          <p:nvPr/>
        </p:nvGrpSpPr>
        <p:grpSpPr>
          <a:xfrm>
            <a:off x="3326938" y="2362543"/>
            <a:ext cx="992188" cy="952500"/>
            <a:chOff x="1540" y="2116"/>
            <a:chExt cx="625" cy="600"/>
          </a:xfrm>
        </p:grpSpPr>
        <p:sp>
          <p:nvSpPr>
            <p:cNvPr id="861" name="Google Shape;861;p27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2" name="Google Shape;862;p27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63" name="Google Shape;863;p27"/>
          <p:cNvSpPr/>
          <p:nvPr/>
        </p:nvSpPr>
        <p:spPr>
          <a:xfrm>
            <a:off x="7706851" y="3288056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7"/>
          <p:cNvSpPr/>
          <p:nvPr/>
        </p:nvSpPr>
        <p:spPr>
          <a:xfrm>
            <a:off x="7798926" y="3708743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5" name="Google Shape;865;p27"/>
          <p:cNvSpPr txBox="1"/>
          <p:nvPr/>
        </p:nvSpPr>
        <p:spPr>
          <a:xfrm>
            <a:off x="7711613" y="3792881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27"/>
          <p:cNvSpPr/>
          <p:nvPr/>
        </p:nvSpPr>
        <p:spPr>
          <a:xfrm flipH="1" rot="10800000">
            <a:off x="7719551" y="4591214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7" name="Google Shape;867;p27"/>
          <p:cNvGrpSpPr/>
          <p:nvPr/>
        </p:nvGrpSpPr>
        <p:grpSpPr>
          <a:xfrm>
            <a:off x="1383838" y="2306981"/>
            <a:ext cx="1300162" cy="995362"/>
            <a:chOff x="220" y="1365"/>
            <a:chExt cx="819" cy="627"/>
          </a:xfrm>
        </p:grpSpPr>
        <p:cxnSp>
          <p:nvCxnSpPr>
            <p:cNvPr id="868" name="Google Shape;868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69" name="Google Shape;869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0" name="Google Shape;870;p27"/>
          <p:cNvGrpSpPr/>
          <p:nvPr/>
        </p:nvGrpSpPr>
        <p:grpSpPr>
          <a:xfrm>
            <a:off x="7368713" y="3637306"/>
            <a:ext cx="1381126" cy="1023937"/>
            <a:chOff x="3990" y="2203"/>
            <a:chExt cx="870" cy="645"/>
          </a:xfrm>
        </p:grpSpPr>
        <p:cxnSp>
          <p:nvCxnSpPr>
            <p:cNvPr id="871" name="Google Shape;871;p27"/>
            <p:cNvCxnSpPr/>
            <p:nvPr/>
          </p:nvCxnSpPr>
          <p:spPr>
            <a:xfrm>
              <a:off x="3990" y="2203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72" name="Google Shape;872;p27"/>
            <p:cNvSpPr/>
            <p:nvPr/>
          </p:nvSpPr>
          <p:spPr>
            <a:xfrm>
              <a:off x="4260" y="2248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3" name="Google Shape;873;p27"/>
          <p:cNvSpPr txBox="1"/>
          <p:nvPr/>
        </p:nvSpPr>
        <p:spPr>
          <a:xfrm>
            <a:off x="2064876" y="1340193"/>
            <a:ext cx="225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4" name="Google Shape;874;p27"/>
          <p:cNvCxnSpPr/>
          <p:nvPr/>
        </p:nvCxnSpPr>
        <p:spPr>
          <a:xfrm>
            <a:off x="2045826" y="1429093"/>
            <a:ext cx="12600" cy="74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27"/>
          <p:cNvSpPr/>
          <p:nvPr/>
        </p:nvSpPr>
        <p:spPr>
          <a:xfrm>
            <a:off x="2045826" y="2146642"/>
            <a:ext cx="7148402" cy="2944699"/>
          </a:xfrm>
          <a:custGeom>
            <a:rect b="b" l="l" r="r" t="t"/>
            <a:pathLst>
              <a:path extrusionOk="0" h="9621" w="10673">
                <a:moveTo>
                  <a:pt x="0" y="52"/>
                </a:moveTo>
                <a:lnTo>
                  <a:pt x="2377" y="0"/>
                </a:lnTo>
                <a:lnTo>
                  <a:pt x="8009" y="9621"/>
                </a:lnTo>
                <a:lnTo>
                  <a:pt x="10673" y="962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27"/>
          <p:cNvGrpSpPr/>
          <p:nvPr/>
        </p:nvGrpSpPr>
        <p:grpSpPr>
          <a:xfrm>
            <a:off x="1382251" y="2306981"/>
            <a:ext cx="1300163" cy="995362"/>
            <a:chOff x="220" y="1365"/>
            <a:chExt cx="819" cy="627"/>
          </a:xfrm>
        </p:grpSpPr>
        <p:cxnSp>
          <p:nvCxnSpPr>
            <p:cNvPr id="877" name="Google Shape;877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78" name="Google Shape;878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9" name="Google Shape;879;p27"/>
          <p:cNvSpPr/>
          <p:nvPr/>
        </p:nvSpPr>
        <p:spPr>
          <a:xfrm>
            <a:off x="3366626" y="2362543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80" name="Google Shape;880;p27"/>
          <p:cNvCxnSpPr/>
          <p:nvPr/>
        </p:nvCxnSpPr>
        <p:spPr>
          <a:xfrm flipH="1">
            <a:off x="7295788" y="5042243"/>
            <a:ext cx="12600" cy="119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27"/>
          <p:cNvSpPr/>
          <p:nvPr/>
        </p:nvSpPr>
        <p:spPr>
          <a:xfrm>
            <a:off x="1404856" y="3871617"/>
            <a:ext cx="7452932" cy="2415225"/>
          </a:xfrm>
          <a:custGeom>
            <a:rect b="b" l="l" r="r" t="t"/>
            <a:pathLst>
              <a:path extrusionOk="0" h="10684" w="11178">
                <a:moveTo>
                  <a:pt x="11178" y="10684"/>
                </a:moveTo>
                <a:lnTo>
                  <a:pt x="8854" y="10684"/>
                </a:lnTo>
                <a:lnTo>
                  <a:pt x="5345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27"/>
          <p:cNvGrpSpPr/>
          <p:nvPr/>
        </p:nvGrpSpPr>
        <p:grpSpPr>
          <a:xfrm>
            <a:off x="1382251" y="2306981"/>
            <a:ext cx="1300163" cy="995362"/>
            <a:chOff x="220" y="1365"/>
            <a:chExt cx="819" cy="627"/>
          </a:xfrm>
        </p:grpSpPr>
        <p:cxnSp>
          <p:nvCxnSpPr>
            <p:cNvPr id="883" name="Google Shape;883;p27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884" name="Google Shape;884;p27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85" name="Google Shape;885;p27"/>
          <p:cNvSpPr/>
          <p:nvPr/>
        </p:nvSpPr>
        <p:spPr>
          <a:xfrm>
            <a:off x="3363451" y="2367306"/>
            <a:ext cx="985800" cy="9621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4571538" y="2400535"/>
            <a:ext cx="3389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27"/>
          <p:cNvSpPr txBox="1"/>
          <p:nvPr/>
        </p:nvSpPr>
        <p:spPr>
          <a:xfrm>
            <a:off x="7610113" y="2720534"/>
            <a:ext cx="3389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8" name="Google Shape;888;p27"/>
          <p:cNvGrpSpPr/>
          <p:nvPr/>
        </p:nvGrpSpPr>
        <p:grpSpPr>
          <a:xfrm>
            <a:off x="1553958" y="3285357"/>
            <a:ext cx="3548100" cy="991440"/>
            <a:chOff x="2270357" y="3283338"/>
            <a:chExt cx="3548100" cy="991440"/>
          </a:xfrm>
        </p:grpSpPr>
        <p:sp>
          <p:nvSpPr>
            <p:cNvPr id="889" name="Google Shape;889;p27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27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891" name="Google Shape;891;p27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92" name="Google Shape;892;p27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93" name="Google Shape;893;p27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27"/>
          <p:cNvGrpSpPr/>
          <p:nvPr/>
        </p:nvGrpSpPr>
        <p:grpSpPr>
          <a:xfrm>
            <a:off x="7332200" y="5037504"/>
            <a:ext cx="4142400" cy="933657"/>
            <a:chOff x="8049650" y="5037504"/>
            <a:chExt cx="4142400" cy="933657"/>
          </a:xfrm>
        </p:grpSpPr>
        <p:sp>
          <p:nvSpPr>
            <p:cNvPr id="895" name="Google Shape;895;p27"/>
            <p:cNvSpPr txBox="1"/>
            <p:nvPr/>
          </p:nvSpPr>
          <p:spPr>
            <a:xfrm>
              <a:off x="8071876" y="5351961"/>
              <a:ext cx="2143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udt_send(ACK)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6" name="Google Shape;896;p27"/>
            <p:cNvSpPr txBox="1"/>
            <p:nvPr/>
          </p:nvSpPr>
          <p:spPr>
            <a:xfrm>
              <a:off x="8049650" y="5037504"/>
              <a:ext cx="4142400" cy="7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notcorrupt(rcvpkt)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7" name="Google Shape;897;p27"/>
            <p:cNvCxnSpPr/>
            <p:nvPr/>
          </p:nvCxnSpPr>
          <p:spPr>
            <a:xfrm>
              <a:off x="8171888" y="5407524"/>
              <a:ext cx="1489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8" name="Google Shape;898;p27"/>
          <p:cNvSpPr txBox="1"/>
          <p:nvPr/>
        </p:nvSpPr>
        <p:spPr>
          <a:xfrm>
            <a:off x="445616" y="2517724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7"/>
          <p:cNvSpPr txBox="1"/>
          <p:nvPr/>
        </p:nvSpPr>
        <p:spPr>
          <a:xfrm>
            <a:off x="8943513" y="3961155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7"/>
          <p:cNvSpPr txBox="1"/>
          <p:nvPr/>
        </p:nvSpPr>
        <p:spPr>
          <a:xfrm>
            <a:off x="4571027" y="2154581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1" name="Google Shape;9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rdt2.0: corrupted packet scenario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2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8" name="Google Shape;908;p2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8"/>
          <p:cNvSpPr/>
          <p:nvPr/>
        </p:nvSpPr>
        <p:spPr>
          <a:xfrm>
            <a:off x="1688783" y="2392047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1587183" y="2476185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28"/>
          <p:cNvSpPr txBox="1"/>
          <p:nvPr/>
        </p:nvSpPr>
        <p:spPr>
          <a:xfrm>
            <a:off x="1996758" y="1672910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snkpkt = make_pkt(data, checksum)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2" name="Google Shape;912;p28"/>
          <p:cNvCxnSpPr/>
          <p:nvPr/>
        </p:nvCxnSpPr>
        <p:spPr>
          <a:xfrm>
            <a:off x="2101533" y="171736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3" name="Google Shape;913;p28"/>
          <p:cNvSpPr/>
          <p:nvPr/>
        </p:nvSpPr>
        <p:spPr>
          <a:xfrm flipH="1" rot="10800000">
            <a:off x="2049145" y="2161860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28"/>
          <p:cNvSpPr/>
          <p:nvPr/>
        </p:nvSpPr>
        <p:spPr>
          <a:xfrm>
            <a:off x="2096770" y="332232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28"/>
          <p:cNvSpPr/>
          <p:nvPr/>
        </p:nvSpPr>
        <p:spPr>
          <a:xfrm>
            <a:off x="4244658" y="2468247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6" name="Google Shape;916;p28"/>
          <p:cNvSpPr txBox="1"/>
          <p:nvPr/>
        </p:nvSpPr>
        <p:spPr>
          <a:xfrm>
            <a:off x="4554220" y="2782572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28"/>
          <p:cNvSpPr txBox="1"/>
          <p:nvPr/>
        </p:nvSpPr>
        <p:spPr>
          <a:xfrm>
            <a:off x="4528820" y="2196785"/>
            <a:ext cx="208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8" name="Google Shape;918;p28"/>
          <p:cNvCxnSpPr/>
          <p:nvPr/>
        </p:nvCxnSpPr>
        <p:spPr>
          <a:xfrm>
            <a:off x="4647883" y="2782572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9" name="Google Shape;919;p28"/>
          <p:cNvGrpSpPr/>
          <p:nvPr/>
        </p:nvGrpSpPr>
        <p:grpSpPr>
          <a:xfrm>
            <a:off x="3284220" y="2404747"/>
            <a:ext cx="992188" cy="952500"/>
            <a:chOff x="1540" y="2116"/>
            <a:chExt cx="625" cy="600"/>
          </a:xfrm>
        </p:grpSpPr>
        <p:sp>
          <p:nvSpPr>
            <p:cNvPr id="920" name="Google Shape;920;p28"/>
            <p:cNvSpPr/>
            <p:nvPr/>
          </p:nvSpPr>
          <p:spPr>
            <a:xfrm>
              <a:off x="1565" y="211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8"/>
            <p:cNvSpPr txBox="1"/>
            <p:nvPr/>
          </p:nvSpPr>
          <p:spPr>
            <a:xfrm>
              <a:off x="1540" y="2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2" name="Google Shape;922;p28"/>
          <p:cNvSpPr/>
          <p:nvPr/>
        </p:nvSpPr>
        <p:spPr>
          <a:xfrm>
            <a:off x="7664133" y="333026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3" name="Google Shape;923;p28"/>
          <p:cNvSpPr/>
          <p:nvPr/>
        </p:nvSpPr>
        <p:spPr>
          <a:xfrm>
            <a:off x="7756208" y="3750947"/>
            <a:ext cx="985800" cy="962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4" name="Google Shape;924;p28"/>
          <p:cNvSpPr txBox="1"/>
          <p:nvPr/>
        </p:nvSpPr>
        <p:spPr>
          <a:xfrm>
            <a:off x="7668895" y="3835085"/>
            <a:ext cx="1200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 rot="10800000">
            <a:off x="7676833" y="4633418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1341120" y="2349185"/>
            <a:ext cx="1300163" cy="995362"/>
            <a:chOff x="220" y="1365"/>
            <a:chExt cx="819" cy="627"/>
          </a:xfrm>
        </p:grpSpPr>
        <p:cxnSp>
          <p:nvCxnSpPr>
            <p:cNvPr id="927" name="Google Shape;927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28" name="Google Shape;928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9" name="Google Shape;929;p28"/>
          <p:cNvGrpSpPr/>
          <p:nvPr/>
        </p:nvGrpSpPr>
        <p:grpSpPr>
          <a:xfrm>
            <a:off x="7325995" y="3679510"/>
            <a:ext cx="1381126" cy="1023937"/>
            <a:chOff x="3990" y="2203"/>
            <a:chExt cx="870" cy="645"/>
          </a:xfrm>
        </p:grpSpPr>
        <p:cxnSp>
          <p:nvCxnSpPr>
            <p:cNvPr id="930" name="Google Shape;930;p28"/>
            <p:cNvCxnSpPr/>
            <p:nvPr/>
          </p:nvCxnSpPr>
          <p:spPr>
            <a:xfrm>
              <a:off x="3990" y="2203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31" name="Google Shape;931;p28"/>
            <p:cNvSpPr/>
            <p:nvPr/>
          </p:nvSpPr>
          <p:spPr>
            <a:xfrm>
              <a:off x="4260" y="2248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2" name="Google Shape;932;p28"/>
          <p:cNvSpPr txBox="1"/>
          <p:nvPr/>
        </p:nvSpPr>
        <p:spPr>
          <a:xfrm>
            <a:off x="2022158" y="1382397"/>
            <a:ext cx="225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3" name="Google Shape;933;p28"/>
          <p:cNvCxnSpPr/>
          <p:nvPr/>
        </p:nvCxnSpPr>
        <p:spPr>
          <a:xfrm>
            <a:off x="2003108" y="1471297"/>
            <a:ext cx="12600" cy="747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28"/>
          <p:cNvSpPr/>
          <p:nvPr/>
        </p:nvSpPr>
        <p:spPr>
          <a:xfrm>
            <a:off x="2003108" y="2188847"/>
            <a:ext cx="6940550" cy="654050"/>
          </a:xfrm>
          <a:custGeom>
            <a:rect b="b" l="l" r="r" t="t"/>
            <a:pathLst>
              <a:path extrusionOk="0" h="412" w="437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5" name="Google Shape;935;p28"/>
          <p:cNvGrpSpPr/>
          <p:nvPr/>
        </p:nvGrpSpPr>
        <p:grpSpPr>
          <a:xfrm>
            <a:off x="1339533" y="2349185"/>
            <a:ext cx="1300163" cy="995362"/>
            <a:chOff x="220" y="1365"/>
            <a:chExt cx="819" cy="627"/>
          </a:xfrm>
        </p:grpSpPr>
        <p:cxnSp>
          <p:nvCxnSpPr>
            <p:cNvPr id="936" name="Google Shape;936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37" name="Google Shape;937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38" name="Google Shape;938;p28"/>
          <p:cNvSpPr/>
          <p:nvPr/>
        </p:nvSpPr>
        <p:spPr>
          <a:xfrm>
            <a:off x="3323908" y="2404747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9" name="Google Shape;939;p28"/>
          <p:cNvCxnSpPr/>
          <p:nvPr/>
        </p:nvCxnSpPr>
        <p:spPr>
          <a:xfrm flipH="1">
            <a:off x="7253070" y="5084447"/>
            <a:ext cx="12600" cy="1193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28"/>
          <p:cNvSpPr/>
          <p:nvPr/>
        </p:nvSpPr>
        <p:spPr>
          <a:xfrm>
            <a:off x="1593640" y="3901097"/>
            <a:ext cx="7272847" cy="2363524"/>
          </a:xfrm>
          <a:custGeom>
            <a:rect b="b" l="l" r="r" t="t"/>
            <a:pathLst>
              <a:path extrusionOk="0" h="10762" w="10845">
                <a:moveTo>
                  <a:pt x="10845" y="10762"/>
                </a:moveTo>
                <a:lnTo>
                  <a:pt x="8419" y="10762"/>
                </a:lnTo>
                <a:lnTo>
                  <a:pt x="4911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41" name="Google Shape;941;p28"/>
          <p:cNvGrpSpPr/>
          <p:nvPr/>
        </p:nvGrpSpPr>
        <p:grpSpPr>
          <a:xfrm>
            <a:off x="1339533" y="2349185"/>
            <a:ext cx="1300163" cy="995362"/>
            <a:chOff x="220" y="1365"/>
            <a:chExt cx="819" cy="627"/>
          </a:xfrm>
        </p:grpSpPr>
        <p:cxnSp>
          <p:nvCxnSpPr>
            <p:cNvPr id="942" name="Google Shape;942;p28"/>
            <p:cNvCxnSpPr/>
            <p:nvPr/>
          </p:nvCxnSpPr>
          <p:spPr>
            <a:xfrm>
              <a:off x="220" y="136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943" name="Google Shape;943;p28"/>
            <p:cNvSpPr/>
            <p:nvPr/>
          </p:nvSpPr>
          <p:spPr>
            <a:xfrm>
              <a:off x="439" y="1392"/>
              <a:ext cx="600" cy="6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44" name="Google Shape;944;p28"/>
          <p:cNvSpPr/>
          <p:nvPr/>
        </p:nvSpPr>
        <p:spPr>
          <a:xfrm>
            <a:off x="3320733" y="2409510"/>
            <a:ext cx="985800" cy="962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5" name="Google Shape;945;p28"/>
          <p:cNvCxnSpPr/>
          <p:nvPr/>
        </p:nvCxnSpPr>
        <p:spPr>
          <a:xfrm>
            <a:off x="7545070" y="2676210"/>
            <a:ext cx="0" cy="817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28"/>
          <p:cNvSpPr/>
          <p:nvPr/>
        </p:nvSpPr>
        <p:spPr>
          <a:xfrm>
            <a:off x="4649470" y="2398397"/>
            <a:ext cx="4378325" cy="1025525"/>
          </a:xfrm>
          <a:custGeom>
            <a:rect b="b" l="l" r="r" t="t"/>
            <a:pathLst>
              <a:path extrusionOk="0" h="646" w="2758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7" name="Google Shape;947;p28"/>
          <p:cNvCxnSpPr/>
          <p:nvPr/>
        </p:nvCxnSpPr>
        <p:spPr>
          <a:xfrm>
            <a:off x="4539933" y="2272985"/>
            <a:ext cx="0" cy="84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8" name="Google Shape;948;p28"/>
          <p:cNvSpPr/>
          <p:nvPr/>
        </p:nvSpPr>
        <p:spPr>
          <a:xfrm>
            <a:off x="4635183" y="3133410"/>
            <a:ext cx="5464752" cy="1966377"/>
          </a:xfrm>
          <a:custGeom>
            <a:rect b="b" l="l" r="r" t="t"/>
            <a:pathLst>
              <a:path extrusionOk="0" h="9871" w="9930">
                <a:moveTo>
                  <a:pt x="0" y="0"/>
                </a:moveTo>
                <a:lnTo>
                  <a:pt x="2923" y="0"/>
                </a:lnTo>
                <a:lnTo>
                  <a:pt x="4713" y="9870"/>
                </a:lnTo>
                <a:lnTo>
                  <a:pt x="9930" y="987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49" name="Google Shape;949;p28"/>
          <p:cNvGrpSpPr/>
          <p:nvPr/>
        </p:nvGrpSpPr>
        <p:grpSpPr>
          <a:xfrm>
            <a:off x="7566219" y="3136582"/>
            <a:ext cx="1905000" cy="476250"/>
            <a:chOff x="2222" y="3039"/>
            <a:chExt cx="1200" cy="300"/>
          </a:xfrm>
        </p:grpSpPr>
        <p:sp>
          <p:nvSpPr>
            <p:cNvPr id="950" name="Google Shape;950;p28"/>
            <p:cNvSpPr txBox="1"/>
            <p:nvPr/>
          </p:nvSpPr>
          <p:spPr>
            <a:xfrm>
              <a:off x="2222" y="303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udt_send(NAK)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1" name="Google Shape;951;p28"/>
            <p:cNvCxnSpPr/>
            <p:nvPr/>
          </p:nvCxnSpPr>
          <p:spPr>
            <a:xfrm>
              <a:off x="2285" y="304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2" name="Google Shape;952;p28"/>
          <p:cNvSpPr txBox="1"/>
          <p:nvPr/>
        </p:nvSpPr>
        <p:spPr>
          <a:xfrm>
            <a:off x="7567906" y="2762738"/>
            <a:ext cx="3389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3" name="Google Shape;953;p28"/>
          <p:cNvGrpSpPr/>
          <p:nvPr/>
        </p:nvGrpSpPr>
        <p:grpSpPr>
          <a:xfrm>
            <a:off x="7289993" y="5079708"/>
            <a:ext cx="4142400" cy="933657"/>
            <a:chOff x="8049650" y="5037504"/>
            <a:chExt cx="4142400" cy="933657"/>
          </a:xfrm>
        </p:grpSpPr>
        <p:sp>
          <p:nvSpPr>
            <p:cNvPr id="954" name="Google Shape;954;p28"/>
            <p:cNvSpPr txBox="1"/>
            <p:nvPr/>
          </p:nvSpPr>
          <p:spPr>
            <a:xfrm>
              <a:off x="8071876" y="5351961"/>
              <a:ext cx="214320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udt_send(ACK)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28"/>
            <p:cNvSpPr txBox="1"/>
            <p:nvPr/>
          </p:nvSpPr>
          <p:spPr>
            <a:xfrm>
              <a:off x="8049650" y="5037504"/>
              <a:ext cx="4142400" cy="7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notcorrupt(rcvpkt)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6" name="Google Shape;956;p28"/>
            <p:cNvCxnSpPr/>
            <p:nvPr/>
          </p:nvCxnSpPr>
          <p:spPr>
            <a:xfrm>
              <a:off x="8171888" y="5407524"/>
              <a:ext cx="1489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7" name="Google Shape;957;p28"/>
          <p:cNvGrpSpPr/>
          <p:nvPr/>
        </p:nvGrpSpPr>
        <p:grpSpPr>
          <a:xfrm>
            <a:off x="1511751" y="3327561"/>
            <a:ext cx="3548100" cy="991440"/>
            <a:chOff x="2270357" y="3283338"/>
            <a:chExt cx="3548100" cy="991440"/>
          </a:xfrm>
        </p:grpSpPr>
        <p:sp>
          <p:nvSpPr>
            <p:cNvPr id="958" name="Google Shape;958;p28"/>
            <p:cNvSpPr/>
            <p:nvPr/>
          </p:nvSpPr>
          <p:spPr>
            <a:xfrm>
              <a:off x="2882338" y="3283338"/>
              <a:ext cx="1800225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p28"/>
            <p:cNvGrpSpPr/>
            <p:nvPr/>
          </p:nvGrpSpPr>
          <p:grpSpPr>
            <a:xfrm>
              <a:off x="2270357" y="3545923"/>
              <a:ext cx="3548100" cy="728855"/>
              <a:chOff x="2270357" y="3545923"/>
              <a:chExt cx="3548100" cy="728855"/>
            </a:xfrm>
          </p:grpSpPr>
          <p:sp>
            <p:nvSpPr>
              <p:cNvPr id="960" name="Google Shape;960;p28"/>
              <p:cNvSpPr txBox="1"/>
              <p:nvPr/>
            </p:nvSpPr>
            <p:spPr>
              <a:xfrm>
                <a:off x="2270357" y="3545923"/>
                <a:ext cx="35481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isACK(rcvpkt)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61" name="Google Shape;961;p28"/>
              <p:cNvCxnSpPr/>
              <p:nvPr/>
            </p:nvCxnSpPr>
            <p:spPr>
              <a:xfrm>
                <a:off x="3330476" y="3919619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62" name="Google Shape;962;p28"/>
              <p:cNvSpPr txBox="1"/>
              <p:nvPr/>
            </p:nvSpPr>
            <p:spPr>
              <a:xfrm>
                <a:off x="3665151" y="3936078"/>
                <a:ext cx="324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3" name="Google Shape;963;p28"/>
          <p:cNvSpPr txBox="1"/>
          <p:nvPr/>
        </p:nvSpPr>
        <p:spPr>
          <a:xfrm>
            <a:off x="403409" y="2559928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8"/>
          <p:cNvSpPr txBox="1"/>
          <p:nvPr/>
        </p:nvSpPr>
        <p:spPr>
          <a:xfrm>
            <a:off x="8901306" y="4003359"/>
            <a:ext cx="12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rdt2.0 has a fatal flaw!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2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2" name="Google Shape;972;p2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9"/>
          <p:cNvSpPr txBox="1"/>
          <p:nvPr/>
        </p:nvSpPr>
        <p:spPr>
          <a:xfrm>
            <a:off x="213178" y="1384568"/>
            <a:ext cx="4944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happens if ACK/NAK corrupted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doesn’t know what happened at receiver!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just retransmit: possible duplicate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9"/>
          <p:cNvSpPr txBox="1"/>
          <p:nvPr/>
        </p:nvSpPr>
        <p:spPr>
          <a:xfrm>
            <a:off x="4912990" y="1373274"/>
            <a:ext cx="45627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handling duplicates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retransmits current pkt if ACK/NAK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adds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sequence number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each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discards (doesn’t deliver up) duplicate pkt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5" name="Google Shape;975;p29"/>
          <p:cNvGrpSpPr/>
          <p:nvPr/>
        </p:nvGrpSpPr>
        <p:grpSpPr>
          <a:xfrm>
            <a:off x="801858" y="4564155"/>
            <a:ext cx="7263579" cy="1704975"/>
            <a:chOff x="1552" y="2800"/>
            <a:chExt cx="2700" cy="1074"/>
          </a:xfrm>
        </p:grpSpPr>
        <p:sp>
          <p:nvSpPr>
            <p:cNvPr id="976" name="Google Shape;976;p29"/>
            <p:cNvSpPr/>
            <p:nvPr/>
          </p:nvSpPr>
          <p:spPr>
            <a:xfrm>
              <a:off x="1552" y="2974"/>
              <a:ext cx="2700" cy="9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2226" y="2864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9"/>
            <p:cNvSpPr txBox="1"/>
            <p:nvPr/>
          </p:nvSpPr>
          <p:spPr>
            <a:xfrm>
              <a:off x="1724" y="2800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      stop and 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1678" y="3136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sends one packet, then waits for receiver 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0" name="Google Shape;9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0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sender, handling garbled ACK/NAKs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6" name="Google Shape;986;p3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7" name="Google Shape;987;p3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0"/>
          <p:cNvSpPr/>
          <p:nvPr/>
        </p:nvSpPr>
        <p:spPr>
          <a:xfrm>
            <a:off x="3955392" y="2562038"/>
            <a:ext cx="901800" cy="83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9" name="Google Shape;989;p30"/>
          <p:cNvSpPr txBox="1"/>
          <p:nvPr/>
        </p:nvSpPr>
        <p:spPr>
          <a:xfrm>
            <a:off x="3864367" y="2638059"/>
            <a:ext cx="1090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call 0 from above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0" name="Google Shape;990;p30"/>
          <p:cNvCxnSpPr/>
          <p:nvPr/>
        </p:nvCxnSpPr>
        <p:spPr>
          <a:xfrm>
            <a:off x="3680754" y="2517588"/>
            <a:ext cx="377700" cy="19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991" name="Google Shape;991;p30"/>
          <p:cNvGrpSpPr/>
          <p:nvPr/>
        </p:nvGrpSpPr>
        <p:grpSpPr>
          <a:xfrm>
            <a:off x="5788954" y="2509650"/>
            <a:ext cx="1064274" cy="1017868"/>
            <a:chOff x="2848" y="1499"/>
            <a:chExt cx="645" cy="600"/>
          </a:xfrm>
        </p:grpSpPr>
        <p:sp>
          <p:nvSpPr>
            <p:cNvPr id="992" name="Google Shape;992;p30"/>
            <p:cNvSpPr/>
            <p:nvPr/>
          </p:nvSpPr>
          <p:spPr>
            <a:xfrm>
              <a:off x="2893" y="1499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3" name="Google Shape;993;p30"/>
            <p:cNvSpPr txBox="1"/>
            <p:nvPr/>
          </p:nvSpPr>
          <p:spPr>
            <a:xfrm>
              <a:off x="2848" y="155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 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94" name="Google Shape;994;p30"/>
          <p:cNvGrpSpPr/>
          <p:nvPr/>
        </p:nvGrpSpPr>
        <p:grpSpPr>
          <a:xfrm>
            <a:off x="4210979" y="1520638"/>
            <a:ext cx="3694200" cy="1087437"/>
            <a:chOff x="4914364" y="1394027"/>
            <a:chExt cx="3694200" cy="1087437"/>
          </a:xfrm>
        </p:grpSpPr>
        <p:sp>
          <p:nvSpPr>
            <p:cNvPr id="995" name="Google Shape;995;p30"/>
            <p:cNvSpPr txBox="1"/>
            <p:nvPr/>
          </p:nvSpPr>
          <p:spPr>
            <a:xfrm>
              <a:off x="4914364" y="1706764"/>
              <a:ext cx="369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96" name="Google Shape;996;p30"/>
            <p:cNvGrpSpPr/>
            <p:nvPr/>
          </p:nvGrpSpPr>
          <p:grpSpPr>
            <a:xfrm>
              <a:off x="4928652" y="1394027"/>
              <a:ext cx="2852875" cy="1087437"/>
              <a:chOff x="4928652" y="1394027"/>
              <a:chExt cx="2852875" cy="1087437"/>
            </a:xfrm>
          </p:grpSpPr>
          <p:sp>
            <p:nvSpPr>
              <p:cNvPr id="997" name="Google Shape;997;p30"/>
              <p:cNvSpPr txBox="1"/>
              <p:nvPr/>
            </p:nvSpPr>
            <p:spPr>
              <a:xfrm>
                <a:off x="4928652" y="1394027"/>
                <a:ext cx="2111400" cy="30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rdt_send(data)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98" name="Google Shape;998;p30"/>
              <p:cNvCxnSpPr/>
              <p:nvPr/>
            </p:nvCxnSpPr>
            <p:spPr>
              <a:xfrm>
                <a:off x="5046127" y="1759152"/>
                <a:ext cx="2735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9" name="Google Shape;999;p30"/>
              <p:cNvSpPr/>
              <p:nvPr/>
            </p:nvSpPr>
            <p:spPr>
              <a:xfrm flipH="1" rot="10800000">
                <a:off x="5215989" y="2260803"/>
                <a:ext cx="1482726" cy="220661"/>
              </a:xfrm>
              <a:custGeom>
                <a:rect b="b" l="l" r="r" t="t"/>
                <a:pathLst>
                  <a:path extrusionOk="0" h="525" w="283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000" name="Google Shape;1000;p30"/>
          <p:cNvGrpSpPr/>
          <p:nvPr/>
        </p:nvGrpSpPr>
        <p:grpSpPr>
          <a:xfrm>
            <a:off x="6562434" y="2126460"/>
            <a:ext cx="3627352" cy="1207253"/>
            <a:chOff x="7265819" y="1999849"/>
            <a:chExt cx="3627352" cy="1207253"/>
          </a:xfrm>
        </p:grpSpPr>
        <p:sp>
          <p:nvSpPr>
            <p:cNvPr id="1001" name="Google Shape;1001;p30"/>
            <p:cNvSpPr/>
            <p:nvPr/>
          </p:nvSpPr>
          <p:spPr>
            <a:xfrm rot="-1357173">
              <a:off x="7379752" y="2244928"/>
              <a:ext cx="466725" cy="685800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2" name="Google Shape;1002;p30"/>
            <p:cNvSpPr txBox="1"/>
            <p:nvPr/>
          </p:nvSpPr>
          <p:spPr>
            <a:xfrm>
              <a:off x="7742239" y="2806902"/>
              <a:ext cx="226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30"/>
            <p:cNvSpPr txBox="1"/>
            <p:nvPr/>
          </p:nvSpPr>
          <p:spPr>
            <a:xfrm>
              <a:off x="7714671" y="1999849"/>
              <a:ext cx="317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(corrupt(rcvpkt) ||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isNAK(rcvpkt) 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4" name="Google Shape;1004;p30"/>
            <p:cNvCxnSpPr/>
            <p:nvPr/>
          </p:nvCxnSpPr>
          <p:spPr>
            <a:xfrm>
              <a:off x="7835364" y="2846589"/>
              <a:ext cx="1433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5" name="Google Shape;1005;p30"/>
          <p:cNvGrpSpPr/>
          <p:nvPr/>
        </p:nvGrpSpPr>
        <p:grpSpPr>
          <a:xfrm>
            <a:off x="4452279" y="5035363"/>
            <a:ext cx="3764100" cy="984400"/>
            <a:chOff x="5155664" y="4908752"/>
            <a:chExt cx="3764100" cy="984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390614" y="4908752"/>
              <a:ext cx="1606552" cy="247650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07" name="Google Shape;1007;p30"/>
            <p:cNvSpPr txBox="1"/>
            <p:nvPr/>
          </p:nvSpPr>
          <p:spPr>
            <a:xfrm>
              <a:off x="5155664" y="5492952"/>
              <a:ext cx="376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8" name="Google Shape;1008;p30"/>
            <p:cNvSpPr txBox="1"/>
            <p:nvPr/>
          </p:nvSpPr>
          <p:spPr>
            <a:xfrm>
              <a:off x="5225514" y="5154814"/>
              <a:ext cx="23892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9" name="Google Shape;1009;p30"/>
            <p:cNvCxnSpPr/>
            <p:nvPr/>
          </p:nvCxnSpPr>
          <p:spPr>
            <a:xfrm>
              <a:off x="5273139" y="5507239"/>
              <a:ext cx="2903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0" name="Google Shape;1010;p30"/>
          <p:cNvGrpSpPr/>
          <p:nvPr/>
        </p:nvGrpSpPr>
        <p:grpSpPr>
          <a:xfrm>
            <a:off x="1156411" y="4563054"/>
            <a:ext cx="3008971" cy="1404246"/>
            <a:chOff x="1859796" y="4436443"/>
            <a:chExt cx="3008971" cy="1404246"/>
          </a:xfrm>
        </p:grpSpPr>
        <p:sp>
          <p:nvSpPr>
            <p:cNvPr id="1011" name="Google Shape;1011;p30"/>
            <p:cNvSpPr/>
            <p:nvPr/>
          </p:nvSpPr>
          <p:spPr>
            <a:xfrm rot="-6989454">
              <a:off x="3969802" y="4732540"/>
              <a:ext cx="952499" cy="469899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2" name="Google Shape;1012;p30"/>
            <p:cNvSpPr txBox="1"/>
            <p:nvPr/>
          </p:nvSpPr>
          <p:spPr>
            <a:xfrm>
              <a:off x="2510889" y="5564389"/>
              <a:ext cx="18192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30"/>
            <p:cNvSpPr txBox="1"/>
            <p:nvPr/>
          </p:nvSpPr>
          <p:spPr>
            <a:xfrm>
              <a:off x="1859796" y="4726939"/>
              <a:ext cx="23910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(corrupt(rcvpkt)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isNAK(rcvpkt) 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14" name="Google Shape;1014;p30"/>
            <p:cNvCxnSpPr/>
            <p:nvPr/>
          </p:nvCxnSpPr>
          <p:spPr>
            <a:xfrm>
              <a:off x="2601377" y="5572327"/>
              <a:ext cx="1557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5" name="Google Shape;1015;p30"/>
          <p:cNvGrpSpPr/>
          <p:nvPr/>
        </p:nvGrpSpPr>
        <p:grpSpPr>
          <a:xfrm>
            <a:off x="5939767" y="4455925"/>
            <a:ext cx="1089025" cy="952501"/>
            <a:chOff x="4156" y="2812"/>
            <a:chExt cx="686" cy="600"/>
          </a:xfrm>
        </p:grpSpPr>
        <p:sp>
          <p:nvSpPr>
            <p:cNvPr id="1016" name="Google Shape;1016;p30"/>
            <p:cNvSpPr/>
            <p:nvPr/>
          </p:nvSpPr>
          <p:spPr>
            <a:xfrm>
              <a:off x="4242" y="2812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7" name="Google Shape;1017;p30"/>
            <p:cNvSpPr txBox="1"/>
            <p:nvPr/>
          </p:nvSpPr>
          <p:spPr>
            <a:xfrm>
              <a:off x="4156" y="28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18" name="Google Shape;1018;p30"/>
          <p:cNvGrpSpPr/>
          <p:nvPr/>
        </p:nvGrpSpPr>
        <p:grpSpPr>
          <a:xfrm>
            <a:off x="3750604" y="4401950"/>
            <a:ext cx="1017588" cy="952501"/>
            <a:chOff x="4916" y="3266"/>
            <a:chExt cx="641" cy="600"/>
          </a:xfrm>
        </p:grpSpPr>
        <p:sp>
          <p:nvSpPr>
            <p:cNvPr id="1019" name="Google Shape;1019;p30"/>
            <p:cNvSpPr/>
            <p:nvPr/>
          </p:nvSpPr>
          <p:spPr>
            <a:xfrm>
              <a:off x="4957" y="3266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0" name="Google Shape;1020;p30"/>
            <p:cNvSpPr txBox="1"/>
            <p:nvPr/>
          </p:nvSpPr>
          <p:spPr>
            <a:xfrm>
              <a:off x="4916" y="331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 or NAK 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21" name="Google Shape;1021;p30"/>
          <p:cNvGrpSpPr/>
          <p:nvPr/>
        </p:nvGrpSpPr>
        <p:grpSpPr>
          <a:xfrm>
            <a:off x="6636678" y="3116077"/>
            <a:ext cx="3184872" cy="1472175"/>
            <a:chOff x="7340063" y="2989464"/>
            <a:chExt cx="3184872" cy="1472175"/>
          </a:xfrm>
        </p:grpSpPr>
        <p:sp>
          <p:nvSpPr>
            <p:cNvPr id="1022" name="Google Shape;1022;p30"/>
            <p:cNvSpPr/>
            <p:nvPr/>
          </p:nvSpPr>
          <p:spPr>
            <a:xfrm rot="-5400000">
              <a:off x="6760626" y="3568902"/>
              <a:ext cx="1363663" cy="2047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3" name="Google Shape;1023;p30"/>
            <p:cNvSpPr txBox="1"/>
            <p:nvPr/>
          </p:nvSpPr>
          <p:spPr>
            <a:xfrm>
              <a:off x="7529435" y="3255707"/>
              <a:ext cx="2995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30"/>
            <p:cNvCxnSpPr/>
            <p:nvPr/>
          </p:nvCxnSpPr>
          <p:spPr>
            <a:xfrm>
              <a:off x="7611527" y="411341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30"/>
            <p:cNvSpPr txBox="1"/>
            <p:nvPr/>
          </p:nvSpPr>
          <p:spPr>
            <a:xfrm>
              <a:off x="7994114" y="412293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p30"/>
          <p:cNvGrpSpPr/>
          <p:nvPr/>
        </p:nvGrpSpPr>
        <p:grpSpPr>
          <a:xfrm>
            <a:off x="65110" y="3176398"/>
            <a:ext cx="3918857" cy="1286440"/>
            <a:chOff x="768495" y="3049787"/>
            <a:chExt cx="3918857" cy="1286440"/>
          </a:xfrm>
        </p:grpSpPr>
        <p:sp>
          <p:nvSpPr>
            <p:cNvPr id="1027" name="Google Shape;1027;p30"/>
            <p:cNvSpPr/>
            <p:nvPr/>
          </p:nvSpPr>
          <p:spPr>
            <a:xfrm flipH="1" rot="5400000">
              <a:off x="3992026" y="3621288"/>
              <a:ext cx="1266827" cy="123825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8" name="Google Shape;1028;p30"/>
            <p:cNvSpPr txBox="1"/>
            <p:nvPr/>
          </p:nvSpPr>
          <p:spPr>
            <a:xfrm>
              <a:off x="768495" y="3141125"/>
              <a:ext cx="36237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&amp;&amp; isACK(rcvpkt)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9" name="Google Shape;1029;p30"/>
            <p:cNvCxnSpPr/>
            <p:nvPr/>
          </p:nvCxnSpPr>
          <p:spPr>
            <a:xfrm>
              <a:off x="2572802" y="3983239"/>
              <a:ext cx="17382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0" name="Google Shape;1030;p30"/>
            <p:cNvSpPr txBox="1"/>
            <p:nvPr/>
          </p:nvSpPr>
          <p:spPr>
            <a:xfrm>
              <a:off x="3144302" y="399752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1" name="Google Shape;10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1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receiver, handling garbled ACK/NAKs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" name="Google Shape;1037;p3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p3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31"/>
          <p:cNvGrpSpPr/>
          <p:nvPr/>
        </p:nvGrpSpPr>
        <p:grpSpPr>
          <a:xfrm>
            <a:off x="3090191" y="3458543"/>
            <a:ext cx="969963" cy="952501"/>
            <a:chOff x="963" y="1131"/>
            <a:chExt cx="611" cy="600"/>
          </a:xfrm>
        </p:grpSpPr>
        <p:sp>
          <p:nvSpPr>
            <p:cNvPr id="1040" name="Google Shape;1040;p31"/>
            <p:cNvSpPr/>
            <p:nvPr/>
          </p:nvSpPr>
          <p:spPr>
            <a:xfrm>
              <a:off x="963" y="1131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1" name="Google Shape;1041;p31"/>
            <p:cNvSpPr txBox="1"/>
            <p:nvPr/>
          </p:nvSpPr>
          <p:spPr>
            <a:xfrm>
              <a:off x="974" y="11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42" name="Google Shape;1042;p31"/>
          <p:cNvCxnSpPr/>
          <p:nvPr/>
        </p:nvCxnSpPr>
        <p:spPr>
          <a:xfrm>
            <a:off x="2926679" y="2388568"/>
            <a:ext cx="419100" cy="1079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043" name="Google Shape;1043;p31"/>
          <p:cNvGrpSpPr/>
          <p:nvPr/>
        </p:nvGrpSpPr>
        <p:grpSpPr>
          <a:xfrm>
            <a:off x="3013991" y="4274518"/>
            <a:ext cx="3862425" cy="2187700"/>
            <a:chOff x="4688044" y="4161974"/>
            <a:chExt cx="3862425" cy="2187700"/>
          </a:xfrm>
        </p:grpSpPr>
        <p:sp>
          <p:nvSpPr>
            <p:cNvPr id="1044" name="Google Shape;1044;p31"/>
            <p:cNvSpPr/>
            <p:nvPr/>
          </p:nvSpPr>
          <p:spPr>
            <a:xfrm>
              <a:off x="5299232" y="4161974"/>
              <a:ext cx="1590676" cy="688975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31"/>
            <p:cNvSpPr txBox="1"/>
            <p:nvPr/>
          </p:nvSpPr>
          <p:spPr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&amp;&amp; has_seq1(rcvpkt)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6" name="Google Shape;1046;p31"/>
            <p:cNvCxnSpPr/>
            <p:nvPr/>
          </p:nvCxnSpPr>
          <p:spPr>
            <a:xfrm>
              <a:off x="4754719" y="5300212"/>
              <a:ext cx="2898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7" name="Google Shape;1047;p31"/>
            <p:cNvSpPr txBox="1"/>
            <p:nvPr/>
          </p:nvSpPr>
          <p:spPr>
            <a:xfrm>
              <a:off x="4697569" y="5355774"/>
              <a:ext cx="38529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8" name="Google Shape;1048;p31"/>
          <p:cNvGrpSpPr/>
          <p:nvPr/>
        </p:nvGrpSpPr>
        <p:grpSpPr>
          <a:xfrm>
            <a:off x="4788816" y="3493468"/>
            <a:ext cx="977900" cy="952500"/>
            <a:chOff x="4398" y="3133"/>
            <a:chExt cx="616" cy="600"/>
          </a:xfrm>
        </p:grpSpPr>
        <p:sp>
          <p:nvSpPr>
            <p:cNvPr id="1049" name="Google Shape;1049;p31"/>
            <p:cNvSpPr/>
            <p:nvPr/>
          </p:nvSpPr>
          <p:spPr>
            <a:xfrm>
              <a:off x="4398" y="313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0" name="Google Shape;1050;p31"/>
            <p:cNvSpPr txBox="1"/>
            <p:nvPr/>
          </p:nvSpPr>
          <p:spPr>
            <a:xfrm>
              <a:off x="4414" y="31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51" name="Google Shape;1051;p31"/>
          <p:cNvGrpSpPr/>
          <p:nvPr/>
        </p:nvGrpSpPr>
        <p:grpSpPr>
          <a:xfrm>
            <a:off x="3175916" y="1390031"/>
            <a:ext cx="3981600" cy="2101850"/>
            <a:chOff x="4849969" y="1277487"/>
            <a:chExt cx="3981600" cy="2101850"/>
          </a:xfrm>
        </p:grpSpPr>
        <p:sp>
          <p:nvSpPr>
            <p:cNvPr id="1052" name="Google Shape;1052;p31"/>
            <p:cNvSpPr/>
            <p:nvPr/>
          </p:nvSpPr>
          <p:spPr>
            <a:xfrm flipH="1" rot="10800000">
              <a:off x="5281769" y="2593524"/>
              <a:ext cx="1590676" cy="7858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053" name="Google Shape;1053;p31"/>
            <p:cNvGrpSpPr/>
            <p:nvPr/>
          </p:nvGrpSpPr>
          <p:grpSpPr>
            <a:xfrm>
              <a:off x="4849969" y="1277487"/>
              <a:ext cx="3981600" cy="1232050"/>
              <a:chOff x="4849969" y="1277487"/>
              <a:chExt cx="3981600" cy="1232050"/>
            </a:xfrm>
          </p:grpSpPr>
          <p:sp>
            <p:nvSpPr>
              <p:cNvPr id="1054" name="Google Shape;1054;p31"/>
              <p:cNvSpPr txBox="1"/>
              <p:nvPr/>
            </p:nvSpPr>
            <p:spPr>
              <a:xfrm>
                <a:off x="4849969" y="1277487"/>
                <a:ext cx="3981600" cy="5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rdt_rcv(rcvpkt) &amp;&amp; notcorrupt(rcvpkt)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&amp;&amp; has_seq0(rcvpkt) 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5" name="Google Shape;1055;p31"/>
              <p:cNvCxnSpPr/>
              <p:nvPr/>
            </p:nvCxnSpPr>
            <p:spPr>
              <a:xfrm>
                <a:off x="4959507" y="1847399"/>
                <a:ext cx="1914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56" name="Google Shape;1056;p31"/>
              <p:cNvSpPr txBox="1"/>
              <p:nvPr/>
            </p:nvSpPr>
            <p:spPr>
              <a:xfrm>
                <a:off x="4862669" y="1804537"/>
                <a:ext cx="3474900" cy="7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extract(rcvpkt,data)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deliver_data(data)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sndpkt = make_pkt(ACK, chksum)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udt_send(sndpkt)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057" name="Google Shape;1057;p31"/>
          <p:cNvGrpSpPr/>
          <p:nvPr/>
        </p:nvGrpSpPr>
        <p:grpSpPr>
          <a:xfrm>
            <a:off x="5354863" y="2767981"/>
            <a:ext cx="3840791" cy="1309627"/>
            <a:chOff x="7028916" y="2655437"/>
            <a:chExt cx="3840791" cy="1309627"/>
          </a:xfrm>
        </p:grpSpPr>
        <p:sp>
          <p:nvSpPr>
            <p:cNvPr id="1058" name="Google Shape;1058;p31"/>
            <p:cNvSpPr txBox="1"/>
            <p:nvPr/>
          </p:nvSpPr>
          <p:spPr>
            <a:xfrm>
              <a:off x="7842407" y="2952299"/>
              <a:ext cx="302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 rot="-1361012">
              <a:off x="7162957" y="2972937"/>
              <a:ext cx="839787" cy="863599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0" name="Google Shape;1060;p31"/>
            <p:cNvSpPr txBox="1"/>
            <p:nvPr/>
          </p:nvSpPr>
          <p:spPr>
            <a:xfrm>
              <a:off x="7793194" y="2655437"/>
              <a:ext cx="2871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1" name="Google Shape;1061;p31"/>
            <p:cNvCxnSpPr/>
            <p:nvPr/>
          </p:nvCxnSpPr>
          <p:spPr>
            <a:xfrm>
              <a:off x="7931307" y="2966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62" name="Google Shape;1062;p31"/>
          <p:cNvGrpSpPr/>
          <p:nvPr/>
        </p:nvGrpSpPr>
        <p:grpSpPr>
          <a:xfrm>
            <a:off x="5404769" y="3705440"/>
            <a:ext cx="3662310" cy="1234166"/>
            <a:chOff x="7078822" y="3592896"/>
            <a:chExt cx="3662310" cy="1234166"/>
          </a:xfrm>
        </p:grpSpPr>
        <p:sp>
          <p:nvSpPr>
            <p:cNvPr id="1063" name="Google Shape;1063;p31"/>
            <p:cNvSpPr txBox="1"/>
            <p:nvPr/>
          </p:nvSpPr>
          <p:spPr>
            <a:xfrm>
              <a:off x="7845582" y="3665087"/>
              <a:ext cx="2624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not corrupt(rcvpkt) &amp;&amp;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has_seq0(rcvpkt)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4" name="Google Shape;1064;p31"/>
            <p:cNvCxnSpPr/>
            <p:nvPr/>
          </p:nvCxnSpPr>
          <p:spPr>
            <a:xfrm>
              <a:off x="7929719" y="4363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5" name="Google Shape;1065;p31"/>
            <p:cNvSpPr/>
            <p:nvPr/>
          </p:nvSpPr>
          <p:spPr>
            <a:xfrm rot="1020547">
              <a:off x="7186768" y="3696837"/>
              <a:ext cx="839787" cy="863601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6" name="Google Shape;1066;p31"/>
            <p:cNvSpPr txBox="1"/>
            <p:nvPr/>
          </p:nvSpPr>
          <p:spPr>
            <a:xfrm>
              <a:off x="7801132" y="4417562"/>
              <a:ext cx="29400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245391" y="3641940"/>
            <a:ext cx="2989260" cy="1254803"/>
            <a:chOff x="1919444" y="3529396"/>
            <a:chExt cx="2989260" cy="1254803"/>
          </a:xfrm>
        </p:grpSpPr>
        <p:sp>
          <p:nvSpPr>
            <p:cNvPr id="1068" name="Google Shape;1068;p31"/>
            <p:cNvSpPr txBox="1"/>
            <p:nvPr/>
          </p:nvSpPr>
          <p:spPr>
            <a:xfrm>
              <a:off x="1919444" y="3644449"/>
              <a:ext cx="2624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not corrupt(rcvpkt) &amp;&amp;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has_seq1(rcvpkt)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9" name="Google Shape;1069;p31"/>
            <p:cNvCxnSpPr/>
            <p:nvPr/>
          </p:nvCxnSpPr>
          <p:spPr>
            <a:xfrm>
              <a:off x="2003582" y="4352474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0" name="Google Shape;1070;p31"/>
            <p:cNvSpPr txBox="1"/>
            <p:nvPr/>
          </p:nvSpPr>
          <p:spPr>
            <a:xfrm>
              <a:off x="1951194" y="4374699"/>
              <a:ext cx="29400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 flipH="1" rot="-1020547">
              <a:off x="3960971" y="3633337"/>
              <a:ext cx="839787" cy="863601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72" name="Google Shape;1072;p31"/>
          <p:cNvGrpSpPr/>
          <p:nvPr/>
        </p:nvGrpSpPr>
        <p:grpSpPr>
          <a:xfrm>
            <a:off x="193004" y="2704481"/>
            <a:ext cx="3087625" cy="1385827"/>
            <a:chOff x="1867057" y="2591937"/>
            <a:chExt cx="3087625" cy="1385827"/>
          </a:xfrm>
        </p:grpSpPr>
        <p:sp>
          <p:nvSpPr>
            <p:cNvPr id="1073" name="Google Shape;1073;p31"/>
            <p:cNvSpPr txBox="1"/>
            <p:nvPr/>
          </p:nvSpPr>
          <p:spPr>
            <a:xfrm>
              <a:off x="1867057" y="2591937"/>
              <a:ext cx="28719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4" name="Google Shape;1074;p31"/>
            <p:cNvCxnSpPr/>
            <p:nvPr/>
          </p:nvCxnSpPr>
          <p:spPr>
            <a:xfrm>
              <a:off x="2005169" y="2966587"/>
              <a:ext cx="1938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31"/>
            <p:cNvSpPr txBox="1"/>
            <p:nvPr/>
          </p:nvSpPr>
          <p:spPr>
            <a:xfrm>
              <a:off x="1927382" y="2933249"/>
              <a:ext cx="302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make_pkt(NAK, chksum)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 flipH="1" rot="1361009">
              <a:off x="3948269" y="2985637"/>
              <a:ext cx="839788" cy="863599"/>
            </a:xfrm>
            <a:custGeom>
              <a:rect b="b" l="l" r="r" t="t"/>
              <a:pathLst>
                <a:path extrusionOk="0" h="1815" w="619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77" name="Google Shape;10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3" name="Google Shape;103;p1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14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rdt2.1: discussion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p3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4" name="Google Shape;1084;p3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2"/>
          <p:cNvSpPr txBox="1"/>
          <p:nvPr/>
        </p:nvSpPr>
        <p:spPr>
          <a:xfrm>
            <a:off x="393111" y="1534349"/>
            <a:ext cx="4600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added to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seq. #s (0,1) will suffice.  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check if received ACK/NAK corrupted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twice as many states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must “remember” whether “expected” pkt should have seq # of 0 or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2"/>
          <p:cNvSpPr txBox="1"/>
          <p:nvPr/>
        </p:nvSpPr>
        <p:spPr>
          <a:xfrm>
            <a:off x="5360423" y="1534241"/>
            <a:ext cx="4149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check if received packet is duplicate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indicates whether 0 or 1 is expected pkt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receiver can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know if its last ACK/NAK received OK at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a NAK-free protocol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4" name="Google Shape;1094;p3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 txBox="1"/>
          <p:nvPr/>
        </p:nvSpPr>
        <p:spPr>
          <a:xfrm>
            <a:off x="147616" y="1506213"/>
            <a:ext cx="85743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0987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functionality as rdt2.1, using ACKs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NAK, receiver sends ACK for last pkt received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1" marL="80803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must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include seq # of pkt being ACKed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duplicate ACK at sender results in same action as NAK: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 current pkt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3"/>
          <p:cNvSpPr txBox="1"/>
          <p:nvPr/>
        </p:nvSpPr>
        <p:spPr>
          <a:xfrm>
            <a:off x="393111" y="4236241"/>
            <a:ext cx="68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will see, TCP uses this approach to be NAK-free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7" name="Google Shape;10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4"/>
          <p:cNvSpPr/>
          <p:nvPr/>
        </p:nvSpPr>
        <p:spPr>
          <a:xfrm>
            <a:off x="393111" y="64735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sender fragments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p3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5" name="Google Shape;1105;p3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7" name="Google Shape;11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93" y="1387475"/>
            <a:ext cx="73152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/>
          <p:nvPr/>
        </p:nvSpPr>
        <p:spPr>
          <a:xfrm>
            <a:off x="393111" y="64735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rdt2.2: receiver fragments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5" name="Google Shape;1115;p3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6" name="Google Shape;1116;p3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8" name="Google Shape;11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52" y="1459529"/>
            <a:ext cx="9753647" cy="51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channel with errors and loss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5" name="Google Shape;1125;p3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6" name="Google Shape;1126;p3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36"/>
          <p:cNvSpPr txBox="1"/>
          <p:nvPr/>
        </p:nvSpPr>
        <p:spPr>
          <a:xfrm>
            <a:off x="224761" y="1378626"/>
            <a:ext cx="7005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New channel assumption: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underlying channel can also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packets (data, ACKs)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checksum, sequence #s, ACKs, retransmissions will be of help … but not quite enough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36"/>
          <p:cNvSpPr txBox="1"/>
          <p:nvPr/>
        </p:nvSpPr>
        <p:spPr>
          <a:xfrm>
            <a:off x="224761" y="3429000"/>
            <a:ext cx="8300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68325" lvl="0" marL="581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handle lost sender-to-receiver words in conversation?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channel with errors and loss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5" name="Google Shape;1135;p3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6" name="Google Shape;1136;p3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238367" y="1404535"/>
            <a:ext cx="9271500" cy="5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r>
              <a:rPr b="0" i="1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waits “reasonable” amount of time for 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06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retransmits if no ACK received in this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064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pkt (or ACK) just delayed (not lost):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74771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retransmission will be duplicate, but seq #s already handles this!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74771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must specify seq # of packet being ACKed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37"/>
          <p:cNvGrpSpPr/>
          <p:nvPr/>
        </p:nvGrpSpPr>
        <p:grpSpPr>
          <a:xfrm>
            <a:off x="3339907" y="4500965"/>
            <a:ext cx="3381375" cy="1905000"/>
            <a:chOff x="3667124" y="4359729"/>
            <a:chExt cx="3381375" cy="1905000"/>
          </a:xfrm>
        </p:grpSpPr>
        <p:pic>
          <p:nvPicPr>
            <p:cNvPr descr="Image result for red alarm clock" id="1139" name="Google Shape;113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7124" y="4359729"/>
              <a:ext cx="3381375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37"/>
            <p:cNvSpPr txBox="1"/>
            <p:nvPr/>
          </p:nvSpPr>
          <p:spPr>
            <a:xfrm>
              <a:off x="5932303" y="4757575"/>
              <a:ext cx="1048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Tahoma"/>
                <a:buNone/>
              </a:pPr>
              <a:r>
                <a:rPr b="0" i="1" lang="en-US" sz="2000" u="none" cap="none" strike="noStrike">
                  <a:solidFill>
                    <a:srgbClr val="C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1" name="Google Shape;1141;p37"/>
          <p:cNvSpPr txBox="1"/>
          <p:nvPr/>
        </p:nvSpPr>
        <p:spPr>
          <a:xfrm>
            <a:off x="238367" y="3812125"/>
            <a:ext cx="84402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2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countdown timer to interrupt after “reasonable” amount of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2" name="Google Shape;114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8"/>
          <p:cNvSpPr/>
          <p:nvPr/>
        </p:nvSpPr>
        <p:spPr>
          <a:xfrm>
            <a:off x="1710750" y="4269150"/>
            <a:ext cx="5609400" cy="1352400"/>
          </a:xfrm>
          <a:prstGeom prst="ellipse">
            <a:avLst/>
          </a:prstGeom>
          <a:noFill/>
          <a:ln cap="flat" cmpd="sng" w="412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38"/>
          <p:cNvSpPr/>
          <p:nvPr/>
        </p:nvSpPr>
        <p:spPr>
          <a:xfrm>
            <a:off x="1711050" y="2170950"/>
            <a:ext cx="5609400" cy="1534800"/>
          </a:xfrm>
          <a:prstGeom prst="ellipse">
            <a:avLst/>
          </a:prstGeom>
          <a:noFill/>
          <a:ln cap="flat" cmpd="sng" w="412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0" name="Google Shape;1150;p3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1" name="Google Shape;1151;p3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8"/>
          <p:cNvSpPr/>
          <p:nvPr/>
        </p:nvSpPr>
        <p:spPr>
          <a:xfrm>
            <a:off x="935835" y="4045344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8"/>
          <p:cNvSpPr/>
          <p:nvPr/>
        </p:nvSpPr>
        <p:spPr>
          <a:xfrm>
            <a:off x="3378584" y="6108301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38"/>
          <p:cNvSpPr/>
          <p:nvPr/>
        </p:nvSpPr>
        <p:spPr>
          <a:xfrm>
            <a:off x="6375607" y="4258712"/>
            <a:ext cx="9447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3041706" y="2264636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6" name="Google Shape;1156;p38"/>
          <p:cNvCxnSpPr/>
          <p:nvPr/>
        </p:nvCxnSpPr>
        <p:spPr>
          <a:xfrm>
            <a:off x="2757871" y="1947464"/>
            <a:ext cx="157200" cy="5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157" name="Google Shape;1157;p38"/>
          <p:cNvGrpSpPr/>
          <p:nvPr/>
        </p:nvGrpSpPr>
        <p:grpSpPr>
          <a:xfrm>
            <a:off x="5253786" y="2493575"/>
            <a:ext cx="1101364" cy="850800"/>
            <a:chOff x="423" y="1273"/>
            <a:chExt cx="622" cy="600"/>
          </a:xfrm>
        </p:grpSpPr>
        <p:sp>
          <p:nvSpPr>
            <p:cNvPr id="1158" name="Google Shape;1158;p38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9" name="Google Shape;1159;p38"/>
            <p:cNvSpPr txBox="1"/>
            <p:nvPr/>
          </p:nvSpPr>
          <p:spPr>
            <a:xfrm>
              <a:off x="423" y="14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3027746" y="1493439"/>
            <a:ext cx="3860700" cy="1144587"/>
            <a:chOff x="4758073" y="1183947"/>
            <a:chExt cx="3860700" cy="1144587"/>
          </a:xfrm>
        </p:grpSpPr>
        <p:sp>
          <p:nvSpPr>
            <p:cNvPr id="1161" name="Google Shape;1161;p38"/>
            <p:cNvSpPr txBox="1"/>
            <p:nvPr/>
          </p:nvSpPr>
          <p:spPr>
            <a:xfrm>
              <a:off x="4758073" y="1477634"/>
              <a:ext cx="3860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38"/>
            <p:cNvSpPr txBox="1"/>
            <p:nvPr/>
          </p:nvSpPr>
          <p:spPr>
            <a:xfrm>
              <a:off x="4799348" y="1183947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3" name="Google Shape;1163;p38"/>
            <p:cNvCxnSpPr/>
            <p:nvPr/>
          </p:nvCxnSpPr>
          <p:spPr>
            <a:xfrm>
              <a:off x="4900948" y="15220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4" name="Google Shape;1164;p38"/>
            <p:cNvSpPr/>
            <p:nvPr/>
          </p:nvSpPr>
          <p:spPr>
            <a:xfrm flipH="1" rot="10800000">
              <a:off x="5123198" y="2165021"/>
              <a:ext cx="2090735" cy="1635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65" name="Google Shape;1165;p38"/>
          <p:cNvGrpSpPr/>
          <p:nvPr/>
        </p:nvGrpSpPr>
        <p:grpSpPr>
          <a:xfrm>
            <a:off x="5584074" y="4408100"/>
            <a:ext cx="1096647" cy="952500"/>
            <a:chOff x="4159" y="3230"/>
            <a:chExt cx="617" cy="600"/>
          </a:xfrm>
        </p:grpSpPr>
        <p:sp>
          <p:nvSpPr>
            <p:cNvPr id="1166" name="Google Shape;1166;p38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7" name="Google Shape;1167;p38"/>
            <p:cNvSpPr txBox="1"/>
            <p:nvPr/>
          </p:nvSpPr>
          <p:spPr>
            <a:xfrm>
              <a:off x="4176" y="331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Google Shape;1168;p38"/>
          <p:cNvGrpSpPr/>
          <p:nvPr/>
        </p:nvGrpSpPr>
        <p:grpSpPr>
          <a:xfrm>
            <a:off x="3324609" y="5141514"/>
            <a:ext cx="3444900" cy="1038375"/>
            <a:chOff x="5054936" y="4832022"/>
            <a:chExt cx="3444900" cy="1038375"/>
          </a:xfrm>
        </p:grpSpPr>
        <p:sp>
          <p:nvSpPr>
            <p:cNvPr id="1169" name="Google Shape;1169;p38"/>
            <p:cNvSpPr/>
            <p:nvPr/>
          </p:nvSpPr>
          <p:spPr>
            <a:xfrm>
              <a:off x="5108911" y="4832022"/>
              <a:ext cx="2312984" cy="274637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0" name="Google Shape;1170;p38"/>
            <p:cNvSpPr txBox="1"/>
            <p:nvPr/>
          </p:nvSpPr>
          <p:spPr>
            <a:xfrm>
              <a:off x="5054936" y="5317797"/>
              <a:ext cx="3444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1" name="Google Shape;1171;p38"/>
            <p:cNvSpPr txBox="1"/>
            <p:nvPr/>
          </p:nvSpPr>
          <p:spPr>
            <a:xfrm>
              <a:off x="5054936" y="5035222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2" name="Google Shape;1172;p38"/>
            <p:cNvCxnSpPr/>
            <p:nvPr/>
          </p:nvCxnSpPr>
          <p:spPr>
            <a:xfrm>
              <a:off x="5173998" y="5346372"/>
              <a:ext cx="2598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3" name="Google Shape;1173;p38"/>
          <p:cNvGrpSpPr/>
          <p:nvPr/>
        </p:nvGrpSpPr>
        <p:grpSpPr>
          <a:xfrm>
            <a:off x="6128134" y="3222229"/>
            <a:ext cx="2309837" cy="1184272"/>
            <a:chOff x="7858461" y="2912737"/>
            <a:chExt cx="2309837" cy="1184272"/>
          </a:xfrm>
        </p:grpSpPr>
        <p:sp>
          <p:nvSpPr>
            <p:cNvPr id="1174" name="Google Shape;1174;p38"/>
            <p:cNvSpPr/>
            <p:nvPr/>
          </p:nvSpPr>
          <p:spPr>
            <a:xfrm rot="-5400000">
              <a:off x="7349669" y="3421529"/>
              <a:ext cx="1184272" cy="1666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8018798" y="3200072"/>
              <a:ext cx="2149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isACK(rcvpkt,0)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6" name="Google Shape;1176;p38"/>
            <p:cNvCxnSpPr/>
            <p:nvPr/>
          </p:nvCxnSpPr>
          <p:spPr>
            <a:xfrm>
              <a:off x="8134686" y="3911272"/>
              <a:ext cx="1419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7" name="Google Shape;1177;p38"/>
            <p:cNvSpPr txBox="1"/>
            <p:nvPr/>
          </p:nvSpPr>
          <p:spPr>
            <a:xfrm>
              <a:off x="8039436" y="3892222"/>
              <a:ext cx="15144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908434" y="3268264"/>
            <a:ext cx="1933239" cy="1239836"/>
            <a:chOff x="2638761" y="2958772"/>
            <a:chExt cx="1933239" cy="1239836"/>
          </a:xfrm>
        </p:grpSpPr>
        <p:sp>
          <p:nvSpPr>
            <p:cNvPr id="1179" name="Google Shape;1179;p38"/>
            <p:cNvSpPr/>
            <p:nvPr/>
          </p:nvSpPr>
          <p:spPr>
            <a:xfrm flipH="1" rot="5400000">
              <a:off x="3932567" y="3559176"/>
              <a:ext cx="1137912" cy="140952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0" name="Google Shape;1180;p38"/>
            <p:cNvSpPr txBox="1"/>
            <p:nvPr/>
          </p:nvSpPr>
          <p:spPr>
            <a:xfrm>
              <a:off x="2646698" y="2958772"/>
              <a:ext cx="19128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isACK(rcvpkt,1)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1" name="Google Shape;1181;p38"/>
            <p:cNvCxnSpPr/>
            <p:nvPr/>
          </p:nvCxnSpPr>
          <p:spPr>
            <a:xfrm>
              <a:off x="2773698" y="3698547"/>
              <a:ext cx="1517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2" name="Google Shape;1182;p38"/>
            <p:cNvSpPr txBox="1"/>
            <p:nvPr/>
          </p:nvSpPr>
          <p:spPr>
            <a:xfrm>
              <a:off x="2638761" y="3671559"/>
              <a:ext cx="15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3" name="Google Shape;1183;p38"/>
          <p:cNvGrpSpPr/>
          <p:nvPr/>
        </p:nvGrpSpPr>
        <p:grpSpPr>
          <a:xfrm>
            <a:off x="2355575" y="2538025"/>
            <a:ext cx="1062050" cy="1038375"/>
            <a:chOff x="4159" y="3230"/>
            <a:chExt cx="610" cy="600"/>
          </a:xfrm>
        </p:grpSpPr>
        <p:sp>
          <p:nvSpPr>
            <p:cNvPr id="1184" name="Google Shape;1184;p38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8"/>
            <p:cNvSpPr txBox="1"/>
            <p:nvPr/>
          </p:nvSpPr>
          <p:spPr>
            <a:xfrm>
              <a:off x="4169" y="331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0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6" name="Google Shape;1186;p38"/>
          <p:cNvGrpSpPr/>
          <p:nvPr/>
        </p:nvGrpSpPr>
        <p:grpSpPr>
          <a:xfrm>
            <a:off x="2601600" y="4468425"/>
            <a:ext cx="914400" cy="952500"/>
            <a:chOff x="428" y="1273"/>
            <a:chExt cx="617" cy="600"/>
          </a:xfrm>
        </p:grpSpPr>
        <p:sp>
          <p:nvSpPr>
            <p:cNvPr id="1187" name="Google Shape;1187;p38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8"/>
            <p:cNvSpPr txBox="1"/>
            <p:nvPr/>
          </p:nvSpPr>
          <p:spPr>
            <a:xfrm>
              <a:off x="428" y="140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9" name="Google Shape;1189;p38"/>
          <p:cNvSpPr/>
          <p:nvPr/>
        </p:nvSpPr>
        <p:spPr>
          <a:xfrm>
            <a:off x="5356275" y="2493900"/>
            <a:ext cx="952500" cy="8508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8"/>
          <p:cNvSpPr/>
          <p:nvPr/>
        </p:nvSpPr>
        <p:spPr>
          <a:xfrm>
            <a:off x="2371775" y="2525675"/>
            <a:ext cx="1037400" cy="1038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8"/>
          <p:cNvSpPr/>
          <p:nvPr/>
        </p:nvSpPr>
        <p:spPr>
          <a:xfrm>
            <a:off x="5638800" y="4408100"/>
            <a:ext cx="1037400" cy="9525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2" name="Google Shape;1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38"/>
          <p:cNvSpPr/>
          <p:nvPr/>
        </p:nvSpPr>
        <p:spPr>
          <a:xfrm>
            <a:off x="2625773" y="4532264"/>
            <a:ext cx="914400" cy="876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3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0" name="Google Shape;1200;p3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9"/>
          <p:cNvSpPr/>
          <p:nvPr/>
        </p:nvSpPr>
        <p:spPr>
          <a:xfrm>
            <a:off x="896097" y="4032795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9"/>
          <p:cNvSpPr/>
          <p:nvPr/>
        </p:nvSpPr>
        <p:spPr>
          <a:xfrm>
            <a:off x="3338846" y="6095752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9"/>
          <p:cNvSpPr/>
          <p:nvPr/>
        </p:nvSpPr>
        <p:spPr>
          <a:xfrm>
            <a:off x="6335869" y="4246163"/>
            <a:ext cx="9447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39"/>
          <p:cNvSpPr/>
          <p:nvPr/>
        </p:nvSpPr>
        <p:spPr>
          <a:xfrm>
            <a:off x="3001968" y="2252087"/>
            <a:ext cx="1037400" cy="2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5" name="Google Shape;1205;p39"/>
          <p:cNvCxnSpPr/>
          <p:nvPr/>
        </p:nvCxnSpPr>
        <p:spPr>
          <a:xfrm>
            <a:off x="2718133" y="1934915"/>
            <a:ext cx="157200" cy="5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1206" name="Google Shape;1206;p39"/>
          <p:cNvGrpSpPr/>
          <p:nvPr/>
        </p:nvGrpSpPr>
        <p:grpSpPr>
          <a:xfrm>
            <a:off x="5187556" y="2481026"/>
            <a:ext cx="1094519" cy="1038300"/>
            <a:chOff x="411" y="1273"/>
            <a:chExt cx="634" cy="600"/>
          </a:xfrm>
        </p:grpSpPr>
        <p:sp>
          <p:nvSpPr>
            <p:cNvPr id="1207" name="Google Shape;1207;p39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8" name="Google Shape;1208;p39"/>
            <p:cNvSpPr txBox="1"/>
            <p:nvPr/>
          </p:nvSpPr>
          <p:spPr>
            <a:xfrm>
              <a:off x="411" y="144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2988008" y="1480890"/>
            <a:ext cx="3860700" cy="1144587"/>
            <a:chOff x="4758073" y="1183947"/>
            <a:chExt cx="3860700" cy="1144587"/>
          </a:xfrm>
        </p:grpSpPr>
        <p:sp>
          <p:nvSpPr>
            <p:cNvPr id="1210" name="Google Shape;1210;p39"/>
            <p:cNvSpPr txBox="1"/>
            <p:nvPr/>
          </p:nvSpPr>
          <p:spPr>
            <a:xfrm>
              <a:off x="4758073" y="1477634"/>
              <a:ext cx="3860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1" name="Google Shape;1211;p39"/>
            <p:cNvSpPr txBox="1"/>
            <p:nvPr/>
          </p:nvSpPr>
          <p:spPr>
            <a:xfrm>
              <a:off x="4799348" y="1183947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12" name="Google Shape;1212;p39"/>
            <p:cNvCxnSpPr/>
            <p:nvPr/>
          </p:nvCxnSpPr>
          <p:spPr>
            <a:xfrm>
              <a:off x="4900948" y="15220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39"/>
            <p:cNvSpPr/>
            <p:nvPr/>
          </p:nvSpPr>
          <p:spPr>
            <a:xfrm flipH="1" rot="10800000">
              <a:off x="5123198" y="2165021"/>
              <a:ext cx="2090735" cy="163513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9"/>
          <p:cNvGrpSpPr/>
          <p:nvPr/>
        </p:nvGrpSpPr>
        <p:grpSpPr>
          <a:xfrm>
            <a:off x="5432026" y="4395550"/>
            <a:ext cx="1094525" cy="1038300"/>
            <a:chOff x="4159" y="3230"/>
            <a:chExt cx="627" cy="600"/>
          </a:xfrm>
        </p:grpSpPr>
        <p:sp>
          <p:nvSpPr>
            <p:cNvPr id="1215" name="Google Shape;1215;p39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9"/>
            <p:cNvSpPr txBox="1"/>
            <p:nvPr/>
          </p:nvSpPr>
          <p:spPr>
            <a:xfrm>
              <a:off x="4186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284871" y="5128965"/>
            <a:ext cx="3444900" cy="1038375"/>
            <a:chOff x="5054936" y="4832022"/>
            <a:chExt cx="3444900" cy="1038375"/>
          </a:xfrm>
        </p:grpSpPr>
        <p:sp>
          <p:nvSpPr>
            <p:cNvPr id="1218" name="Google Shape;1218;p39"/>
            <p:cNvSpPr/>
            <p:nvPr/>
          </p:nvSpPr>
          <p:spPr>
            <a:xfrm>
              <a:off x="5108911" y="4832022"/>
              <a:ext cx="2312984" cy="274637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5054936" y="5317797"/>
              <a:ext cx="34449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sndpkt = make_pkt(1, data, checksum)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39"/>
            <p:cNvSpPr txBox="1"/>
            <p:nvPr/>
          </p:nvSpPr>
          <p:spPr>
            <a:xfrm>
              <a:off x="5054936" y="5035222"/>
              <a:ext cx="1724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1" name="Google Shape;1221;p39"/>
            <p:cNvCxnSpPr/>
            <p:nvPr/>
          </p:nvCxnSpPr>
          <p:spPr>
            <a:xfrm>
              <a:off x="5173998" y="5346372"/>
              <a:ext cx="2598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2" name="Google Shape;1222;p39"/>
          <p:cNvGrpSpPr/>
          <p:nvPr/>
        </p:nvGrpSpPr>
        <p:grpSpPr>
          <a:xfrm>
            <a:off x="6088396" y="3209680"/>
            <a:ext cx="2309837" cy="1184272"/>
            <a:chOff x="7858461" y="2912737"/>
            <a:chExt cx="2309837" cy="1184272"/>
          </a:xfrm>
        </p:grpSpPr>
        <p:sp>
          <p:nvSpPr>
            <p:cNvPr id="1223" name="Google Shape;1223;p39"/>
            <p:cNvSpPr/>
            <p:nvPr/>
          </p:nvSpPr>
          <p:spPr>
            <a:xfrm rot="-5400000">
              <a:off x="7349669" y="3421529"/>
              <a:ext cx="1184272" cy="16668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4" name="Google Shape;1224;p39"/>
            <p:cNvSpPr txBox="1"/>
            <p:nvPr/>
          </p:nvSpPr>
          <p:spPr>
            <a:xfrm>
              <a:off x="8018798" y="3200072"/>
              <a:ext cx="2149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isACK(rcvpkt,0)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5" name="Google Shape;1225;p39"/>
            <p:cNvCxnSpPr/>
            <p:nvPr/>
          </p:nvCxnSpPr>
          <p:spPr>
            <a:xfrm>
              <a:off x="8134686" y="3911272"/>
              <a:ext cx="1419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6" name="Google Shape;1226;p39"/>
            <p:cNvSpPr txBox="1"/>
            <p:nvPr/>
          </p:nvSpPr>
          <p:spPr>
            <a:xfrm>
              <a:off x="8039436" y="3892222"/>
              <a:ext cx="15144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868696" y="3255715"/>
            <a:ext cx="1945938" cy="1239836"/>
            <a:chOff x="2638761" y="2958772"/>
            <a:chExt cx="1945938" cy="1239836"/>
          </a:xfrm>
        </p:grpSpPr>
        <p:sp>
          <p:nvSpPr>
            <p:cNvPr id="1228" name="Google Shape;1228;p39"/>
            <p:cNvSpPr/>
            <p:nvPr/>
          </p:nvSpPr>
          <p:spPr>
            <a:xfrm flipH="1" rot="5400000">
              <a:off x="3932570" y="3546480"/>
              <a:ext cx="1150606" cy="153652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9" name="Google Shape;1229;p39"/>
            <p:cNvSpPr txBox="1"/>
            <p:nvPr/>
          </p:nvSpPr>
          <p:spPr>
            <a:xfrm>
              <a:off x="2646698" y="2958772"/>
              <a:ext cx="19128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isACK(rcvpkt,1)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0" name="Google Shape;1230;p39"/>
            <p:cNvCxnSpPr/>
            <p:nvPr/>
          </p:nvCxnSpPr>
          <p:spPr>
            <a:xfrm>
              <a:off x="2773698" y="3698547"/>
              <a:ext cx="1517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1" name="Google Shape;1231;p39"/>
            <p:cNvSpPr txBox="1"/>
            <p:nvPr/>
          </p:nvSpPr>
          <p:spPr>
            <a:xfrm>
              <a:off x="2638761" y="3671559"/>
              <a:ext cx="15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stop_timer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32" name="Google Shape;1232;p39"/>
          <p:cNvGrpSpPr/>
          <p:nvPr/>
        </p:nvGrpSpPr>
        <p:grpSpPr>
          <a:xfrm>
            <a:off x="6207458" y="2669927"/>
            <a:ext cx="2447988" cy="741363"/>
            <a:chOff x="7977523" y="2372984"/>
            <a:chExt cx="2447988" cy="741363"/>
          </a:xfrm>
        </p:grpSpPr>
        <p:sp>
          <p:nvSpPr>
            <p:cNvPr id="1233" name="Google Shape;1233;p39"/>
            <p:cNvSpPr/>
            <p:nvPr/>
          </p:nvSpPr>
          <p:spPr>
            <a:xfrm>
              <a:off x="8369605" y="2404148"/>
              <a:ext cx="732600" cy="223800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8358054" y="2870582"/>
              <a:ext cx="1037400" cy="223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5" name="Google Shape;1235;p39"/>
            <p:cNvGrpSpPr/>
            <p:nvPr/>
          </p:nvGrpSpPr>
          <p:grpSpPr>
            <a:xfrm>
              <a:off x="7977523" y="2372984"/>
              <a:ext cx="2447988" cy="741363"/>
              <a:chOff x="7977523" y="2372984"/>
              <a:chExt cx="2447988" cy="741363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7977523" y="2431722"/>
                <a:ext cx="461963" cy="682625"/>
              </a:xfrm>
              <a:custGeom>
                <a:rect b="b" l="l" r="r" t="t"/>
                <a:pathLst>
                  <a:path extrusionOk="0" h="430" w="291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7" name="Google Shape;1237;p39"/>
              <p:cNvSpPr txBox="1"/>
              <p:nvPr/>
            </p:nvSpPr>
            <p:spPr>
              <a:xfrm>
                <a:off x="8309311" y="2609522"/>
                <a:ext cx="21162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udt_send(sndpkt)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start_timer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39"/>
              <p:cNvSpPr txBox="1"/>
              <p:nvPr/>
            </p:nvSpPr>
            <p:spPr>
              <a:xfrm>
                <a:off x="8331536" y="2372984"/>
                <a:ext cx="1114500" cy="28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39" name="Google Shape;1239;p39"/>
              <p:cNvCxnSpPr/>
              <p:nvPr/>
            </p:nvCxnSpPr>
            <p:spPr>
              <a:xfrm>
                <a:off x="8420436" y="2626984"/>
                <a:ext cx="990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40" name="Google Shape;1240;p39"/>
          <p:cNvGrpSpPr/>
          <p:nvPr/>
        </p:nvGrpSpPr>
        <p:grpSpPr>
          <a:xfrm>
            <a:off x="2502666" y="2525476"/>
            <a:ext cx="1035415" cy="1038375"/>
            <a:chOff x="4159" y="3230"/>
            <a:chExt cx="623" cy="600"/>
          </a:xfrm>
        </p:grpSpPr>
        <p:sp>
          <p:nvSpPr>
            <p:cNvPr id="1241" name="Google Shape;1241;p39"/>
            <p:cNvSpPr/>
            <p:nvPr/>
          </p:nvSpPr>
          <p:spPr>
            <a:xfrm>
              <a:off x="4159" y="3230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2" name="Google Shape;1242;p39"/>
            <p:cNvSpPr txBox="1"/>
            <p:nvPr/>
          </p:nvSpPr>
          <p:spPr>
            <a:xfrm>
              <a:off x="4182" y="327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0 from above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2599071" y="4379665"/>
            <a:ext cx="962029" cy="952499"/>
            <a:chOff x="445" y="1273"/>
            <a:chExt cx="606" cy="600"/>
          </a:xfrm>
        </p:grpSpPr>
        <p:sp>
          <p:nvSpPr>
            <p:cNvPr id="1244" name="Google Shape;1244;p39"/>
            <p:cNvSpPr/>
            <p:nvPr/>
          </p:nvSpPr>
          <p:spPr>
            <a:xfrm>
              <a:off x="445" y="1273"/>
              <a:ext cx="600" cy="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5" name="Google Shape;1245;p39"/>
            <p:cNvSpPr txBox="1"/>
            <p:nvPr/>
          </p:nvSpPr>
          <p:spPr>
            <a:xfrm>
              <a:off x="451" y="140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6" name="Google Shape;1246;p39"/>
          <p:cNvGrpSpPr/>
          <p:nvPr/>
        </p:nvGrpSpPr>
        <p:grpSpPr>
          <a:xfrm>
            <a:off x="6394783" y="4763840"/>
            <a:ext cx="1760688" cy="890587"/>
            <a:chOff x="8164848" y="4466897"/>
            <a:chExt cx="1760688" cy="890587"/>
          </a:xfrm>
        </p:grpSpPr>
        <p:sp>
          <p:nvSpPr>
            <p:cNvPr id="1247" name="Google Shape;1247;p39"/>
            <p:cNvSpPr/>
            <p:nvPr/>
          </p:nvSpPr>
          <p:spPr>
            <a:xfrm>
              <a:off x="8164848" y="4466897"/>
              <a:ext cx="579438" cy="890587"/>
            </a:xfrm>
            <a:custGeom>
              <a:rect b="b" l="l" r="r" t="t"/>
              <a:pathLst>
                <a:path extrusionOk="0" h="483" w="322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8" name="Google Shape;1248;p39"/>
            <p:cNvSpPr txBox="1"/>
            <p:nvPr/>
          </p:nvSpPr>
          <p:spPr>
            <a:xfrm>
              <a:off x="8963361" y="4946322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9"/>
            <p:cNvSpPr txBox="1"/>
            <p:nvPr/>
          </p:nvSpPr>
          <p:spPr>
            <a:xfrm>
              <a:off x="8496636" y="4697084"/>
              <a:ext cx="1428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0" name="Google Shape;1250;p39"/>
            <p:cNvCxnSpPr/>
            <p:nvPr/>
          </p:nvCxnSpPr>
          <p:spPr>
            <a:xfrm>
              <a:off x="8583948" y="4982834"/>
              <a:ext cx="1101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1" name="Google Shape;1251;p39"/>
          <p:cNvGrpSpPr/>
          <p:nvPr/>
        </p:nvGrpSpPr>
        <p:grpSpPr>
          <a:xfrm>
            <a:off x="6037596" y="1587252"/>
            <a:ext cx="2117650" cy="1144588"/>
            <a:chOff x="7807661" y="1290309"/>
            <a:chExt cx="2117650" cy="1144588"/>
          </a:xfrm>
        </p:grpSpPr>
        <p:sp>
          <p:nvSpPr>
            <p:cNvPr id="1252" name="Google Shape;1252;p39"/>
            <p:cNvSpPr/>
            <p:nvPr/>
          </p:nvSpPr>
          <p:spPr>
            <a:xfrm>
              <a:off x="7807661" y="1768147"/>
              <a:ext cx="871538" cy="666750"/>
            </a:xfrm>
            <a:custGeom>
              <a:rect b="b" l="l" r="r" t="t"/>
              <a:pathLst>
                <a:path extrusionOk="0" h="420" w="549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9"/>
            <p:cNvSpPr txBox="1"/>
            <p:nvPr/>
          </p:nvSpPr>
          <p:spPr>
            <a:xfrm>
              <a:off x="8220411" y="1290309"/>
              <a:ext cx="1704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isACK(rcvpkt,1) 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4" name="Google Shape;1254;p39"/>
            <p:cNvCxnSpPr/>
            <p:nvPr/>
          </p:nvCxnSpPr>
          <p:spPr>
            <a:xfrm>
              <a:off x="8429961" y="1991984"/>
              <a:ext cx="1350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5" name="Google Shape;1255;p39"/>
            <p:cNvSpPr txBox="1"/>
            <p:nvPr/>
          </p:nvSpPr>
          <p:spPr>
            <a:xfrm>
              <a:off x="8866523" y="194118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6" name="Google Shape;1256;p39"/>
          <p:cNvGrpSpPr/>
          <p:nvPr/>
        </p:nvGrpSpPr>
        <p:grpSpPr>
          <a:xfrm>
            <a:off x="1005221" y="2173040"/>
            <a:ext cx="1549400" cy="890587"/>
            <a:chOff x="2775286" y="1876097"/>
            <a:chExt cx="1549400" cy="890587"/>
          </a:xfrm>
        </p:grpSpPr>
        <p:sp>
          <p:nvSpPr>
            <p:cNvPr id="1257" name="Google Shape;1257;p39"/>
            <p:cNvSpPr txBox="1"/>
            <p:nvPr/>
          </p:nvSpPr>
          <p:spPr>
            <a:xfrm>
              <a:off x="2775286" y="1968172"/>
              <a:ext cx="14289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8" name="Google Shape;1258;p39"/>
            <p:cNvCxnSpPr/>
            <p:nvPr/>
          </p:nvCxnSpPr>
          <p:spPr>
            <a:xfrm>
              <a:off x="2862598" y="2253922"/>
              <a:ext cx="1101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9" name="Google Shape;1259;p39"/>
            <p:cNvSpPr/>
            <p:nvPr/>
          </p:nvSpPr>
          <p:spPr>
            <a:xfrm rot="10800000">
              <a:off x="3745248" y="1876097"/>
              <a:ext cx="579438" cy="890587"/>
            </a:xfrm>
            <a:custGeom>
              <a:rect b="b" l="l" r="r" t="t"/>
              <a:pathLst>
                <a:path extrusionOk="0" h="483" w="322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0" name="Google Shape;1260;p39"/>
            <p:cNvSpPr txBox="1"/>
            <p:nvPr/>
          </p:nvSpPr>
          <p:spPr>
            <a:xfrm>
              <a:off x="3215023" y="221740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1" name="Google Shape;1261;p39"/>
          <p:cNvGrpSpPr/>
          <p:nvPr/>
        </p:nvGrpSpPr>
        <p:grpSpPr>
          <a:xfrm>
            <a:off x="597233" y="4604132"/>
            <a:ext cx="1973263" cy="725958"/>
            <a:chOff x="2367298" y="4307189"/>
            <a:chExt cx="1973263" cy="725958"/>
          </a:xfrm>
        </p:grpSpPr>
        <p:sp>
          <p:nvSpPr>
            <p:cNvPr id="1262" name="Google Shape;1262;p39"/>
            <p:cNvSpPr/>
            <p:nvPr/>
          </p:nvSpPr>
          <p:spPr>
            <a:xfrm>
              <a:off x="2418382" y="4342649"/>
              <a:ext cx="769800" cy="223800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418337" y="4809347"/>
              <a:ext cx="909300" cy="223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3769061" y="4506584"/>
              <a:ext cx="571500" cy="420688"/>
            </a:xfrm>
            <a:custGeom>
              <a:rect b="b" l="l" r="r" t="t"/>
              <a:pathLst>
                <a:path extrusionOk="0" h="662" w="900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5" name="Google Shape;1265;p39"/>
            <p:cNvSpPr txBox="1"/>
            <p:nvPr/>
          </p:nvSpPr>
          <p:spPr>
            <a:xfrm>
              <a:off x="2367298" y="4554209"/>
              <a:ext cx="1824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start_timer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6" name="Google Shape;1266;p39"/>
            <p:cNvSpPr txBox="1"/>
            <p:nvPr/>
          </p:nvSpPr>
          <p:spPr>
            <a:xfrm>
              <a:off x="2381586" y="4307189"/>
              <a:ext cx="11145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7" name="Google Shape;1267;p39"/>
            <p:cNvCxnSpPr/>
            <p:nvPr/>
          </p:nvCxnSpPr>
          <p:spPr>
            <a:xfrm>
              <a:off x="2484773" y="4582784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8" name="Google Shape;1268;p39"/>
          <p:cNvGrpSpPr/>
          <p:nvPr/>
        </p:nvGrpSpPr>
        <p:grpSpPr>
          <a:xfrm>
            <a:off x="1259221" y="5092452"/>
            <a:ext cx="1631950" cy="1430900"/>
            <a:chOff x="3029286" y="4795509"/>
            <a:chExt cx="1631950" cy="1430900"/>
          </a:xfrm>
        </p:grpSpPr>
        <p:sp>
          <p:nvSpPr>
            <p:cNvPr id="1269" name="Google Shape;1269;p39"/>
            <p:cNvSpPr txBox="1"/>
            <p:nvPr/>
          </p:nvSpPr>
          <p:spPr>
            <a:xfrm>
              <a:off x="3029286" y="5155872"/>
              <a:ext cx="16224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corrupt(rcvpkt) ||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isACK(rcvpkt,0) 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0" name="Google Shape;1270;p39"/>
            <p:cNvCxnSpPr/>
            <p:nvPr/>
          </p:nvCxnSpPr>
          <p:spPr>
            <a:xfrm>
              <a:off x="3132473" y="5881359"/>
              <a:ext cx="1254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1" name="Google Shape;1271;p39"/>
            <p:cNvSpPr/>
            <p:nvPr/>
          </p:nvSpPr>
          <p:spPr>
            <a:xfrm>
              <a:off x="3969086" y="4795509"/>
              <a:ext cx="692150" cy="631825"/>
            </a:xfrm>
            <a:custGeom>
              <a:rect b="b" l="l" r="r" t="t"/>
              <a:pathLst>
                <a:path extrusionOk="0" h="398" w="436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2" name="Google Shape;1272;p39"/>
            <p:cNvSpPr txBox="1"/>
            <p:nvPr/>
          </p:nvSpPr>
          <p:spPr>
            <a:xfrm>
              <a:off x="3618248" y="588770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3" name="Google Shape;1273;p39"/>
          <p:cNvSpPr/>
          <p:nvPr/>
        </p:nvSpPr>
        <p:spPr>
          <a:xfrm>
            <a:off x="5316424" y="2481350"/>
            <a:ext cx="914400" cy="1038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39"/>
          <p:cNvSpPr/>
          <p:nvPr/>
        </p:nvSpPr>
        <p:spPr>
          <a:xfrm>
            <a:off x="5446975" y="4395550"/>
            <a:ext cx="1035300" cy="1038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39"/>
          <p:cNvSpPr/>
          <p:nvPr/>
        </p:nvSpPr>
        <p:spPr>
          <a:xfrm>
            <a:off x="2586025" y="4367327"/>
            <a:ext cx="914400" cy="9525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9"/>
          <p:cNvSpPr/>
          <p:nvPr/>
        </p:nvSpPr>
        <p:spPr>
          <a:xfrm>
            <a:off x="2484424" y="2513126"/>
            <a:ext cx="1035300" cy="10383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7" name="Google Shape;1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0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3" name="Google Shape;1283;p4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4" name="Google Shape;1284;p4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0"/>
          <p:cNvSpPr txBox="1"/>
          <p:nvPr/>
        </p:nvSpPr>
        <p:spPr>
          <a:xfrm>
            <a:off x="420629" y="1561775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0"/>
          <p:cNvSpPr txBox="1"/>
          <p:nvPr/>
        </p:nvSpPr>
        <p:spPr>
          <a:xfrm>
            <a:off x="2860601" y="155701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0"/>
          <p:cNvSpPr txBox="1"/>
          <p:nvPr/>
        </p:nvSpPr>
        <p:spPr>
          <a:xfrm>
            <a:off x="2863776" y="318102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0"/>
          <p:cNvSpPr txBox="1"/>
          <p:nvPr/>
        </p:nvSpPr>
        <p:spPr>
          <a:xfrm>
            <a:off x="2870126" y="40366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0"/>
          <p:cNvSpPr txBox="1"/>
          <p:nvPr/>
        </p:nvSpPr>
        <p:spPr>
          <a:xfrm>
            <a:off x="2866951" y="249522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0"/>
          <p:cNvSpPr txBox="1"/>
          <p:nvPr/>
        </p:nvSpPr>
        <p:spPr>
          <a:xfrm>
            <a:off x="2863776" y="340645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0"/>
          <p:cNvSpPr txBox="1"/>
          <p:nvPr/>
        </p:nvSpPr>
        <p:spPr>
          <a:xfrm>
            <a:off x="2863776" y="423195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0"/>
          <p:cNvSpPr txBox="1"/>
          <p:nvPr/>
        </p:nvSpPr>
        <p:spPr>
          <a:xfrm>
            <a:off x="349176" y="274446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0"/>
          <p:cNvSpPr txBox="1"/>
          <p:nvPr/>
        </p:nvSpPr>
        <p:spPr>
          <a:xfrm>
            <a:off x="193601" y="3838250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0"/>
          <p:cNvSpPr txBox="1"/>
          <p:nvPr/>
        </p:nvSpPr>
        <p:spPr>
          <a:xfrm>
            <a:off x="193601" y="296353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0"/>
          <p:cNvSpPr txBox="1"/>
          <p:nvPr/>
        </p:nvSpPr>
        <p:spPr>
          <a:xfrm>
            <a:off x="338063" y="3598538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40"/>
          <p:cNvSpPr txBox="1"/>
          <p:nvPr/>
        </p:nvSpPr>
        <p:spPr>
          <a:xfrm>
            <a:off x="182488" y="200151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0"/>
          <p:cNvSpPr txBox="1"/>
          <p:nvPr/>
        </p:nvSpPr>
        <p:spPr>
          <a:xfrm>
            <a:off x="2859013" y="22840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8" name="Google Shape;1298;p40"/>
          <p:cNvGrpSpPr/>
          <p:nvPr/>
        </p:nvGrpSpPr>
        <p:grpSpPr>
          <a:xfrm>
            <a:off x="1398513" y="2071375"/>
            <a:ext cx="1428750" cy="631812"/>
            <a:chOff x="850" y="1159"/>
            <a:chExt cx="900" cy="398"/>
          </a:xfrm>
        </p:grpSpPr>
        <p:cxnSp>
          <p:nvCxnSpPr>
            <p:cNvPr id="1299" name="Google Shape;1299;p40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0" name="Google Shape;1300;p40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1392163" y="3808100"/>
            <a:ext cx="1428750" cy="606412"/>
            <a:chOff x="846" y="2253"/>
            <a:chExt cx="900" cy="382"/>
          </a:xfrm>
        </p:grpSpPr>
        <p:cxnSp>
          <p:nvCxnSpPr>
            <p:cNvPr id="1302" name="Google Shape;1302;p40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3" name="Google Shape;1303;p40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40"/>
          <p:cNvGrpSpPr/>
          <p:nvPr/>
        </p:nvGrpSpPr>
        <p:grpSpPr>
          <a:xfrm>
            <a:off x="1406451" y="2946075"/>
            <a:ext cx="1428750" cy="623887"/>
            <a:chOff x="855" y="1710"/>
            <a:chExt cx="900" cy="393"/>
          </a:xfrm>
        </p:grpSpPr>
        <p:cxnSp>
          <p:nvCxnSpPr>
            <p:cNvPr id="1305" name="Google Shape;1305;p40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6" name="Google Shape;1306;p40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40"/>
          <p:cNvGrpSpPr/>
          <p:nvPr/>
        </p:nvGrpSpPr>
        <p:grpSpPr>
          <a:xfrm>
            <a:off x="1435025" y="3411225"/>
            <a:ext cx="1428750" cy="590537"/>
            <a:chOff x="873" y="2003"/>
            <a:chExt cx="900" cy="372"/>
          </a:xfrm>
        </p:grpSpPr>
        <p:cxnSp>
          <p:nvCxnSpPr>
            <p:cNvPr id="1308" name="Google Shape;1308;p40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9" name="Google Shape;1309;p40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40"/>
          <p:cNvGrpSpPr/>
          <p:nvPr/>
        </p:nvGrpSpPr>
        <p:grpSpPr>
          <a:xfrm>
            <a:off x="1427089" y="2571425"/>
            <a:ext cx="1428750" cy="574676"/>
            <a:chOff x="868" y="1474"/>
            <a:chExt cx="900" cy="362"/>
          </a:xfrm>
        </p:grpSpPr>
        <p:cxnSp>
          <p:nvCxnSpPr>
            <p:cNvPr id="1311" name="Google Shape;1311;p40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2" name="Google Shape;1312;p40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40"/>
          <p:cNvGrpSpPr/>
          <p:nvPr/>
        </p:nvGrpSpPr>
        <p:grpSpPr>
          <a:xfrm>
            <a:off x="1420739" y="4263700"/>
            <a:ext cx="1428750" cy="581026"/>
            <a:chOff x="864" y="2540"/>
            <a:chExt cx="900" cy="366"/>
          </a:xfrm>
        </p:grpSpPr>
        <p:cxnSp>
          <p:nvCxnSpPr>
            <p:cNvPr id="1314" name="Google Shape;1314;p40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5" name="Google Shape;1315;p40"/>
            <p:cNvSpPr txBox="1"/>
            <p:nvPr/>
          </p:nvSpPr>
          <p:spPr>
            <a:xfrm>
              <a:off x="1086" y="25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6" name="Google Shape;1316;p40"/>
          <p:cNvSpPr txBox="1"/>
          <p:nvPr/>
        </p:nvSpPr>
        <p:spPr>
          <a:xfrm>
            <a:off x="1685851" y="5343200"/>
            <a:ext cx="12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(a) no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0"/>
          <p:cNvSpPr txBox="1"/>
          <p:nvPr/>
        </p:nvSpPr>
        <p:spPr>
          <a:xfrm>
            <a:off x="5559522" y="1561775"/>
            <a:ext cx="11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7999523" y="155701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0"/>
          <p:cNvSpPr txBox="1"/>
          <p:nvPr/>
        </p:nvSpPr>
        <p:spPr>
          <a:xfrm>
            <a:off x="8001111" y="4473250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0"/>
          <p:cNvSpPr txBox="1"/>
          <p:nvPr/>
        </p:nvSpPr>
        <p:spPr>
          <a:xfrm>
            <a:off x="8009048" y="531462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0"/>
          <p:cNvSpPr txBox="1"/>
          <p:nvPr/>
        </p:nvSpPr>
        <p:spPr>
          <a:xfrm>
            <a:off x="8005873" y="249522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0"/>
          <p:cNvSpPr txBox="1"/>
          <p:nvPr/>
        </p:nvSpPr>
        <p:spPr>
          <a:xfrm>
            <a:off x="8002698" y="468438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0"/>
          <p:cNvSpPr txBox="1"/>
          <p:nvPr/>
        </p:nvSpPr>
        <p:spPr>
          <a:xfrm>
            <a:off x="8002698" y="550988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0"/>
          <p:cNvSpPr txBox="1"/>
          <p:nvPr/>
        </p:nvSpPr>
        <p:spPr>
          <a:xfrm>
            <a:off x="5488098" y="274446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0"/>
          <p:cNvSpPr txBox="1"/>
          <p:nvPr/>
        </p:nvSpPr>
        <p:spPr>
          <a:xfrm>
            <a:off x="5332523" y="511618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0"/>
          <p:cNvSpPr txBox="1"/>
          <p:nvPr/>
        </p:nvSpPr>
        <p:spPr>
          <a:xfrm>
            <a:off x="5332523" y="296353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0"/>
          <p:cNvSpPr txBox="1"/>
          <p:nvPr/>
        </p:nvSpPr>
        <p:spPr>
          <a:xfrm>
            <a:off x="5476986" y="487647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0"/>
          <p:cNvSpPr txBox="1"/>
          <p:nvPr/>
        </p:nvSpPr>
        <p:spPr>
          <a:xfrm>
            <a:off x="5321411" y="200151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40"/>
          <p:cNvSpPr txBox="1"/>
          <p:nvPr/>
        </p:nvSpPr>
        <p:spPr>
          <a:xfrm>
            <a:off x="7997936" y="228408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0" name="Google Shape;1330;p40"/>
          <p:cNvGrpSpPr/>
          <p:nvPr/>
        </p:nvGrpSpPr>
        <p:grpSpPr>
          <a:xfrm>
            <a:off x="6537436" y="2071375"/>
            <a:ext cx="1428750" cy="631812"/>
            <a:chOff x="850" y="1159"/>
            <a:chExt cx="900" cy="398"/>
          </a:xfrm>
        </p:grpSpPr>
        <p:cxnSp>
          <p:nvCxnSpPr>
            <p:cNvPr id="1331" name="Google Shape;1331;p40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2" name="Google Shape;1332;p40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40"/>
          <p:cNvGrpSpPr/>
          <p:nvPr/>
        </p:nvGrpSpPr>
        <p:grpSpPr>
          <a:xfrm>
            <a:off x="6531086" y="5086025"/>
            <a:ext cx="1428750" cy="606426"/>
            <a:chOff x="846" y="2253"/>
            <a:chExt cx="900" cy="382"/>
          </a:xfrm>
        </p:grpSpPr>
        <p:cxnSp>
          <p:nvCxnSpPr>
            <p:cNvPr id="1334" name="Google Shape;1334;p40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5" name="Google Shape;1335;p40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40"/>
          <p:cNvGrpSpPr/>
          <p:nvPr/>
        </p:nvGrpSpPr>
        <p:grpSpPr>
          <a:xfrm>
            <a:off x="6573949" y="4689150"/>
            <a:ext cx="1428750" cy="590551"/>
            <a:chOff x="873" y="2003"/>
            <a:chExt cx="900" cy="372"/>
          </a:xfrm>
        </p:grpSpPr>
        <p:cxnSp>
          <p:nvCxnSpPr>
            <p:cNvPr id="1337" name="Google Shape;1337;p40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38" name="Google Shape;1338;p40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40"/>
          <p:cNvGrpSpPr/>
          <p:nvPr/>
        </p:nvGrpSpPr>
        <p:grpSpPr>
          <a:xfrm>
            <a:off x="6566010" y="2571425"/>
            <a:ext cx="1428750" cy="574676"/>
            <a:chOff x="868" y="1474"/>
            <a:chExt cx="900" cy="362"/>
          </a:xfrm>
        </p:grpSpPr>
        <p:cxnSp>
          <p:nvCxnSpPr>
            <p:cNvPr id="1340" name="Google Shape;1340;p40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1" name="Google Shape;1341;p40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Google Shape;1342;p40"/>
          <p:cNvGrpSpPr/>
          <p:nvPr/>
        </p:nvGrpSpPr>
        <p:grpSpPr>
          <a:xfrm>
            <a:off x="6559660" y="5536875"/>
            <a:ext cx="1428750" cy="585788"/>
            <a:chOff x="864" y="2537"/>
            <a:chExt cx="900" cy="369"/>
          </a:xfrm>
        </p:grpSpPr>
        <p:cxnSp>
          <p:nvCxnSpPr>
            <p:cNvPr id="1343" name="Google Shape;1343;p40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4" name="Google Shape;1344;p40"/>
            <p:cNvSpPr txBox="1"/>
            <p:nvPr/>
          </p:nvSpPr>
          <p:spPr>
            <a:xfrm>
              <a:off x="1091" y="25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5" name="Google Shape;1345;p40"/>
          <p:cNvSpPr txBox="1"/>
          <p:nvPr/>
        </p:nvSpPr>
        <p:spPr>
          <a:xfrm>
            <a:off x="6610461" y="6307433"/>
            <a:ext cx="16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(b) packet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6" name="Google Shape;1346;p40"/>
          <p:cNvGrpSpPr/>
          <p:nvPr/>
        </p:nvGrpSpPr>
        <p:grpSpPr>
          <a:xfrm>
            <a:off x="6545373" y="3093713"/>
            <a:ext cx="1587505" cy="730262"/>
            <a:chOff x="3726" y="1780"/>
            <a:chExt cx="1000" cy="460"/>
          </a:xfrm>
        </p:grpSpPr>
        <p:cxnSp>
          <p:nvCxnSpPr>
            <p:cNvPr id="1347" name="Google Shape;1347;p40"/>
            <p:cNvCxnSpPr/>
            <p:nvPr/>
          </p:nvCxnSpPr>
          <p:spPr>
            <a:xfrm>
              <a:off x="3726" y="178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8" name="Google Shape;1348;p40"/>
            <p:cNvSpPr txBox="1"/>
            <p:nvPr/>
          </p:nvSpPr>
          <p:spPr>
            <a:xfrm>
              <a:off x="3869" y="178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0"/>
            <p:cNvSpPr txBox="1"/>
            <p:nvPr/>
          </p:nvSpPr>
          <p:spPr>
            <a:xfrm>
              <a:off x="4185" y="18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0"/>
            <p:cNvSpPr txBox="1"/>
            <p:nvPr/>
          </p:nvSpPr>
          <p:spPr>
            <a:xfrm>
              <a:off x="4126" y="19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40"/>
          <p:cNvGrpSpPr/>
          <p:nvPr/>
        </p:nvGrpSpPr>
        <p:grpSpPr>
          <a:xfrm>
            <a:off x="6543846" y="3249288"/>
            <a:ext cx="4701" cy="1033462"/>
            <a:chOff x="3726" y="1878"/>
            <a:chExt cx="3" cy="963"/>
          </a:xfrm>
        </p:grpSpPr>
        <p:cxnSp>
          <p:nvCxnSpPr>
            <p:cNvPr id="1352" name="Google Shape;1352;p40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3" name="Google Shape;1353;p40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4" name="Google Shape;1354;p40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5" name="Google Shape;1355;p40"/>
          <p:cNvGrpSpPr/>
          <p:nvPr/>
        </p:nvGrpSpPr>
        <p:grpSpPr>
          <a:xfrm>
            <a:off x="6554898" y="4238300"/>
            <a:ext cx="1428750" cy="623888"/>
            <a:chOff x="855" y="1710"/>
            <a:chExt cx="900" cy="393"/>
          </a:xfrm>
        </p:grpSpPr>
        <p:cxnSp>
          <p:nvCxnSpPr>
            <p:cNvPr id="1356" name="Google Shape;1356;p40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7" name="Google Shape;1357;p40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40"/>
          <p:cNvGrpSpPr/>
          <p:nvPr/>
        </p:nvGrpSpPr>
        <p:grpSpPr>
          <a:xfrm>
            <a:off x="5122973" y="3862063"/>
            <a:ext cx="1428750" cy="703262"/>
            <a:chOff x="2802" y="2348"/>
            <a:chExt cx="900" cy="443"/>
          </a:xfrm>
        </p:grpSpPr>
        <p:pic>
          <p:nvPicPr>
            <p:cNvPr descr="alarm_clock_ringing" id="1359" name="Google Shape;1359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0" name="Google Shape;1360;p40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1" name="Google Shape;136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1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7" name="Google Shape;1367;p4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8" name="Google Shape;1368;p4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41"/>
          <p:cNvSpPr txBox="1"/>
          <p:nvPr/>
        </p:nvSpPr>
        <p:spPr>
          <a:xfrm>
            <a:off x="3094945" y="3017753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41"/>
          <p:cNvSpPr txBox="1"/>
          <p:nvPr/>
        </p:nvSpPr>
        <p:spPr>
          <a:xfrm>
            <a:off x="3094945" y="324317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41"/>
          <p:cNvSpPr txBox="1"/>
          <p:nvPr/>
        </p:nvSpPr>
        <p:spPr>
          <a:xfrm>
            <a:off x="3075895" y="4433803"/>
            <a:ext cx="156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2" name="Google Shape;1372;p41"/>
          <p:cNvGrpSpPr/>
          <p:nvPr/>
        </p:nvGrpSpPr>
        <p:grpSpPr>
          <a:xfrm>
            <a:off x="1626508" y="2790752"/>
            <a:ext cx="1428750" cy="623876"/>
            <a:chOff x="855" y="1710"/>
            <a:chExt cx="900" cy="393"/>
          </a:xfrm>
        </p:grpSpPr>
        <p:cxnSp>
          <p:nvCxnSpPr>
            <p:cNvPr id="1373" name="Google Shape;1373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4" name="Google Shape;1374;p41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41"/>
          <p:cNvSpPr txBox="1"/>
          <p:nvPr/>
        </p:nvSpPr>
        <p:spPr>
          <a:xfrm>
            <a:off x="639072" y="1409625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41"/>
          <p:cNvSpPr txBox="1"/>
          <p:nvPr/>
        </p:nvSpPr>
        <p:spPr>
          <a:xfrm>
            <a:off x="3079070" y="1404853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1"/>
          <p:cNvSpPr txBox="1"/>
          <p:nvPr/>
        </p:nvSpPr>
        <p:spPr>
          <a:xfrm>
            <a:off x="3091770" y="416551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41"/>
          <p:cNvSpPr txBox="1"/>
          <p:nvPr/>
        </p:nvSpPr>
        <p:spPr>
          <a:xfrm>
            <a:off x="3088595" y="5162465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41"/>
          <p:cNvSpPr txBox="1"/>
          <p:nvPr/>
        </p:nvSpPr>
        <p:spPr>
          <a:xfrm>
            <a:off x="3085420" y="2343065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1"/>
          <p:cNvSpPr txBox="1"/>
          <p:nvPr/>
        </p:nvSpPr>
        <p:spPr>
          <a:xfrm>
            <a:off x="3104470" y="458779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1"/>
          <p:cNvSpPr txBox="1"/>
          <p:nvPr/>
        </p:nvSpPr>
        <p:spPr>
          <a:xfrm>
            <a:off x="3082245" y="5357728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41"/>
          <p:cNvSpPr txBox="1"/>
          <p:nvPr/>
        </p:nvSpPr>
        <p:spPr>
          <a:xfrm>
            <a:off x="567645" y="2592303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1"/>
          <p:cNvSpPr txBox="1"/>
          <p:nvPr/>
        </p:nvSpPr>
        <p:spPr>
          <a:xfrm>
            <a:off x="412070" y="496402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1"/>
          <p:cNvSpPr txBox="1"/>
          <p:nvPr/>
        </p:nvSpPr>
        <p:spPr>
          <a:xfrm>
            <a:off x="412070" y="2811378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41"/>
          <p:cNvSpPr txBox="1"/>
          <p:nvPr/>
        </p:nvSpPr>
        <p:spPr>
          <a:xfrm>
            <a:off x="556533" y="4724315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41"/>
          <p:cNvSpPr txBox="1"/>
          <p:nvPr/>
        </p:nvSpPr>
        <p:spPr>
          <a:xfrm>
            <a:off x="400958" y="1849353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41"/>
          <p:cNvSpPr txBox="1"/>
          <p:nvPr/>
        </p:nvSpPr>
        <p:spPr>
          <a:xfrm>
            <a:off x="3077483" y="2131928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8" name="Google Shape;1388;p41"/>
          <p:cNvGrpSpPr/>
          <p:nvPr/>
        </p:nvGrpSpPr>
        <p:grpSpPr>
          <a:xfrm>
            <a:off x="1616983" y="1919199"/>
            <a:ext cx="1428750" cy="631828"/>
            <a:chOff x="850" y="1159"/>
            <a:chExt cx="900" cy="398"/>
          </a:xfrm>
        </p:grpSpPr>
        <p:cxnSp>
          <p:nvCxnSpPr>
            <p:cNvPr id="1389" name="Google Shape;1389;p41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0" name="Google Shape;1390;p41"/>
            <p:cNvSpPr txBox="1"/>
            <p:nvPr/>
          </p:nvSpPr>
          <p:spPr>
            <a:xfrm>
              <a:off x="1100" y="115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41"/>
          <p:cNvGrpSpPr/>
          <p:nvPr/>
        </p:nvGrpSpPr>
        <p:grpSpPr>
          <a:xfrm>
            <a:off x="1610633" y="4933877"/>
            <a:ext cx="1428750" cy="606414"/>
            <a:chOff x="846" y="2253"/>
            <a:chExt cx="900" cy="382"/>
          </a:xfrm>
        </p:grpSpPr>
        <p:cxnSp>
          <p:nvCxnSpPr>
            <p:cNvPr id="1392" name="Google Shape;1392;p41"/>
            <p:cNvCxnSpPr/>
            <p:nvPr/>
          </p:nvCxnSpPr>
          <p:spPr>
            <a:xfrm>
              <a:off x="846" y="233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3" name="Google Shape;1393;p41"/>
            <p:cNvSpPr txBox="1"/>
            <p:nvPr/>
          </p:nvSpPr>
          <p:spPr>
            <a:xfrm>
              <a:off x="1097" y="225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41"/>
          <p:cNvGrpSpPr/>
          <p:nvPr/>
        </p:nvGrpSpPr>
        <p:grpSpPr>
          <a:xfrm>
            <a:off x="1653496" y="4537002"/>
            <a:ext cx="1428750" cy="590539"/>
            <a:chOff x="873" y="2003"/>
            <a:chExt cx="900" cy="372"/>
          </a:xfrm>
        </p:grpSpPr>
        <p:cxnSp>
          <p:nvCxnSpPr>
            <p:cNvPr id="1395" name="Google Shape;1395;p41"/>
            <p:cNvCxnSpPr/>
            <p:nvPr/>
          </p:nvCxnSpPr>
          <p:spPr>
            <a:xfrm flipH="1">
              <a:off x="873" y="2075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6" name="Google Shape;1396;p41"/>
            <p:cNvSpPr txBox="1"/>
            <p:nvPr/>
          </p:nvSpPr>
          <p:spPr>
            <a:xfrm>
              <a:off x="1092" y="200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7" name="Google Shape;1397;p41"/>
          <p:cNvGrpSpPr/>
          <p:nvPr/>
        </p:nvGrpSpPr>
        <p:grpSpPr>
          <a:xfrm>
            <a:off x="1645557" y="2419277"/>
            <a:ext cx="1428750" cy="574664"/>
            <a:chOff x="868" y="1474"/>
            <a:chExt cx="900" cy="362"/>
          </a:xfrm>
        </p:grpSpPr>
        <p:cxnSp>
          <p:nvCxnSpPr>
            <p:cNvPr id="1398" name="Google Shape;1398;p41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9" name="Google Shape;1399;p41"/>
            <p:cNvSpPr txBox="1"/>
            <p:nvPr/>
          </p:nvSpPr>
          <p:spPr>
            <a:xfrm>
              <a:off x="1089" y="147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41"/>
          <p:cNvGrpSpPr/>
          <p:nvPr/>
        </p:nvGrpSpPr>
        <p:grpSpPr>
          <a:xfrm>
            <a:off x="1639207" y="5389474"/>
            <a:ext cx="1428750" cy="581028"/>
            <a:chOff x="864" y="2540"/>
            <a:chExt cx="900" cy="366"/>
          </a:xfrm>
        </p:grpSpPr>
        <p:cxnSp>
          <p:nvCxnSpPr>
            <p:cNvPr id="1401" name="Google Shape;1401;p41"/>
            <p:cNvCxnSpPr/>
            <p:nvPr/>
          </p:nvCxnSpPr>
          <p:spPr>
            <a:xfrm flipH="1">
              <a:off x="864" y="260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2" name="Google Shape;1402;p41"/>
            <p:cNvSpPr txBox="1"/>
            <p:nvPr/>
          </p:nvSpPr>
          <p:spPr>
            <a:xfrm>
              <a:off x="1086" y="25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41"/>
          <p:cNvSpPr txBox="1"/>
          <p:nvPr/>
        </p:nvSpPr>
        <p:spPr>
          <a:xfrm>
            <a:off x="1394733" y="6102265"/>
            <a:ext cx="139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(c) ACK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4" name="Google Shape;1404;p41"/>
          <p:cNvGrpSpPr/>
          <p:nvPr/>
        </p:nvGrpSpPr>
        <p:grpSpPr>
          <a:xfrm>
            <a:off x="1745848" y="3267002"/>
            <a:ext cx="1349097" cy="782622"/>
            <a:chOff x="1238" y="1979"/>
            <a:chExt cx="850" cy="493"/>
          </a:xfrm>
        </p:grpSpPr>
        <p:cxnSp>
          <p:nvCxnSpPr>
            <p:cNvPr id="1405" name="Google Shape;1405;p41"/>
            <p:cNvCxnSpPr/>
            <p:nvPr/>
          </p:nvCxnSpPr>
          <p:spPr>
            <a:xfrm rot="10800000">
              <a:off x="1488" y="2031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6" name="Google Shape;1406;p41"/>
            <p:cNvSpPr txBox="1"/>
            <p:nvPr/>
          </p:nvSpPr>
          <p:spPr>
            <a:xfrm>
              <a:off x="1456" y="197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1"/>
            <p:cNvSpPr txBox="1"/>
            <p:nvPr/>
          </p:nvSpPr>
          <p:spPr>
            <a:xfrm>
              <a:off x="1383" y="20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1"/>
            <p:cNvSpPr txBox="1"/>
            <p:nvPr/>
          </p:nvSpPr>
          <p:spPr>
            <a:xfrm>
              <a:off x="1238" y="217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9" name="Google Shape;1409;p41"/>
          <p:cNvGrpSpPr/>
          <p:nvPr/>
        </p:nvGrpSpPr>
        <p:grpSpPr>
          <a:xfrm>
            <a:off x="1623393" y="3097128"/>
            <a:ext cx="4701" cy="1033462"/>
            <a:chOff x="3726" y="1878"/>
            <a:chExt cx="3" cy="963"/>
          </a:xfrm>
        </p:grpSpPr>
        <p:cxnSp>
          <p:nvCxnSpPr>
            <p:cNvPr id="1410" name="Google Shape;1410;p41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1" name="Google Shape;1411;p41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41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3" name="Google Shape;1413;p41"/>
          <p:cNvGrpSpPr/>
          <p:nvPr/>
        </p:nvGrpSpPr>
        <p:grpSpPr>
          <a:xfrm>
            <a:off x="1634445" y="4086152"/>
            <a:ext cx="1428750" cy="623876"/>
            <a:chOff x="855" y="1710"/>
            <a:chExt cx="900" cy="393"/>
          </a:xfrm>
        </p:grpSpPr>
        <p:cxnSp>
          <p:nvCxnSpPr>
            <p:cNvPr id="1414" name="Google Shape;1414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5" name="Google Shape;1415;p41"/>
            <p:cNvSpPr txBox="1"/>
            <p:nvPr/>
          </p:nvSpPr>
          <p:spPr>
            <a:xfrm>
              <a:off x="1094" y="171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41"/>
          <p:cNvGrpSpPr/>
          <p:nvPr/>
        </p:nvGrpSpPr>
        <p:grpSpPr>
          <a:xfrm>
            <a:off x="202520" y="3709903"/>
            <a:ext cx="1428750" cy="703262"/>
            <a:chOff x="2802" y="2348"/>
            <a:chExt cx="900" cy="443"/>
          </a:xfrm>
        </p:grpSpPr>
        <p:pic>
          <p:nvPicPr>
            <p:cNvPr descr="alarm_clock_ringing" id="1417" name="Google Shape;1417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8" name="Google Shape;1418;p41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9" name="Google Shape;1419;p41"/>
          <p:cNvSpPr txBox="1"/>
          <p:nvPr/>
        </p:nvSpPr>
        <p:spPr>
          <a:xfrm>
            <a:off x="7907787" y="2938377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41"/>
          <p:cNvSpPr txBox="1"/>
          <p:nvPr/>
        </p:nvSpPr>
        <p:spPr>
          <a:xfrm>
            <a:off x="7907787" y="3163802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41"/>
          <p:cNvSpPr txBox="1"/>
          <p:nvPr/>
        </p:nvSpPr>
        <p:spPr>
          <a:xfrm>
            <a:off x="7848350" y="4460033"/>
            <a:ext cx="156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41"/>
          <p:cNvGrpSpPr/>
          <p:nvPr/>
        </p:nvGrpSpPr>
        <p:grpSpPr>
          <a:xfrm>
            <a:off x="6439350" y="2811373"/>
            <a:ext cx="1428750" cy="523884"/>
            <a:chOff x="855" y="1773"/>
            <a:chExt cx="900" cy="330"/>
          </a:xfrm>
        </p:grpSpPr>
        <p:cxnSp>
          <p:nvCxnSpPr>
            <p:cNvPr id="1423" name="Google Shape;1423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24" name="Google Shape;1424;p41"/>
            <p:cNvSpPr txBox="1"/>
            <p:nvPr/>
          </p:nvSpPr>
          <p:spPr>
            <a:xfrm>
              <a:off x="1094" y="17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5" name="Google Shape;1425;p41"/>
          <p:cNvSpPr txBox="1"/>
          <p:nvPr/>
        </p:nvSpPr>
        <p:spPr>
          <a:xfrm>
            <a:off x="5451925" y="1330250"/>
            <a:ext cx="12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41"/>
          <p:cNvSpPr txBox="1"/>
          <p:nvPr/>
        </p:nvSpPr>
        <p:spPr>
          <a:xfrm>
            <a:off x="7891912" y="1325477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1"/>
          <p:cNvSpPr txBox="1"/>
          <p:nvPr/>
        </p:nvSpPr>
        <p:spPr>
          <a:xfrm>
            <a:off x="7915542" y="4180140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1"/>
          <p:cNvSpPr txBox="1"/>
          <p:nvPr/>
        </p:nvSpPr>
        <p:spPr>
          <a:xfrm>
            <a:off x="7898262" y="2263690"/>
            <a:ext cx="11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1"/>
          <p:cNvSpPr txBox="1"/>
          <p:nvPr/>
        </p:nvSpPr>
        <p:spPr>
          <a:xfrm>
            <a:off x="5380487" y="2512927"/>
            <a:ext cx="10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1"/>
          <p:cNvSpPr txBox="1"/>
          <p:nvPr/>
        </p:nvSpPr>
        <p:spPr>
          <a:xfrm>
            <a:off x="5224912" y="2732002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1"/>
          <p:cNvSpPr txBox="1"/>
          <p:nvPr/>
        </p:nvSpPr>
        <p:spPr>
          <a:xfrm>
            <a:off x="5213800" y="1769977"/>
            <a:ext cx="11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1"/>
          <p:cNvSpPr txBox="1"/>
          <p:nvPr/>
        </p:nvSpPr>
        <p:spPr>
          <a:xfrm>
            <a:off x="7890325" y="2052552"/>
            <a:ext cx="10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3" name="Google Shape;1433;p41"/>
          <p:cNvGrpSpPr/>
          <p:nvPr/>
        </p:nvGrpSpPr>
        <p:grpSpPr>
          <a:xfrm>
            <a:off x="6353625" y="1876350"/>
            <a:ext cx="1428750" cy="595301"/>
            <a:chOff x="850" y="1182"/>
            <a:chExt cx="900" cy="375"/>
          </a:xfrm>
        </p:grpSpPr>
        <p:cxnSp>
          <p:nvCxnSpPr>
            <p:cNvPr id="1434" name="Google Shape;1434;p41"/>
            <p:cNvCxnSpPr/>
            <p:nvPr/>
          </p:nvCxnSpPr>
          <p:spPr>
            <a:xfrm>
              <a:off x="850" y="125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5" name="Google Shape;1435;p41"/>
            <p:cNvSpPr txBox="1"/>
            <p:nvPr/>
          </p:nvSpPr>
          <p:spPr>
            <a:xfrm>
              <a:off x="986" y="11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41"/>
          <p:cNvGrpSpPr/>
          <p:nvPr/>
        </p:nvGrpSpPr>
        <p:grpSpPr>
          <a:xfrm>
            <a:off x="6337774" y="2384050"/>
            <a:ext cx="1428750" cy="565147"/>
            <a:chOff x="868" y="1480"/>
            <a:chExt cx="900" cy="356"/>
          </a:xfrm>
        </p:grpSpPr>
        <p:cxnSp>
          <p:nvCxnSpPr>
            <p:cNvPr id="1437" name="Google Shape;1437;p41"/>
            <p:cNvCxnSpPr/>
            <p:nvPr/>
          </p:nvCxnSpPr>
          <p:spPr>
            <a:xfrm flipH="1">
              <a:off x="868" y="153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8" name="Google Shape;1438;p41"/>
            <p:cNvSpPr txBox="1"/>
            <p:nvPr/>
          </p:nvSpPr>
          <p:spPr>
            <a:xfrm>
              <a:off x="1041" y="148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p41"/>
          <p:cNvSpPr txBox="1"/>
          <p:nvPr/>
        </p:nvSpPr>
        <p:spPr>
          <a:xfrm>
            <a:off x="5380487" y="6494283"/>
            <a:ext cx="3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(d) premature timeout/ delayed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0" name="Google Shape;1440;p41"/>
          <p:cNvGrpSpPr/>
          <p:nvPr/>
        </p:nvGrpSpPr>
        <p:grpSpPr>
          <a:xfrm>
            <a:off x="6436235" y="3017752"/>
            <a:ext cx="4701" cy="1033463"/>
            <a:chOff x="3726" y="1878"/>
            <a:chExt cx="3" cy="963"/>
          </a:xfrm>
        </p:grpSpPr>
        <p:cxnSp>
          <p:nvCxnSpPr>
            <p:cNvPr id="1441" name="Google Shape;1441;p41"/>
            <p:cNvCxnSpPr/>
            <p:nvPr/>
          </p:nvCxnSpPr>
          <p:spPr>
            <a:xfrm>
              <a:off x="3729" y="1879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2" name="Google Shape;1442;p41"/>
            <p:cNvCxnSpPr/>
            <p:nvPr/>
          </p:nvCxnSpPr>
          <p:spPr>
            <a:xfrm>
              <a:off x="3726" y="1878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3" name="Google Shape;1443;p41"/>
            <p:cNvCxnSpPr/>
            <p:nvPr/>
          </p:nvCxnSpPr>
          <p:spPr>
            <a:xfrm>
              <a:off x="3726" y="2841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44" name="Google Shape;1444;p41"/>
          <p:cNvGrpSpPr/>
          <p:nvPr/>
        </p:nvGrpSpPr>
        <p:grpSpPr>
          <a:xfrm>
            <a:off x="6439362" y="4085861"/>
            <a:ext cx="1428750" cy="482609"/>
            <a:chOff x="855" y="1799"/>
            <a:chExt cx="900" cy="304"/>
          </a:xfrm>
        </p:grpSpPr>
        <p:cxnSp>
          <p:nvCxnSpPr>
            <p:cNvPr id="1445" name="Google Shape;1445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46" name="Google Shape;1446;p41"/>
            <p:cNvSpPr txBox="1"/>
            <p:nvPr/>
          </p:nvSpPr>
          <p:spPr>
            <a:xfrm>
              <a:off x="1121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7" name="Google Shape;1447;p41"/>
          <p:cNvGrpSpPr/>
          <p:nvPr/>
        </p:nvGrpSpPr>
        <p:grpSpPr>
          <a:xfrm>
            <a:off x="5015362" y="3630527"/>
            <a:ext cx="1428750" cy="703263"/>
            <a:chOff x="2802" y="2348"/>
            <a:chExt cx="900" cy="443"/>
          </a:xfrm>
        </p:grpSpPr>
        <p:pic>
          <p:nvPicPr>
            <p:cNvPr descr="alarm_clock_ringing" id="1448" name="Google Shape;144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9" name="Google Shape;1449;p41"/>
            <p:cNvSpPr txBox="1"/>
            <p:nvPr/>
          </p:nvSpPr>
          <p:spPr>
            <a:xfrm>
              <a:off x="2802" y="249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0" name="Google Shape;1450;p41"/>
          <p:cNvGrpSpPr/>
          <p:nvPr/>
        </p:nvGrpSpPr>
        <p:grpSpPr>
          <a:xfrm>
            <a:off x="6490022" y="3270175"/>
            <a:ext cx="1417778" cy="503656"/>
            <a:chOff x="3854" y="1705"/>
            <a:chExt cx="930" cy="380"/>
          </a:xfrm>
        </p:grpSpPr>
        <p:cxnSp>
          <p:nvCxnSpPr>
            <p:cNvPr id="1451" name="Google Shape;1451;p41"/>
            <p:cNvCxnSpPr/>
            <p:nvPr/>
          </p:nvCxnSpPr>
          <p:spPr>
            <a:xfrm flipH="1">
              <a:off x="4484" y="1705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2" name="Google Shape;1452;p41"/>
            <p:cNvCxnSpPr/>
            <p:nvPr/>
          </p:nvCxnSpPr>
          <p:spPr>
            <a:xfrm>
              <a:off x="4332" y="2047"/>
              <a:ext cx="0" cy="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453" name="Google Shape;1453;p41"/>
            <p:cNvSpPr txBox="1"/>
            <p:nvPr/>
          </p:nvSpPr>
          <p:spPr>
            <a:xfrm>
              <a:off x="3854" y="178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4" name="Google Shape;1454;p41"/>
          <p:cNvCxnSpPr/>
          <p:nvPr/>
        </p:nvCxnSpPr>
        <p:spPr>
          <a:xfrm flipH="1">
            <a:off x="6337787" y="3814677"/>
            <a:ext cx="909600" cy="739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5" name="Google Shape;1455;p41"/>
          <p:cNvGrpSpPr/>
          <p:nvPr/>
        </p:nvGrpSpPr>
        <p:grpSpPr>
          <a:xfrm>
            <a:off x="6247890" y="4602885"/>
            <a:ext cx="2847376" cy="1033436"/>
            <a:chOff x="8178143" y="4679496"/>
            <a:chExt cx="2651681" cy="853726"/>
          </a:xfrm>
        </p:grpSpPr>
        <p:grpSp>
          <p:nvGrpSpPr>
            <p:cNvPr id="1456" name="Google Shape;1456;p41"/>
            <p:cNvGrpSpPr/>
            <p:nvPr/>
          </p:nvGrpSpPr>
          <p:grpSpPr>
            <a:xfrm>
              <a:off x="8178143" y="4974413"/>
              <a:ext cx="1455567" cy="558809"/>
              <a:chOff x="2239" y="3467"/>
              <a:chExt cx="917" cy="352"/>
            </a:xfrm>
          </p:grpSpPr>
          <p:cxnSp>
            <p:nvCxnSpPr>
              <p:cNvPr id="1457" name="Google Shape;1457;p41"/>
              <p:cNvCxnSpPr/>
              <p:nvPr/>
            </p:nvCxnSpPr>
            <p:spPr>
              <a:xfrm flipH="1">
                <a:off x="2256" y="3467"/>
                <a:ext cx="9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58" name="Google Shape;1458;p41"/>
              <p:cNvSpPr txBox="1"/>
              <p:nvPr/>
            </p:nvSpPr>
            <p:spPr>
              <a:xfrm>
                <a:off x="2239" y="3519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9" name="Google Shape;1459;p41"/>
            <p:cNvSpPr txBox="1"/>
            <p:nvPr/>
          </p:nvSpPr>
          <p:spPr>
            <a:xfrm>
              <a:off x="9632824" y="4679496"/>
              <a:ext cx="11970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41"/>
          <p:cNvGrpSpPr/>
          <p:nvPr/>
        </p:nvGrpSpPr>
        <p:grpSpPr>
          <a:xfrm>
            <a:off x="4928039" y="4441312"/>
            <a:ext cx="4772176" cy="1214428"/>
            <a:chOff x="6649242" y="4523572"/>
            <a:chExt cx="4772176" cy="1214428"/>
          </a:xfrm>
        </p:grpSpPr>
        <p:grpSp>
          <p:nvGrpSpPr>
            <p:cNvPr id="1461" name="Google Shape;1461;p41"/>
            <p:cNvGrpSpPr/>
            <p:nvPr/>
          </p:nvGrpSpPr>
          <p:grpSpPr>
            <a:xfrm>
              <a:off x="6649242" y="4523572"/>
              <a:ext cx="1428750" cy="719127"/>
              <a:chOff x="2638" y="3285"/>
              <a:chExt cx="900" cy="453"/>
            </a:xfrm>
          </p:grpSpPr>
          <p:sp>
            <p:nvSpPr>
              <p:cNvPr id="1462" name="Google Shape;1462;p41"/>
              <p:cNvSpPr txBox="1"/>
              <p:nvPr/>
            </p:nvSpPr>
            <p:spPr>
              <a:xfrm>
                <a:off x="2830" y="343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41"/>
              <p:cNvSpPr txBox="1"/>
              <p:nvPr/>
            </p:nvSpPr>
            <p:spPr>
              <a:xfrm>
                <a:off x="2638" y="328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4" name="Google Shape;1464;p41"/>
            <p:cNvGrpSpPr/>
            <p:nvPr/>
          </p:nvGrpSpPr>
          <p:grpSpPr>
            <a:xfrm>
              <a:off x="7875312" y="4684212"/>
              <a:ext cx="1700616" cy="641607"/>
              <a:chOff x="731" y="1193"/>
              <a:chExt cx="1019" cy="364"/>
            </a:xfrm>
          </p:grpSpPr>
          <p:cxnSp>
            <p:nvCxnSpPr>
              <p:cNvPr id="1465" name="Google Shape;1465;p41"/>
              <p:cNvCxnSpPr/>
              <p:nvPr/>
            </p:nvCxnSpPr>
            <p:spPr>
              <a:xfrm>
                <a:off x="850" y="1257"/>
                <a:ext cx="9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66" name="Google Shape;1466;p41"/>
              <p:cNvSpPr txBox="1"/>
              <p:nvPr/>
            </p:nvSpPr>
            <p:spPr>
              <a:xfrm>
                <a:off x="731" y="119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Google Shape;1467;p41"/>
            <p:cNvGrpSpPr/>
            <p:nvPr/>
          </p:nvGrpSpPr>
          <p:grpSpPr>
            <a:xfrm>
              <a:off x="9516417" y="5037923"/>
              <a:ext cx="1905001" cy="700077"/>
              <a:chOff x="4720" y="2985"/>
              <a:chExt cx="1200" cy="441"/>
            </a:xfrm>
          </p:grpSpPr>
          <p:sp>
            <p:nvSpPr>
              <p:cNvPr id="1468" name="Google Shape;1468;p41"/>
              <p:cNvSpPr txBox="1"/>
              <p:nvPr/>
            </p:nvSpPr>
            <p:spPr>
              <a:xfrm>
                <a:off x="4762" y="298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41"/>
              <p:cNvSpPr txBox="1"/>
              <p:nvPr/>
            </p:nvSpPr>
            <p:spPr>
              <a:xfrm>
                <a:off x="4720" y="312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0" name="Google Shape;1470;p41"/>
          <p:cNvGrpSpPr/>
          <p:nvPr/>
        </p:nvGrpSpPr>
        <p:grpSpPr>
          <a:xfrm>
            <a:off x="6478850" y="5261550"/>
            <a:ext cx="1568400" cy="588936"/>
            <a:chOff x="3857" y="2850"/>
            <a:chExt cx="900" cy="371"/>
          </a:xfrm>
        </p:grpSpPr>
        <p:cxnSp>
          <p:nvCxnSpPr>
            <p:cNvPr id="1471" name="Google Shape;1471;p41"/>
            <p:cNvCxnSpPr/>
            <p:nvPr/>
          </p:nvCxnSpPr>
          <p:spPr>
            <a:xfrm flipH="1">
              <a:off x="3857" y="2850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2" name="Google Shape;1472;p41"/>
            <p:cNvSpPr txBox="1"/>
            <p:nvPr/>
          </p:nvSpPr>
          <p:spPr>
            <a:xfrm>
              <a:off x="4104" y="29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3" name="Google Shape;1473;p41"/>
          <p:cNvGrpSpPr/>
          <p:nvPr/>
        </p:nvGrpSpPr>
        <p:grpSpPr>
          <a:xfrm>
            <a:off x="6441848" y="5763249"/>
            <a:ext cx="1428750" cy="482597"/>
            <a:chOff x="855" y="1799"/>
            <a:chExt cx="900" cy="304"/>
          </a:xfrm>
        </p:grpSpPr>
        <p:cxnSp>
          <p:nvCxnSpPr>
            <p:cNvPr id="1474" name="Google Shape;1474;p41"/>
            <p:cNvCxnSpPr/>
            <p:nvPr/>
          </p:nvCxnSpPr>
          <p:spPr>
            <a:xfrm>
              <a:off x="855" y="1803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5" name="Google Shape;1475;p41"/>
            <p:cNvSpPr txBox="1"/>
            <p:nvPr/>
          </p:nvSpPr>
          <p:spPr>
            <a:xfrm>
              <a:off x="1129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41"/>
          <p:cNvGrpSpPr/>
          <p:nvPr/>
        </p:nvGrpSpPr>
        <p:grpSpPr>
          <a:xfrm>
            <a:off x="4720503" y="5176475"/>
            <a:ext cx="1787400" cy="477431"/>
            <a:chOff x="5600441" y="5528789"/>
            <a:chExt cx="1787400" cy="477431"/>
          </a:xfrm>
        </p:grpSpPr>
        <p:sp>
          <p:nvSpPr>
            <p:cNvPr id="1477" name="Google Shape;1477;p41"/>
            <p:cNvSpPr txBox="1"/>
            <p:nvPr/>
          </p:nvSpPr>
          <p:spPr>
            <a:xfrm>
              <a:off x="6339123" y="5698420"/>
              <a:ext cx="81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(ignore)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1"/>
            <p:cNvSpPr txBox="1"/>
            <p:nvPr/>
          </p:nvSpPr>
          <p:spPr>
            <a:xfrm>
              <a:off x="5600441" y="5528789"/>
              <a:ext cx="178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9" name="Google Shape;14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rdt3.0 (stop-and-wait)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5" name="Google Shape;1485;p4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6" name="Google Shape;1486;p4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2"/>
          <p:cNvSpPr txBox="1"/>
          <p:nvPr/>
        </p:nvSpPr>
        <p:spPr>
          <a:xfrm>
            <a:off x="493638" y="2199053"/>
            <a:ext cx="105327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09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1 Gbps link, 15 ms prop. delay, 8000 bit packet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42"/>
          <p:cNvSpPr/>
          <p:nvPr/>
        </p:nvSpPr>
        <p:spPr>
          <a:xfrm>
            <a:off x="153030" y="1531490"/>
            <a:ext cx="9121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utilization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fraction of time sender busy sending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42"/>
          <p:cNvGrpSpPr/>
          <p:nvPr/>
        </p:nvGrpSpPr>
        <p:grpSpPr>
          <a:xfrm>
            <a:off x="1391935" y="3272292"/>
            <a:ext cx="5521325" cy="1143000"/>
            <a:chOff x="137" y="1675"/>
            <a:chExt cx="3478" cy="720"/>
          </a:xfrm>
        </p:grpSpPr>
        <p:sp>
          <p:nvSpPr>
            <p:cNvPr id="1490" name="Google Shape;1490;p42"/>
            <p:cNvSpPr txBox="1"/>
            <p:nvPr/>
          </p:nvSpPr>
          <p:spPr>
            <a:xfrm>
              <a:off x="137" y="1795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1" name="Google Shape;1491;p42"/>
            <p:cNvGrpSpPr/>
            <p:nvPr/>
          </p:nvGrpSpPr>
          <p:grpSpPr>
            <a:xfrm>
              <a:off x="827" y="1677"/>
              <a:ext cx="349" cy="508"/>
              <a:chOff x="155" y="2937"/>
              <a:chExt cx="349" cy="508"/>
            </a:xfrm>
          </p:grpSpPr>
          <p:sp>
            <p:nvSpPr>
              <p:cNvPr id="1492" name="Google Shape;1492;p42"/>
              <p:cNvSpPr txBox="1"/>
              <p:nvPr/>
            </p:nvSpPr>
            <p:spPr>
              <a:xfrm>
                <a:off x="176" y="2937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2"/>
              <p:cNvSpPr txBox="1"/>
              <p:nvPr/>
            </p:nvSpPr>
            <p:spPr>
              <a:xfrm>
                <a:off x="155" y="314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4" name="Google Shape;1494;p42"/>
              <p:cNvCxnSpPr/>
              <p:nvPr/>
            </p:nvCxnSpPr>
            <p:spPr>
              <a:xfrm>
                <a:off x="204" y="3192"/>
                <a:ext cx="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95" name="Google Shape;1495;p42"/>
            <p:cNvGrpSpPr/>
            <p:nvPr/>
          </p:nvGrpSpPr>
          <p:grpSpPr>
            <a:xfrm>
              <a:off x="1233" y="1675"/>
              <a:ext cx="1200" cy="524"/>
              <a:chOff x="1401" y="1693"/>
              <a:chExt cx="1200" cy="524"/>
            </a:xfrm>
          </p:grpSpPr>
          <p:sp>
            <p:nvSpPr>
              <p:cNvPr id="1496" name="Google Shape;1496;p42"/>
              <p:cNvSpPr txBox="1"/>
              <p:nvPr/>
            </p:nvSpPr>
            <p:spPr>
              <a:xfrm>
                <a:off x="2085" y="1748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2"/>
              <p:cNvSpPr txBox="1"/>
              <p:nvPr/>
            </p:nvSpPr>
            <p:spPr>
              <a:xfrm>
                <a:off x="1563" y="169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8000 bits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401" y="1917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r>
                  <a:rPr b="0" baseline="3000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 </a:t>
                </a: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bits/sec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9" name="Google Shape;1499;p42"/>
              <p:cNvCxnSpPr/>
              <p:nvPr/>
            </p:nvCxnSpPr>
            <p:spPr>
              <a:xfrm>
                <a:off x="1604" y="1950"/>
                <a:ext cx="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00" name="Google Shape;1500;p42"/>
            <p:cNvSpPr txBox="1"/>
            <p:nvPr/>
          </p:nvSpPr>
          <p:spPr>
            <a:xfrm>
              <a:off x="1093" y="178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2"/>
            <p:cNvSpPr txBox="1"/>
            <p:nvPr/>
          </p:nvSpPr>
          <p:spPr>
            <a:xfrm>
              <a:off x="2509" y="178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2715" y="1777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 microsecs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3" name="Google Shape;1503;p42"/>
          <p:cNvSpPr txBox="1"/>
          <p:nvPr/>
        </p:nvSpPr>
        <p:spPr>
          <a:xfrm>
            <a:off x="394797" y="2730839"/>
            <a:ext cx="9723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9302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to transmit packet into channel: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4" name="Google Shape;15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stop-and-wait operation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0" name="Google Shape;1510;p4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1" name="Google Shape;1511;p4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393111" y="1606076"/>
            <a:ext cx="8729587" cy="3249562"/>
            <a:chOff x="1660525" y="1638643"/>
            <a:chExt cx="8729587" cy="3249562"/>
          </a:xfrm>
        </p:grpSpPr>
        <p:cxnSp>
          <p:nvCxnSpPr>
            <p:cNvPr id="1513" name="Google Shape;1513;p43"/>
            <p:cNvCxnSpPr/>
            <p:nvPr/>
          </p:nvCxnSpPr>
          <p:spPr>
            <a:xfrm>
              <a:off x="4984750" y="2194268"/>
              <a:ext cx="2227200" cy="92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4" name="Google Shape;1514;p43"/>
            <p:cNvSpPr txBox="1"/>
            <p:nvPr/>
          </p:nvSpPr>
          <p:spPr>
            <a:xfrm>
              <a:off x="1660525" y="1989480"/>
              <a:ext cx="3232200" cy="35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packet bit transmitted, t =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5" name="Google Shape;1515;p43"/>
            <p:cNvCxnSpPr/>
            <p:nvPr/>
          </p:nvCxnSpPr>
          <p:spPr>
            <a:xfrm>
              <a:off x="4973637" y="1975193"/>
              <a:ext cx="23700" cy="291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6" name="Google Shape;1516;p43"/>
            <p:cNvCxnSpPr/>
            <p:nvPr/>
          </p:nvCxnSpPr>
          <p:spPr>
            <a:xfrm>
              <a:off x="7200900" y="1987893"/>
              <a:ext cx="22200" cy="2890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7" name="Google Shape;1517;p43"/>
            <p:cNvSpPr txBox="1"/>
            <p:nvPr/>
          </p:nvSpPr>
          <p:spPr>
            <a:xfrm>
              <a:off x="4445000" y="1638643"/>
              <a:ext cx="885900" cy="35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6623050" y="1638643"/>
              <a:ext cx="946200" cy="35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9" name="Google Shape;1519;p43"/>
            <p:cNvCxnSpPr/>
            <p:nvPr/>
          </p:nvCxnSpPr>
          <p:spPr>
            <a:xfrm>
              <a:off x="4997450" y="2189505"/>
              <a:ext cx="2190900" cy="3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3"/>
            <p:cNvCxnSpPr/>
            <p:nvPr/>
          </p:nvCxnSpPr>
          <p:spPr>
            <a:xfrm>
              <a:off x="5002212" y="4300880"/>
              <a:ext cx="21924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3"/>
            <p:cNvCxnSpPr/>
            <p:nvPr/>
          </p:nvCxnSpPr>
          <p:spPr>
            <a:xfrm flipH="1" rot="10800000">
              <a:off x="5002212" y="3358043"/>
              <a:ext cx="2209800" cy="92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2" name="Google Shape;1522;p43"/>
            <p:cNvSpPr/>
            <p:nvPr/>
          </p:nvSpPr>
          <p:spPr>
            <a:xfrm>
              <a:off x="4979987" y="2187918"/>
              <a:ext cx="2232023" cy="1155701"/>
            </a:xfrm>
            <a:custGeom>
              <a:rect b="b" l="l" r="r" t="t"/>
              <a:pathLst>
                <a:path extrusionOk="0" h="1185" w="2902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23" name="Google Shape;1523;p43"/>
            <p:cNvCxnSpPr/>
            <p:nvPr/>
          </p:nvCxnSpPr>
          <p:spPr>
            <a:xfrm rot="10800000">
              <a:off x="4835587" y="2187918"/>
              <a:ext cx="1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4" name="Google Shape;1524;p43"/>
            <p:cNvCxnSpPr/>
            <p:nvPr/>
          </p:nvCxnSpPr>
          <p:spPr>
            <a:xfrm rot="10800000">
              <a:off x="4835587" y="2429218"/>
              <a:ext cx="1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5" name="Google Shape;1525;p43"/>
            <p:cNvCxnSpPr/>
            <p:nvPr/>
          </p:nvCxnSpPr>
          <p:spPr>
            <a:xfrm rot="10800000">
              <a:off x="4846487" y="4288180"/>
              <a:ext cx="1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6" name="Google Shape;1526;p43"/>
            <p:cNvSpPr txBox="1"/>
            <p:nvPr/>
          </p:nvSpPr>
          <p:spPr>
            <a:xfrm>
              <a:off x="4183062" y="3161055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7" name="Google Shape;1527;p43"/>
            <p:cNvCxnSpPr/>
            <p:nvPr/>
          </p:nvCxnSpPr>
          <p:spPr>
            <a:xfrm>
              <a:off x="4870450" y="3469030"/>
              <a:ext cx="11100" cy="81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8" name="Google Shape;1528;p43"/>
            <p:cNvCxnSpPr/>
            <p:nvPr/>
          </p:nvCxnSpPr>
          <p:spPr>
            <a:xfrm flipH="1" rot="10800000">
              <a:off x="4875212" y="2451493"/>
              <a:ext cx="3300" cy="76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9" name="Google Shape;1529;p43"/>
            <p:cNvCxnSpPr/>
            <p:nvPr/>
          </p:nvCxnSpPr>
          <p:spPr>
            <a:xfrm rot="10800000">
              <a:off x="7188050" y="3102318"/>
              <a:ext cx="133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0" name="Google Shape;1530;p43"/>
            <p:cNvSpPr txBox="1"/>
            <p:nvPr/>
          </p:nvSpPr>
          <p:spPr>
            <a:xfrm>
              <a:off x="7269162" y="2926105"/>
              <a:ext cx="24258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packet bit arrives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1" name="Google Shape;1531;p43"/>
            <p:cNvCxnSpPr/>
            <p:nvPr/>
          </p:nvCxnSpPr>
          <p:spPr>
            <a:xfrm>
              <a:off x="7212012" y="3351555"/>
              <a:ext cx="126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2" name="Google Shape;1532;p43"/>
            <p:cNvSpPr txBox="1"/>
            <p:nvPr/>
          </p:nvSpPr>
          <p:spPr>
            <a:xfrm>
              <a:off x="7275512" y="3178518"/>
              <a:ext cx="3114600" cy="5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last packet bit arrives, send ACK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2252662" y="3961155"/>
              <a:ext cx="26862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arrives, send next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packet, </a:t>
              </a: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 = RTT + L / R</a:t>
              </a:r>
              <a:endParaRPr b="0" i="0" sz="16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4997450" y="4296118"/>
              <a:ext cx="1419225" cy="577850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35" name="Google Shape;1535;p43"/>
            <p:cNvGrpSpPr/>
            <p:nvPr/>
          </p:nvGrpSpPr>
          <p:grpSpPr>
            <a:xfrm>
              <a:off x="4991100" y="4288179"/>
              <a:ext cx="1292654" cy="475805"/>
              <a:chOff x="12315" y="13225"/>
              <a:chExt cx="2800" cy="812"/>
            </a:xfrm>
          </p:grpSpPr>
          <p:cxnSp>
            <p:nvCxnSpPr>
              <p:cNvPr id="1536" name="Google Shape;1536;p43"/>
              <p:cNvCxnSpPr/>
              <p:nvPr/>
            </p:nvCxnSpPr>
            <p:spPr>
              <a:xfrm>
                <a:off x="12315" y="13225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7" name="Google Shape;1537;p43"/>
              <p:cNvCxnSpPr/>
              <p:nvPr/>
            </p:nvCxnSpPr>
            <p:spPr>
              <a:xfrm>
                <a:off x="13915" y="13737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38" name="Google Shape;1538;p43"/>
            <p:cNvCxnSpPr/>
            <p:nvPr/>
          </p:nvCxnSpPr>
          <p:spPr>
            <a:xfrm>
              <a:off x="4991100" y="4529480"/>
              <a:ext cx="317400" cy="123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9" name="Google Shape;1539;p43"/>
            <p:cNvCxnSpPr/>
            <p:nvPr/>
          </p:nvCxnSpPr>
          <p:spPr>
            <a:xfrm>
              <a:off x="5314950" y="4653305"/>
              <a:ext cx="541200" cy="234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pic>
        <p:nvPicPr>
          <p:cNvPr id="1540" name="Google Shape;15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stop-and-wait operation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6" name="Google Shape;1546;p4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7" name="Google Shape;1547;p4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8" name="Google Shape;1548;p44"/>
          <p:cNvCxnSpPr/>
          <p:nvPr/>
        </p:nvCxnSpPr>
        <p:spPr>
          <a:xfrm>
            <a:off x="5411745" y="2061838"/>
            <a:ext cx="2227200" cy="9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9" name="Google Shape;1549;p44"/>
          <p:cNvCxnSpPr/>
          <p:nvPr/>
        </p:nvCxnSpPr>
        <p:spPr>
          <a:xfrm>
            <a:off x="5400632" y="1842763"/>
            <a:ext cx="23700" cy="291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0" name="Google Shape;1550;p44"/>
          <p:cNvCxnSpPr/>
          <p:nvPr/>
        </p:nvCxnSpPr>
        <p:spPr>
          <a:xfrm>
            <a:off x="7627895" y="1855463"/>
            <a:ext cx="22200" cy="289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1" name="Google Shape;1551;p44"/>
          <p:cNvSpPr txBox="1"/>
          <p:nvPr/>
        </p:nvSpPr>
        <p:spPr>
          <a:xfrm>
            <a:off x="4871995" y="1506213"/>
            <a:ext cx="885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2" name="Google Shape;1552;p44"/>
          <p:cNvSpPr txBox="1"/>
          <p:nvPr/>
        </p:nvSpPr>
        <p:spPr>
          <a:xfrm>
            <a:off x="7050045" y="1506213"/>
            <a:ext cx="9462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3" name="Google Shape;1553;p44"/>
          <p:cNvCxnSpPr/>
          <p:nvPr/>
        </p:nvCxnSpPr>
        <p:spPr>
          <a:xfrm>
            <a:off x="5424445" y="2057075"/>
            <a:ext cx="21909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4" name="Google Shape;1554;p44"/>
          <p:cNvCxnSpPr/>
          <p:nvPr/>
        </p:nvCxnSpPr>
        <p:spPr>
          <a:xfrm>
            <a:off x="5429207" y="4168450"/>
            <a:ext cx="219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5" name="Google Shape;1555;p44"/>
          <p:cNvCxnSpPr/>
          <p:nvPr/>
        </p:nvCxnSpPr>
        <p:spPr>
          <a:xfrm flipH="1" rot="10800000">
            <a:off x="5429207" y="3225613"/>
            <a:ext cx="2209800" cy="9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6" name="Google Shape;1556;p44"/>
          <p:cNvSpPr/>
          <p:nvPr/>
        </p:nvSpPr>
        <p:spPr>
          <a:xfrm>
            <a:off x="5406982" y="2055488"/>
            <a:ext cx="2232023" cy="1155701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57" name="Google Shape;1557;p44"/>
          <p:cNvCxnSpPr/>
          <p:nvPr/>
        </p:nvCxnSpPr>
        <p:spPr>
          <a:xfrm rot="10800000">
            <a:off x="5262582" y="2055488"/>
            <a:ext cx="13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8" name="Google Shape;1558;p44"/>
          <p:cNvCxnSpPr/>
          <p:nvPr/>
        </p:nvCxnSpPr>
        <p:spPr>
          <a:xfrm rot="10800000">
            <a:off x="5262582" y="2296788"/>
            <a:ext cx="13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9" name="Google Shape;1559;p44"/>
          <p:cNvCxnSpPr/>
          <p:nvPr/>
        </p:nvCxnSpPr>
        <p:spPr>
          <a:xfrm rot="10800000">
            <a:off x="5273482" y="4155750"/>
            <a:ext cx="1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0" name="Google Shape;1560;p44"/>
          <p:cNvCxnSpPr/>
          <p:nvPr/>
        </p:nvCxnSpPr>
        <p:spPr>
          <a:xfrm rot="10800000">
            <a:off x="7615045" y="2969888"/>
            <a:ext cx="1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1" name="Google Shape;1561;p44"/>
          <p:cNvCxnSpPr/>
          <p:nvPr/>
        </p:nvCxnSpPr>
        <p:spPr>
          <a:xfrm>
            <a:off x="7639007" y="3219125"/>
            <a:ext cx="12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2" name="Google Shape;1562;p44"/>
          <p:cNvSpPr/>
          <p:nvPr/>
        </p:nvSpPr>
        <p:spPr>
          <a:xfrm>
            <a:off x="5424445" y="4163688"/>
            <a:ext cx="1419225" cy="577850"/>
          </a:xfrm>
          <a:custGeom>
            <a:rect b="b" l="l" r="r" t="t"/>
            <a:pathLst>
              <a:path extrusionOk="0" h="592" w="1845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63" name="Google Shape;1563;p44"/>
          <p:cNvGrpSpPr/>
          <p:nvPr/>
        </p:nvGrpSpPr>
        <p:grpSpPr>
          <a:xfrm>
            <a:off x="5418095" y="4155749"/>
            <a:ext cx="1292654" cy="475805"/>
            <a:chOff x="12315" y="13225"/>
            <a:chExt cx="2800" cy="812"/>
          </a:xfrm>
        </p:grpSpPr>
        <p:cxnSp>
          <p:nvCxnSpPr>
            <p:cNvPr id="1564" name="Google Shape;1564;p44"/>
            <p:cNvCxnSpPr/>
            <p:nvPr/>
          </p:nvCxnSpPr>
          <p:spPr>
            <a:xfrm>
              <a:off x="12315" y="13225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5" name="Google Shape;1565;p44"/>
            <p:cNvCxnSpPr/>
            <p:nvPr/>
          </p:nvCxnSpPr>
          <p:spPr>
            <a:xfrm>
              <a:off x="13915" y="13737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1566" name="Google Shape;1566;p44"/>
          <p:cNvCxnSpPr/>
          <p:nvPr/>
        </p:nvCxnSpPr>
        <p:spPr>
          <a:xfrm>
            <a:off x="5418095" y="4397050"/>
            <a:ext cx="317400" cy="12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7" name="Google Shape;1567;p44"/>
          <p:cNvCxnSpPr/>
          <p:nvPr/>
        </p:nvCxnSpPr>
        <p:spPr>
          <a:xfrm>
            <a:off x="5741945" y="4520875"/>
            <a:ext cx="5412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568" name="Google Shape;1568;p44"/>
          <p:cNvGrpSpPr/>
          <p:nvPr/>
        </p:nvGrpSpPr>
        <p:grpSpPr>
          <a:xfrm>
            <a:off x="1133264" y="2092162"/>
            <a:ext cx="1278600" cy="597700"/>
            <a:chOff x="749300" y="3009900"/>
            <a:chExt cx="1278600" cy="597700"/>
          </a:xfrm>
        </p:grpSpPr>
        <p:sp>
          <p:nvSpPr>
            <p:cNvPr id="1569" name="Google Shape;1569;p44"/>
            <p:cNvSpPr txBox="1"/>
            <p:nvPr/>
          </p:nvSpPr>
          <p:spPr>
            <a:xfrm>
              <a:off x="749300" y="3022600"/>
              <a:ext cx="1111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</a:t>
              </a:r>
              <a:endParaRPr b="0" baseline="-2500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4"/>
            <p:cNvSpPr txBox="1"/>
            <p:nvPr/>
          </p:nvSpPr>
          <p:spPr>
            <a:xfrm>
              <a:off x="1663700" y="3009900"/>
              <a:ext cx="36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1" name="Google Shape;1571;p44"/>
          <p:cNvSpPr txBox="1"/>
          <p:nvPr/>
        </p:nvSpPr>
        <p:spPr>
          <a:xfrm>
            <a:off x="2911264" y="1838162"/>
            <a:ext cx="8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/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4"/>
          <p:cNvSpPr txBox="1"/>
          <p:nvPr/>
        </p:nvSpPr>
        <p:spPr>
          <a:xfrm>
            <a:off x="2454064" y="2384262"/>
            <a:ext cx="73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4"/>
          <p:cNvCxnSpPr/>
          <p:nvPr/>
        </p:nvCxnSpPr>
        <p:spPr>
          <a:xfrm>
            <a:off x="2542964" y="2384262"/>
            <a:ext cx="15495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74" name="Google Shape;1574;p44"/>
          <p:cNvGrpSpPr/>
          <p:nvPr/>
        </p:nvGrpSpPr>
        <p:grpSpPr>
          <a:xfrm>
            <a:off x="4610057" y="2304446"/>
            <a:ext cx="847800" cy="1860900"/>
            <a:chOff x="4183062" y="2436876"/>
            <a:chExt cx="847800" cy="1860900"/>
          </a:xfrm>
        </p:grpSpPr>
        <p:sp>
          <p:nvSpPr>
            <p:cNvPr id="1575" name="Google Shape;1575;p44"/>
            <p:cNvSpPr txBox="1"/>
            <p:nvPr/>
          </p:nvSpPr>
          <p:spPr>
            <a:xfrm>
              <a:off x="4183062" y="3161055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6" name="Google Shape;1576;p44"/>
            <p:cNvCxnSpPr/>
            <p:nvPr/>
          </p:nvCxnSpPr>
          <p:spPr>
            <a:xfrm>
              <a:off x="4870450" y="3469030"/>
              <a:ext cx="11100" cy="81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77" name="Google Shape;1577;p44"/>
            <p:cNvCxnSpPr/>
            <p:nvPr/>
          </p:nvCxnSpPr>
          <p:spPr>
            <a:xfrm flipH="1" rot="10800000">
              <a:off x="4875212" y="2451493"/>
              <a:ext cx="3300" cy="76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78" name="Google Shape;1578;p44"/>
            <p:cNvSpPr/>
            <p:nvPr/>
          </p:nvSpPr>
          <p:spPr>
            <a:xfrm>
              <a:off x="4421124" y="2436876"/>
              <a:ext cx="77700" cy="1860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4"/>
          <p:cNvGrpSpPr/>
          <p:nvPr/>
        </p:nvGrpSpPr>
        <p:grpSpPr>
          <a:xfrm>
            <a:off x="4626393" y="2011307"/>
            <a:ext cx="847800" cy="336600"/>
            <a:chOff x="4199398" y="2143737"/>
            <a:chExt cx="847800" cy="336600"/>
          </a:xfrm>
        </p:grpSpPr>
        <p:sp>
          <p:nvSpPr>
            <p:cNvPr id="1580" name="Google Shape;1580;p44"/>
            <p:cNvSpPr txBox="1"/>
            <p:nvPr/>
          </p:nvSpPr>
          <p:spPr>
            <a:xfrm>
              <a:off x="4199398" y="2143737"/>
              <a:ext cx="847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L/R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4418854" y="2180844"/>
              <a:ext cx="85200" cy="246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2" name="Google Shape;1582;p44"/>
          <p:cNvSpPr txBox="1"/>
          <p:nvPr/>
        </p:nvSpPr>
        <p:spPr>
          <a:xfrm>
            <a:off x="3063664" y="2384262"/>
            <a:ext cx="10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L /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44"/>
          <p:cNvGrpSpPr/>
          <p:nvPr/>
        </p:nvGrpSpPr>
        <p:grpSpPr>
          <a:xfrm>
            <a:off x="2044903" y="3017029"/>
            <a:ext cx="1781661" cy="1463000"/>
            <a:chOff x="1660939" y="3934767"/>
            <a:chExt cx="1781661" cy="1463000"/>
          </a:xfrm>
        </p:grpSpPr>
        <p:sp>
          <p:nvSpPr>
            <p:cNvPr id="1584" name="Google Shape;1584;p44"/>
            <p:cNvSpPr txBox="1"/>
            <p:nvPr/>
          </p:nvSpPr>
          <p:spPr>
            <a:xfrm>
              <a:off x="1673639" y="4856490"/>
              <a:ext cx="36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4"/>
            <p:cNvSpPr txBox="1"/>
            <p:nvPr/>
          </p:nvSpPr>
          <p:spPr>
            <a:xfrm>
              <a:off x="2070100" y="4874567"/>
              <a:ext cx="1372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0.00027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6" name="Google Shape;1586;p44"/>
            <p:cNvGrpSpPr/>
            <p:nvPr/>
          </p:nvGrpSpPr>
          <p:grpSpPr>
            <a:xfrm>
              <a:off x="1660939" y="3934767"/>
              <a:ext cx="1473761" cy="868100"/>
              <a:chOff x="1660939" y="3795067"/>
              <a:chExt cx="1473761" cy="868100"/>
            </a:xfrm>
          </p:grpSpPr>
          <p:sp>
            <p:nvSpPr>
              <p:cNvPr id="1587" name="Google Shape;1587;p44"/>
              <p:cNvSpPr txBox="1"/>
              <p:nvPr/>
            </p:nvSpPr>
            <p:spPr>
              <a:xfrm>
                <a:off x="1660939" y="3952557"/>
                <a:ext cx="364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8" name="Google Shape;1588;p44"/>
              <p:cNvGrpSpPr/>
              <p:nvPr/>
            </p:nvGrpSpPr>
            <p:grpSpPr>
              <a:xfrm>
                <a:off x="2095500" y="3795067"/>
                <a:ext cx="1039200" cy="868100"/>
                <a:chOff x="2032000" y="3795067"/>
                <a:chExt cx="1039200" cy="868100"/>
              </a:xfrm>
            </p:grpSpPr>
            <p:sp>
              <p:nvSpPr>
                <p:cNvPr id="1589" name="Google Shape;1589;p44"/>
                <p:cNvSpPr txBox="1"/>
                <p:nvPr/>
              </p:nvSpPr>
              <p:spPr>
                <a:xfrm>
                  <a:off x="2146300" y="3795067"/>
                  <a:ext cx="728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.008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44"/>
                <p:cNvSpPr txBox="1"/>
                <p:nvPr/>
              </p:nvSpPr>
              <p:spPr>
                <a:xfrm>
                  <a:off x="2032000" y="4201467"/>
                  <a:ext cx="10392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30.008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91" name="Google Shape;1591;p44"/>
                <p:cNvCxnSpPr/>
                <p:nvPr/>
              </p:nvCxnSpPr>
              <p:spPr>
                <a:xfrm>
                  <a:off x="2120900" y="4239567"/>
                  <a:ext cx="825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592" name="Google Shape;1592;p44"/>
          <p:cNvSpPr/>
          <p:nvPr/>
        </p:nvSpPr>
        <p:spPr>
          <a:xfrm>
            <a:off x="4617249" y="2048414"/>
            <a:ext cx="85200" cy="24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44"/>
          <p:cNvSpPr txBox="1"/>
          <p:nvPr/>
        </p:nvSpPr>
        <p:spPr>
          <a:xfrm>
            <a:off x="946648" y="5167373"/>
            <a:ext cx="788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7337" lvl="0" marL="287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rdt 3.0 protocol performance stinks!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0" marL="2873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 limits performance of underlying infrastructure (channel)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4" name="Google Shape;15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rdt3.0: pipelined protocol operations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0" name="Google Shape;1600;p4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1" name="Google Shape;1601;p4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16119" y="1506213"/>
            <a:ext cx="92031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pipelining: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sender allows multiple, “in-flight”, yet-to-be-acknowledged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of sequence numbers must be increased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buffering at sender and/or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5"/>
          <p:cNvGrpSpPr/>
          <p:nvPr/>
        </p:nvGrpSpPr>
        <p:grpSpPr>
          <a:xfrm>
            <a:off x="2409580" y="3186603"/>
            <a:ext cx="6359744" cy="2370138"/>
            <a:chOff x="1673183" y="3019025"/>
            <a:chExt cx="6359744" cy="2370138"/>
          </a:xfrm>
        </p:grpSpPr>
        <p:pic>
          <p:nvPicPr>
            <p:cNvPr descr="rdt_pipelined1" id="1604" name="Google Shape;160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7403" y="3019025"/>
              <a:ext cx="6105524" cy="2370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5" name="Google Shape;1605;p45"/>
            <p:cNvGrpSpPr/>
            <p:nvPr/>
          </p:nvGrpSpPr>
          <p:grpSpPr>
            <a:xfrm>
              <a:off x="1673183" y="3696888"/>
              <a:ext cx="469907" cy="476249"/>
              <a:chOff x="881" y="2283"/>
              <a:chExt cx="296" cy="300"/>
            </a:xfrm>
          </p:grpSpPr>
          <p:sp>
            <p:nvSpPr>
              <p:cNvPr id="1606" name="Google Shape;1606;p45"/>
              <p:cNvSpPr/>
              <p:nvPr/>
            </p:nvSpPr>
            <p:spPr>
              <a:xfrm>
                <a:off x="1026" y="2283"/>
                <a:ext cx="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07" name="Google Shape;1607;p45"/>
              <p:cNvGrpSpPr/>
              <p:nvPr/>
            </p:nvGrpSpPr>
            <p:grpSpPr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descr="desktop_computer_stylized_medium" id="1608" name="Google Shape;1608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9" name="Google Shape;1609;p45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10" name="Google Shape;1610;p45"/>
            <p:cNvSpPr/>
            <p:nvPr/>
          </p:nvSpPr>
          <p:spPr>
            <a:xfrm>
              <a:off x="7613828" y="3709588"/>
              <a:ext cx="185737" cy="431800"/>
            </a:xfrm>
            <a:custGeom>
              <a:rect b="b" l="l" r="r" t="t"/>
              <a:pathLst>
                <a:path extrusionOk="0" h="272" w="117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1" name="Google Shape;1611;p45"/>
            <p:cNvGrpSpPr/>
            <p:nvPr/>
          </p:nvGrpSpPr>
          <p:grpSpPr>
            <a:xfrm>
              <a:off x="4784683" y="3714350"/>
              <a:ext cx="469907" cy="476251"/>
              <a:chOff x="881" y="2283"/>
              <a:chExt cx="296" cy="300"/>
            </a:xfrm>
          </p:grpSpPr>
          <p:sp>
            <p:nvSpPr>
              <p:cNvPr id="1612" name="Google Shape;1612;p45"/>
              <p:cNvSpPr/>
              <p:nvPr/>
            </p:nvSpPr>
            <p:spPr>
              <a:xfrm>
                <a:off x="1026" y="2283"/>
                <a:ext cx="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13" name="Google Shape;1613;p45"/>
              <p:cNvGrpSpPr/>
              <p:nvPr/>
            </p:nvGrpSpPr>
            <p:grpSpPr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descr="desktop_computer_stylized_medium" id="1614" name="Google Shape;1614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5" name="Google Shape;1615;p45"/>
                <p:cNvSpPr/>
                <p:nvPr/>
              </p:nvSpPr>
              <p:spPr>
                <a:xfrm>
                  <a:off x="2916" y="3578"/>
                  <a:ext cx="356" cy="368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16" name="Google Shape;1616;p45"/>
            <p:cNvGrpSpPr/>
            <p:nvPr/>
          </p:nvGrpSpPr>
          <p:grpSpPr>
            <a:xfrm>
              <a:off x="4493546" y="3633388"/>
              <a:ext cx="222889" cy="502488"/>
              <a:chOff x="4140" y="429"/>
              <a:chExt cx="1419" cy="2400"/>
            </a:xfrm>
          </p:grpSpPr>
          <p:sp>
            <p:nvSpPr>
              <p:cNvPr id="1617" name="Google Shape;1617;p45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45"/>
              <p:cNvSpPr/>
              <p:nvPr/>
            </p:nvSpPr>
            <p:spPr>
              <a:xfrm>
                <a:off x="4211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19" name="Google Shape;1619;p45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45"/>
              <p:cNvSpPr/>
              <p:nvPr/>
            </p:nvSpPr>
            <p:spPr>
              <a:xfrm>
                <a:off x="4211" y="694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22" name="Google Shape;1622;p45"/>
              <p:cNvGrpSpPr/>
              <p:nvPr/>
            </p:nvGrpSpPr>
            <p:grpSpPr>
              <a:xfrm>
                <a:off x="4747" y="671"/>
                <a:ext cx="491" cy="16"/>
                <a:chOff x="611" y="2571"/>
                <a:chExt cx="612" cy="15"/>
              </a:xfrm>
            </p:grpSpPr>
            <p:sp>
              <p:nvSpPr>
                <p:cNvPr id="1623" name="Google Shape;1623;p45"/>
                <p:cNvSpPr/>
                <p:nvPr/>
              </p:nvSpPr>
              <p:spPr>
                <a:xfrm>
                  <a:off x="611" y="2571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24" name="Google Shape;1624;p45"/>
                <p:cNvSpPr/>
                <p:nvPr/>
              </p:nvSpPr>
              <p:spPr>
                <a:xfrm>
                  <a:off x="623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25" name="Google Shape;1625;p45"/>
              <p:cNvSpPr/>
              <p:nvPr/>
            </p:nvSpPr>
            <p:spPr>
              <a:xfrm>
                <a:off x="4221" y="1020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26" name="Google Shape;1626;p45"/>
              <p:cNvGrpSpPr/>
              <p:nvPr/>
            </p:nvGrpSpPr>
            <p:grpSpPr>
              <a:xfrm>
                <a:off x="4746" y="998"/>
                <a:ext cx="491" cy="15"/>
                <a:chOff x="613" y="2572"/>
                <a:chExt cx="613" cy="16"/>
              </a:xfrm>
            </p:grpSpPr>
            <p:sp>
              <p:nvSpPr>
                <p:cNvPr id="1627" name="Google Shape;1627;p45"/>
                <p:cNvSpPr/>
                <p:nvPr/>
              </p:nvSpPr>
              <p:spPr>
                <a:xfrm>
                  <a:off x="613" y="257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28" name="Google Shape;1628;p45"/>
                <p:cNvSpPr/>
                <p:nvPr/>
              </p:nvSpPr>
              <p:spPr>
                <a:xfrm>
                  <a:off x="626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29" name="Google Shape;1629;p45"/>
              <p:cNvSpPr/>
              <p:nvPr/>
            </p:nvSpPr>
            <p:spPr>
              <a:xfrm>
                <a:off x="4221" y="1362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4231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31" name="Google Shape;1631;p45"/>
              <p:cNvGrpSpPr/>
              <p:nvPr/>
            </p:nvGrpSpPr>
            <p:grpSpPr>
              <a:xfrm>
                <a:off x="4737" y="1627"/>
                <a:ext cx="491" cy="15"/>
                <a:chOff x="616" y="2568"/>
                <a:chExt cx="612" cy="14"/>
              </a:xfrm>
            </p:grpSpPr>
            <p:sp>
              <p:nvSpPr>
                <p:cNvPr id="1632" name="Google Shape;1632;p45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33" name="Google Shape;1633;p45"/>
                <p:cNvSpPr/>
                <p:nvPr/>
              </p:nvSpPr>
              <p:spPr>
                <a:xfrm>
                  <a:off x="628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34" name="Google Shape;1634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5" name="Google Shape;1635;p45"/>
              <p:cNvGrpSpPr/>
              <p:nvPr/>
            </p:nvGrpSpPr>
            <p:grpSpPr>
              <a:xfrm>
                <a:off x="4737" y="1324"/>
                <a:ext cx="491" cy="15"/>
                <a:chOff x="611" y="2565"/>
                <a:chExt cx="612" cy="15"/>
              </a:xfrm>
            </p:grpSpPr>
            <p:sp>
              <p:nvSpPr>
                <p:cNvPr id="1636" name="Google Shape;1636;p45"/>
                <p:cNvSpPr/>
                <p:nvPr/>
              </p:nvSpPr>
              <p:spPr>
                <a:xfrm>
                  <a:off x="611" y="256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37" name="Google Shape;1637;p45"/>
                <p:cNvSpPr/>
                <p:nvPr/>
              </p:nvSpPr>
              <p:spPr>
                <a:xfrm>
                  <a:off x="623" y="258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38" name="Google Shape;1638;p45"/>
              <p:cNvSpPr/>
              <p:nvPr/>
            </p:nvSpPr>
            <p:spPr>
              <a:xfrm>
                <a:off x="5252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9" name="Google Shape;1639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45"/>
              <p:cNvSpPr/>
              <p:nvPr/>
            </p:nvSpPr>
            <p:spPr>
              <a:xfrm>
                <a:off x="5514" y="2613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4140" y="2681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4211" y="2711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4312" y="2385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4484" y="2385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4666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5060" y="1832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49" name="Google Shape;1649;p45"/>
            <p:cNvGrpSpPr/>
            <p:nvPr/>
          </p:nvGrpSpPr>
          <p:grpSpPr>
            <a:xfrm>
              <a:off x="7659865" y="3576238"/>
              <a:ext cx="222889" cy="502488"/>
              <a:chOff x="4140" y="429"/>
              <a:chExt cx="1419" cy="2400"/>
            </a:xfrm>
          </p:grpSpPr>
          <p:sp>
            <p:nvSpPr>
              <p:cNvPr id="1650" name="Google Shape;1650;p45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4211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4211" y="694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55" name="Google Shape;1655;p45"/>
              <p:cNvGrpSpPr/>
              <p:nvPr/>
            </p:nvGrpSpPr>
            <p:grpSpPr>
              <a:xfrm>
                <a:off x="4747" y="671"/>
                <a:ext cx="491" cy="16"/>
                <a:chOff x="611" y="2571"/>
                <a:chExt cx="612" cy="15"/>
              </a:xfrm>
            </p:grpSpPr>
            <p:sp>
              <p:nvSpPr>
                <p:cNvPr id="1656" name="Google Shape;1656;p45"/>
                <p:cNvSpPr/>
                <p:nvPr/>
              </p:nvSpPr>
              <p:spPr>
                <a:xfrm>
                  <a:off x="611" y="2571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57" name="Google Shape;1657;p45"/>
                <p:cNvSpPr/>
                <p:nvPr/>
              </p:nvSpPr>
              <p:spPr>
                <a:xfrm>
                  <a:off x="623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58" name="Google Shape;1658;p45"/>
              <p:cNvSpPr/>
              <p:nvPr/>
            </p:nvSpPr>
            <p:spPr>
              <a:xfrm>
                <a:off x="4221" y="1020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59" name="Google Shape;1659;p45"/>
              <p:cNvGrpSpPr/>
              <p:nvPr/>
            </p:nvGrpSpPr>
            <p:grpSpPr>
              <a:xfrm>
                <a:off x="4746" y="998"/>
                <a:ext cx="491" cy="15"/>
                <a:chOff x="613" y="2572"/>
                <a:chExt cx="613" cy="16"/>
              </a:xfrm>
            </p:grpSpPr>
            <p:sp>
              <p:nvSpPr>
                <p:cNvPr id="1660" name="Google Shape;1660;p45"/>
                <p:cNvSpPr/>
                <p:nvPr/>
              </p:nvSpPr>
              <p:spPr>
                <a:xfrm>
                  <a:off x="613" y="257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61" name="Google Shape;1661;p45"/>
                <p:cNvSpPr/>
                <p:nvPr/>
              </p:nvSpPr>
              <p:spPr>
                <a:xfrm>
                  <a:off x="626" y="258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62" name="Google Shape;1662;p45"/>
              <p:cNvSpPr/>
              <p:nvPr/>
            </p:nvSpPr>
            <p:spPr>
              <a:xfrm>
                <a:off x="4221" y="1362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4231" y="165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64" name="Google Shape;1664;p45"/>
              <p:cNvGrpSpPr/>
              <p:nvPr/>
            </p:nvGrpSpPr>
            <p:grpSpPr>
              <a:xfrm>
                <a:off x="4737" y="1627"/>
                <a:ext cx="491" cy="15"/>
                <a:chOff x="616" y="2568"/>
                <a:chExt cx="612" cy="14"/>
              </a:xfrm>
            </p:grpSpPr>
            <p:sp>
              <p:nvSpPr>
                <p:cNvPr id="1665" name="Google Shape;1665;p45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66" name="Google Shape;1666;p45"/>
                <p:cNvSpPr/>
                <p:nvPr/>
              </p:nvSpPr>
              <p:spPr>
                <a:xfrm>
                  <a:off x="628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67" name="Google Shape;1667;p45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68" name="Google Shape;1668;p45"/>
              <p:cNvGrpSpPr/>
              <p:nvPr/>
            </p:nvGrpSpPr>
            <p:grpSpPr>
              <a:xfrm>
                <a:off x="4737" y="1324"/>
                <a:ext cx="491" cy="15"/>
                <a:chOff x="611" y="2565"/>
                <a:chExt cx="612" cy="15"/>
              </a:xfrm>
            </p:grpSpPr>
            <p:sp>
              <p:nvSpPr>
                <p:cNvPr id="1669" name="Google Shape;1669;p45"/>
                <p:cNvSpPr/>
                <p:nvPr/>
              </p:nvSpPr>
              <p:spPr>
                <a:xfrm>
                  <a:off x="611" y="256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70" name="Google Shape;1670;p45"/>
                <p:cNvSpPr/>
                <p:nvPr/>
              </p:nvSpPr>
              <p:spPr>
                <a:xfrm>
                  <a:off x="623" y="258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71" name="Google Shape;1671;p45"/>
              <p:cNvSpPr/>
              <p:nvPr/>
            </p:nvSpPr>
            <p:spPr>
              <a:xfrm>
                <a:off x="5252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5514" y="2613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4140" y="2681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4211" y="2711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4312" y="2385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4484" y="2385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4666" y="2378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5060" y="1832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82" name="Google Shape;1682;p45"/>
          <p:cNvSpPr/>
          <p:nvPr/>
        </p:nvSpPr>
        <p:spPr>
          <a:xfrm>
            <a:off x="5563059" y="3135319"/>
            <a:ext cx="3750365" cy="2491408"/>
          </a:xfrm>
          <a:custGeom>
            <a:rect b="b" l="l" r="r" t="t"/>
            <a:pathLst>
              <a:path extrusionOk="0" h="2491408" w="3750365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3" name="Google Shape;168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6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Pipelining: increased utilization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9" name="Google Shape;1689;p4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0" name="Google Shape;1690;p4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1" name="Google Shape;1691;p46"/>
          <p:cNvGrpSpPr/>
          <p:nvPr/>
        </p:nvGrpSpPr>
        <p:grpSpPr>
          <a:xfrm>
            <a:off x="331632" y="1506213"/>
            <a:ext cx="9143925" cy="3744503"/>
            <a:chOff x="1436915" y="1417186"/>
            <a:chExt cx="9143925" cy="3744503"/>
          </a:xfrm>
        </p:grpSpPr>
        <p:grpSp>
          <p:nvGrpSpPr>
            <p:cNvPr id="1692" name="Google Shape;1692;p46"/>
            <p:cNvGrpSpPr/>
            <p:nvPr/>
          </p:nvGrpSpPr>
          <p:grpSpPr>
            <a:xfrm>
              <a:off x="1436915" y="1744211"/>
              <a:ext cx="5265713" cy="3417478"/>
              <a:chOff x="1436915" y="1744211"/>
              <a:chExt cx="5265713" cy="3417478"/>
            </a:xfrm>
          </p:grpSpPr>
          <p:sp>
            <p:nvSpPr>
              <p:cNvPr id="1693" name="Google Shape;1693;p46"/>
              <p:cNvSpPr txBox="1"/>
              <p:nvPr/>
            </p:nvSpPr>
            <p:spPr>
              <a:xfrm>
                <a:off x="1436915" y="1760086"/>
                <a:ext cx="3086100" cy="35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first packet bit transmitted, t = 0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94" name="Google Shape;1694;p46"/>
              <p:cNvCxnSpPr/>
              <p:nvPr/>
            </p:nvCxnSpPr>
            <p:spPr>
              <a:xfrm>
                <a:off x="4599215" y="1744211"/>
                <a:ext cx="20700" cy="3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5" name="Google Shape;1695;p46"/>
              <p:cNvCxnSpPr/>
              <p:nvPr/>
            </p:nvCxnSpPr>
            <p:spPr>
              <a:xfrm>
                <a:off x="6680428" y="1756911"/>
                <a:ext cx="22200" cy="3351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1696" name="Google Shape;1696;p46"/>
              <p:cNvGrpSpPr/>
              <p:nvPr/>
            </p:nvGrpSpPr>
            <p:grpSpPr>
              <a:xfrm>
                <a:off x="4474976" y="4081011"/>
                <a:ext cx="1472691" cy="593278"/>
                <a:chOff x="12490" y="21425"/>
                <a:chExt cx="3414" cy="1000"/>
              </a:xfrm>
            </p:grpSpPr>
            <p:cxnSp>
              <p:nvCxnSpPr>
                <p:cNvPr id="1697" name="Google Shape;1697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98" name="Google Shape;1698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699" name="Google Shape;1699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00" name="Google Shape;1700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01" name="Google Shape;1701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02" name="Google Shape;1702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3" name="Google Shape;1703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04" name="Google Shape;1704;p46"/>
              <p:cNvGrpSpPr/>
              <p:nvPr/>
            </p:nvGrpSpPr>
            <p:grpSpPr>
              <a:xfrm>
                <a:off x="4463863" y="4319135"/>
                <a:ext cx="1472691" cy="591729"/>
                <a:chOff x="12490" y="21425"/>
                <a:chExt cx="3414" cy="1000"/>
              </a:xfrm>
            </p:grpSpPr>
            <p:cxnSp>
              <p:nvCxnSpPr>
                <p:cNvPr id="1705" name="Google Shape;1705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06" name="Google Shape;1706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707" name="Google Shape;1707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08" name="Google Shape;1708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09" name="Google Shape;1709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10" name="Google Shape;1710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1" name="Google Shape;1711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12" name="Google Shape;1712;p46"/>
              <p:cNvGrpSpPr/>
              <p:nvPr/>
            </p:nvGrpSpPr>
            <p:grpSpPr>
              <a:xfrm>
                <a:off x="4474976" y="4569960"/>
                <a:ext cx="1472691" cy="591729"/>
                <a:chOff x="12490" y="21425"/>
                <a:chExt cx="3414" cy="1000"/>
              </a:xfrm>
            </p:grpSpPr>
            <p:cxnSp>
              <p:nvCxnSpPr>
                <p:cNvPr id="1713" name="Google Shape;1713;p46"/>
                <p:cNvCxnSpPr/>
                <p:nvPr/>
              </p:nvCxnSpPr>
              <p:spPr>
                <a:xfrm rot="10800000">
                  <a:off x="12490" y="21425"/>
                  <a:ext cx="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14" name="Google Shape;1714;p46"/>
                <p:cNvSpPr/>
                <p:nvPr/>
              </p:nvSpPr>
              <p:spPr>
                <a:xfrm>
                  <a:off x="12827" y="21438"/>
                  <a:ext cx="3077" cy="987"/>
                </a:xfrm>
                <a:custGeom>
                  <a:rect b="b" l="l" r="r" t="t"/>
                  <a:pathLst>
                    <a:path extrusionOk="0" h="592" w="1845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grpSp>
              <p:nvGrpSpPr>
                <p:cNvPr id="1715" name="Google Shape;1715;p46"/>
                <p:cNvGrpSpPr/>
                <p:nvPr/>
              </p:nvGrpSpPr>
              <p:grpSpPr>
                <a:xfrm>
                  <a:off x="12815" y="21425"/>
                  <a:ext cx="2801" cy="812"/>
                  <a:chOff x="12315" y="13225"/>
                  <a:chExt cx="2800" cy="812"/>
                </a:xfrm>
              </p:grpSpPr>
              <p:cxnSp>
                <p:nvCxnSpPr>
                  <p:cNvPr id="1716" name="Google Shape;1716;p46"/>
                  <p:cNvCxnSpPr/>
                  <p:nvPr/>
                </p:nvCxnSpPr>
                <p:spPr>
                  <a:xfrm>
                    <a:off x="12315" y="13225"/>
                    <a:ext cx="1500" cy="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717" name="Google Shape;1717;p46"/>
                  <p:cNvCxnSpPr/>
                  <p:nvPr/>
                </p:nvCxnSpPr>
                <p:spPr>
                  <a:xfrm>
                    <a:off x="13915" y="13737"/>
                    <a:ext cx="1200" cy="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dot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718" name="Google Shape;1718;p46"/>
                <p:cNvCxnSpPr/>
                <p:nvPr/>
              </p:nvCxnSpPr>
              <p:spPr>
                <a:xfrm>
                  <a:off x="12815" y="21837"/>
                  <a:ext cx="6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9" name="Google Shape;1719;p46"/>
                <p:cNvCxnSpPr/>
                <p:nvPr/>
              </p:nvCxnSpPr>
              <p:spPr>
                <a:xfrm>
                  <a:off x="13515" y="22048"/>
                  <a:ext cx="1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20" name="Google Shape;1720;p46"/>
              <p:cNvCxnSpPr/>
              <p:nvPr/>
            </p:nvCxnSpPr>
            <p:spPr>
              <a:xfrm flipH="1" rot="10800000">
                <a:off x="4630965" y="3646099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721" name="Google Shape;1721;p46"/>
            <p:cNvGrpSpPr/>
            <p:nvPr/>
          </p:nvGrpSpPr>
          <p:grpSpPr>
            <a:xfrm>
              <a:off x="1782990" y="1417186"/>
              <a:ext cx="8797850" cy="2975025"/>
              <a:chOff x="1782990" y="1417186"/>
              <a:chExt cx="8797850" cy="2975025"/>
            </a:xfrm>
          </p:grpSpPr>
          <p:cxnSp>
            <p:nvCxnSpPr>
              <p:cNvPr id="1722" name="Google Shape;1722;p46"/>
              <p:cNvCxnSpPr/>
              <p:nvPr/>
            </p:nvCxnSpPr>
            <p:spPr>
              <a:xfrm>
                <a:off x="4608740" y="1966461"/>
                <a:ext cx="20829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23" name="Google Shape;1723;p46"/>
              <p:cNvSpPr txBox="1"/>
              <p:nvPr/>
            </p:nvSpPr>
            <p:spPr>
              <a:xfrm>
                <a:off x="4138840" y="1417186"/>
                <a:ext cx="1043100" cy="3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sender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4" name="Google Shape;1724;p46"/>
              <p:cNvSpPr txBox="1"/>
              <p:nvPr/>
            </p:nvSpPr>
            <p:spPr>
              <a:xfrm>
                <a:off x="6167665" y="1417186"/>
                <a:ext cx="1108200" cy="35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25" name="Google Shape;1725;p46"/>
              <p:cNvCxnSpPr/>
              <p:nvPr/>
            </p:nvCxnSpPr>
            <p:spPr>
              <a:xfrm>
                <a:off x="4619853" y="1961699"/>
                <a:ext cx="2049600" cy="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6" name="Google Shape;1726;p46"/>
              <p:cNvCxnSpPr/>
              <p:nvPr/>
            </p:nvCxnSpPr>
            <p:spPr>
              <a:xfrm>
                <a:off x="4626203" y="4093711"/>
                <a:ext cx="2049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727" name="Google Shape;1727;p46"/>
              <p:cNvSpPr/>
              <p:nvPr/>
            </p:nvSpPr>
            <p:spPr>
              <a:xfrm>
                <a:off x="4603978" y="1958524"/>
                <a:ext cx="2087561" cy="1169986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28" name="Google Shape;1728;p46"/>
              <p:cNvCxnSpPr/>
              <p:nvPr/>
            </p:nvCxnSpPr>
            <p:spPr>
              <a:xfrm flipH="1">
                <a:off x="4468965" y="1958524"/>
                <a:ext cx="123900" cy="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9" name="Google Shape;1729;p46"/>
              <p:cNvCxnSpPr/>
              <p:nvPr/>
            </p:nvCxnSpPr>
            <p:spPr>
              <a:xfrm rot="10800000">
                <a:off x="4468965" y="2202999"/>
                <a:ext cx="123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0" name="Google Shape;1730;p46"/>
              <p:cNvSpPr txBox="1"/>
              <p:nvPr/>
            </p:nvSpPr>
            <p:spPr>
              <a:xfrm>
                <a:off x="3687990" y="2942774"/>
                <a:ext cx="965100" cy="33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RTT 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1" name="Google Shape;1731;p46"/>
              <p:cNvCxnSpPr/>
              <p:nvPr/>
            </p:nvCxnSpPr>
            <p:spPr>
              <a:xfrm>
                <a:off x="4502378" y="3253924"/>
                <a:ext cx="9600" cy="820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32" name="Google Shape;1732;p46"/>
              <p:cNvCxnSpPr/>
              <p:nvPr/>
            </p:nvCxnSpPr>
            <p:spPr>
              <a:xfrm flipH="1" rot="10800000">
                <a:off x="4507140" y="2225111"/>
                <a:ext cx="1500" cy="77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733" name="Google Shape;1733;p46"/>
              <p:cNvSpPr txBox="1"/>
              <p:nvPr/>
            </p:nvSpPr>
            <p:spPr>
              <a:xfrm>
                <a:off x="1782990" y="2041074"/>
                <a:ext cx="2739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transmitted, t = L / 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4" name="Google Shape;1734;p46"/>
              <p:cNvCxnSpPr/>
              <p:nvPr/>
            </p:nvCxnSpPr>
            <p:spPr>
              <a:xfrm rot="10800000">
                <a:off x="6669328" y="2884036"/>
                <a:ext cx="125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5" name="Google Shape;1735;p46"/>
              <p:cNvSpPr txBox="1"/>
              <p:nvPr/>
            </p:nvSpPr>
            <p:spPr>
              <a:xfrm>
                <a:off x="6745515" y="2706236"/>
                <a:ext cx="26415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first packet bit arrives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36" name="Google Shape;1736;p46"/>
              <p:cNvCxnSpPr/>
              <p:nvPr/>
            </p:nvCxnSpPr>
            <p:spPr>
              <a:xfrm>
                <a:off x="6691540" y="3134861"/>
                <a:ext cx="119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7" name="Google Shape;1737;p46"/>
              <p:cNvSpPr txBox="1"/>
              <p:nvPr/>
            </p:nvSpPr>
            <p:spPr>
              <a:xfrm>
                <a:off x="6750278" y="2958649"/>
                <a:ext cx="35814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packet bit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8" name="Google Shape;1738;p46"/>
              <p:cNvSpPr txBox="1"/>
              <p:nvPr/>
            </p:nvSpPr>
            <p:spPr>
              <a:xfrm>
                <a:off x="1930628" y="3750811"/>
                <a:ext cx="2635200" cy="64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 arrives, send next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packet, t = RTT + L / R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9" name="Google Shape;1739;p46"/>
              <p:cNvSpPr/>
              <p:nvPr/>
            </p:nvSpPr>
            <p:spPr>
              <a:xfrm>
                <a:off x="4608740" y="2210936"/>
                <a:ext cx="2087561" cy="1168401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4608740" y="2461761"/>
                <a:ext cx="2087561" cy="1168401"/>
              </a:xfrm>
              <a:custGeom>
                <a:rect b="b" l="l" r="r" t="t"/>
                <a:pathLst>
                  <a:path extrusionOk="0" h="1185" w="2902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741" name="Google Shape;1741;p46"/>
              <p:cNvCxnSpPr/>
              <p:nvPr/>
            </p:nvCxnSpPr>
            <p:spPr>
              <a:xfrm flipH="1" rot="10800000">
                <a:off x="4626203" y="3142861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2" name="Google Shape;1742;p46"/>
              <p:cNvCxnSpPr/>
              <p:nvPr/>
            </p:nvCxnSpPr>
            <p:spPr>
              <a:xfrm flipH="1" rot="10800000">
                <a:off x="4626203" y="3393686"/>
                <a:ext cx="2065200" cy="93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3" name="Google Shape;1743;p46"/>
              <p:cNvSpPr txBox="1"/>
              <p:nvPr/>
            </p:nvSpPr>
            <p:spPr>
              <a:xfrm>
                <a:off x="6747103" y="3212649"/>
                <a:ext cx="38337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of 2</a:t>
                </a:r>
                <a:r>
                  <a:rPr b="0" baseline="30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nd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packet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44" name="Google Shape;1744;p46"/>
              <p:cNvCxnSpPr/>
              <p:nvPr/>
            </p:nvCxnSpPr>
            <p:spPr>
              <a:xfrm>
                <a:off x="6691540" y="3371399"/>
                <a:ext cx="112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5" name="Google Shape;1745;p46"/>
              <p:cNvCxnSpPr/>
              <p:nvPr/>
            </p:nvCxnSpPr>
            <p:spPr>
              <a:xfrm>
                <a:off x="6702653" y="3623811"/>
                <a:ext cx="112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6" name="Google Shape;1746;p46"/>
              <p:cNvSpPr txBox="1"/>
              <p:nvPr/>
            </p:nvSpPr>
            <p:spPr>
              <a:xfrm>
                <a:off x="6742340" y="3446011"/>
                <a:ext cx="3838500" cy="3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 bit of 3</a:t>
                </a:r>
                <a:r>
                  <a:rPr b="0" baseline="3000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packet arrives, send ACK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747" name="Google Shape;1747;p46"/>
          <p:cNvGrpSpPr/>
          <p:nvPr/>
        </p:nvGrpSpPr>
        <p:grpSpPr>
          <a:xfrm>
            <a:off x="5849782" y="4430388"/>
            <a:ext cx="3460800" cy="1145038"/>
            <a:chOff x="6955065" y="4341361"/>
            <a:chExt cx="3460800" cy="1145038"/>
          </a:xfrm>
        </p:grpSpPr>
        <p:sp>
          <p:nvSpPr>
            <p:cNvPr id="1748" name="Google Shape;1748;p46"/>
            <p:cNvSpPr txBox="1"/>
            <p:nvPr/>
          </p:nvSpPr>
          <p:spPr>
            <a:xfrm>
              <a:off x="6955065" y="4341361"/>
              <a:ext cx="346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3-packet pipelining increases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utilization by a factor of 3!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9" name="Google Shape;1749;p46"/>
            <p:cNvCxnSpPr/>
            <p:nvPr/>
          </p:nvCxnSpPr>
          <p:spPr>
            <a:xfrm>
              <a:off x="7948840" y="5009699"/>
              <a:ext cx="1500" cy="4767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750" name="Google Shape;17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82" y="5365426"/>
            <a:ext cx="6748463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4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k-N: Sender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7" name="Google Shape;1757;p4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8" name="Google Shape;1758;p4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47"/>
          <p:cNvSpPr/>
          <p:nvPr/>
        </p:nvSpPr>
        <p:spPr>
          <a:xfrm>
            <a:off x="1921999" y="3200400"/>
            <a:ext cx="2480400" cy="6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47"/>
          <p:cNvSpPr txBox="1"/>
          <p:nvPr/>
        </p:nvSpPr>
        <p:spPr>
          <a:xfrm>
            <a:off x="94479" y="1295239"/>
            <a:ext cx="110778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Char char="▪"/>
            </a:pPr>
            <a:r>
              <a:rPr i="0" lang="en-US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sender: “window” of up to N, consecutive transmitted but unACKed pkts </a:t>
            </a:r>
            <a:endParaRPr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8159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Char char="•"/>
            </a:pPr>
            <a:r>
              <a:rPr i="0" lang="en-US" sz="9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k-bit seq # in pkt header</a:t>
            </a:r>
            <a:endParaRPr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bn_seqnum" id="1761" name="Google Shape;1761;p47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899690" y="2550045"/>
            <a:ext cx="9167469" cy="184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47"/>
          <p:cNvSpPr/>
          <p:nvPr/>
        </p:nvSpPr>
        <p:spPr>
          <a:xfrm>
            <a:off x="213774" y="4655553"/>
            <a:ext cx="9366300" cy="19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50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cumulative ACK: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ACKs all packets up to, including seq #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8620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receiving ACK(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): move window forward to begin 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50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for oldest in-flight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50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timeout(n):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retransmit packet n and all higher seq # packets in window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04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3" name="Google Shape;1763;p47"/>
          <p:cNvSpPr txBox="1"/>
          <p:nvPr/>
        </p:nvSpPr>
        <p:spPr>
          <a:xfrm>
            <a:off x="6457070" y="2139736"/>
            <a:ext cx="14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0, base-1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47"/>
          <p:cNvSpPr txBox="1"/>
          <p:nvPr/>
        </p:nvSpPr>
        <p:spPr>
          <a:xfrm>
            <a:off x="8592536" y="21305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nextseqnum, base+N-1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47"/>
          <p:cNvSpPr txBox="1"/>
          <p:nvPr/>
        </p:nvSpPr>
        <p:spPr>
          <a:xfrm>
            <a:off x="6325293" y="38747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base, nextseqnum-1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47"/>
          <p:cNvSpPr txBox="1"/>
          <p:nvPr/>
        </p:nvSpPr>
        <p:spPr>
          <a:xfrm>
            <a:off x="8712615" y="3874770"/>
            <a:ext cx="25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base+N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7" name="Google Shape;17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k-N: Receiver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3" name="Google Shape;1773;p4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4" name="Google Shape;1774;p4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48"/>
          <p:cNvSpPr txBox="1"/>
          <p:nvPr/>
        </p:nvSpPr>
        <p:spPr>
          <a:xfrm>
            <a:off x="85936" y="1374775"/>
            <a:ext cx="86190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2" lvl="0" marL="288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ACK-only: always send ACK for correctly-received packet so far, with highest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generate duplicate 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only remember </a:t>
            </a:r>
            <a:r>
              <a:rPr b="0" i="0" lang="en-US" sz="2000" u="none" cap="none" strike="noStrike">
                <a:solidFill>
                  <a:srgbClr val="0013A3"/>
                </a:solidFill>
                <a:latin typeface="Courier New"/>
                <a:ea typeface="Courier New"/>
                <a:cs typeface="Courier New"/>
                <a:sym typeface="Courier New"/>
              </a:rPr>
              <a:t>rcv_base</a:t>
            </a:r>
            <a:endParaRPr b="0" i="0" sz="2000" u="none" cap="none" strike="noStrike">
              <a:solidFill>
                <a:srgbClr val="0013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receipt of out-of-order packet: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discard (don’t buffer) or buffer: an implementation decision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re-ACK pkt with highest in-order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6" name="Google Shape;1776;p48"/>
          <p:cNvGrpSpPr/>
          <p:nvPr/>
        </p:nvGrpSpPr>
        <p:grpSpPr>
          <a:xfrm>
            <a:off x="247747" y="4368800"/>
            <a:ext cx="10131800" cy="2135189"/>
            <a:chOff x="965200" y="4368800"/>
            <a:chExt cx="10131800" cy="2135189"/>
          </a:xfrm>
        </p:grpSpPr>
        <p:sp>
          <p:nvSpPr>
            <p:cNvPr id="1777" name="Google Shape;1777;p48"/>
            <p:cNvSpPr/>
            <p:nvPr/>
          </p:nvSpPr>
          <p:spPr>
            <a:xfrm>
              <a:off x="2412281" y="4877998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48"/>
            <p:cNvSpPr/>
            <p:nvPr/>
          </p:nvSpPr>
          <p:spPr>
            <a:xfrm>
              <a:off x="2603500" y="4878537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2777467" y="4879975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2951434" y="4878238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3125401" y="4879676"/>
              <a:ext cx="81900" cy="595200"/>
            </a:xfrm>
            <a:prstGeom prst="rect">
              <a:avLst/>
            </a:prstGeom>
            <a:solidFill>
              <a:srgbClr val="548135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312307" y="4876800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4042679" y="4877097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4216646" y="4877396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4394926" y="4877695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4573204" y="4877096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4738544" y="4882607"/>
              <a:ext cx="81900" cy="595200"/>
            </a:xfrm>
            <a:prstGeom prst="rect">
              <a:avLst/>
            </a:prstGeom>
            <a:solidFill>
              <a:srgbClr val="BFBFBF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48"/>
            <p:cNvSpPr txBox="1"/>
            <p:nvPr/>
          </p:nvSpPr>
          <p:spPr>
            <a:xfrm>
              <a:off x="3200400" y="5878722"/>
              <a:ext cx="12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3A3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rgbClr val="0013A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rcv_base</a:t>
              </a:r>
              <a:endParaRPr b="0" i="0" sz="18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9" name="Google Shape;1789;p48"/>
            <p:cNvCxnSpPr/>
            <p:nvPr/>
          </p:nvCxnSpPr>
          <p:spPr>
            <a:xfrm rot="10800000">
              <a:off x="3340100" y="5523222"/>
              <a:ext cx="0" cy="4698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790" name="Google Shape;1790;p48"/>
            <p:cNvGrpSpPr/>
            <p:nvPr/>
          </p:nvGrpSpPr>
          <p:grpSpPr>
            <a:xfrm>
              <a:off x="7035081" y="4522877"/>
              <a:ext cx="4061919" cy="1981112"/>
              <a:chOff x="7797081" y="4179977"/>
              <a:chExt cx="4061919" cy="1981112"/>
            </a:xfrm>
          </p:grpSpPr>
          <p:sp>
            <p:nvSpPr>
              <p:cNvPr id="1791" name="Google Shape;1791;p48"/>
              <p:cNvSpPr/>
              <p:nvPr/>
            </p:nvSpPr>
            <p:spPr>
              <a:xfrm>
                <a:off x="7797081" y="4179977"/>
                <a:ext cx="81900" cy="595200"/>
              </a:xfrm>
              <a:prstGeom prst="rect">
                <a:avLst/>
              </a:prstGeom>
              <a:solidFill>
                <a:srgbClr val="548135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48"/>
              <p:cNvSpPr/>
              <p:nvPr/>
            </p:nvSpPr>
            <p:spPr>
              <a:xfrm>
                <a:off x="7797081" y="5565889"/>
                <a:ext cx="81900" cy="595200"/>
              </a:xfrm>
              <a:prstGeom prst="rect">
                <a:avLst/>
              </a:prstGeom>
              <a:solidFill>
                <a:srgbClr val="BFBFBF"/>
              </a:solidFill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48"/>
              <p:cNvSpPr txBox="1"/>
              <p:nvPr/>
            </p:nvSpPr>
            <p:spPr>
              <a:xfrm>
                <a:off x="8089900" y="4279900"/>
                <a:ext cx="2094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received and ACKed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48"/>
              <p:cNvSpPr txBox="1"/>
              <p:nvPr/>
            </p:nvSpPr>
            <p:spPr>
              <a:xfrm>
                <a:off x="8115300" y="4965700"/>
                <a:ext cx="3743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Out-of-order: received but not ACKed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8"/>
              <p:cNvSpPr txBox="1"/>
              <p:nvPr/>
            </p:nvSpPr>
            <p:spPr>
              <a:xfrm>
                <a:off x="8089900" y="5664200"/>
                <a:ext cx="1383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Not received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6" name="Google Shape;1796;p48"/>
            <p:cNvSpPr txBox="1"/>
            <p:nvPr/>
          </p:nvSpPr>
          <p:spPr>
            <a:xfrm>
              <a:off x="965200" y="4368800"/>
              <a:ext cx="541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 view of sequence number space: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7043594" y="5225507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385589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350029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3684444" y="4876800"/>
              <a:ext cx="81900" cy="595200"/>
            </a:xfrm>
            <a:prstGeom prst="rect">
              <a:avLst/>
            </a:prstGeom>
            <a:solidFill>
              <a:srgbClr val="DF167A"/>
            </a:solidFill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8"/>
            <p:cNvSpPr txBox="1"/>
            <p:nvPr/>
          </p:nvSpPr>
          <p:spPr>
            <a:xfrm>
              <a:off x="1892300" y="5105400"/>
              <a:ext cx="43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48"/>
            <p:cNvSpPr txBox="1"/>
            <p:nvPr/>
          </p:nvSpPr>
          <p:spPr>
            <a:xfrm>
              <a:off x="4876800" y="5105400"/>
              <a:ext cx="43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3" name="Google Shape;18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4" name="Google Shape;1804;p48"/>
          <p:cNvSpPr txBox="1"/>
          <p:nvPr/>
        </p:nvSpPr>
        <p:spPr>
          <a:xfrm>
            <a:off x="8122750" y="5940450"/>
            <a:ext cx="39342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GBN Applet -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https://computerscience.unicam.it/marcantoni/reti/applet/GoBackProtocol/goback.html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9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Go-Back-N in action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0" name="Google Shape;1810;p4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1" name="Google Shape;1811;p4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2800953" y="1602275"/>
            <a:ext cx="124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3121624" y="1230800"/>
            <a:ext cx="14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6152166" y="1249850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5" name="Google Shape;1815;p49"/>
          <p:cNvCxnSpPr/>
          <p:nvPr/>
        </p:nvCxnSpPr>
        <p:spPr>
          <a:xfrm>
            <a:off x="6226778" y="1848338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6" name="Google Shape;1816;p49"/>
          <p:cNvSpPr txBox="1"/>
          <p:nvPr/>
        </p:nvSpPr>
        <p:spPr>
          <a:xfrm>
            <a:off x="6169625" y="2043600"/>
            <a:ext cx="465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pkt3, discard, 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2805716" y="4783625"/>
            <a:ext cx="12462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8" name="Google Shape;1818;p49"/>
          <p:cNvCxnSpPr/>
          <p:nvPr/>
        </p:nvCxnSpPr>
        <p:spPr>
          <a:xfrm flipH="1">
            <a:off x="4097978" y="2319825"/>
            <a:ext cx="2014500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19" name="Google Shape;1819;p49"/>
          <p:cNvGrpSpPr/>
          <p:nvPr/>
        </p:nvGrpSpPr>
        <p:grpSpPr>
          <a:xfrm>
            <a:off x="4090003" y="1795950"/>
            <a:ext cx="2122525" cy="1292213"/>
            <a:chOff x="6059487" y="1725612"/>
            <a:chExt cx="2122525" cy="1292213"/>
          </a:xfrm>
        </p:grpSpPr>
        <p:cxnSp>
          <p:nvCxnSpPr>
            <p:cNvPr id="1820" name="Google Shape;1820;p49"/>
            <p:cNvCxnSpPr/>
            <p:nvPr/>
          </p:nvCxnSpPr>
          <p:spPr>
            <a:xfrm>
              <a:off x="6061075" y="17256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1" name="Google Shape;1821;p49"/>
            <p:cNvCxnSpPr/>
            <p:nvPr/>
          </p:nvCxnSpPr>
          <p:spPr>
            <a:xfrm>
              <a:off x="6059487" y="2000250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2" name="Google Shape;1822;p49"/>
            <p:cNvCxnSpPr/>
            <p:nvPr/>
          </p:nvCxnSpPr>
          <p:spPr>
            <a:xfrm>
              <a:off x="6075362" y="2263775"/>
              <a:ext cx="876300" cy="2001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3" name="Google Shape;1823;p49"/>
            <p:cNvCxnSpPr/>
            <p:nvPr/>
          </p:nvCxnSpPr>
          <p:spPr>
            <a:xfrm>
              <a:off x="6081712" y="2549525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4" name="Google Shape;1824;p49"/>
            <p:cNvSpPr txBox="1"/>
            <p:nvPr/>
          </p:nvSpPr>
          <p:spPr>
            <a:xfrm>
              <a:off x="6837362" y="2298700"/>
              <a:ext cx="3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9"/>
            <p:cNvSpPr txBox="1"/>
            <p:nvPr/>
          </p:nvSpPr>
          <p:spPr>
            <a:xfrm>
              <a:off x="6996112" y="2319337"/>
              <a:ext cx="52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6" name="Google Shape;1826;p49"/>
          <p:cNvCxnSpPr/>
          <p:nvPr/>
        </p:nvCxnSpPr>
        <p:spPr>
          <a:xfrm flipH="1">
            <a:off x="4094803" y="2605575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7" name="Google Shape;1827;p49"/>
          <p:cNvCxnSpPr/>
          <p:nvPr/>
        </p:nvCxnSpPr>
        <p:spPr>
          <a:xfrm>
            <a:off x="4097941" y="3442188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8" name="Google Shape;1828;p49"/>
          <p:cNvCxnSpPr/>
          <p:nvPr/>
        </p:nvCxnSpPr>
        <p:spPr>
          <a:xfrm>
            <a:off x="4129691" y="3761275"/>
            <a:ext cx="21018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9" name="Google Shape;1829;p49"/>
          <p:cNvCxnSpPr/>
          <p:nvPr/>
        </p:nvCxnSpPr>
        <p:spPr>
          <a:xfrm flipH="1">
            <a:off x="4126553" y="3135800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30" name="Google Shape;1830;p49"/>
          <p:cNvGrpSpPr/>
          <p:nvPr/>
        </p:nvGrpSpPr>
        <p:grpSpPr>
          <a:xfrm>
            <a:off x="2111978" y="2324588"/>
            <a:ext cx="1978025" cy="2544725"/>
            <a:chOff x="4081462" y="2254250"/>
            <a:chExt cx="1978025" cy="2544725"/>
          </a:xfrm>
        </p:grpSpPr>
        <p:pic>
          <p:nvPicPr>
            <p:cNvPr descr="alarm_clock_ringing" id="1831" name="Google Shape;183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" name="Google Shape;1832;p49"/>
            <p:cNvSpPr txBox="1"/>
            <p:nvPr/>
          </p:nvSpPr>
          <p:spPr>
            <a:xfrm>
              <a:off x="4449762" y="4498975"/>
              <a:ext cx="153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pkt 2 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3" name="Google Shape;1833;p49"/>
            <p:cNvGrpSpPr/>
            <p:nvPr/>
          </p:nvGrpSpPr>
          <p:grpSpPr>
            <a:xfrm>
              <a:off x="6056841" y="2254250"/>
              <a:ext cx="2646" cy="2462212"/>
              <a:chOff x="3727" y="1878"/>
              <a:chExt cx="2" cy="963"/>
            </a:xfrm>
          </p:grpSpPr>
          <p:cxnSp>
            <p:nvCxnSpPr>
              <p:cNvPr id="1834" name="Google Shape;1834;p49"/>
              <p:cNvCxnSpPr/>
              <p:nvPr/>
            </p:nvCxnSpPr>
            <p:spPr>
              <a:xfrm>
                <a:off x="3729" y="1879"/>
                <a:ext cx="0" cy="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5" name="Google Shape;1835;p49"/>
              <p:cNvCxnSpPr/>
              <p:nvPr/>
            </p:nvCxnSpPr>
            <p:spPr>
              <a:xfrm>
                <a:off x="3727" y="1878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6" name="Google Shape;1836;p49"/>
              <p:cNvCxnSpPr/>
              <p:nvPr/>
            </p:nvCxnSpPr>
            <p:spPr>
              <a:xfrm>
                <a:off x="3727" y="2841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37" name="Google Shape;1837;p49"/>
          <p:cNvGrpSpPr/>
          <p:nvPr/>
        </p:nvGrpSpPr>
        <p:grpSpPr>
          <a:xfrm>
            <a:off x="4091591" y="4955075"/>
            <a:ext cx="2114587" cy="1179500"/>
            <a:chOff x="6061075" y="4884737"/>
            <a:chExt cx="2114587" cy="1179500"/>
          </a:xfrm>
        </p:grpSpPr>
        <p:cxnSp>
          <p:nvCxnSpPr>
            <p:cNvPr id="1838" name="Google Shape;1838;p49"/>
            <p:cNvCxnSpPr/>
            <p:nvPr/>
          </p:nvCxnSpPr>
          <p:spPr>
            <a:xfrm>
              <a:off x="6075362" y="4884737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9" name="Google Shape;1839;p49"/>
            <p:cNvCxnSpPr/>
            <p:nvPr/>
          </p:nvCxnSpPr>
          <p:spPr>
            <a:xfrm>
              <a:off x="6067425" y="51292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0" name="Google Shape;1840;p49"/>
            <p:cNvCxnSpPr/>
            <p:nvPr/>
          </p:nvCxnSpPr>
          <p:spPr>
            <a:xfrm>
              <a:off x="6061075" y="5362575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1" name="Google Shape;1841;p49"/>
            <p:cNvCxnSpPr/>
            <p:nvPr/>
          </p:nvCxnSpPr>
          <p:spPr>
            <a:xfrm>
              <a:off x="6064250" y="5595937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842" name="Google Shape;1842;p49"/>
          <p:cNvSpPr txBox="1"/>
          <p:nvPr/>
        </p:nvSpPr>
        <p:spPr>
          <a:xfrm>
            <a:off x="6166448" y="3567600"/>
            <a:ext cx="4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pkt4, discard,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49"/>
          <p:cNvSpPr txBox="1"/>
          <p:nvPr/>
        </p:nvSpPr>
        <p:spPr>
          <a:xfrm>
            <a:off x="6185498" y="4088300"/>
            <a:ext cx="4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pkt5, discard, (re)send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49"/>
          <p:cNvSpPr txBox="1"/>
          <p:nvPr/>
        </p:nvSpPr>
        <p:spPr>
          <a:xfrm>
            <a:off x="6196616" y="5242413"/>
            <a:ext cx="29655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pkt2, deliver, send ack2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pkt3, deliver, send ack3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pkt4, deliver, send ack4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pkt5, deliver, send ack5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49"/>
          <p:cNvSpPr txBox="1"/>
          <p:nvPr/>
        </p:nvSpPr>
        <p:spPr>
          <a:xfrm>
            <a:off x="2248503" y="4070838"/>
            <a:ext cx="181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ignore duplicate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49"/>
          <p:cNvSpPr txBox="1"/>
          <p:nvPr/>
        </p:nvSpPr>
        <p:spPr>
          <a:xfrm>
            <a:off x="308575" y="1294300"/>
            <a:ext cx="24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7" name="Google Shape;1847;p49"/>
          <p:cNvGrpSpPr/>
          <p:nvPr/>
        </p:nvGrpSpPr>
        <p:grpSpPr>
          <a:xfrm>
            <a:off x="348278" y="1640375"/>
            <a:ext cx="1912922" cy="1322400"/>
            <a:chOff x="2317762" y="1570037"/>
            <a:chExt cx="1912922" cy="1322400"/>
          </a:xfrm>
        </p:grpSpPr>
        <p:grpSp>
          <p:nvGrpSpPr>
            <p:cNvPr id="1848" name="Google Shape;1848;p49"/>
            <p:cNvGrpSpPr/>
            <p:nvPr/>
          </p:nvGrpSpPr>
          <p:grpSpPr>
            <a:xfrm>
              <a:off x="2325684" y="1570037"/>
              <a:ext cx="1904999" cy="476250"/>
              <a:chOff x="118" y="914"/>
              <a:chExt cx="1200" cy="300"/>
            </a:xfrm>
          </p:grpSpPr>
          <p:sp>
            <p:nvSpPr>
              <p:cNvPr id="1849" name="Google Shape;1849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0" name="Google Shape;1850;p49"/>
              <p:cNvSpPr txBox="1"/>
              <p:nvPr/>
            </p:nvSpPr>
            <p:spPr>
              <a:xfrm>
                <a:off x="118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1" name="Google Shape;1851;p49"/>
            <p:cNvGrpSpPr/>
            <p:nvPr/>
          </p:nvGrpSpPr>
          <p:grpSpPr>
            <a:xfrm>
              <a:off x="2317762" y="1855787"/>
              <a:ext cx="1904999" cy="476250"/>
              <a:chOff x="115" y="914"/>
              <a:chExt cx="1200" cy="300"/>
            </a:xfrm>
          </p:grpSpPr>
          <p:sp>
            <p:nvSpPr>
              <p:cNvPr id="1852" name="Google Shape;1852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3" name="Google Shape;1853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9"/>
            <p:cNvGrpSpPr/>
            <p:nvPr/>
          </p:nvGrpSpPr>
          <p:grpSpPr>
            <a:xfrm>
              <a:off x="2325683" y="2141537"/>
              <a:ext cx="1905001" cy="476250"/>
              <a:chOff x="115" y="914"/>
              <a:chExt cx="1200" cy="300"/>
            </a:xfrm>
          </p:grpSpPr>
          <p:sp>
            <p:nvSpPr>
              <p:cNvPr id="1855" name="Google Shape;1855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6" name="Google Shape;1856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7" name="Google Shape;1857;p49"/>
            <p:cNvGrpSpPr/>
            <p:nvPr/>
          </p:nvGrpSpPr>
          <p:grpSpPr>
            <a:xfrm>
              <a:off x="2322508" y="2416187"/>
              <a:ext cx="1905001" cy="476250"/>
              <a:chOff x="115" y="914"/>
              <a:chExt cx="1200" cy="300"/>
            </a:xfrm>
          </p:grpSpPr>
          <p:sp>
            <p:nvSpPr>
              <p:cNvPr id="1858" name="Google Shape;1858;p49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9" name="Google Shape;1859;p49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60" name="Google Shape;1860;p49"/>
          <p:cNvGrpSpPr/>
          <p:nvPr/>
        </p:nvGrpSpPr>
        <p:grpSpPr>
          <a:xfrm>
            <a:off x="349853" y="3205650"/>
            <a:ext cx="3749718" cy="369300"/>
            <a:chOff x="2319337" y="3135312"/>
            <a:chExt cx="3749718" cy="369300"/>
          </a:xfrm>
        </p:grpSpPr>
        <p:sp>
          <p:nvSpPr>
            <p:cNvPr id="1861" name="Google Shape;1861;p49"/>
            <p:cNvSpPr/>
            <p:nvPr/>
          </p:nvSpPr>
          <p:spPr>
            <a:xfrm>
              <a:off x="2533650" y="3221037"/>
              <a:ext cx="62880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862" name="Google Shape;1862;p49"/>
            <p:cNvGrpSpPr/>
            <p:nvPr/>
          </p:nvGrpSpPr>
          <p:grpSpPr>
            <a:xfrm>
              <a:off x="2319337" y="3135312"/>
              <a:ext cx="3749718" cy="369300"/>
              <a:chOff x="2319337" y="3135312"/>
              <a:chExt cx="3749718" cy="369300"/>
            </a:xfrm>
          </p:grpSpPr>
          <p:sp>
            <p:nvSpPr>
              <p:cNvPr id="1863" name="Google Shape;1863;p49"/>
              <p:cNvSpPr txBox="1"/>
              <p:nvPr/>
            </p:nvSpPr>
            <p:spPr>
              <a:xfrm>
                <a:off x="3894955" y="3135312"/>
                <a:ext cx="217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ack0, send pkt4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9"/>
              <p:cNvSpPr txBox="1"/>
              <p:nvPr/>
            </p:nvSpPr>
            <p:spPr>
              <a:xfrm>
                <a:off x="2319337" y="3186112"/>
                <a:ext cx="1512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1 2 3 4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65" name="Google Shape;1865;p49"/>
          <p:cNvGrpSpPr/>
          <p:nvPr/>
        </p:nvGrpSpPr>
        <p:grpSpPr>
          <a:xfrm>
            <a:off x="335578" y="4824900"/>
            <a:ext cx="1912922" cy="1222375"/>
            <a:chOff x="2305062" y="4754562"/>
            <a:chExt cx="1912922" cy="1222375"/>
          </a:xfrm>
        </p:grpSpPr>
        <p:grpSp>
          <p:nvGrpSpPr>
            <p:cNvPr id="1866" name="Google Shape;1866;p49"/>
            <p:cNvGrpSpPr/>
            <p:nvPr/>
          </p:nvGrpSpPr>
          <p:grpSpPr>
            <a:xfrm>
              <a:off x="2305062" y="4754562"/>
              <a:ext cx="1904999" cy="476250"/>
              <a:chOff x="112" y="2105"/>
              <a:chExt cx="1200" cy="300"/>
            </a:xfrm>
          </p:grpSpPr>
          <p:sp>
            <p:nvSpPr>
              <p:cNvPr id="1867" name="Google Shape;1867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8" name="Google Shape;1868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9" name="Google Shape;1869;p49"/>
            <p:cNvGrpSpPr/>
            <p:nvPr/>
          </p:nvGrpSpPr>
          <p:grpSpPr>
            <a:xfrm>
              <a:off x="2312983" y="4995862"/>
              <a:ext cx="1905001" cy="476250"/>
              <a:chOff x="112" y="2105"/>
              <a:chExt cx="1200" cy="300"/>
            </a:xfrm>
          </p:grpSpPr>
          <p:sp>
            <p:nvSpPr>
              <p:cNvPr id="1870" name="Google Shape;1870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1" name="Google Shape;1871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2" name="Google Shape;1872;p49"/>
            <p:cNvGrpSpPr/>
            <p:nvPr/>
          </p:nvGrpSpPr>
          <p:grpSpPr>
            <a:xfrm>
              <a:off x="2309808" y="5259387"/>
              <a:ext cx="1905001" cy="476250"/>
              <a:chOff x="112" y="2105"/>
              <a:chExt cx="1200" cy="300"/>
            </a:xfrm>
          </p:grpSpPr>
          <p:sp>
            <p:nvSpPr>
              <p:cNvPr id="1873" name="Google Shape;1873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4" name="Google Shape;1874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5" name="Google Shape;1875;p49"/>
            <p:cNvGrpSpPr/>
            <p:nvPr/>
          </p:nvGrpSpPr>
          <p:grpSpPr>
            <a:xfrm>
              <a:off x="2306633" y="5500687"/>
              <a:ext cx="1905001" cy="476250"/>
              <a:chOff x="112" y="2105"/>
              <a:chExt cx="1200" cy="300"/>
            </a:xfrm>
          </p:grpSpPr>
          <p:sp>
            <p:nvSpPr>
              <p:cNvPr id="1876" name="Google Shape;1876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7" name="Google Shape;1877;p49"/>
              <p:cNvSpPr txBox="1"/>
              <p:nvPr/>
            </p:nvSpPr>
            <p:spPr>
              <a:xfrm>
                <a:off x="1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8" name="Google Shape;1878;p49"/>
          <p:cNvGrpSpPr/>
          <p:nvPr/>
        </p:nvGrpSpPr>
        <p:grpSpPr>
          <a:xfrm>
            <a:off x="5159941" y="3947013"/>
            <a:ext cx="1039850" cy="873262"/>
            <a:chOff x="7129425" y="3876675"/>
            <a:chExt cx="1039850" cy="873262"/>
          </a:xfrm>
        </p:grpSpPr>
        <p:cxnSp>
          <p:nvCxnSpPr>
            <p:cNvPr id="1879" name="Google Shape;1879;p49"/>
            <p:cNvCxnSpPr/>
            <p:nvPr/>
          </p:nvCxnSpPr>
          <p:spPr>
            <a:xfrm flipH="1">
              <a:off x="7129425" y="3876675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0" name="Google Shape;1880;p49"/>
            <p:cNvCxnSpPr/>
            <p:nvPr/>
          </p:nvCxnSpPr>
          <p:spPr>
            <a:xfrm flipH="1">
              <a:off x="7135775" y="41862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81" name="Google Shape;1881;p49"/>
          <p:cNvGrpSpPr/>
          <p:nvPr/>
        </p:nvGrpSpPr>
        <p:grpSpPr>
          <a:xfrm>
            <a:off x="5139303" y="5447200"/>
            <a:ext cx="1081125" cy="1303475"/>
            <a:chOff x="7083387" y="5376862"/>
            <a:chExt cx="1081125" cy="1303475"/>
          </a:xfrm>
        </p:grpSpPr>
        <p:cxnSp>
          <p:nvCxnSpPr>
            <p:cNvPr id="1882" name="Google Shape;1882;p49"/>
            <p:cNvCxnSpPr/>
            <p:nvPr/>
          </p:nvCxnSpPr>
          <p:spPr>
            <a:xfrm flipH="1">
              <a:off x="7131012" y="5376862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3" name="Google Shape;1883;p49"/>
            <p:cNvCxnSpPr/>
            <p:nvPr/>
          </p:nvCxnSpPr>
          <p:spPr>
            <a:xfrm flipH="1">
              <a:off x="7115137" y="5630862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4" name="Google Shape;1884;p49"/>
            <p:cNvCxnSpPr/>
            <p:nvPr/>
          </p:nvCxnSpPr>
          <p:spPr>
            <a:xfrm flipH="1">
              <a:off x="7099262" y="5873750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5" name="Google Shape;1885;p49"/>
            <p:cNvCxnSpPr/>
            <p:nvPr/>
          </p:nvCxnSpPr>
          <p:spPr>
            <a:xfrm flipH="1">
              <a:off x="7083387" y="61166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86" name="Google Shape;1886;p49"/>
          <p:cNvGrpSpPr/>
          <p:nvPr/>
        </p:nvGrpSpPr>
        <p:grpSpPr>
          <a:xfrm>
            <a:off x="149876" y="3523151"/>
            <a:ext cx="3949740" cy="484199"/>
            <a:chOff x="2119360" y="3452813"/>
            <a:chExt cx="3949740" cy="484199"/>
          </a:xfrm>
        </p:grpSpPr>
        <p:grpSp>
          <p:nvGrpSpPr>
            <p:cNvPr id="1887" name="Google Shape;1887;p49"/>
            <p:cNvGrpSpPr/>
            <p:nvPr/>
          </p:nvGrpSpPr>
          <p:grpSpPr>
            <a:xfrm>
              <a:off x="2119360" y="3460762"/>
              <a:ext cx="1905001" cy="476250"/>
              <a:chOff x="-12" y="2105"/>
              <a:chExt cx="1200" cy="300"/>
            </a:xfrm>
          </p:grpSpPr>
          <p:sp>
            <p:nvSpPr>
              <p:cNvPr id="1888" name="Google Shape;1888;p49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89" name="Google Shape;1889;p49"/>
              <p:cNvSpPr txBox="1"/>
              <p:nvPr/>
            </p:nvSpPr>
            <p:spPr>
              <a:xfrm>
                <a:off x="-12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0" name="Google Shape;1890;p49"/>
            <p:cNvSpPr txBox="1"/>
            <p:nvPr/>
          </p:nvSpPr>
          <p:spPr>
            <a:xfrm>
              <a:off x="3860800" y="3452813"/>
              <a:ext cx="220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ack1, send pkt5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1" name="Google Shape;1891;p49"/>
          <p:cNvCxnSpPr/>
          <p:nvPr/>
        </p:nvCxnSpPr>
        <p:spPr>
          <a:xfrm>
            <a:off x="4067778" y="1683238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2" name="Google Shape;18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0"/>
          <p:cNvSpPr/>
          <p:nvPr/>
        </p:nvSpPr>
        <p:spPr>
          <a:xfrm>
            <a:off x="393111" y="626664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Go-Back-N: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8" name="Google Shape;1898;p5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9" name="Google Shape;1899;p5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0" name="Google Shape;1900;p50"/>
          <p:cNvPicPr preferRelativeResize="0"/>
          <p:nvPr/>
        </p:nvPicPr>
        <p:blipFill rotWithShape="1">
          <a:blip r:embed="rId3">
            <a:alphaModFix/>
          </a:blip>
          <a:srcRect b="4402" l="13250" r="13666" t="3676"/>
          <a:stretch/>
        </p:blipFill>
        <p:spPr>
          <a:xfrm>
            <a:off x="8982299" y="2412817"/>
            <a:ext cx="2156547" cy="30178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p50"/>
          <p:cNvSpPr txBox="1"/>
          <p:nvPr/>
        </p:nvSpPr>
        <p:spPr>
          <a:xfrm>
            <a:off x="283208" y="1462753"/>
            <a:ext cx="80085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GB3, if every 5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 that is transmitted is lost and if we have to send 10 packets, then how many transmissions are required?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50"/>
          <p:cNvSpPr txBox="1"/>
          <p:nvPr/>
        </p:nvSpPr>
        <p:spPr>
          <a:xfrm flipH="1">
            <a:off x="2535590" y="3114533"/>
            <a:ext cx="190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3" name="Google Shape;190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9" name="Google Shape;1909;p51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0" name="Google Shape;1910;p51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3.4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51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2" name="Google Shape;191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60953" y="1707315"/>
            <a:ext cx="5282450" cy="2073882"/>
            <a:chOff x="590533" y="2398718"/>
            <a:chExt cx="5742418" cy="2073882"/>
          </a:xfrm>
        </p:grpSpPr>
        <p:sp>
          <p:nvSpPr>
            <p:cNvPr id="124" name="Google Shape;124;p16"/>
            <p:cNvSpPr/>
            <p:nvPr/>
          </p:nvSpPr>
          <p:spPr>
            <a:xfrm>
              <a:off x="4575391" y="3206649"/>
              <a:ext cx="929400" cy="419700"/>
            </a:xfrm>
            <a:prstGeom prst="bentUpArrow">
              <a:avLst>
                <a:gd fmla="val 7688" name="adj1"/>
                <a:gd fmla="val 18199" name="adj2"/>
                <a:gd fmla="val 201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6"/>
            <p:cNvGrpSpPr/>
            <p:nvPr/>
          </p:nvGrpSpPr>
          <p:grpSpPr>
            <a:xfrm>
              <a:off x="1442223" y="2551892"/>
              <a:ext cx="1245000" cy="594000"/>
              <a:chOff x="9852456" y="608434"/>
              <a:chExt cx="1245000" cy="594000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>
                <a:off x="9935581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2038693" y="3003923"/>
              <a:ext cx="577200" cy="307800"/>
              <a:chOff x="9950444" y="999755"/>
              <a:chExt cx="577200" cy="3078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>
                <a:off x="9950444" y="999755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6"/>
            <p:cNvGrpSpPr/>
            <p:nvPr/>
          </p:nvGrpSpPr>
          <p:grpSpPr>
            <a:xfrm>
              <a:off x="1175476" y="2432423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132" name="Google Shape;13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1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34" name="Google Shape;134;p16"/>
            <p:cNvGrpSpPr/>
            <p:nvPr/>
          </p:nvGrpSpPr>
          <p:grpSpPr>
            <a:xfrm>
              <a:off x="4756576" y="2530702"/>
              <a:ext cx="1245000" cy="594000"/>
              <a:chOff x="9852456" y="608434"/>
              <a:chExt cx="1245000" cy="5940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>
                <a:off x="9921965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4815705" y="3003923"/>
              <a:ext cx="577200" cy="307800"/>
              <a:chOff x="9678159" y="981583"/>
              <a:chExt cx="577200" cy="307800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>
                <a:off x="9678159" y="981583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6"/>
            <p:cNvGrpSpPr/>
            <p:nvPr/>
          </p:nvGrpSpPr>
          <p:grpSpPr>
            <a:xfrm>
              <a:off x="5854223" y="2398718"/>
              <a:ext cx="229537" cy="467504"/>
              <a:chOff x="4140" y="429"/>
              <a:chExt cx="1419" cy="24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6" name="Google Shape;146;p16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49" name="Google Shape;149;p16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0" name="Google Shape;150;p16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3" name="Google Shape;153;p16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5" name="Google Shape;155;p16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156" name="Google Shape;156;p16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58" name="Google Shape;158;p1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59" name="Google Shape;159;p16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162" name="Google Shape;162;p16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>
              <a:off x="2669458" y="3423937"/>
              <a:ext cx="2003987" cy="646500"/>
              <a:chOff x="7504404" y="3141846"/>
              <a:chExt cx="2003987" cy="646500"/>
            </a:xfrm>
          </p:grpSpPr>
          <p:grpSp>
            <p:nvGrpSpPr>
              <p:cNvPr id="174" name="Google Shape;174;p16"/>
              <p:cNvGrpSpPr/>
              <p:nvPr/>
            </p:nvGrpSpPr>
            <p:grpSpPr>
              <a:xfrm>
                <a:off x="7504404" y="3183575"/>
                <a:ext cx="2003987" cy="306000"/>
                <a:chOff x="1616358" y="2551230"/>
                <a:chExt cx="2141698" cy="218400"/>
              </a:xfrm>
            </p:grpSpPr>
            <p:sp>
              <p:nvSpPr>
                <p:cNvPr id="175" name="Google Shape;175;p16"/>
                <p:cNvSpPr/>
                <p:nvPr/>
              </p:nvSpPr>
              <p:spPr>
                <a:xfrm>
                  <a:off x="1673508" y="2551230"/>
                  <a:ext cx="20274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6"/>
                <p:cNvSpPr/>
                <p:nvPr/>
              </p:nvSpPr>
              <p:spPr>
                <a:xfrm>
                  <a:off x="1616358" y="2551230"/>
                  <a:ext cx="114300" cy="218400"/>
                </a:xfrm>
                <a:prstGeom prst="ellipse">
                  <a:avLst/>
                </a:prstGeom>
                <a:solidFill>
                  <a:srgbClr val="7ACCF4"/>
                </a:soli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6"/>
                <p:cNvSpPr/>
                <p:nvPr/>
              </p:nvSpPr>
              <p:spPr>
                <a:xfrm>
                  <a:off x="3643756" y="2551230"/>
                  <a:ext cx="114300" cy="218400"/>
                </a:xfrm>
                <a:prstGeom prst="ellipse">
                  <a:avLst/>
                </a:prstGeom>
                <a:gradFill>
                  <a:gsLst>
                    <a:gs pos="0">
                      <a:srgbClr val="2E75B5"/>
                    </a:gs>
                    <a:gs pos="50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>
                  <a:off x="3491356" y="2551230"/>
                  <a:ext cx="2097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" name="Google Shape;179;p16"/>
              <p:cNvSpPr txBox="1"/>
              <p:nvPr/>
            </p:nvSpPr>
            <p:spPr>
              <a:xfrm>
                <a:off x="7695752" y="3141846"/>
                <a:ext cx="1678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reliable channel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>
              <a:off x="1082232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1" name="Google Shape;181;p16"/>
            <p:cNvSpPr/>
            <p:nvPr/>
          </p:nvSpPr>
          <p:spPr>
            <a:xfrm rot="5400000">
              <a:off x="2152293" y="3067004"/>
              <a:ext cx="462000" cy="773700"/>
            </a:xfrm>
            <a:prstGeom prst="bentUpArrow">
              <a:avLst>
                <a:gd fmla="val 7999" name="adj1"/>
                <a:gd fmla="val 16334" name="adj2"/>
                <a:gd fmla="val 2138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16"/>
            <p:cNvCxnSpPr/>
            <p:nvPr/>
          </p:nvCxnSpPr>
          <p:spPr>
            <a:xfrm>
              <a:off x="4645151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16"/>
            <p:cNvSpPr txBox="1"/>
            <p:nvPr/>
          </p:nvSpPr>
          <p:spPr>
            <a:xfrm>
              <a:off x="625290" y="3044378"/>
              <a:ext cx="110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590533" y="3272128"/>
              <a:ext cx="110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 flipH="1">
              <a:off x="1817159" y="4010900"/>
              <a:ext cx="402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52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8" name="Google Shape;1918;p5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9" name="Google Shape;1919;p52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2"/>
          <p:cNvSpPr txBox="1"/>
          <p:nvPr/>
        </p:nvSpPr>
        <p:spPr>
          <a:xfrm>
            <a:off x="241005" y="1561406"/>
            <a:ext cx="7215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individually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acknowledges all correctly received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buffers packets, as needed, for eventual in-order delivery to upper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times-out/retransmits individually for unACKed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09" lvl="1" marL="74771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maintains timer for each unACKed pkt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consecutive seq #s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limits seq #s of sent, unACKed packets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1" name="Google Shape;192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3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sender, receiver windows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7" name="Google Shape;1927;p5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8" name="Google Shape;1928;p5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r_seqnum" id="1929" name="Google Shape;19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58" y="1526602"/>
            <a:ext cx="8235951" cy="491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3"/>
          <p:cNvSpPr/>
          <p:nvPr/>
        </p:nvSpPr>
        <p:spPr>
          <a:xfrm>
            <a:off x="1264325" y="4671612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53"/>
          <p:cNvSpPr/>
          <p:nvPr/>
        </p:nvSpPr>
        <p:spPr>
          <a:xfrm>
            <a:off x="1413539" y="4667895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53"/>
          <p:cNvSpPr/>
          <p:nvPr/>
        </p:nvSpPr>
        <p:spPr>
          <a:xfrm>
            <a:off x="1565939" y="4667364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53"/>
          <p:cNvSpPr/>
          <p:nvPr/>
        </p:nvSpPr>
        <p:spPr>
          <a:xfrm>
            <a:off x="1718339" y="4666833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53"/>
          <p:cNvSpPr/>
          <p:nvPr/>
        </p:nvSpPr>
        <p:spPr>
          <a:xfrm>
            <a:off x="1873925" y="4663116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53"/>
          <p:cNvSpPr/>
          <p:nvPr/>
        </p:nvSpPr>
        <p:spPr>
          <a:xfrm>
            <a:off x="2029511" y="4665771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53"/>
          <p:cNvSpPr/>
          <p:nvPr/>
        </p:nvSpPr>
        <p:spPr>
          <a:xfrm>
            <a:off x="2178725" y="4662054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53"/>
          <p:cNvSpPr/>
          <p:nvPr/>
        </p:nvSpPr>
        <p:spPr>
          <a:xfrm>
            <a:off x="2334311" y="4661523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53"/>
          <p:cNvSpPr/>
          <p:nvPr/>
        </p:nvSpPr>
        <p:spPr>
          <a:xfrm>
            <a:off x="2483525" y="4664178"/>
            <a:ext cx="73200" cy="512100"/>
          </a:xfrm>
          <a:prstGeom prst="rect">
            <a:avLst/>
          </a:prstGeom>
          <a:solidFill>
            <a:srgbClr val="548135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53"/>
          <p:cNvSpPr/>
          <p:nvPr/>
        </p:nvSpPr>
        <p:spPr>
          <a:xfrm>
            <a:off x="28133" y="3897630"/>
            <a:ext cx="10835700" cy="28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0" name="Google Shape;194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53"/>
          <p:cNvSpPr txBox="1"/>
          <p:nvPr/>
        </p:nvSpPr>
        <p:spPr>
          <a:xfrm>
            <a:off x="7089575" y="5575475"/>
            <a:ext cx="454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 Repeat Applet -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https://computerscience.unicam.it/marcantoni/reti/applet/SelectiveRepeatProtocol/selRepProt.html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4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sender, receiver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7" name="Google Shape;1947;p5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8" name="Google Shape;1948;p5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54"/>
          <p:cNvSpPr txBox="1"/>
          <p:nvPr/>
        </p:nvSpPr>
        <p:spPr>
          <a:xfrm>
            <a:off x="270918" y="1966270"/>
            <a:ext cx="4651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from above: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next available seq # in window, send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timeout(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resend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restart timer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ACK(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[sendbase,sendbase+N]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0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 smallest unACKed packet, advance window base to next unACKed seq #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54"/>
          <p:cNvSpPr/>
          <p:nvPr/>
        </p:nvSpPr>
        <p:spPr>
          <a:xfrm>
            <a:off x="201053" y="1753192"/>
            <a:ext cx="4721100" cy="4610100"/>
          </a:xfrm>
          <a:prstGeom prst="rect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51" name="Google Shape;1951;p54"/>
          <p:cNvGrpSpPr/>
          <p:nvPr/>
        </p:nvGrpSpPr>
        <p:grpSpPr>
          <a:xfrm>
            <a:off x="404253" y="1451572"/>
            <a:ext cx="1588288" cy="615951"/>
            <a:chOff x="1100" y="3896"/>
            <a:chExt cx="900" cy="388"/>
          </a:xfrm>
        </p:grpSpPr>
        <p:sp>
          <p:nvSpPr>
            <p:cNvPr id="1952" name="Google Shape;1952;p54"/>
            <p:cNvSpPr/>
            <p:nvPr/>
          </p:nvSpPr>
          <p:spPr>
            <a:xfrm>
              <a:off x="1146" y="3984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3" name="Google Shape;1953;p54"/>
            <p:cNvSpPr txBox="1"/>
            <p:nvPr/>
          </p:nvSpPr>
          <p:spPr>
            <a:xfrm>
              <a:off x="1100" y="3896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sender</a:t>
              </a:r>
              <a:endParaRPr b="0" i="0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4" name="Google Shape;1954;p54"/>
          <p:cNvGrpSpPr/>
          <p:nvPr/>
        </p:nvGrpSpPr>
        <p:grpSpPr>
          <a:xfrm>
            <a:off x="5463016" y="1451251"/>
            <a:ext cx="5269604" cy="5221174"/>
            <a:chOff x="6447754" y="1183959"/>
            <a:chExt cx="5269604" cy="5221174"/>
          </a:xfrm>
        </p:grpSpPr>
        <p:sp>
          <p:nvSpPr>
            <p:cNvPr id="1955" name="Google Shape;1955;p54"/>
            <p:cNvSpPr/>
            <p:nvPr/>
          </p:nvSpPr>
          <p:spPr>
            <a:xfrm>
              <a:off x="6855858" y="1756933"/>
              <a:ext cx="4861500" cy="46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packet </a:t>
              </a:r>
              <a:r>
                <a:rPr b="0" i="1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in </a:t>
              </a: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rcvbase, rcvbase+N-1]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 ACK(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out-of-order: 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in-order: deliver (also deliver buffered, in-order packets), advance window to next not-yet-received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r>
                <a:rPr b="0" i="1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 n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[rcvbase-N,rcvbase-1]</a:t>
              </a:r>
              <a:endParaRPr b="0" i="0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6225" lvl="0" marL="40640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ACK(</a:t>
              </a:r>
              <a:r>
                <a:rPr b="0" i="1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otherwise: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0640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ignore 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6447754" y="1495097"/>
              <a:ext cx="5129100" cy="4610100"/>
            </a:xfrm>
            <a:prstGeom prst="rect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7" name="Google Shape;1957;p54"/>
            <p:cNvGrpSpPr/>
            <p:nvPr/>
          </p:nvGrpSpPr>
          <p:grpSpPr>
            <a:xfrm>
              <a:off x="6643012" y="1183959"/>
              <a:ext cx="1905001" cy="644514"/>
              <a:chOff x="3339" y="158"/>
              <a:chExt cx="1200" cy="406"/>
            </a:xfrm>
          </p:grpSpPr>
          <p:sp>
            <p:nvSpPr>
              <p:cNvPr id="1958" name="Google Shape;1958;p54"/>
              <p:cNvSpPr/>
              <p:nvPr/>
            </p:nvSpPr>
            <p:spPr>
              <a:xfrm>
                <a:off x="3360" y="264"/>
                <a:ext cx="900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54"/>
              <p:cNvSpPr txBox="1"/>
              <p:nvPr/>
            </p:nvSpPr>
            <p:spPr>
              <a:xfrm>
                <a:off x="3339" y="15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3200"/>
                  <a:buFont typeface="Calibri"/>
                  <a:buNone/>
                </a:pPr>
                <a:r>
                  <a:rPr b="0" i="0" lang="en-US" sz="3200" u="none" cap="none" strike="noStrike">
                    <a:solidFill>
                      <a:srgbClr val="00009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receiver</a:t>
                </a:r>
                <a:endParaRPr b="0" i="0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960" name="Google Shape;196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5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 in 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6" name="Google Shape;1966;p5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7" name="Google Shape;1967;p5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55"/>
          <p:cNvSpPr txBox="1"/>
          <p:nvPr/>
        </p:nvSpPr>
        <p:spPr>
          <a:xfrm>
            <a:off x="2843162" y="1658549"/>
            <a:ext cx="124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55"/>
          <p:cNvSpPr txBox="1"/>
          <p:nvPr/>
        </p:nvSpPr>
        <p:spPr>
          <a:xfrm>
            <a:off x="3163820" y="1287075"/>
            <a:ext cx="1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55"/>
          <p:cNvSpPr txBox="1"/>
          <p:nvPr/>
        </p:nvSpPr>
        <p:spPr>
          <a:xfrm>
            <a:off x="6194375" y="1306124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 cap="none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1" name="Google Shape;1971;p55"/>
          <p:cNvCxnSpPr/>
          <p:nvPr/>
        </p:nvCxnSpPr>
        <p:spPr>
          <a:xfrm>
            <a:off x="6268987" y="1904612"/>
            <a:ext cx="11100" cy="45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2" name="Google Shape;1972;p55"/>
          <p:cNvSpPr txBox="1"/>
          <p:nvPr/>
        </p:nvSpPr>
        <p:spPr>
          <a:xfrm>
            <a:off x="2570938" y="4839899"/>
            <a:ext cx="1523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(but not 3,4,5)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3" name="Google Shape;1973;p55"/>
          <p:cNvCxnSpPr/>
          <p:nvPr/>
        </p:nvCxnSpPr>
        <p:spPr>
          <a:xfrm flipH="1">
            <a:off x="4140187" y="2376099"/>
            <a:ext cx="2014500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4" name="Google Shape;1974;p55"/>
          <p:cNvGrpSpPr/>
          <p:nvPr/>
        </p:nvGrpSpPr>
        <p:grpSpPr>
          <a:xfrm>
            <a:off x="4132212" y="1852224"/>
            <a:ext cx="2122525" cy="1292213"/>
            <a:chOff x="6059487" y="1725612"/>
            <a:chExt cx="2122525" cy="1292213"/>
          </a:xfrm>
        </p:grpSpPr>
        <p:cxnSp>
          <p:nvCxnSpPr>
            <p:cNvPr id="1975" name="Google Shape;1975;p55"/>
            <p:cNvCxnSpPr/>
            <p:nvPr/>
          </p:nvCxnSpPr>
          <p:spPr>
            <a:xfrm>
              <a:off x="6061075" y="1725612"/>
              <a:ext cx="21018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6" name="Google Shape;1976;p55"/>
            <p:cNvCxnSpPr/>
            <p:nvPr/>
          </p:nvCxnSpPr>
          <p:spPr>
            <a:xfrm>
              <a:off x="6059487" y="2000250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7" name="Google Shape;1977;p55"/>
            <p:cNvCxnSpPr/>
            <p:nvPr/>
          </p:nvCxnSpPr>
          <p:spPr>
            <a:xfrm>
              <a:off x="6075362" y="2263775"/>
              <a:ext cx="876300" cy="2001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78" name="Google Shape;1978;p55"/>
            <p:cNvCxnSpPr/>
            <p:nvPr/>
          </p:nvCxnSpPr>
          <p:spPr>
            <a:xfrm>
              <a:off x="6081712" y="2549525"/>
              <a:ext cx="2100300" cy="468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79" name="Google Shape;1979;p55"/>
            <p:cNvSpPr txBox="1"/>
            <p:nvPr/>
          </p:nvSpPr>
          <p:spPr>
            <a:xfrm>
              <a:off x="6837362" y="2298700"/>
              <a:ext cx="3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5"/>
            <p:cNvSpPr txBox="1"/>
            <p:nvPr/>
          </p:nvSpPr>
          <p:spPr>
            <a:xfrm>
              <a:off x="6996112" y="2319337"/>
              <a:ext cx="52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1" name="Google Shape;1981;p55"/>
          <p:cNvCxnSpPr/>
          <p:nvPr/>
        </p:nvCxnSpPr>
        <p:spPr>
          <a:xfrm flipH="1">
            <a:off x="4137012" y="2661849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2" name="Google Shape;1982;p55"/>
          <p:cNvCxnSpPr/>
          <p:nvPr/>
        </p:nvCxnSpPr>
        <p:spPr>
          <a:xfrm>
            <a:off x="4140150" y="3498462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3" name="Google Shape;1983;p55"/>
          <p:cNvCxnSpPr/>
          <p:nvPr/>
        </p:nvCxnSpPr>
        <p:spPr>
          <a:xfrm>
            <a:off x="4171900" y="3817549"/>
            <a:ext cx="21018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4" name="Google Shape;1984;p55"/>
          <p:cNvCxnSpPr/>
          <p:nvPr/>
        </p:nvCxnSpPr>
        <p:spPr>
          <a:xfrm flipH="1">
            <a:off x="4168762" y="3192074"/>
            <a:ext cx="2014500" cy="11001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85" name="Google Shape;1985;p55"/>
          <p:cNvGrpSpPr/>
          <p:nvPr/>
        </p:nvGrpSpPr>
        <p:grpSpPr>
          <a:xfrm>
            <a:off x="2154187" y="2380862"/>
            <a:ext cx="1978025" cy="2544725"/>
            <a:chOff x="4081462" y="2254250"/>
            <a:chExt cx="1978025" cy="2544725"/>
          </a:xfrm>
        </p:grpSpPr>
        <p:pic>
          <p:nvPicPr>
            <p:cNvPr descr="alarm_clock_ringing" id="1986" name="Google Shape;198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7" name="Google Shape;1987;p55"/>
            <p:cNvSpPr txBox="1"/>
            <p:nvPr/>
          </p:nvSpPr>
          <p:spPr>
            <a:xfrm>
              <a:off x="4449762" y="4498975"/>
              <a:ext cx="1538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pkt 2 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8" name="Google Shape;1988;p55"/>
            <p:cNvGrpSpPr/>
            <p:nvPr/>
          </p:nvGrpSpPr>
          <p:grpSpPr>
            <a:xfrm>
              <a:off x="6056841" y="2254250"/>
              <a:ext cx="2646" cy="2462212"/>
              <a:chOff x="3727" y="1878"/>
              <a:chExt cx="2" cy="963"/>
            </a:xfrm>
          </p:grpSpPr>
          <p:cxnSp>
            <p:nvCxnSpPr>
              <p:cNvPr id="1989" name="Google Shape;1989;p55"/>
              <p:cNvCxnSpPr/>
              <p:nvPr/>
            </p:nvCxnSpPr>
            <p:spPr>
              <a:xfrm>
                <a:off x="3729" y="1879"/>
                <a:ext cx="0" cy="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0" name="Google Shape;1990;p55"/>
              <p:cNvCxnSpPr/>
              <p:nvPr/>
            </p:nvCxnSpPr>
            <p:spPr>
              <a:xfrm>
                <a:off x="3727" y="1878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1" name="Google Shape;1991;p55"/>
              <p:cNvCxnSpPr/>
              <p:nvPr/>
            </p:nvCxnSpPr>
            <p:spPr>
              <a:xfrm>
                <a:off x="3727" y="2841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992" name="Google Shape;1992;p55"/>
          <p:cNvCxnSpPr/>
          <p:nvPr/>
        </p:nvCxnSpPr>
        <p:spPr>
          <a:xfrm>
            <a:off x="4148087" y="5011349"/>
            <a:ext cx="2100300" cy="4683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3" name="Google Shape;1993;p55"/>
          <p:cNvSpPr txBox="1"/>
          <p:nvPr/>
        </p:nvSpPr>
        <p:spPr>
          <a:xfrm>
            <a:off x="350773" y="1350575"/>
            <a:ext cx="24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4" name="Google Shape;1994;p55"/>
          <p:cNvGrpSpPr/>
          <p:nvPr/>
        </p:nvGrpSpPr>
        <p:grpSpPr>
          <a:xfrm>
            <a:off x="390475" y="1696649"/>
            <a:ext cx="1912922" cy="1322376"/>
            <a:chOff x="2317750" y="1570037"/>
            <a:chExt cx="1912922" cy="1322376"/>
          </a:xfrm>
        </p:grpSpPr>
        <p:grpSp>
          <p:nvGrpSpPr>
            <p:cNvPr id="1995" name="Google Shape;1995;p55"/>
            <p:cNvGrpSpPr/>
            <p:nvPr/>
          </p:nvGrpSpPr>
          <p:grpSpPr>
            <a:xfrm>
              <a:off x="2320925" y="1570037"/>
              <a:ext cx="1904999" cy="476250"/>
              <a:chOff x="115" y="914"/>
              <a:chExt cx="1200" cy="300"/>
            </a:xfrm>
          </p:grpSpPr>
          <p:sp>
            <p:nvSpPr>
              <p:cNvPr id="1996" name="Google Shape;1996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7" name="Google Shape;1997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8" name="Google Shape;1998;p55"/>
            <p:cNvGrpSpPr/>
            <p:nvPr/>
          </p:nvGrpSpPr>
          <p:grpSpPr>
            <a:xfrm>
              <a:off x="2317750" y="1855787"/>
              <a:ext cx="1904999" cy="476250"/>
              <a:chOff x="115" y="914"/>
              <a:chExt cx="1200" cy="300"/>
            </a:xfrm>
          </p:grpSpPr>
          <p:sp>
            <p:nvSpPr>
              <p:cNvPr id="1999" name="Google Shape;1999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0" name="Google Shape;2000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1" name="Google Shape;2001;p55"/>
            <p:cNvGrpSpPr/>
            <p:nvPr/>
          </p:nvGrpSpPr>
          <p:grpSpPr>
            <a:xfrm>
              <a:off x="2325671" y="2141537"/>
              <a:ext cx="1905001" cy="476250"/>
              <a:chOff x="115" y="914"/>
              <a:chExt cx="1200" cy="300"/>
            </a:xfrm>
          </p:grpSpPr>
          <p:sp>
            <p:nvSpPr>
              <p:cNvPr id="2002" name="Google Shape;2002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3" name="Google Shape;2003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4" name="Google Shape;2004;p55"/>
            <p:cNvGrpSpPr/>
            <p:nvPr/>
          </p:nvGrpSpPr>
          <p:grpSpPr>
            <a:xfrm>
              <a:off x="2322496" y="2416163"/>
              <a:ext cx="1905001" cy="476250"/>
              <a:chOff x="115" y="914"/>
              <a:chExt cx="1200" cy="300"/>
            </a:xfrm>
          </p:grpSpPr>
          <p:sp>
            <p:nvSpPr>
              <p:cNvPr id="2005" name="Google Shape;2005;p55"/>
              <p:cNvSpPr/>
              <p:nvPr/>
            </p:nvSpPr>
            <p:spPr>
              <a:xfrm>
                <a:off x="152" y="936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6" name="Google Shape;2006;p55"/>
              <p:cNvSpPr txBox="1"/>
              <p:nvPr/>
            </p:nvSpPr>
            <p:spPr>
              <a:xfrm>
                <a:off x="115" y="91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0 1 2 3 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7" name="Google Shape;2007;p55"/>
          <p:cNvGrpSpPr/>
          <p:nvPr/>
        </p:nvGrpSpPr>
        <p:grpSpPr>
          <a:xfrm>
            <a:off x="392062" y="3261924"/>
            <a:ext cx="3749718" cy="369300"/>
            <a:chOff x="2319337" y="3135312"/>
            <a:chExt cx="3749718" cy="369300"/>
          </a:xfrm>
        </p:grpSpPr>
        <p:sp>
          <p:nvSpPr>
            <p:cNvPr id="2008" name="Google Shape;2008;p55"/>
            <p:cNvSpPr/>
            <p:nvPr/>
          </p:nvSpPr>
          <p:spPr>
            <a:xfrm>
              <a:off x="2533650" y="3221037"/>
              <a:ext cx="62880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009" name="Google Shape;2009;p55"/>
            <p:cNvGrpSpPr/>
            <p:nvPr/>
          </p:nvGrpSpPr>
          <p:grpSpPr>
            <a:xfrm>
              <a:off x="2319337" y="3135312"/>
              <a:ext cx="3749718" cy="369300"/>
              <a:chOff x="2319337" y="3135312"/>
              <a:chExt cx="3749718" cy="369300"/>
            </a:xfrm>
          </p:grpSpPr>
          <p:sp>
            <p:nvSpPr>
              <p:cNvPr id="2010" name="Google Shape;2010;p55"/>
              <p:cNvSpPr txBox="1"/>
              <p:nvPr/>
            </p:nvSpPr>
            <p:spPr>
              <a:xfrm>
                <a:off x="3894955" y="3135312"/>
                <a:ext cx="217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ack0, send pkt4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55"/>
              <p:cNvSpPr txBox="1"/>
              <p:nvPr/>
            </p:nvSpPr>
            <p:spPr>
              <a:xfrm>
                <a:off x="2319337" y="3186112"/>
                <a:ext cx="1512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1 2 3 4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5 6 7 8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2" name="Google Shape;2012;p55"/>
          <p:cNvGrpSpPr/>
          <p:nvPr/>
        </p:nvGrpSpPr>
        <p:grpSpPr>
          <a:xfrm>
            <a:off x="377768" y="4881175"/>
            <a:ext cx="1698596" cy="1222375"/>
            <a:chOff x="2305050" y="4754562"/>
            <a:chExt cx="1436687" cy="1222375"/>
          </a:xfrm>
        </p:grpSpPr>
        <p:grpSp>
          <p:nvGrpSpPr>
            <p:cNvPr id="2013" name="Google Shape;2013;p55"/>
            <p:cNvGrpSpPr/>
            <p:nvPr/>
          </p:nvGrpSpPr>
          <p:grpSpPr>
            <a:xfrm>
              <a:off x="2305050" y="4754562"/>
              <a:ext cx="1428750" cy="476250"/>
              <a:chOff x="112" y="2105"/>
              <a:chExt cx="900" cy="300"/>
            </a:xfrm>
          </p:grpSpPr>
          <p:sp>
            <p:nvSpPr>
              <p:cNvPr id="2014" name="Google Shape;2014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5" name="Google Shape;2015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6" name="Google Shape;2016;p55"/>
            <p:cNvGrpSpPr/>
            <p:nvPr/>
          </p:nvGrpSpPr>
          <p:grpSpPr>
            <a:xfrm>
              <a:off x="2312987" y="4995862"/>
              <a:ext cx="1428750" cy="476250"/>
              <a:chOff x="112" y="2105"/>
              <a:chExt cx="900" cy="300"/>
            </a:xfrm>
          </p:grpSpPr>
          <p:sp>
            <p:nvSpPr>
              <p:cNvPr id="2017" name="Google Shape;2017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8" name="Google Shape;2018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9" name="Google Shape;2019;p55"/>
            <p:cNvGrpSpPr/>
            <p:nvPr/>
          </p:nvGrpSpPr>
          <p:grpSpPr>
            <a:xfrm>
              <a:off x="2309812" y="5259387"/>
              <a:ext cx="1428750" cy="476250"/>
              <a:chOff x="112" y="2105"/>
              <a:chExt cx="900" cy="300"/>
            </a:xfrm>
          </p:grpSpPr>
          <p:sp>
            <p:nvSpPr>
              <p:cNvPr id="2020" name="Google Shape;2020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1" name="Google Shape;2021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2" name="Google Shape;2022;p55"/>
            <p:cNvGrpSpPr/>
            <p:nvPr/>
          </p:nvGrpSpPr>
          <p:grpSpPr>
            <a:xfrm>
              <a:off x="2306637" y="5500687"/>
              <a:ext cx="1428750" cy="476250"/>
              <a:chOff x="112" y="2105"/>
              <a:chExt cx="900" cy="300"/>
            </a:xfrm>
          </p:grpSpPr>
          <p:sp>
            <p:nvSpPr>
              <p:cNvPr id="2023" name="Google Shape;2023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4" name="Google Shape;2024;p55"/>
              <p:cNvSpPr txBox="1"/>
              <p:nvPr/>
            </p:nvSpPr>
            <p:spPr>
              <a:xfrm>
                <a:off x="112" y="210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5" name="Google Shape;2025;p55"/>
          <p:cNvGrpSpPr/>
          <p:nvPr/>
        </p:nvGrpSpPr>
        <p:grpSpPr>
          <a:xfrm>
            <a:off x="5202150" y="4003287"/>
            <a:ext cx="1039850" cy="873262"/>
            <a:chOff x="7129425" y="3876675"/>
            <a:chExt cx="1039850" cy="873262"/>
          </a:xfrm>
        </p:grpSpPr>
        <p:cxnSp>
          <p:nvCxnSpPr>
            <p:cNvPr id="2026" name="Google Shape;2026;p55"/>
            <p:cNvCxnSpPr/>
            <p:nvPr/>
          </p:nvCxnSpPr>
          <p:spPr>
            <a:xfrm flipH="1">
              <a:off x="7129425" y="3876675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27" name="Google Shape;2027;p55"/>
            <p:cNvCxnSpPr/>
            <p:nvPr/>
          </p:nvCxnSpPr>
          <p:spPr>
            <a:xfrm flipH="1">
              <a:off x="7135775" y="4186237"/>
              <a:ext cx="1033500" cy="56370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028" name="Google Shape;2028;p55"/>
          <p:cNvCxnSpPr/>
          <p:nvPr/>
        </p:nvCxnSpPr>
        <p:spPr>
          <a:xfrm flipH="1">
            <a:off x="5229137" y="5503474"/>
            <a:ext cx="1033500" cy="5637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29" name="Google Shape;2029;p55"/>
          <p:cNvGrpSpPr/>
          <p:nvPr/>
        </p:nvGrpSpPr>
        <p:grpSpPr>
          <a:xfrm>
            <a:off x="193577" y="3579425"/>
            <a:ext cx="3948248" cy="484175"/>
            <a:chOff x="2120852" y="3452813"/>
            <a:chExt cx="3948248" cy="484175"/>
          </a:xfrm>
        </p:grpSpPr>
        <p:grpSp>
          <p:nvGrpSpPr>
            <p:cNvPr id="2030" name="Google Shape;2030;p55"/>
            <p:cNvGrpSpPr/>
            <p:nvPr/>
          </p:nvGrpSpPr>
          <p:grpSpPr>
            <a:xfrm>
              <a:off x="2120852" y="3460738"/>
              <a:ext cx="1905001" cy="476250"/>
              <a:chOff x="-11" y="2105"/>
              <a:chExt cx="1200" cy="300"/>
            </a:xfrm>
          </p:grpSpPr>
          <p:sp>
            <p:nvSpPr>
              <p:cNvPr id="2031" name="Google Shape;2031;p55"/>
              <p:cNvSpPr/>
              <p:nvPr/>
            </p:nvSpPr>
            <p:spPr>
              <a:xfrm>
                <a:off x="338" y="2127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2" name="Google Shape;2032;p55"/>
              <p:cNvSpPr txBox="1"/>
              <p:nvPr/>
            </p:nvSpPr>
            <p:spPr>
              <a:xfrm>
                <a:off x="-11" y="2105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</a:t>
                </a: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2 3 4 5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6 7 8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3" name="Google Shape;2033;p55"/>
            <p:cNvSpPr txBox="1"/>
            <p:nvPr/>
          </p:nvSpPr>
          <p:spPr>
            <a:xfrm>
              <a:off x="3860800" y="3452813"/>
              <a:ext cx="220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rcv ack1, send pkt5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34" name="Google Shape;2034;p55"/>
          <p:cNvCxnSpPr/>
          <p:nvPr/>
        </p:nvCxnSpPr>
        <p:spPr>
          <a:xfrm>
            <a:off x="4109988" y="1739512"/>
            <a:ext cx="7800" cy="429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5" name="Google Shape;2035;p55"/>
          <p:cNvSpPr txBox="1"/>
          <p:nvPr/>
        </p:nvSpPr>
        <p:spPr>
          <a:xfrm>
            <a:off x="6195056" y="2130037"/>
            <a:ext cx="256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pkt3,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send ack3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55"/>
          <p:cNvSpPr txBox="1"/>
          <p:nvPr/>
        </p:nvSpPr>
        <p:spPr>
          <a:xfrm>
            <a:off x="2462843" y="4093774"/>
            <a:ext cx="16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record ack3 arrived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55"/>
          <p:cNvSpPr txBox="1"/>
          <p:nvPr/>
        </p:nvSpPr>
        <p:spPr>
          <a:xfrm>
            <a:off x="6242681" y="3730237"/>
            <a:ext cx="23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pkt4,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          send ack4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55"/>
          <p:cNvSpPr txBox="1"/>
          <p:nvPr/>
        </p:nvSpPr>
        <p:spPr>
          <a:xfrm>
            <a:off x="6261731" y="4250937"/>
            <a:ext cx="230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 pkt5,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buffer,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          send ack5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55"/>
          <p:cNvSpPr txBox="1"/>
          <p:nvPr/>
        </p:nvSpPr>
        <p:spPr>
          <a:xfrm>
            <a:off x="6234743" y="5316149"/>
            <a:ext cx="2960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rcv pkt2;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deliver pkt2,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pkt3, pkt4, pkt5; send ack2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55"/>
          <p:cNvSpPr txBox="1"/>
          <p:nvPr/>
        </p:nvSpPr>
        <p:spPr>
          <a:xfrm>
            <a:off x="2545393" y="6046399"/>
            <a:ext cx="34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Q: what happens when ack2 arrives?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1" name="Google Shape;204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6"/>
          <p:cNvSpPr/>
          <p:nvPr/>
        </p:nvSpPr>
        <p:spPr>
          <a:xfrm>
            <a:off x="393111" y="626664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7" name="Google Shape;2047;p5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8" name="Google Shape;2048;p5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56"/>
          <p:cNvPicPr preferRelativeResize="0"/>
          <p:nvPr/>
        </p:nvPicPr>
        <p:blipFill rotWithShape="1">
          <a:blip r:embed="rId3">
            <a:alphaModFix/>
          </a:blip>
          <a:srcRect b="4402" l="13250" r="13666" t="3676"/>
          <a:stretch/>
        </p:blipFill>
        <p:spPr>
          <a:xfrm>
            <a:off x="8982299" y="2412817"/>
            <a:ext cx="2156547" cy="301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56"/>
          <p:cNvSpPr txBox="1"/>
          <p:nvPr/>
        </p:nvSpPr>
        <p:spPr>
          <a:xfrm>
            <a:off x="283208" y="1462753"/>
            <a:ext cx="80085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GB3, if every 5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packet that is transmitted is lost and if we have to send 10 packets, then how many transmissions are required?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56"/>
          <p:cNvSpPr txBox="1"/>
          <p:nvPr/>
        </p:nvSpPr>
        <p:spPr>
          <a:xfrm flipH="1">
            <a:off x="2535590" y="3114533"/>
            <a:ext cx="190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Google Shape;205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57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a dilemma!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8" name="Google Shape;2058;p5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9" name="Google Shape;2059;p57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0" name="Google Shape;2060;p57"/>
          <p:cNvGrpSpPr/>
          <p:nvPr/>
        </p:nvGrpSpPr>
        <p:grpSpPr>
          <a:xfrm>
            <a:off x="6382582" y="2977827"/>
            <a:ext cx="4635756" cy="2230176"/>
            <a:chOff x="6909757" y="4181931"/>
            <a:chExt cx="4257675" cy="2230176"/>
          </a:xfrm>
        </p:grpSpPr>
        <p:grpSp>
          <p:nvGrpSpPr>
            <p:cNvPr id="2061" name="Google Shape;2061;p57"/>
            <p:cNvGrpSpPr/>
            <p:nvPr/>
          </p:nvGrpSpPr>
          <p:grpSpPr>
            <a:xfrm>
              <a:off x="6909757" y="4258131"/>
              <a:ext cx="952500" cy="476251"/>
              <a:chOff x="1895" y="3931"/>
              <a:chExt cx="600" cy="300"/>
            </a:xfrm>
          </p:grpSpPr>
          <p:sp>
            <p:nvSpPr>
              <p:cNvPr id="2062" name="Google Shape;2062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3" name="Google Shape;2063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4" name="Google Shape;2064;p57"/>
            <p:cNvGrpSpPr/>
            <p:nvPr/>
          </p:nvGrpSpPr>
          <p:grpSpPr>
            <a:xfrm>
              <a:off x="6928807" y="4532769"/>
              <a:ext cx="952500" cy="476251"/>
              <a:chOff x="1895" y="3931"/>
              <a:chExt cx="600" cy="300"/>
            </a:xfrm>
          </p:grpSpPr>
          <p:sp>
            <p:nvSpPr>
              <p:cNvPr id="2065" name="Google Shape;2065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6" name="Google Shape;2066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7" name="Google Shape;2067;p57"/>
            <p:cNvGrpSpPr/>
            <p:nvPr/>
          </p:nvGrpSpPr>
          <p:grpSpPr>
            <a:xfrm>
              <a:off x="6936745" y="4796294"/>
              <a:ext cx="952500" cy="476251"/>
              <a:chOff x="1895" y="3931"/>
              <a:chExt cx="600" cy="300"/>
            </a:xfrm>
          </p:grpSpPr>
          <p:sp>
            <p:nvSpPr>
              <p:cNvPr id="2068" name="Google Shape;2068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9" name="Google Shape;2069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70" name="Google Shape;2070;p57"/>
            <p:cNvCxnSpPr/>
            <p:nvPr/>
          </p:nvCxnSpPr>
          <p:spPr>
            <a:xfrm>
              <a:off x="7927345" y="4396244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1" name="Google Shape;2071;p57"/>
            <p:cNvCxnSpPr/>
            <p:nvPr/>
          </p:nvCxnSpPr>
          <p:spPr>
            <a:xfrm>
              <a:off x="7957507" y="4681994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2" name="Google Shape;2072;p57"/>
            <p:cNvCxnSpPr/>
            <p:nvPr/>
          </p:nvCxnSpPr>
          <p:spPr>
            <a:xfrm>
              <a:off x="7987670" y="4967744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73" name="Google Shape;2073;p57"/>
            <p:cNvSpPr txBox="1"/>
            <p:nvPr/>
          </p:nvSpPr>
          <p:spPr>
            <a:xfrm>
              <a:off x="8040057" y="41819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57"/>
            <p:cNvSpPr txBox="1"/>
            <p:nvPr/>
          </p:nvSpPr>
          <p:spPr>
            <a:xfrm>
              <a:off x="8036882" y="446768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8033707" y="47534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6" name="Google Shape;2076;p57"/>
            <p:cNvGrpSpPr/>
            <p:nvPr/>
          </p:nvGrpSpPr>
          <p:grpSpPr>
            <a:xfrm>
              <a:off x="6939920" y="5828170"/>
              <a:ext cx="952500" cy="476251"/>
              <a:chOff x="1895" y="3931"/>
              <a:chExt cx="600" cy="300"/>
            </a:xfrm>
          </p:grpSpPr>
          <p:sp>
            <p:nvSpPr>
              <p:cNvPr id="2077" name="Google Shape;2077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8" name="Google Shape;2078;p57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79" name="Google Shape;2079;p57"/>
            <p:cNvCxnSpPr/>
            <p:nvPr/>
          </p:nvCxnSpPr>
          <p:spPr>
            <a:xfrm>
              <a:off x="7990845" y="5961520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0" name="Google Shape;2080;p57"/>
            <p:cNvSpPr txBox="1"/>
            <p:nvPr/>
          </p:nvSpPr>
          <p:spPr>
            <a:xfrm>
              <a:off x="8074982" y="5747207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6924045" y="5429707"/>
              <a:ext cx="13827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57"/>
            <p:cNvSpPr/>
            <p:nvPr/>
          </p:nvSpPr>
          <p:spPr>
            <a:xfrm>
              <a:off x="9959345" y="4559756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3" name="Google Shape;2083;p57"/>
            <p:cNvSpPr txBox="1"/>
            <p:nvPr/>
          </p:nvSpPr>
          <p:spPr>
            <a:xfrm>
              <a:off x="9770432" y="451054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57"/>
            <p:cNvSpPr/>
            <p:nvPr/>
          </p:nvSpPr>
          <p:spPr>
            <a:xfrm>
              <a:off x="10079995" y="4831219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5" name="Google Shape;2085;p57"/>
            <p:cNvSpPr txBox="1"/>
            <p:nvPr/>
          </p:nvSpPr>
          <p:spPr>
            <a:xfrm>
              <a:off x="9767257" y="4785181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57"/>
            <p:cNvSpPr/>
            <p:nvPr/>
          </p:nvSpPr>
          <p:spPr>
            <a:xfrm>
              <a:off x="10210170" y="509474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9770432" y="504870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8" name="Google Shape;2088;p57"/>
            <p:cNvCxnSpPr/>
            <p:nvPr/>
          </p:nvCxnSpPr>
          <p:spPr>
            <a:xfrm flipH="1">
              <a:off x="9122782" y="4642306"/>
              <a:ext cx="577800" cy="257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9" name="Google Shape;2089;p57"/>
            <p:cNvCxnSpPr/>
            <p:nvPr/>
          </p:nvCxnSpPr>
          <p:spPr>
            <a:xfrm flipH="1">
              <a:off x="9122645" y="4905831"/>
              <a:ext cx="608100" cy="2253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90" name="Google Shape;2090;p57"/>
            <p:cNvCxnSpPr/>
            <p:nvPr/>
          </p:nvCxnSpPr>
          <p:spPr>
            <a:xfrm flipH="1">
              <a:off x="9129107" y="5169357"/>
              <a:ext cx="631800" cy="212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91" name="Google Shape;2091;p57"/>
            <p:cNvSpPr txBox="1"/>
            <p:nvPr/>
          </p:nvSpPr>
          <p:spPr>
            <a:xfrm>
              <a:off x="8913182" y="4759781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8921120" y="500266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57"/>
            <p:cNvSpPr txBox="1"/>
            <p:nvPr/>
          </p:nvSpPr>
          <p:spPr>
            <a:xfrm>
              <a:off x="8927470" y="524079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57"/>
            <p:cNvSpPr txBox="1"/>
            <p:nvPr/>
          </p:nvSpPr>
          <p:spPr>
            <a:xfrm>
              <a:off x="9719632" y="595040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5" name="Google Shape;2095;p57"/>
            <p:cNvCxnSpPr/>
            <p:nvPr/>
          </p:nvCxnSpPr>
          <p:spPr>
            <a:xfrm rot="10800000">
              <a:off x="10424482" y="5345469"/>
              <a:ext cx="0" cy="635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96" name="Google Shape;2096;p57"/>
          <p:cNvSpPr txBox="1"/>
          <p:nvPr/>
        </p:nvSpPr>
        <p:spPr>
          <a:xfrm>
            <a:off x="6762730" y="5028222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(b) oops!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7" name="Google Shape;2097;p57"/>
          <p:cNvGrpSpPr/>
          <p:nvPr/>
        </p:nvGrpSpPr>
        <p:grpSpPr>
          <a:xfrm>
            <a:off x="254125" y="3103207"/>
            <a:ext cx="4573732" cy="2649275"/>
            <a:chOff x="6622275" y="351292"/>
            <a:chExt cx="4573732" cy="2649275"/>
          </a:xfrm>
        </p:grpSpPr>
        <p:sp>
          <p:nvSpPr>
            <p:cNvPr id="2098" name="Google Shape;2098;p57"/>
            <p:cNvSpPr txBox="1"/>
            <p:nvPr/>
          </p:nvSpPr>
          <p:spPr>
            <a:xfrm>
              <a:off x="9546595" y="351292"/>
              <a:ext cx="145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7"/>
            <p:cNvSpPr txBox="1"/>
            <p:nvPr/>
          </p:nvSpPr>
          <p:spPr>
            <a:xfrm>
              <a:off x="6785932" y="354467"/>
              <a:ext cx="136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0" name="Google Shape;2100;p57"/>
            <p:cNvCxnSpPr/>
            <p:nvPr/>
          </p:nvCxnSpPr>
          <p:spPr>
            <a:xfrm>
              <a:off x="68716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1" name="Google Shape;2101;p57"/>
            <p:cNvCxnSpPr/>
            <p:nvPr/>
          </p:nvCxnSpPr>
          <p:spPr>
            <a:xfrm>
              <a:off x="96529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02" name="Google Shape;2102;p57"/>
            <p:cNvGrpSpPr/>
            <p:nvPr/>
          </p:nvGrpSpPr>
          <p:grpSpPr>
            <a:xfrm>
              <a:off x="6711376" y="1057737"/>
              <a:ext cx="1428749" cy="476251"/>
              <a:chOff x="1759" y="3931"/>
              <a:chExt cx="900" cy="300"/>
            </a:xfrm>
          </p:grpSpPr>
          <p:sp>
            <p:nvSpPr>
              <p:cNvPr id="2103" name="Google Shape;2103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4" name="Google Shape;2104;p57"/>
              <p:cNvSpPr txBox="1"/>
              <p:nvPr/>
            </p:nvSpPr>
            <p:spPr>
              <a:xfrm>
                <a:off x="1759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5" name="Google Shape;2105;p57"/>
            <p:cNvGrpSpPr/>
            <p:nvPr/>
          </p:nvGrpSpPr>
          <p:grpSpPr>
            <a:xfrm>
              <a:off x="6711376" y="1332359"/>
              <a:ext cx="1428749" cy="476251"/>
              <a:chOff x="1747" y="3931"/>
              <a:chExt cx="900" cy="300"/>
            </a:xfrm>
          </p:grpSpPr>
          <p:sp>
            <p:nvSpPr>
              <p:cNvPr id="2106" name="Google Shape;2106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7" name="Google Shape;2107;p57"/>
              <p:cNvSpPr txBox="1"/>
              <p:nvPr/>
            </p:nvSpPr>
            <p:spPr>
              <a:xfrm>
                <a:off x="1747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8" name="Google Shape;2108;p57"/>
            <p:cNvGrpSpPr/>
            <p:nvPr/>
          </p:nvGrpSpPr>
          <p:grpSpPr>
            <a:xfrm>
              <a:off x="6711375" y="1595884"/>
              <a:ext cx="1428749" cy="476251"/>
              <a:chOff x="1742" y="3931"/>
              <a:chExt cx="900" cy="300"/>
            </a:xfrm>
          </p:grpSpPr>
          <p:sp>
            <p:nvSpPr>
              <p:cNvPr id="2109" name="Google Shape;2109;p57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0" name="Google Shape;2110;p57"/>
              <p:cNvSpPr txBox="1"/>
              <p:nvPr/>
            </p:nvSpPr>
            <p:spPr>
              <a:xfrm>
                <a:off x="1742" y="393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11" name="Google Shape;2111;p57"/>
            <p:cNvCxnSpPr/>
            <p:nvPr/>
          </p:nvCxnSpPr>
          <p:spPr>
            <a:xfrm>
              <a:off x="7944807" y="1195842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2" name="Google Shape;2112;p57"/>
            <p:cNvCxnSpPr/>
            <p:nvPr/>
          </p:nvCxnSpPr>
          <p:spPr>
            <a:xfrm>
              <a:off x="7974970" y="1481592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3" name="Google Shape;2113;p57"/>
            <p:cNvCxnSpPr/>
            <p:nvPr/>
          </p:nvCxnSpPr>
          <p:spPr>
            <a:xfrm>
              <a:off x="8005132" y="1767342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4" name="Google Shape;2114;p57"/>
            <p:cNvSpPr txBox="1"/>
            <p:nvPr/>
          </p:nvSpPr>
          <p:spPr>
            <a:xfrm>
              <a:off x="7990845" y="9815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7"/>
            <p:cNvSpPr txBox="1"/>
            <p:nvPr/>
          </p:nvSpPr>
          <p:spPr>
            <a:xfrm>
              <a:off x="8054345" y="126727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8051170" y="15530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7270120" y="2369004"/>
              <a:ext cx="401700" cy="1890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8" name="Google Shape;2118;p57"/>
            <p:cNvSpPr txBox="1"/>
            <p:nvPr/>
          </p:nvSpPr>
          <p:spPr>
            <a:xfrm>
              <a:off x="6622275" y="2322960"/>
              <a:ext cx="1365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9" name="Google Shape;2119;p57"/>
            <p:cNvCxnSpPr/>
            <p:nvPr/>
          </p:nvCxnSpPr>
          <p:spPr>
            <a:xfrm>
              <a:off x="7976557" y="2494417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0" name="Google Shape;2120;p57"/>
            <p:cNvSpPr txBox="1"/>
            <p:nvPr/>
          </p:nvSpPr>
          <p:spPr>
            <a:xfrm>
              <a:off x="8079745" y="250235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9976807" y="135935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2" name="Google Shape;2122;p57"/>
            <p:cNvSpPr txBox="1"/>
            <p:nvPr/>
          </p:nvSpPr>
          <p:spPr>
            <a:xfrm>
              <a:off x="9787895" y="1310142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10097457" y="1630817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4" name="Google Shape;2124;p57"/>
            <p:cNvSpPr txBox="1"/>
            <p:nvPr/>
          </p:nvSpPr>
          <p:spPr>
            <a:xfrm>
              <a:off x="9784720" y="1584779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10227632" y="1894342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6" name="Google Shape;2126;p57"/>
            <p:cNvSpPr txBox="1"/>
            <p:nvPr/>
          </p:nvSpPr>
          <p:spPr>
            <a:xfrm>
              <a:off x="9787895" y="1848304"/>
              <a:ext cx="103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7" name="Google Shape;2127;p57"/>
            <p:cNvCxnSpPr/>
            <p:nvPr/>
          </p:nvCxnSpPr>
          <p:spPr>
            <a:xfrm flipH="1">
              <a:off x="7933645" y="1441904"/>
              <a:ext cx="1784400" cy="7350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28" name="Google Shape;2128;p57"/>
            <p:cNvCxnSpPr/>
            <p:nvPr/>
          </p:nvCxnSpPr>
          <p:spPr>
            <a:xfrm flipH="1">
              <a:off x="7952707" y="1705429"/>
              <a:ext cx="1795500" cy="758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9" name="Google Shape;2129;p57"/>
            <p:cNvSpPr txBox="1"/>
            <p:nvPr/>
          </p:nvSpPr>
          <p:spPr>
            <a:xfrm>
              <a:off x="8452807" y="213246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7"/>
            <p:cNvSpPr txBox="1"/>
            <p:nvPr/>
          </p:nvSpPr>
          <p:spPr>
            <a:xfrm>
              <a:off x="9748207" y="253886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1" name="Google Shape;2131;p57"/>
            <p:cNvCxnSpPr/>
            <p:nvPr/>
          </p:nvCxnSpPr>
          <p:spPr>
            <a:xfrm rot="10800000">
              <a:off x="10441945" y="2145155"/>
              <a:ext cx="0" cy="446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32" name="Google Shape;2132;p57"/>
            <p:cNvCxnSpPr/>
            <p:nvPr/>
          </p:nvCxnSpPr>
          <p:spPr>
            <a:xfrm>
              <a:off x="7968620" y="2203904"/>
              <a:ext cx="590700" cy="729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33" name="Google Shape;2133;p57"/>
            <p:cNvGrpSpPr/>
            <p:nvPr/>
          </p:nvGrpSpPr>
          <p:grpSpPr>
            <a:xfrm>
              <a:off x="6689174" y="2037209"/>
              <a:ext cx="1428749" cy="476251"/>
              <a:chOff x="2498" y="3750"/>
              <a:chExt cx="900" cy="300"/>
            </a:xfrm>
          </p:grpSpPr>
          <p:sp>
            <p:nvSpPr>
              <p:cNvPr id="2134" name="Google Shape;2134;p57"/>
              <p:cNvSpPr/>
              <p:nvPr/>
            </p:nvSpPr>
            <p:spPr>
              <a:xfrm>
                <a:off x="2786" y="3779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5" name="Google Shape;2135;p57"/>
              <p:cNvSpPr txBox="1"/>
              <p:nvPr/>
            </p:nvSpPr>
            <p:spPr>
              <a:xfrm>
                <a:off x="2498" y="3750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6" name="Google Shape;2136;p57"/>
            <p:cNvSpPr txBox="1"/>
            <p:nvPr/>
          </p:nvSpPr>
          <p:spPr>
            <a:xfrm>
              <a:off x="8082920" y="198800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7" name="Google Shape;2137;p57"/>
          <p:cNvSpPr txBox="1"/>
          <p:nvPr/>
        </p:nvSpPr>
        <p:spPr>
          <a:xfrm>
            <a:off x="432070" y="5586057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(a) no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57"/>
          <p:cNvSpPr txBox="1"/>
          <p:nvPr/>
        </p:nvSpPr>
        <p:spPr>
          <a:xfrm>
            <a:off x="152334" y="1346094"/>
            <a:ext cx="55173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#s: 0, 1, 2, 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(base 4 counting)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size=3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9" name="Google Shape;21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8"/>
          <p:cNvSpPr/>
          <p:nvPr/>
        </p:nvSpPr>
        <p:spPr>
          <a:xfrm>
            <a:off x="393111" y="648394"/>
            <a:ext cx="8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Selective repeat: a dilemma!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5" name="Google Shape;2145;p5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6" name="Google Shape;2146;p58"/>
          <p:cNvSpPr/>
          <p:nvPr/>
        </p:nvSpPr>
        <p:spPr>
          <a:xfrm>
            <a:off x="393111" y="19596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58"/>
          <p:cNvSpPr/>
          <p:nvPr/>
        </p:nvSpPr>
        <p:spPr>
          <a:xfrm>
            <a:off x="315481" y="3358734"/>
            <a:ext cx="27795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what relationship is needed between sequence # size and window size to avoid problem in scenario (b)?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8" name="Google Shape;2148;p58"/>
          <p:cNvGrpSpPr/>
          <p:nvPr/>
        </p:nvGrpSpPr>
        <p:grpSpPr>
          <a:xfrm>
            <a:off x="5820159" y="4229852"/>
            <a:ext cx="4703454" cy="2230176"/>
            <a:chOff x="6909757" y="4181931"/>
            <a:chExt cx="4257675" cy="2230176"/>
          </a:xfrm>
        </p:grpSpPr>
        <p:grpSp>
          <p:nvGrpSpPr>
            <p:cNvPr id="2149" name="Google Shape;2149;p58"/>
            <p:cNvGrpSpPr/>
            <p:nvPr/>
          </p:nvGrpSpPr>
          <p:grpSpPr>
            <a:xfrm>
              <a:off x="6909757" y="4258131"/>
              <a:ext cx="952500" cy="476251"/>
              <a:chOff x="1895" y="3931"/>
              <a:chExt cx="600" cy="300"/>
            </a:xfrm>
          </p:grpSpPr>
          <p:sp>
            <p:nvSpPr>
              <p:cNvPr id="2150" name="Google Shape;2150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1" name="Google Shape;2151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2" name="Google Shape;2152;p58"/>
            <p:cNvGrpSpPr/>
            <p:nvPr/>
          </p:nvGrpSpPr>
          <p:grpSpPr>
            <a:xfrm>
              <a:off x="6928807" y="4532769"/>
              <a:ext cx="952500" cy="476251"/>
              <a:chOff x="1895" y="3931"/>
              <a:chExt cx="600" cy="300"/>
            </a:xfrm>
          </p:grpSpPr>
          <p:sp>
            <p:nvSpPr>
              <p:cNvPr id="2153" name="Google Shape;2153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4" name="Google Shape;2154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5" name="Google Shape;2155;p58"/>
            <p:cNvGrpSpPr/>
            <p:nvPr/>
          </p:nvGrpSpPr>
          <p:grpSpPr>
            <a:xfrm>
              <a:off x="6936745" y="4796294"/>
              <a:ext cx="952500" cy="476251"/>
              <a:chOff x="1895" y="3931"/>
              <a:chExt cx="600" cy="300"/>
            </a:xfrm>
          </p:grpSpPr>
          <p:sp>
            <p:nvSpPr>
              <p:cNvPr id="2156" name="Google Shape;2156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7" name="Google Shape;2157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58" name="Google Shape;2158;p58"/>
            <p:cNvCxnSpPr/>
            <p:nvPr/>
          </p:nvCxnSpPr>
          <p:spPr>
            <a:xfrm>
              <a:off x="7927345" y="4396244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9" name="Google Shape;2159;p58"/>
            <p:cNvCxnSpPr/>
            <p:nvPr/>
          </p:nvCxnSpPr>
          <p:spPr>
            <a:xfrm>
              <a:off x="7957507" y="4681994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0" name="Google Shape;2160;p58"/>
            <p:cNvCxnSpPr/>
            <p:nvPr/>
          </p:nvCxnSpPr>
          <p:spPr>
            <a:xfrm>
              <a:off x="7987670" y="4967744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1" name="Google Shape;2161;p58"/>
            <p:cNvSpPr txBox="1"/>
            <p:nvPr/>
          </p:nvSpPr>
          <p:spPr>
            <a:xfrm>
              <a:off x="8040057" y="41819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8"/>
            <p:cNvSpPr txBox="1"/>
            <p:nvPr/>
          </p:nvSpPr>
          <p:spPr>
            <a:xfrm>
              <a:off x="8036882" y="446768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8"/>
            <p:cNvSpPr txBox="1"/>
            <p:nvPr/>
          </p:nvSpPr>
          <p:spPr>
            <a:xfrm>
              <a:off x="8033707" y="4753431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4" name="Google Shape;2164;p58"/>
            <p:cNvGrpSpPr/>
            <p:nvPr/>
          </p:nvGrpSpPr>
          <p:grpSpPr>
            <a:xfrm>
              <a:off x="6939920" y="5828170"/>
              <a:ext cx="952500" cy="476251"/>
              <a:chOff x="1895" y="3931"/>
              <a:chExt cx="600" cy="300"/>
            </a:xfrm>
          </p:grpSpPr>
          <p:sp>
            <p:nvSpPr>
              <p:cNvPr id="2165" name="Google Shape;2165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6" name="Google Shape;2166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67" name="Google Shape;2167;p58"/>
            <p:cNvCxnSpPr/>
            <p:nvPr/>
          </p:nvCxnSpPr>
          <p:spPr>
            <a:xfrm>
              <a:off x="7990845" y="5961520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8" name="Google Shape;2168;p58"/>
            <p:cNvSpPr txBox="1"/>
            <p:nvPr/>
          </p:nvSpPr>
          <p:spPr>
            <a:xfrm>
              <a:off x="8074982" y="5747207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8"/>
            <p:cNvSpPr txBox="1"/>
            <p:nvPr/>
          </p:nvSpPr>
          <p:spPr>
            <a:xfrm>
              <a:off x="6924045" y="5429707"/>
              <a:ext cx="1382700" cy="4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8"/>
            <p:cNvSpPr/>
            <p:nvPr/>
          </p:nvSpPr>
          <p:spPr>
            <a:xfrm>
              <a:off x="9959345" y="4559756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1" name="Google Shape;2171;p58"/>
            <p:cNvSpPr txBox="1"/>
            <p:nvPr/>
          </p:nvSpPr>
          <p:spPr>
            <a:xfrm>
              <a:off x="9770432" y="451054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10079995" y="4831219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9767257" y="4785181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8"/>
            <p:cNvSpPr/>
            <p:nvPr/>
          </p:nvSpPr>
          <p:spPr>
            <a:xfrm>
              <a:off x="10210170" y="509474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5" name="Google Shape;2175;p58"/>
            <p:cNvSpPr txBox="1"/>
            <p:nvPr/>
          </p:nvSpPr>
          <p:spPr>
            <a:xfrm>
              <a:off x="9770432" y="504870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6" name="Google Shape;2176;p58"/>
            <p:cNvCxnSpPr/>
            <p:nvPr/>
          </p:nvCxnSpPr>
          <p:spPr>
            <a:xfrm flipH="1">
              <a:off x="9122782" y="4642306"/>
              <a:ext cx="577800" cy="257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7" name="Google Shape;2177;p58"/>
            <p:cNvCxnSpPr/>
            <p:nvPr/>
          </p:nvCxnSpPr>
          <p:spPr>
            <a:xfrm flipH="1">
              <a:off x="9122645" y="4905831"/>
              <a:ext cx="608100" cy="2253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8" name="Google Shape;2178;p58"/>
            <p:cNvCxnSpPr/>
            <p:nvPr/>
          </p:nvCxnSpPr>
          <p:spPr>
            <a:xfrm flipH="1">
              <a:off x="9129107" y="5169357"/>
              <a:ext cx="631800" cy="212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79" name="Google Shape;2179;p58"/>
            <p:cNvSpPr txBox="1"/>
            <p:nvPr/>
          </p:nvSpPr>
          <p:spPr>
            <a:xfrm>
              <a:off x="8913182" y="4759781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8"/>
            <p:cNvSpPr txBox="1"/>
            <p:nvPr/>
          </p:nvSpPr>
          <p:spPr>
            <a:xfrm>
              <a:off x="8921120" y="5002669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8"/>
            <p:cNvSpPr txBox="1"/>
            <p:nvPr/>
          </p:nvSpPr>
          <p:spPr>
            <a:xfrm>
              <a:off x="8927470" y="5240794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8"/>
            <p:cNvSpPr txBox="1"/>
            <p:nvPr/>
          </p:nvSpPr>
          <p:spPr>
            <a:xfrm>
              <a:off x="9719632" y="595040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3" name="Google Shape;2183;p58"/>
            <p:cNvCxnSpPr/>
            <p:nvPr/>
          </p:nvCxnSpPr>
          <p:spPr>
            <a:xfrm rot="10800000">
              <a:off x="10424482" y="5345469"/>
              <a:ext cx="0" cy="635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84" name="Google Shape;2184;p58"/>
          <p:cNvSpPr txBox="1"/>
          <p:nvPr/>
        </p:nvSpPr>
        <p:spPr>
          <a:xfrm>
            <a:off x="5792058" y="6280250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(b) oops!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5" name="Google Shape;2185;p58"/>
          <p:cNvGrpSpPr/>
          <p:nvPr/>
        </p:nvGrpSpPr>
        <p:grpSpPr>
          <a:xfrm>
            <a:off x="5674490" y="520100"/>
            <a:ext cx="4703345" cy="2649275"/>
            <a:chOff x="6785932" y="351292"/>
            <a:chExt cx="4410075" cy="2649275"/>
          </a:xfrm>
        </p:grpSpPr>
        <p:sp>
          <p:nvSpPr>
            <p:cNvPr id="2186" name="Google Shape;2186;p58"/>
            <p:cNvSpPr txBox="1"/>
            <p:nvPr/>
          </p:nvSpPr>
          <p:spPr>
            <a:xfrm>
              <a:off x="9546595" y="351292"/>
              <a:ext cx="145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8"/>
            <p:cNvSpPr txBox="1"/>
            <p:nvPr/>
          </p:nvSpPr>
          <p:spPr>
            <a:xfrm>
              <a:off x="6785932" y="354467"/>
              <a:ext cx="136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sender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(after receipt)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8" name="Google Shape;2188;p58"/>
            <p:cNvCxnSpPr/>
            <p:nvPr/>
          </p:nvCxnSpPr>
          <p:spPr>
            <a:xfrm>
              <a:off x="68716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9" name="Google Shape;2189;p58"/>
            <p:cNvCxnSpPr/>
            <p:nvPr/>
          </p:nvCxnSpPr>
          <p:spPr>
            <a:xfrm>
              <a:off x="9652957" y="845004"/>
              <a:ext cx="1109700" cy="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0" name="Google Shape;2190;p58"/>
            <p:cNvGrpSpPr/>
            <p:nvPr/>
          </p:nvGrpSpPr>
          <p:grpSpPr>
            <a:xfrm>
              <a:off x="6927220" y="1057729"/>
              <a:ext cx="952500" cy="476251"/>
              <a:chOff x="1895" y="3931"/>
              <a:chExt cx="600" cy="300"/>
            </a:xfrm>
          </p:grpSpPr>
          <p:sp>
            <p:nvSpPr>
              <p:cNvPr id="2191" name="Google Shape;2191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2" name="Google Shape;2192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3" name="Google Shape;2193;p58"/>
            <p:cNvGrpSpPr/>
            <p:nvPr/>
          </p:nvGrpSpPr>
          <p:grpSpPr>
            <a:xfrm>
              <a:off x="6946270" y="1332367"/>
              <a:ext cx="952500" cy="476251"/>
              <a:chOff x="1895" y="3931"/>
              <a:chExt cx="600" cy="300"/>
            </a:xfrm>
          </p:grpSpPr>
          <p:sp>
            <p:nvSpPr>
              <p:cNvPr id="2194" name="Google Shape;2194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5" name="Google Shape;2195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6" name="Google Shape;2196;p58"/>
            <p:cNvGrpSpPr/>
            <p:nvPr/>
          </p:nvGrpSpPr>
          <p:grpSpPr>
            <a:xfrm>
              <a:off x="6954207" y="1595892"/>
              <a:ext cx="952500" cy="476251"/>
              <a:chOff x="1895" y="3931"/>
              <a:chExt cx="600" cy="300"/>
            </a:xfrm>
          </p:grpSpPr>
          <p:sp>
            <p:nvSpPr>
              <p:cNvPr id="2197" name="Google Shape;2197;p58"/>
              <p:cNvSpPr/>
              <p:nvPr/>
            </p:nvSpPr>
            <p:spPr>
              <a:xfrm>
                <a:off x="1936" y="3962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8" name="Google Shape;2198;p58"/>
              <p:cNvSpPr txBox="1"/>
              <p:nvPr/>
            </p:nvSpPr>
            <p:spPr>
              <a:xfrm>
                <a:off x="1895" y="393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99" name="Google Shape;2199;p58"/>
            <p:cNvCxnSpPr/>
            <p:nvPr/>
          </p:nvCxnSpPr>
          <p:spPr>
            <a:xfrm>
              <a:off x="7944807" y="1195842"/>
              <a:ext cx="1827300" cy="2382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0" name="Google Shape;2200;p58"/>
            <p:cNvCxnSpPr/>
            <p:nvPr/>
          </p:nvCxnSpPr>
          <p:spPr>
            <a:xfrm>
              <a:off x="7974970" y="1481592"/>
              <a:ext cx="1808100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1" name="Google Shape;2201;p58"/>
            <p:cNvCxnSpPr/>
            <p:nvPr/>
          </p:nvCxnSpPr>
          <p:spPr>
            <a:xfrm>
              <a:off x="8005132" y="1767342"/>
              <a:ext cx="1784400" cy="209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2" name="Google Shape;2202;p58"/>
            <p:cNvSpPr txBox="1"/>
            <p:nvPr/>
          </p:nvSpPr>
          <p:spPr>
            <a:xfrm>
              <a:off x="7990845" y="9815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8"/>
            <p:cNvSpPr txBox="1"/>
            <p:nvPr/>
          </p:nvSpPr>
          <p:spPr>
            <a:xfrm>
              <a:off x="8054345" y="126727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8"/>
            <p:cNvSpPr txBox="1"/>
            <p:nvPr/>
          </p:nvSpPr>
          <p:spPr>
            <a:xfrm>
              <a:off x="8051170" y="1553029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8"/>
            <p:cNvSpPr/>
            <p:nvPr/>
          </p:nvSpPr>
          <p:spPr>
            <a:xfrm>
              <a:off x="7270120" y="2369004"/>
              <a:ext cx="401700" cy="1890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6" name="Google Shape;2206;p58"/>
            <p:cNvSpPr txBox="1"/>
            <p:nvPr/>
          </p:nvSpPr>
          <p:spPr>
            <a:xfrm>
              <a:off x="6957382" y="2322967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7" name="Google Shape;2207;p58"/>
            <p:cNvCxnSpPr/>
            <p:nvPr/>
          </p:nvCxnSpPr>
          <p:spPr>
            <a:xfrm>
              <a:off x="7976557" y="2494417"/>
              <a:ext cx="17844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8" name="Google Shape;2208;p58"/>
            <p:cNvSpPr txBox="1"/>
            <p:nvPr/>
          </p:nvSpPr>
          <p:spPr>
            <a:xfrm>
              <a:off x="8079745" y="250235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58"/>
            <p:cNvSpPr/>
            <p:nvPr/>
          </p:nvSpPr>
          <p:spPr>
            <a:xfrm>
              <a:off x="9976807" y="1359354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0" name="Google Shape;2210;p58"/>
            <p:cNvSpPr txBox="1"/>
            <p:nvPr/>
          </p:nvSpPr>
          <p:spPr>
            <a:xfrm>
              <a:off x="9787895" y="1310142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8"/>
            <p:cNvSpPr/>
            <p:nvPr/>
          </p:nvSpPr>
          <p:spPr>
            <a:xfrm>
              <a:off x="10097457" y="1630817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2" name="Google Shape;2212;p58"/>
            <p:cNvSpPr txBox="1"/>
            <p:nvPr/>
          </p:nvSpPr>
          <p:spPr>
            <a:xfrm>
              <a:off x="9784720" y="1584779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58"/>
            <p:cNvSpPr/>
            <p:nvPr/>
          </p:nvSpPr>
          <p:spPr>
            <a:xfrm>
              <a:off x="10227632" y="1894342"/>
              <a:ext cx="401700" cy="1890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4" name="Google Shape;2214;p58"/>
            <p:cNvSpPr txBox="1"/>
            <p:nvPr/>
          </p:nvSpPr>
          <p:spPr>
            <a:xfrm>
              <a:off x="9787895" y="1848304"/>
              <a:ext cx="103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5" name="Google Shape;2215;p58"/>
            <p:cNvCxnSpPr/>
            <p:nvPr/>
          </p:nvCxnSpPr>
          <p:spPr>
            <a:xfrm flipH="1">
              <a:off x="7933645" y="1441904"/>
              <a:ext cx="1784400" cy="7350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6" name="Google Shape;2216;p58"/>
            <p:cNvCxnSpPr/>
            <p:nvPr/>
          </p:nvCxnSpPr>
          <p:spPr>
            <a:xfrm flipH="1">
              <a:off x="7952707" y="1705429"/>
              <a:ext cx="1795500" cy="7587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17" name="Google Shape;2217;p58"/>
            <p:cNvSpPr txBox="1"/>
            <p:nvPr/>
          </p:nvSpPr>
          <p:spPr>
            <a:xfrm>
              <a:off x="8452807" y="2132467"/>
              <a:ext cx="32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58"/>
            <p:cNvSpPr txBox="1"/>
            <p:nvPr/>
          </p:nvSpPr>
          <p:spPr>
            <a:xfrm>
              <a:off x="9748207" y="2538867"/>
              <a:ext cx="144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9" name="Google Shape;2219;p58"/>
            <p:cNvCxnSpPr/>
            <p:nvPr/>
          </p:nvCxnSpPr>
          <p:spPr>
            <a:xfrm rot="10800000">
              <a:off x="10441945" y="2145155"/>
              <a:ext cx="0" cy="446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20" name="Google Shape;2220;p58"/>
            <p:cNvCxnSpPr/>
            <p:nvPr/>
          </p:nvCxnSpPr>
          <p:spPr>
            <a:xfrm>
              <a:off x="7968620" y="2203904"/>
              <a:ext cx="590700" cy="729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221" name="Google Shape;2221;p58"/>
            <p:cNvGrpSpPr/>
            <p:nvPr/>
          </p:nvGrpSpPr>
          <p:grpSpPr>
            <a:xfrm>
              <a:off x="6957382" y="2037217"/>
              <a:ext cx="952500" cy="476251"/>
              <a:chOff x="2667" y="3750"/>
              <a:chExt cx="600" cy="300"/>
            </a:xfrm>
          </p:grpSpPr>
          <p:sp>
            <p:nvSpPr>
              <p:cNvPr id="2222" name="Google Shape;2222;p58"/>
              <p:cNvSpPr/>
              <p:nvPr/>
            </p:nvSpPr>
            <p:spPr>
              <a:xfrm>
                <a:off x="2786" y="3779"/>
                <a:ext cx="300" cy="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3" name="Google Shape;2223;p58"/>
              <p:cNvSpPr txBox="1"/>
              <p:nvPr/>
            </p:nvSpPr>
            <p:spPr>
              <a:xfrm>
                <a:off x="2667" y="37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4" name="Google Shape;2224;p58"/>
            <p:cNvSpPr txBox="1"/>
            <p:nvPr/>
          </p:nvSpPr>
          <p:spPr>
            <a:xfrm>
              <a:off x="8082920" y="1988004"/>
              <a:ext cx="52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5" name="Google Shape;2225;p58"/>
          <p:cNvSpPr txBox="1"/>
          <p:nvPr/>
        </p:nvSpPr>
        <p:spPr>
          <a:xfrm>
            <a:off x="5688871" y="3002958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(a) no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58"/>
          <p:cNvSpPr txBox="1"/>
          <p:nvPr/>
        </p:nvSpPr>
        <p:spPr>
          <a:xfrm>
            <a:off x="189539" y="1564169"/>
            <a:ext cx="4431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#s: 0, 1, 2, 3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(base 4 counting)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size=3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7" name="Google Shape;2227;p58"/>
          <p:cNvGrpSpPr/>
          <p:nvPr/>
        </p:nvGrpSpPr>
        <p:grpSpPr>
          <a:xfrm>
            <a:off x="5501546" y="1150345"/>
            <a:ext cx="2769370" cy="5564100"/>
            <a:chOff x="6612895" y="981529"/>
            <a:chExt cx="2769370" cy="5564100"/>
          </a:xfrm>
        </p:grpSpPr>
        <p:sp>
          <p:nvSpPr>
            <p:cNvPr id="2228" name="Google Shape;2228;p58"/>
            <p:cNvSpPr/>
            <p:nvPr/>
          </p:nvSpPr>
          <p:spPr>
            <a:xfrm>
              <a:off x="6612895" y="981529"/>
              <a:ext cx="2463900" cy="5564100"/>
            </a:xfrm>
            <a:prstGeom prst="rect">
              <a:avLst/>
            </a:prstGeom>
            <a:solidFill>
              <a:schemeClr val="lt1">
                <a:alpha val="960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9" name="Google Shape;2229;p58"/>
            <p:cNvGrpSpPr/>
            <p:nvPr/>
          </p:nvGrpSpPr>
          <p:grpSpPr>
            <a:xfrm>
              <a:off x="8864867" y="1005799"/>
              <a:ext cx="517398" cy="5278627"/>
              <a:chOff x="3821" y="550"/>
              <a:chExt cx="326" cy="3325"/>
            </a:xfrm>
          </p:grpSpPr>
          <p:pic>
            <p:nvPicPr>
              <p:cNvPr descr="curtain" id="2230" name="Google Shape;2230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23" y="550"/>
                <a:ext cx="284" cy="1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urtain" id="2231" name="Google Shape;2231;p5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21" y="2564"/>
                <a:ext cx="326" cy="13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32" name="Google Shape;2232;p58"/>
          <p:cNvSpPr txBox="1"/>
          <p:nvPr/>
        </p:nvSpPr>
        <p:spPr>
          <a:xfrm>
            <a:off x="5700268" y="2527076"/>
            <a:ext cx="2107200" cy="23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can’t see sender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receiver behavior identical in both cases!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something’s (very) wrong!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3" name="Google Shape;223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8" name="Google Shape;2238;p5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9" name="Google Shape;2239;p5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5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p59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59"/>
          <p:cNvSpPr txBox="1"/>
          <p:nvPr/>
        </p:nvSpPr>
        <p:spPr>
          <a:xfrm>
            <a:off x="185536" y="1456928"/>
            <a:ext cx="7182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4" name="Google Shape;2244;p59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6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1" name="Google Shape;2251;p60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2" name="Google Shape;2252;p60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60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4" name="Google Shape;225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61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Overview  RFCs: 793,1122,1323, 2018, 2581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1" name="Google Shape;2261;p6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2" name="Google Shape;2262;p6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61"/>
          <p:cNvSpPr txBox="1"/>
          <p:nvPr/>
        </p:nvSpPr>
        <p:spPr>
          <a:xfrm>
            <a:off x="4646567" y="1421089"/>
            <a:ext cx="4680300" cy="5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7" lvl="0" marL="471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cumulative 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pipelining: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congestion and flow control set window size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connection-oriented: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handshaking (exchange of control messages) initializes sender, receiver state before data exchange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 controlled: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will not overwhelm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61"/>
          <p:cNvSpPr txBox="1"/>
          <p:nvPr/>
        </p:nvSpPr>
        <p:spPr>
          <a:xfrm>
            <a:off x="181528" y="1477360"/>
            <a:ext cx="417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7" lvl="0" marL="471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point-to-point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sender, one receiver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reliable, in-order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byte steam: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19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“message boundaries"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4714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 duplex data: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bi-directional data flow in same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MSS: maximum segment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5" name="Google Shape;226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7"/>
          <p:cNvSpPr/>
          <p:nvPr/>
        </p:nvSpPr>
        <p:spPr>
          <a:xfrm>
            <a:off x="3962400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6127605" y="1872767"/>
            <a:ext cx="5598473" cy="4095719"/>
            <a:chOff x="6226081" y="2364366"/>
            <a:chExt cx="5598473" cy="4095719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7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7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203" name="Google Shape;203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7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7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17" name="Google Shape;217;p17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218" name="Google Shape;218;p17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9" name="Google Shape;219;p17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0" name="Google Shape;220;p17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21" name="Google Shape;221;p17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222" name="Google Shape;222;p17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3" name="Google Shape;223;p17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4" name="Google Shape;224;p17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26" name="Google Shape;226;p17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227" name="Google Shape;227;p17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8" name="Google Shape;228;p17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29" name="Google Shape;229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30" name="Google Shape;230;p17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231" name="Google Shape;231;p17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32" name="Google Shape;232;p17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33" name="Google Shape;233;p17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44" name="Google Shape;244;p17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7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17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7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250" name="Google Shape;250;p17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251" name="Google Shape;251;p17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252" name="Google Shape;252;p17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7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17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17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6" name="Google Shape;256;p17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7" name="Google Shape;257;p17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59" name="Google Shape;259;p17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17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17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3" name="Google Shape;263;p17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266" name="Google Shape;266;p17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267" name="Google Shape;267;p17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268" name="Google Shape;268;p17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269" name="Google Shape;269;p17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270" name="Google Shape;270;p17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271" name="Google Shape;271;p17"/>
          <p:cNvGrpSpPr/>
          <p:nvPr/>
        </p:nvGrpSpPr>
        <p:grpSpPr>
          <a:xfrm>
            <a:off x="140373" y="1714832"/>
            <a:ext cx="5147243" cy="2073882"/>
            <a:chOff x="737513" y="2398718"/>
            <a:chExt cx="5595438" cy="2073882"/>
          </a:xfrm>
        </p:grpSpPr>
        <p:sp>
          <p:nvSpPr>
            <p:cNvPr id="272" name="Google Shape;272;p17"/>
            <p:cNvSpPr/>
            <p:nvPr/>
          </p:nvSpPr>
          <p:spPr>
            <a:xfrm>
              <a:off x="4575391" y="3206649"/>
              <a:ext cx="929400" cy="419700"/>
            </a:xfrm>
            <a:prstGeom prst="bentUpArrow">
              <a:avLst>
                <a:gd fmla="val 7688" name="adj1"/>
                <a:gd fmla="val 18199" name="adj2"/>
                <a:gd fmla="val 201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3" name="Google Shape;273;p17"/>
            <p:cNvGrpSpPr/>
            <p:nvPr/>
          </p:nvGrpSpPr>
          <p:grpSpPr>
            <a:xfrm>
              <a:off x="1442223" y="2551892"/>
              <a:ext cx="1245000" cy="594000"/>
              <a:chOff x="9852456" y="608434"/>
              <a:chExt cx="1245000" cy="594000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7"/>
              <p:cNvSpPr txBox="1"/>
              <p:nvPr/>
            </p:nvSpPr>
            <p:spPr>
              <a:xfrm>
                <a:off x="9935581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>
              <a:off x="2038693" y="3003923"/>
              <a:ext cx="577200" cy="307800"/>
              <a:chOff x="9950444" y="999755"/>
              <a:chExt cx="577200" cy="307800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7"/>
              <p:cNvSpPr txBox="1"/>
              <p:nvPr/>
            </p:nvSpPr>
            <p:spPr>
              <a:xfrm>
                <a:off x="9950444" y="999755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1175476" y="2432423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280" name="Google Shape;280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1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>
              <a:off x="4756576" y="2530702"/>
              <a:ext cx="1245000" cy="594000"/>
              <a:chOff x="9852456" y="608434"/>
              <a:chExt cx="1245000" cy="594000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7"/>
              <p:cNvSpPr txBox="1"/>
              <p:nvPr/>
            </p:nvSpPr>
            <p:spPr>
              <a:xfrm>
                <a:off x="9921965" y="670265"/>
                <a:ext cx="11064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>
              <a:off x="4815705" y="3003923"/>
              <a:ext cx="577200" cy="307800"/>
              <a:chOff x="9678159" y="981583"/>
              <a:chExt cx="577200" cy="3078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7"/>
              <p:cNvSpPr txBox="1"/>
              <p:nvPr/>
            </p:nvSpPr>
            <p:spPr>
              <a:xfrm>
                <a:off x="9678159" y="981583"/>
                <a:ext cx="577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7"/>
            <p:cNvGrpSpPr/>
            <p:nvPr/>
          </p:nvGrpSpPr>
          <p:grpSpPr>
            <a:xfrm>
              <a:off x="5854223" y="2398718"/>
              <a:ext cx="229537" cy="467504"/>
              <a:chOff x="4140" y="429"/>
              <a:chExt cx="1419" cy="2400"/>
            </a:xfrm>
          </p:grpSpPr>
          <p:sp>
            <p:nvSpPr>
              <p:cNvPr id="289" name="Google Shape;289;p17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4" name="Google Shape;294;p17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295" name="Google Shape;295;p17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6" name="Google Shape;296;p17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297" name="Google Shape;297;p17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8" name="Google Shape;298;p17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299" name="Google Shape;299;p17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0" name="Google Shape;300;p17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01" name="Google Shape;301;p17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03" name="Google Shape;303;p17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06" name="Google Shape;306;p1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07" name="Google Shape;307;p17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308" name="Google Shape;308;p17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" name="Google Shape;309;p17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10" name="Google Shape;310;p17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21" name="Google Shape;321;p17"/>
            <p:cNvGrpSpPr/>
            <p:nvPr/>
          </p:nvGrpSpPr>
          <p:grpSpPr>
            <a:xfrm>
              <a:off x="2669458" y="3423937"/>
              <a:ext cx="2003987" cy="646500"/>
              <a:chOff x="7504404" y="3141846"/>
              <a:chExt cx="2003987" cy="646500"/>
            </a:xfrm>
          </p:grpSpPr>
          <p:grpSp>
            <p:nvGrpSpPr>
              <p:cNvPr id="322" name="Google Shape;322;p17"/>
              <p:cNvGrpSpPr/>
              <p:nvPr/>
            </p:nvGrpSpPr>
            <p:grpSpPr>
              <a:xfrm>
                <a:off x="7504404" y="3183575"/>
                <a:ext cx="2003987" cy="306000"/>
                <a:chOff x="1616358" y="2551230"/>
                <a:chExt cx="2141698" cy="218400"/>
              </a:xfrm>
            </p:grpSpPr>
            <p:sp>
              <p:nvSpPr>
                <p:cNvPr id="323" name="Google Shape;323;p17"/>
                <p:cNvSpPr/>
                <p:nvPr/>
              </p:nvSpPr>
              <p:spPr>
                <a:xfrm>
                  <a:off x="1673508" y="2551230"/>
                  <a:ext cx="20274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7"/>
                <p:cNvSpPr/>
                <p:nvPr/>
              </p:nvSpPr>
              <p:spPr>
                <a:xfrm>
                  <a:off x="1616358" y="2551230"/>
                  <a:ext cx="114300" cy="218400"/>
                </a:xfrm>
                <a:prstGeom prst="ellipse">
                  <a:avLst/>
                </a:prstGeom>
                <a:solidFill>
                  <a:srgbClr val="7ACCF4"/>
                </a:soli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7"/>
                <p:cNvSpPr/>
                <p:nvPr/>
              </p:nvSpPr>
              <p:spPr>
                <a:xfrm>
                  <a:off x="3643756" y="2551230"/>
                  <a:ext cx="114300" cy="218400"/>
                </a:xfrm>
                <a:prstGeom prst="ellipse">
                  <a:avLst/>
                </a:prstGeom>
                <a:gradFill>
                  <a:gsLst>
                    <a:gs pos="0">
                      <a:srgbClr val="2E75B5"/>
                    </a:gs>
                    <a:gs pos="50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 cap="flat" cmpd="sng" w="9525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7"/>
                <p:cNvSpPr/>
                <p:nvPr/>
              </p:nvSpPr>
              <p:spPr>
                <a:xfrm>
                  <a:off x="3491356" y="2551230"/>
                  <a:ext cx="209700" cy="218400"/>
                </a:xfrm>
                <a:prstGeom prst="rect">
                  <a:avLst/>
                </a:prstGeom>
                <a:gradFill>
                  <a:gsLst>
                    <a:gs pos="0">
                      <a:srgbClr val="2E75B5"/>
                    </a:gs>
                    <a:gs pos="52000">
                      <a:srgbClr val="7ACCF4"/>
                    </a:gs>
                    <a:gs pos="100000">
                      <a:srgbClr val="2E75B5"/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7" name="Google Shape;327;p17"/>
              <p:cNvSpPr txBox="1"/>
              <p:nvPr/>
            </p:nvSpPr>
            <p:spPr>
              <a:xfrm>
                <a:off x="7695752" y="3141846"/>
                <a:ext cx="1678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reliable channel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17"/>
            <p:cNvCxnSpPr/>
            <p:nvPr/>
          </p:nvCxnSpPr>
          <p:spPr>
            <a:xfrm>
              <a:off x="1082232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9" name="Google Shape;329;p17"/>
            <p:cNvSpPr/>
            <p:nvPr/>
          </p:nvSpPr>
          <p:spPr>
            <a:xfrm rot="5400000">
              <a:off x="2152293" y="3067004"/>
              <a:ext cx="462000" cy="773700"/>
            </a:xfrm>
            <a:prstGeom prst="bentUpArrow">
              <a:avLst>
                <a:gd fmla="val 7999" name="adj1"/>
                <a:gd fmla="val 16334" name="adj2"/>
                <a:gd fmla="val 2138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17"/>
            <p:cNvCxnSpPr/>
            <p:nvPr/>
          </p:nvCxnSpPr>
          <p:spPr>
            <a:xfrm>
              <a:off x="4645151" y="3325543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1" name="Google Shape;331;p17"/>
            <p:cNvSpPr txBox="1"/>
            <p:nvPr/>
          </p:nvSpPr>
          <p:spPr>
            <a:xfrm>
              <a:off x="737513" y="3044385"/>
              <a:ext cx="994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 txBox="1"/>
            <p:nvPr/>
          </p:nvSpPr>
          <p:spPr>
            <a:xfrm>
              <a:off x="828116" y="3272133"/>
              <a:ext cx="868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 flipH="1">
              <a:off x="1817159" y="4010900"/>
              <a:ext cx="402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abstraction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7"/>
          <p:cNvSpPr/>
          <p:nvPr/>
        </p:nvSpPr>
        <p:spPr>
          <a:xfrm>
            <a:off x="197417" y="1619328"/>
            <a:ext cx="5265600" cy="2394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5350346" y="2909508"/>
            <a:ext cx="638700" cy="1014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5F7FC"/>
              </a:gs>
              <a:gs pos="56000">
                <a:srgbClr val="C00000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6488302" y="3149015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9786859" y="3146432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62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segment structure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2" name="Google Shape;2272;p6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3" name="Google Shape;2273;p6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62"/>
          <p:cNvSpPr/>
          <p:nvPr/>
        </p:nvSpPr>
        <p:spPr>
          <a:xfrm>
            <a:off x="4488345" y="1911762"/>
            <a:ext cx="3951300" cy="48243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2"/>
          <p:cNvSpPr/>
          <p:nvPr/>
        </p:nvSpPr>
        <p:spPr>
          <a:xfrm>
            <a:off x="4402620" y="2027649"/>
            <a:ext cx="3951300" cy="480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6" name="Google Shape;2276;p62"/>
          <p:cNvGrpSpPr/>
          <p:nvPr/>
        </p:nvGrpSpPr>
        <p:grpSpPr>
          <a:xfrm>
            <a:off x="4551851" y="2013000"/>
            <a:ext cx="3739827" cy="405325"/>
            <a:chOff x="4495579" y="1661300"/>
            <a:chExt cx="3739827" cy="405325"/>
          </a:xfrm>
        </p:grpSpPr>
        <p:sp>
          <p:nvSpPr>
            <p:cNvPr id="2277" name="Google Shape;2277;p62"/>
            <p:cNvSpPr txBox="1"/>
            <p:nvPr/>
          </p:nvSpPr>
          <p:spPr>
            <a:xfrm>
              <a:off x="4495579" y="1661300"/>
              <a:ext cx="181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port #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2"/>
            <p:cNvSpPr txBox="1"/>
            <p:nvPr/>
          </p:nvSpPr>
          <p:spPr>
            <a:xfrm>
              <a:off x="6565005" y="1666425"/>
              <a:ext cx="167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 port #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79" name="Google Shape;2279;p62"/>
          <p:cNvCxnSpPr/>
          <p:nvPr/>
        </p:nvCxnSpPr>
        <p:spPr>
          <a:xfrm>
            <a:off x="4405795" y="2402299"/>
            <a:ext cx="3946500" cy="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0" name="Google Shape;2280;p62"/>
          <p:cNvCxnSpPr/>
          <p:nvPr/>
        </p:nvCxnSpPr>
        <p:spPr>
          <a:xfrm>
            <a:off x="4399445" y="2781712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81" name="Google Shape;2281;p62"/>
          <p:cNvGrpSpPr/>
          <p:nvPr/>
        </p:nvGrpSpPr>
        <p:grpSpPr>
          <a:xfrm>
            <a:off x="4380532" y="1497424"/>
            <a:ext cx="3935213" cy="369300"/>
            <a:chOff x="4324260" y="1145724"/>
            <a:chExt cx="3935213" cy="369300"/>
          </a:xfrm>
        </p:grpSpPr>
        <p:sp>
          <p:nvSpPr>
            <p:cNvPr id="2282" name="Google Shape;2282;p62"/>
            <p:cNvSpPr txBox="1"/>
            <p:nvPr/>
          </p:nvSpPr>
          <p:spPr>
            <a:xfrm>
              <a:off x="5832248" y="1145724"/>
              <a:ext cx="85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3" name="Google Shape;2283;p62"/>
            <p:cNvCxnSpPr/>
            <p:nvPr/>
          </p:nvCxnSpPr>
          <p:spPr>
            <a:xfrm>
              <a:off x="6832373" y="1391787"/>
              <a:ext cx="14271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84" name="Google Shape;2284;p62"/>
            <p:cNvCxnSpPr/>
            <p:nvPr/>
          </p:nvCxnSpPr>
          <p:spPr>
            <a:xfrm rot="10800000">
              <a:off x="4324260" y="1402899"/>
              <a:ext cx="1341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285" name="Google Shape;2285;p62"/>
          <p:cNvCxnSpPr/>
          <p:nvPr/>
        </p:nvCxnSpPr>
        <p:spPr>
          <a:xfrm>
            <a:off x="4408970" y="3162712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6" name="Google Shape;2286;p62"/>
          <p:cNvCxnSpPr/>
          <p:nvPr/>
        </p:nvCxnSpPr>
        <p:spPr>
          <a:xfrm>
            <a:off x="4404207" y="3557999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7" name="Google Shape;2287;p62"/>
          <p:cNvCxnSpPr/>
          <p:nvPr/>
        </p:nvCxnSpPr>
        <p:spPr>
          <a:xfrm>
            <a:off x="4399445" y="3948524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8" name="Google Shape;2288;p62"/>
          <p:cNvCxnSpPr/>
          <p:nvPr/>
        </p:nvCxnSpPr>
        <p:spPr>
          <a:xfrm>
            <a:off x="4399445" y="4510499"/>
            <a:ext cx="395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9" name="Google Shape;2289;p62"/>
          <p:cNvCxnSpPr/>
          <p:nvPr/>
        </p:nvCxnSpPr>
        <p:spPr>
          <a:xfrm rot="10800000">
            <a:off x="6359970" y="3165862"/>
            <a:ext cx="4800" cy="77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0" name="Google Shape;2290;p62"/>
          <p:cNvCxnSpPr/>
          <p:nvPr/>
        </p:nvCxnSpPr>
        <p:spPr>
          <a:xfrm rot="10800000">
            <a:off x="5725007" y="3165899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1" name="Google Shape;2291;p62"/>
          <p:cNvCxnSpPr/>
          <p:nvPr/>
        </p:nvCxnSpPr>
        <p:spPr>
          <a:xfrm rot="10800000">
            <a:off x="5571020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2" name="Google Shape;2292;p62"/>
          <p:cNvCxnSpPr/>
          <p:nvPr/>
        </p:nvCxnSpPr>
        <p:spPr>
          <a:xfrm rot="10800000">
            <a:off x="5412270" y="3170662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3" name="Google Shape;2293;p62"/>
          <p:cNvSpPr txBox="1"/>
          <p:nvPr/>
        </p:nvSpPr>
        <p:spPr>
          <a:xfrm>
            <a:off x="4693238" y="3174652"/>
            <a:ext cx="482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4" name="Google Shape;2294;p62"/>
          <p:cNvCxnSpPr/>
          <p:nvPr/>
        </p:nvCxnSpPr>
        <p:spPr>
          <a:xfrm rot="10800000">
            <a:off x="4770038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95" name="Google Shape;2295;p62"/>
          <p:cNvGrpSpPr/>
          <p:nvPr/>
        </p:nvGrpSpPr>
        <p:grpSpPr>
          <a:xfrm>
            <a:off x="6461607" y="3169062"/>
            <a:ext cx="5252665" cy="731753"/>
            <a:chOff x="6405335" y="2817362"/>
            <a:chExt cx="5252665" cy="731753"/>
          </a:xfrm>
        </p:grpSpPr>
        <p:sp>
          <p:nvSpPr>
            <p:cNvPr id="2296" name="Google Shape;2296;p62"/>
            <p:cNvSpPr txBox="1"/>
            <p:nvPr/>
          </p:nvSpPr>
          <p:spPr>
            <a:xfrm>
              <a:off x="6405335" y="2817362"/>
              <a:ext cx="174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2"/>
            <p:cNvSpPr txBox="1"/>
            <p:nvPr/>
          </p:nvSpPr>
          <p:spPr>
            <a:xfrm>
              <a:off x="8724900" y="2847115"/>
              <a:ext cx="2933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bytes receiver willing to accept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8" name="Google Shape;2298;p62"/>
            <p:cNvCxnSpPr/>
            <p:nvPr/>
          </p:nvCxnSpPr>
          <p:spPr>
            <a:xfrm rot="10800000">
              <a:off x="8142900" y="3044701"/>
              <a:ext cx="5820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9" name="Google Shape;2299;p62"/>
          <p:cNvGrpSpPr/>
          <p:nvPr/>
        </p:nvGrpSpPr>
        <p:grpSpPr>
          <a:xfrm>
            <a:off x="5036032" y="2026136"/>
            <a:ext cx="7040340" cy="1034400"/>
            <a:chOff x="4979760" y="1674436"/>
            <a:chExt cx="7040340" cy="1034400"/>
          </a:xfrm>
        </p:grpSpPr>
        <p:sp>
          <p:nvSpPr>
            <p:cNvPr id="2300" name="Google Shape;2300;p62"/>
            <p:cNvSpPr txBox="1"/>
            <p:nvPr/>
          </p:nvSpPr>
          <p:spPr>
            <a:xfrm>
              <a:off x="4979760" y="2029962"/>
              <a:ext cx="248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number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62"/>
            <p:cNvSpPr txBox="1"/>
            <p:nvPr/>
          </p:nvSpPr>
          <p:spPr>
            <a:xfrm>
              <a:off x="8724900" y="1674436"/>
              <a:ext cx="3295200" cy="10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segment seq #: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counting bytes of data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into bytestream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(not segments!)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2" name="Google Shape;2302;p62"/>
            <p:cNvCxnSpPr/>
            <p:nvPr/>
          </p:nvCxnSpPr>
          <p:spPr>
            <a:xfrm rot="10800000">
              <a:off x="7924799" y="2244436"/>
              <a:ext cx="8001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3" name="Google Shape;2303;p62"/>
          <p:cNvGrpSpPr/>
          <p:nvPr/>
        </p:nvGrpSpPr>
        <p:grpSpPr>
          <a:xfrm>
            <a:off x="5455132" y="4586279"/>
            <a:ext cx="6258925" cy="1015800"/>
            <a:chOff x="5398860" y="4487800"/>
            <a:chExt cx="6258925" cy="1015800"/>
          </a:xfrm>
        </p:grpSpPr>
        <p:sp>
          <p:nvSpPr>
            <p:cNvPr id="2304" name="Google Shape;2304;p62"/>
            <p:cNvSpPr txBox="1"/>
            <p:nvPr/>
          </p:nvSpPr>
          <p:spPr>
            <a:xfrm>
              <a:off x="5398860" y="4487800"/>
              <a:ext cx="2004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(variable length)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62"/>
            <p:cNvSpPr txBox="1"/>
            <p:nvPr/>
          </p:nvSpPr>
          <p:spPr>
            <a:xfrm>
              <a:off x="8980285" y="4638342"/>
              <a:ext cx="2677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sent by application into 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6" name="Google Shape;2306;p62"/>
            <p:cNvCxnSpPr/>
            <p:nvPr/>
          </p:nvCxnSpPr>
          <p:spPr>
            <a:xfrm>
              <a:off x="6755957" y="4967426"/>
              <a:ext cx="2149500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07" name="Google Shape;2307;p62"/>
          <p:cNvGrpSpPr/>
          <p:nvPr/>
        </p:nvGrpSpPr>
        <p:grpSpPr>
          <a:xfrm>
            <a:off x="286665" y="2304443"/>
            <a:ext cx="7771943" cy="1210526"/>
            <a:chOff x="230393" y="1952743"/>
            <a:chExt cx="7771943" cy="1210526"/>
          </a:xfrm>
        </p:grpSpPr>
        <p:sp>
          <p:nvSpPr>
            <p:cNvPr id="2308" name="Google Shape;2308;p62"/>
            <p:cNvSpPr txBox="1"/>
            <p:nvPr/>
          </p:nvSpPr>
          <p:spPr>
            <a:xfrm>
              <a:off x="5454510" y="2855469"/>
              <a:ext cx="28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9" name="Google Shape;2309;p62"/>
            <p:cNvGrpSpPr/>
            <p:nvPr/>
          </p:nvGrpSpPr>
          <p:grpSpPr>
            <a:xfrm>
              <a:off x="230393" y="1952743"/>
              <a:ext cx="7771943" cy="971860"/>
              <a:chOff x="217867" y="1965269"/>
              <a:chExt cx="7771943" cy="971860"/>
            </a:xfrm>
          </p:grpSpPr>
          <p:sp>
            <p:nvSpPr>
              <p:cNvPr id="2310" name="Google Shape;2310;p62"/>
              <p:cNvSpPr txBox="1"/>
              <p:nvPr/>
            </p:nvSpPr>
            <p:spPr>
              <a:xfrm>
                <a:off x="4579710" y="2430012"/>
                <a:ext cx="3410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acknowledgement number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62"/>
              <p:cNvSpPr txBox="1"/>
              <p:nvPr/>
            </p:nvSpPr>
            <p:spPr>
              <a:xfrm>
                <a:off x="217867" y="1965269"/>
                <a:ext cx="3287400" cy="7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ACK: </a:t>
                </a: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seq # of next expected byte; A bit: this is an ACK</a:t>
                </a:r>
                <a:endParaRPr b="0" i="0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62"/>
              <p:cNvSpPr/>
              <p:nvPr/>
            </p:nvSpPr>
            <p:spPr>
              <a:xfrm>
                <a:off x="3505200" y="2417523"/>
                <a:ext cx="2076276" cy="519606"/>
              </a:xfrm>
              <a:custGeom>
                <a:rect b="b" l="l" r="r" t="t"/>
                <a:pathLst>
                  <a:path extrusionOk="0" h="519606" w="207627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313" name="Google Shape;2313;p62"/>
              <p:cNvCxnSpPr/>
              <p:nvPr/>
            </p:nvCxnSpPr>
            <p:spPr>
              <a:xfrm>
                <a:off x="3505200" y="2404996"/>
                <a:ext cx="1263600" cy="21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14" name="Google Shape;2314;p62"/>
          <p:cNvGrpSpPr/>
          <p:nvPr/>
        </p:nvGrpSpPr>
        <p:grpSpPr>
          <a:xfrm>
            <a:off x="1951690" y="4011502"/>
            <a:ext cx="5829043" cy="1091048"/>
            <a:chOff x="1895418" y="3659802"/>
            <a:chExt cx="5829043" cy="1091048"/>
          </a:xfrm>
        </p:grpSpPr>
        <p:sp>
          <p:nvSpPr>
            <p:cNvPr id="2315" name="Google Shape;2315;p62"/>
            <p:cNvSpPr txBox="1"/>
            <p:nvPr/>
          </p:nvSpPr>
          <p:spPr>
            <a:xfrm>
              <a:off x="4830361" y="3659802"/>
              <a:ext cx="289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options (variable length)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2"/>
            <p:cNvSpPr txBox="1"/>
            <p:nvPr/>
          </p:nvSpPr>
          <p:spPr>
            <a:xfrm>
              <a:off x="1895418" y="4326050"/>
              <a:ext cx="1689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options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7" name="Google Shape;2317;p62"/>
            <p:cNvCxnSpPr>
              <a:stCxn id="2316" idx="3"/>
              <a:endCxn id="2315" idx="1"/>
            </p:cNvCxnSpPr>
            <p:nvPr/>
          </p:nvCxnSpPr>
          <p:spPr>
            <a:xfrm flipH="1" rot="10800000">
              <a:off x="3584418" y="3859850"/>
              <a:ext cx="1245900" cy="6786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18" name="Google Shape;2318;p62"/>
          <p:cNvGrpSpPr/>
          <p:nvPr/>
        </p:nvGrpSpPr>
        <p:grpSpPr>
          <a:xfrm>
            <a:off x="374347" y="3170826"/>
            <a:ext cx="4456409" cy="424800"/>
            <a:chOff x="318075" y="2819126"/>
            <a:chExt cx="4456409" cy="424800"/>
          </a:xfrm>
        </p:grpSpPr>
        <p:sp>
          <p:nvSpPr>
            <p:cNvPr id="2319" name="Google Shape;2319;p62"/>
            <p:cNvSpPr txBox="1"/>
            <p:nvPr/>
          </p:nvSpPr>
          <p:spPr>
            <a:xfrm>
              <a:off x="4278884" y="2826980"/>
              <a:ext cx="495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62"/>
            <p:cNvSpPr txBox="1"/>
            <p:nvPr/>
          </p:nvSpPr>
          <p:spPr>
            <a:xfrm>
              <a:off x="318075" y="2819126"/>
              <a:ext cx="3287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length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(of TCP header)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1" name="Google Shape;2321;p62"/>
            <p:cNvCxnSpPr/>
            <p:nvPr/>
          </p:nvCxnSpPr>
          <p:spPr>
            <a:xfrm>
              <a:off x="3544867" y="3031480"/>
              <a:ext cx="7839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22" name="Google Shape;2322;p62"/>
          <p:cNvGrpSpPr/>
          <p:nvPr/>
        </p:nvGrpSpPr>
        <p:grpSpPr>
          <a:xfrm>
            <a:off x="31394" y="3525815"/>
            <a:ext cx="6031801" cy="424800"/>
            <a:chOff x="-24878" y="3174115"/>
            <a:chExt cx="6031801" cy="424800"/>
          </a:xfrm>
        </p:grpSpPr>
        <p:sp>
          <p:nvSpPr>
            <p:cNvPr id="2323" name="Google Shape;2323;p62"/>
            <p:cNvSpPr txBox="1"/>
            <p:nvPr/>
          </p:nvSpPr>
          <p:spPr>
            <a:xfrm>
              <a:off x="4794023" y="3203124"/>
              <a:ext cx="12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2"/>
            <p:cNvSpPr txBox="1"/>
            <p:nvPr/>
          </p:nvSpPr>
          <p:spPr>
            <a:xfrm>
              <a:off x="-24878" y="3174115"/>
              <a:ext cx="35955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5" name="Google Shape;2325;p62"/>
            <p:cNvCxnSpPr>
              <a:stCxn id="2324" idx="3"/>
              <a:endCxn id="2323" idx="1"/>
            </p:cNvCxnSpPr>
            <p:nvPr/>
          </p:nvCxnSpPr>
          <p:spPr>
            <a:xfrm>
              <a:off x="3570622" y="3386515"/>
              <a:ext cx="1223400" cy="12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326" name="Google Shape;2326;p62"/>
          <p:cNvCxnSpPr/>
          <p:nvPr/>
        </p:nvCxnSpPr>
        <p:spPr>
          <a:xfrm rot="10800000">
            <a:off x="6345680" y="2031158"/>
            <a:ext cx="1800" cy="3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7" name="Google Shape;2327;p62"/>
          <p:cNvCxnSpPr/>
          <p:nvPr/>
        </p:nvCxnSpPr>
        <p:spPr>
          <a:xfrm rot="10800000">
            <a:off x="6206983" y="3156374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8" name="Google Shape;2328;p62"/>
          <p:cNvCxnSpPr/>
          <p:nvPr/>
        </p:nvCxnSpPr>
        <p:spPr>
          <a:xfrm rot="10800000">
            <a:off x="6049196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9" name="Google Shape;2329;p62"/>
          <p:cNvCxnSpPr/>
          <p:nvPr/>
        </p:nvCxnSpPr>
        <p:spPr>
          <a:xfrm rot="10800000">
            <a:off x="5886646" y="3161137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0" name="Google Shape;2330;p62"/>
          <p:cNvGrpSpPr/>
          <p:nvPr/>
        </p:nvGrpSpPr>
        <p:grpSpPr>
          <a:xfrm>
            <a:off x="228815" y="3215649"/>
            <a:ext cx="6190523" cy="2660820"/>
            <a:chOff x="172543" y="2863949"/>
            <a:chExt cx="6190523" cy="2660820"/>
          </a:xfrm>
        </p:grpSpPr>
        <p:sp>
          <p:nvSpPr>
            <p:cNvPr id="2331" name="Google Shape;2331;p62"/>
            <p:cNvSpPr txBox="1"/>
            <p:nvPr/>
          </p:nvSpPr>
          <p:spPr>
            <a:xfrm>
              <a:off x="172543" y="4822769"/>
              <a:ext cx="3419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RST, SYN, FIN: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connection management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3558336" y="3152325"/>
              <a:ext cx="2678658" cy="2026937"/>
            </a:xfrm>
            <a:custGeom>
              <a:rect b="b" l="l" r="r" t="t"/>
              <a:pathLst>
                <a:path extrusionOk="0" h="28757" w="11573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333" name="Google Shape;2333;p62"/>
            <p:cNvGrpSpPr/>
            <p:nvPr/>
          </p:nvGrpSpPr>
          <p:grpSpPr>
            <a:xfrm>
              <a:off x="5775299" y="2863949"/>
              <a:ext cx="587767" cy="339327"/>
              <a:chOff x="5775299" y="2863949"/>
              <a:chExt cx="587767" cy="339327"/>
            </a:xfrm>
          </p:grpSpPr>
          <p:sp>
            <p:nvSpPr>
              <p:cNvPr id="2334" name="Google Shape;2334;p62"/>
              <p:cNvSpPr txBox="1"/>
              <p:nvPr/>
            </p:nvSpPr>
            <p:spPr>
              <a:xfrm>
                <a:off x="6083766" y="2864576"/>
                <a:ext cx="27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62"/>
              <p:cNvSpPr txBox="1"/>
              <p:nvPr/>
            </p:nvSpPr>
            <p:spPr>
              <a:xfrm>
                <a:off x="5939184" y="2863949"/>
                <a:ext cx="279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62"/>
              <p:cNvSpPr txBox="1"/>
              <p:nvPr/>
            </p:nvSpPr>
            <p:spPr>
              <a:xfrm>
                <a:off x="577529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37" name="Google Shape;2337;p62"/>
          <p:cNvGrpSpPr/>
          <p:nvPr/>
        </p:nvGrpSpPr>
        <p:grpSpPr>
          <a:xfrm>
            <a:off x="5333279" y="3211657"/>
            <a:ext cx="2976228" cy="721992"/>
            <a:chOff x="5277007" y="2859957"/>
            <a:chExt cx="2976228" cy="721992"/>
          </a:xfrm>
        </p:grpSpPr>
        <p:sp>
          <p:nvSpPr>
            <p:cNvPr id="2338" name="Google Shape;2338;p62"/>
            <p:cNvSpPr txBox="1"/>
            <p:nvPr/>
          </p:nvSpPr>
          <p:spPr>
            <a:xfrm>
              <a:off x="6430735" y="3212649"/>
              <a:ext cx="18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BFBFBF"/>
                  </a:solidFill>
                  <a:latin typeface="Arial"/>
                  <a:ea typeface="Arial"/>
                  <a:cs typeface="Arial"/>
                  <a:sym typeface="Arial"/>
                </a:rPr>
                <a:t>Urg data pointer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9" name="Google Shape;2339;p62"/>
            <p:cNvGrpSpPr/>
            <p:nvPr/>
          </p:nvGrpSpPr>
          <p:grpSpPr>
            <a:xfrm>
              <a:off x="5277007" y="2859957"/>
              <a:ext cx="627772" cy="345841"/>
              <a:chOff x="5527528" y="3067992"/>
              <a:chExt cx="627772" cy="345841"/>
            </a:xfrm>
          </p:grpSpPr>
          <p:sp>
            <p:nvSpPr>
              <p:cNvPr id="2340" name="Google Shape;2340;p62"/>
              <p:cNvSpPr txBox="1"/>
              <p:nvPr/>
            </p:nvSpPr>
            <p:spPr>
              <a:xfrm>
                <a:off x="5864900" y="3067992"/>
                <a:ext cx="290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endParaRPr b="0" i="0" sz="2400" u="none" cap="none" strike="noStrik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62"/>
              <p:cNvSpPr txBox="1"/>
              <p:nvPr/>
            </p:nvSpPr>
            <p:spPr>
              <a:xfrm>
                <a:off x="5527528" y="3075133"/>
                <a:ext cx="316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A5A5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 b="0" i="0" sz="2400" u="none" cap="none" strike="noStrik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42" name="Google Shape;2342;p62"/>
          <p:cNvCxnSpPr/>
          <p:nvPr/>
        </p:nvCxnSpPr>
        <p:spPr>
          <a:xfrm rot="10800000">
            <a:off x="5094577" y="3172861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3" name="Google Shape;2343;p62"/>
          <p:cNvCxnSpPr/>
          <p:nvPr/>
        </p:nvCxnSpPr>
        <p:spPr>
          <a:xfrm rot="10800000">
            <a:off x="5254965" y="3163895"/>
            <a:ext cx="0" cy="392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44" name="Google Shape;2344;p62"/>
          <p:cNvGrpSpPr/>
          <p:nvPr/>
        </p:nvGrpSpPr>
        <p:grpSpPr>
          <a:xfrm>
            <a:off x="239152" y="3215650"/>
            <a:ext cx="5235369" cy="1390142"/>
            <a:chOff x="182880" y="2863950"/>
            <a:chExt cx="5235369" cy="1390142"/>
          </a:xfrm>
        </p:grpSpPr>
        <p:grpSp>
          <p:nvGrpSpPr>
            <p:cNvPr id="2345" name="Google Shape;2345;p62"/>
            <p:cNvGrpSpPr/>
            <p:nvPr/>
          </p:nvGrpSpPr>
          <p:grpSpPr>
            <a:xfrm>
              <a:off x="4962499" y="2863950"/>
              <a:ext cx="455750" cy="338700"/>
              <a:chOff x="4962499" y="2863950"/>
              <a:chExt cx="455750" cy="338700"/>
            </a:xfrm>
          </p:grpSpPr>
          <p:sp>
            <p:nvSpPr>
              <p:cNvPr id="2346" name="Google Shape;2346;p62"/>
              <p:cNvSpPr txBox="1"/>
              <p:nvPr/>
            </p:nvSpPr>
            <p:spPr>
              <a:xfrm>
                <a:off x="496249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62"/>
              <p:cNvSpPr txBox="1"/>
              <p:nvPr/>
            </p:nvSpPr>
            <p:spPr>
              <a:xfrm>
                <a:off x="5121249" y="2863950"/>
                <a:ext cx="297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8" name="Google Shape;2348;p62"/>
            <p:cNvSpPr txBox="1"/>
            <p:nvPr/>
          </p:nvSpPr>
          <p:spPr>
            <a:xfrm>
              <a:off x="182880" y="3829292"/>
              <a:ext cx="33846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C, E: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congestion notification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3573195" y="3136684"/>
              <a:ext cx="1749480" cy="914803"/>
            </a:xfrm>
            <a:custGeom>
              <a:rect b="b" l="l" r="r" t="t"/>
              <a:pathLst>
                <a:path extrusionOk="0" h="10017" w="10062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350" name="Google Shape;235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63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sequence numbers and ACKs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7" name="Google Shape;2357;p6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8" name="Google Shape;2358;p6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63"/>
          <p:cNvSpPr txBox="1"/>
          <p:nvPr/>
        </p:nvSpPr>
        <p:spPr>
          <a:xfrm>
            <a:off x="393111" y="1499268"/>
            <a:ext cx="39558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Sequence numbers: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 stream “number” of first byte in segment’s data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63"/>
          <p:cNvSpPr/>
          <p:nvPr/>
        </p:nvSpPr>
        <p:spPr>
          <a:xfrm>
            <a:off x="11137048" y="6052460"/>
            <a:ext cx="0" cy="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1" name="Google Shape;2361;p63"/>
          <p:cNvSpPr/>
          <p:nvPr/>
        </p:nvSpPr>
        <p:spPr>
          <a:xfrm>
            <a:off x="5372736" y="3348712"/>
            <a:ext cx="65100" cy="62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CC3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2" name="Google Shape;2362;p63"/>
          <p:cNvSpPr/>
          <p:nvPr/>
        </p:nvSpPr>
        <p:spPr>
          <a:xfrm>
            <a:off x="5469573" y="3350300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3" name="Google Shape;2363;p63"/>
          <p:cNvSpPr/>
          <p:nvPr/>
        </p:nvSpPr>
        <p:spPr>
          <a:xfrm>
            <a:off x="55679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4" name="Google Shape;2364;p63"/>
          <p:cNvSpPr/>
          <p:nvPr/>
        </p:nvSpPr>
        <p:spPr>
          <a:xfrm>
            <a:off x="5664836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5" name="Google Shape;2365;p63"/>
          <p:cNvSpPr/>
          <p:nvPr/>
        </p:nvSpPr>
        <p:spPr>
          <a:xfrm>
            <a:off x="5760086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6" name="Google Shape;2366;p63"/>
          <p:cNvSpPr/>
          <p:nvPr/>
        </p:nvSpPr>
        <p:spPr>
          <a:xfrm>
            <a:off x="5856923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7" name="Google Shape;2367;p63"/>
          <p:cNvSpPr/>
          <p:nvPr/>
        </p:nvSpPr>
        <p:spPr>
          <a:xfrm>
            <a:off x="59489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8" name="Google Shape;2368;p63"/>
          <p:cNvSpPr/>
          <p:nvPr/>
        </p:nvSpPr>
        <p:spPr>
          <a:xfrm>
            <a:off x="604424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9" name="Google Shape;2369;p63"/>
          <p:cNvSpPr/>
          <p:nvPr/>
        </p:nvSpPr>
        <p:spPr>
          <a:xfrm>
            <a:off x="6139498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0" name="Google Shape;2370;p63"/>
          <p:cNvSpPr/>
          <p:nvPr/>
        </p:nvSpPr>
        <p:spPr>
          <a:xfrm>
            <a:off x="6245861" y="3348712"/>
            <a:ext cx="65100" cy="6222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1" name="Google Shape;2371;p63"/>
          <p:cNvSpPr/>
          <p:nvPr/>
        </p:nvSpPr>
        <p:spPr>
          <a:xfrm>
            <a:off x="6344286" y="3350300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2" name="Google Shape;2372;p63"/>
          <p:cNvSpPr/>
          <p:nvPr/>
        </p:nvSpPr>
        <p:spPr>
          <a:xfrm>
            <a:off x="644112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3" name="Google Shape;2373;p63"/>
          <p:cNvSpPr/>
          <p:nvPr/>
        </p:nvSpPr>
        <p:spPr>
          <a:xfrm>
            <a:off x="653796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4" name="Google Shape;2374;p63"/>
          <p:cNvSpPr/>
          <p:nvPr/>
        </p:nvSpPr>
        <p:spPr>
          <a:xfrm>
            <a:off x="6634798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5" name="Google Shape;2375;p63"/>
          <p:cNvSpPr/>
          <p:nvPr/>
        </p:nvSpPr>
        <p:spPr>
          <a:xfrm>
            <a:off x="6730048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6" name="Google Shape;2376;p63"/>
          <p:cNvSpPr/>
          <p:nvPr/>
        </p:nvSpPr>
        <p:spPr>
          <a:xfrm>
            <a:off x="682212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7" name="Google Shape;2377;p63"/>
          <p:cNvSpPr/>
          <p:nvPr/>
        </p:nvSpPr>
        <p:spPr>
          <a:xfrm>
            <a:off x="6917373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8" name="Google Shape;2378;p63"/>
          <p:cNvSpPr/>
          <p:nvPr/>
        </p:nvSpPr>
        <p:spPr>
          <a:xfrm>
            <a:off x="701421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9" name="Google Shape;2379;p63"/>
          <p:cNvSpPr/>
          <p:nvPr/>
        </p:nvSpPr>
        <p:spPr>
          <a:xfrm>
            <a:off x="710311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0" name="Google Shape;2380;p63"/>
          <p:cNvSpPr/>
          <p:nvPr/>
        </p:nvSpPr>
        <p:spPr>
          <a:xfrm>
            <a:off x="7198361" y="3348712"/>
            <a:ext cx="65100" cy="62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1" name="Google Shape;2381;p63"/>
          <p:cNvSpPr/>
          <p:nvPr/>
        </p:nvSpPr>
        <p:spPr>
          <a:xfrm>
            <a:off x="7292023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2" name="Google Shape;2382;p63"/>
          <p:cNvSpPr/>
          <p:nvPr/>
        </p:nvSpPr>
        <p:spPr>
          <a:xfrm>
            <a:off x="7384098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3" name="Google Shape;2383;p63"/>
          <p:cNvSpPr/>
          <p:nvPr/>
        </p:nvSpPr>
        <p:spPr>
          <a:xfrm>
            <a:off x="748093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4" name="Google Shape;2384;p63"/>
          <p:cNvSpPr/>
          <p:nvPr/>
        </p:nvSpPr>
        <p:spPr>
          <a:xfrm>
            <a:off x="757618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5" name="Google Shape;2385;p63"/>
          <p:cNvSpPr/>
          <p:nvPr/>
        </p:nvSpPr>
        <p:spPr>
          <a:xfrm>
            <a:off x="766508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6" name="Google Shape;2386;p63"/>
          <p:cNvSpPr/>
          <p:nvPr/>
        </p:nvSpPr>
        <p:spPr>
          <a:xfrm>
            <a:off x="7760336" y="3347125"/>
            <a:ext cx="65100" cy="622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7" name="Google Shape;2387;p63"/>
          <p:cNvSpPr/>
          <p:nvPr/>
        </p:nvSpPr>
        <p:spPr>
          <a:xfrm>
            <a:off x="78571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8" name="Google Shape;2388;p63"/>
          <p:cNvSpPr/>
          <p:nvPr/>
        </p:nvSpPr>
        <p:spPr>
          <a:xfrm>
            <a:off x="7954011" y="3350300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9" name="Google Shape;2389;p63"/>
          <p:cNvSpPr/>
          <p:nvPr/>
        </p:nvSpPr>
        <p:spPr>
          <a:xfrm>
            <a:off x="8050848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0" name="Google Shape;2390;p63"/>
          <p:cNvSpPr/>
          <p:nvPr/>
        </p:nvSpPr>
        <p:spPr>
          <a:xfrm>
            <a:off x="81492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3"/>
          <p:cNvSpPr/>
          <p:nvPr/>
        </p:nvSpPr>
        <p:spPr>
          <a:xfrm>
            <a:off x="824452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2" name="Google Shape;2392;p63"/>
          <p:cNvSpPr/>
          <p:nvPr/>
        </p:nvSpPr>
        <p:spPr>
          <a:xfrm>
            <a:off x="8339773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3" name="Google Shape;2393;p63"/>
          <p:cNvSpPr/>
          <p:nvPr/>
        </p:nvSpPr>
        <p:spPr>
          <a:xfrm>
            <a:off x="8431848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4" name="Google Shape;2394;p63"/>
          <p:cNvSpPr/>
          <p:nvPr/>
        </p:nvSpPr>
        <p:spPr>
          <a:xfrm>
            <a:off x="8528686" y="3348712"/>
            <a:ext cx="65100" cy="6222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5" name="Google Shape;2395;p63"/>
          <p:cNvSpPr/>
          <p:nvPr/>
        </p:nvSpPr>
        <p:spPr>
          <a:xfrm>
            <a:off x="8623936" y="3348712"/>
            <a:ext cx="65100" cy="622200"/>
          </a:xfrm>
          <a:prstGeom prst="rect">
            <a:avLst/>
          </a:pr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6" name="Google Shape;2396;p63"/>
          <p:cNvSpPr/>
          <p:nvPr/>
        </p:nvSpPr>
        <p:spPr>
          <a:xfrm>
            <a:off x="5329873" y="4086900"/>
            <a:ext cx="34083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7" name="Google Shape;2397;p63"/>
          <p:cNvSpPr/>
          <p:nvPr/>
        </p:nvSpPr>
        <p:spPr>
          <a:xfrm>
            <a:off x="5415598" y="3239175"/>
            <a:ext cx="3408300" cy="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98" name="Google Shape;2398;p63"/>
          <p:cNvCxnSpPr/>
          <p:nvPr/>
        </p:nvCxnSpPr>
        <p:spPr>
          <a:xfrm>
            <a:off x="5437823" y="4201200"/>
            <a:ext cx="8685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9" name="Google Shape;2399;p63"/>
          <p:cNvCxnSpPr/>
          <p:nvPr/>
        </p:nvCxnSpPr>
        <p:spPr>
          <a:xfrm>
            <a:off x="6372861" y="4202787"/>
            <a:ext cx="8685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0" name="Google Shape;2400;p63"/>
          <p:cNvCxnSpPr/>
          <p:nvPr/>
        </p:nvCxnSpPr>
        <p:spPr>
          <a:xfrm>
            <a:off x="7866698" y="4201200"/>
            <a:ext cx="801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1" name="Google Shape;2401;p63"/>
          <p:cNvCxnSpPr/>
          <p:nvPr/>
        </p:nvCxnSpPr>
        <p:spPr>
          <a:xfrm>
            <a:off x="7296786" y="4202787"/>
            <a:ext cx="528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2" name="Google Shape;2402;p63"/>
          <p:cNvCxnSpPr/>
          <p:nvPr/>
        </p:nvCxnSpPr>
        <p:spPr>
          <a:xfrm>
            <a:off x="5529898" y="4225012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3" name="Google Shape;2403;p63"/>
          <p:cNvCxnSpPr/>
          <p:nvPr/>
        </p:nvCxnSpPr>
        <p:spPr>
          <a:xfrm>
            <a:off x="6758623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4" name="Google Shape;2404;p63"/>
          <p:cNvCxnSpPr/>
          <p:nvPr/>
        </p:nvCxnSpPr>
        <p:spPr>
          <a:xfrm>
            <a:off x="7577773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5" name="Google Shape;2405;p63"/>
          <p:cNvCxnSpPr/>
          <p:nvPr/>
        </p:nvCxnSpPr>
        <p:spPr>
          <a:xfrm>
            <a:off x="8234998" y="4220250"/>
            <a:ext cx="0" cy="2334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6" name="Google Shape;2406;p63"/>
          <p:cNvSpPr txBox="1"/>
          <p:nvPr/>
        </p:nvSpPr>
        <p:spPr>
          <a:xfrm>
            <a:off x="5406073" y="4448850"/>
            <a:ext cx="693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63"/>
          <p:cNvSpPr txBox="1"/>
          <p:nvPr/>
        </p:nvSpPr>
        <p:spPr>
          <a:xfrm>
            <a:off x="6387147" y="4455200"/>
            <a:ext cx="11397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sent, not-yet ACKed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(“in-flight”)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3"/>
          <p:cNvSpPr txBox="1"/>
          <p:nvPr/>
        </p:nvSpPr>
        <p:spPr>
          <a:xfrm>
            <a:off x="7366636" y="4450437"/>
            <a:ext cx="106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but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yet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63"/>
          <p:cNvSpPr txBox="1"/>
          <p:nvPr/>
        </p:nvSpPr>
        <p:spPr>
          <a:xfrm>
            <a:off x="8123873" y="4455200"/>
            <a:ext cx="819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p63"/>
          <p:cNvSpPr txBox="1"/>
          <p:nvPr/>
        </p:nvSpPr>
        <p:spPr>
          <a:xfrm>
            <a:off x="6466523" y="2883575"/>
            <a:ext cx="1131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window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1" name="Google Shape;2411;p63"/>
          <p:cNvGrpSpPr/>
          <p:nvPr/>
        </p:nvGrpSpPr>
        <p:grpSpPr>
          <a:xfrm>
            <a:off x="7233286" y="3107412"/>
            <a:ext cx="590550" cy="73025"/>
            <a:chOff x="4250" y="1692"/>
            <a:chExt cx="372" cy="46"/>
          </a:xfrm>
        </p:grpSpPr>
        <p:cxnSp>
          <p:nvCxnSpPr>
            <p:cNvPr id="2412" name="Google Shape;2412;p63"/>
            <p:cNvCxnSpPr/>
            <p:nvPr/>
          </p:nvCxnSpPr>
          <p:spPr>
            <a:xfrm>
              <a:off x="4250" y="173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13" name="Google Shape;2413;p63"/>
            <p:cNvCxnSpPr/>
            <p:nvPr/>
          </p:nvCxnSpPr>
          <p:spPr>
            <a:xfrm>
              <a:off x="4622" y="16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14" name="Google Shape;2414;p63"/>
          <p:cNvGrpSpPr/>
          <p:nvPr/>
        </p:nvGrpSpPr>
        <p:grpSpPr>
          <a:xfrm rot="10800000">
            <a:off x="6333173" y="3185200"/>
            <a:ext cx="590550" cy="73025"/>
            <a:chOff x="4257" y="1699"/>
            <a:chExt cx="372" cy="46"/>
          </a:xfrm>
        </p:grpSpPr>
        <p:cxnSp>
          <p:nvCxnSpPr>
            <p:cNvPr id="2415" name="Google Shape;2415;p63"/>
            <p:cNvCxnSpPr/>
            <p:nvPr/>
          </p:nvCxnSpPr>
          <p:spPr>
            <a:xfrm>
              <a:off x="4257" y="1745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16" name="Google Shape;2416;p63"/>
            <p:cNvCxnSpPr/>
            <p:nvPr/>
          </p:nvCxnSpPr>
          <p:spPr>
            <a:xfrm>
              <a:off x="4629" y="169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17" name="Google Shape;2417;p63"/>
          <p:cNvSpPr txBox="1"/>
          <p:nvPr/>
        </p:nvSpPr>
        <p:spPr>
          <a:xfrm>
            <a:off x="5621973" y="3902750"/>
            <a:ext cx="31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sender sequence number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63"/>
          <p:cNvSpPr txBox="1"/>
          <p:nvPr/>
        </p:nvSpPr>
        <p:spPr>
          <a:xfrm>
            <a:off x="393111" y="3028598"/>
            <a:ext cx="39810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r>
              <a:rPr b="0" i="0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of next byte expected from other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cumulative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Google Shape;2419;p63"/>
          <p:cNvSpPr txBox="1"/>
          <p:nvPr/>
        </p:nvSpPr>
        <p:spPr>
          <a:xfrm>
            <a:off x="329611" y="4858992"/>
            <a:ext cx="43683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3825" lvl="0" marL="234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receiver handles out-of-order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635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spec doesn’t say, - up to implementor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0" name="Google Shape;242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850" y="5305050"/>
            <a:ext cx="2981611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755" y="1430942"/>
            <a:ext cx="2765726" cy="14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64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sequence numbers and ACKs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9" name="Google Shape;2429;p64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0" name="Google Shape;2430;p6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64"/>
          <p:cNvSpPr txBox="1"/>
          <p:nvPr/>
        </p:nvSpPr>
        <p:spPr>
          <a:xfrm>
            <a:off x="352823" y="4011734"/>
            <a:ext cx="2519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ACKs receipt of echoed ‘C’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64"/>
          <p:cNvSpPr txBox="1"/>
          <p:nvPr/>
        </p:nvSpPr>
        <p:spPr>
          <a:xfrm>
            <a:off x="5921183" y="3001865"/>
            <a:ext cx="318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ACKs receipt of‘C’, echoes back ‘C’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64"/>
          <p:cNvSpPr txBox="1"/>
          <p:nvPr/>
        </p:nvSpPr>
        <p:spPr>
          <a:xfrm>
            <a:off x="2652717" y="5644479"/>
            <a:ext cx="340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simple telnet scenario</a:t>
            </a:r>
            <a:endParaRPr b="0" i="0" sz="12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64"/>
          <p:cNvSpPr txBox="1"/>
          <p:nvPr/>
        </p:nvSpPr>
        <p:spPr>
          <a:xfrm>
            <a:off x="5821378" y="1492971"/>
            <a:ext cx="99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64"/>
          <p:cNvSpPr txBox="1"/>
          <p:nvPr/>
        </p:nvSpPr>
        <p:spPr>
          <a:xfrm>
            <a:off x="1896096" y="1459336"/>
            <a:ext cx="10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6" name="Google Shape;2436;p64"/>
          <p:cNvGrpSpPr/>
          <p:nvPr/>
        </p:nvGrpSpPr>
        <p:grpSpPr>
          <a:xfrm>
            <a:off x="190706" y="2541021"/>
            <a:ext cx="5581272" cy="780392"/>
            <a:chOff x="1499000" y="2541021"/>
            <a:chExt cx="5581272" cy="780392"/>
          </a:xfrm>
        </p:grpSpPr>
        <p:cxnSp>
          <p:nvCxnSpPr>
            <p:cNvPr id="2437" name="Google Shape;2437;p64"/>
            <p:cNvCxnSpPr/>
            <p:nvPr/>
          </p:nvCxnSpPr>
          <p:spPr>
            <a:xfrm>
              <a:off x="4354237" y="2749913"/>
              <a:ext cx="25860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38" name="Google Shape;2438;p64"/>
            <p:cNvSpPr txBox="1"/>
            <p:nvPr/>
          </p:nvSpPr>
          <p:spPr>
            <a:xfrm>
              <a:off x="1499000" y="2541021"/>
              <a:ext cx="27249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types‘C’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5167037" y="2841988"/>
              <a:ext cx="814500" cy="37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64"/>
            <p:cNvSpPr txBox="1"/>
            <p:nvPr/>
          </p:nvSpPr>
          <p:spPr>
            <a:xfrm>
              <a:off x="4260272" y="2854620"/>
              <a:ext cx="28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Seq=42, ACK=79, data = ‘C’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1" name="Google Shape;2441;p64"/>
          <p:cNvGrpSpPr/>
          <p:nvPr/>
        </p:nvGrpSpPr>
        <p:grpSpPr>
          <a:xfrm>
            <a:off x="2956074" y="3523026"/>
            <a:ext cx="2813400" cy="800100"/>
            <a:chOff x="4264368" y="3523026"/>
            <a:chExt cx="2813400" cy="800100"/>
          </a:xfrm>
        </p:grpSpPr>
        <p:cxnSp>
          <p:nvCxnSpPr>
            <p:cNvPr id="2442" name="Google Shape;2442;p64"/>
            <p:cNvCxnSpPr/>
            <p:nvPr/>
          </p:nvCxnSpPr>
          <p:spPr>
            <a:xfrm flipH="1">
              <a:off x="4344799" y="3523026"/>
              <a:ext cx="2554200" cy="800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3" name="Google Shape;2443;p64"/>
            <p:cNvSpPr/>
            <p:nvPr/>
          </p:nvSpPr>
          <p:spPr>
            <a:xfrm>
              <a:off x="5201962" y="3800838"/>
              <a:ext cx="8238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64"/>
            <p:cNvSpPr txBox="1"/>
            <p:nvPr/>
          </p:nvSpPr>
          <p:spPr>
            <a:xfrm>
              <a:off x="4264368" y="3736718"/>
              <a:ext cx="281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Seq=79, ACK=43, data = ‘C’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5" name="Google Shape;2445;p64"/>
          <p:cNvGrpSpPr/>
          <p:nvPr/>
        </p:nvGrpSpPr>
        <p:grpSpPr>
          <a:xfrm>
            <a:off x="3031655" y="4518388"/>
            <a:ext cx="2590800" cy="506400"/>
            <a:chOff x="4339949" y="4518388"/>
            <a:chExt cx="2590800" cy="506400"/>
          </a:xfrm>
        </p:grpSpPr>
        <p:cxnSp>
          <p:nvCxnSpPr>
            <p:cNvPr id="2446" name="Google Shape;2446;p64"/>
            <p:cNvCxnSpPr/>
            <p:nvPr/>
          </p:nvCxnSpPr>
          <p:spPr>
            <a:xfrm>
              <a:off x="4339949" y="4518388"/>
              <a:ext cx="2590800" cy="506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7" name="Google Shape;2447;p64"/>
            <p:cNvSpPr/>
            <p:nvPr/>
          </p:nvSpPr>
          <p:spPr>
            <a:xfrm>
              <a:off x="5268637" y="4648563"/>
              <a:ext cx="958800" cy="35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64"/>
            <p:cNvSpPr txBox="1"/>
            <p:nvPr/>
          </p:nvSpPr>
          <p:spPr>
            <a:xfrm>
              <a:off x="4934710" y="4609843"/>
              <a:ext cx="171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Seq=43, ACK=80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49" name="Google Shape;2449;p64"/>
          <p:cNvCxnSpPr/>
          <p:nvPr/>
        </p:nvCxnSpPr>
        <p:spPr>
          <a:xfrm>
            <a:off x="3023718" y="2508613"/>
            <a:ext cx="0" cy="2587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0" name="Google Shape;2450;p64"/>
          <p:cNvCxnSpPr/>
          <p:nvPr/>
        </p:nvCxnSpPr>
        <p:spPr>
          <a:xfrm>
            <a:off x="5685955" y="2561001"/>
            <a:ext cx="0" cy="2587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1" name="Google Shape;2451;p64"/>
          <p:cNvGrpSpPr/>
          <p:nvPr/>
        </p:nvGrpSpPr>
        <p:grpSpPr>
          <a:xfrm>
            <a:off x="2515718" y="1687876"/>
            <a:ext cx="755650" cy="782667"/>
            <a:chOff x="-44" y="1473"/>
            <a:chExt cx="981" cy="1105"/>
          </a:xfrm>
        </p:grpSpPr>
        <p:pic>
          <p:nvPicPr>
            <p:cNvPr descr="desktop_computer_stylized_medium" id="2452" name="Google Shape;2452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3" name="Google Shape;2453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4" name="Google Shape;2454;p64"/>
          <p:cNvGrpSpPr/>
          <p:nvPr/>
        </p:nvGrpSpPr>
        <p:grpSpPr>
          <a:xfrm flipH="1">
            <a:off x="5377980" y="1727563"/>
            <a:ext cx="788988" cy="862046"/>
            <a:chOff x="-44" y="1473"/>
            <a:chExt cx="981" cy="1105"/>
          </a:xfrm>
        </p:grpSpPr>
        <p:pic>
          <p:nvPicPr>
            <p:cNvPr descr="desktop_computer_stylized_medium" id="2455" name="Google Shape;2455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6" name="Google Shape;2456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7" name="Google Shape;2457;p64"/>
          <p:cNvGrpSpPr/>
          <p:nvPr/>
        </p:nvGrpSpPr>
        <p:grpSpPr>
          <a:xfrm>
            <a:off x="3384022" y="2815389"/>
            <a:ext cx="1388494" cy="1371679"/>
            <a:chOff x="4692316" y="2815389"/>
            <a:chExt cx="1388494" cy="1371679"/>
          </a:xfrm>
        </p:grpSpPr>
        <p:sp>
          <p:nvSpPr>
            <p:cNvPr id="2458" name="Google Shape;2458;p64"/>
            <p:cNvSpPr/>
            <p:nvPr/>
          </p:nvSpPr>
          <p:spPr>
            <a:xfrm>
              <a:off x="5566610" y="3721768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4692316" y="2815389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0" name="Google Shape;2460;p64"/>
            <p:cNvCxnSpPr/>
            <p:nvPr/>
          </p:nvCxnSpPr>
          <p:spPr>
            <a:xfrm rot="10800000">
              <a:off x="5117479" y="3224511"/>
              <a:ext cx="513300" cy="51330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61" name="Google Shape;2461;p64"/>
          <p:cNvGrpSpPr/>
          <p:nvPr/>
        </p:nvGrpSpPr>
        <p:grpSpPr>
          <a:xfrm>
            <a:off x="3376001" y="3737810"/>
            <a:ext cx="1982052" cy="1307511"/>
            <a:chOff x="4692316" y="2815389"/>
            <a:chExt cx="1982052" cy="1307511"/>
          </a:xfrm>
        </p:grpSpPr>
        <p:sp>
          <p:nvSpPr>
            <p:cNvPr id="2462" name="Google Shape;2462;p64"/>
            <p:cNvSpPr/>
            <p:nvPr/>
          </p:nvSpPr>
          <p:spPr>
            <a:xfrm>
              <a:off x="6160168" y="3657600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4692316" y="2815389"/>
              <a:ext cx="514200" cy="465300"/>
            </a:xfrm>
            <a:prstGeom prst="ellipse">
              <a:avLst/>
            </a:prstGeom>
            <a:noFill/>
            <a:ln cap="flat" cmpd="sng" w="349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4" name="Google Shape;2464;p64"/>
            <p:cNvCxnSpPr/>
            <p:nvPr/>
          </p:nvCxnSpPr>
          <p:spPr>
            <a:xfrm rot="10800000">
              <a:off x="5165605" y="3224432"/>
              <a:ext cx="970500" cy="52140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pic>
        <p:nvPicPr>
          <p:cNvPr id="2465" name="Google Shape;246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65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2" name="Google Shape;2472;p6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3" name="Google Shape;2473;p6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65"/>
          <p:cNvSpPr txBox="1"/>
          <p:nvPr/>
        </p:nvSpPr>
        <p:spPr>
          <a:xfrm>
            <a:off x="167352" y="1393136"/>
            <a:ext cx="410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set TCP timeout value?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longer than RTT, but RTT varies!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 short: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premature timeout, unnecessary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too long: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 reaction to segment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65"/>
          <p:cNvSpPr txBox="1"/>
          <p:nvPr/>
        </p:nvSpPr>
        <p:spPr>
          <a:xfrm>
            <a:off x="4675254" y="1393136"/>
            <a:ext cx="37371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estimate RTT?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SampleRTT: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measured time from segment transmission until ACK receipt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ignore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A3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r>
              <a:rPr b="0" i="0" lang="en-US" sz="2000" u="none" cap="none" strike="noStrike">
                <a:solidFill>
                  <a:srgbClr val="000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vary, want estimated RTT “smoother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several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measurements, not just current </a:t>
            </a:r>
            <a:r>
              <a:rPr b="0" i="0" lang="en-US" sz="1800" u="none" cap="none" strike="noStrike">
                <a:solidFill>
                  <a:srgbClr val="0000A3"/>
                </a:solidFill>
                <a:latin typeface="Courier New"/>
                <a:ea typeface="Courier New"/>
                <a:cs typeface="Courier New"/>
                <a:sym typeface="Courier New"/>
              </a:rPr>
              <a:t>SampleRTT</a:t>
            </a:r>
            <a:endParaRPr b="0" i="0" sz="1800" u="none" cap="none" strike="noStrike">
              <a:solidFill>
                <a:srgbClr val="0000A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76" name="Google Shape;247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66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3" name="Google Shape;2483;p6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4" name="Google Shape;2484;p6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66"/>
          <p:cNvSpPr/>
          <p:nvPr/>
        </p:nvSpPr>
        <p:spPr>
          <a:xfrm>
            <a:off x="102575" y="1317815"/>
            <a:ext cx="8974800" cy="4617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66"/>
          <p:cNvSpPr txBox="1"/>
          <p:nvPr/>
        </p:nvSpPr>
        <p:spPr>
          <a:xfrm>
            <a:off x="102575" y="1303089"/>
            <a:ext cx="90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EstimatedRTT = (1- α)*EstimatedRTT + α*SampleRTT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7" name="Google Shape;2487;p66"/>
          <p:cNvSpPr/>
          <p:nvPr/>
        </p:nvSpPr>
        <p:spPr>
          <a:xfrm>
            <a:off x="177876" y="1913600"/>
            <a:ext cx="34068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xponential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eighted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oving </a:t>
            </a: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verage (EWMA)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influence of past sample decreases exponentially 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value: α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0.125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8" name="Google Shape;2488;p66"/>
          <p:cNvGrpSpPr/>
          <p:nvPr/>
        </p:nvGrpSpPr>
        <p:grpSpPr>
          <a:xfrm>
            <a:off x="3584759" y="2073034"/>
            <a:ext cx="6459538" cy="4297363"/>
            <a:chOff x="1531938" y="2565400"/>
            <a:chExt cx="6459538" cy="4297363"/>
          </a:xfrm>
        </p:grpSpPr>
        <p:pic>
          <p:nvPicPr>
            <p:cNvPr id="2489" name="Google Shape;248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9262" y="2565400"/>
              <a:ext cx="6272214" cy="42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0" name="Google Shape;2490;p66"/>
            <p:cNvSpPr txBox="1"/>
            <p:nvPr/>
          </p:nvSpPr>
          <p:spPr>
            <a:xfrm rot="-5400000">
              <a:off x="950538" y="4116800"/>
              <a:ext cx="1747800" cy="58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RTT (milliseconds)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6"/>
            <p:cNvSpPr txBox="1"/>
            <p:nvPr/>
          </p:nvSpPr>
          <p:spPr>
            <a:xfrm>
              <a:off x="2265363" y="3168650"/>
              <a:ext cx="3867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RTT: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gaia.cs.umass.edu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fantasia.eurecom.fr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6"/>
            <p:cNvSpPr txBox="1"/>
            <p:nvPr/>
          </p:nvSpPr>
          <p:spPr>
            <a:xfrm>
              <a:off x="6221413" y="5230813"/>
              <a:ext cx="1181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sampleRTT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6"/>
            <p:cNvSpPr txBox="1"/>
            <p:nvPr/>
          </p:nvSpPr>
          <p:spPr>
            <a:xfrm>
              <a:off x="6215063" y="5548313"/>
              <a:ext cx="143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EstimatedRTT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005513" y="5343525"/>
              <a:ext cx="147600" cy="142800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5" name="Google Shape;2495;p66"/>
            <p:cNvSpPr/>
            <p:nvPr/>
          </p:nvSpPr>
          <p:spPr>
            <a:xfrm rot="2779015">
              <a:off x="6011045" y="5633308"/>
              <a:ext cx="147683" cy="142800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6" name="Google Shape;2496;p66"/>
            <p:cNvSpPr/>
            <p:nvPr/>
          </p:nvSpPr>
          <p:spPr>
            <a:xfrm>
              <a:off x="4108450" y="6389688"/>
              <a:ext cx="1863600" cy="4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497" name="Google Shape;2497;p66"/>
            <p:cNvGrpSpPr/>
            <p:nvPr/>
          </p:nvGrpSpPr>
          <p:grpSpPr>
            <a:xfrm>
              <a:off x="4041775" y="6386513"/>
              <a:ext cx="1428750" cy="476250"/>
              <a:chOff x="2343" y="3645"/>
              <a:chExt cx="900" cy="300"/>
            </a:xfrm>
          </p:grpSpPr>
          <p:sp>
            <p:nvSpPr>
              <p:cNvPr id="2498" name="Google Shape;2498;p66"/>
              <p:cNvSpPr/>
              <p:nvPr/>
            </p:nvSpPr>
            <p:spPr>
              <a:xfrm>
                <a:off x="2592" y="3695"/>
                <a:ext cx="600" cy="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9" name="Google Shape;2499;p66"/>
              <p:cNvSpPr txBox="1"/>
              <p:nvPr/>
            </p:nvSpPr>
            <p:spPr>
              <a:xfrm>
                <a:off x="2343" y="364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Tahoma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 (seconds)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500" name="Google Shape;250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67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round trip time, time out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7" name="Google Shape;2507;p6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8" name="Google Shape;2508;p6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67"/>
          <p:cNvSpPr txBox="1"/>
          <p:nvPr/>
        </p:nvSpPr>
        <p:spPr>
          <a:xfrm>
            <a:off x="39135" y="1537841"/>
            <a:ext cx="11422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 interval: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plus “safety margin”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variation in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 a larger safety margin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0" name="Google Shape;2510;p67"/>
          <p:cNvGrpSpPr/>
          <p:nvPr/>
        </p:nvGrpSpPr>
        <p:grpSpPr>
          <a:xfrm>
            <a:off x="393143" y="2681462"/>
            <a:ext cx="9612573" cy="1194856"/>
            <a:chOff x="858254" y="2667000"/>
            <a:chExt cx="9532500" cy="1194856"/>
          </a:xfrm>
        </p:grpSpPr>
        <p:sp>
          <p:nvSpPr>
            <p:cNvPr id="2511" name="Google Shape;2511;p67"/>
            <p:cNvSpPr/>
            <p:nvPr/>
          </p:nvSpPr>
          <p:spPr>
            <a:xfrm>
              <a:off x="858254" y="2667000"/>
              <a:ext cx="9532500" cy="4617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859979" y="2701243"/>
              <a:ext cx="7918500" cy="6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TimeoutInterval = EstimatedRTT + 4*DevRTT</a:t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3" name="Google Shape;2513;p67"/>
            <p:cNvSpPr txBox="1"/>
            <p:nvPr/>
          </p:nvSpPr>
          <p:spPr>
            <a:xfrm>
              <a:off x="4304854" y="3442606"/>
              <a:ext cx="181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estimated RTT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7"/>
            <p:cNvSpPr txBox="1"/>
            <p:nvPr/>
          </p:nvSpPr>
          <p:spPr>
            <a:xfrm>
              <a:off x="6736904" y="3461656"/>
              <a:ext cx="191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Tahoma"/>
                  <a:ea typeface="Tahoma"/>
                  <a:cs typeface="Tahoma"/>
                  <a:sym typeface="Tahoma"/>
                </a:rPr>
                <a:t>“safety margin”</a:t>
              </a:r>
              <a:endParaRPr b="0" i="0" sz="20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15" name="Google Shape;2515;p67"/>
            <p:cNvCxnSpPr/>
            <p:nvPr/>
          </p:nvCxnSpPr>
          <p:spPr>
            <a:xfrm rot="10800000">
              <a:off x="5101779" y="3082231"/>
              <a:ext cx="0" cy="4461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16" name="Google Shape;2516;p67"/>
            <p:cNvCxnSpPr/>
            <p:nvPr/>
          </p:nvCxnSpPr>
          <p:spPr>
            <a:xfrm rot="10800000">
              <a:off x="7673529" y="3088581"/>
              <a:ext cx="0" cy="4461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alarm_clock_ringing" id="2517" name="Google Shape;2517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5043" y="3238052"/>
              <a:ext cx="646558" cy="622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8" name="Google Shape;2518;p67"/>
          <p:cNvGrpSpPr/>
          <p:nvPr/>
        </p:nvGrpSpPr>
        <p:grpSpPr>
          <a:xfrm>
            <a:off x="557484" y="4827690"/>
            <a:ext cx="10534117" cy="943369"/>
            <a:chOff x="1837879" y="3151290"/>
            <a:chExt cx="10446368" cy="943369"/>
          </a:xfrm>
        </p:grpSpPr>
        <p:sp>
          <p:nvSpPr>
            <p:cNvPr id="2519" name="Google Shape;2519;p67"/>
            <p:cNvSpPr/>
            <p:nvPr/>
          </p:nvSpPr>
          <p:spPr>
            <a:xfrm>
              <a:off x="1837879" y="3151290"/>
              <a:ext cx="9532500" cy="5223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67"/>
            <p:cNvSpPr txBox="1"/>
            <p:nvPr/>
          </p:nvSpPr>
          <p:spPr>
            <a:xfrm>
              <a:off x="1837879" y="3151831"/>
              <a:ext cx="1001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DevRTT = </a:t>
              </a: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(1-β)*DevRTT + β*|SampleRTT-EstimatedRTT|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7"/>
            <p:cNvSpPr txBox="1"/>
            <p:nvPr/>
          </p:nvSpPr>
          <p:spPr>
            <a:xfrm>
              <a:off x="8898147" y="3694459"/>
              <a:ext cx="338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(typically,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β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 0.25)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2" name="Google Shape;2522;p67"/>
          <p:cNvSpPr txBox="1"/>
          <p:nvPr/>
        </p:nvSpPr>
        <p:spPr>
          <a:xfrm>
            <a:off x="64535" y="4192141"/>
            <a:ext cx="11422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EWMA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SampleRTT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deviation from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EstimatedRTT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3" name="Google Shape;252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6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9" name="Google Shape;2529;p68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0" name="Google Shape;2530;p68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68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2" name="Google Shape;253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9"/>
          <p:cNvSpPr/>
          <p:nvPr/>
        </p:nvSpPr>
        <p:spPr>
          <a:xfrm>
            <a:off x="393111" y="62820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Sender (simplified)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9" name="Google Shape;2539;p6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0" name="Google Shape;2540;p6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69"/>
          <p:cNvSpPr txBox="1"/>
          <p:nvPr/>
        </p:nvSpPr>
        <p:spPr>
          <a:xfrm>
            <a:off x="250049" y="1496928"/>
            <a:ext cx="458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data received from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segment with seq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 # is byte-stream number of first data byte in 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timer if not already running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of timer as for oldest unACKed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expiration interval: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TimeOutInterval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69"/>
          <p:cNvSpPr txBox="1"/>
          <p:nvPr/>
        </p:nvSpPr>
        <p:spPr>
          <a:xfrm>
            <a:off x="5419580" y="1536560"/>
            <a:ext cx="4751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timeout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retransmit segment that caused timeout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restart timer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69"/>
          <p:cNvSpPr txBox="1"/>
          <p:nvPr/>
        </p:nvSpPr>
        <p:spPr>
          <a:xfrm>
            <a:off x="5447716" y="3541544"/>
            <a:ext cx="39777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event: ACK received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ACK acknowledges previously unACKed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what is known to be ACKed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timer if there are  still unACKed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4" name="Google Shape;254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70"/>
          <p:cNvSpPr/>
          <p:nvPr/>
        </p:nvSpPr>
        <p:spPr>
          <a:xfrm>
            <a:off x="393111" y="62820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Receiver: ACK Generation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1" name="Google Shape;2551;p7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2" name="Google Shape;2552;p7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p70"/>
          <p:cNvSpPr txBox="1"/>
          <p:nvPr/>
        </p:nvSpPr>
        <p:spPr>
          <a:xfrm>
            <a:off x="287015" y="1439289"/>
            <a:ext cx="34965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Event at receiver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in-order segment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#. All data up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 already ACKed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in-order segment with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seq #. One other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 has ACK pending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out-of-order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higher-than-expect seq. #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Gap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arrival of segment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partially or completely fills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70"/>
          <p:cNvSpPr txBox="1"/>
          <p:nvPr/>
        </p:nvSpPr>
        <p:spPr>
          <a:xfrm>
            <a:off x="4049390" y="1429764"/>
            <a:ext cx="41895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receiver action</a:t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ACK. Wait up to 500ms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next segment. If no next segment,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immediately send single cumulative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ACK, ACKing both in-order segments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immediately send 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 ACK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indicating seq. # of next expected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immediate send ACK, provided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 starts at lower end of 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5" name="Google Shape;2555;p70"/>
          <p:cNvCxnSpPr/>
          <p:nvPr/>
        </p:nvCxnSpPr>
        <p:spPr>
          <a:xfrm>
            <a:off x="3858890" y="1590101"/>
            <a:ext cx="0" cy="43530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6" name="Google Shape;2556;p70"/>
          <p:cNvCxnSpPr/>
          <p:nvPr/>
        </p:nvCxnSpPr>
        <p:spPr>
          <a:xfrm>
            <a:off x="302890" y="202983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7" name="Google Shape;2557;p70"/>
          <p:cNvCxnSpPr/>
          <p:nvPr/>
        </p:nvCxnSpPr>
        <p:spPr>
          <a:xfrm>
            <a:off x="287015" y="308393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8" name="Google Shape;2558;p70"/>
          <p:cNvCxnSpPr/>
          <p:nvPr/>
        </p:nvCxnSpPr>
        <p:spPr>
          <a:xfrm>
            <a:off x="304478" y="4182489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9" name="Google Shape;2559;p70"/>
          <p:cNvCxnSpPr/>
          <p:nvPr/>
        </p:nvCxnSpPr>
        <p:spPr>
          <a:xfrm>
            <a:off x="298128" y="5271514"/>
            <a:ext cx="74946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0" name="Google Shape;2560;p70"/>
          <p:cNvSpPr/>
          <p:nvPr/>
        </p:nvSpPr>
        <p:spPr>
          <a:xfrm>
            <a:off x="285013" y="2079321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70"/>
          <p:cNvSpPr/>
          <p:nvPr/>
        </p:nvSpPr>
        <p:spPr>
          <a:xfrm>
            <a:off x="149315" y="3158647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70"/>
          <p:cNvSpPr/>
          <p:nvPr/>
        </p:nvSpPr>
        <p:spPr>
          <a:xfrm>
            <a:off x="339293" y="4237973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70"/>
          <p:cNvSpPr/>
          <p:nvPr/>
        </p:nvSpPr>
        <p:spPr>
          <a:xfrm>
            <a:off x="389397" y="5340264"/>
            <a:ext cx="7753500" cy="9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4" name="Google Shape;256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/>
          <p:nvPr/>
        </p:nvSpPr>
        <p:spPr>
          <a:xfrm>
            <a:off x="396155" y="703560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retransmission scenarios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1" name="Google Shape;2571;p7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2" name="Google Shape;2572;p7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71"/>
          <p:cNvSpPr txBox="1"/>
          <p:nvPr/>
        </p:nvSpPr>
        <p:spPr>
          <a:xfrm>
            <a:off x="844153" y="6211052"/>
            <a:ext cx="19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lost ACK scenario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4" name="Google Shape;2574;p71"/>
          <p:cNvSpPr txBox="1"/>
          <p:nvPr/>
        </p:nvSpPr>
        <p:spPr>
          <a:xfrm>
            <a:off x="2577703" y="1521577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71"/>
          <p:cNvSpPr txBox="1"/>
          <p:nvPr/>
        </p:nvSpPr>
        <p:spPr>
          <a:xfrm>
            <a:off x="244078" y="1539040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6" name="Google Shape;2576;p71"/>
          <p:cNvGrpSpPr/>
          <p:nvPr/>
        </p:nvGrpSpPr>
        <p:grpSpPr>
          <a:xfrm>
            <a:off x="639366" y="2680452"/>
            <a:ext cx="2346300" cy="656550"/>
            <a:chOff x="2032069" y="2342822"/>
            <a:chExt cx="2346300" cy="656550"/>
          </a:xfrm>
        </p:grpSpPr>
        <p:cxnSp>
          <p:nvCxnSpPr>
            <p:cNvPr id="2577" name="Google Shape;2577;p71"/>
            <p:cNvCxnSpPr/>
            <p:nvPr/>
          </p:nvCxnSpPr>
          <p:spPr>
            <a:xfrm>
              <a:off x="2032069" y="2342822"/>
              <a:ext cx="23463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78" name="Google Shape;2578;p71"/>
            <p:cNvSpPr/>
            <p:nvPr/>
          </p:nvSpPr>
          <p:spPr>
            <a:xfrm>
              <a:off x="2735331" y="2423785"/>
              <a:ext cx="870000" cy="40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 txBox="1"/>
            <p:nvPr/>
          </p:nvSpPr>
          <p:spPr>
            <a:xfrm>
              <a:off x="2176531" y="2476172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80" name="Google Shape;2580;p71"/>
          <p:cNvCxnSpPr/>
          <p:nvPr/>
        </p:nvCxnSpPr>
        <p:spPr>
          <a:xfrm>
            <a:off x="618728" y="2439152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1" name="Google Shape;2581;p71"/>
          <p:cNvCxnSpPr/>
          <p:nvPr/>
        </p:nvCxnSpPr>
        <p:spPr>
          <a:xfrm>
            <a:off x="3046016" y="2434390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2" name="Google Shape;2582;p71"/>
          <p:cNvGrpSpPr/>
          <p:nvPr/>
        </p:nvGrpSpPr>
        <p:grpSpPr>
          <a:xfrm>
            <a:off x="626666" y="4442577"/>
            <a:ext cx="2351100" cy="604163"/>
            <a:chOff x="2019369" y="4104947"/>
            <a:chExt cx="2351100" cy="604163"/>
          </a:xfrm>
        </p:grpSpPr>
        <p:cxnSp>
          <p:nvCxnSpPr>
            <p:cNvPr id="2583" name="Google Shape;2583;p71"/>
            <p:cNvCxnSpPr/>
            <p:nvPr/>
          </p:nvCxnSpPr>
          <p:spPr>
            <a:xfrm>
              <a:off x="2019369" y="4111297"/>
              <a:ext cx="2351100" cy="506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84" name="Google Shape;2584;p71"/>
            <p:cNvSpPr/>
            <p:nvPr/>
          </p:nvSpPr>
          <p:spPr>
            <a:xfrm>
              <a:off x="2628969" y="4104947"/>
              <a:ext cx="989100" cy="4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 txBox="1"/>
            <p:nvPr/>
          </p:nvSpPr>
          <p:spPr>
            <a:xfrm>
              <a:off x="2165419" y="4185910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6" name="Google Shape;2586;p71"/>
          <p:cNvGrpSpPr/>
          <p:nvPr/>
        </p:nvGrpSpPr>
        <p:grpSpPr>
          <a:xfrm>
            <a:off x="1464866" y="3342440"/>
            <a:ext cx="1484312" cy="631975"/>
            <a:chOff x="2857569" y="3004810"/>
            <a:chExt cx="1484312" cy="631975"/>
          </a:xfrm>
        </p:grpSpPr>
        <p:cxnSp>
          <p:nvCxnSpPr>
            <p:cNvPr id="2587" name="Google Shape;2587;p71"/>
            <p:cNvCxnSpPr/>
            <p:nvPr/>
          </p:nvCxnSpPr>
          <p:spPr>
            <a:xfrm flipH="1">
              <a:off x="3068681" y="3004810"/>
              <a:ext cx="1273200" cy="426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88" name="Google Shape;2588;p71"/>
            <p:cNvSpPr/>
            <p:nvPr/>
          </p:nvSpPr>
          <p:spPr>
            <a:xfrm>
              <a:off x="3303656" y="3090535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 txBox="1"/>
            <p:nvPr/>
          </p:nvSpPr>
          <p:spPr>
            <a:xfrm>
              <a:off x="3224281" y="3046085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0" name="Google Shape;2590;p71"/>
            <p:cNvSpPr txBox="1"/>
            <p:nvPr/>
          </p:nvSpPr>
          <p:spPr>
            <a:xfrm>
              <a:off x="2857569" y="3236585"/>
              <a:ext cx="3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1" name="Google Shape;2591;p71"/>
          <p:cNvGrpSpPr/>
          <p:nvPr/>
        </p:nvGrpSpPr>
        <p:grpSpPr>
          <a:xfrm>
            <a:off x="615441" y="5041065"/>
            <a:ext cx="2338500" cy="782700"/>
            <a:chOff x="2008144" y="4703435"/>
            <a:chExt cx="2338500" cy="782700"/>
          </a:xfrm>
        </p:grpSpPr>
        <p:cxnSp>
          <p:nvCxnSpPr>
            <p:cNvPr id="2592" name="Google Shape;2592;p71"/>
            <p:cNvCxnSpPr/>
            <p:nvPr/>
          </p:nvCxnSpPr>
          <p:spPr>
            <a:xfrm flipH="1">
              <a:off x="2008144" y="4703435"/>
              <a:ext cx="2338500" cy="7827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93" name="Google Shape;2593;p71"/>
            <p:cNvSpPr/>
            <p:nvPr/>
          </p:nvSpPr>
          <p:spPr>
            <a:xfrm>
              <a:off x="2841694" y="4960610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4" name="Google Shape;2594;p71"/>
            <p:cNvSpPr txBox="1"/>
            <p:nvPr/>
          </p:nvSpPr>
          <p:spPr>
            <a:xfrm>
              <a:off x="2762319" y="4916160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95" name="Google Shape;2595;p71"/>
          <p:cNvGrpSpPr/>
          <p:nvPr/>
        </p:nvGrpSpPr>
        <p:grpSpPr>
          <a:xfrm>
            <a:off x="245675" y="2689977"/>
            <a:ext cx="307800" cy="1730375"/>
            <a:chOff x="1638378" y="2352348"/>
            <a:chExt cx="307800" cy="1730375"/>
          </a:xfrm>
        </p:grpSpPr>
        <p:sp>
          <p:nvSpPr>
            <p:cNvPr id="2596" name="Google Shape;2596;p71"/>
            <p:cNvSpPr txBox="1"/>
            <p:nvPr/>
          </p:nvSpPr>
          <p:spPr>
            <a:xfrm rot="-5400000">
              <a:off x="1378278" y="3011597"/>
              <a:ext cx="82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7" name="Google Shape;2597;p71"/>
            <p:cNvGrpSpPr/>
            <p:nvPr/>
          </p:nvGrpSpPr>
          <p:grpSpPr>
            <a:xfrm>
              <a:off x="1779656" y="2352348"/>
              <a:ext cx="47625" cy="503238"/>
              <a:chOff x="3099" y="1752"/>
              <a:chExt cx="30" cy="317"/>
            </a:xfrm>
          </p:grpSpPr>
          <p:cxnSp>
            <p:nvCxnSpPr>
              <p:cNvPr id="2598" name="Google Shape;2598;p71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599" name="Google Shape;2599;p71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00" name="Google Shape;2600;p71"/>
            <p:cNvGrpSpPr/>
            <p:nvPr/>
          </p:nvGrpSpPr>
          <p:grpSpPr>
            <a:xfrm rot="10800000">
              <a:off x="1820932" y="3579485"/>
              <a:ext cx="47625" cy="503238"/>
              <a:chOff x="3106" y="1759"/>
              <a:chExt cx="30" cy="317"/>
            </a:xfrm>
          </p:grpSpPr>
          <p:cxnSp>
            <p:nvCxnSpPr>
              <p:cNvPr id="2601" name="Google Shape;2601;p71"/>
              <p:cNvCxnSpPr/>
              <p:nvPr/>
            </p:nvCxnSpPr>
            <p:spPr>
              <a:xfrm rot="10800000">
                <a:off x="3136" y="177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02" name="Google Shape;2602;p71"/>
              <p:cNvCxnSpPr/>
              <p:nvPr/>
            </p:nvCxnSpPr>
            <p:spPr>
              <a:xfrm>
                <a:off x="3106" y="175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603" name="Google Shape;2603;p71"/>
          <p:cNvSpPr txBox="1"/>
          <p:nvPr/>
        </p:nvSpPr>
        <p:spPr>
          <a:xfrm>
            <a:off x="6366413" y="6211052"/>
            <a:ext cx="20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premature timeout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4" name="Google Shape;2604;p71"/>
          <p:cNvSpPr txBox="1"/>
          <p:nvPr/>
        </p:nvSpPr>
        <p:spPr>
          <a:xfrm>
            <a:off x="8174575" y="1521577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71"/>
          <p:cNvSpPr txBox="1"/>
          <p:nvPr/>
        </p:nvSpPr>
        <p:spPr>
          <a:xfrm>
            <a:off x="5840950" y="1539040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6" name="Google Shape;2606;p71"/>
          <p:cNvCxnSpPr/>
          <p:nvPr/>
        </p:nvCxnSpPr>
        <p:spPr>
          <a:xfrm>
            <a:off x="6215600" y="2439152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7" name="Google Shape;2607;p71"/>
          <p:cNvCxnSpPr/>
          <p:nvPr/>
        </p:nvCxnSpPr>
        <p:spPr>
          <a:xfrm>
            <a:off x="8620663" y="2434390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8" name="Google Shape;2608;p71"/>
          <p:cNvSpPr/>
          <p:nvPr/>
        </p:nvSpPr>
        <p:spPr>
          <a:xfrm>
            <a:off x="7228425" y="4566402"/>
            <a:ext cx="1057200" cy="50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09" name="Google Shape;2609;p71"/>
          <p:cNvGrpSpPr/>
          <p:nvPr/>
        </p:nvGrpSpPr>
        <p:grpSpPr>
          <a:xfrm>
            <a:off x="6202900" y="4448927"/>
            <a:ext cx="2441700" cy="674013"/>
            <a:chOff x="7595603" y="4111297"/>
            <a:chExt cx="2441700" cy="674013"/>
          </a:xfrm>
        </p:grpSpPr>
        <p:cxnSp>
          <p:nvCxnSpPr>
            <p:cNvPr id="2610" name="Google Shape;2610;p71"/>
            <p:cNvCxnSpPr/>
            <p:nvPr/>
          </p:nvCxnSpPr>
          <p:spPr>
            <a:xfrm>
              <a:off x="7595603" y="4111297"/>
              <a:ext cx="2441700" cy="665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11" name="Google Shape;2611;p71"/>
            <p:cNvSpPr txBox="1"/>
            <p:nvPr/>
          </p:nvSpPr>
          <p:spPr>
            <a:xfrm>
              <a:off x="8541753" y="4262110"/>
              <a:ext cx="1212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 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2" name="Google Shape;2612;p71"/>
          <p:cNvSpPr/>
          <p:nvPr/>
        </p:nvSpPr>
        <p:spPr>
          <a:xfrm>
            <a:off x="7068088" y="5409365"/>
            <a:ext cx="747600" cy="2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13" name="Google Shape;2613;p71"/>
          <p:cNvGrpSpPr/>
          <p:nvPr/>
        </p:nvGrpSpPr>
        <p:grpSpPr>
          <a:xfrm>
            <a:off x="6234538" y="5152190"/>
            <a:ext cx="2338500" cy="782700"/>
            <a:chOff x="7627241" y="4814560"/>
            <a:chExt cx="2338500" cy="782700"/>
          </a:xfrm>
        </p:grpSpPr>
        <p:cxnSp>
          <p:nvCxnSpPr>
            <p:cNvPr id="2614" name="Google Shape;2614;p71"/>
            <p:cNvCxnSpPr/>
            <p:nvPr/>
          </p:nvCxnSpPr>
          <p:spPr>
            <a:xfrm flipH="1">
              <a:off x="7627241" y="4814560"/>
              <a:ext cx="2338500" cy="7827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15" name="Google Shape;2615;p71"/>
            <p:cNvSpPr txBox="1"/>
            <p:nvPr/>
          </p:nvSpPr>
          <p:spPr>
            <a:xfrm>
              <a:off x="8381416" y="5027285"/>
              <a:ext cx="94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ACK=120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6" name="Google Shape;2616;p71"/>
          <p:cNvGrpSpPr/>
          <p:nvPr/>
        </p:nvGrpSpPr>
        <p:grpSpPr>
          <a:xfrm>
            <a:off x="5842550" y="2689977"/>
            <a:ext cx="307800" cy="1730375"/>
            <a:chOff x="7235253" y="2352348"/>
            <a:chExt cx="307800" cy="1730375"/>
          </a:xfrm>
        </p:grpSpPr>
        <p:sp>
          <p:nvSpPr>
            <p:cNvPr id="2617" name="Google Shape;2617;p71"/>
            <p:cNvSpPr txBox="1"/>
            <p:nvPr/>
          </p:nvSpPr>
          <p:spPr>
            <a:xfrm rot="-5400000">
              <a:off x="6945303" y="2981748"/>
              <a:ext cx="887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8" name="Google Shape;2618;p71"/>
            <p:cNvGrpSpPr/>
            <p:nvPr/>
          </p:nvGrpSpPr>
          <p:grpSpPr>
            <a:xfrm>
              <a:off x="7376528" y="2352348"/>
              <a:ext cx="47625" cy="503238"/>
              <a:chOff x="3099" y="1752"/>
              <a:chExt cx="30" cy="317"/>
            </a:xfrm>
          </p:grpSpPr>
          <p:cxnSp>
            <p:nvCxnSpPr>
              <p:cNvPr id="2619" name="Google Shape;2619;p71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20" name="Google Shape;2620;p71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21" name="Google Shape;2621;p71"/>
            <p:cNvGrpSpPr/>
            <p:nvPr/>
          </p:nvGrpSpPr>
          <p:grpSpPr>
            <a:xfrm rot="10800000">
              <a:off x="7416216" y="3579485"/>
              <a:ext cx="47625" cy="503238"/>
              <a:chOff x="3107" y="1759"/>
              <a:chExt cx="30" cy="317"/>
            </a:xfrm>
          </p:grpSpPr>
          <p:cxnSp>
            <p:nvCxnSpPr>
              <p:cNvPr id="2622" name="Google Shape;2622;p71"/>
              <p:cNvCxnSpPr/>
              <p:nvPr/>
            </p:nvCxnSpPr>
            <p:spPr>
              <a:xfrm rot="10800000">
                <a:off x="3137" y="177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23" name="Google Shape;2623;p71"/>
              <p:cNvCxnSpPr/>
              <p:nvPr/>
            </p:nvCxnSpPr>
            <p:spPr>
              <a:xfrm>
                <a:off x="3107" y="175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24" name="Google Shape;2624;p71"/>
          <p:cNvGrpSpPr/>
          <p:nvPr/>
        </p:nvGrpSpPr>
        <p:grpSpPr>
          <a:xfrm>
            <a:off x="6210850" y="3342440"/>
            <a:ext cx="2339963" cy="1944700"/>
            <a:chOff x="7603553" y="3004810"/>
            <a:chExt cx="2339963" cy="1944700"/>
          </a:xfrm>
        </p:grpSpPr>
        <p:cxnSp>
          <p:nvCxnSpPr>
            <p:cNvPr id="2625" name="Google Shape;2625;p71"/>
            <p:cNvCxnSpPr/>
            <p:nvPr/>
          </p:nvCxnSpPr>
          <p:spPr>
            <a:xfrm flipH="1">
              <a:off x="7603553" y="3004810"/>
              <a:ext cx="2335200" cy="1589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26" name="Google Shape;2626;p71"/>
            <p:cNvGrpSpPr/>
            <p:nvPr/>
          </p:nvGrpSpPr>
          <p:grpSpPr>
            <a:xfrm>
              <a:off x="8505241" y="3496935"/>
              <a:ext cx="1031875" cy="509588"/>
              <a:chOff x="4215" y="2253"/>
              <a:chExt cx="650" cy="321"/>
            </a:xfrm>
          </p:grpSpPr>
          <p:sp>
            <p:nvSpPr>
              <p:cNvPr id="2627" name="Google Shape;2627;p71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8" name="Google Shape;2628;p71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29" name="Google Shape;2629;p71"/>
            <p:cNvCxnSpPr/>
            <p:nvPr/>
          </p:nvCxnSpPr>
          <p:spPr>
            <a:xfrm flipH="1">
              <a:off x="7608316" y="3360410"/>
              <a:ext cx="2335200" cy="1589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30" name="Google Shape;2630;p71"/>
            <p:cNvGrpSpPr/>
            <p:nvPr/>
          </p:nvGrpSpPr>
          <p:grpSpPr>
            <a:xfrm>
              <a:off x="8744953" y="3773160"/>
              <a:ext cx="1031875" cy="509588"/>
              <a:chOff x="4215" y="2253"/>
              <a:chExt cx="650" cy="321"/>
            </a:xfrm>
          </p:grpSpPr>
          <p:sp>
            <p:nvSpPr>
              <p:cNvPr id="2631" name="Google Shape;2631;p71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2" name="Google Shape;2632;p71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ACK=120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633" name="Google Shape;2633;p71"/>
          <p:cNvGrpSpPr/>
          <p:nvPr/>
        </p:nvGrpSpPr>
        <p:grpSpPr>
          <a:xfrm>
            <a:off x="4621077" y="4753725"/>
            <a:ext cx="1610550" cy="649125"/>
            <a:chOff x="6013780" y="4416095"/>
            <a:chExt cx="1610550" cy="649125"/>
          </a:xfrm>
        </p:grpSpPr>
        <p:sp>
          <p:nvSpPr>
            <p:cNvPr id="2634" name="Google Shape;2634;p71"/>
            <p:cNvSpPr txBox="1"/>
            <p:nvPr/>
          </p:nvSpPr>
          <p:spPr>
            <a:xfrm>
              <a:off x="6013780" y="4416095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1"/>
            <p:cNvSpPr txBox="1"/>
            <p:nvPr/>
          </p:nvSpPr>
          <p:spPr>
            <a:xfrm>
              <a:off x="6032830" y="4757420"/>
              <a:ext cx="159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SendBase=120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6" name="Google Shape;2636;p71"/>
          <p:cNvSpPr txBox="1"/>
          <p:nvPr/>
        </p:nvSpPr>
        <p:spPr>
          <a:xfrm>
            <a:off x="4766376" y="5769725"/>
            <a:ext cx="148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SendBase=120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7" name="Google Shape;2637;p71"/>
          <p:cNvGrpSpPr/>
          <p:nvPr/>
        </p:nvGrpSpPr>
        <p:grpSpPr>
          <a:xfrm>
            <a:off x="4696450" y="2524875"/>
            <a:ext cx="3955963" cy="1150940"/>
            <a:chOff x="6089153" y="2187245"/>
            <a:chExt cx="3955963" cy="1150940"/>
          </a:xfrm>
        </p:grpSpPr>
        <p:cxnSp>
          <p:nvCxnSpPr>
            <p:cNvPr id="2638" name="Google Shape;2638;p71"/>
            <p:cNvCxnSpPr/>
            <p:nvPr/>
          </p:nvCxnSpPr>
          <p:spPr>
            <a:xfrm>
              <a:off x="7628941" y="2342822"/>
              <a:ext cx="2346300" cy="571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39" name="Google Shape;2639;p71"/>
            <p:cNvSpPr/>
            <p:nvPr/>
          </p:nvSpPr>
          <p:spPr>
            <a:xfrm>
              <a:off x="8332203" y="2423785"/>
              <a:ext cx="870000" cy="40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40" name="Google Shape;2640;p71"/>
            <p:cNvSpPr txBox="1"/>
            <p:nvPr/>
          </p:nvSpPr>
          <p:spPr>
            <a:xfrm>
              <a:off x="7773403" y="2323772"/>
              <a:ext cx="2085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1" name="Google Shape;2641;p71"/>
            <p:cNvGrpSpPr/>
            <p:nvPr/>
          </p:nvGrpSpPr>
          <p:grpSpPr>
            <a:xfrm>
              <a:off x="7614653" y="2728585"/>
              <a:ext cx="2430463" cy="609600"/>
              <a:chOff x="3759" y="1622"/>
              <a:chExt cx="1531" cy="384"/>
            </a:xfrm>
          </p:grpSpPr>
          <p:cxnSp>
            <p:nvCxnSpPr>
              <p:cNvPr id="2642" name="Google Shape;2642;p71"/>
              <p:cNvCxnSpPr/>
              <p:nvPr/>
            </p:nvCxnSpPr>
            <p:spPr>
              <a:xfrm>
                <a:off x="3759" y="1622"/>
                <a:ext cx="15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33CC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43" name="Google Shape;2643;p71"/>
              <p:cNvSpPr/>
              <p:nvPr/>
            </p:nvSpPr>
            <p:spPr>
              <a:xfrm>
                <a:off x="4202" y="1673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 txBox="1"/>
              <p:nvPr/>
            </p:nvSpPr>
            <p:spPr>
              <a:xfrm>
                <a:off x="3790" y="1706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Seq=100, 20 bytes of 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5" name="Google Shape;2645;p71"/>
            <p:cNvSpPr txBox="1"/>
            <p:nvPr/>
          </p:nvSpPr>
          <p:spPr>
            <a:xfrm>
              <a:off x="6089153" y="2187245"/>
              <a:ext cx="1484400" cy="30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SendBase=92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6" name="Google Shape;2646;p71"/>
          <p:cNvGrpSpPr/>
          <p:nvPr/>
        </p:nvGrpSpPr>
        <p:grpSpPr>
          <a:xfrm>
            <a:off x="5793325" y="1800977"/>
            <a:ext cx="630238" cy="533420"/>
            <a:chOff x="-44" y="1473"/>
            <a:chExt cx="981" cy="1105"/>
          </a:xfrm>
        </p:grpSpPr>
        <p:pic>
          <p:nvPicPr>
            <p:cNvPr descr="desktop_computer_stylized_medium" id="2647" name="Google Shape;2647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8" name="Google Shape;2648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49" name="Google Shape;2649;p71"/>
          <p:cNvGrpSpPr/>
          <p:nvPr/>
        </p:nvGrpSpPr>
        <p:grpSpPr>
          <a:xfrm flipH="1">
            <a:off x="8360313" y="1807327"/>
            <a:ext cx="631825" cy="622324"/>
            <a:chOff x="-44" y="1473"/>
            <a:chExt cx="981" cy="1105"/>
          </a:xfrm>
        </p:grpSpPr>
        <p:pic>
          <p:nvPicPr>
            <p:cNvPr descr="desktop_computer_stylized_medium" id="2650" name="Google Shape;2650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1" name="Google Shape;2651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52" name="Google Shape;2652;p71"/>
          <p:cNvGrpSpPr/>
          <p:nvPr/>
        </p:nvGrpSpPr>
        <p:grpSpPr>
          <a:xfrm>
            <a:off x="209153" y="1812090"/>
            <a:ext cx="630238" cy="533420"/>
            <a:chOff x="-44" y="1473"/>
            <a:chExt cx="981" cy="1105"/>
          </a:xfrm>
        </p:grpSpPr>
        <p:pic>
          <p:nvPicPr>
            <p:cNvPr descr="desktop_computer_stylized_medium" id="2653" name="Google Shape;2653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4" name="Google Shape;2654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55" name="Google Shape;2655;p71"/>
          <p:cNvGrpSpPr/>
          <p:nvPr/>
        </p:nvGrpSpPr>
        <p:grpSpPr>
          <a:xfrm flipH="1">
            <a:off x="2787253" y="1796215"/>
            <a:ext cx="709613" cy="600098"/>
            <a:chOff x="-44" y="1473"/>
            <a:chExt cx="981" cy="1105"/>
          </a:xfrm>
        </p:grpSpPr>
        <p:pic>
          <p:nvPicPr>
            <p:cNvPr descr="desktop_computer_stylized_medium" id="2656" name="Google Shape;2656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7" name="Google Shape;2657;p7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58" name="Google Shape;2658;p71"/>
          <p:cNvSpPr txBox="1"/>
          <p:nvPr/>
        </p:nvSpPr>
        <p:spPr>
          <a:xfrm>
            <a:off x="8580707" y="4846130"/>
            <a:ext cx="1591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send cumulative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ACK for 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9" name="Google Shape;265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8"/>
          <p:cNvSpPr/>
          <p:nvPr/>
        </p:nvSpPr>
        <p:spPr>
          <a:xfrm>
            <a:off x="2935459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18"/>
          <p:cNvGrpSpPr/>
          <p:nvPr/>
        </p:nvGrpSpPr>
        <p:grpSpPr>
          <a:xfrm>
            <a:off x="6226081" y="1900904"/>
            <a:ext cx="5598473" cy="4095719"/>
            <a:chOff x="6226081" y="2364366"/>
            <a:chExt cx="5598473" cy="4095719"/>
          </a:xfrm>
        </p:grpSpPr>
        <p:grpSp>
          <p:nvGrpSpPr>
            <p:cNvPr id="348" name="Google Shape;348;p18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349" name="Google Shape;349;p18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8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8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8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355" name="Google Shape;355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1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357" name="Google Shape;357;p18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358" name="Google Shape;358;p18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8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8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18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69" name="Google Shape;369;p18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370" name="Google Shape;370;p18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72" name="Google Shape;372;p18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73" name="Google Shape;373;p18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374" name="Google Shape;374;p18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76" name="Google Shape;376;p18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78" name="Google Shape;378;p18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379" name="Google Shape;379;p18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1" name="Google Shape;381;p1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382" name="Google Shape;382;p18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383" name="Google Shape;383;p18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385" name="Google Shape;385;p18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96" name="Google Shape;396;p18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8" name="Google Shape;398;p18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" name="Google Shape;401;p18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402" name="Google Shape;402;p18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403" name="Google Shape;403;p18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404" name="Google Shape;404;p18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18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18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18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8" name="Google Shape;408;p18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09" name="Google Shape;409;p18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8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11" name="Google Shape;411;p18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18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4" name="Google Shape;414;p18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15" name="Google Shape;415;p18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18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418" name="Google Shape;418;p18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419" name="Google Shape;419;p18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420" name="Google Shape;420;p18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421" name="Google Shape;421;p18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422" name="Google Shape;422;p18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423" name="Google Shape;423;p18"/>
          <p:cNvGrpSpPr/>
          <p:nvPr/>
        </p:nvGrpSpPr>
        <p:grpSpPr>
          <a:xfrm>
            <a:off x="995688" y="3703750"/>
            <a:ext cx="9016751" cy="1824582"/>
            <a:chOff x="995688" y="4167212"/>
            <a:chExt cx="9016751" cy="1824582"/>
          </a:xfrm>
        </p:grpSpPr>
        <p:sp>
          <p:nvSpPr>
            <p:cNvPr id="424" name="Google Shape;424;p18"/>
            <p:cNvSpPr txBox="1"/>
            <p:nvPr/>
          </p:nvSpPr>
          <p:spPr>
            <a:xfrm>
              <a:off x="995688" y="4421894"/>
              <a:ext cx="48153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Complexity of reliable data transfer protocol will depend (strongly) on characteristics of unreliable channel (lose, corrupt, reorder data?)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18"/>
            <p:cNvCxnSpPr/>
            <p:nvPr/>
          </p:nvCxnSpPr>
          <p:spPr>
            <a:xfrm flipH="1">
              <a:off x="5799561" y="4167212"/>
              <a:ext cx="1091400" cy="1001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 flipH="1">
              <a:off x="5801039" y="4291381"/>
              <a:ext cx="4211400" cy="886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7" name="Google Shape;427;p18"/>
          <p:cNvSpPr/>
          <p:nvPr/>
        </p:nvSpPr>
        <p:spPr>
          <a:xfrm>
            <a:off x="6586778" y="3177152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9885335" y="3174569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72"/>
          <p:cNvSpPr/>
          <p:nvPr/>
        </p:nvSpPr>
        <p:spPr>
          <a:xfrm>
            <a:off x="393111" y="646133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retransmission scenarios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6" name="Google Shape;2666;p72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667" name="Google Shape;266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9" cy="13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668" name="Google Shape;2668;p7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9" name="Google Shape;2669;p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0" name="Google Shape;2670;p72"/>
          <p:cNvSpPr txBox="1"/>
          <p:nvPr/>
        </p:nvSpPr>
        <p:spPr>
          <a:xfrm>
            <a:off x="762657" y="5880296"/>
            <a:ext cx="254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cumulative ACK covers for earlier lost ACK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71" name="Google Shape;2671;p72"/>
          <p:cNvCxnSpPr/>
          <p:nvPr/>
        </p:nvCxnSpPr>
        <p:spPr>
          <a:xfrm>
            <a:off x="900318" y="2742945"/>
            <a:ext cx="2346300" cy="571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2" name="Google Shape;2672;p72"/>
          <p:cNvSpPr txBox="1"/>
          <p:nvPr/>
        </p:nvSpPr>
        <p:spPr>
          <a:xfrm>
            <a:off x="2825955" y="1571370"/>
            <a:ext cx="7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72"/>
          <p:cNvSpPr txBox="1"/>
          <p:nvPr/>
        </p:nvSpPr>
        <p:spPr>
          <a:xfrm>
            <a:off x="505030" y="1601533"/>
            <a:ext cx="7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p72"/>
          <p:cNvSpPr/>
          <p:nvPr/>
        </p:nvSpPr>
        <p:spPr>
          <a:xfrm>
            <a:off x="1603580" y="2823908"/>
            <a:ext cx="870000" cy="4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5" name="Google Shape;2675;p72"/>
          <p:cNvSpPr txBox="1"/>
          <p:nvPr/>
        </p:nvSpPr>
        <p:spPr>
          <a:xfrm>
            <a:off x="1044780" y="2876295"/>
            <a:ext cx="208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Seq=92, 8 bytes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6" name="Google Shape;2676;p72"/>
          <p:cNvCxnSpPr/>
          <p:nvPr/>
        </p:nvCxnSpPr>
        <p:spPr>
          <a:xfrm>
            <a:off x="879680" y="2501645"/>
            <a:ext cx="0" cy="35259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7" name="Google Shape;2677;p72"/>
          <p:cNvCxnSpPr/>
          <p:nvPr/>
        </p:nvCxnSpPr>
        <p:spPr>
          <a:xfrm>
            <a:off x="3284743" y="2496883"/>
            <a:ext cx="0" cy="35385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8" name="Google Shape;2678;p72"/>
          <p:cNvGrpSpPr/>
          <p:nvPr/>
        </p:nvGrpSpPr>
        <p:grpSpPr>
          <a:xfrm>
            <a:off x="870155" y="4825745"/>
            <a:ext cx="2652600" cy="879413"/>
            <a:chOff x="2035037" y="4444549"/>
            <a:chExt cx="2652600" cy="879413"/>
          </a:xfrm>
        </p:grpSpPr>
        <p:cxnSp>
          <p:nvCxnSpPr>
            <p:cNvPr id="2679" name="Google Shape;2679;p72"/>
            <p:cNvCxnSpPr/>
            <p:nvPr/>
          </p:nvCxnSpPr>
          <p:spPr>
            <a:xfrm>
              <a:off x="2063612" y="4444549"/>
              <a:ext cx="2441700" cy="6651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80" name="Google Shape;2680;p72"/>
            <p:cNvSpPr/>
            <p:nvPr/>
          </p:nvSpPr>
          <p:spPr>
            <a:xfrm>
              <a:off x="2760525" y="4517574"/>
              <a:ext cx="933600" cy="507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1" name="Google Shape;2681;p72"/>
            <p:cNvSpPr txBox="1"/>
            <p:nvPr/>
          </p:nvSpPr>
          <p:spPr>
            <a:xfrm>
              <a:off x="2035037" y="4604887"/>
              <a:ext cx="265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Seq=120,  15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2"/>
            <p:cNvSpPr/>
            <p:nvPr/>
          </p:nvSpPr>
          <p:spPr>
            <a:xfrm>
              <a:off x="2871650" y="5077962"/>
              <a:ext cx="747600" cy="24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83" name="Google Shape;2683;p72"/>
          <p:cNvGrpSpPr/>
          <p:nvPr/>
        </p:nvGrpSpPr>
        <p:grpSpPr>
          <a:xfrm>
            <a:off x="886030" y="3128708"/>
            <a:ext cx="2430462" cy="609600"/>
            <a:chOff x="3759" y="1622"/>
            <a:chExt cx="1531" cy="384"/>
          </a:xfrm>
        </p:grpSpPr>
        <p:cxnSp>
          <p:nvCxnSpPr>
            <p:cNvPr id="2684" name="Google Shape;2684;p72"/>
            <p:cNvCxnSpPr/>
            <p:nvPr/>
          </p:nvCxnSpPr>
          <p:spPr>
            <a:xfrm>
              <a:off x="3759" y="1622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85" name="Google Shape;2685;p72"/>
            <p:cNvSpPr/>
            <p:nvPr/>
          </p:nvSpPr>
          <p:spPr>
            <a:xfrm>
              <a:off x="4202" y="1673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6" name="Google Shape;2686;p72"/>
            <p:cNvSpPr txBox="1"/>
            <p:nvPr/>
          </p:nvSpPr>
          <p:spPr>
            <a:xfrm>
              <a:off x="3790" y="170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7" name="Google Shape;2687;p72"/>
          <p:cNvGrpSpPr/>
          <p:nvPr/>
        </p:nvGrpSpPr>
        <p:grpSpPr>
          <a:xfrm>
            <a:off x="890793" y="3404933"/>
            <a:ext cx="2324100" cy="1381000"/>
            <a:chOff x="2030275" y="3011037"/>
            <a:chExt cx="2324100" cy="1381000"/>
          </a:xfrm>
        </p:grpSpPr>
        <p:sp>
          <p:nvSpPr>
            <p:cNvPr id="2688" name="Google Shape;2688;p72"/>
            <p:cNvSpPr txBox="1"/>
            <p:nvPr/>
          </p:nvSpPr>
          <p:spPr>
            <a:xfrm>
              <a:off x="2654162" y="3372987"/>
              <a:ext cx="35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ahoma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9" name="Google Shape;2689;p72"/>
            <p:cNvCxnSpPr/>
            <p:nvPr/>
          </p:nvCxnSpPr>
          <p:spPr>
            <a:xfrm flipH="1">
              <a:off x="2917712" y="3011037"/>
              <a:ext cx="1431900" cy="5730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90" name="Google Shape;2690;p72"/>
            <p:cNvGrpSpPr/>
            <p:nvPr/>
          </p:nvGrpSpPr>
          <p:grpSpPr>
            <a:xfrm>
              <a:off x="2939912" y="3211062"/>
              <a:ext cx="1031875" cy="509588"/>
              <a:chOff x="4215" y="2253"/>
              <a:chExt cx="650" cy="321"/>
            </a:xfrm>
          </p:grpSpPr>
          <p:sp>
            <p:nvSpPr>
              <p:cNvPr id="2691" name="Google Shape;2691;p72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2" name="Google Shape;2692;p72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ACK=100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93" name="Google Shape;2693;p72"/>
            <p:cNvCxnSpPr/>
            <p:nvPr/>
          </p:nvCxnSpPr>
          <p:spPr>
            <a:xfrm flipH="1">
              <a:off x="2030275" y="3366637"/>
              <a:ext cx="2324100" cy="10254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694" name="Google Shape;2694;p72"/>
            <p:cNvGrpSpPr/>
            <p:nvPr/>
          </p:nvGrpSpPr>
          <p:grpSpPr>
            <a:xfrm>
              <a:off x="2673212" y="3768274"/>
              <a:ext cx="1031875" cy="509588"/>
              <a:chOff x="4215" y="2253"/>
              <a:chExt cx="650" cy="321"/>
            </a:xfrm>
          </p:grpSpPr>
          <p:sp>
            <p:nvSpPr>
              <p:cNvPr id="2695" name="Google Shape;2695;p72"/>
              <p:cNvSpPr/>
              <p:nvPr/>
            </p:nvSpPr>
            <p:spPr>
              <a:xfrm>
                <a:off x="4265" y="2274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6" name="Google Shape;2696;p72"/>
              <p:cNvSpPr txBox="1"/>
              <p:nvPr/>
            </p:nvSpPr>
            <p:spPr>
              <a:xfrm>
                <a:off x="4215" y="225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ACK=120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697" name="Google Shape;2697;p72"/>
          <p:cNvGrpSpPr/>
          <p:nvPr/>
        </p:nvGrpSpPr>
        <p:grpSpPr>
          <a:xfrm>
            <a:off x="458993" y="1863470"/>
            <a:ext cx="630237" cy="533420"/>
            <a:chOff x="-44" y="1473"/>
            <a:chExt cx="981" cy="1105"/>
          </a:xfrm>
        </p:grpSpPr>
        <p:pic>
          <p:nvPicPr>
            <p:cNvPr descr="desktop_computer_stylized_medium" id="2698" name="Google Shape;2698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9" name="Google Shape;2699;p7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00" name="Google Shape;2700;p72"/>
          <p:cNvGrpSpPr/>
          <p:nvPr/>
        </p:nvGrpSpPr>
        <p:grpSpPr>
          <a:xfrm flipH="1">
            <a:off x="3037093" y="1858708"/>
            <a:ext cx="674687" cy="590573"/>
            <a:chOff x="-44" y="1473"/>
            <a:chExt cx="981" cy="1105"/>
          </a:xfrm>
        </p:grpSpPr>
        <p:pic>
          <p:nvPicPr>
            <p:cNvPr descr="desktop_computer_stylized_medium" id="2701" name="Google Shape;2701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2" name="Google Shape;2702;p7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73"/>
          <p:cNvSpPr/>
          <p:nvPr/>
        </p:nvSpPr>
        <p:spPr>
          <a:xfrm>
            <a:off x="393111" y="61872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fast retransmit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9" name="Google Shape;2709;p73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710" name="Google Shape;271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9" cy="13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11" name="Google Shape;2711;p7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2" name="Google Shape;2712;p73"/>
          <p:cNvCxnSpPr/>
          <p:nvPr/>
        </p:nvCxnSpPr>
        <p:spPr>
          <a:xfrm>
            <a:off x="5646077" y="2293775"/>
            <a:ext cx="0" cy="44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3" name="Google Shape;2713;p73"/>
          <p:cNvCxnSpPr/>
          <p:nvPr/>
        </p:nvCxnSpPr>
        <p:spPr>
          <a:xfrm>
            <a:off x="9123344" y="2382229"/>
            <a:ext cx="14700" cy="432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4" name="Google Shape;2714;p73"/>
          <p:cNvSpPr txBox="1"/>
          <p:nvPr/>
        </p:nvSpPr>
        <p:spPr>
          <a:xfrm>
            <a:off x="8469162" y="1410919"/>
            <a:ext cx="10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73"/>
          <p:cNvSpPr txBox="1"/>
          <p:nvPr/>
        </p:nvSpPr>
        <p:spPr>
          <a:xfrm>
            <a:off x="5242153" y="1431190"/>
            <a:ext cx="107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6" name="Google Shape;2716;p73"/>
          <p:cNvGrpSpPr/>
          <p:nvPr/>
        </p:nvGrpSpPr>
        <p:grpSpPr>
          <a:xfrm>
            <a:off x="5114829" y="2631610"/>
            <a:ext cx="658573" cy="4060712"/>
            <a:chOff x="397" y="876"/>
            <a:chExt cx="300" cy="2204"/>
          </a:xfrm>
        </p:grpSpPr>
        <p:sp>
          <p:nvSpPr>
            <p:cNvPr id="2717" name="Google Shape;2717;p73"/>
            <p:cNvSpPr txBox="1"/>
            <p:nvPr/>
          </p:nvSpPr>
          <p:spPr>
            <a:xfrm rot="-5400000">
              <a:off x="397" y="19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8" name="Google Shape;2718;p73"/>
            <p:cNvGrpSpPr/>
            <p:nvPr/>
          </p:nvGrpSpPr>
          <p:grpSpPr>
            <a:xfrm>
              <a:off x="488" y="876"/>
              <a:ext cx="30" cy="885"/>
              <a:chOff x="3099" y="1752"/>
              <a:chExt cx="30" cy="317"/>
            </a:xfrm>
          </p:grpSpPr>
          <p:cxnSp>
            <p:nvCxnSpPr>
              <p:cNvPr id="2719" name="Google Shape;2719;p73"/>
              <p:cNvCxnSpPr/>
              <p:nvPr/>
            </p:nvCxnSpPr>
            <p:spPr>
              <a:xfrm rot="10800000">
                <a:off x="3129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20" name="Google Shape;2720;p73"/>
              <p:cNvCxnSpPr/>
              <p:nvPr/>
            </p:nvCxnSpPr>
            <p:spPr>
              <a:xfrm>
                <a:off x="3099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21" name="Google Shape;2721;p73"/>
            <p:cNvGrpSpPr/>
            <p:nvPr/>
          </p:nvGrpSpPr>
          <p:grpSpPr>
            <a:xfrm rot="10800000">
              <a:off x="518" y="2224"/>
              <a:ext cx="26" cy="856"/>
              <a:chOff x="3106" y="1752"/>
              <a:chExt cx="26" cy="317"/>
            </a:xfrm>
          </p:grpSpPr>
          <p:cxnSp>
            <p:nvCxnSpPr>
              <p:cNvPr id="2722" name="Google Shape;2722;p73"/>
              <p:cNvCxnSpPr/>
              <p:nvPr/>
            </p:nvCxnSpPr>
            <p:spPr>
              <a:xfrm rot="10800000">
                <a:off x="3132" y="1769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23" name="Google Shape;2723;p73"/>
              <p:cNvCxnSpPr/>
              <p:nvPr/>
            </p:nvCxnSpPr>
            <p:spPr>
              <a:xfrm>
                <a:off x="3106" y="175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724" name="Google Shape;2724;p73"/>
          <p:cNvGrpSpPr/>
          <p:nvPr/>
        </p:nvGrpSpPr>
        <p:grpSpPr>
          <a:xfrm>
            <a:off x="5498754" y="3368866"/>
            <a:ext cx="3635826" cy="2169700"/>
            <a:chOff x="6989928" y="3003106"/>
            <a:chExt cx="3635826" cy="2169700"/>
          </a:xfrm>
        </p:grpSpPr>
        <p:cxnSp>
          <p:nvCxnSpPr>
            <p:cNvPr id="2725" name="Google Shape;2725;p73"/>
            <p:cNvCxnSpPr/>
            <p:nvPr/>
          </p:nvCxnSpPr>
          <p:spPr>
            <a:xfrm flipH="1">
              <a:off x="7124292" y="3003106"/>
              <a:ext cx="3483900" cy="939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6" name="Google Shape;2726;p73"/>
            <p:cNvCxnSpPr/>
            <p:nvPr/>
          </p:nvCxnSpPr>
          <p:spPr>
            <a:xfrm flipH="1">
              <a:off x="7126554" y="3495131"/>
              <a:ext cx="3499200" cy="963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7" name="Google Shape;2727;p73"/>
            <p:cNvCxnSpPr/>
            <p:nvPr/>
          </p:nvCxnSpPr>
          <p:spPr>
            <a:xfrm flipH="1">
              <a:off x="7137341" y="3785544"/>
              <a:ext cx="3466200" cy="10302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8" name="Google Shape;2728;p73"/>
            <p:cNvCxnSpPr/>
            <p:nvPr/>
          </p:nvCxnSpPr>
          <p:spPr>
            <a:xfrm flipH="1">
              <a:off x="7137275" y="4050906"/>
              <a:ext cx="3450900" cy="1044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29" name="Google Shape;2729;p73"/>
            <p:cNvSpPr txBox="1"/>
            <p:nvPr/>
          </p:nvSpPr>
          <p:spPr>
            <a:xfrm rot="-862942">
              <a:off x="7007605" y="3541711"/>
              <a:ext cx="1312845" cy="307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0" name="Google Shape;2730;p73"/>
            <p:cNvSpPr txBox="1"/>
            <p:nvPr/>
          </p:nvSpPr>
          <p:spPr>
            <a:xfrm rot="-964709">
              <a:off x="7019516" y="4030936"/>
              <a:ext cx="1312855" cy="307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1" name="Google Shape;2731;p73"/>
            <p:cNvSpPr txBox="1"/>
            <p:nvPr/>
          </p:nvSpPr>
          <p:spPr>
            <a:xfrm rot="-942802">
              <a:off x="7011282" y="4401303"/>
              <a:ext cx="1312656" cy="3079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2" name="Google Shape;2732;p73"/>
            <p:cNvSpPr txBox="1"/>
            <p:nvPr/>
          </p:nvSpPr>
          <p:spPr>
            <a:xfrm rot="-971401">
              <a:off x="7013890" y="4688204"/>
              <a:ext cx="1312657" cy="307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ACK=100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33" name="Google Shape;2733;p73"/>
          <p:cNvSpPr/>
          <p:nvPr/>
        </p:nvSpPr>
        <p:spPr>
          <a:xfrm>
            <a:off x="5944631" y="2929536"/>
            <a:ext cx="10470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34" name="Google Shape;2734;p73"/>
          <p:cNvGrpSpPr/>
          <p:nvPr/>
        </p:nvGrpSpPr>
        <p:grpSpPr>
          <a:xfrm>
            <a:off x="5646078" y="2407442"/>
            <a:ext cx="3503700" cy="1987093"/>
            <a:chOff x="7137252" y="2041682"/>
            <a:chExt cx="3503700" cy="1987093"/>
          </a:xfrm>
        </p:grpSpPr>
        <p:cxnSp>
          <p:nvCxnSpPr>
            <p:cNvPr id="2735" name="Google Shape;2735;p73"/>
            <p:cNvCxnSpPr/>
            <p:nvPr/>
          </p:nvCxnSpPr>
          <p:spPr>
            <a:xfrm>
              <a:off x="7137252" y="2281830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6" name="Google Shape;2736;p73"/>
            <p:cNvCxnSpPr/>
            <p:nvPr/>
          </p:nvCxnSpPr>
          <p:spPr>
            <a:xfrm>
              <a:off x="7137252" y="2547191"/>
              <a:ext cx="2430000" cy="4809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7" name="Google Shape;2737;p73"/>
            <p:cNvCxnSpPr/>
            <p:nvPr/>
          </p:nvCxnSpPr>
          <p:spPr>
            <a:xfrm>
              <a:off x="7137252" y="2812553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8" name="Google Shape;2738;p73"/>
            <p:cNvCxnSpPr/>
            <p:nvPr/>
          </p:nvCxnSpPr>
          <p:spPr>
            <a:xfrm>
              <a:off x="7137252" y="3343275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9" name="Google Shape;2739;p73"/>
            <p:cNvCxnSpPr/>
            <p:nvPr/>
          </p:nvCxnSpPr>
          <p:spPr>
            <a:xfrm>
              <a:off x="7137252" y="3077914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40" name="Google Shape;2740;p73"/>
            <p:cNvSpPr txBox="1"/>
            <p:nvPr/>
          </p:nvSpPr>
          <p:spPr>
            <a:xfrm>
              <a:off x="9451039" y="2740684"/>
              <a:ext cx="39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1" name="Google Shape;2741;p73"/>
            <p:cNvSpPr txBox="1"/>
            <p:nvPr/>
          </p:nvSpPr>
          <p:spPr>
            <a:xfrm rot="584517">
              <a:off x="7273205" y="2219002"/>
              <a:ext cx="2122202" cy="307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Seq=92, 8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3"/>
            <p:cNvSpPr txBox="1"/>
            <p:nvPr/>
          </p:nvSpPr>
          <p:spPr>
            <a:xfrm rot="665658">
              <a:off x="7287582" y="2545392"/>
              <a:ext cx="2313638" cy="307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3" name="Google Shape;2743;p73"/>
          <p:cNvGrpSpPr/>
          <p:nvPr/>
        </p:nvGrpSpPr>
        <p:grpSpPr>
          <a:xfrm>
            <a:off x="5351262" y="5498345"/>
            <a:ext cx="3833640" cy="696593"/>
            <a:chOff x="6842436" y="5132585"/>
            <a:chExt cx="3833640" cy="696593"/>
          </a:xfrm>
        </p:grpSpPr>
        <p:cxnSp>
          <p:nvCxnSpPr>
            <p:cNvPr id="2744" name="Google Shape;2744;p73"/>
            <p:cNvCxnSpPr/>
            <p:nvPr/>
          </p:nvCxnSpPr>
          <p:spPr>
            <a:xfrm>
              <a:off x="7172376" y="5143678"/>
              <a:ext cx="3503700" cy="685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45" name="Google Shape;2745;p73"/>
            <p:cNvSpPr/>
            <p:nvPr/>
          </p:nvSpPr>
          <p:spPr>
            <a:xfrm>
              <a:off x="7408171" y="5224724"/>
              <a:ext cx="1047000" cy="26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6" name="Google Shape;2746;p73"/>
            <p:cNvSpPr txBox="1"/>
            <p:nvPr/>
          </p:nvSpPr>
          <p:spPr>
            <a:xfrm>
              <a:off x="6842436" y="5132585"/>
              <a:ext cx="3154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Seq=100, 20 bytes of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7" name="Google Shape;2747;p73"/>
          <p:cNvGrpSpPr/>
          <p:nvPr/>
        </p:nvGrpSpPr>
        <p:grpSpPr>
          <a:xfrm>
            <a:off x="5117024" y="1709450"/>
            <a:ext cx="810044" cy="619200"/>
            <a:chOff x="-44" y="1473"/>
            <a:chExt cx="981" cy="1105"/>
          </a:xfrm>
        </p:grpSpPr>
        <p:pic>
          <p:nvPicPr>
            <p:cNvPr descr="desktop_computer_stylized_medium" id="2748" name="Google Shape;2748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9" name="Google Shape;2749;p7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0" name="Google Shape;2750;p73"/>
          <p:cNvGrpSpPr/>
          <p:nvPr/>
        </p:nvGrpSpPr>
        <p:grpSpPr>
          <a:xfrm flipH="1">
            <a:off x="8837446" y="1740778"/>
            <a:ext cx="749093" cy="672643"/>
            <a:chOff x="-44" y="1473"/>
            <a:chExt cx="981" cy="1105"/>
          </a:xfrm>
        </p:grpSpPr>
        <p:pic>
          <p:nvPicPr>
            <p:cNvPr descr="desktop_computer_stylized_medium" id="2751" name="Google Shape;2751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2" name="Google Shape;2752;p7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3" name="Google Shape;2753;p73"/>
          <p:cNvGrpSpPr/>
          <p:nvPr/>
        </p:nvGrpSpPr>
        <p:grpSpPr>
          <a:xfrm>
            <a:off x="312226" y="4956810"/>
            <a:ext cx="5319439" cy="1384986"/>
            <a:chOff x="1803400" y="4591050"/>
            <a:chExt cx="5319439" cy="1384986"/>
          </a:xfrm>
        </p:grpSpPr>
        <p:pic>
          <p:nvPicPr>
            <p:cNvPr descr="Image result for light bulb icon" id="2754" name="Google Shape;2754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03400" y="4591050"/>
              <a:ext cx="8191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5" name="Google Shape;2755;p73"/>
            <p:cNvSpPr txBox="1"/>
            <p:nvPr/>
          </p:nvSpPr>
          <p:spPr>
            <a:xfrm>
              <a:off x="2235200" y="4775436"/>
              <a:ext cx="4145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Receipt of three duplicate ACKs indicates 3 segments received after a missing segment – lost segment is likely. So retransmit!</a:t>
              </a:r>
              <a:endParaRPr b="0" i="0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56" name="Google Shape;2756;p73"/>
            <p:cNvCxnSpPr/>
            <p:nvPr/>
          </p:nvCxnSpPr>
          <p:spPr>
            <a:xfrm>
              <a:off x="6359939" y="5143678"/>
              <a:ext cx="7629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57" name="Google Shape;2757;p73"/>
          <p:cNvGrpSpPr/>
          <p:nvPr/>
        </p:nvGrpSpPr>
        <p:grpSpPr>
          <a:xfrm>
            <a:off x="144850" y="1593300"/>
            <a:ext cx="4918172" cy="2878796"/>
            <a:chOff x="7089911" y="1681510"/>
            <a:chExt cx="5214900" cy="2878796"/>
          </a:xfrm>
        </p:grpSpPr>
        <p:sp>
          <p:nvSpPr>
            <p:cNvPr id="2758" name="Google Shape;2758;p73"/>
            <p:cNvSpPr/>
            <p:nvPr/>
          </p:nvSpPr>
          <p:spPr>
            <a:xfrm>
              <a:off x="7360355" y="2207758"/>
              <a:ext cx="4809000" cy="2263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sender receives 3 additional ACKs for same data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(“triple duplicate ACKs”),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resend unACKed segment with smallest seq #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8125" lvl="1" marL="46355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Noto Sans Symbols"/>
                <a:buChar char="▪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likely that unACKed segment lost, so don’t wait for timeout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73"/>
            <p:cNvSpPr/>
            <p:nvPr/>
          </p:nvSpPr>
          <p:spPr>
            <a:xfrm>
              <a:off x="7089911" y="1910106"/>
              <a:ext cx="5214900" cy="26502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0" name="Google Shape;2760;p73"/>
            <p:cNvSpPr txBox="1"/>
            <p:nvPr/>
          </p:nvSpPr>
          <p:spPr>
            <a:xfrm>
              <a:off x="7348950" y="1681510"/>
              <a:ext cx="259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Tahoma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TCP fast retransmit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7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6" name="Google Shape;2766;p74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7" name="Google Shape;2767;p74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74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9" name="Google Shape;276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75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6" name="Google Shape;2776;p75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7" name="Google Shape;2777;p7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8" name="Google Shape;2778;p75"/>
          <p:cNvSpPr/>
          <p:nvPr/>
        </p:nvSpPr>
        <p:spPr>
          <a:xfrm>
            <a:off x="6202497" y="1436614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9" name="Google Shape;2779;p75"/>
          <p:cNvSpPr/>
          <p:nvPr/>
        </p:nvSpPr>
        <p:spPr>
          <a:xfrm>
            <a:off x="8644072" y="1430264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0" name="Google Shape;2780;p75"/>
          <p:cNvSpPr/>
          <p:nvPr/>
        </p:nvSpPr>
        <p:spPr>
          <a:xfrm>
            <a:off x="6116772" y="1538214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1" name="Google Shape;2781;p75"/>
          <p:cNvSpPr/>
          <p:nvPr/>
        </p:nvSpPr>
        <p:spPr>
          <a:xfrm>
            <a:off x="6656522" y="1595364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2" name="Google Shape;2782;p75"/>
          <p:cNvGrpSpPr/>
          <p:nvPr/>
        </p:nvGrpSpPr>
        <p:grpSpPr>
          <a:xfrm>
            <a:off x="6424747" y="2663751"/>
            <a:ext cx="1905000" cy="989013"/>
            <a:chOff x="1173" y="2345"/>
            <a:chExt cx="1200" cy="623"/>
          </a:xfrm>
        </p:grpSpPr>
        <p:sp>
          <p:nvSpPr>
            <p:cNvPr id="2783" name="Google Shape;2783;p75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5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5" name="Google Shape;2785;p75"/>
          <p:cNvSpPr/>
          <p:nvPr/>
        </p:nvSpPr>
        <p:spPr>
          <a:xfrm>
            <a:off x="6593022" y="3687689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75"/>
          <p:cNvSpPr txBox="1"/>
          <p:nvPr/>
        </p:nvSpPr>
        <p:spPr>
          <a:xfrm>
            <a:off x="7099435" y="371653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75"/>
          <p:cNvSpPr/>
          <p:nvPr/>
        </p:nvSpPr>
        <p:spPr>
          <a:xfrm>
            <a:off x="6600960" y="4673526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75"/>
          <p:cNvSpPr txBox="1"/>
          <p:nvPr/>
        </p:nvSpPr>
        <p:spPr>
          <a:xfrm>
            <a:off x="7085774" y="470667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9" name="Google Shape;2789;p75"/>
          <p:cNvCxnSpPr/>
          <p:nvPr/>
        </p:nvCxnSpPr>
        <p:spPr>
          <a:xfrm>
            <a:off x="6110422" y="4422701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0" name="Google Shape;2790;p75"/>
          <p:cNvCxnSpPr/>
          <p:nvPr/>
        </p:nvCxnSpPr>
        <p:spPr>
          <a:xfrm>
            <a:off x="6123122" y="2571676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1" name="Google Shape;2791;p75"/>
          <p:cNvGrpSpPr/>
          <p:nvPr/>
        </p:nvGrpSpPr>
        <p:grpSpPr>
          <a:xfrm>
            <a:off x="7099435" y="2455789"/>
            <a:ext cx="476250" cy="120650"/>
            <a:chOff x="2003" y="1816"/>
            <a:chExt cx="300" cy="76"/>
          </a:xfrm>
        </p:grpSpPr>
        <p:sp>
          <p:nvSpPr>
            <p:cNvPr id="2792" name="Google Shape;2792;p75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3" name="Google Shape;2793;p75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4" name="Google Shape;2794;p75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5" name="Google Shape;2795;p75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796" name="Google Shape;2796;p75"/>
          <p:cNvSpPr txBox="1"/>
          <p:nvPr/>
        </p:nvSpPr>
        <p:spPr>
          <a:xfrm>
            <a:off x="5904047" y="6175213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7" name="Google Shape;2797;p75"/>
          <p:cNvCxnSpPr/>
          <p:nvPr/>
        </p:nvCxnSpPr>
        <p:spPr>
          <a:xfrm>
            <a:off x="7144852" y="5771528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98" name="Google Shape;2798;p75"/>
          <p:cNvCxnSpPr/>
          <p:nvPr/>
        </p:nvCxnSpPr>
        <p:spPr>
          <a:xfrm>
            <a:off x="8639310" y="5348214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799" name="Google Shape;2799;p75"/>
          <p:cNvGrpSpPr/>
          <p:nvPr/>
        </p:nvGrpSpPr>
        <p:grpSpPr>
          <a:xfrm flipH="1">
            <a:off x="8877435" y="4941814"/>
            <a:ext cx="869950" cy="906497"/>
            <a:chOff x="-44" y="1473"/>
            <a:chExt cx="981" cy="1105"/>
          </a:xfrm>
        </p:grpSpPr>
        <p:pic>
          <p:nvPicPr>
            <p:cNvPr descr="desktop_computer_stylized_medium" id="2800" name="Google Shape;2800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1" name="Google Shape;2801;p7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02" name="Google Shape;2802;p75"/>
          <p:cNvSpPr txBox="1"/>
          <p:nvPr/>
        </p:nvSpPr>
        <p:spPr>
          <a:xfrm>
            <a:off x="58229" y="2313444"/>
            <a:ext cx="348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3" name="Google Shape;2803;p75"/>
          <p:cNvCxnSpPr/>
          <p:nvPr/>
        </p:nvCxnSpPr>
        <p:spPr>
          <a:xfrm>
            <a:off x="6118550" y="5358389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04" name="Google Shape;2804;p75"/>
          <p:cNvGrpSpPr/>
          <p:nvPr/>
        </p:nvGrpSpPr>
        <p:grpSpPr>
          <a:xfrm>
            <a:off x="3543763" y="3158045"/>
            <a:ext cx="4533639" cy="2974623"/>
            <a:chOff x="5189688" y="2806352"/>
            <a:chExt cx="4533639" cy="2974623"/>
          </a:xfrm>
        </p:grpSpPr>
        <p:grpSp>
          <p:nvGrpSpPr>
            <p:cNvPr id="2805" name="Google Shape;2805;p75"/>
            <p:cNvGrpSpPr/>
            <p:nvPr/>
          </p:nvGrpSpPr>
          <p:grpSpPr>
            <a:xfrm>
              <a:off x="5189688" y="3080408"/>
              <a:ext cx="3751009" cy="2700567"/>
              <a:chOff x="4633274" y="3577949"/>
              <a:chExt cx="3751009" cy="2700567"/>
            </a:xfrm>
          </p:grpSpPr>
          <p:sp>
            <p:nvSpPr>
              <p:cNvPr id="2806" name="Google Shape;2806;p75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07" name="Google Shape;2807;p75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808" name="Google Shape;2808;p75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5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810" name="Google Shape;2810;p75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1" name="Google Shape;2811;p75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12" name="Google Shape;2812;p75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3" name="Google Shape;2813;p75"/>
              <p:cNvSpPr txBox="1"/>
              <p:nvPr/>
            </p:nvSpPr>
            <p:spPr>
              <a:xfrm>
                <a:off x="4633274" y="4192806"/>
                <a:ext cx="2332500" cy="10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layer delivering IP datagram payload into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4" name="Google Shape;2814;p75"/>
              <p:cNvCxnSpPr/>
              <p:nvPr/>
            </p:nvCxnSpPr>
            <p:spPr>
              <a:xfrm>
                <a:off x="6906339" y="4724124"/>
                <a:ext cx="522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5" name="Google Shape;2815;p75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6" name="Google Shape;2816;p75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7" name="Google Shape;2817;p75"/>
          <p:cNvGrpSpPr/>
          <p:nvPr/>
        </p:nvGrpSpPr>
        <p:grpSpPr>
          <a:xfrm>
            <a:off x="3343227" y="1958956"/>
            <a:ext cx="4984808" cy="885851"/>
            <a:chOff x="4989152" y="1607263"/>
            <a:chExt cx="4984808" cy="885851"/>
          </a:xfrm>
        </p:grpSpPr>
        <p:grpSp>
          <p:nvGrpSpPr>
            <p:cNvPr id="2818" name="Google Shape;2818;p75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819" name="Google Shape;2819;p75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20" name="Google Shape;2820;p75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75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822" name="Google Shape;2822;p75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3" name="Google Shape;282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76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0" name="Google Shape;2830;p7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1" name="Google Shape;2831;p7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76"/>
          <p:cNvSpPr/>
          <p:nvPr/>
        </p:nvSpPr>
        <p:spPr>
          <a:xfrm>
            <a:off x="6160286" y="1436610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3" name="Google Shape;2833;p76"/>
          <p:cNvSpPr/>
          <p:nvPr/>
        </p:nvSpPr>
        <p:spPr>
          <a:xfrm>
            <a:off x="8601861" y="1430260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4" name="Google Shape;2834;p76"/>
          <p:cNvSpPr/>
          <p:nvPr/>
        </p:nvSpPr>
        <p:spPr>
          <a:xfrm>
            <a:off x="6102697" y="1538210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5" name="Google Shape;2835;p76"/>
          <p:cNvSpPr/>
          <p:nvPr/>
        </p:nvSpPr>
        <p:spPr>
          <a:xfrm>
            <a:off x="6642447" y="1595360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6" name="Google Shape;2836;p76"/>
          <p:cNvGrpSpPr/>
          <p:nvPr/>
        </p:nvGrpSpPr>
        <p:grpSpPr>
          <a:xfrm>
            <a:off x="6410672" y="2663747"/>
            <a:ext cx="1905000" cy="989013"/>
            <a:chOff x="1173" y="2345"/>
            <a:chExt cx="1200" cy="623"/>
          </a:xfrm>
        </p:grpSpPr>
        <p:sp>
          <p:nvSpPr>
            <p:cNvPr id="2837" name="Google Shape;2837;p76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8" name="Google Shape;2838;p76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9" name="Google Shape;2839;p76"/>
          <p:cNvSpPr/>
          <p:nvPr/>
        </p:nvSpPr>
        <p:spPr>
          <a:xfrm>
            <a:off x="6578947" y="3687685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p76"/>
          <p:cNvSpPr txBox="1"/>
          <p:nvPr/>
        </p:nvSpPr>
        <p:spPr>
          <a:xfrm>
            <a:off x="7085360" y="3716528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76"/>
          <p:cNvSpPr/>
          <p:nvPr/>
        </p:nvSpPr>
        <p:spPr>
          <a:xfrm>
            <a:off x="6586885" y="4673522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76"/>
          <p:cNvSpPr txBox="1"/>
          <p:nvPr/>
        </p:nvSpPr>
        <p:spPr>
          <a:xfrm>
            <a:off x="7071699" y="4706668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3" name="Google Shape;2843;p76"/>
          <p:cNvCxnSpPr/>
          <p:nvPr/>
        </p:nvCxnSpPr>
        <p:spPr>
          <a:xfrm>
            <a:off x="6096347" y="4422697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4" name="Google Shape;2844;p76"/>
          <p:cNvCxnSpPr/>
          <p:nvPr/>
        </p:nvCxnSpPr>
        <p:spPr>
          <a:xfrm>
            <a:off x="6109047" y="2571672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45" name="Google Shape;2845;p76"/>
          <p:cNvGrpSpPr/>
          <p:nvPr/>
        </p:nvGrpSpPr>
        <p:grpSpPr>
          <a:xfrm>
            <a:off x="7085360" y="2455785"/>
            <a:ext cx="476250" cy="120650"/>
            <a:chOff x="2003" y="1816"/>
            <a:chExt cx="300" cy="76"/>
          </a:xfrm>
        </p:grpSpPr>
        <p:sp>
          <p:nvSpPr>
            <p:cNvPr id="2846" name="Google Shape;2846;p76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7" name="Google Shape;2847;p76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8" name="Google Shape;2848;p76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49" name="Google Shape;2849;p76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50" name="Google Shape;2850;p76"/>
          <p:cNvSpPr txBox="1"/>
          <p:nvPr/>
        </p:nvSpPr>
        <p:spPr>
          <a:xfrm>
            <a:off x="5889972" y="6175209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1" name="Google Shape;2851;p76"/>
          <p:cNvCxnSpPr/>
          <p:nvPr/>
        </p:nvCxnSpPr>
        <p:spPr>
          <a:xfrm>
            <a:off x="7130777" y="5771524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52" name="Google Shape;2852;p76"/>
          <p:cNvCxnSpPr/>
          <p:nvPr/>
        </p:nvCxnSpPr>
        <p:spPr>
          <a:xfrm>
            <a:off x="8625235" y="5348210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53" name="Google Shape;2853;p76"/>
          <p:cNvGrpSpPr/>
          <p:nvPr/>
        </p:nvGrpSpPr>
        <p:grpSpPr>
          <a:xfrm flipH="1">
            <a:off x="8863360" y="4941810"/>
            <a:ext cx="869950" cy="906497"/>
            <a:chOff x="-44" y="1473"/>
            <a:chExt cx="981" cy="1105"/>
          </a:xfrm>
        </p:grpSpPr>
        <p:pic>
          <p:nvPicPr>
            <p:cNvPr descr="desktop_computer_stylized_medium" id="2854" name="Google Shape;2854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5" name="Google Shape;2855;p7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56" name="Google Shape;2856;p76"/>
          <p:cNvSpPr txBox="1"/>
          <p:nvPr/>
        </p:nvSpPr>
        <p:spPr>
          <a:xfrm>
            <a:off x="151922" y="1410816"/>
            <a:ext cx="3360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7" name="Google Shape;2857;p76"/>
          <p:cNvCxnSpPr/>
          <p:nvPr/>
        </p:nvCxnSpPr>
        <p:spPr>
          <a:xfrm>
            <a:off x="6104475" y="5358385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858" name="Google Shape;2858;p76"/>
          <p:cNvGrpSpPr/>
          <p:nvPr/>
        </p:nvGrpSpPr>
        <p:grpSpPr>
          <a:xfrm>
            <a:off x="3529688" y="3158041"/>
            <a:ext cx="4533639" cy="2974623"/>
            <a:chOff x="5189688" y="2806352"/>
            <a:chExt cx="4533639" cy="2974623"/>
          </a:xfrm>
        </p:grpSpPr>
        <p:grpSp>
          <p:nvGrpSpPr>
            <p:cNvPr id="2859" name="Google Shape;2859;p76"/>
            <p:cNvGrpSpPr/>
            <p:nvPr/>
          </p:nvGrpSpPr>
          <p:grpSpPr>
            <a:xfrm>
              <a:off x="5189688" y="3080408"/>
              <a:ext cx="3751009" cy="2700567"/>
              <a:chOff x="4633274" y="3577949"/>
              <a:chExt cx="3751009" cy="2700567"/>
            </a:xfrm>
          </p:grpSpPr>
          <p:sp>
            <p:nvSpPr>
              <p:cNvPr id="2860" name="Google Shape;2860;p76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861" name="Google Shape;2861;p76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862" name="Google Shape;2862;p76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63" name="Google Shape;2863;p76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864" name="Google Shape;2864;p76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65" name="Google Shape;2865;p76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66" name="Google Shape;2866;p76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7" name="Google Shape;2867;p76"/>
              <p:cNvSpPr txBox="1"/>
              <p:nvPr/>
            </p:nvSpPr>
            <p:spPr>
              <a:xfrm>
                <a:off x="4633274" y="4192806"/>
                <a:ext cx="2332500" cy="10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 layer delivering IP datagram payload into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8" name="Google Shape;2868;p76"/>
              <p:cNvCxnSpPr/>
              <p:nvPr/>
            </p:nvCxnSpPr>
            <p:spPr>
              <a:xfrm>
                <a:off x="6906339" y="4724124"/>
                <a:ext cx="522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69" name="Google Shape;2869;p76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0" name="Google Shape;2870;p76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1" name="Google Shape;2871;p76"/>
          <p:cNvGrpSpPr/>
          <p:nvPr/>
        </p:nvGrpSpPr>
        <p:grpSpPr>
          <a:xfrm>
            <a:off x="3329152" y="1958952"/>
            <a:ext cx="4984808" cy="885851"/>
            <a:chOff x="4989152" y="1607263"/>
            <a:chExt cx="4984808" cy="885851"/>
          </a:xfrm>
        </p:grpSpPr>
        <p:grpSp>
          <p:nvGrpSpPr>
            <p:cNvPr id="2872" name="Google Shape;2872;p76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873" name="Google Shape;2873;p76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74" name="Google Shape;2874;p76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76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876" name="Google Shape;2876;p76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rinking from the Firehose: How VividCortex Compresses its Metrics" id="2877" name="Google Shape;2877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958" y="5025471"/>
            <a:ext cx="3018692" cy="1811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inking From the Information Firehose" id="2878" name="Google Shape;2878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85" y="3623628"/>
            <a:ext cx="2699594" cy="178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77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6" name="Google Shape;2886;p77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7" name="Google Shape;2887;p7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77"/>
          <p:cNvSpPr/>
          <p:nvPr/>
        </p:nvSpPr>
        <p:spPr>
          <a:xfrm>
            <a:off x="6202501" y="1422544"/>
            <a:ext cx="2524200" cy="3854400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9" name="Google Shape;2889;p77"/>
          <p:cNvSpPr/>
          <p:nvPr/>
        </p:nvSpPr>
        <p:spPr>
          <a:xfrm>
            <a:off x="8644076" y="1416194"/>
            <a:ext cx="581025" cy="4206875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0" name="Google Shape;2890;p77"/>
          <p:cNvSpPr/>
          <p:nvPr/>
        </p:nvSpPr>
        <p:spPr>
          <a:xfrm>
            <a:off x="6116776" y="1524144"/>
            <a:ext cx="2533800" cy="381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1" name="Google Shape;2891;p77"/>
          <p:cNvSpPr/>
          <p:nvPr/>
        </p:nvSpPr>
        <p:spPr>
          <a:xfrm>
            <a:off x="6656526" y="1581294"/>
            <a:ext cx="13779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2" name="Google Shape;2892;p77"/>
          <p:cNvGrpSpPr/>
          <p:nvPr/>
        </p:nvGrpSpPr>
        <p:grpSpPr>
          <a:xfrm>
            <a:off x="6424751" y="2649681"/>
            <a:ext cx="1905000" cy="989013"/>
            <a:chOff x="1173" y="2345"/>
            <a:chExt cx="1200" cy="623"/>
          </a:xfrm>
        </p:grpSpPr>
        <p:sp>
          <p:nvSpPr>
            <p:cNvPr id="2893" name="Google Shape;2893;p77"/>
            <p:cNvSpPr/>
            <p:nvPr/>
          </p:nvSpPr>
          <p:spPr>
            <a:xfrm>
              <a:off x="1173" y="2345"/>
              <a:ext cx="1200" cy="3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94" name="Google Shape;2894;p77"/>
            <p:cNvSpPr txBox="1"/>
            <p:nvPr/>
          </p:nvSpPr>
          <p:spPr>
            <a:xfrm>
              <a:off x="1235" y="2368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TCP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2F2F2"/>
                  </a:solidFill>
                  <a:latin typeface="Tahoma"/>
                  <a:ea typeface="Tahoma"/>
                  <a:cs typeface="Tahoma"/>
                  <a:sym typeface="Tahoma"/>
                </a:rPr>
                <a:t>receiver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5" name="Google Shape;2895;p77"/>
          <p:cNvSpPr/>
          <p:nvPr/>
        </p:nvSpPr>
        <p:spPr>
          <a:xfrm>
            <a:off x="6593026" y="3673619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77"/>
          <p:cNvSpPr txBox="1"/>
          <p:nvPr/>
        </p:nvSpPr>
        <p:spPr>
          <a:xfrm>
            <a:off x="7099439" y="370246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77"/>
          <p:cNvSpPr/>
          <p:nvPr/>
        </p:nvSpPr>
        <p:spPr>
          <a:xfrm>
            <a:off x="6600964" y="4659456"/>
            <a:ext cx="1562100" cy="5970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77"/>
          <p:cNvSpPr txBox="1"/>
          <p:nvPr/>
        </p:nvSpPr>
        <p:spPr>
          <a:xfrm>
            <a:off x="7085778" y="4692602"/>
            <a:ext cx="55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9" name="Google Shape;2899;p77"/>
          <p:cNvCxnSpPr/>
          <p:nvPr/>
        </p:nvCxnSpPr>
        <p:spPr>
          <a:xfrm>
            <a:off x="6110426" y="4408631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0" name="Google Shape;2900;p77"/>
          <p:cNvCxnSpPr/>
          <p:nvPr/>
        </p:nvCxnSpPr>
        <p:spPr>
          <a:xfrm>
            <a:off x="6123126" y="2557606"/>
            <a:ext cx="254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01" name="Google Shape;2901;p77"/>
          <p:cNvGrpSpPr/>
          <p:nvPr/>
        </p:nvGrpSpPr>
        <p:grpSpPr>
          <a:xfrm>
            <a:off x="7099439" y="2441719"/>
            <a:ext cx="476250" cy="120650"/>
            <a:chOff x="2003" y="1816"/>
            <a:chExt cx="300" cy="76"/>
          </a:xfrm>
        </p:grpSpPr>
        <p:sp>
          <p:nvSpPr>
            <p:cNvPr id="2902" name="Google Shape;2902;p77"/>
            <p:cNvSpPr/>
            <p:nvPr/>
          </p:nvSpPr>
          <p:spPr>
            <a:xfrm>
              <a:off x="2003" y="181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3" name="Google Shape;2903;p77"/>
            <p:cNvSpPr/>
            <p:nvPr/>
          </p:nvSpPr>
          <p:spPr>
            <a:xfrm>
              <a:off x="2105" y="183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7"/>
            <p:cNvSpPr/>
            <p:nvPr/>
          </p:nvSpPr>
          <p:spPr>
            <a:xfrm>
              <a:off x="2229" y="189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7"/>
            <p:cNvSpPr/>
            <p:nvPr/>
          </p:nvSpPr>
          <p:spPr>
            <a:xfrm>
              <a:off x="2058" y="189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06" name="Google Shape;2906;p77"/>
          <p:cNvSpPr txBox="1"/>
          <p:nvPr/>
        </p:nvSpPr>
        <p:spPr>
          <a:xfrm>
            <a:off x="5904051" y="6161143"/>
            <a:ext cx="27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receiver protocol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7" name="Google Shape;2907;p77"/>
          <p:cNvCxnSpPr/>
          <p:nvPr/>
        </p:nvCxnSpPr>
        <p:spPr>
          <a:xfrm>
            <a:off x="7144856" y="5757458"/>
            <a:ext cx="0" cy="349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08" name="Google Shape;2908;p77"/>
          <p:cNvCxnSpPr/>
          <p:nvPr/>
        </p:nvCxnSpPr>
        <p:spPr>
          <a:xfrm>
            <a:off x="8639314" y="5334144"/>
            <a:ext cx="0" cy="46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909" name="Google Shape;2909;p77"/>
          <p:cNvGrpSpPr/>
          <p:nvPr/>
        </p:nvGrpSpPr>
        <p:grpSpPr>
          <a:xfrm flipH="1">
            <a:off x="8877439" y="4927744"/>
            <a:ext cx="869950" cy="906497"/>
            <a:chOff x="-44" y="1473"/>
            <a:chExt cx="981" cy="1105"/>
          </a:xfrm>
        </p:grpSpPr>
        <p:pic>
          <p:nvPicPr>
            <p:cNvPr descr="desktop_computer_stylized_medium" id="2910" name="Google Shape;2910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1" name="Google Shape;2911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12" name="Google Shape;2912;p77"/>
          <p:cNvSpPr txBox="1"/>
          <p:nvPr/>
        </p:nvSpPr>
        <p:spPr>
          <a:xfrm>
            <a:off x="278917" y="1452828"/>
            <a:ext cx="3200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layer delivers data faster than application layer removes data from socket buffers?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3" name="Google Shape;2913;p77"/>
          <p:cNvGrpSpPr/>
          <p:nvPr/>
        </p:nvGrpSpPr>
        <p:grpSpPr>
          <a:xfrm>
            <a:off x="420867" y="3819527"/>
            <a:ext cx="4205575" cy="2102876"/>
            <a:chOff x="322838" y="3975099"/>
            <a:chExt cx="4205575" cy="2102876"/>
          </a:xfrm>
        </p:grpSpPr>
        <p:sp>
          <p:nvSpPr>
            <p:cNvPr id="2914" name="Google Shape;2914;p77"/>
            <p:cNvSpPr/>
            <p:nvPr/>
          </p:nvSpPr>
          <p:spPr>
            <a:xfrm>
              <a:off x="363537" y="4397375"/>
              <a:ext cx="4134600" cy="1680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77"/>
            <p:cNvSpPr txBox="1"/>
            <p:nvPr/>
          </p:nvSpPr>
          <p:spPr>
            <a:xfrm>
              <a:off x="455613" y="4549775"/>
              <a:ext cx="40728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 controls sender, so sender won’t overflow receiver’s buffer by transmitting too much, too fast</a:t>
              </a:r>
              <a:endParaRPr b="0" i="0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77"/>
            <p:cNvSpPr txBox="1"/>
            <p:nvPr/>
          </p:nvSpPr>
          <p:spPr>
            <a:xfrm>
              <a:off x="322838" y="3975099"/>
              <a:ext cx="204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7" name="Google Shape;2917;p77"/>
          <p:cNvCxnSpPr/>
          <p:nvPr/>
        </p:nvCxnSpPr>
        <p:spPr>
          <a:xfrm>
            <a:off x="6118554" y="5344319"/>
            <a:ext cx="0" cy="46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918" name="Google Shape;2918;p77"/>
          <p:cNvGrpSpPr/>
          <p:nvPr/>
        </p:nvGrpSpPr>
        <p:grpSpPr>
          <a:xfrm>
            <a:off x="5985014" y="3143975"/>
            <a:ext cx="2092392" cy="2974623"/>
            <a:chOff x="7630935" y="2806352"/>
            <a:chExt cx="2092392" cy="2974623"/>
          </a:xfrm>
        </p:grpSpPr>
        <p:grpSp>
          <p:nvGrpSpPr>
            <p:cNvPr id="2919" name="Google Shape;2919;p77"/>
            <p:cNvGrpSpPr/>
            <p:nvPr/>
          </p:nvGrpSpPr>
          <p:grpSpPr>
            <a:xfrm>
              <a:off x="7630935" y="3080408"/>
              <a:ext cx="1309762" cy="2700567"/>
              <a:chOff x="7074521" y="3577949"/>
              <a:chExt cx="1309762" cy="2700567"/>
            </a:xfrm>
          </p:grpSpPr>
          <p:sp>
            <p:nvSpPr>
              <p:cNvPr id="2920" name="Google Shape;2920;p77"/>
              <p:cNvSpPr/>
              <p:nvPr/>
            </p:nvSpPr>
            <p:spPr>
              <a:xfrm>
                <a:off x="7655546" y="46193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2921" name="Google Shape;2921;p77"/>
              <p:cNvGrpSpPr/>
              <p:nvPr/>
            </p:nvGrpSpPr>
            <p:grpSpPr>
              <a:xfrm>
                <a:off x="7344839" y="5551212"/>
                <a:ext cx="1039444" cy="214548"/>
                <a:chOff x="7344839" y="5551212"/>
                <a:chExt cx="1039444" cy="214548"/>
              </a:xfrm>
            </p:grpSpPr>
            <p:sp>
              <p:nvSpPr>
                <p:cNvPr id="2922" name="Google Shape;2922;p77"/>
                <p:cNvSpPr/>
                <p:nvPr/>
              </p:nvSpPr>
              <p:spPr>
                <a:xfrm>
                  <a:off x="7344839" y="5556060"/>
                  <a:ext cx="1006500" cy="20970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23" name="Google Shape;2923;p77"/>
                <p:cNvSpPr/>
                <p:nvPr/>
              </p:nvSpPr>
              <p:spPr>
                <a:xfrm>
                  <a:off x="7650783" y="5551212"/>
                  <a:ext cx="733500" cy="212700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2924" name="Google Shape;2924;p77"/>
                <p:cNvCxnSpPr/>
                <p:nvPr/>
              </p:nvCxnSpPr>
              <p:spPr>
                <a:xfrm>
                  <a:off x="74888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25" name="Google Shape;2925;p77"/>
                <p:cNvCxnSpPr/>
                <p:nvPr/>
              </p:nvCxnSpPr>
              <p:spPr>
                <a:xfrm>
                  <a:off x="7641259" y="5555058"/>
                  <a:ext cx="0" cy="20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26" name="Google Shape;2926;p77"/>
              <p:cNvSpPr/>
              <p:nvPr/>
            </p:nvSpPr>
            <p:spPr>
              <a:xfrm>
                <a:off x="7647608" y="3577949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7"/>
              <p:cNvSpPr txBox="1"/>
              <p:nvPr/>
            </p:nvSpPr>
            <p:spPr>
              <a:xfrm>
                <a:off x="7074521" y="5970716"/>
                <a:ext cx="11334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from sender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8" name="Google Shape;2928;p77"/>
            <p:cNvSpPr/>
            <p:nvPr/>
          </p:nvSpPr>
          <p:spPr>
            <a:xfrm>
              <a:off x="8312727" y="2806352"/>
              <a:ext cx="1410600" cy="27180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9" name="Google Shape;2929;p77"/>
          <p:cNvGrpSpPr/>
          <p:nvPr/>
        </p:nvGrpSpPr>
        <p:grpSpPr>
          <a:xfrm>
            <a:off x="3343231" y="1944886"/>
            <a:ext cx="4984808" cy="885851"/>
            <a:chOff x="4989152" y="1607263"/>
            <a:chExt cx="4984808" cy="885851"/>
          </a:xfrm>
        </p:grpSpPr>
        <p:grpSp>
          <p:nvGrpSpPr>
            <p:cNvPr id="2930" name="Google Shape;2930;p77"/>
            <p:cNvGrpSpPr/>
            <p:nvPr/>
          </p:nvGrpSpPr>
          <p:grpSpPr>
            <a:xfrm>
              <a:off x="4989152" y="1652814"/>
              <a:ext cx="4984808" cy="840300"/>
              <a:chOff x="4432738" y="2150355"/>
              <a:chExt cx="4984808" cy="840300"/>
            </a:xfrm>
          </p:grpSpPr>
          <p:cxnSp>
            <p:nvCxnSpPr>
              <p:cNvPr id="2931" name="Google Shape;2931;p77"/>
              <p:cNvCxnSpPr/>
              <p:nvPr/>
            </p:nvCxnSpPr>
            <p:spPr>
              <a:xfrm>
                <a:off x="6976294" y="2457174"/>
                <a:ext cx="11022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32" name="Google Shape;2932;p77"/>
              <p:cNvSpPr txBox="1"/>
              <p:nvPr/>
            </p:nvSpPr>
            <p:spPr>
              <a:xfrm>
                <a:off x="4432738" y="2150355"/>
                <a:ext cx="2533800" cy="8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removing data from TCP socket buffers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77"/>
              <p:cNvSpPr/>
              <p:nvPr/>
            </p:nvSpPr>
            <p:spPr>
              <a:xfrm>
                <a:off x="8696946" y="2344462"/>
                <a:ext cx="720600" cy="20970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934" name="Google Shape;2934;p77"/>
            <p:cNvSpPr/>
            <p:nvPr/>
          </p:nvSpPr>
          <p:spPr>
            <a:xfrm flipH="1" rot="10800000">
              <a:off x="8517082" y="1607263"/>
              <a:ext cx="1001100" cy="872700"/>
            </a:xfrm>
            <a:prstGeom prst="curvedDownArrow">
              <a:avLst>
                <a:gd fmla="val 13767" name="adj1"/>
                <a:gd fmla="val 28170" name="adj2"/>
                <a:gd fmla="val 25000" name="adj3"/>
              </a:avLst>
            </a:prstGeom>
            <a:solidFill>
              <a:srgbClr val="C00000">
                <a:alpha val="529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35" name="Google Shape;293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78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2" name="Google Shape;2942;p78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3" name="Google Shape;2943;p7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4" name="Google Shape;2944;p78"/>
          <p:cNvSpPr txBox="1"/>
          <p:nvPr/>
        </p:nvSpPr>
        <p:spPr>
          <a:xfrm>
            <a:off x="196854" y="1485900"/>
            <a:ext cx="4502700" cy="5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 “advertises” free buffer space 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field in 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 set via socket options (typical default is 4096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operating systems autoadjust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limits amount of unACKed (“in-flight”) data to received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guarantees receive buffer will not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5" name="Google Shape;2945;p78"/>
          <p:cNvGrpSpPr/>
          <p:nvPr/>
        </p:nvGrpSpPr>
        <p:grpSpPr>
          <a:xfrm>
            <a:off x="6417193" y="1703972"/>
            <a:ext cx="2487976" cy="2174875"/>
            <a:chOff x="512" y="1294"/>
            <a:chExt cx="1822" cy="1370"/>
          </a:xfrm>
        </p:grpSpPr>
        <p:grpSp>
          <p:nvGrpSpPr>
            <p:cNvPr id="2946" name="Google Shape;2946;p78"/>
            <p:cNvGrpSpPr/>
            <p:nvPr/>
          </p:nvGrpSpPr>
          <p:grpSpPr>
            <a:xfrm>
              <a:off x="1232" y="1410"/>
              <a:ext cx="300" cy="76"/>
              <a:chOff x="2003" y="1816"/>
              <a:chExt cx="300" cy="76"/>
            </a:xfrm>
          </p:grpSpPr>
          <p:sp>
            <p:nvSpPr>
              <p:cNvPr id="2947" name="Google Shape;2947;p78"/>
              <p:cNvSpPr/>
              <p:nvPr/>
            </p:nvSpPr>
            <p:spPr>
              <a:xfrm>
                <a:off x="2003" y="1816"/>
                <a:ext cx="30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8" name="Google Shape;2948;p78"/>
              <p:cNvSpPr/>
              <p:nvPr/>
            </p:nvSpPr>
            <p:spPr>
              <a:xfrm>
                <a:off x="2105" y="1833"/>
                <a:ext cx="0" cy="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9" name="Google Shape;2949;p78"/>
              <p:cNvSpPr/>
              <p:nvPr/>
            </p:nvSpPr>
            <p:spPr>
              <a:xfrm>
                <a:off x="2228" y="1891"/>
                <a:ext cx="0" cy="0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0" name="Google Shape;2950;p78"/>
              <p:cNvSpPr/>
              <p:nvPr/>
            </p:nvSpPr>
            <p:spPr>
              <a:xfrm>
                <a:off x="2056" y="1892"/>
                <a:ext cx="0" cy="0"/>
              </a:xfrm>
              <a:prstGeom prst="rect">
                <a:avLst/>
              </a:prstGeom>
              <a:solidFill>
                <a:srgbClr val="CC9900"/>
              </a:solidFill>
              <a:ln cap="flat" cmpd="sng" w="9525">
                <a:solidFill>
                  <a:srgbClr val="CC99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951" name="Google Shape;2951;p78"/>
            <p:cNvSpPr/>
            <p:nvPr/>
          </p:nvSpPr>
          <p:spPr>
            <a:xfrm>
              <a:off x="526" y="1522"/>
              <a:ext cx="1800" cy="900"/>
            </a:xfrm>
            <a:prstGeom prst="rect">
              <a:avLst/>
            </a:prstGeom>
            <a:solidFill>
              <a:srgbClr val="0000A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52" name="Google Shape;2952;p78"/>
            <p:cNvCxnSpPr/>
            <p:nvPr/>
          </p:nvCxnSpPr>
          <p:spPr>
            <a:xfrm>
              <a:off x="512" y="1863"/>
              <a:ext cx="18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3" name="Google Shape;2953;p78"/>
            <p:cNvSpPr/>
            <p:nvPr/>
          </p:nvSpPr>
          <p:spPr>
            <a:xfrm>
              <a:off x="1310" y="1294"/>
              <a:ext cx="300" cy="300"/>
            </a:xfrm>
            <a:prstGeom prst="upArrow">
              <a:avLst>
                <a:gd fmla="val 50000" name="adj1"/>
                <a:gd fmla="val 4586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descr="Dark upward diagonal" id="2954" name="Google Shape;2954;p78"/>
            <p:cNvSpPr/>
            <p:nvPr/>
          </p:nvSpPr>
          <p:spPr>
            <a:xfrm>
              <a:off x="534" y="1856"/>
              <a:ext cx="1800" cy="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1312" y="2364"/>
              <a:ext cx="300" cy="300"/>
            </a:xfrm>
            <a:prstGeom prst="upArrow">
              <a:avLst>
                <a:gd fmla="val 50000" name="adj1"/>
                <a:gd fmla="val 4586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6" name="Google Shape;2956;p78"/>
            <p:cNvSpPr txBox="1"/>
            <p:nvPr/>
          </p:nvSpPr>
          <p:spPr>
            <a:xfrm>
              <a:off x="814" y="156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buffered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7" name="Google Shape;2957;p78"/>
            <p:cNvCxnSpPr/>
            <p:nvPr/>
          </p:nvCxnSpPr>
          <p:spPr>
            <a:xfrm>
              <a:off x="522" y="1857"/>
              <a:ext cx="1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8" name="Google Shape;2958;p78"/>
            <p:cNvSpPr txBox="1"/>
            <p:nvPr/>
          </p:nvSpPr>
          <p:spPr>
            <a:xfrm>
              <a:off x="653" y="202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free buffer space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9" name="Google Shape;2959;p78"/>
          <p:cNvSpPr txBox="1"/>
          <p:nvPr/>
        </p:nvSpPr>
        <p:spPr>
          <a:xfrm>
            <a:off x="5529780" y="2848559"/>
            <a:ext cx="67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0" name="Google Shape;2960;p78"/>
          <p:cNvCxnSpPr/>
          <p:nvPr/>
        </p:nvCxnSpPr>
        <p:spPr>
          <a:xfrm>
            <a:off x="6040955" y="2581859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1" name="Google Shape;2961;p78"/>
          <p:cNvCxnSpPr/>
          <p:nvPr/>
        </p:nvCxnSpPr>
        <p:spPr>
          <a:xfrm rot="10800000">
            <a:off x="6040955" y="3107384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2" name="Google Shape;2962;p78"/>
          <p:cNvCxnSpPr/>
          <p:nvPr/>
        </p:nvCxnSpPr>
        <p:spPr>
          <a:xfrm>
            <a:off x="5886968" y="3439109"/>
            <a:ext cx="47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3" name="Google Shape;2963;p78"/>
          <p:cNvCxnSpPr/>
          <p:nvPr/>
        </p:nvCxnSpPr>
        <p:spPr>
          <a:xfrm>
            <a:off x="5936180" y="2570747"/>
            <a:ext cx="19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4" name="Google Shape;2964;p78"/>
          <p:cNvCxnSpPr/>
          <p:nvPr/>
        </p:nvCxnSpPr>
        <p:spPr>
          <a:xfrm>
            <a:off x="5909193" y="2045284"/>
            <a:ext cx="47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5" name="Google Shape;2965;p78"/>
          <p:cNvCxnSpPr/>
          <p:nvPr/>
        </p:nvCxnSpPr>
        <p:spPr>
          <a:xfrm>
            <a:off x="6298130" y="2050047"/>
            <a:ext cx="0" cy="17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66" name="Google Shape;2966;p78"/>
          <p:cNvCxnSpPr/>
          <p:nvPr/>
        </p:nvCxnSpPr>
        <p:spPr>
          <a:xfrm>
            <a:off x="6296543" y="2473909"/>
            <a:ext cx="0" cy="95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7" name="Google Shape;2967;p78"/>
          <p:cNvSpPr txBox="1"/>
          <p:nvPr/>
        </p:nvSpPr>
        <p:spPr>
          <a:xfrm>
            <a:off x="5144018" y="2210384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Google Shape;2968;p78"/>
          <p:cNvSpPr txBox="1"/>
          <p:nvPr/>
        </p:nvSpPr>
        <p:spPr>
          <a:xfrm>
            <a:off x="6422286" y="3839159"/>
            <a:ext cx="25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segment payloads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9" name="Google Shape;2969;p78"/>
          <p:cNvSpPr txBox="1"/>
          <p:nvPr/>
        </p:nvSpPr>
        <p:spPr>
          <a:xfrm>
            <a:off x="6473311" y="1338847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application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78"/>
          <p:cNvSpPr txBox="1"/>
          <p:nvPr/>
        </p:nvSpPr>
        <p:spPr>
          <a:xfrm>
            <a:off x="5824334" y="4224337"/>
            <a:ext cx="35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receiver-side buffering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1" name="Google Shape;2971;p78"/>
          <p:cNvSpPr txBox="1"/>
          <p:nvPr/>
        </p:nvSpPr>
        <p:spPr>
          <a:xfrm>
            <a:off x="5487739" y="4990364"/>
            <a:ext cx="61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LastByteRcvd – LastByteRead ≤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RcvBuffer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2" name="Google Shape;2972;p78"/>
          <p:cNvSpPr txBox="1"/>
          <p:nvPr/>
        </p:nvSpPr>
        <p:spPr>
          <a:xfrm>
            <a:off x="4772631" y="5537200"/>
            <a:ext cx="75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rwnd = RcvBuffer – [LastByteRcvd – LastByteRead]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3" name="Google Shape;297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79"/>
          <p:cNvSpPr/>
          <p:nvPr/>
        </p:nvSpPr>
        <p:spPr>
          <a:xfrm>
            <a:off x="393111" y="666750"/>
            <a:ext cx="92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flow control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0" name="Google Shape;2980;p7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1" name="Google Shape;2981;p7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2" name="Google Shape;2982;p79"/>
          <p:cNvSpPr txBox="1"/>
          <p:nvPr/>
        </p:nvSpPr>
        <p:spPr>
          <a:xfrm>
            <a:off x="281354" y="1434376"/>
            <a:ext cx="4668000" cy="5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receiver “advertises” free buffer space 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field in 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 set via socket options (typical default is 4096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operating systems autoadjust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limits amount of unACKed (“in-flight”) data to received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rwnd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guarantees receive buffer will not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3" name="Google Shape;2983;p79"/>
          <p:cNvGrpSpPr/>
          <p:nvPr/>
        </p:nvGrpSpPr>
        <p:grpSpPr>
          <a:xfrm>
            <a:off x="5520877" y="1434376"/>
            <a:ext cx="4349400" cy="5165886"/>
            <a:chOff x="7334716" y="821871"/>
            <a:chExt cx="4349400" cy="5165886"/>
          </a:xfrm>
        </p:grpSpPr>
        <p:sp>
          <p:nvSpPr>
            <p:cNvPr id="2984" name="Google Shape;2984;p79"/>
            <p:cNvSpPr txBox="1"/>
            <p:nvPr/>
          </p:nvSpPr>
          <p:spPr>
            <a:xfrm>
              <a:off x="7334716" y="821871"/>
              <a:ext cx="43494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# bytes receiver willing to accept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5" name="Google Shape;2985;p79"/>
            <p:cNvGrpSpPr/>
            <p:nvPr/>
          </p:nvGrpSpPr>
          <p:grpSpPr>
            <a:xfrm>
              <a:off x="7490707" y="1445880"/>
              <a:ext cx="3173101" cy="4078292"/>
              <a:chOff x="7157014" y="1873079"/>
              <a:chExt cx="2251544" cy="2800448"/>
            </a:xfrm>
          </p:grpSpPr>
          <p:sp>
            <p:nvSpPr>
              <p:cNvPr id="2986" name="Google Shape;2986;p79"/>
              <p:cNvSpPr/>
              <p:nvPr/>
            </p:nvSpPr>
            <p:spPr>
              <a:xfrm>
                <a:off x="7206558" y="1873079"/>
                <a:ext cx="2202000" cy="274560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Calibri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7" name="Google Shape;2987;p79"/>
              <p:cNvSpPr/>
              <p:nvPr/>
            </p:nvSpPr>
            <p:spPr>
              <a:xfrm>
                <a:off x="7158783" y="1939027"/>
                <a:ext cx="2202000" cy="273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88" name="Google Shape;2988;p79"/>
              <p:cNvCxnSpPr/>
              <p:nvPr/>
            </p:nvCxnSpPr>
            <p:spPr>
              <a:xfrm>
                <a:off x="7160553" y="2152232"/>
                <a:ext cx="2199300" cy="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9" name="Google Shape;2989;p79"/>
              <p:cNvCxnSpPr/>
              <p:nvPr/>
            </p:nvCxnSpPr>
            <p:spPr>
              <a:xfrm>
                <a:off x="7157014" y="2368146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0" name="Google Shape;2990;p79"/>
              <p:cNvCxnSpPr/>
              <p:nvPr/>
            </p:nvCxnSpPr>
            <p:spPr>
              <a:xfrm>
                <a:off x="7162322" y="2584964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1" name="Google Shape;2991;p79"/>
              <p:cNvCxnSpPr/>
              <p:nvPr/>
            </p:nvCxnSpPr>
            <p:spPr>
              <a:xfrm>
                <a:off x="7159668" y="2809912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2" name="Google Shape;2992;p79"/>
              <p:cNvCxnSpPr/>
              <p:nvPr/>
            </p:nvCxnSpPr>
            <p:spPr>
              <a:xfrm>
                <a:off x="7157014" y="3032150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3" name="Google Shape;2993;p79"/>
              <p:cNvCxnSpPr/>
              <p:nvPr/>
            </p:nvCxnSpPr>
            <p:spPr>
              <a:xfrm>
                <a:off x="7157014" y="3351956"/>
                <a:ext cx="220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4" name="Google Shape;2994;p79"/>
              <p:cNvCxnSpPr/>
              <p:nvPr/>
            </p:nvCxnSpPr>
            <p:spPr>
              <a:xfrm rot="10800000">
                <a:off x="8249587" y="2586640"/>
                <a:ext cx="2700" cy="44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95" name="Google Shape;2995;p79"/>
              <p:cNvSpPr txBox="1"/>
              <p:nvPr/>
            </p:nvSpPr>
            <p:spPr>
              <a:xfrm>
                <a:off x="8220544" y="2572087"/>
                <a:ext cx="1124100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receive window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96" name="Google Shape;2996;p79"/>
              <p:cNvCxnSpPr/>
              <p:nvPr/>
            </p:nvCxnSpPr>
            <p:spPr>
              <a:xfrm rot="10800000">
                <a:off x="8241752" y="1940894"/>
                <a:ext cx="900" cy="20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97" name="Google Shape;2997;p79"/>
            <p:cNvCxnSpPr/>
            <p:nvPr/>
          </p:nvCxnSpPr>
          <p:spPr>
            <a:xfrm rot="10800000">
              <a:off x="7968156" y="1150514"/>
              <a:ext cx="1233900" cy="1404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8" name="Google Shape;2998;p79"/>
            <p:cNvSpPr txBox="1"/>
            <p:nvPr/>
          </p:nvSpPr>
          <p:spPr>
            <a:xfrm>
              <a:off x="8125744" y="5646057"/>
              <a:ext cx="2310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segment format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99" name="Google Shape;299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8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5" name="Google Shape;3005;p80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6" name="Google Shape;3006;p80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3.5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7" name="Google Shape;3007;p80"/>
          <p:cNvSpPr/>
          <p:nvPr/>
        </p:nvSpPr>
        <p:spPr>
          <a:xfrm>
            <a:off x="393111" y="1056390"/>
            <a:ext cx="54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8" name="Google Shape;300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3" name="Google Shape;3013;p8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4" name="Google Shape;3014;p8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Google Shape;3015;p8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6" name="Google Shape;3016;p81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7" name="Google Shape;3017;p81"/>
          <p:cNvSpPr/>
          <p:nvPr/>
        </p:nvSpPr>
        <p:spPr>
          <a:xfrm>
            <a:off x="2393085" y="3075970"/>
            <a:ext cx="2279700" cy="24147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8" name="Google Shape;3018;p81"/>
          <p:cNvSpPr/>
          <p:nvPr/>
        </p:nvSpPr>
        <p:spPr>
          <a:xfrm>
            <a:off x="2353397" y="3129945"/>
            <a:ext cx="2270100" cy="247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19" name="Google Shape;3019;p81"/>
          <p:cNvCxnSpPr/>
          <p:nvPr/>
        </p:nvCxnSpPr>
        <p:spPr>
          <a:xfrm>
            <a:off x="2353397" y="3571270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0" name="Google Shape;3020;p81"/>
          <p:cNvSpPr txBox="1"/>
          <p:nvPr/>
        </p:nvSpPr>
        <p:spPr>
          <a:xfrm>
            <a:off x="2367685" y="3683983"/>
            <a:ext cx="233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server-to-client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1" name="Google Shape;3021;p81"/>
          <p:cNvGrpSpPr/>
          <p:nvPr/>
        </p:nvGrpSpPr>
        <p:grpSpPr>
          <a:xfrm>
            <a:off x="3233900" y="3485545"/>
            <a:ext cx="391205" cy="120650"/>
            <a:chOff x="344" y="1846"/>
            <a:chExt cx="300" cy="76"/>
          </a:xfrm>
        </p:grpSpPr>
        <p:sp>
          <p:nvSpPr>
            <p:cNvPr id="3022" name="Google Shape;3022;p81"/>
            <p:cNvSpPr/>
            <p:nvPr/>
          </p:nvSpPr>
          <p:spPr>
            <a:xfrm>
              <a:off x="344" y="184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3" name="Google Shape;3023;p81"/>
            <p:cNvSpPr/>
            <p:nvPr/>
          </p:nvSpPr>
          <p:spPr>
            <a:xfrm>
              <a:off x="454" y="186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4" name="Google Shape;3024;p81"/>
            <p:cNvSpPr/>
            <p:nvPr/>
          </p:nvSpPr>
          <p:spPr>
            <a:xfrm>
              <a:off x="578" y="192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25" name="Google Shape;3025;p81"/>
            <p:cNvSpPr/>
            <p:nvPr/>
          </p:nvSpPr>
          <p:spPr>
            <a:xfrm>
              <a:off x="407" y="192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026" name="Google Shape;3026;p81"/>
          <p:cNvSpPr txBox="1"/>
          <p:nvPr/>
        </p:nvSpPr>
        <p:spPr>
          <a:xfrm>
            <a:off x="2871489" y="3147123"/>
            <a:ext cx="11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7" name="Google Shape;3027;p81"/>
          <p:cNvCxnSpPr/>
          <p:nvPr/>
        </p:nvCxnSpPr>
        <p:spPr>
          <a:xfrm>
            <a:off x="2359747" y="5066695"/>
            <a:ext cx="226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8" name="Google Shape;3028;p81"/>
          <p:cNvSpPr txBox="1"/>
          <p:nvPr/>
        </p:nvSpPr>
        <p:spPr>
          <a:xfrm>
            <a:off x="2878066" y="5161856"/>
            <a:ext cx="9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Google Shape;3029;p81"/>
          <p:cNvSpPr/>
          <p:nvPr/>
        </p:nvSpPr>
        <p:spPr>
          <a:xfrm>
            <a:off x="2324822" y="5488970"/>
            <a:ext cx="23352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0" name="Google Shape;3030;p81"/>
          <p:cNvCxnSpPr/>
          <p:nvPr/>
        </p:nvCxnSpPr>
        <p:spPr>
          <a:xfrm>
            <a:off x="2353397" y="5477858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31" name="Google Shape;3031;p81"/>
          <p:cNvCxnSpPr/>
          <p:nvPr/>
        </p:nvCxnSpPr>
        <p:spPr>
          <a:xfrm>
            <a:off x="4617172" y="5449283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32" name="Google Shape;3032;p81"/>
          <p:cNvSpPr/>
          <p:nvPr/>
        </p:nvSpPr>
        <p:spPr>
          <a:xfrm flipH="1">
            <a:off x="1880322" y="3133120"/>
            <a:ext cx="468313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3" name="Google Shape;3033;p81"/>
          <p:cNvSpPr/>
          <p:nvPr/>
        </p:nvSpPr>
        <p:spPr>
          <a:xfrm>
            <a:off x="6695210" y="3082320"/>
            <a:ext cx="2279700" cy="24147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4" name="Google Shape;3034;p81"/>
          <p:cNvSpPr/>
          <p:nvPr/>
        </p:nvSpPr>
        <p:spPr>
          <a:xfrm>
            <a:off x="6655522" y="3136295"/>
            <a:ext cx="2270100" cy="247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35" name="Google Shape;3035;p81"/>
          <p:cNvCxnSpPr/>
          <p:nvPr/>
        </p:nvCxnSpPr>
        <p:spPr>
          <a:xfrm>
            <a:off x="6655522" y="3577620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6" name="Google Shape;3036;p81"/>
          <p:cNvSpPr txBox="1"/>
          <p:nvPr/>
        </p:nvSpPr>
        <p:spPr>
          <a:xfrm>
            <a:off x="6669810" y="3690333"/>
            <a:ext cx="2335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state: 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connection Variables: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seq # client-to-server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server-to-client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rcvBuffer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at server,client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7" name="Google Shape;3037;p81"/>
          <p:cNvGrpSpPr/>
          <p:nvPr/>
        </p:nvGrpSpPr>
        <p:grpSpPr>
          <a:xfrm>
            <a:off x="7562919" y="3491895"/>
            <a:ext cx="391205" cy="120650"/>
            <a:chOff x="344" y="1846"/>
            <a:chExt cx="300" cy="76"/>
          </a:xfrm>
        </p:grpSpPr>
        <p:sp>
          <p:nvSpPr>
            <p:cNvPr id="3038" name="Google Shape;3038;p81"/>
            <p:cNvSpPr/>
            <p:nvPr/>
          </p:nvSpPr>
          <p:spPr>
            <a:xfrm>
              <a:off x="344" y="1846"/>
              <a:ext cx="30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9" name="Google Shape;3039;p81"/>
            <p:cNvSpPr/>
            <p:nvPr/>
          </p:nvSpPr>
          <p:spPr>
            <a:xfrm>
              <a:off x="454" y="1863"/>
              <a:ext cx="0" cy="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0" name="Google Shape;3040;p81"/>
            <p:cNvSpPr/>
            <p:nvPr/>
          </p:nvSpPr>
          <p:spPr>
            <a:xfrm>
              <a:off x="578" y="1921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1" name="Google Shape;3041;p81"/>
            <p:cNvSpPr/>
            <p:nvPr/>
          </p:nvSpPr>
          <p:spPr>
            <a:xfrm>
              <a:off x="407" y="1922"/>
              <a:ext cx="0" cy="0"/>
            </a:xfrm>
            <a:prstGeom prst="rect">
              <a:avLst/>
            </a:prstGeom>
            <a:solidFill>
              <a:srgbClr val="CC9900"/>
            </a:solidFill>
            <a:ln cap="flat" cmpd="sng" w="9525">
              <a:solidFill>
                <a:srgbClr val="CC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042" name="Google Shape;3042;p81"/>
          <p:cNvSpPr txBox="1"/>
          <p:nvPr/>
        </p:nvSpPr>
        <p:spPr>
          <a:xfrm>
            <a:off x="7197654" y="3164731"/>
            <a:ext cx="11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3" name="Google Shape;3043;p81"/>
          <p:cNvCxnSpPr/>
          <p:nvPr/>
        </p:nvCxnSpPr>
        <p:spPr>
          <a:xfrm>
            <a:off x="6661872" y="5073045"/>
            <a:ext cx="226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4" name="Google Shape;3044;p81"/>
          <p:cNvSpPr txBox="1"/>
          <p:nvPr/>
        </p:nvSpPr>
        <p:spPr>
          <a:xfrm>
            <a:off x="7325361" y="5154493"/>
            <a:ext cx="9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5" name="Google Shape;3045;p81"/>
          <p:cNvSpPr/>
          <p:nvPr/>
        </p:nvSpPr>
        <p:spPr>
          <a:xfrm>
            <a:off x="6626947" y="5495320"/>
            <a:ext cx="23352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6" name="Google Shape;3046;p81"/>
          <p:cNvCxnSpPr/>
          <p:nvPr/>
        </p:nvCxnSpPr>
        <p:spPr>
          <a:xfrm>
            <a:off x="6655522" y="5484208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47" name="Google Shape;3047;p81"/>
          <p:cNvCxnSpPr/>
          <p:nvPr/>
        </p:nvCxnSpPr>
        <p:spPr>
          <a:xfrm>
            <a:off x="8919297" y="5455633"/>
            <a:ext cx="0" cy="23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48" name="Google Shape;3048;p81"/>
          <p:cNvSpPr/>
          <p:nvPr/>
        </p:nvSpPr>
        <p:spPr>
          <a:xfrm>
            <a:off x="8936760" y="3072795"/>
            <a:ext cx="468312" cy="249078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9" name="Google Shape;3049;p81"/>
          <p:cNvSpPr txBox="1"/>
          <p:nvPr/>
        </p:nvSpPr>
        <p:spPr>
          <a:xfrm>
            <a:off x="250454" y="5900328"/>
            <a:ext cx="563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 clientSocket =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newSocket("hostname","port number");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81"/>
          <p:cNvSpPr txBox="1"/>
          <p:nvPr/>
        </p:nvSpPr>
        <p:spPr>
          <a:xfrm>
            <a:off x="6276203" y="5913824"/>
            <a:ext cx="415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Socket connectionSocket = welcomeSocket.accept();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1" name="Google Shape;3051;p81"/>
          <p:cNvGrpSpPr/>
          <p:nvPr/>
        </p:nvGrpSpPr>
        <p:grpSpPr>
          <a:xfrm>
            <a:off x="1404072" y="5165120"/>
            <a:ext cx="698500" cy="612799"/>
            <a:chOff x="-44" y="1473"/>
            <a:chExt cx="981" cy="1105"/>
          </a:xfrm>
        </p:grpSpPr>
        <p:pic>
          <p:nvPicPr>
            <p:cNvPr descr="desktop_computer_stylized_medium" id="3052" name="Google Shape;3052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3" name="Google Shape;3053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54" name="Google Shape;3054;p81"/>
          <p:cNvGrpSpPr/>
          <p:nvPr/>
        </p:nvGrpSpPr>
        <p:grpSpPr>
          <a:xfrm>
            <a:off x="9219335" y="5063520"/>
            <a:ext cx="414162" cy="628110"/>
            <a:chOff x="4140" y="429"/>
            <a:chExt cx="1419" cy="2400"/>
          </a:xfrm>
        </p:grpSpPr>
        <p:sp>
          <p:nvSpPr>
            <p:cNvPr id="3055" name="Google Shape;3055;p8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81"/>
            <p:cNvSpPr/>
            <p:nvPr/>
          </p:nvSpPr>
          <p:spPr>
            <a:xfrm>
              <a:off x="4205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8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8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81"/>
            <p:cNvSpPr/>
            <p:nvPr/>
          </p:nvSpPr>
          <p:spPr>
            <a:xfrm>
              <a:off x="4211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60" name="Google Shape;3060;p81"/>
            <p:cNvGrpSpPr/>
            <p:nvPr/>
          </p:nvGrpSpPr>
          <p:grpSpPr>
            <a:xfrm>
              <a:off x="4749" y="666"/>
              <a:ext cx="492" cy="18"/>
              <a:chOff x="614" y="2566"/>
              <a:chExt cx="614" cy="17"/>
            </a:xfrm>
          </p:grpSpPr>
          <p:sp>
            <p:nvSpPr>
              <p:cNvPr id="3061" name="Google Shape;3061;p81"/>
              <p:cNvSpPr/>
              <p:nvPr/>
            </p:nvSpPr>
            <p:spPr>
              <a:xfrm>
                <a:off x="614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2" name="Google Shape;3062;p81"/>
              <p:cNvSpPr/>
              <p:nvPr/>
            </p:nvSpPr>
            <p:spPr>
              <a:xfrm>
                <a:off x="628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63" name="Google Shape;3063;p81"/>
            <p:cNvSpPr/>
            <p:nvPr/>
          </p:nvSpPr>
          <p:spPr>
            <a:xfrm>
              <a:off x="4222" y="101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64" name="Google Shape;3064;p81"/>
            <p:cNvGrpSpPr/>
            <p:nvPr/>
          </p:nvGrpSpPr>
          <p:grpSpPr>
            <a:xfrm>
              <a:off x="4749" y="993"/>
              <a:ext cx="491" cy="18"/>
              <a:chOff x="617" y="2567"/>
              <a:chExt cx="613" cy="19"/>
            </a:xfrm>
          </p:grpSpPr>
          <p:sp>
            <p:nvSpPr>
              <p:cNvPr id="3065" name="Google Shape;3065;p81"/>
              <p:cNvSpPr/>
              <p:nvPr/>
            </p:nvSpPr>
            <p:spPr>
              <a:xfrm>
                <a:off x="617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6" name="Google Shape;3066;p81"/>
              <p:cNvSpPr/>
              <p:nvPr/>
            </p:nvSpPr>
            <p:spPr>
              <a:xfrm>
                <a:off x="630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67" name="Google Shape;3067;p81"/>
            <p:cNvSpPr/>
            <p:nvPr/>
          </p:nvSpPr>
          <p:spPr>
            <a:xfrm>
              <a:off x="4216" y="13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81"/>
            <p:cNvSpPr/>
            <p:nvPr/>
          </p:nvSpPr>
          <p:spPr>
            <a:xfrm>
              <a:off x="4227" y="1654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69" name="Google Shape;3069;p81"/>
            <p:cNvGrpSpPr/>
            <p:nvPr/>
          </p:nvGrpSpPr>
          <p:grpSpPr>
            <a:xfrm>
              <a:off x="4733" y="1636"/>
              <a:ext cx="493" cy="13"/>
              <a:chOff x="611" y="2576"/>
              <a:chExt cx="614" cy="12"/>
            </a:xfrm>
          </p:grpSpPr>
          <p:sp>
            <p:nvSpPr>
              <p:cNvPr id="3070" name="Google Shape;3070;p81"/>
              <p:cNvSpPr/>
              <p:nvPr/>
            </p:nvSpPr>
            <p:spPr>
              <a:xfrm>
                <a:off x="611" y="257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1" name="Google Shape;3071;p81"/>
              <p:cNvSpPr/>
              <p:nvPr/>
            </p:nvSpPr>
            <p:spPr>
              <a:xfrm>
                <a:off x="625" y="2588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72" name="Google Shape;3072;p8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073" name="Google Shape;3073;p81"/>
            <p:cNvGrpSpPr/>
            <p:nvPr/>
          </p:nvGrpSpPr>
          <p:grpSpPr>
            <a:xfrm>
              <a:off x="4738" y="1327"/>
              <a:ext cx="493" cy="18"/>
              <a:chOff x="613" y="2568"/>
              <a:chExt cx="614" cy="18"/>
            </a:xfrm>
          </p:grpSpPr>
          <p:sp>
            <p:nvSpPr>
              <p:cNvPr id="3074" name="Google Shape;3074;p81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5" name="Google Shape;3075;p81"/>
              <p:cNvSpPr/>
              <p:nvPr/>
            </p:nvSpPr>
            <p:spPr>
              <a:xfrm>
                <a:off x="627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76" name="Google Shape;3076;p81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7" name="Google Shape;3077;p8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8" name="Google Shape;3078;p8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9" name="Google Shape;3079;p81"/>
            <p:cNvSpPr/>
            <p:nvPr/>
          </p:nvSpPr>
          <p:spPr>
            <a:xfrm>
              <a:off x="5516" y="2613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0" name="Google Shape;3080;p8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1" name="Google Shape;3081;p81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2" name="Google Shape;3082;p81"/>
            <p:cNvSpPr/>
            <p:nvPr/>
          </p:nvSpPr>
          <p:spPr>
            <a:xfrm>
              <a:off x="4205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3" name="Google Shape;3083;p81"/>
            <p:cNvSpPr/>
            <p:nvPr/>
          </p:nvSpPr>
          <p:spPr>
            <a:xfrm>
              <a:off x="4309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4" name="Google Shape;3084;p81"/>
            <p:cNvSpPr/>
            <p:nvPr/>
          </p:nvSpPr>
          <p:spPr>
            <a:xfrm>
              <a:off x="4488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81"/>
            <p:cNvSpPr/>
            <p:nvPr/>
          </p:nvSpPr>
          <p:spPr>
            <a:xfrm>
              <a:off x="4662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6" name="Google Shape;3086;p81"/>
            <p:cNvSpPr/>
            <p:nvPr/>
          </p:nvSpPr>
          <p:spPr>
            <a:xfrm>
              <a:off x="5065" y="1836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087" name="Google Shape;308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8" name="Google Shape;3088;p81"/>
          <p:cNvSpPr txBox="1"/>
          <p:nvPr/>
        </p:nvSpPr>
        <p:spPr>
          <a:xfrm>
            <a:off x="371875" y="1470075"/>
            <a:ext cx="109971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exchanging data, sender/receiver “handshake”: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agree to establish connection (each knowing the other willing to establish connection)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agree on connection parameters (e.g., starting seq #s)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393111" y="678407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19"/>
          <p:cNvSpPr/>
          <p:nvPr/>
        </p:nvSpPr>
        <p:spPr>
          <a:xfrm>
            <a:off x="3962400" y="3352800"/>
            <a:ext cx="4648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4931852" y="2294802"/>
            <a:ext cx="5598473" cy="4095719"/>
            <a:chOff x="6226081" y="2364366"/>
            <a:chExt cx="5598473" cy="4095719"/>
          </a:xfrm>
        </p:grpSpPr>
        <p:grpSp>
          <p:nvGrpSpPr>
            <p:cNvPr id="440" name="Google Shape;440;p19"/>
            <p:cNvGrpSpPr/>
            <p:nvPr/>
          </p:nvGrpSpPr>
          <p:grpSpPr>
            <a:xfrm>
              <a:off x="6944646" y="2545250"/>
              <a:ext cx="1245000" cy="594000"/>
              <a:chOff x="9852456" y="608434"/>
              <a:chExt cx="1245000" cy="594000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>
              <a:off x="7541116" y="2997281"/>
              <a:ext cx="577200" cy="338700"/>
              <a:chOff x="9950444" y="999755"/>
              <a:chExt cx="577200" cy="338700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6677899" y="2425781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447" name="Google Shape;447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8" name="Google Shape;448;p1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449" name="Google Shape;449;p19"/>
            <p:cNvGrpSpPr/>
            <p:nvPr/>
          </p:nvGrpSpPr>
          <p:grpSpPr>
            <a:xfrm>
              <a:off x="10189724" y="2496350"/>
              <a:ext cx="1245000" cy="594000"/>
              <a:chOff x="9852456" y="608434"/>
              <a:chExt cx="1245000" cy="594000"/>
            </a:xfrm>
          </p:grpSpPr>
          <p:sp>
            <p:nvSpPr>
              <p:cNvPr id="450" name="Google Shape;450;p19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9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19"/>
            <p:cNvGrpSpPr/>
            <p:nvPr/>
          </p:nvGrpSpPr>
          <p:grpSpPr>
            <a:xfrm>
              <a:off x="10248853" y="2969571"/>
              <a:ext cx="577200" cy="338700"/>
              <a:chOff x="9678159" y="981583"/>
              <a:chExt cx="577200" cy="338700"/>
            </a:xfrm>
          </p:grpSpPr>
          <p:sp>
            <p:nvSpPr>
              <p:cNvPr id="453" name="Google Shape;453;p19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9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9"/>
            <p:cNvGrpSpPr/>
            <p:nvPr/>
          </p:nvGrpSpPr>
          <p:grpSpPr>
            <a:xfrm>
              <a:off x="11287371" y="2364366"/>
              <a:ext cx="229537" cy="467504"/>
              <a:chOff x="4140" y="429"/>
              <a:chExt cx="1419" cy="2400"/>
            </a:xfrm>
          </p:grpSpPr>
          <p:sp>
            <p:nvSpPr>
              <p:cNvPr id="456" name="Google Shape;456;p19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61" name="Google Shape;461;p19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462" name="Google Shape;462;p19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64" name="Google Shape;464;p19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65" name="Google Shape;465;p19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466" name="Google Shape;466;p19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68" name="Google Shape;468;p19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70" name="Google Shape;470;p19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471" name="Google Shape;471;p19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73" name="Google Shape;473;p1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74" name="Google Shape;474;p19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475" name="Google Shape;475;p19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77" name="Google Shape;477;p19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488" name="Google Shape;488;p19"/>
            <p:cNvCxnSpPr/>
            <p:nvPr/>
          </p:nvCxnSpPr>
          <p:spPr>
            <a:xfrm>
              <a:off x="6584655" y="331890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10078299" y="3291191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0" name="Google Shape;490;p19"/>
            <p:cNvSpPr txBox="1"/>
            <p:nvPr/>
          </p:nvSpPr>
          <p:spPr>
            <a:xfrm>
              <a:off x="6226081" y="3037743"/>
              <a:ext cx="99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44394" y="3265491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9"/>
            <p:cNvSpPr txBox="1"/>
            <p:nvPr/>
          </p:nvSpPr>
          <p:spPr>
            <a:xfrm flipH="1">
              <a:off x="7109010" y="5998385"/>
              <a:ext cx="465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service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" name="Google Shape;493;p19"/>
            <p:cNvGrpSpPr/>
            <p:nvPr/>
          </p:nvGrpSpPr>
          <p:grpSpPr>
            <a:xfrm>
              <a:off x="6573835" y="5301907"/>
              <a:ext cx="5250719" cy="481549"/>
              <a:chOff x="6737055" y="3471301"/>
              <a:chExt cx="5250719" cy="481549"/>
            </a:xfrm>
          </p:grpSpPr>
          <p:grpSp>
            <p:nvGrpSpPr>
              <p:cNvPr id="494" name="Google Shape;494;p19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495" name="Google Shape;495;p19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496" name="Google Shape;496;p19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19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19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19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0" name="Google Shape;500;p19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01" name="Google Shape;501;p19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3" name="Google Shape;503;p19"/>
            <p:cNvSpPr txBox="1"/>
            <p:nvPr/>
          </p:nvSpPr>
          <p:spPr>
            <a:xfrm>
              <a:off x="6413644" y="5279980"/>
              <a:ext cx="79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9"/>
            <p:cNvSpPr txBox="1"/>
            <p:nvPr/>
          </p:nvSpPr>
          <p:spPr>
            <a:xfrm>
              <a:off x="6358993" y="5023850"/>
              <a:ext cx="868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5" name="Google Shape;505;p19"/>
            <p:cNvCxnSpPr/>
            <p:nvPr/>
          </p:nvCxnSpPr>
          <p:spPr>
            <a:xfrm>
              <a:off x="7532988" y="3216212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6" name="Google Shape;506;p19"/>
            <p:cNvCxnSpPr/>
            <p:nvPr/>
          </p:nvCxnSpPr>
          <p:spPr>
            <a:xfrm rot="10800000">
              <a:off x="10867079" y="3152539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07" name="Google Shape;507;p19"/>
            <p:cNvSpPr txBox="1"/>
            <p:nvPr/>
          </p:nvSpPr>
          <p:spPr>
            <a:xfrm>
              <a:off x="6584496" y="3824138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 of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 txBox="1"/>
            <p:nvPr/>
          </p:nvSpPr>
          <p:spPr>
            <a:xfrm>
              <a:off x="9914975" y="3826493"/>
              <a:ext cx="18969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19"/>
            <p:cNvGrpSpPr/>
            <p:nvPr/>
          </p:nvGrpSpPr>
          <p:grpSpPr>
            <a:xfrm>
              <a:off x="7544952" y="5023850"/>
              <a:ext cx="306413" cy="924258"/>
              <a:chOff x="7417790" y="4955748"/>
              <a:chExt cx="306413" cy="924258"/>
            </a:xfrm>
          </p:grpSpPr>
          <p:cxnSp>
            <p:nvCxnSpPr>
              <p:cNvPr id="510" name="Google Shape;510;p19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11" name="Google Shape;511;p19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512" name="Google Shape;512;p19"/>
            <p:cNvGrpSpPr/>
            <p:nvPr/>
          </p:nvGrpSpPr>
          <p:grpSpPr>
            <a:xfrm rot="-5400000">
              <a:off x="10565925" y="5017619"/>
              <a:ext cx="296243" cy="931032"/>
              <a:chOff x="7427960" y="4948974"/>
              <a:chExt cx="296243" cy="931032"/>
            </a:xfrm>
          </p:grpSpPr>
          <p:cxnSp>
            <p:nvCxnSpPr>
              <p:cNvPr id="513" name="Google Shape;513;p19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14" name="Google Shape;514;p19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</p:grpSp>
      <p:grpSp>
        <p:nvGrpSpPr>
          <p:cNvPr id="515" name="Google Shape;515;p19"/>
          <p:cNvGrpSpPr/>
          <p:nvPr/>
        </p:nvGrpSpPr>
        <p:grpSpPr>
          <a:xfrm>
            <a:off x="818905" y="4097648"/>
            <a:ext cx="7899522" cy="2021570"/>
            <a:chOff x="1500940" y="4167212"/>
            <a:chExt cx="8511499" cy="2021570"/>
          </a:xfrm>
        </p:grpSpPr>
        <p:sp>
          <p:nvSpPr>
            <p:cNvPr id="516" name="Google Shape;516;p19"/>
            <p:cNvSpPr txBox="1"/>
            <p:nvPr/>
          </p:nvSpPr>
          <p:spPr>
            <a:xfrm>
              <a:off x="1500940" y="4311082"/>
              <a:ext cx="43545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Sender, receiver do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know the “state” of each other, e.g.,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was a message received?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13A3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unless communicated via a message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19"/>
            <p:cNvCxnSpPr/>
            <p:nvPr/>
          </p:nvCxnSpPr>
          <p:spPr>
            <a:xfrm flipH="1">
              <a:off x="5799561" y="4167212"/>
              <a:ext cx="1091400" cy="1001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9"/>
            <p:cNvCxnSpPr/>
            <p:nvPr/>
          </p:nvCxnSpPr>
          <p:spPr>
            <a:xfrm flipH="1">
              <a:off x="5801039" y="4291381"/>
              <a:ext cx="4211400" cy="886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9" name="Google Shape;519;p19"/>
          <p:cNvSpPr/>
          <p:nvPr/>
        </p:nvSpPr>
        <p:spPr>
          <a:xfrm>
            <a:off x="5292549" y="3571050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8591106" y="3568467"/>
            <a:ext cx="1952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hower curtain&#10;&#10;Description automatically generated" id="521" name="Google Shape;5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247" y="1685853"/>
            <a:ext cx="1976012" cy="4393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hower curtain&#10;&#10;Description automatically generated" id="522" name="Google Shape;5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5060" y="1559069"/>
            <a:ext cx="3972711" cy="457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3" name="Google Shape;3093;p8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4" name="Google Shape;3094;p8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p8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3-way handshake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6" name="Google Shape;3096;p82"/>
          <p:cNvCxnSpPr/>
          <p:nvPr/>
        </p:nvCxnSpPr>
        <p:spPr>
          <a:xfrm flipH="1">
            <a:off x="4374687" y="3261545"/>
            <a:ext cx="1500" cy="24702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97" name="Google Shape;3097;p82"/>
          <p:cNvGrpSpPr/>
          <p:nvPr/>
        </p:nvGrpSpPr>
        <p:grpSpPr>
          <a:xfrm>
            <a:off x="2090175" y="3188524"/>
            <a:ext cx="4667261" cy="1173159"/>
            <a:chOff x="622" y="1363"/>
            <a:chExt cx="2940" cy="739"/>
          </a:xfrm>
        </p:grpSpPr>
        <p:cxnSp>
          <p:nvCxnSpPr>
            <p:cNvPr id="3098" name="Google Shape;3098;p82"/>
            <p:cNvCxnSpPr/>
            <p:nvPr/>
          </p:nvCxnSpPr>
          <p:spPr>
            <a:xfrm>
              <a:off x="2062" y="1502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99" name="Google Shape;3099;p82"/>
            <p:cNvSpPr/>
            <p:nvPr/>
          </p:nvSpPr>
          <p:spPr>
            <a:xfrm>
              <a:off x="2518" y="1565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0" name="Google Shape;3100;p82"/>
            <p:cNvSpPr txBox="1"/>
            <p:nvPr/>
          </p:nvSpPr>
          <p:spPr>
            <a:xfrm>
              <a:off x="2310" y="1624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SYNbit=1, Seq=x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82"/>
            <p:cNvSpPr txBox="1"/>
            <p:nvPr/>
          </p:nvSpPr>
          <p:spPr>
            <a:xfrm>
              <a:off x="622" y="136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TCP SYN msg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02" name="Google Shape;3102;p82"/>
          <p:cNvCxnSpPr/>
          <p:nvPr/>
        </p:nvCxnSpPr>
        <p:spPr>
          <a:xfrm flipH="1">
            <a:off x="6963899" y="3331395"/>
            <a:ext cx="1500" cy="34179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3" name="Google Shape;3103;p82"/>
          <p:cNvSpPr txBox="1"/>
          <p:nvPr/>
        </p:nvSpPr>
        <p:spPr>
          <a:xfrm>
            <a:off x="9149799" y="6169845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4" name="Google Shape;3104;p82"/>
          <p:cNvGrpSpPr/>
          <p:nvPr/>
        </p:nvGrpSpPr>
        <p:grpSpPr>
          <a:xfrm>
            <a:off x="4500012" y="3858449"/>
            <a:ext cx="4819637" cy="1562096"/>
            <a:chOff x="2140" y="1785"/>
            <a:chExt cx="3036" cy="984"/>
          </a:xfrm>
        </p:grpSpPr>
        <p:cxnSp>
          <p:nvCxnSpPr>
            <p:cNvPr id="3105" name="Google Shape;3105;p82"/>
            <p:cNvCxnSpPr/>
            <p:nvPr/>
          </p:nvCxnSpPr>
          <p:spPr>
            <a:xfrm flipH="1">
              <a:off x="2140" y="2031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06" name="Google Shape;3106;p82"/>
            <p:cNvSpPr/>
            <p:nvPr/>
          </p:nvSpPr>
          <p:spPr>
            <a:xfrm>
              <a:off x="2381" y="2206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07" name="Google Shape;3107;p82"/>
            <p:cNvSpPr txBox="1"/>
            <p:nvPr/>
          </p:nvSpPr>
          <p:spPr>
            <a:xfrm>
              <a:off x="2159" y="2169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SYNbit=1, Seq=y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82"/>
            <p:cNvSpPr txBox="1"/>
            <p:nvPr/>
          </p:nvSpPr>
          <p:spPr>
            <a:xfrm>
              <a:off x="3676" y="1785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choose init seq num,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TCP SYNACK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msg, acking SYN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9" name="Google Shape;3109;p82"/>
          <p:cNvGrpSpPr/>
          <p:nvPr/>
        </p:nvGrpSpPr>
        <p:grpSpPr>
          <a:xfrm>
            <a:off x="2090187" y="4956995"/>
            <a:ext cx="6696075" cy="1373188"/>
            <a:chOff x="622" y="2477"/>
            <a:chExt cx="4218" cy="865"/>
          </a:xfrm>
        </p:grpSpPr>
        <p:cxnSp>
          <p:nvCxnSpPr>
            <p:cNvPr id="3110" name="Google Shape;3110;p82"/>
            <p:cNvCxnSpPr/>
            <p:nvPr/>
          </p:nvCxnSpPr>
          <p:spPr>
            <a:xfrm>
              <a:off x="2073" y="2728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11" name="Google Shape;3111;p82"/>
            <p:cNvSpPr/>
            <p:nvPr/>
          </p:nvSpPr>
          <p:spPr>
            <a:xfrm>
              <a:off x="2486" y="2806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12" name="Google Shape;3112;p82"/>
            <p:cNvSpPr txBox="1"/>
            <p:nvPr/>
          </p:nvSpPr>
          <p:spPr>
            <a:xfrm>
              <a:off x="2092" y="285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ACKbit=1, ACKnum=y+1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82"/>
            <p:cNvSpPr txBox="1"/>
            <p:nvPr/>
          </p:nvSpPr>
          <p:spPr>
            <a:xfrm>
              <a:off x="622" y="2477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received SYNACK(x)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indicates server is live;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send ACK for SYNACK;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this segment may contain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client-to-server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82"/>
            <p:cNvSpPr txBox="1"/>
            <p:nvPr/>
          </p:nvSpPr>
          <p:spPr>
            <a:xfrm>
              <a:off x="3640" y="30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received ACK(y)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indicates client is live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82"/>
          <p:cNvGrpSpPr/>
          <p:nvPr/>
        </p:nvGrpSpPr>
        <p:grpSpPr>
          <a:xfrm>
            <a:off x="1132923" y="3226625"/>
            <a:ext cx="1135050" cy="839775"/>
            <a:chOff x="142" y="1387"/>
            <a:chExt cx="600" cy="529"/>
          </a:xfrm>
        </p:grpSpPr>
        <p:sp>
          <p:nvSpPr>
            <p:cNvPr id="3116" name="Google Shape;3116;p82"/>
            <p:cNvSpPr txBox="1"/>
            <p:nvPr/>
          </p:nvSpPr>
          <p:spPr>
            <a:xfrm>
              <a:off x="142" y="16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7" name="Google Shape;3117;p82"/>
            <p:cNvCxnSpPr/>
            <p:nvPr/>
          </p:nvCxnSpPr>
          <p:spPr>
            <a:xfrm>
              <a:off x="422" y="1387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18" name="Google Shape;3118;p82"/>
          <p:cNvGrpSpPr/>
          <p:nvPr/>
        </p:nvGrpSpPr>
        <p:grpSpPr>
          <a:xfrm>
            <a:off x="1240874" y="3963220"/>
            <a:ext cx="952500" cy="1762125"/>
            <a:chOff x="183" y="1803"/>
            <a:chExt cx="600" cy="1110"/>
          </a:xfrm>
        </p:grpSpPr>
        <p:sp>
          <p:nvSpPr>
            <p:cNvPr id="3119" name="Google Shape;3119;p82"/>
            <p:cNvSpPr txBox="1"/>
            <p:nvPr/>
          </p:nvSpPr>
          <p:spPr>
            <a:xfrm>
              <a:off x="183" y="26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ESTAB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0" name="Google Shape;3120;p82"/>
            <p:cNvCxnSpPr/>
            <p:nvPr/>
          </p:nvCxnSpPr>
          <p:spPr>
            <a:xfrm>
              <a:off x="465" y="1803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21" name="Google Shape;3121;p82"/>
          <p:cNvGrpSpPr/>
          <p:nvPr/>
        </p:nvGrpSpPr>
        <p:grpSpPr>
          <a:xfrm>
            <a:off x="8846571" y="3282183"/>
            <a:ext cx="1428749" cy="1331916"/>
            <a:chOff x="4878" y="1422"/>
            <a:chExt cx="900" cy="839"/>
          </a:xfrm>
        </p:grpSpPr>
        <p:sp>
          <p:nvSpPr>
            <p:cNvPr id="3122" name="Google Shape;3122;p82"/>
            <p:cNvSpPr txBox="1"/>
            <p:nvPr/>
          </p:nvSpPr>
          <p:spPr>
            <a:xfrm>
              <a:off x="4878" y="196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SYN RCVD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3" name="Google Shape;3123;p82"/>
            <p:cNvCxnSpPr/>
            <p:nvPr/>
          </p:nvCxnSpPr>
          <p:spPr>
            <a:xfrm>
              <a:off x="5339" y="1422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124" name="Google Shape;3124;p82"/>
          <p:cNvCxnSpPr/>
          <p:nvPr/>
        </p:nvCxnSpPr>
        <p:spPr>
          <a:xfrm>
            <a:off x="9560962" y="4483920"/>
            <a:ext cx="0" cy="17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5" name="Google Shape;3125;p82"/>
          <p:cNvSpPr txBox="1"/>
          <p:nvPr/>
        </p:nvSpPr>
        <p:spPr>
          <a:xfrm>
            <a:off x="973165" y="1858632"/>
            <a:ext cx="183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6" name="Google Shape;3126;p82"/>
          <p:cNvSpPr txBox="1"/>
          <p:nvPr/>
        </p:nvSpPr>
        <p:spPr>
          <a:xfrm>
            <a:off x="1385336" y="2572506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82"/>
          <p:cNvSpPr txBox="1"/>
          <p:nvPr/>
        </p:nvSpPr>
        <p:spPr>
          <a:xfrm>
            <a:off x="8483613" y="1264842"/>
            <a:ext cx="193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8" name="Google Shape;3128;p82"/>
          <p:cNvSpPr txBox="1"/>
          <p:nvPr/>
        </p:nvSpPr>
        <p:spPr>
          <a:xfrm>
            <a:off x="9089472" y="2815394"/>
            <a:ext cx="8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9" name="Google Shape;3129;p82"/>
          <p:cNvGrpSpPr/>
          <p:nvPr/>
        </p:nvGrpSpPr>
        <p:grpSpPr>
          <a:xfrm>
            <a:off x="4042441" y="2675693"/>
            <a:ext cx="642937" cy="600098"/>
            <a:chOff x="-44" y="1473"/>
            <a:chExt cx="981" cy="1105"/>
          </a:xfrm>
        </p:grpSpPr>
        <p:pic>
          <p:nvPicPr>
            <p:cNvPr descr="desktop_computer_stylized_medium" id="3130" name="Google Shape;3130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1" name="Google Shape;3131;p8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32" name="Google Shape;3132;p82"/>
          <p:cNvGrpSpPr/>
          <p:nvPr/>
        </p:nvGrpSpPr>
        <p:grpSpPr>
          <a:xfrm>
            <a:off x="6799777" y="2763005"/>
            <a:ext cx="335123" cy="513619"/>
            <a:chOff x="4140" y="429"/>
            <a:chExt cx="1419" cy="2400"/>
          </a:xfrm>
        </p:grpSpPr>
        <p:sp>
          <p:nvSpPr>
            <p:cNvPr id="3133" name="Google Shape;3133;p8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82"/>
            <p:cNvSpPr/>
            <p:nvPr/>
          </p:nvSpPr>
          <p:spPr>
            <a:xfrm>
              <a:off x="4207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8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8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82"/>
            <p:cNvSpPr/>
            <p:nvPr/>
          </p:nvSpPr>
          <p:spPr>
            <a:xfrm>
              <a:off x="4214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38" name="Google Shape;3138;p82"/>
            <p:cNvGrpSpPr/>
            <p:nvPr/>
          </p:nvGrpSpPr>
          <p:grpSpPr>
            <a:xfrm>
              <a:off x="4751" y="666"/>
              <a:ext cx="495" cy="16"/>
              <a:chOff x="617" y="2566"/>
              <a:chExt cx="617" cy="15"/>
            </a:xfrm>
          </p:grpSpPr>
          <p:sp>
            <p:nvSpPr>
              <p:cNvPr id="3139" name="Google Shape;3139;p82"/>
              <p:cNvSpPr/>
              <p:nvPr/>
            </p:nvSpPr>
            <p:spPr>
              <a:xfrm>
                <a:off x="617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0" name="Google Shape;3140;p82"/>
              <p:cNvSpPr/>
              <p:nvPr/>
            </p:nvSpPr>
            <p:spPr>
              <a:xfrm>
                <a:off x="634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41" name="Google Shape;3141;p82"/>
            <p:cNvSpPr/>
            <p:nvPr/>
          </p:nvSpPr>
          <p:spPr>
            <a:xfrm>
              <a:off x="4221" y="102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42" name="Google Shape;3142;p82"/>
            <p:cNvGrpSpPr/>
            <p:nvPr/>
          </p:nvGrpSpPr>
          <p:grpSpPr>
            <a:xfrm>
              <a:off x="4745" y="993"/>
              <a:ext cx="494" cy="14"/>
              <a:chOff x="611" y="2567"/>
              <a:chExt cx="617" cy="15"/>
            </a:xfrm>
          </p:grpSpPr>
          <p:sp>
            <p:nvSpPr>
              <p:cNvPr id="3143" name="Google Shape;3143;p82"/>
              <p:cNvSpPr/>
              <p:nvPr/>
            </p:nvSpPr>
            <p:spPr>
              <a:xfrm>
                <a:off x="611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4" name="Google Shape;3144;p82"/>
              <p:cNvSpPr/>
              <p:nvPr/>
            </p:nvSpPr>
            <p:spPr>
              <a:xfrm>
                <a:off x="628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45" name="Google Shape;3145;p82"/>
            <p:cNvSpPr/>
            <p:nvPr/>
          </p:nvSpPr>
          <p:spPr>
            <a:xfrm>
              <a:off x="4214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46" name="Google Shape;3146;p82"/>
            <p:cNvSpPr/>
            <p:nvPr/>
          </p:nvSpPr>
          <p:spPr>
            <a:xfrm>
              <a:off x="4227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47" name="Google Shape;3147;p82"/>
            <p:cNvGrpSpPr/>
            <p:nvPr/>
          </p:nvGrpSpPr>
          <p:grpSpPr>
            <a:xfrm>
              <a:off x="4738" y="1630"/>
              <a:ext cx="495" cy="15"/>
              <a:chOff x="618" y="2571"/>
              <a:chExt cx="617" cy="14"/>
            </a:xfrm>
          </p:grpSpPr>
          <p:sp>
            <p:nvSpPr>
              <p:cNvPr id="3148" name="Google Shape;3148;p82"/>
              <p:cNvSpPr/>
              <p:nvPr/>
            </p:nvSpPr>
            <p:spPr>
              <a:xfrm>
                <a:off x="618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9" name="Google Shape;3149;p82"/>
              <p:cNvSpPr/>
              <p:nvPr/>
            </p:nvSpPr>
            <p:spPr>
              <a:xfrm>
                <a:off x="635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50" name="Google Shape;3150;p8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151" name="Google Shape;3151;p82"/>
            <p:cNvGrpSpPr/>
            <p:nvPr/>
          </p:nvGrpSpPr>
          <p:grpSpPr>
            <a:xfrm>
              <a:off x="4738" y="1327"/>
              <a:ext cx="495" cy="14"/>
              <a:chOff x="613" y="2568"/>
              <a:chExt cx="617" cy="14"/>
            </a:xfrm>
          </p:grpSpPr>
          <p:sp>
            <p:nvSpPr>
              <p:cNvPr id="3152" name="Google Shape;3152;p82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3" name="Google Shape;3153;p82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154" name="Google Shape;3154;p82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8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8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82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8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82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0" name="Google Shape;3160;p82"/>
            <p:cNvSpPr/>
            <p:nvPr/>
          </p:nvSpPr>
          <p:spPr>
            <a:xfrm>
              <a:off x="4207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1" name="Google Shape;3161;p82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82"/>
            <p:cNvSpPr/>
            <p:nvPr/>
          </p:nvSpPr>
          <p:spPr>
            <a:xfrm>
              <a:off x="4483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82"/>
            <p:cNvSpPr/>
            <p:nvPr/>
          </p:nvSpPr>
          <p:spPr>
            <a:xfrm>
              <a:off x="4664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82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65" name="Google Shape;3165;p82"/>
          <p:cNvSpPr txBox="1"/>
          <p:nvPr/>
        </p:nvSpPr>
        <p:spPr>
          <a:xfrm>
            <a:off x="-47370" y="2363902"/>
            <a:ext cx="42099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clientSocket = socket(AF_INET, 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82"/>
          <p:cNvSpPr txBox="1"/>
          <p:nvPr/>
        </p:nvSpPr>
        <p:spPr>
          <a:xfrm>
            <a:off x="7399866" y="1834056"/>
            <a:ext cx="446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 = socket(AF_INET,SOCK_STREAM)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serverSocket.bind((‘’,serverPort))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serverSocket.listen(1)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connectionSocket, addr = serverSocket.accept()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7" name="Google Shape;3167;p82"/>
          <p:cNvSpPr txBox="1"/>
          <p:nvPr/>
        </p:nvSpPr>
        <p:spPr>
          <a:xfrm>
            <a:off x="9259" y="2877716"/>
            <a:ext cx="44331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clientSocket.connect((serverName,serverPort))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8" name="Google Shape;316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3" name="Google Shape;3173;p8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4" name="Google Shape;3174;p8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8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Closing a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p83"/>
          <p:cNvSpPr txBox="1"/>
          <p:nvPr/>
        </p:nvSpPr>
        <p:spPr>
          <a:xfrm>
            <a:off x="235982" y="1638210"/>
            <a:ext cx="78390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client, server each close their side of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TCP segment with FIN bit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 to received FIN with 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receiving FIN, ACK can be combined with own 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 FIN exchanges can be handled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7" name="Google Shape;317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2" name="Google Shape;3182;p8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3" name="Google Shape;3183;p8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Google Shape;3184;p8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Closing a 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5" name="Google Shape;3185;p84"/>
          <p:cNvCxnSpPr/>
          <p:nvPr/>
        </p:nvCxnSpPr>
        <p:spPr>
          <a:xfrm flipH="1">
            <a:off x="3246862" y="2264095"/>
            <a:ext cx="1500" cy="39480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6" name="Google Shape;3186;p84"/>
          <p:cNvCxnSpPr/>
          <p:nvPr/>
        </p:nvCxnSpPr>
        <p:spPr>
          <a:xfrm flipH="1">
            <a:off x="5836075" y="2333945"/>
            <a:ext cx="1500" cy="3417900"/>
          </a:xfrm>
          <a:prstGeom prst="straightConnector1">
            <a:avLst/>
          </a:prstGeom>
          <a:noFill/>
          <a:ln cap="flat" cmpd="sng" w="9525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87" name="Google Shape;3187;p84"/>
          <p:cNvGrpSpPr/>
          <p:nvPr/>
        </p:nvGrpSpPr>
        <p:grpSpPr>
          <a:xfrm>
            <a:off x="319425" y="2945132"/>
            <a:ext cx="1428749" cy="993775"/>
            <a:chOff x="343" y="1740"/>
            <a:chExt cx="900" cy="626"/>
          </a:xfrm>
        </p:grpSpPr>
        <p:sp>
          <p:nvSpPr>
            <p:cNvPr id="3188" name="Google Shape;3188;p84"/>
            <p:cNvSpPr txBox="1"/>
            <p:nvPr/>
          </p:nvSpPr>
          <p:spPr>
            <a:xfrm>
              <a:off x="343" y="20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9" name="Google Shape;3189;p84"/>
            <p:cNvCxnSpPr/>
            <p:nvPr/>
          </p:nvCxnSpPr>
          <p:spPr>
            <a:xfrm>
              <a:off x="634" y="17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90" name="Google Shape;3190;p84"/>
          <p:cNvGrpSpPr/>
          <p:nvPr/>
        </p:nvGrpSpPr>
        <p:grpSpPr>
          <a:xfrm>
            <a:off x="6950412" y="2284732"/>
            <a:ext cx="1428750" cy="1100138"/>
            <a:chOff x="4520" y="1324"/>
            <a:chExt cx="900" cy="693"/>
          </a:xfrm>
        </p:grpSpPr>
        <p:sp>
          <p:nvSpPr>
            <p:cNvPr id="3191" name="Google Shape;3191;p84"/>
            <p:cNvSpPr txBox="1"/>
            <p:nvPr/>
          </p:nvSpPr>
          <p:spPr>
            <a:xfrm>
              <a:off x="4520" y="171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CLOSE_WAIT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2" name="Google Shape;3192;p84"/>
            <p:cNvCxnSpPr/>
            <p:nvPr/>
          </p:nvCxnSpPr>
          <p:spPr>
            <a:xfrm>
              <a:off x="5171" y="132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93" name="Google Shape;3193;p84"/>
          <p:cNvGrpSpPr/>
          <p:nvPr/>
        </p:nvGrpSpPr>
        <p:grpSpPr>
          <a:xfrm>
            <a:off x="1865650" y="3084832"/>
            <a:ext cx="5405453" cy="854075"/>
            <a:chOff x="1317" y="1828"/>
            <a:chExt cx="3405" cy="538"/>
          </a:xfrm>
        </p:grpSpPr>
        <p:cxnSp>
          <p:nvCxnSpPr>
            <p:cNvPr id="3194" name="Google Shape;3194;p84"/>
            <p:cNvCxnSpPr/>
            <p:nvPr/>
          </p:nvCxnSpPr>
          <p:spPr>
            <a:xfrm flipH="1">
              <a:off x="2266" y="1828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5" name="Google Shape;3195;p84"/>
            <p:cNvSpPr/>
            <p:nvPr/>
          </p:nvSpPr>
          <p:spPr>
            <a:xfrm>
              <a:off x="2507" y="1912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96" name="Google Shape;3196;p84"/>
            <p:cNvSpPr txBox="1"/>
            <p:nvPr/>
          </p:nvSpPr>
          <p:spPr>
            <a:xfrm>
              <a:off x="2536" y="187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ACKnum=x+1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84"/>
            <p:cNvSpPr txBox="1"/>
            <p:nvPr/>
          </p:nvSpPr>
          <p:spPr>
            <a:xfrm>
              <a:off x="1317" y="206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wait for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84"/>
            <p:cNvSpPr txBox="1"/>
            <p:nvPr/>
          </p:nvSpPr>
          <p:spPr>
            <a:xfrm>
              <a:off x="3822" y="197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still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9" name="Google Shape;3199;p84"/>
          <p:cNvGrpSpPr/>
          <p:nvPr/>
        </p:nvGrpSpPr>
        <p:grpSpPr>
          <a:xfrm>
            <a:off x="5834400" y="3215007"/>
            <a:ext cx="2816225" cy="1735138"/>
            <a:chOff x="3817" y="1910"/>
            <a:chExt cx="1774" cy="1093"/>
          </a:xfrm>
        </p:grpSpPr>
        <p:sp>
          <p:nvSpPr>
            <p:cNvPr id="3200" name="Google Shape;3200;p84"/>
            <p:cNvSpPr txBox="1"/>
            <p:nvPr/>
          </p:nvSpPr>
          <p:spPr>
            <a:xfrm>
              <a:off x="3817" y="270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1" name="Google Shape;3201;p84"/>
            <p:cNvGrpSpPr/>
            <p:nvPr/>
          </p:nvGrpSpPr>
          <p:grpSpPr>
            <a:xfrm>
              <a:off x="4691" y="1910"/>
              <a:ext cx="900" cy="811"/>
              <a:chOff x="4691" y="1910"/>
              <a:chExt cx="900" cy="811"/>
            </a:xfrm>
          </p:grpSpPr>
          <p:cxnSp>
            <p:nvCxnSpPr>
              <p:cNvPr id="3202" name="Google Shape;3202;p84"/>
              <p:cNvCxnSpPr/>
              <p:nvPr/>
            </p:nvCxnSpPr>
            <p:spPr>
              <a:xfrm>
                <a:off x="5167" y="1910"/>
                <a:ext cx="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203" name="Google Shape;3203;p84"/>
              <p:cNvSpPr txBox="1"/>
              <p:nvPr/>
            </p:nvSpPr>
            <p:spPr>
              <a:xfrm>
                <a:off x="4691" y="242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LAST_ACK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04" name="Google Shape;3204;p84"/>
          <p:cNvGrpSpPr/>
          <p:nvPr/>
        </p:nvGrpSpPr>
        <p:grpSpPr>
          <a:xfrm>
            <a:off x="3402350" y="4053207"/>
            <a:ext cx="2381250" cy="673101"/>
            <a:chOff x="2285" y="2438"/>
            <a:chExt cx="1500" cy="424"/>
          </a:xfrm>
        </p:grpSpPr>
        <p:cxnSp>
          <p:nvCxnSpPr>
            <p:cNvPr id="3205" name="Google Shape;3205;p84"/>
            <p:cNvCxnSpPr/>
            <p:nvPr/>
          </p:nvCxnSpPr>
          <p:spPr>
            <a:xfrm flipH="1">
              <a:off x="2285" y="248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06" name="Google Shape;3206;p84"/>
            <p:cNvSpPr/>
            <p:nvPr/>
          </p:nvSpPr>
          <p:spPr>
            <a:xfrm>
              <a:off x="2669" y="2438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07" name="Google Shape;3207;p84"/>
            <p:cNvSpPr txBox="1"/>
            <p:nvPr/>
          </p:nvSpPr>
          <p:spPr>
            <a:xfrm>
              <a:off x="2455" y="256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8" name="Google Shape;3208;p84"/>
          <p:cNvGrpSpPr/>
          <p:nvPr/>
        </p:nvGrpSpPr>
        <p:grpSpPr>
          <a:xfrm>
            <a:off x="3318212" y="4761232"/>
            <a:ext cx="2381250" cy="669918"/>
            <a:chOff x="2232" y="2884"/>
            <a:chExt cx="1500" cy="422"/>
          </a:xfrm>
        </p:grpSpPr>
        <p:cxnSp>
          <p:nvCxnSpPr>
            <p:cNvPr id="3209" name="Google Shape;3209;p84"/>
            <p:cNvCxnSpPr/>
            <p:nvPr/>
          </p:nvCxnSpPr>
          <p:spPr>
            <a:xfrm>
              <a:off x="2232" y="288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10" name="Google Shape;3210;p84"/>
            <p:cNvSpPr/>
            <p:nvPr/>
          </p:nvSpPr>
          <p:spPr>
            <a:xfrm>
              <a:off x="2553" y="2995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1" name="Google Shape;3211;p84"/>
            <p:cNvSpPr txBox="1"/>
            <p:nvPr/>
          </p:nvSpPr>
          <p:spPr>
            <a:xfrm>
              <a:off x="2246" y="300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ACKbit=1; ACKnum=y+1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2" name="Google Shape;3212;p84"/>
          <p:cNvGrpSpPr/>
          <p:nvPr/>
        </p:nvGrpSpPr>
        <p:grpSpPr>
          <a:xfrm>
            <a:off x="7417137" y="4396107"/>
            <a:ext cx="952500" cy="1363663"/>
            <a:chOff x="4814" y="2654"/>
            <a:chExt cx="600" cy="859"/>
          </a:xfrm>
        </p:grpSpPr>
        <p:sp>
          <p:nvSpPr>
            <p:cNvPr id="3213" name="Google Shape;3213;p84"/>
            <p:cNvSpPr txBox="1"/>
            <p:nvPr/>
          </p:nvSpPr>
          <p:spPr>
            <a:xfrm>
              <a:off x="4814" y="32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4" name="Google Shape;3214;p84"/>
            <p:cNvCxnSpPr/>
            <p:nvPr/>
          </p:nvCxnSpPr>
          <p:spPr>
            <a:xfrm>
              <a:off x="5173" y="2654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5" name="Google Shape;3215;p84"/>
          <p:cNvGrpSpPr/>
          <p:nvPr/>
        </p:nvGrpSpPr>
        <p:grpSpPr>
          <a:xfrm>
            <a:off x="360700" y="3788095"/>
            <a:ext cx="1428750" cy="1184275"/>
            <a:chOff x="369" y="2271"/>
            <a:chExt cx="900" cy="746"/>
          </a:xfrm>
        </p:grpSpPr>
        <p:sp>
          <p:nvSpPr>
            <p:cNvPr id="3216" name="Google Shape;3216;p84"/>
            <p:cNvSpPr txBox="1"/>
            <p:nvPr/>
          </p:nvSpPr>
          <p:spPr>
            <a:xfrm>
              <a:off x="369" y="271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TIMED_WAIT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7" name="Google Shape;3217;p84"/>
            <p:cNvCxnSpPr/>
            <p:nvPr/>
          </p:nvCxnSpPr>
          <p:spPr>
            <a:xfrm>
              <a:off x="638" y="227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8" name="Google Shape;3218;p84"/>
          <p:cNvGrpSpPr/>
          <p:nvPr/>
        </p:nvGrpSpPr>
        <p:grpSpPr>
          <a:xfrm>
            <a:off x="449600" y="4669157"/>
            <a:ext cx="2684463" cy="1916113"/>
            <a:chOff x="425" y="2826"/>
            <a:chExt cx="1691" cy="1207"/>
          </a:xfrm>
        </p:grpSpPr>
        <p:cxnSp>
          <p:nvCxnSpPr>
            <p:cNvPr id="3219" name="Google Shape;3219;p84"/>
            <p:cNvCxnSpPr/>
            <p:nvPr/>
          </p:nvCxnSpPr>
          <p:spPr>
            <a:xfrm>
              <a:off x="1820" y="2833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0" name="Google Shape;3220;p84"/>
            <p:cNvSpPr txBox="1"/>
            <p:nvPr/>
          </p:nvSpPr>
          <p:spPr>
            <a:xfrm>
              <a:off x="1216" y="3093"/>
              <a:ext cx="900" cy="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timed wait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for 2*max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segment lifetime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1" name="Google Shape;3221;p84"/>
            <p:cNvCxnSpPr/>
            <p:nvPr/>
          </p:nvCxnSpPr>
          <p:spPr>
            <a:xfrm>
              <a:off x="1742" y="2826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2" name="Google Shape;3222;p84"/>
            <p:cNvCxnSpPr/>
            <p:nvPr/>
          </p:nvCxnSpPr>
          <p:spPr>
            <a:xfrm>
              <a:off x="1759" y="388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3" name="Google Shape;3223;p84"/>
            <p:cNvSpPr txBox="1"/>
            <p:nvPr/>
          </p:nvSpPr>
          <p:spPr>
            <a:xfrm>
              <a:off x="425" y="37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CLOSED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4" name="Google Shape;3224;p84"/>
            <p:cNvCxnSpPr/>
            <p:nvPr/>
          </p:nvCxnSpPr>
          <p:spPr>
            <a:xfrm>
              <a:off x="631" y="2918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5" name="Google Shape;3225;p84"/>
          <p:cNvGrpSpPr/>
          <p:nvPr/>
        </p:nvGrpSpPr>
        <p:grpSpPr>
          <a:xfrm>
            <a:off x="325775" y="2229170"/>
            <a:ext cx="1428749" cy="839787"/>
            <a:chOff x="347" y="1289"/>
            <a:chExt cx="900" cy="529"/>
          </a:xfrm>
        </p:grpSpPr>
        <p:sp>
          <p:nvSpPr>
            <p:cNvPr id="3226" name="Google Shape;3226;p84"/>
            <p:cNvSpPr txBox="1"/>
            <p:nvPr/>
          </p:nvSpPr>
          <p:spPr>
            <a:xfrm>
              <a:off x="347" y="151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FIN_WAIT_1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7" name="Google Shape;3227;p84"/>
            <p:cNvCxnSpPr/>
            <p:nvPr/>
          </p:nvCxnSpPr>
          <p:spPr>
            <a:xfrm>
              <a:off x="630" y="1289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8" name="Google Shape;3228;p84"/>
          <p:cNvGrpSpPr/>
          <p:nvPr/>
        </p:nvGrpSpPr>
        <p:grpSpPr>
          <a:xfrm>
            <a:off x="979825" y="2283145"/>
            <a:ext cx="4660900" cy="822325"/>
            <a:chOff x="759" y="1323"/>
            <a:chExt cx="2936" cy="518"/>
          </a:xfrm>
        </p:grpSpPr>
        <p:cxnSp>
          <p:nvCxnSpPr>
            <p:cNvPr id="3229" name="Google Shape;3229;p84"/>
            <p:cNvCxnSpPr/>
            <p:nvPr/>
          </p:nvCxnSpPr>
          <p:spPr>
            <a:xfrm>
              <a:off x="2195" y="1442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30" name="Google Shape;3230;p84"/>
            <p:cNvSpPr/>
            <p:nvPr/>
          </p:nvSpPr>
          <p:spPr>
            <a:xfrm>
              <a:off x="2644" y="1369"/>
              <a:ext cx="6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31" name="Google Shape;3231;p84"/>
            <p:cNvSpPr txBox="1"/>
            <p:nvPr/>
          </p:nvSpPr>
          <p:spPr>
            <a:xfrm>
              <a:off x="2430" y="149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FINbit=1, seq=x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84"/>
            <p:cNvSpPr txBox="1"/>
            <p:nvPr/>
          </p:nvSpPr>
          <p:spPr>
            <a:xfrm>
              <a:off x="1209" y="154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 no longer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but can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receive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84"/>
            <p:cNvSpPr txBox="1"/>
            <p:nvPr/>
          </p:nvSpPr>
          <p:spPr>
            <a:xfrm>
              <a:off x="759" y="132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clientSocket.close()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4" name="Google Shape;3234;p84"/>
          <p:cNvSpPr txBox="1"/>
          <p:nvPr/>
        </p:nvSpPr>
        <p:spPr>
          <a:xfrm>
            <a:off x="273370" y="1551300"/>
            <a:ext cx="159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client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5" name="Google Shape;3235;p84"/>
          <p:cNvSpPr txBox="1"/>
          <p:nvPr/>
        </p:nvSpPr>
        <p:spPr>
          <a:xfrm>
            <a:off x="7128196" y="1568775"/>
            <a:ext cx="166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server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6" name="Google Shape;3236;p84"/>
          <p:cNvSpPr txBox="1"/>
          <p:nvPr/>
        </p:nvSpPr>
        <p:spPr>
          <a:xfrm>
            <a:off x="7544137" y="1951357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p84"/>
          <p:cNvSpPr txBox="1"/>
          <p:nvPr/>
        </p:nvSpPr>
        <p:spPr>
          <a:xfrm>
            <a:off x="308312" y="1933895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8" name="Google Shape;3238;p84"/>
          <p:cNvGrpSpPr/>
          <p:nvPr/>
        </p:nvGrpSpPr>
        <p:grpSpPr>
          <a:xfrm>
            <a:off x="2914987" y="1625920"/>
            <a:ext cx="642938" cy="600098"/>
            <a:chOff x="-44" y="1473"/>
            <a:chExt cx="981" cy="1105"/>
          </a:xfrm>
        </p:grpSpPr>
        <p:pic>
          <p:nvPicPr>
            <p:cNvPr descr="desktop_computer_stylized_medium" id="3239" name="Google Shape;3239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0" name="Google Shape;3240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1" name="Google Shape;3241;p84"/>
          <p:cNvGrpSpPr/>
          <p:nvPr/>
        </p:nvGrpSpPr>
        <p:grpSpPr>
          <a:xfrm>
            <a:off x="5547062" y="1629095"/>
            <a:ext cx="335123" cy="513618"/>
            <a:chOff x="4140" y="429"/>
            <a:chExt cx="1419" cy="2400"/>
          </a:xfrm>
        </p:grpSpPr>
        <p:sp>
          <p:nvSpPr>
            <p:cNvPr id="3242" name="Google Shape;3242;p84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43;p84"/>
            <p:cNvSpPr/>
            <p:nvPr/>
          </p:nvSpPr>
          <p:spPr>
            <a:xfrm>
              <a:off x="4207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4" name="Google Shape;3244;p84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45;p8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46;p84"/>
            <p:cNvSpPr/>
            <p:nvPr/>
          </p:nvSpPr>
          <p:spPr>
            <a:xfrm>
              <a:off x="4214" y="69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47" name="Google Shape;3247;p84"/>
            <p:cNvGrpSpPr/>
            <p:nvPr/>
          </p:nvGrpSpPr>
          <p:grpSpPr>
            <a:xfrm>
              <a:off x="4751" y="666"/>
              <a:ext cx="495" cy="16"/>
              <a:chOff x="617" y="2566"/>
              <a:chExt cx="617" cy="15"/>
            </a:xfrm>
          </p:grpSpPr>
          <p:sp>
            <p:nvSpPr>
              <p:cNvPr id="3248" name="Google Shape;3248;p84"/>
              <p:cNvSpPr/>
              <p:nvPr/>
            </p:nvSpPr>
            <p:spPr>
              <a:xfrm>
                <a:off x="617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84"/>
              <p:cNvSpPr/>
              <p:nvPr/>
            </p:nvSpPr>
            <p:spPr>
              <a:xfrm>
                <a:off x="634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50" name="Google Shape;3250;p84"/>
            <p:cNvSpPr/>
            <p:nvPr/>
          </p:nvSpPr>
          <p:spPr>
            <a:xfrm>
              <a:off x="4221" y="102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51" name="Google Shape;3251;p84"/>
            <p:cNvGrpSpPr/>
            <p:nvPr/>
          </p:nvGrpSpPr>
          <p:grpSpPr>
            <a:xfrm>
              <a:off x="4745" y="993"/>
              <a:ext cx="494" cy="14"/>
              <a:chOff x="611" y="2567"/>
              <a:chExt cx="617" cy="15"/>
            </a:xfrm>
          </p:grpSpPr>
          <p:sp>
            <p:nvSpPr>
              <p:cNvPr id="3252" name="Google Shape;3252;p84"/>
              <p:cNvSpPr/>
              <p:nvPr/>
            </p:nvSpPr>
            <p:spPr>
              <a:xfrm>
                <a:off x="611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53" name="Google Shape;3253;p84"/>
              <p:cNvSpPr/>
              <p:nvPr/>
            </p:nvSpPr>
            <p:spPr>
              <a:xfrm>
                <a:off x="628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54" name="Google Shape;3254;p84"/>
            <p:cNvSpPr/>
            <p:nvPr/>
          </p:nvSpPr>
          <p:spPr>
            <a:xfrm>
              <a:off x="4214" y="135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55" name="Google Shape;3255;p84"/>
            <p:cNvSpPr/>
            <p:nvPr/>
          </p:nvSpPr>
          <p:spPr>
            <a:xfrm>
              <a:off x="4227" y="1653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56" name="Google Shape;3256;p84"/>
            <p:cNvGrpSpPr/>
            <p:nvPr/>
          </p:nvGrpSpPr>
          <p:grpSpPr>
            <a:xfrm>
              <a:off x="4738" y="1630"/>
              <a:ext cx="495" cy="15"/>
              <a:chOff x="618" y="2571"/>
              <a:chExt cx="617" cy="14"/>
            </a:xfrm>
          </p:grpSpPr>
          <p:sp>
            <p:nvSpPr>
              <p:cNvPr id="3257" name="Google Shape;3257;p84"/>
              <p:cNvSpPr/>
              <p:nvPr/>
            </p:nvSpPr>
            <p:spPr>
              <a:xfrm>
                <a:off x="618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58" name="Google Shape;3258;p84"/>
              <p:cNvSpPr/>
              <p:nvPr/>
            </p:nvSpPr>
            <p:spPr>
              <a:xfrm>
                <a:off x="635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59" name="Google Shape;3259;p8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60" name="Google Shape;3260;p84"/>
            <p:cNvGrpSpPr/>
            <p:nvPr/>
          </p:nvGrpSpPr>
          <p:grpSpPr>
            <a:xfrm>
              <a:off x="4738" y="1327"/>
              <a:ext cx="495" cy="14"/>
              <a:chOff x="613" y="2568"/>
              <a:chExt cx="617" cy="14"/>
            </a:xfrm>
          </p:grpSpPr>
          <p:sp>
            <p:nvSpPr>
              <p:cNvPr id="3261" name="Google Shape;3261;p84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62" name="Google Shape;3262;p84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63" name="Google Shape;3263;p84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8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65;p8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6" name="Google Shape;3266;p84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8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8" name="Google Shape;3268;p84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9" name="Google Shape;3269;p84"/>
            <p:cNvSpPr/>
            <p:nvPr/>
          </p:nvSpPr>
          <p:spPr>
            <a:xfrm>
              <a:off x="4207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0" name="Google Shape;3270;p84"/>
            <p:cNvSpPr/>
            <p:nvPr/>
          </p:nvSpPr>
          <p:spPr>
            <a:xfrm>
              <a:off x="4308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84"/>
            <p:cNvSpPr/>
            <p:nvPr/>
          </p:nvSpPr>
          <p:spPr>
            <a:xfrm>
              <a:off x="4483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84"/>
            <p:cNvSpPr/>
            <p:nvPr/>
          </p:nvSpPr>
          <p:spPr>
            <a:xfrm>
              <a:off x="4664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84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274" name="Google Shape;327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9" name="Google Shape;3279;p8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0" name="Google Shape;3280;p8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p8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2" name="Google Shape;328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Google Shape;3283;p85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4" name="Google Shape;3284;p85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8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1" name="Google Shape;3291;p86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2" name="Google Shape;3292;p86"/>
          <p:cNvSpPr/>
          <p:nvPr/>
        </p:nvSpPr>
        <p:spPr>
          <a:xfrm>
            <a:off x="393111" y="105639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3" name="Google Shape;3293;p86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3.6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3.7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4" name="Google Shape;329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9" name="Google Shape;3299;p8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0" name="Google Shape;3300;p8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p8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2" name="Google Shape;3302;p87"/>
          <p:cNvSpPr txBox="1"/>
          <p:nvPr/>
        </p:nvSpPr>
        <p:spPr>
          <a:xfrm>
            <a:off x="253218" y="1454145"/>
            <a:ext cx="97575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Congestion:</a:t>
            </a:r>
            <a:endParaRPr b="0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informally: “too many sources sending too much data too fast for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handle”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manifestations: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delays (queueing in router buffers)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 loss (buffer overflow at routers)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3" name="Google Shape;3303;p87"/>
          <p:cNvSpPr txBox="1"/>
          <p:nvPr/>
        </p:nvSpPr>
        <p:spPr>
          <a:xfrm>
            <a:off x="253218" y="3551515"/>
            <a:ext cx="9758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from flow control!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4" name="Google Shape;3304;p87"/>
          <p:cNvGrpSpPr/>
          <p:nvPr/>
        </p:nvGrpSpPr>
        <p:grpSpPr>
          <a:xfrm>
            <a:off x="6998683" y="2779667"/>
            <a:ext cx="2772678" cy="2732350"/>
            <a:chOff x="8878529" y="2737463"/>
            <a:chExt cx="2772678" cy="2732350"/>
          </a:xfrm>
        </p:grpSpPr>
        <p:pic>
          <p:nvPicPr>
            <p:cNvPr descr="Why traffic apps make congestion worse | Berkeley News" id="3305" name="Google Shape;3305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78529" y="2737463"/>
              <a:ext cx="2595716" cy="17304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6" name="Google Shape;3306;p87"/>
            <p:cNvSpPr txBox="1"/>
            <p:nvPr/>
          </p:nvSpPr>
          <p:spPr>
            <a:xfrm>
              <a:off x="9085007" y="4454013"/>
              <a:ext cx="2566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congestion control: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too many senders, sending too fast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7" name="Google Shape;3307;p87"/>
          <p:cNvGrpSpPr/>
          <p:nvPr/>
        </p:nvGrpSpPr>
        <p:grpSpPr>
          <a:xfrm>
            <a:off x="4049351" y="4466751"/>
            <a:ext cx="5859648" cy="1953157"/>
            <a:chOff x="5870205" y="4586775"/>
            <a:chExt cx="5859648" cy="1953157"/>
          </a:xfrm>
        </p:grpSpPr>
        <p:grpSp>
          <p:nvGrpSpPr>
            <p:cNvPr id="3308" name="Google Shape;3308;p87"/>
            <p:cNvGrpSpPr/>
            <p:nvPr/>
          </p:nvGrpSpPr>
          <p:grpSpPr>
            <a:xfrm>
              <a:off x="5870205" y="4586775"/>
              <a:ext cx="2882393" cy="1915049"/>
              <a:chOff x="6998772" y="3064248"/>
              <a:chExt cx="4393223" cy="2995072"/>
            </a:xfrm>
          </p:grpSpPr>
          <p:pic>
            <p:nvPicPr>
              <p:cNvPr descr="Drinking from the Firehose: How VividCortex Compresses its Metrics" id="3309" name="Google Shape;3309;p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Drinking From the Information Firehose" id="3310" name="Google Shape;3310;p8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1" name="Google Shape;3311;p87"/>
            <p:cNvSpPr txBox="1"/>
            <p:nvPr/>
          </p:nvSpPr>
          <p:spPr>
            <a:xfrm>
              <a:off x="8794953" y="5801032"/>
              <a:ext cx="2934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flow control: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sender too fast for one receiver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2" name="Google Shape;3312;p87"/>
          <p:cNvSpPr txBox="1"/>
          <p:nvPr/>
        </p:nvSpPr>
        <p:spPr>
          <a:xfrm>
            <a:off x="252206" y="4528662"/>
            <a:ext cx="3546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04787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top-10 problem!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3" name="Google Shape;3313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8" name="Google Shape;3318;p8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9" name="Google Shape;3319;p8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8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88"/>
          <p:cNvSpPr/>
          <p:nvPr/>
        </p:nvSpPr>
        <p:spPr>
          <a:xfrm>
            <a:off x="9259885" y="3169775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22" name="Google Shape;3322;p88"/>
          <p:cNvGrpSpPr/>
          <p:nvPr/>
        </p:nvGrpSpPr>
        <p:grpSpPr>
          <a:xfrm>
            <a:off x="8679393" y="3144237"/>
            <a:ext cx="586704" cy="903900"/>
            <a:chOff x="10910965" y="2513124"/>
            <a:chExt cx="586704" cy="903900"/>
          </a:xfrm>
        </p:grpSpPr>
        <p:sp>
          <p:nvSpPr>
            <p:cNvPr id="3323" name="Google Shape;3323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4" name="Google Shape;3324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5" name="Google Shape;3325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6" name="Google Shape;3326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7" name="Google Shape;3327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28" name="Google Shape;3328;p88"/>
          <p:cNvSpPr/>
          <p:nvPr/>
        </p:nvSpPr>
        <p:spPr>
          <a:xfrm flipH="1">
            <a:off x="5105992" y="2027890"/>
            <a:ext cx="430150" cy="900465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29" name="Google Shape;3329;p88"/>
          <p:cNvGrpSpPr/>
          <p:nvPr/>
        </p:nvGrpSpPr>
        <p:grpSpPr>
          <a:xfrm>
            <a:off x="4645167" y="2920549"/>
            <a:ext cx="586704" cy="903900"/>
            <a:chOff x="10910965" y="2513124"/>
            <a:chExt cx="586704" cy="903900"/>
          </a:xfrm>
        </p:grpSpPr>
        <p:sp>
          <p:nvSpPr>
            <p:cNvPr id="3330" name="Google Shape;3330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1" name="Google Shape;3331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2" name="Google Shape;3332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3" name="Google Shape;3333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4" name="Google Shape;3334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35" name="Google Shape;3335;p88"/>
          <p:cNvGrpSpPr/>
          <p:nvPr/>
        </p:nvGrpSpPr>
        <p:grpSpPr>
          <a:xfrm>
            <a:off x="5521467" y="2032057"/>
            <a:ext cx="586704" cy="903900"/>
            <a:chOff x="10910965" y="2513124"/>
            <a:chExt cx="586704" cy="903900"/>
          </a:xfrm>
        </p:grpSpPr>
        <p:sp>
          <p:nvSpPr>
            <p:cNvPr id="3336" name="Google Shape;3336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7" name="Google Shape;3337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8" name="Google Shape;3338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9" name="Google Shape;3339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0" name="Google Shape;3340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41" name="Google Shape;3341;p88"/>
          <p:cNvSpPr/>
          <p:nvPr/>
        </p:nvSpPr>
        <p:spPr>
          <a:xfrm>
            <a:off x="9636123" y="2168378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342" name="Google Shape;3342;p88"/>
          <p:cNvGrpSpPr/>
          <p:nvPr/>
        </p:nvGrpSpPr>
        <p:grpSpPr>
          <a:xfrm>
            <a:off x="9057934" y="2144244"/>
            <a:ext cx="586704" cy="903900"/>
            <a:chOff x="10910965" y="2513124"/>
            <a:chExt cx="586704" cy="903900"/>
          </a:xfrm>
        </p:grpSpPr>
        <p:sp>
          <p:nvSpPr>
            <p:cNvPr id="3343" name="Google Shape;3343;p88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4" name="Google Shape;3344;p88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5" name="Google Shape;3345;p88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6" name="Google Shape;3346;p88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7" name="Google Shape;3347;p88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48" name="Google Shape;3348;p88"/>
          <p:cNvGrpSpPr/>
          <p:nvPr/>
        </p:nvGrpSpPr>
        <p:grpSpPr>
          <a:xfrm>
            <a:off x="6674328" y="3187971"/>
            <a:ext cx="1053727" cy="559298"/>
            <a:chOff x="7493876" y="2774731"/>
            <a:chExt cx="1490420" cy="890885"/>
          </a:xfrm>
        </p:grpSpPr>
        <p:sp>
          <p:nvSpPr>
            <p:cNvPr id="3349" name="Google Shape;3349;p8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8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51" name="Google Shape;3351;p8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352" name="Google Shape;3352;p8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3" name="Google Shape;3353;p8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4" name="Google Shape;3354;p8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8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6" name="Google Shape;3356;p88"/>
          <p:cNvGrpSpPr/>
          <p:nvPr/>
        </p:nvGrpSpPr>
        <p:grpSpPr>
          <a:xfrm>
            <a:off x="4676709" y="2304143"/>
            <a:ext cx="525463" cy="434992"/>
            <a:chOff x="-44" y="1473"/>
            <a:chExt cx="981" cy="1105"/>
          </a:xfrm>
        </p:grpSpPr>
        <p:pic>
          <p:nvPicPr>
            <p:cNvPr descr="desktop_computer_stylized_medium" id="3357" name="Google Shape;3357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8" name="Google Shape;3358;p8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59" name="Google Shape;3359;p88"/>
          <p:cNvSpPr/>
          <p:nvPr/>
        </p:nvSpPr>
        <p:spPr>
          <a:xfrm flipH="1">
            <a:off x="4400548" y="2918950"/>
            <a:ext cx="250825" cy="930274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0" name="Google Shape;3360;p88"/>
          <p:cNvSpPr txBox="1"/>
          <p:nvPr/>
        </p:nvSpPr>
        <p:spPr>
          <a:xfrm>
            <a:off x="28670" y="1771507"/>
            <a:ext cx="3792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Simplest scenario: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1" name="Google Shape;3361;p88"/>
          <p:cNvSpPr txBox="1"/>
          <p:nvPr/>
        </p:nvSpPr>
        <p:spPr>
          <a:xfrm>
            <a:off x="4122736" y="6232166"/>
            <a:ext cx="32973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per-connection throughput: R/2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2" name="Google Shape;3362;p88"/>
          <p:cNvCxnSpPr/>
          <p:nvPr/>
        </p:nvCxnSpPr>
        <p:spPr>
          <a:xfrm flipH="1">
            <a:off x="5562523" y="3052300"/>
            <a:ext cx="924000" cy="8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3" name="Google Shape;3363;p88"/>
          <p:cNvSpPr txBox="1"/>
          <p:nvPr/>
        </p:nvSpPr>
        <p:spPr>
          <a:xfrm>
            <a:off x="4490433" y="2038726"/>
            <a:ext cx="913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4" name="Google Shape;3364;p88"/>
          <p:cNvSpPr txBox="1"/>
          <p:nvPr/>
        </p:nvSpPr>
        <p:spPr>
          <a:xfrm>
            <a:off x="4486215" y="3967375"/>
            <a:ext cx="79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65" name="Google Shape;3365;p88"/>
          <p:cNvCxnSpPr/>
          <p:nvPr/>
        </p:nvCxnSpPr>
        <p:spPr>
          <a:xfrm rot="10800000">
            <a:off x="6048373" y="345235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6" name="Google Shape;3366;p88"/>
          <p:cNvCxnSpPr/>
          <p:nvPr/>
        </p:nvCxnSpPr>
        <p:spPr>
          <a:xfrm rot="10800000">
            <a:off x="7667623" y="345235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7" name="Google Shape;3367;p88"/>
          <p:cNvCxnSpPr/>
          <p:nvPr/>
        </p:nvCxnSpPr>
        <p:spPr>
          <a:xfrm flipH="1">
            <a:off x="7791373" y="3052300"/>
            <a:ext cx="924000" cy="86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8" name="Google Shape;3368;p88"/>
          <p:cNvCxnSpPr/>
          <p:nvPr/>
        </p:nvCxnSpPr>
        <p:spPr>
          <a:xfrm rot="10800000">
            <a:off x="8713282" y="3052447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69" name="Google Shape;3369;p88"/>
          <p:cNvGrpSpPr/>
          <p:nvPr/>
        </p:nvGrpSpPr>
        <p:grpSpPr>
          <a:xfrm>
            <a:off x="7870823" y="1547350"/>
            <a:ext cx="1790700" cy="707175"/>
            <a:chOff x="8616414" y="1265990"/>
            <a:chExt cx="1790700" cy="707175"/>
          </a:xfrm>
        </p:grpSpPr>
        <p:sp>
          <p:nvSpPr>
            <p:cNvPr id="3370" name="Google Shape;3370;p88"/>
            <p:cNvSpPr txBox="1"/>
            <p:nvPr/>
          </p:nvSpPr>
          <p:spPr>
            <a:xfrm>
              <a:off x="8616414" y="1265990"/>
              <a:ext cx="17907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throughput: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400" u="none" cap="none" strike="noStrik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371" name="Google Shape;3371;p88"/>
            <p:cNvCxnSpPr/>
            <p:nvPr/>
          </p:nvCxnSpPr>
          <p:spPr>
            <a:xfrm>
              <a:off x="9460964" y="1675565"/>
              <a:ext cx="549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72" name="Google Shape;3372;p88"/>
          <p:cNvSpPr/>
          <p:nvPr/>
        </p:nvSpPr>
        <p:spPr>
          <a:xfrm>
            <a:off x="7357060" y="6235313"/>
            <a:ext cx="2605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delays as arrival rate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capacity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3" name="Google Shape;3373;p88"/>
          <p:cNvGrpSpPr/>
          <p:nvPr/>
        </p:nvGrpSpPr>
        <p:grpSpPr>
          <a:xfrm>
            <a:off x="9736135" y="2760200"/>
            <a:ext cx="230793" cy="442062"/>
            <a:chOff x="4140" y="429"/>
            <a:chExt cx="1419" cy="2400"/>
          </a:xfrm>
        </p:grpSpPr>
        <p:sp>
          <p:nvSpPr>
            <p:cNvPr id="3374" name="Google Shape;3374;p8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5" name="Google Shape;3375;p8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6" name="Google Shape;3376;p8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7" name="Google Shape;3377;p8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8" name="Google Shape;3378;p8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79" name="Google Shape;3379;p8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380" name="Google Shape;3380;p8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1" name="Google Shape;3381;p8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82" name="Google Shape;3382;p8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83" name="Google Shape;3383;p8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384" name="Google Shape;3384;p8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85" name="Google Shape;3385;p8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86" name="Google Shape;3386;p8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88" name="Google Shape;3388;p8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389" name="Google Shape;3389;p8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90" name="Google Shape;3390;p8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91" name="Google Shape;3391;p8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92" name="Google Shape;3392;p8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393" name="Google Shape;3393;p8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94" name="Google Shape;3394;p8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95" name="Google Shape;3395;p8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1" name="Google Shape;3401;p8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2" name="Google Shape;3402;p8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3" name="Google Shape;3403;p8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8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5" name="Google Shape;3405;p8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6" name="Google Shape;3406;p88"/>
          <p:cNvGrpSpPr/>
          <p:nvPr/>
        </p:nvGrpSpPr>
        <p:grpSpPr>
          <a:xfrm>
            <a:off x="4080666" y="3663052"/>
            <a:ext cx="525463" cy="434992"/>
            <a:chOff x="-44" y="1473"/>
            <a:chExt cx="981" cy="1105"/>
          </a:xfrm>
        </p:grpSpPr>
        <p:pic>
          <p:nvPicPr>
            <p:cNvPr descr="desktop_computer_stylized_medium" id="3407" name="Google Shape;3407;p8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8" name="Google Shape;3408;p8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9" name="Google Shape;3409;p88"/>
          <p:cNvGrpSpPr/>
          <p:nvPr/>
        </p:nvGrpSpPr>
        <p:grpSpPr>
          <a:xfrm>
            <a:off x="9418635" y="3725400"/>
            <a:ext cx="230793" cy="442062"/>
            <a:chOff x="4140" y="429"/>
            <a:chExt cx="1419" cy="2400"/>
          </a:xfrm>
        </p:grpSpPr>
        <p:sp>
          <p:nvSpPr>
            <p:cNvPr id="3410" name="Google Shape;3410;p8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1" name="Google Shape;3411;p8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2" name="Google Shape;3412;p8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3" name="Google Shape;3413;p8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4" name="Google Shape;3414;p8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15" name="Google Shape;3415;p8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416" name="Google Shape;3416;p8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7" name="Google Shape;3417;p8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18" name="Google Shape;3418;p8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19" name="Google Shape;3419;p8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420" name="Google Shape;3420;p8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1" name="Google Shape;3421;p8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22" name="Google Shape;3422;p8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23" name="Google Shape;3423;p8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24" name="Google Shape;3424;p8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425" name="Google Shape;3425;p8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26" name="Google Shape;3426;p8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27" name="Google Shape;3427;p8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428" name="Google Shape;3428;p8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429" name="Google Shape;3429;p8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0" name="Google Shape;3430;p8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31" name="Google Shape;3431;p8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2" name="Google Shape;3432;p8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3" name="Google Shape;3433;p8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4" name="Google Shape;3434;p8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5" name="Google Shape;3435;p8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6" name="Google Shape;3436;p8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7" name="Google Shape;3437;p8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8" name="Google Shape;3438;p8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39" name="Google Shape;3439;p8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8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1" name="Google Shape;3441;p8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42" name="Google Shape;3442;p88"/>
          <p:cNvSpPr txBox="1"/>
          <p:nvPr/>
        </p:nvSpPr>
        <p:spPr>
          <a:xfrm>
            <a:off x="28670" y="4683754"/>
            <a:ext cx="31728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as arrival rate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1" lang="en-US" sz="2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approaches R/2?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3" name="Google Shape;3443;p88"/>
          <p:cNvGrpSpPr/>
          <p:nvPr/>
        </p:nvGrpSpPr>
        <p:grpSpPr>
          <a:xfrm>
            <a:off x="4072440" y="1456538"/>
            <a:ext cx="2132100" cy="724337"/>
            <a:chOff x="4818031" y="1175178"/>
            <a:chExt cx="2132100" cy="724337"/>
          </a:xfrm>
        </p:grpSpPr>
        <p:sp>
          <p:nvSpPr>
            <p:cNvPr id="3444" name="Google Shape;3444;p88"/>
            <p:cNvSpPr/>
            <p:nvPr/>
          </p:nvSpPr>
          <p:spPr>
            <a:xfrm>
              <a:off x="6584414" y="1808915"/>
              <a:ext cx="92100" cy="90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445" name="Google Shape;3445;p88"/>
            <p:cNvCxnSpPr/>
            <p:nvPr/>
          </p:nvCxnSpPr>
          <p:spPr>
            <a:xfrm>
              <a:off x="6158964" y="1588252"/>
              <a:ext cx="369900" cy="252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46" name="Google Shape;3446;p88"/>
            <p:cNvSpPr txBox="1"/>
            <p:nvPr/>
          </p:nvSpPr>
          <p:spPr>
            <a:xfrm>
              <a:off x="4818031" y="1175178"/>
              <a:ext cx="2132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original data: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47" name="Google Shape;3447;p88"/>
          <p:cNvCxnSpPr/>
          <p:nvPr/>
        </p:nvCxnSpPr>
        <p:spPr>
          <a:xfrm rot="10800000">
            <a:off x="7801191" y="3917610"/>
            <a:ext cx="822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8" name="Google Shape;3448;p88"/>
          <p:cNvCxnSpPr/>
          <p:nvPr/>
        </p:nvCxnSpPr>
        <p:spPr>
          <a:xfrm rot="10800000">
            <a:off x="6047455" y="3050103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9" name="Google Shape;3449;p88"/>
          <p:cNvCxnSpPr/>
          <p:nvPr/>
        </p:nvCxnSpPr>
        <p:spPr>
          <a:xfrm rot="10800000">
            <a:off x="5126021" y="3919955"/>
            <a:ext cx="43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0" name="Google Shape;3450;p88"/>
          <p:cNvSpPr txBox="1"/>
          <p:nvPr/>
        </p:nvSpPr>
        <p:spPr>
          <a:xfrm>
            <a:off x="7851933" y="3090209"/>
            <a:ext cx="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88"/>
          <p:cNvSpPr txBox="1"/>
          <p:nvPr/>
        </p:nvSpPr>
        <p:spPr>
          <a:xfrm>
            <a:off x="33586" y="2967671"/>
            <a:ext cx="37923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p88"/>
          <p:cNvSpPr txBox="1"/>
          <p:nvPr/>
        </p:nvSpPr>
        <p:spPr>
          <a:xfrm>
            <a:off x="27775" y="2189379"/>
            <a:ext cx="4138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router, infinite buffers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7" lvl="0" marL="2238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input, output link capacity: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53" name="Google Shape;3453;p88"/>
          <p:cNvGrpSpPr/>
          <p:nvPr/>
        </p:nvGrpSpPr>
        <p:grpSpPr>
          <a:xfrm>
            <a:off x="6785324" y="2507787"/>
            <a:ext cx="1563449" cy="1084699"/>
            <a:chOff x="7530915" y="2226427"/>
            <a:chExt cx="1563449" cy="1084699"/>
          </a:xfrm>
        </p:grpSpPr>
        <p:sp>
          <p:nvSpPr>
            <p:cNvPr id="3454" name="Google Shape;3454;p88"/>
            <p:cNvSpPr txBox="1"/>
            <p:nvPr/>
          </p:nvSpPr>
          <p:spPr>
            <a:xfrm>
              <a:off x="7670264" y="2226427"/>
              <a:ext cx="14241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1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5" name="Google Shape;3455;p88"/>
            <p:cNvCxnSpPr/>
            <p:nvPr/>
          </p:nvCxnSpPr>
          <p:spPr>
            <a:xfrm flipH="1">
              <a:off x="8308063" y="2647114"/>
              <a:ext cx="238500" cy="37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6" name="Google Shape;3456;p88"/>
            <p:cNvGrpSpPr/>
            <p:nvPr/>
          </p:nvGrpSpPr>
          <p:grpSpPr>
            <a:xfrm>
              <a:off x="7530915" y="3050726"/>
              <a:ext cx="899549" cy="260400"/>
              <a:chOff x="10436347" y="4555062"/>
              <a:chExt cx="899549" cy="260400"/>
            </a:xfrm>
          </p:grpSpPr>
          <p:sp>
            <p:nvSpPr>
              <p:cNvPr id="3457" name="Google Shape;3457;p88"/>
              <p:cNvSpPr/>
              <p:nvPr/>
            </p:nvSpPr>
            <p:spPr>
              <a:xfrm>
                <a:off x="10442522" y="4559486"/>
                <a:ext cx="891000" cy="254100"/>
              </a:xfrm>
              <a:prstGeom prst="rect">
                <a:avLst/>
              </a:prstGeom>
              <a:gradFill>
                <a:gsLst>
                  <a:gs pos="0">
                    <a:srgbClr val="757070"/>
                  </a:gs>
                  <a:gs pos="100000">
                    <a:srgbClr val="D8D8D8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58" name="Google Shape;3458;p88"/>
              <p:cNvGrpSpPr/>
              <p:nvPr/>
            </p:nvGrpSpPr>
            <p:grpSpPr>
              <a:xfrm>
                <a:off x="10436347" y="4555062"/>
                <a:ext cx="899549" cy="260400"/>
                <a:chOff x="7488023" y="3444875"/>
                <a:chExt cx="948091" cy="260400"/>
              </a:xfrm>
            </p:grpSpPr>
            <p:grpSp>
              <p:nvGrpSpPr>
                <p:cNvPr id="3459" name="Google Shape;3459;p88"/>
                <p:cNvGrpSpPr/>
                <p:nvPr/>
              </p:nvGrpSpPr>
              <p:grpSpPr>
                <a:xfrm>
                  <a:off x="8025214" y="3487611"/>
                  <a:ext cx="327285" cy="173668"/>
                  <a:chOff x="8094529" y="3437992"/>
                  <a:chExt cx="307888" cy="155700"/>
                </a:xfrm>
              </p:grpSpPr>
              <p:cxnSp>
                <p:nvCxnSpPr>
                  <p:cNvPr id="3460" name="Google Shape;3460;p88"/>
                  <p:cNvCxnSpPr/>
                  <p:nvPr/>
                </p:nvCxnSpPr>
                <p:spPr>
                  <a:xfrm rot="10800000">
                    <a:off x="8402417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1" name="Google Shape;3461;p88"/>
                  <p:cNvCxnSpPr/>
                  <p:nvPr/>
                </p:nvCxnSpPr>
                <p:spPr>
                  <a:xfrm rot="10800000">
                    <a:off x="8351102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2" name="Google Shape;3462;p88"/>
                  <p:cNvCxnSpPr/>
                  <p:nvPr/>
                </p:nvCxnSpPr>
                <p:spPr>
                  <a:xfrm rot="10800000">
                    <a:off x="8299787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3" name="Google Shape;3463;p88"/>
                  <p:cNvCxnSpPr/>
                  <p:nvPr/>
                </p:nvCxnSpPr>
                <p:spPr>
                  <a:xfrm rot="10800000">
                    <a:off x="8248473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4" name="Google Shape;3464;p88"/>
                  <p:cNvCxnSpPr/>
                  <p:nvPr/>
                </p:nvCxnSpPr>
                <p:spPr>
                  <a:xfrm rot="10800000">
                    <a:off x="8197158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5" name="Google Shape;3465;p88"/>
                  <p:cNvCxnSpPr/>
                  <p:nvPr/>
                </p:nvCxnSpPr>
                <p:spPr>
                  <a:xfrm rot="10800000">
                    <a:off x="8145843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6" name="Google Shape;3466;p88"/>
                  <p:cNvCxnSpPr/>
                  <p:nvPr/>
                </p:nvCxnSpPr>
                <p:spPr>
                  <a:xfrm rot="10800000">
                    <a:off x="8094529" y="3437992"/>
                    <a:ext cx="0" cy="1557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3467" name="Google Shape;3467;p88"/>
                <p:cNvGrpSpPr/>
                <p:nvPr/>
              </p:nvGrpSpPr>
              <p:grpSpPr>
                <a:xfrm>
                  <a:off x="7488023" y="3444875"/>
                  <a:ext cx="948091" cy="260400"/>
                  <a:chOff x="8103973" y="3803650"/>
                  <a:chExt cx="948091" cy="260400"/>
                </a:xfrm>
              </p:grpSpPr>
              <p:cxnSp>
                <p:nvCxnSpPr>
                  <p:cNvPr id="3468" name="Google Shape;3468;p88"/>
                  <p:cNvCxnSpPr/>
                  <p:nvPr/>
                </p:nvCxnSpPr>
                <p:spPr>
                  <a:xfrm>
                    <a:off x="8110664" y="3810000"/>
                    <a:ext cx="9414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69" name="Google Shape;3469;p88"/>
                  <p:cNvCxnSpPr/>
                  <p:nvPr/>
                </p:nvCxnSpPr>
                <p:spPr>
                  <a:xfrm>
                    <a:off x="8103973" y="4060825"/>
                    <a:ext cx="9480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470" name="Google Shape;3470;p88"/>
                  <p:cNvCxnSpPr/>
                  <p:nvPr/>
                </p:nvCxnSpPr>
                <p:spPr>
                  <a:xfrm>
                    <a:off x="9048750" y="3803650"/>
                    <a:ext cx="0" cy="260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3471" name="Google Shape;3471;p88"/>
                <p:cNvSpPr/>
                <p:nvPr/>
              </p:nvSpPr>
              <p:spPr>
                <a:xfrm>
                  <a:off x="7924800" y="3546475"/>
                  <a:ext cx="57300" cy="57300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2" name="Google Shape;3472;p88"/>
                <p:cNvSpPr/>
                <p:nvPr/>
              </p:nvSpPr>
              <p:spPr>
                <a:xfrm>
                  <a:off x="7842250" y="3546475"/>
                  <a:ext cx="57300" cy="57300"/>
                </a:xfrm>
                <a:prstGeom prst="ellipse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88"/>
                <p:cNvSpPr/>
                <p:nvPr/>
              </p:nvSpPr>
              <p:spPr>
                <a:xfrm>
                  <a:off x="7759700" y="3546475"/>
                  <a:ext cx="57300" cy="573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4" name="Google Shape;3474;p88"/>
                <p:cNvSpPr/>
                <p:nvPr/>
              </p:nvSpPr>
              <p:spPr>
                <a:xfrm>
                  <a:off x="7677150" y="3546475"/>
                  <a:ext cx="57300" cy="57300"/>
                </a:xfrm>
                <a:prstGeom prst="ellipse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475" name="Google Shape;3475;p88"/>
          <p:cNvSpPr/>
          <p:nvPr/>
        </p:nvSpPr>
        <p:spPr>
          <a:xfrm>
            <a:off x="5886448" y="2137900"/>
            <a:ext cx="3429000" cy="1276350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76" name="Google Shape;3476;p88"/>
          <p:cNvGrpSpPr/>
          <p:nvPr/>
        </p:nvGrpSpPr>
        <p:grpSpPr>
          <a:xfrm>
            <a:off x="4895848" y="2966575"/>
            <a:ext cx="4000500" cy="1028701"/>
            <a:chOff x="5641439" y="2685215"/>
            <a:chExt cx="4000500" cy="1028701"/>
          </a:xfrm>
        </p:grpSpPr>
        <p:sp>
          <p:nvSpPr>
            <p:cNvPr id="3477" name="Google Shape;3477;p88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78" name="Google Shape;3478;p88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79" name="Google Shape;3479;p88"/>
          <p:cNvSpPr txBox="1"/>
          <p:nvPr/>
        </p:nvSpPr>
        <p:spPr>
          <a:xfrm>
            <a:off x="6332288" y="3125043"/>
            <a:ext cx="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0" name="Google Shape;3480;p88"/>
          <p:cNvSpPr txBox="1"/>
          <p:nvPr/>
        </p:nvSpPr>
        <p:spPr>
          <a:xfrm>
            <a:off x="23755" y="3356045"/>
            <a:ext cx="3792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retransmissions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362" lvl="0" marL="284162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81" name="Google Shape;3481;p88"/>
          <p:cNvGrpSpPr/>
          <p:nvPr/>
        </p:nvGrpSpPr>
        <p:grpSpPr>
          <a:xfrm>
            <a:off x="7204035" y="4606882"/>
            <a:ext cx="1778757" cy="1638450"/>
            <a:chOff x="7949627" y="4325522"/>
            <a:chExt cx="1778757" cy="1638450"/>
          </a:xfrm>
        </p:grpSpPr>
        <p:cxnSp>
          <p:nvCxnSpPr>
            <p:cNvPr id="3482" name="Google Shape;3482;p88"/>
            <p:cNvCxnSpPr/>
            <p:nvPr/>
          </p:nvCxnSpPr>
          <p:spPr>
            <a:xfrm>
              <a:off x="8321896" y="4325522"/>
              <a:ext cx="0" cy="1276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3" name="Google Shape;3483;p88"/>
            <p:cNvCxnSpPr/>
            <p:nvPr/>
          </p:nvCxnSpPr>
          <p:spPr>
            <a:xfrm>
              <a:off x="9455371" y="4465222"/>
              <a:ext cx="0" cy="11049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484" name="Google Shape;3484;p88"/>
            <p:cNvSpPr/>
            <p:nvPr/>
          </p:nvSpPr>
          <p:spPr>
            <a:xfrm>
              <a:off x="8315546" y="4439822"/>
              <a:ext cx="1106500" cy="11525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485" name="Google Shape;3485;p88"/>
            <p:cNvCxnSpPr/>
            <p:nvPr/>
          </p:nvCxnSpPr>
          <p:spPr>
            <a:xfrm>
              <a:off x="9452196" y="5601872"/>
              <a:ext cx="0" cy="92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6" name="Google Shape;3486;p88"/>
            <p:cNvSpPr txBox="1"/>
            <p:nvPr/>
          </p:nvSpPr>
          <p:spPr>
            <a:xfrm>
              <a:off x="9242646" y="5636797"/>
              <a:ext cx="460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88"/>
            <p:cNvSpPr txBox="1"/>
            <p:nvPr/>
          </p:nvSpPr>
          <p:spPr>
            <a:xfrm rot="-5400000">
              <a:off x="7789727" y="4868679"/>
              <a:ext cx="68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delay</a:t>
              </a:r>
              <a:endParaRPr b="0" baseline="-2500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88"/>
            <p:cNvSpPr txBox="1"/>
            <p:nvPr/>
          </p:nvSpPr>
          <p:spPr>
            <a:xfrm>
              <a:off x="8720358" y="5563772"/>
              <a:ext cx="45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9" name="Google Shape;3489;p88"/>
            <p:cNvCxnSpPr/>
            <p:nvPr/>
          </p:nvCxnSpPr>
          <p:spPr>
            <a:xfrm>
              <a:off x="8312683" y="5594801"/>
              <a:ext cx="1415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90" name="Google Shape;3490;p88"/>
          <p:cNvSpPr/>
          <p:nvPr/>
        </p:nvSpPr>
        <p:spPr>
          <a:xfrm>
            <a:off x="4018915" y="1388266"/>
            <a:ext cx="1925100" cy="6930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1" name="Google Shape;3491;p88"/>
          <p:cNvSpPr/>
          <p:nvPr/>
        </p:nvSpPr>
        <p:spPr>
          <a:xfrm>
            <a:off x="7761538" y="1463664"/>
            <a:ext cx="1925100" cy="6930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2" name="Google Shape;3492;p88"/>
          <p:cNvGrpSpPr/>
          <p:nvPr/>
        </p:nvGrpSpPr>
        <p:grpSpPr>
          <a:xfrm>
            <a:off x="3897967" y="4538621"/>
            <a:ext cx="2333625" cy="1705125"/>
            <a:chOff x="4643558" y="4257261"/>
            <a:chExt cx="2333625" cy="1705125"/>
          </a:xfrm>
        </p:grpSpPr>
        <p:grpSp>
          <p:nvGrpSpPr>
            <p:cNvPr id="3493" name="Google Shape;3493;p88"/>
            <p:cNvGrpSpPr/>
            <p:nvPr/>
          </p:nvGrpSpPr>
          <p:grpSpPr>
            <a:xfrm>
              <a:off x="4643558" y="4257261"/>
              <a:ext cx="2333625" cy="1705125"/>
              <a:chOff x="4643558" y="4257261"/>
              <a:chExt cx="2333625" cy="1705125"/>
            </a:xfrm>
          </p:grpSpPr>
          <p:cxnSp>
            <p:nvCxnSpPr>
              <p:cNvPr id="3494" name="Google Shape;3494;p88"/>
              <p:cNvCxnSpPr/>
              <p:nvPr/>
            </p:nvCxnSpPr>
            <p:spPr>
              <a:xfrm>
                <a:off x="5126158" y="4323936"/>
                <a:ext cx="0" cy="127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5" name="Google Shape;3495;p88"/>
              <p:cNvCxnSpPr/>
              <p:nvPr/>
            </p:nvCxnSpPr>
            <p:spPr>
              <a:xfrm>
                <a:off x="6259633" y="4463636"/>
                <a:ext cx="0" cy="11049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3496" name="Google Shape;3496;p88"/>
              <p:cNvSpPr/>
              <p:nvPr/>
            </p:nvSpPr>
            <p:spPr>
              <a:xfrm>
                <a:off x="5119808" y="4428711"/>
                <a:ext cx="1857375" cy="1162050"/>
              </a:xfrm>
              <a:custGeom>
                <a:rect b="b" l="l" r="r" t="t"/>
                <a:pathLst>
                  <a:path extrusionOk="0" h="732" w="1170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97" name="Google Shape;3497;p88"/>
              <p:cNvCxnSpPr/>
              <p:nvPr/>
            </p:nvCxnSpPr>
            <p:spPr>
              <a:xfrm>
                <a:off x="5043608" y="4428711"/>
                <a:ext cx="7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8" name="Google Shape;3498;p88"/>
              <p:cNvCxnSpPr/>
              <p:nvPr/>
            </p:nvCxnSpPr>
            <p:spPr>
              <a:xfrm>
                <a:off x="6256458" y="5600286"/>
                <a:ext cx="0" cy="9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99" name="Google Shape;3499;p88"/>
              <p:cNvSpPr txBox="1"/>
              <p:nvPr/>
            </p:nvSpPr>
            <p:spPr>
              <a:xfrm>
                <a:off x="4643558" y="4257261"/>
                <a:ext cx="460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88"/>
              <p:cNvSpPr txBox="1"/>
              <p:nvPr/>
            </p:nvSpPr>
            <p:spPr>
              <a:xfrm>
                <a:off x="6046908" y="5635211"/>
                <a:ext cx="460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Tahoma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R/2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88"/>
              <p:cNvSpPr txBox="1"/>
              <p:nvPr/>
            </p:nvSpPr>
            <p:spPr>
              <a:xfrm rot="-5400000">
                <a:off x="4640428" y="4562123"/>
                <a:ext cx="554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88"/>
              <p:cNvSpPr txBox="1"/>
              <p:nvPr/>
            </p:nvSpPr>
            <p:spPr>
              <a:xfrm>
                <a:off x="5524621" y="5562186"/>
                <a:ext cx="452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3" name="Google Shape;3503;p88"/>
              <p:cNvCxnSpPr/>
              <p:nvPr/>
            </p:nvCxnSpPr>
            <p:spPr>
              <a:xfrm>
                <a:off x="5145208" y="4430299"/>
                <a:ext cx="10398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4" name="Google Shape;3504;p88"/>
              <p:cNvCxnSpPr/>
              <p:nvPr/>
            </p:nvCxnSpPr>
            <p:spPr>
              <a:xfrm>
                <a:off x="5119903" y="5598611"/>
                <a:ext cx="1415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505" name="Google Shape;3505;p88"/>
            <p:cNvSpPr txBox="1"/>
            <p:nvPr/>
          </p:nvSpPr>
          <p:spPr>
            <a:xfrm rot="-5400000">
              <a:off x="4435608" y="5176453"/>
              <a:ext cx="969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06" name="Google Shape;3506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1" name="Google Shape;3511;p8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2" name="Google Shape;3512;p8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8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89"/>
          <p:cNvSpPr/>
          <p:nvPr/>
        </p:nvSpPr>
        <p:spPr>
          <a:xfrm>
            <a:off x="6651553" y="5220832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15" name="Google Shape;3515;p89"/>
          <p:cNvGrpSpPr/>
          <p:nvPr/>
        </p:nvGrpSpPr>
        <p:grpSpPr>
          <a:xfrm>
            <a:off x="5945000" y="5227573"/>
            <a:ext cx="720649" cy="1182753"/>
            <a:chOff x="10910965" y="2513124"/>
            <a:chExt cx="586704" cy="903900"/>
          </a:xfrm>
        </p:grpSpPr>
        <p:sp>
          <p:nvSpPr>
            <p:cNvPr id="3516" name="Google Shape;3516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7" name="Google Shape;3517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8" name="Google Shape;3518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9" name="Google Shape;3519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0" name="Google Shape;3520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21" name="Google Shape;3521;p89"/>
          <p:cNvSpPr txBox="1"/>
          <p:nvPr/>
        </p:nvSpPr>
        <p:spPr>
          <a:xfrm>
            <a:off x="-241496" y="1263304"/>
            <a:ext cx="9710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2" name="Google Shape;3522;p89"/>
          <p:cNvSpPr/>
          <p:nvPr/>
        </p:nvSpPr>
        <p:spPr>
          <a:xfrm flipH="1">
            <a:off x="1549296" y="3726656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3" name="Google Shape;3523;p89"/>
          <p:cNvGrpSpPr/>
          <p:nvPr/>
        </p:nvGrpSpPr>
        <p:grpSpPr>
          <a:xfrm>
            <a:off x="983165" y="4894672"/>
            <a:ext cx="720649" cy="1182753"/>
            <a:chOff x="10910965" y="2513124"/>
            <a:chExt cx="586704" cy="903900"/>
          </a:xfrm>
        </p:grpSpPr>
        <p:sp>
          <p:nvSpPr>
            <p:cNvPr id="3524" name="Google Shape;3524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25" name="Google Shape;3525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6" name="Google Shape;3526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7" name="Google Shape;3527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8" name="Google Shape;3528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29" name="Google Shape;3529;p89"/>
          <p:cNvGrpSpPr/>
          <p:nvPr/>
        </p:nvGrpSpPr>
        <p:grpSpPr>
          <a:xfrm>
            <a:off x="2059531" y="3732065"/>
            <a:ext cx="720649" cy="1182753"/>
            <a:chOff x="10910965" y="2513124"/>
            <a:chExt cx="586704" cy="903900"/>
          </a:xfrm>
        </p:grpSpPr>
        <p:sp>
          <p:nvSpPr>
            <p:cNvPr id="3530" name="Google Shape;3530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1" name="Google Shape;3531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2" name="Google Shape;3532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3" name="Google Shape;3533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4" name="Google Shape;3534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35" name="Google Shape;3535;p89"/>
          <p:cNvSpPr/>
          <p:nvPr/>
        </p:nvSpPr>
        <p:spPr>
          <a:xfrm>
            <a:off x="7113689" y="3910487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36" name="Google Shape;3536;p89"/>
          <p:cNvGrpSpPr/>
          <p:nvPr/>
        </p:nvGrpSpPr>
        <p:grpSpPr>
          <a:xfrm>
            <a:off x="6403405" y="3878863"/>
            <a:ext cx="720649" cy="1182753"/>
            <a:chOff x="10910965" y="2513124"/>
            <a:chExt cx="586704" cy="903900"/>
          </a:xfrm>
        </p:grpSpPr>
        <p:sp>
          <p:nvSpPr>
            <p:cNvPr id="3537" name="Google Shape;3537;p89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8" name="Google Shape;3538;p89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9" name="Google Shape;3539;p89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0" name="Google Shape;3540;p89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1" name="Google Shape;3541;p89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42" name="Google Shape;3542;p89"/>
          <p:cNvGrpSpPr/>
          <p:nvPr/>
        </p:nvGrpSpPr>
        <p:grpSpPr>
          <a:xfrm>
            <a:off x="3475583" y="5244678"/>
            <a:ext cx="1294280" cy="731862"/>
            <a:chOff x="7493876" y="2774731"/>
            <a:chExt cx="1490420" cy="890885"/>
          </a:xfrm>
        </p:grpSpPr>
        <p:sp>
          <p:nvSpPr>
            <p:cNvPr id="3543" name="Google Shape;3543;p8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8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5" name="Google Shape;3545;p8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546" name="Google Shape;3546;p8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7" name="Google Shape;3547;p8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8" name="Google Shape;3548;p8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9" name="Google Shape;3549;p8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50" name="Google Shape;3550;p89"/>
          <p:cNvGrpSpPr/>
          <p:nvPr/>
        </p:nvGrpSpPr>
        <p:grpSpPr>
          <a:xfrm>
            <a:off x="1021998" y="4088138"/>
            <a:ext cx="645431" cy="569194"/>
            <a:chOff x="-44" y="1473"/>
            <a:chExt cx="981" cy="1105"/>
          </a:xfrm>
        </p:grpSpPr>
        <p:pic>
          <p:nvPicPr>
            <p:cNvPr descr="desktop_computer_stylized_medium" id="3551" name="Google Shape;3551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2" name="Google Shape;3552;p8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53" name="Google Shape;3553;p89"/>
          <p:cNvSpPr/>
          <p:nvPr/>
        </p:nvSpPr>
        <p:spPr>
          <a:xfrm flipH="1">
            <a:off x="682787" y="4892624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54" name="Google Shape;3554;p89"/>
          <p:cNvCxnSpPr/>
          <p:nvPr/>
        </p:nvCxnSpPr>
        <p:spPr>
          <a:xfrm flipH="1">
            <a:off x="2110108" y="5067114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5" name="Google Shape;3555;p89"/>
          <p:cNvSpPr txBox="1"/>
          <p:nvPr/>
        </p:nvSpPr>
        <p:spPr>
          <a:xfrm>
            <a:off x="793193" y="3740835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6" name="Google Shape;3556;p89"/>
          <p:cNvSpPr txBox="1"/>
          <p:nvPr/>
        </p:nvSpPr>
        <p:spPr>
          <a:xfrm>
            <a:off x="788012" y="6264506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57" name="Google Shape;3557;p89"/>
          <p:cNvCxnSpPr/>
          <p:nvPr/>
        </p:nvCxnSpPr>
        <p:spPr>
          <a:xfrm rot="10800000">
            <a:off x="2706802" y="5590587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8" name="Google Shape;3558;p89"/>
          <p:cNvCxnSpPr/>
          <p:nvPr/>
        </p:nvCxnSpPr>
        <p:spPr>
          <a:xfrm rot="10800000">
            <a:off x="4695741" y="5590587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9" name="Google Shape;3559;p89"/>
          <p:cNvCxnSpPr/>
          <p:nvPr/>
        </p:nvCxnSpPr>
        <p:spPr>
          <a:xfrm flipH="1">
            <a:off x="4847824" y="5067114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0" name="Google Shape;3560;p89"/>
          <p:cNvCxnSpPr/>
          <p:nvPr/>
        </p:nvCxnSpPr>
        <p:spPr>
          <a:xfrm rot="10800000">
            <a:off x="5980366" y="506730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61" name="Google Shape;3561;p89"/>
          <p:cNvGrpSpPr/>
          <p:nvPr/>
        </p:nvGrpSpPr>
        <p:grpSpPr>
          <a:xfrm>
            <a:off x="7236535" y="4684896"/>
            <a:ext cx="283484" cy="578445"/>
            <a:chOff x="4140" y="429"/>
            <a:chExt cx="1419" cy="2400"/>
          </a:xfrm>
        </p:grpSpPr>
        <p:sp>
          <p:nvSpPr>
            <p:cNvPr id="3562" name="Google Shape;3562;p8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3" name="Google Shape;3563;p8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4" name="Google Shape;3564;p8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5" name="Google Shape;3565;p8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66" name="Google Shape;3566;p8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67" name="Google Shape;3567;p8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568" name="Google Shape;3568;p8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69" name="Google Shape;3569;p8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0" name="Google Shape;3570;p8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71" name="Google Shape;3571;p8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572" name="Google Shape;3572;p8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3" name="Google Shape;3573;p8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4" name="Google Shape;3574;p8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75" name="Google Shape;3575;p8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76" name="Google Shape;3576;p8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577" name="Google Shape;3577;p8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78" name="Google Shape;3578;p8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79" name="Google Shape;3579;p8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580" name="Google Shape;3580;p8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581" name="Google Shape;3581;p8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82" name="Google Shape;3582;p8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583" name="Google Shape;3583;p8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4" name="Google Shape;3584;p8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5" name="Google Shape;3585;p8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6" name="Google Shape;3586;p8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7" name="Google Shape;3587;p8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8" name="Google Shape;3588;p8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9" name="Google Shape;3589;p8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0" name="Google Shape;3590;p8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1" name="Google Shape;3591;p8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8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3" name="Google Shape;3593;p8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94" name="Google Shape;3594;p89"/>
          <p:cNvGrpSpPr/>
          <p:nvPr/>
        </p:nvGrpSpPr>
        <p:grpSpPr>
          <a:xfrm>
            <a:off x="289873" y="5866294"/>
            <a:ext cx="645431" cy="569194"/>
            <a:chOff x="-44" y="1473"/>
            <a:chExt cx="981" cy="1105"/>
          </a:xfrm>
        </p:grpSpPr>
        <p:pic>
          <p:nvPicPr>
            <p:cNvPr descr="desktop_computer_stylized_medium" id="3595" name="Google Shape;3595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6" name="Google Shape;3596;p8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97" name="Google Shape;3597;p89"/>
          <p:cNvGrpSpPr/>
          <p:nvPr/>
        </p:nvGrpSpPr>
        <p:grpSpPr>
          <a:xfrm>
            <a:off x="6846547" y="5947877"/>
            <a:ext cx="283484" cy="578445"/>
            <a:chOff x="4140" y="429"/>
            <a:chExt cx="1419" cy="2400"/>
          </a:xfrm>
        </p:grpSpPr>
        <p:sp>
          <p:nvSpPr>
            <p:cNvPr id="3598" name="Google Shape;3598;p8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99" name="Google Shape;3599;p8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0" name="Google Shape;3600;p8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1" name="Google Shape;3601;p8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02" name="Google Shape;3602;p8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03" name="Google Shape;3603;p8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604" name="Google Shape;3604;p8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5" name="Google Shape;3605;p8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06" name="Google Shape;3606;p8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07" name="Google Shape;3607;p8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608" name="Google Shape;3608;p8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09" name="Google Shape;3609;p8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10" name="Google Shape;3610;p8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11" name="Google Shape;3611;p8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12" name="Google Shape;3612;p8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613" name="Google Shape;3613;p8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4" name="Google Shape;3614;p8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15" name="Google Shape;3615;p8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616" name="Google Shape;3616;p8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617" name="Google Shape;3617;p8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8" name="Google Shape;3618;p8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619" name="Google Shape;3619;p8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0" name="Google Shape;3620;p8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1" name="Google Shape;3621;p8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2" name="Google Shape;3622;p8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3" name="Google Shape;3623;p8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4" name="Google Shape;3624;p8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5" name="Google Shape;3625;p8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6" name="Google Shape;3626;p8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7" name="Google Shape;3627;p8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8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29" name="Google Shape;3629;p8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630" name="Google Shape;3630;p89"/>
          <p:cNvCxnSpPr/>
          <p:nvPr/>
        </p:nvCxnSpPr>
        <p:spPr>
          <a:xfrm rot="10800000">
            <a:off x="4860064" y="6199387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1" name="Google Shape;3631;p89"/>
          <p:cNvCxnSpPr/>
          <p:nvPr/>
        </p:nvCxnSpPr>
        <p:spPr>
          <a:xfrm rot="10800000">
            <a:off x="2705907" y="5064239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2" name="Google Shape;3632;p89"/>
          <p:cNvCxnSpPr/>
          <p:nvPr/>
        </p:nvCxnSpPr>
        <p:spPr>
          <a:xfrm rot="10800000">
            <a:off x="1574102" y="6202456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3" name="Google Shape;3633;p89"/>
          <p:cNvGrpSpPr/>
          <p:nvPr/>
        </p:nvGrpSpPr>
        <p:grpSpPr>
          <a:xfrm>
            <a:off x="2453667" y="3638431"/>
            <a:ext cx="2851710" cy="946012"/>
            <a:chOff x="2749090" y="3427413"/>
            <a:chExt cx="2851710" cy="946012"/>
          </a:xfrm>
        </p:grpSpPr>
        <p:sp>
          <p:nvSpPr>
            <p:cNvPr id="3634" name="Google Shape;3634;p89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5" name="Google Shape;3635;p89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636" name="Google Shape;3636;p89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637" name="Google Shape;3637;p89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38" name="Google Shape;3638;p89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39" name="Google Shape;3639;p89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640" name="Google Shape;3640;p89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641" name="Google Shape;3641;p89"/>
          <p:cNvGrpSpPr/>
          <p:nvPr/>
        </p:nvGrpSpPr>
        <p:grpSpPr>
          <a:xfrm>
            <a:off x="2618067" y="5429802"/>
            <a:ext cx="1938887" cy="1300309"/>
            <a:chOff x="2913490" y="5218784"/>
            <a:chExt cx="1938887" cy="1300309"/>
          </a:xfrm>
        </p:grpSpPr>
        <p:sp>
          <p:nvSpPr>
            <p:cNvPr id="3642" name="Google Shape;3642;p89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3" name="Google Shape;3643;p89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44" name="Google Shape;3644;p89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645" name="Google Shape;3645;p89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6" name="Google Shape;3646;p89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7" name="Google Shape;3647;p89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8" name="Google Shape;3648;p89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9" name="Google Shape;3649;p89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0" name="Google Shape;3650;p89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1" name="Google Shape;3651;p89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2" name="Google Shape;3652;p89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653" name="Google Shape;3653;p89"/>
          <p:cNvSpPr/>
          <p:nvPr/>
        </p:nvSpPr>
        <p:spPr>
          <a:xfrm>
            <a:off x="2507931" y="3870606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54" name="Google Shape;3654;p89"/>
          <p:cNvGrpSpPr/>
          <p:nvPr/>
        </p:nvGrpSpPr>
        <p:grpSpPr>
          <a:xfrm>
            <a:off x="1291119" y="4954895"/>
            <a:ext cx="4913814" cy="1346055"/>
            <a:chOff x="5641439" y="2685215"/>
            <a:chExt cx="4000500" cy="1028701"/>
          </a:xfrm>
        </p:grpSpPr>
        <p:sp>
          <p:nvSpPr>
            <p:cNvPr id="3655" name="Google Shape;3655;p89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56" name="Google Shape;3656;p89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657" name="Google Shape;3657;p89"/>
          <p:cNvGrpSpPr/>
          <p:nvPr/>
        </p:nvGrpSpPr>
        <p:grpSpPr>
          <a:xfrm>
            <a:off x="339550" y="1607350"/>
            <a:ext cx="9218400" cy="1821600"/>
            <a:chOff x="634973" y="1396332"/>
            <a:chExt cx="9218400" cy="1821600"/>
          </a:xfrm>
        </p:grpSpPr>
        <p:cxnSp>
          <p:nvCxnSpPr>
            <p:cNvPr id="3658" name="Google Shape;3658;p89"/>
            <p:cNvCxnSpPr/>
            <p:nvPr/>
          </p:nvCxnSpPr>
          <p:spPr>
            <a:xfrm>
              <a:off x="7750739" y="2862933"/>
              <a:ext cx="0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9" name="Google Shape;3659;p89"/>
            <p:cNvSpPr txBox="1"/>
            <p:nvPr/>
          </p:nvSpPr>
          <p:spPr>
            <a:xfrm>
              <a:off x="634973" y="1396332"/>
              <a:ext cx="9218400" cy="18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50825" lvl="0" marL="4000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3050"/>
                <a:buFont typeface="Noto Sans Symbols"/>
                <a:buChar char="▪"/>
              </a:pPr>
              <a:r>
                <a:rPr lang="en-US" sz="3050">
                  <a:latin typeface="Calibri"/>
                  <a:ea typeface="Calibri"/>
                  <a:cs typeface="Calibri"/>
                  <a:sym typeface="Calibri"/>
                </a:rPr>
                <a:t>one router, finite buffers </a:t>
              </a:r>
              <a:endParaRPr sz="3050">
                <a:latin typeface="Calibri"/>
                <a:ea typeface="Calibri"/>
                <a:cs typeface="Calibri"/>
                <a:sym typeface="Calibri"/>
              </a:endParaRPr>
            </a:p>
            <a:p>
              <a:pPr indent="-238125" lvl="0" marL="3524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3050"/>
                <a:buFont typeface="Noto Sans Symbols"/>
                <a:buChar char="▪"/>
              </a:pPr>
              <a:r>
                <a:rPr b="0" i="0" lang="en-US" sz="3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retransmits lost, timed-out packet</a:t>
              </a:r>
              <a:endParaRPr b="0" i="0" sz="3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application-layer input = application-layer output: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transport-layer input includes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retransmissions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λ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&gt;= 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0" name="Google Shape;3660;p89"/>
          <p:cNvGrpSpPr/>
          <p:nvPr/>
        </p:nvGrpSpPr>
        <p:grpSpPr>
          <a:xfrm>
            <a:off x="6821340" y="3840043"/>
            <a:ext cx="1057425" cy="473100"/>
            <a:chOff x="7116763" y="3629025"/>
            <a:chExt cx="1057425" cy="473100"/>
          </a:xfrm>
        </p:grpSpPr>
        <p:sp>
          <p:nvSpPr>
            <p:cNvPr id="3661" name="Google Shape;3661;p89"/>
            <p:cNvSpPr txBox="1"/>
            <p:nvPr/>
          </p:nvSpPr>
          <p:spPr>
            <a:xfrm>
              <a:off x="7583488" y="3629025"/>
              <a:ext cx="5907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62" name="Google Shape;3662;p89"/>
            <p:cNvCxnSpPr/>
            <p:nvPr/>
          </p:nvCxnSpPr>
          <p:spPr>
            <a:xfrm>
              <a:off x="7116763" y="38354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663" name="Google Shape;3663;p89"/>
          <p:cNvGrpSpPr/>
          <p:nvPr/>
        </p:nvGrpSpPr>
        <p:grpSpPr>
          <a:xfrm>
            <a:off x="2994227" y="5547793"/>
            <a:ext cx="2124495" cy="476677"/>
            <a:chOff x="3289650" y="5336775"/>
            <a:chExt cx="2124495" cy="476677"/>
          </a:xfrm>
        </p:grpSpPr>
        <p:sp>
          <p:nvSpPr>
            <p:cNvPr id="3664" name="Google Shape;3664;p89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89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6" name="Google Shape;3666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1" name="Google Shape;3671;p9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2" name="Google Shape;3672;p9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9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90"/>
          <p:cNvSpPr/>
          <p:nvPr/>
        </p:nvSpPr>
        <p:spPr>
          <a:xfrm>
            <a:off x="6707826" y="520676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75" name="Google Shape;3675;p90"/>
          <p:cNvGrpSpPr/>
          <p:nvPr/>
        </p:nvGrpSpPr>
        <p:grpSpPr>
          <a:xfrm>
            <a:off x="6001273" y="5213504"/>
            <a:ext cx="720649" cy="1182753"/>
            <a:chOff x="10910965" y="2513124"/>
            <a:chExt cx="586704" cy="903900"/>
          </a:xfrm>
        </p:grpSpPr>
        <p:sp>
          <p:nvSpPr>
            <p:cNvPr id="3676" name="Google Shape;3676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7" name="Google Shape;3677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8" name="Google Shape;3678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9" name="Google Shape;3679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0" name="Google Shape;3680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81" name="Google Shape;3681;p90"/>
          <p:cNvSpPr/>
          <p:nvPr/>
        </p:nvSpPr>
        <p:spPr>
          <a:xfrm flipH="1">
            <a:off x="1605569" y="3712587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82" name="Google Shape;3682;p90"/>
          <p:cNvGrpSpPr/>
          <p:nvPr/>
        </p:nvGrpSpPr>
        <p:grpSpPr>
          <a:xfrm>
            <a:off x="1039438" y="4880603"/>
            <a:ext cx="720649" cy="1182753"/>
            <a:chOff x="10910965" y="2513124"/>
            <a:chExt cx="586704" cy="903900"/>
          </a:xfrm>
        </p:grpSpPr>
        <p:sp>
          <p:nvSpPr>
            <p:cNvPr id="3683" name="Google Shape;3683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4" name="Google Shape;3684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5" name="Google Shape;3685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6" name="Google Shape;3686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7" name="Google Shape;3687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88" name="Google Shape;3688;p90"/>
          <p:cNvGrpSpPr/>
          <p:nvPr/>
        </p:nvGrpSpPr>
        <p:grpSpPr>
          <a:xfrm>
            <a:off x="2115804" y="3717996"/>
            <a:ext cx="720649" cy="1182753"/>
            <a:chOff x="10910965" y="2513124"/>
            <a:chExt cx="586704" cy="903900"/>
          </a:xfrm>
        </p:grpSpPr>
        <p:sp>
          <p:nvSpPr>
            <p:cNvPr id="3689" name="Google Shape;3689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0" name="Google Shape;3690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1" name="Google Shape;3691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2" name="Google Shape;3692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3" name="Google Shape;3693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94" name="Google Shape;3694;p90"/>
          <p:cNvSpPr/>
          <p:nvPr/>
        </p:nvSpPr>
        <p:spPr>
          <a:xfrm>
            <a:off x="7169962" y="389641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95" name="Google Shape;3695;p90"/>
          <p:cNvGrpSpPr/>
          <p:nvPr/>
        </p:nvGrpSpPr>
        <p:grpSpPr>
          <a:xfrm>
            <a:off x="6459678" y="3864794"/>
            <a:ext cx="720649" cy="1182753"/>
            <a:chOff x="10910965" y="2513124"/>
            <a:chExt cx="586704" cy="903900"/>
          </a:xfrm>
        </p:grpSpPr>
        <p:sp>
          <p:nvSpPr>
            <p:cNvPr id="3696" name="Google Shape;3696;p90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7" name="Google Shape;3697;p90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8" name="Google Shape;3698;p90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9" name="Google Shape;3699;p90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0" name="Google Shape;3700;p90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701" name="Google Shape;3701;p90"/>
          <p:cNvGrpSpPr/>
          <p:nvPr/>
        </p:nvGrpSpPr>
        <p:grpSpPr>
          <a:xfrm>
            <a:off x="3531856" y="5230609"/>
            <a:ext cx="1294280" cy="731862"/>
            <a:chOff x="7493876" y="2774731"/>
            <a:chExt cx="1490420" cy="890885"/>
          </a:xfrm>
        </p:grpSpPr>
        <p:sp>
          <p:nvSpPr>
            <p:cNvPr id="3702" name="Google Shape;3702;p90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90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4" name="Google Shape;3704;p90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705" name="Google Shape;3705;p90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90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90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90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09" name="Google Shape;3709;p90"/>
          <p:cNvGrpSpPr/>
          <p:nvPr/>
        </p:nvGrpSpPr>
        <p:grpSpPr>
          <a:xfrm>
            <a:off x="1078271" y="4074069"/>
            <a:ext cx="645431" cy="569194"/>
            <a:chOff x="-44" y="1473"/>
            <a:chExt cx="981" cy="1105"/>
          </a:xfrm>
        </p:grpSpPr>
        <p:pic>
          <p:nvPicPr>
            <p:cNvPr descr="desktop_computer_stylized_medium" id="3710" name="Google Shape;3710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1" name="Google Shape;3711;p9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712" name="Google Shape;3712;p90"/>
          <p:cNvSpPr/>
          <p:nvPr/>
        </p:nvSpPr>
        <p:spPr>
          <a:xfrm flipH="1">
            <a:off x="739060" y="4878555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13" name="Google Shape;3713;p90"/>
          <p:cNvCxnSpPr/>
          <p:nvPr/>
        </p:nvCxnSpPr>
        <p:spPr>
          <a:xfrm flipH="1">
            <a:off x="2166381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4" name="Google Shape;3714;p90"/>
          <p:cNvSpPr txBox="1"/>
          <p:nvPr/>
        </p:nvSpPr>
        <p:spPr>
          <a:xfrm>
            <a:off x="849466" y="3726766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5" name="Google Shape;3715;p90"/>
          <p:cNvSpPr txBox="1"/>
          <p:nvPr/>
        </p:nvSpPr>
        <p:spPr>
          <a:xfrm>
            <a:off x="844285" y="6250437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16" name="Google Shape;3716;p90"/>
          <p:cNvCxnSpPr/>
          <p:nvPr/>
        </p:nvCxnSpPr>
        <p:spPr>
          <a:xfrm rot="10800000">
            <a:off x="2763075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7" name="Google Shape;3717;p90"/>
          <p:cNvCxnSpPr/>
          <p:nvPr/>
        </p:nvCxnSpPr>
        <p:spPr>
          <a:xfrm rot="10800000">
            <a:off x="4752014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8" name="Google Shape;3718;p90"/>
          <p:cNvCxnSpPr/>
          <p:nvPr/>
        </p:nvCxnSpPr>
        <p:spPr>
          <a:xfrm flipH="1">
            <a:off x="4904097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9" name="Google Shape;3719;p90"/>
          <p:cNvCxnSpPr/>
          <p:nvPr/>
        </p:nvCxnSpPr>
        <p:spPr>
          <a:xfrm rot="10800000">
            <a:off x="6036639" y="5053238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20" name="Google Shape;3720;p90"/>
          <p:cNvGrpSpPr/>
          <p:nvPr/>
        </p:nvGrpSpPr>
        <p:grpSpPr>
          <a:xfrm>
            <a:off x="7292808" y="4670827"/>
            <a:ext cx="283484" cy="578445"/>
            <a:chOff x="4140" y="429"/>
            <a:chExt cx="1419" cy="2400"/>
          </a:xfrm>
        </p:grpSpPr>
        <p:sp>
          <p:nvSpPr>
            <p:cNvPr id="3721" name="Google Shape;3721;p9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2" name="Google Shape;3722;p90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3" name="Google Shape;3723;p9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4" name="Google Shape;3724;p9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5" name="Google Shape;3725;p90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26" name="Google Shape;3726;p90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727" name="Google Shape;3727;p90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8" name="Google Shape;3728;p90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29" name="Google Shape;3729;p90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30" name="Google Shape;3730;p90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731" name="Google Shape;3731;p90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2" name="Google Shape;3732;p90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33" name="Google Shape;3733;p90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34" name="Google Shape;3734;p90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35" name="Google Shape;3735;p90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736" name="Google Shape;3736;p90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37" name="Google Shape;3737;p90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38" name="Google Shape;3738;p9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39" name="Google Shape;3739;p90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740" name="Google Shape;3740;p90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41" name="Google Shape;3741;p90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42" name="Google Shape;3742;p90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3" name="Google Shape;3743;p9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4" name="Google Shape;3744;p9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5" name="Google Shape;3745;p90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6" name="Google Shape;3746;p9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7" name="Google Shape;3747;p90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8" name="Google Shape;3748;p90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9" name="Google Shape;3749;p90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0" name="Google Shape;3750;p90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90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2" name="Google Shape;3752;p90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53" name="Google Shape;3753;p90"/>
          <p:cNvGrpSpPr/>
          <p:nvPr/>
        </p:nvGrpSpPr>
        <p:grpSpPr>
          <a:xfrm>
            <a:off x="346146" y="5852225"/>
            <a:ext cx="645431" cy="569194"/>
            <a:chOff x="-44" y="1473"/>
            <a:chExt cx="981" cy="1105"/>
          </a:xfrm>
        </p:grpSpPr>
        <p:pic>
          <p:nvPicPr>
            <p:cNvPr descr="desktop_computer_stylized_medium" id="3754" name="Google Shape;3754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5" name="Google Shape;3755;p9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56" name="Google Shape;3756;p90"/>
          <p:cNvGrpSpPr/>
          <p:nvPr/>
        </p:nvGrpSpPr>
        <p:grpSpPr>
          <a:xfrm>
            <a:off x="6902820" y="5933808"/>
            <a:ext cx="283484" cy="578445"/>
            <a:chOff x="4140" y="429"/>
            <a:chExt cx="1419" cy="2400"/>
          </a:xfrm>
        </p:grpSpPr>
        <p:sp>
          <p:nvSpPr>
            <p:cNvPr id="3757" name="Google Shape;3757;p9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8" name="Google Shape;3758;p90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9" name="Google Shape;3759;p9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0" name="Google Shape;3760;p9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1" name="Google Shape;3761;p90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62" name="Google Shape;3762;p90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763" name="Google Shape;3763;p90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4" name="Google Shape;3764;p90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65" name="Google Shape;3765;p90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66" name="Google Shape;3766;p90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767" name="Google Shape;3767;p90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68" name="Google Shape;3768;p90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69" name="Google Shape;3769;p90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0" name="Google Shape;3770;p90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71" name="Google Shape;3771;p90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772" name="Google Shape;3772;p90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3" name="Google Shape;3773;p90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74" name="Google Shape;3774;p9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775" name="Google Shape;3775;p90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776" name="Google Shape;3776;p90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77" name="Google Shape;3777;p90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78" name="Google Shape;3778;p90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9" name="Google Shape;3779;p9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0" name="Google Shape;3780;p9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1" name="Google Shape;3781;p90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2" name="Google Shape;3782;p9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3" name="Google Shape;3783;p90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4" name="Google Shape;3784;p90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5" name="Google Shape;3785;p90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6" name="Google Shape;3786;p90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90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8" name="Google Shape;3788;p90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789" name="Google Shape;3789;p90"/>
          <p:cNvCxnSpPr/>
          <p:nvPr/>
        </p:nvCxnSpPr>
        <p:spPr>
          <a:xfrm rot="10800000">
            <a:off x="4916337" y="6185318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0" name="Google Shape;3790;p90"/>
          <p:cNvCxnSpPr/>
          <p:nvPr/>
        </p:nvCxnSpPr>
        <p:spPr>
          <a:xfrm rot="10800000">
            <a:off x="2762180" y="5050170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1" name="Google Shape;3791;p90"/>
          <p:cNvCxnSpPr/>
          <p:nvPr/>
        </p:nvCxnSpPr>
        <p:spPr>
          <a:xfrm rot="10800000">
            <a:off x="1630375" y="618838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2" name="Google Shape;3792;p90"/>
          <p:cNvGrpSpPr/>
          <p:nvPr/>
        </p:nvGrpSpPr>
        <p:grpSpPr>
          <a:xfrm>
            <a:off x="2509940" y="3624362"/>
            <a:ext cx="2851710" cy="946012"/>
            <a:chOff x="2749090" y="3427413"/>
            <a:chExt cx="2851710" cy="946012"/>
          </a:xfrm>
        </p:grpSpPr>
        <p:sp>
          <p:nvSpPr>
            <p:cNvPr id="3793" name="Google Shape;3793;p90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4" name="Google Shape;3794;p90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795" name="Google Shape;3795;p90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796" name="Google Shape;3796;p90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7" name="Google Shape;3797;p90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798" name="Google Shape;3798;p90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799" name="Google Shape;3799;p90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800" name="Google Shape;3800;p90"/>
          <p:cNvGrpSpPr/>
          <p:nvPr/>
        </p:nvGrpSpPr>
        <p:grpSpPr>
          <a:xfrm>
            <a:off x="2674340" y="5415733"/>
            <a:ext cx="1938887" cy="1300309"/>
            <a:chOff x="2913490" y="5218784"/>
            <a:chExt cx="1938887" cy="1300309"/>
          </a:xfrm>
        </p:grpSpPr>
        <p:sp>
          <p:nvSpPr>
            <p:cNvPr id="3801" name="Google Shape;3801;p90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2" name="Google Shape;3802;p90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03" name="Google Shape;3803;p90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804" name="Google Shape;3804;p90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05" name="Google Shape;3805;p90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6" name="Google Shape;3806;p90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7" name="Google Shape;3807;p90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8" name="Google Shape;3808;p90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9" name="Google Shape;3809;p90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0" name="Google Shape;3810;p90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1" name="Google Shape;3811;p90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12" name="Google Shape;3812;p90"/>
          <p:cNvSpPr/>
          <p:nvPr/>
        </p:nvSpPr>
        <p:spPr>
          <a:xfrm>
            <a:off x="2564204" y="3856537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13" name="Google Shape;3813;p90"/>
          <p:cNvGrpSpPr/>
          <p:nvPr/>
        </p:nvGrpSpPr>
        <p:grpSpPr>
          <a:xfrm>
            <a:off x="1347392" y="4940826"/>
            <a:ext cx="4913814" cy="1346055"/>
            <a:chOff x="5641439" y="2685215"/>
            <a:chExt cx="4000500" cy="1028701"/>
          </a:xfrm>
        </p:grpSpPr>
        <p:sp>
          <p:nvSpPr>
            <p:cNvPr id="3814" name="Google Shape;3814;p90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5" name="Google Shape;3815;p90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16" name="Google Shape;3816;p90"/>
          <p:cNvSpPr/>
          <p:nvPr/>
        </p:nvSpPr>
        <p:spPr>
          <a:xfrm>
            <a:off x="2524688" y="3813274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7" name="Google Shape;3817;p90"/>
          <p:cNvSpPr/>
          <p:nvPr/>
        </p:nvSpPr>
        <p:spPr>
          <a:xfrm>
            <a:off x="2524688" y="4046637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8" name="Google Shape;3818;p90"/>
          <p:cNvSpPr/>
          <p:nvPr/>
        </p:nvSpPr>
        <p:spPr>
          <a:xfrm>
            <a:off x="2472300" y="3787874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9" name="Google Shape;3819;p90"/>
          <p:cNvSpPr/>
          <p:nvPr/>
        </p:nvSpPr>
        <p:spPr>
          <a:xfrm>
            <a:off x="2142100" y="4021237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0" name="Google Shape;3820;p90"/>
          <p:cNvSpPr txBox="1"/>
          <p:nvPr/>
        </p:nvSpPr>
        <p:spPr>
          <a:xfrm>
            <a:off x="1518213" y="3911699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90"/>
          <p:cNvSpPr txBox="1"/>
          <p:nvPr/>
        </p:nvSpPr>
        <p:spPr>
          <a:xfrm>
            <a:off x="3483538" y="4935843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90"/>
          <p:cNvSpPr txBox="1"/>
          <p:nvPr/>
        </p:nvSpPr>
        <p:spPr>
          <a:xfrm>
            <a:off x="353321" y="1484712"/>
            <a:ext cx="76233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2250" lvl="0" marL="3524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582" lvl="0" marL="4667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sends only when router buffers available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3" name="Google Shape;3823;p90"/>
          <p:cNvSpPr txBox="1"/>
          <p:nvPr/>
        </p:nvSpPr>
        <p:spPr>
          <a:xfrm>
            <a:off x="7344338" y="3825974"/>
            <a:ext cx="5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2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24" name="Google Shape;3824;p90"/>
          <p:cNvCxnSpPr/>
          <p:nvPr/>
        </p:nvCxnSpPr>
        <p:spPr>
          <a:xfrm>
            <a:off x="6877613" y="4032349"/>
            <a:ext cx="514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3825" name="Google Shape;3825;p90"/>
          <p:cNvGrpSpPr/>
          <p:nvPr/>
        </p:nvGrpSpPr>
        <p:grpSpPr>
          <a:xfrm>
            <a:off x="3050500" y="5533724"/>
            <a:ext cx="2124495" cy="476677"/>
            <a:chOff x="3289650" y="5336775"/>
            <a:chExt cx="2124495" cy="476677"/>
          </a:xfrm>
        </p:grpSpPr>
        <p:sp>
          <p:nvSpPr>
            <p:cNvPr id="3826" name="Google Shape;3826;p90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90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8" name="Google Shape;3828;p90"/>
          <p:cNvGrpSpPr/>
          <p:nvPr/>
        </p:nvGrpSpPr>
        <p:grpSpPr>
          <a:xfrm>
            <a:off x="7953284" y="1620916"/>
            <a:ext cx="3184313" cy="2583677"/>
            <a:chOff x="7614918" y="1260338"/>
            <a:chExt cx="3184313" cy="2583677"/>
          </a:xfrm>
        </p:grpSpPr>
        <p:sp>
          <p:nvSpPr>
            <p:cNvPr id="3829" name="Google Shape;3829;p90"/>
            <p:cNvSpPr txBox="1"/>
            <p:nvPr/>
          </p:nvSpPr>
          <p:spPr>
            <a:xfrm>
              <a:off x="9984131" y="3536215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90"/>
            <p:cNvSpPr txBox="1"/>
            <p:nvPr/>
          </p:nvSpPr>
          <p:spPr>
            <a:xfrm>
              <a:off x="8924637" y="3354937"/>
              <a:ext cx="80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1" name="Google Shape;3831;p90"/>
            <p:cNvCxnSpPr/>
            <p:nvPr/>
          </p:nvCxnSpPr>
          <p:spPr>
            <a:xfrm>
              <a:off x="8219134" y="1260338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2" name="Google Shape;3832;p90"/>
            <p:cNvCxnSpPr/>
            <p:nvPr/>
          </p:nvCxnSpPr>
          <p:spPr>
            <a:xfrm>
              <a:off x="10226022" y="1496652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833" name="Google Shape;3833;p90"/>
            <p:cNvSpPr/>
            <p:nvPr/>
          </p:nvSpPr>
          <p:spPr>
            <a:xfrm>
              <a:off x="8207891" y="1437573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34" name="Google Shape;3834;p90"/>
            <p:cNvCxnSpPr/>
            <p:nvPr/>
          </p:nvCxnSpPr>
          <p:spPr>
            <a:xfrm>
              <a:off x="8072974" y="1437573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5" name="Google Shape;3835;p90"/>
            <p:cNvCxnSpPr/>
            <p:nvPr/>
          </p:nvCxnSpPr>
          <p:spPr>
            <a:xfrm>
              <a:off x="10220401" y="3419386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6" name="Google Shape;3836;p90"/>
            <p:cNvSpPr txBox="1"/>
            <p:nvPr/>
          </p:nvSpPr>
          <p:spPr>
            <a:xfrm>
              <a:off x="7614918" y="1263052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90"/>
            <p:cNvSpPr txBox="1"/>
            <p:nvPr/>
          </p:nvSpPr>
          <p:spPr>
            <a:xfrm rot="-5400000">
              <a:off x="7493885" y="1543606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8" name="Google Shape;3838;p90"/>
            <p:cNvCxnSpPr/>
            <p:nvPr/>
          </p:nvCxnSpPr>
          <p:spPr>
            <a:xfrm>
              <a:off x="8252864" y="1440259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39" name="Google Shape;3839;p90"/>
            <p:cNvCxnSpPr/>
            <p:nvPr/>
          </p:nvCxnSpPr>
          <p:spPr>
            <a:xfrm>
              <a:off x="8229601" y="3397718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40" name="Google Shape;3840;p90"/>
            <p:cNvSpPr txBox="1"/>
            <p:nvPr/>
          </p:nvSpPr>
          <p:spPr>
            <a:xfrm rot="-5400000">
              <a:off x="7392838" y="2479388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90"/>
            <p:cNvSpPr/>
            <p:nvPr/>
          </p:nvSpPr>
          <p:spPr>
            <a:xfrm>
              <a:off x="10147300" y="1397000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2" name="Google Shape;3842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7" name="Google Shape;3847;p9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8" name="Google Shape;3848;p9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9" name="Google Shape;3849;p9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rbage_can" id="3850" name="Google Shape;385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171" y="6014479"/>
            <a:ext cx="487362" cy="649288"/>
          </a:xfrm>
          <a:prstGeom prst="rect">
            <a:avLst/>
          </a:prstGeom>
          <a:noFill/>
          <a:ln>
            <a:noFill/>
          </a:ln>
        </p:spPr>
      </p:pic>
      <p:sp>
        <p:nvSpPr>
          <p:cNvPr id="3851" name="Google Shape;3851;p91"/>
          <p:cNvSpPr/>
          <p:nvPr/>
        </p:nvSpPr>
        <p:spPr>
          <a:xfrm>
            <a:off x="6792234" y="524896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52" name="Google Shape;3852;p91"/>
          <p:cNvGrpSpPr/>
          <p:nvPr/>
        </p:nvGrpSpPr>
        <p:grpSpPr>
          <a:xfrm>
            <a:off x="6085681" y="5255709"/>
            <a:ext cx="720649" cy="1182753"/>
            <a:chOff x="10910965" y="2513124"/>
            <a:chExt cx="586704" cy="903900"/>
          </a:xfrm>
        </p:grpSpPr>
        <p:sp>
          <p:nvSpPr>
            <p:cNvPr id="3853" name="Google Shape;3853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4" name="Google Shape;3854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5" name="Google Shape;3855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6" name="Google Shape;3856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7" name="Google Shape;3857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58" name="Google Shape;3858;p91"/>
          <p:cNvSpPr/>
          <p:nvPr/>
        </p:nvSpPr>
        <p:spPr>
          <a:xfrm flipH="1">
            <a:off x="1689977" y="3754792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59" name="Google Shape;3859;p91"/>
          <p:cNvGrpSpPr/>
          <p:nvPr/>
        </p:nvGrpSpPr>
        <p:grpSpPr>
          <a:xfrm>
            <a:off x="1123846" y="4922808"/>
            <a:ext cx="720649" cy="1182753"/>
            <a:chOff x="10910965" y="2513124"/>
            <a:chExt cx="586704" cy="903900"/>
          </a:xfrm>
        </p:grpSpPr>
        <p:sp>
          <p:nvSpPr>
            <p:cNvPr id="3860" name="Google Shape;3860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1" name="Google Shape;3861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2" name="Google Shape;3862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3" name="Google Shape;3863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4" name="Google Shape;3864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65" name="Google Shape;3865;p91"/>
          <p:cNvGrpSpPr/>
          <p:nvPr/>
        </p:nvGrpSpPr>
        <p:grpSpPr>
          <a:xfrm>
            <a:off x="2200212" y="3760201"/>
            <a:ext cx="720649" cy="1182753"/>
            <a:chOff x="10910965" y="2513124"/>
            <a:chExt cx="586704" cy="903900"/>
          </a:xfrm>
        </p:grpSpPr>
        <p:sp>
          <p:nvSpPr>
            <p:cNvPr id="3866" name="Google Shape;3866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67" name="Google Shape;3867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8" name="Google Shape;3868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9" name="Google Shape;3869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0" name="Google Shape;3870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71" name="Google Shape;3871;p91"/>
          <p:cNvSpPr/>
          <p:nvPr/>
        </p:nvSpPr>
        <p:spPr>
          <a:xfrm>
            <a:off x="7254370" y="393862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72" name="Google Shape;3872;p91"/>
          <p:cNvGrpSpPr/>
          <p:nvPr/>
        </p:nvGrpSpPr>
        <p:grpSpPr>
          <a:xfrm>
            <a:off x="6544086" y="3906999"/>
            <a:ext cx="720649" cy="1182753"/>
            <a:chOff x="10910965" y="2513124"/>
            <a:chExt cx="586704" cy="903900"/>
          </a:xfrm>
        </p:grpSpPr>
        <p:sp>
          <p:nvSpPr>
            <p:cNvPr id="3873" name="Google Shape;3873;p91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74" name="Google Shape;3874;p91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5" name="Google Shape;3875;p91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6" name="Google Shape;3876;p91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7" name="Google Shape;3877;p91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78" name="Google Shape;3878;p91"/>
          <p:cNvGrpSpPr/>
          <p:nvPr/>
        </p:nvGrpSpPr>
        <p:grpSpPr>
          <a:xfrm>
            <a:off x="3616264" y="5272814"/>
            <a:ext cx="1294280" cy="731862"/>
            <a:chOff x="7493876" y="2774731"/>
            <a:chExt cx="1490420" cy="890885"/>
          </a:xfrm>
        </p:grpSpPr>
        <p:sp>
          <p:nvSpPr>
            <p:cNvPr id="3879" name="Google Shape;3879;p91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91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1" name="Google Shape;3881;p91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3882" name="Google Shape;3882;p91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3" name="Google Shape;3883;p91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91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5" name="Google Shape;3885;p91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86" name="Google Shape;3886;p91"/>
          <p:cNvGrpSpPr/>
          <p:nvPr/>
        </p:nvGrpSpPr>
        <p:grpSpPr>
          <a:xfrm>
            <a:off x="1162679" y="4116274"/>
            <a:ext cx="645431" cy="569194"/>
            <a:chOff x="-44" y="1473"/>
            <a:chExt cx="981" cy="1105"/>
          </a:xfrm>
        </p:grpSpPr>
        <p:pic>
          <p:nvPicPr>
            <p:cNvPr descr="desktop_computer_stylized_medium" id="3887" name="Google Shape;3887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8" name="Google Shape;3888;p9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89" name="Google Shape;3889;p91"/>
          <p:cNvSpPr/>
          <p:nvPr/>
        </p:nvSpPr>
        <p:spPr>
          <a:xfrm flipH="1">
            <a:off x="823468" y="4920760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90" name="Google Shape;3890;p91"/>
          <p:cNvCxnSpPr/>
          <p:nvPr/>
        </p:nvCxnSpPr>
        <p:spPr>
          <a:xfrm flipH="1">
            <a:off x="2250789" y="5095250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1" name="Google Shape;3891;p91"/>
          <p:cNvSpPr txBox="1"/>
          <p:nvPr/>
        </p:nvSpPr>
        <p:spPr>
          <a:xfrm>
            <a:off x="933874" y="3768971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2" name="Google Shape;3892;p91"/>
          <p:cNvSpPr txBox="1"/>
          <p:nvPr/>
        </p:nvSpPr>
        <p:spPr>
          <a:xfrm>
            <a:off x="928693" y="6292642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93" name="Google Shape;3893;p91"/>
          <p:cNvCxnSpPr/>
          <p:nvPr/>
        </p:nvCxnSpPr>
        <p:spPr>
          <a:xfrm rot="10800000">
            <a:off x="2847483" y="5618723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4" name="Google Shape;3894;p91"/>
          <p:cNvCxnSpPr/>
          <p:nvPr/>
        </p:nvCxnSpPr>
        <p:spPr>
          <a:xfrm rot="10800000">
            <a:off x="4836422" y="5618723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5" name="Google Shape;3895;p91"/>
          <p:cNvCxnSpPr/>
          <p:nvPr/>
        </p:nvCxnSpPr>
        <p:spPr>
          <a:xfrm flipH="1">
            <a:off x="4988505" y="5095250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6" name="Google Shape;3896;p91"/>
          <p:cNvCxnSpPr/>
          <p:nvPr/>
        </p:nvCxnSpPr>
        <p:spPr>
          <a:xfrm rot="10800000">
            <a:off x="6121047" y="5095443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97" name="Google Shape;3897;p91"/>
          <p:cNvGrpSpPr/>
          <p:nvPr/>
        </p:nvGrpSpPr>
        <p:grpSpPr>
          <a:xfrm>
            <a:off x="7377216" y="4713032"/>
            <a:ext cx="283484" cy="578445"/>
            <a:chOff x="4140" y="429"/>
            <a:chExt cx="1419" cy="2400"/>
          </a:xfrm>
        </p:grpSpPr>
        <p:sp>
          <p:nvSpPr>
            <p:cNvPr id="3898" name="Google Shape;3898;p9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99" name="Google Shape;3899;p91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0" name="Google Shape;3900;p9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1" name="Google Shape;3901;p9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2" name="Google Shape;3902;p91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3" name="Google Shape;3903;p91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904" name="Google Shape;3904;p91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5" name="Google Shape;3905;p91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06" name="Google Shape;3906;p91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07" name="Google Shape;3907;p91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908" name="Google Shape;3908;p91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09" name="Google Shape;3909;p91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0" name="Google Shape;3910;p91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1" name="Google Shape;3911;p91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12" name="Google Shape;3912;p91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913" name="Google Shape;3913;p91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4" name="Google Shape;3914;p91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5" name="Google Shape;3915;p9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16" name="Google Shape;3916;p91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917" name="Google Shape;3917;p91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18" name="Google Shape;3918;p91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19" name="Google Shape;3919;p91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0" name="Google Shape;3920;p9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1" name="Google Shape;3921;p9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2" name="Google Shape;3922;p91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3" name="Google Shape;3923;p9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4" name="Google Shape;3924;p91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5" name="Google Shape;3925;p91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6" name="Google Shape;3926;p91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7" name="Google Shape;3927;p91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91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9" name="Google Shape;3929;p91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30" name="Google Shape;3930;p91"/>
          <p:cNvGrpSpPr/>
          <p:nvPr/>
        </p:nvGrpSpPr>
        <p:grpSpPr>
          <a:xfrm>
            <a:off x="430554" y="5894430"/>
            <a:ext cx="645431" cy="569194"/>
            <a:chOff x="-44" y="1473"/>
            <a:chExt cx="981" cy="1105"/>
          </a:xfrm>
        </p:grpSpPr>
        <p:pic>
          <p:nvPicPr>
            <p:cNvPr descr="desktop_computer_stylized_medium" id="3931" name="Google Shape;3931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2" name="Google Shape;3932;p9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33" name="Google Shape;3933;p91"/>
          <p:cNvGrpSpPr/>
          <p:nvPr/>
        </p:nvGrpSpPr>
        <p:grpSpPr>
          <a:xfrm>
            <a:off x="6987228" y="5976013"/>
            <a:ext cx="283484" cy="578445"/>
            <a:chOff x="4140" y="429"/>
            <a:chExt cx="1419" cy="2400"/>
          </a:xfrm>
        </p:grpSpPr>
        <p:sp>
          <p:nvSpPr>
            <p:cNvPr id="3934" name="Google Shape;3934;p9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5" name="Google Shape;3935;p91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6" name="Google Shape;3936;p9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7" name="Google Shape;3937;p9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8" name="Google Shape;3938;p91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39" name="Google Shape;3939;p91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3940" name="Google Shape;3940;p91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1" name="Google Shape;3941;p91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42" name="Google Shape;3942;p91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43" name="Google Shape;3943;p91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3944" name="Google Shape;3944;p91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45" name="Google Shape;3945;p91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46" name="Google Shape;3946;p91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7" name="Google Shape;3947;p91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48" name="Google Shape;3948;p91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3949" name="Google Shape;3949;p91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0" name="Google Shape;3950;p91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51" name="Google Shape;3951;p9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952" name="Google Shape;3952;p91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3953" name="Google Shape;3953;p91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4" name="Google Shape;3954;p91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955" name="Google Shape;3955;p91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6" name="Google Shape;3956;p9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7" name="Google Shape;3957;p9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8" name="Google Shape;3958;p91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9" name="Google Shape;3959;p9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0" name="Google Shape;3960;p91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1" name="Google Shape;3961;p91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2" name="Google Shape;3962;p91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3" name="Google Shape;3963;p91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91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5" name="Google Shape;3965;p91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966" name="Google Shape;3966;p91"/>
          <p:cNvCxnSpPr/>
          <p:nvPr/>
        </p:nvCxnSpPr>
        <p:spPr>
          <a:xfrm rot="10800000">
            <a:off x="5000745" y="6227523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7" name="Google Shape;3967;p91"/>
          <p:cNvCxnSpPr/>
          <p:nvPr/>
        </p:nvCxnSpPr>
        <p:spPr>
          <a:xfrm rot="10800000">
            <a:off x="2846588" y="5092375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8" name="Google Shape;3968;p91"/>
          <p:cNvCxnSpPr/>
          <p:nvPr/>
        </p:nvCxnSpPr>
        <p:spPr>
          <a:xfrm rot="10800000">
            <a:off x="1714783" y="6230592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9" name="Google Shape;3969;p91"/>
          <p:cNvGrpSpPr/>
          <p:nvPr/>
        </p:nvGrpSpPr>
        <p:grpSpPr>
          <a:xfrm>
            <a:off x="2594348" y="3666567"/>
            <a:ext cx="2851710" cy="946012"/>
            <a:chOff x="2749090" y="3427413"/>
            <a:chExt cx="2851710" cy="946012"/>
          </a:xfrm>
        </p:grpSpPr>
        <p:sp>
          <p:nvSpPr>
            <p:cNvPr id="3970" name="Google Shape;3970;p91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1" name="Google Shape;3971;p91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972" name="Google Shape;3972;p91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3973" name="Google Shape;3973;p91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4" name="Google Shape;3974;p91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975" name="Google Shape;3975;p91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976" name="Google Shape;3976;p91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977" name="Google Shape;3977;p91"/>
          <p:cNvGrpSpPr/>
          <p:nvPr/>
        </p:nvGrpSpPr>
        <p:grpSpPr>
          <a:xfrm>
            <a:off x="2758748" y="5457938"/>
            <a:ext cx="1938887" cy="1300309"/>
            <a:chOff x="2913490" y="5218784"/>
            <a:chExt cx="1938887" cy="1300309"/>
          </a:xfrm>
        </p:grpSpPr>
        <p:sp>
          <p:nvSpPr>
            <p:cNvPr id="3978" name="Google Shape;3978;p91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79" name="Google Shape;3979;p91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980" name="Google Shape;3980;p91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3981" name="Google Shape;3981;p91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82" name="Google Shape;3982;p91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3" name="Google Shape;3983;p91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4" name="Google Shape;3984;p91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5" name="Google Shape;3985;p91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6" name="Google Shape;3986;p91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7" name="Google Shape;3987;p91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8" name="Google Shape;3988;p91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989" name="Google Shape;3989;p91"/>
          <p:cNvSpPr/>
          <p:nvPr/>
        </p:nvSpPr>
        <p:spPr>
          <a:xfrm>
            <a:off x="2648612" y="3898742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990" name="Google Shape;3990;p91"/>
          <p:cNvGrpSpPr/>
          <p:nvPr/>
        </p:nvGrpSpPr>
        <p:grpSpPr>
          <a:xfrm>
            <a:off x="1431800" y="4983031"/>
            <a:ext cx="4913814" cy="1346055"/>
            <a:chOff x="5641439" y="2685215"/>
            <a:chExt cx="4000500" cy="1028701"/>
          </a:xfrm>
        </p:grpSpPr>
        <p:sp>
          <p:nvSpPr>
            <p:cNvPr id="3991" name="Google Shape;3991;p91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92" name="Google Shape;3992;p91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93" name="Google Shape;3993;p91"/>
          <p:cNvGrpSpPr/>
          <p:nvPr/>
        </p:nvGrpSpPr>
        <p:grpSpPr>
          <a:xfrm>
            <a:off x="3134908" y="5575929"/>
            <a:ext cx="2124495" cy="476677"/>
            <a:chOff x="3289650" y="5336775"/>
            <a:chExt cx="2124495" cy="476677"/>
          </a:xfrm>
        </p:grpSpPr>
        <p:sp>
          <p:nvSpPr>
            <p:cNvPr id="3994" name="Google Shape;3994;p91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91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6" name="Google Shape;3996;p91"/>
          <p:cNvSpPr/>
          <p:nvPr/>
        </p:nvSpPr>
        <p:spPr>
          <a:xfrm>
            <a:off x="2556708" y="3852304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7" name="Google Shape;3997;p91"/>
          <p:cNvSpPr/>
          <p:nvPr/>
        </p:nvSpPr>
        <p:spPr>
          <a:xfrm>
            <a:off x="2226508" y="4085667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8" name="Google Shape;3998;p91"/>
          <p:cNvSpPr txBox="1"/>
          <p:nvPr/>
        </p:nvSpPr>
        <p:spPr>
          <a:xfrm>
            <a:off x="1602621" y="3976129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9" name="Google Shape;3999;p91"/>
          <p:cNvSpPr txBox="1"/>
          <p:nvPr/>
        </p:nvSpPr>
        <p:spPr>
          <a:xfrm>
            <a:off x="3631446" y="5000273"/>
            <a:ext cx="16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no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0" name="Google Shape;4000;p91"/>
          <p:cNvSpPr txBox="1"/>
          <p:nvPr/>
        </p:nvSpPr>
        <p:spPr>
          <a:xfrm>
            <a:off x="445571" y="1462213"/>
            <a:ext cx="74478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 (dropped at router) due  to full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knows when packet has been dropped: only resends if packet 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lost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1" name="Google Shape;4001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8" name="Google Shape;528;p2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2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20"/>
          <p:cNvGrpSpPr/>
          <p:nvPr/>
        </p:nvGrpSpPr>
        <p:grpSpPr>
          <a:xfrm>
            <a:off x="2579501" y="2165159"/>
            <a:ext cx="7088418" cy="3583742"/>
            <a:chOff x="2293693" y="1943479"/>
            <a:chExt cx="7088418" cy="3583742"/>
          </a:xfrm>
        </p:grpSpPr>
        <p:grpSp>
          <p:nvGrpSpPr>
            <p:cNvPr id="531" name="Google Shape;531;p20"/>
            <p:cNvGrpSpPr/>
            <p:nvPr/>
          </p:nvGrpSpPr>
          <p:grpSpPr>
            <a:xfrm>
              <a:off x="3481010" y="2124363"/>
              <a:ext cx="1245000" cy="594000"/>
              <a:chOff x="9852456" y="608434"/>
              <a:chExt cx="1245000" cy="5940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0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sending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>
              <a:off x="4077480" y="2576394"/>
              <a:ext cx="577200" cy="338700"/>
              <a:chOff x="9950444" y="999755"/>
              <a:chExt cx="577200" cy="338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10010633" y="1066693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0"/>
              <p:cNvSpPr txBox="1"/>
              <p:nvPr/>
            </p:nvSpPr>
            <p:spPr>
              <a:xfrm>
                <a:off x="9950444" y="999755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>
              <a:off x="3214263" y="2004894"/>
              <a:ext cx="545509" cy="512304"/>
              <a:chOff x="-44" y="1473"/>
              <a:chExt cx="981" cy="1105"/>
            </a:xfrm>
          </p:grpSpPr>
          <p:pic>
            <p:nvPicPr>
              <p:cNvPr descr="desktop_computer_stylized_medium" id="538" name="Google Shape;5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40" name="Google Shape;540;p20"/>
            <p:cNvGrpSpPr/>
            <p:nvPr/>
          </p:nvGrpSpPr>
          <p:grpSpPr>
            <a:xfrm>
              <a:off x="6726088" y="2075463"/>
              <a:ext cx="1245000" cy="594000"/>
              <a:chOff x="9852456" y="608434"/>
              <a:chExt cx="1245000" cy="594000"/>
            </a:xfrm>
          </p:grpSpPr>
          <p:sp>
            <p:nvSpPr>
              <p:cNvPr id="541" name="Google Shape;541;p20"/>
              <p:cNvSpPr/>
              <p:nvPr/>
            </p:nvSpPr>
            <p:spPr>
              <a:xfrm>
                <a:off x="9852456" y="608434"/>
                <a:ext cx="1245000" cy="594000"/>
              </a:xfrm>
              <a:prstGeom prst="ellipse">
                <a:avLst/>
              </a:prstGeom>
              <a:solidFill>
                <a:srgbClr val="CC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0"/>
              <p:cNvSpPr txBox="1"/>
              <p:nvPr/>
            </p:nvSpPr>
            <p:spPr>
              <a:xfrm>
                <a:off x="9935581" y="645213"/>
                <a:ext cx="11064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receiving process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20"/>
            <p:cNvGrpSpPr/>
            <p:nvPr/>
          </p:nvGrpSpPr>
          <p:grpSpPr>
            <a:xfrm>
              <a:off x="6785217" y="2548684"/>
              <a:ext cx="577200" cy="338700"/>
              <a:chOff x="9678159" y="981583"/>
              <a:chExt cx="577200" cy="338700"/>
            </a:xfrm>
          </p:grpSpPr>
          <p:sp>
            <p:nvSpPr>
              <p:cNvPr id="544" name="Google Shape;544;p20"/>
              <p:cNvSpPr/>
              <p:nvPr/>
            </p:nvSpPr>
            <p:spPr>
              <a:xfrm>
                <a:off x="9744032" y="1048007"/>
                <a:ext cx="429300" cy="21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0"/>
              <p:cNvSpPr txBox="1"/>
              <p:nvPr/>
            </p:nvSpPr>
            <p:spPr>
              <a:xfrm>
                <a:off x="9678159" y="981583"/>
                <a:ext cx="577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0"/>
            <p:cNvGrpSpPr/>
            <p:nvPr/>
          </p:nvGrpSpPr>
          <p:grpSpPr>
            <a:xfrm>
              <a:off x="7823735" y="1943479"/>
              <a:ext cx="229537" cy="467504"/>
              <a:chOff x="4140" y="429"/>
              <a:chExt cx="1419" cy="2400"/>
            </a:xfrm>
          </p:grpSpPr>
          <p:sp>
            <p:nvSpPr>
              <p:cNvPr id="547" name="Google Shape;547;p20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4203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4209" y="693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52" name="Google Shape;552;p20"/>
              <p:cNvGrpSpPr/>
              <p:nvPr/>
            </p:nvGrpSpPr>
            <p:grpSpPr>
              <a:xfrm>
                <a:off x="4751" y="667"/>
                <a:ext cx="493" cy="16"/>
                <a:chOff x="617" y="2567"/>
                <a:chExt cx="616" cy="15"/>
              </a:xfrm>
            </p:grpSpPr>
            <p:sp>
              <p:nvSpPr>
                <p:cNvPr id="553" name="Google Shape;553;p20"/>
                <p:cNvSpPr/>
                <p:nvPr/>
              </p:nvSpPr>
              <p:spPr>
                <a:xfrm>
                  <a:off x="617" y="2567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4" name="Google Shape;554;p20"/>
                <p:cNvSpPr/>
                <p:nvPr/>
              </p:nvSpPr>
              <p:spPr>
                <a:xfrm>
                  <a:off x="633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5" name="Google Shape;555;p20"/>
              <p:cNvSpPr/>
              <p:nvPr/>
            </p:nvSpPr>
            <p:spPr>
              <a:xfrm>
                <a:off x="4222" y="101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4745" y="996"/>
                <a:ext cx="493" cy="289"/>
                <a:chOff x="612" y="2570"/>
                <a:chExt cx="616" cy="300"/>
              </a:xfrm>
            </p:grpSpPr>
            <p:sp>
              <p:nvSpPr>
                <p:cNvPr id="557" name="Google Shape;557;p20"/>
                <p:cNvSpPr/>
                <p:nvPr/>
              </p:nvSpPr>
              <p:spPr>
                <a:xfrm>
                  <a:off x="612" y="2570"/>
                  <a:ext cx="600" cy="3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58" name="Google Shape;558;p20"/>
                <p:cNvSpPr/>
                <p:nvPr/>
              </p:nvSpPr>
              <p:spPr>
                <a:xfrm>
                  <a:off x="628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9" name="Google Shape;559;p20"/>
              <p:cNvSpPr/>
              <p:nvPr/>
            </p:nvSpPr>
            <p:spPr>
              <a:xfrm>
                <a:off x="4216" y="1357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4228" y="1654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61" name="Google Shape;561;p20"/>
              <p:cNvGrpSpPr/>
              <p:nvPr/>
            </p:nvGrpSpPr>
            <p:grpSpPr>
              <a:xfrm>
                <a:off x="4733" y="1627"/>
                <a:ext cx="494" cy="16"/>
                <a:chOff x="611" y="2568"/>
                <a:chExt cx="616" cy="15"/>
              </a:xfrm>
            </p:grpSpPr>
            <p:sp>
              <p:nvSpPr>
                <p:cNvPr id="562" name="Google Shape;562;p20"/>
                <p:cNvSpPr/>
                <p:nvPr/>
              </p:nvSpPr>
              <p:spPr>
                <a:xfrm>
                  <a:off x="611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3" name="Google Shape;563;p20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64" name="Google Shape;564;p20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65" name="Google Shape;565;p20"/>
              <p:cNvGrpSpPr/>
              <p:nvPr/>
            </p:nvGrpSpPr>
            <p:grpSpPr>
              <a:xfrm>
                <a:off x="4739" y="1325"/>
                <a:ext cx="494" cy="16"/>
                <a:chOff x="614" y="2566"/>
                <a:chExt cx="616" cy="16"/>
              </a:xfrm>
            </p:grpSpPr>
            <p:sp>
              <p:nvSpPr>
                <p:cNvPr id="566" name="Google Shape;566;p20"/>
                <p:cNvSpPr/>
                <p:nvPr/>
              </p:nvSpPr>
              <p:spPr>
                <a:xfrm>
                  <a:off x="614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7" name="Google Shape;567;p20"/>
                <p:cNvSpPr/>
                <p:nvPr/>
              </p:nvSpPr>
              <p:spPr>
                <a:xfrm>
                  <a:off x="630" y="2582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68" name="Google Shape;568;p20"/>
              <p:cNvSpPr/>
              <p:nvPr/>
            </p:nvSpPr>
            <p:spPr>
              <a:xfrm>
                <a:off x="5250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5515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4140" y="2679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4203" y="2712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310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4487" y="2382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4663" y="2382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5061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579" name="Google Shape;579;p20"/>
            <p:cNvCxnSpPr/>
            <p:nvPr/>
          </p:nvCxnSpPr>
          <p:spPr>
            <a:xfrm>
              <a:off x="3121019" y="2898014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>
              <a:off x="6614663" y="2870304"/>
              <a:ext cx="1687800" cy="0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81" name="Google Shape;581;p20"/>
            <p:cNvGrpSpPr/>
            <p:nvPr/>
          </p:nvGrpSpPr>
          <p:grpSpPr>
            <a:xfrm>
              <a:off x="3110199" y="4881020"/>
              <a:ext cx="5250719" cy="481549"/>
              <a:chOff x="6737055" y="3471301"/>
              <a:chExt cx="5250719" cy="481549"/>
            </a:xfrm>
          </p:grpSpPr>
          <p:grpSp>
            <p:nvGrpSpPr>
              <p:cNvPr id="582" name="Google Shape;582;p20"/>
              <p:cNvGrpSpPr/>
              <p:nvPr/>
            </p:nvGrpSpPr>
            <p:grpSpPr>
              <a:xfrm>
                <a:off x="8324281" y="3583550"/>
                <a:ext cx="2044473" cy="369300"/>
                <a:chOff x="7504404" y="3155701"/>
                <a:chExt cx="2044473" cy="369300"/>
              </a:xfrm>
            </p:grpSpPr>
            <p:grpSp>
              <p:nvGrpSpPr>
                <p:cNvPr id="583" name="Google Shape;583;p20"/>
                <p:cNvGrpSpPr/>
                <p:nvPr/>
              </p:nvGrpSpPr>
              <p:grpSpPr>
                <a:xfrm>
                  <a:off x="7504404" y="3183575"/>
                  <a:ext cx="2003987" cy="306000"/>
                  <a:chOff x="1616358" y="2551230"/>
                  <a:chExt cx="2141698" cy="218400"/>
                </a:xfrm>
              </p:grpSpPr>
              <p:sp>
                <p:nvSpPr>
                  <p:cNvPr id="584" name="Google Shape;584;p20"/>
                  <p:cNvSpPr/>
                  <p:nvPr/>
                </p:nvSpPr>
                <p:spPr>
                  <a:xfrm>
                    <a:off x="1673508" y="2551230"/>
                    <a:ext cx="20274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20"/>
                  <p:cNvSpPr/>
                  <p:nvPr/>
                </p:nvSpPr>
                <p:spPr>
                  <a:xfrm>
                    <a:off x="1616358" y="2551230"/>
                    <a:ext cx="114300" cy="218400"/>
                  </a:xfrm>
                  <a:prstGeom prst="ellipse">
                    <a:avLst/>
                  </a:prstGeom>
                  <a:solidFill>
                    <a:srgbClr val="7ACCF4"/>
                  </a:soli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20"/>
                  <p:cNvSpPr/>
                  <p:nvPr/>
                </p:nvSpPr>
                <p:spPr>
                  <a:xfrm>
                    <a:off x="3643756" y="2551230"/>
                    <a:ext cx="114300" cy="2184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E75B5"/>
                      </a:gs>
                      <a:gs pos="50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 cap="flat" cmpd="sng" w="9525">
                    <a:solidFill>
                      <a:srgbClr val="7F7F7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20"/>
                  <p:cNvSpPr/>
                  <p:nvPr/>
                </p:nvSpPr>
                <p:spPr>
                  <a:xfrm>
                    <a:off x="3491356" y="2551230"/>
                    <a:ext cx="209700" cy="218400"/>
                  </a:xfrm>
                  <a:prstGeom prst="rect">
                    <a:avLst/>
                  </a:prstGeom>
                  <a:gradFill>
                    <a:gsLst>
                      <a:gs pos="0">
                        <a:srgbClr val="2E75B5"/>
                      </a:gs>
                      <a:gs pos="52000">
                        <a:srgbClr val="7ACCF4"/>
                      </a:gs>
                      <a:gs pos="100000">
                        <a:srgbClr val="2E75B5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8" name="Google Shape;588;p20"/>
                <p:cNvSpPr txBox="1"/>
                <p:nvPr/>
              </p:nvSpPr>
              <p:spPr>
                <a:xfrm>
                  <a:off x="7626477" y="3155701"/>
                  <a:ext cx="19224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unreliable channel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9" name="Google Shape;589;p20"/>
              <p:cNvCxnSpPr/>
              <p:nvPr/>
            </p:nvCxnSpPr>
            <p:spPr>
              <a:xfrm>
                <a:off x="6737055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0" name="Google Shape;590;p20"/>
              <p:cNvCxnSpPr/>
              <p:nvPr/>
            </p:nvCxnSpPr>
            <p:spPr>
              <a:xfrm>
                <a:off x="10299974" y="3471301"/>
                <a:ext cx="1687800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91" name="Google Shape;591;p20"/>
            <p:cNvCxnSpPr/>
            <p:nvPr/>
          </p:nvCxnSpPr>
          <p:spPr>
            <a:xfrm>
              <a:off x="4069352" y="2795325"/>
              <a:ext cx="0" cy="403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2" name="Google Shape;592;p20"/>
            <p:cNvCxnSpPr/>
            <p:nvPr/>
          </p:nvCxnSpPr>
          <p:spPr>
            <a:xfrm rot="10800000">
              <a:off x="7403443" y="2731652"/>
              <a:ext cx="0" cy="439500"/>
            </a:xfrm>
            <a:prstGeom prst="straightConnector1">
              <a:avLst/>
            </a:prstGeom>
            <a:noFill/>
            <a:ln cap="flat" cmpd="sng" w="476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3" name="Google Shape;593;p20"/>
            <p:cNvSpPr txBox="1"/>
            <p:nvPr/>
          </p:nvSpPr>
          <p:spPr>
            <a:xfrm>
              <a:off x="3042206" y="3300756"/>
              <a:ext cx="2001000" cy="10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 txBox="1"/>
            <p:nvPr/>
          </p:nvSpPr>
          <p:spPr>
            <a:xfrm>
              <a:off x="6413059" y="3328511"/>
              <a:ext cx="2001000" cy="10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reliable data transfer protocol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5" name="Google Shape;595;p20"/>
            <p:cNvGrpSpPr/>
            <p:nvPr/>
          </p:nvGrpSpPr>
          <p:grpSpPr>
            <a:xfrm>
              <a:off x="4081316" y="4602963"/>
              <a:ext cx="306413" cy="924258"/>
              <a:chOff x="7417790" y="4955748"/>
              <a:chExt cx="306413" cy="924258"/>
            </a:xfrm>
          </p:grpSpPr>
          <p:cxnSp>
            <p:nvCxnSpPr>
              <p:cNvPr id="596" name="Google Shape;596;p20"/>
              <p:cNvCxnSpPr/>
              <p:nvPr/>
            </p:nvCxnSpPr>
            <p:spPr>
              <a:xfrm>
                <a:off x="7417790" y="4955748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597" name="Google Shape;597;p20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grpSp>
          <p:nvGrpSpPr>
            <p:cNvPr id="598" name="Google Shape;598;p20"/>
            <p:cNvGrpSpPr/>
            <p:nvPr/>
          </p:nvGrpSpPr>
          <p:grpSpPr>
            <a:xfrm rot="-5400000">
              <a:off x="7102288" y="4596733"/>
              <a:ext cx="296243" cy="931032"/>
              <a:chOff x="7427960" y="4948974"/>
              <a:chExt cx="296243" cy="931032"/>
            </a:xfrm>
          </p:grpSpPr>
          <p:cxnSp>
            <p:nvCxnSpPr>
              <p:cNvPr id="599" name="Google Shape;599;p20"/>
              <p:cNvCxnSpPr/>
              <p:nvPr/>
            </p:nvCxnSpPr>
            <p:spPr>
              <a:xfrm>
                <a:off x="7427960" y="4948974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  <p:cxnSp>
            <p:nvCxnSpPr>
              <p:cNvPr id="600" name="Google Shape;600;p20"/>
              <p:cNvCxnSpPr/>
              <p:nvPr/>
            </p:nvCxnSpPr>
            <p:spPr>
              <a:xfrm>
                <a:off x="7724203" y="5247906"/>
                <a:ext cx="0" cy="632100"/>
              </a:xfrm>
              <a:prstGeom prst="straightConnector1">
                <a:avLst/>
              </a:prstGeom>
              <a:noFill/>
              <a:ln cap="flat" cmpd="sng" w="47625">
                <a:solidFill>
                  <a:srgbClr val="3C6CDF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</p:cxnSp>
        </p:grpSp>
        <p:sp>
          <p:nvSpPr>
            <p:cNvPr id="601" name="Google Shape;601;p20"/>
            <p:cNvSpPr txBox="1"/>
            <p:nvPr/>
          </p:nvSpPr>
          <p:spPr>
            <a:xfrm>
              <a:off x="2293693" y="2546898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rdt_send()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 txBox="1"/>
            <p:nvPr/>
          </p:nvSpPr>
          <p:spPr>
            <a:xfrm>
              <a:off x="2637055" y="4529903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udt_send()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 txBox="1"/>
            <p:nvPr/>
          </p:nvSpPr>
          <p:spPr>
            <a:xfrm>
              <a:off x="7460091" y="4522693"/>
              <a:ext cx="1687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rdt_rcv()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 txBox="1"/>
            <p:nvPr/>
          </p:nvSpPr>
          <p:spPr>
            <a:xfrm>
              <a:off x="7446811" y="2872208"/>
              <a:ext cx="193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deliver_data()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5" name="Google Shape;605;p20"/>
            <p:cNvGrpSpPr/>
            <p:nvPr/>
          </p:nvGrpSpPr>
          <p:grpSpPr>
            <a:xfrm>
              <a:off x="4198761" y="4538107"/>
              <a:ext cx="1129137" cy="338700"/>
              <a:chOff x="4492148" y="4699180"/>
              <a:chExt cx="1129137" cy="338700"/>
            </a:xfrm>
          </p:grpSpPr>
          <p:grpSp>
            <p:nvGrpSpPr>
              <p:cNvPr id="606" name="Google Shape;606;p20"/>
              <p:cNvGrpSpPr/>
              <p:nvPr/>
            </p:nvGrpSpPr>
            <p:grpSpPr>
              <a:xfrm>
                <a:off x="5044085" y="4699180"/>
                <a:ext cx="577200" cy="338700"/>
                <a:chOff x="9950444" y="999755"/>
                <a:chExt cx="577200" cy="338700"/>
              </a:xfrm>
            </p:grpSpPr>
            <p:sp>
              <p:nvSpPr>
                <p:cNvPr id="607" name="Google Shape;607;p20"/>
                <p:cNvSpPr/>
                <p:nvPr/>
              </p:nvSpPr>
              <p:spPr>
                <a:xfrm>
                  <a:off x="10010633" y="1066693"/>
                  <a:ext cx="4293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0"/>
                <p:cNvSpPr txBox="1"/>
                <p:nvPr/>
              </p:nvSpPr>
              <p:spPr>
                <a:xfrm>
                  <a:off x="9950444" y="999755"/>
                  <a:ext cx="5772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9" name="Google Shape;609;p20"/>
              <p:cNvGrpSpPr/>
              <p:nvPr/>
            </p:nvGrpSpPr>
            <p:grpSpPr>
              <a:xfrm>
                <a:off x="4492148" y="4738794"/>
                <a:ext cx="684000" cy="276900"/>
                <a:chOff x="9965227" y="1039458"/>
                <a:chExt cx="684000" cy="276900"/>
              </a:xfrm>
            </p:grpSpPr>
            <p:sp>
              <p:nvSpPr>
                <p:cNvPr id="610" name="Google Shape;610;p20"/>
                <p:cNvSpPr/>
                <p:nvPr/>
              </p:nvSpPr>
              <p:spPr>
                <a:xfrm>
                  <a:off x="10010632" y="1066693"/>
                  <a:ext cx="5610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0"/>
                <p:cNvSpPr txBox="1"/>
                <p:nvPr/>
              </p:nvSpPr>
              <p:spPr>
                <a:xfrm>
                  <a:off x="9965227" y="1039458"/>
                  <a:ext cx="6840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Calibri"/>
                    <a:buNone/>
                  </a:pPr>
                  <a:r>
                    <a:rPr b="0" i="0" lang="en-US" sz="12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Header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12" name="Google Shape;612;p20"/>
            <p:cNvGrpSpPr/>
            <p:nvPr/>
          </p:nvGrpSpPr>
          <p:grpSpPr>
            <a:xfrm>
              <a:off x="6194588" y="4534824"/>
              <a:ext cx="1129137" cy="338700"/>
              <a:chOff x="4492148" y="4699180"/>
              <a:chExt cx="1129137" cy="338700"/>
            </a:xfrm>
          </p:grpSpPr>
          <p:grpSp>
            <p:nvGrpSpPr>
              <p:cNvPr id="613" name="Google Shape;613;p20"/>
              <p:cNvGrpSpPr/>
              <p:nvPr/>
            </p:nvGrpSpPr>
            <p:grpSpPr>
              <a:xfrm>
                <a:off x="5044085" y="4699180"/>
                <a:ext cx="577200" cy="338700"/>
                <a:chOff x="9950444" y="999755"/>
                <a:chExt cx="577200" cy="338700"/>
              </a:xfrm>
            </p:grpSpPr>
            <p:sp>
              <p:nvSpPr>
                <p:cNvPr id="614" name="Google Shape;614;p20"/>
                <p:cNvSpPr/>
                <p:nvPr/>
              </p:nvSpPr>
              <p:spPr>
                <a:xfrm>
                  <a:off x="10010633" y="1066693"/>
                  <a:ext cx="4293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20"/>
                <p:cNvSpPr txBox="1"/>
                <p:nvPr/>
              </p:nvSpPr>
              <p:spPr>
                <a:xfrm>
                  <a:off x="9950444" y="999755"/>
                  <a:ext cx="5772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600"/>
                    <a:buFont typeface="Calibri"/>
                    <a:buNone/>
                  </a:pPr>
                  <a:r>
                    <a:rPr b="0" i="0" lang="en-US" sz="16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6" name="Google Shape;616;p20"/>
              <p:cNvGrpSpPr/>
              <p:nvPr/>
            </p:nvGrpSpPr>
            <p:grpSpPr>
              <a:xfrm>
                <a:off x="4492148" y="4738794"/>
                <a:ext cx="684000" cy="276900"/>
                <a:chOff x="9965227" y="1039458"/>
                <a:chExt cx="684000" cy="276900"/>
              </a:xfrm>
            </p:grpSpPr>
            <p:sp>
              <p:nvSpPr>
                <p:cNvPr id="617" name="Google Shape;617;p20"/>
                <p:cNvSpPr/>
                <p:nvPr/>
              </p:nvSpPr>
              <p:spPr>
                <a:xfrm>
                  <a:off x="10010632" y="1066693"/>
                  <a:ext cx="561000" cy="215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0"/>
                <p:cNvSpPr txBox="1"/>
                <p:nvPr/>
              </p:nvSpPr>
              <p:spPr>
                <a:xfrm>
                  <a:off x="9965227" y="1039458"/>
                  <a:ext cx="6840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Calibri"/>
                    <a:buNone/>
                  </a:pPr>
                  <a:r>
                    <a:rPr b="0" i="0" lang="en-US" sz="12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Header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19" name="Google Shape;619;p20"/>
          <p:cNvGrpSpPr/>
          <p:nvPr/>
        </p:nvGrpSpPr>
        <p:grpSpPr>
          <a:xfrm>
            <a:off x="352450" y="1450774"/>
            <a:ext cx="3333750" cy="1239900"/>
            <a:chOff x="240" y="920"/>
            <a:chExt cx="2100" cy="901"/>
          </a:xfrm>
        </p:grpSpPr>
        <p:sp>
          <p:nvSpPr>
            <p:cNvPr id="620" name="Google Shape;620;p20"/>
            <p:cNvSpPr txBox="1"/>
            <p:nvPr/>
          </p:nvSpPr>
          <p:spPr>
            <a:xfrm>
              <a:off x="318" y="920"/>
              <a:ext cx="18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rdt_send():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from above, (e.g., by app.). Passed data to deliver to receiver upper layer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1" name="Google Shape;621;p20"/>
            <p:cNvGrpSpPr/>
            <p:nvPr/>
          </p:nvGrpSpPr>
          <p:grpSpPr>
            <a:xfrm>
              <a:off x="240" y="921"/>
              <a:ext cx="2100" cy="900"/>
              <a:chOff x="240" y="933"/>
              <a:chExt cx="2100" cy="900"/>
            </a:xfrm>
          </p:grpSpPr>
          <p:cxnSp>
            <p:nvCxnSpPr>
              <p:cNvPr id="622" name="Google Shape;622;p20"/>
              <p:cNvCxnSpPr/>
              <p:nvPr/>
            </p:nvCxnSpPr>
            <p:spPr>
              <a:xfrm>
                <a:off x="1787" y="1509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23" name="Google Shape;623;p20"/>
              <p:cNvSpPr/>
              <p:nvPr/>
            </p:nvSpPr>
            <p:spPr>
              <a:xfrm>
                <a:off x="240" y="933"/>
                <a:ext cx="2100" cy="9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24" name="Google Shape;624;p20"/>
          <p:cNvGrpSpPr/>
          <p:nvPr/>
        </p:nvGrpSpPr>
        <p:grpSpPr>
          <a:xfrm>
            <a:off x="665626" y="5102675"/>
            <a:ext cx="3092900" cy="1438275"/>
            <a:chOff x="218" y="3058"/>
            <a:chExt cx="1815" cy="906"/>
          </a:xfrm>
        </p:grpSpPr>
        <p:sp>
          <p:nvSpPr>
            <p:cNvPr id="625" name="Google Shape;625;p20"/>
            <p:cNvSpPr txBox="1"/>
            <p:nvPr/>
          </p:nvSpPr>
          <p:spPr>
            <a:xfrm>
              <a:off x="233" y="3356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udt_send():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by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</a:t>
              </a:r>
              <a:endParaRPr b="0" i="0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transfer packet over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unreliable channel to receiver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6" name="Google Shape;626;p20"/>
            <p:cNvGrpSpPr/>
            <p:nvPr/>
          </p:nvGrpSpPr>
          <p:grpSpPr>
            <a:xfrm>
              <a:off x="218" y="3058"/>
              <a:ext cx="1800" cy="906"/>
              <a:chOff x="218" y="3058"/>
              <a:chExt cx="1800" cy="906"/>
            </a:xfrm>
          </p:grpSpPr>
          <p:cxnSp>
            <p:nvCxnSpPr>
              <p:cNvPr id="627" name="Google Shape;627;p20"/>
              <p:cNvCxnSpPr/>
              <p:nvPr/>
            </p:nvCxnSpPr>
            <p:spPr>
              <a:xfrm flipH="1" rot="10800000">
                <a:off x="1433" y="3058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28" name="Google Shape;628;p20"/>
              <p:cNvSpPr/>
              <p:nvPr/>
            </p:nvSpPr>
            <p:spPr>
              <a:xfrm>
                <a:off x="218" y="3364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29" name="Google Shape;629;p20"/>
          <p:cNvGrpSpPr/>
          <p:nvPr/>
        </p:nvGrpSpPr>
        <p:grpSpPr>
          <a:xfrm>
            <a:off x="8446406" y="5155068"/>
            <a:ext cx="2905126" cy="1436687"/>
            <a:chOff x="3071" y="3057"/>
            <a:chExt cx="1830" cy="905"/>
          </a:xfrm>
        </p:grpSpPr>
        <p:sp>
          <p:nvSpPr>
            <p:cNvPr id="630" name="Google Shape;630;p20"/>
            <p:cNvSpPr txBox="1"/>
            <p:nvPr/>
          </p:nvSpPr>
          <p:spPr>
            <a:xfrm>
              <a:off x="3101" y="3362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rdt_rcv():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when packet arrives on receiver side of channel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20"/>
            <p:cNvGrpSpPr/>
            <p:nvPr/>
          </p:nvGrpSpPr>
          <p:grpSpPr>
            <a:xfrm>
              <a:off x="3071" y="3057"/>
              <a:ext cx="1800" cy="891"/>
              <a:chOff x="3071" y="3057"/>
              <a:chExt cx="1800" cy="891"/>
            </a:xfrm>
          </p:grpSpPr>
          <p:cxnSp>
            <p:nvCxnSpPr>
              <p:cNvPr id="632" name="Google Shape;632;p20"/>
              <p:cNvCxnSpPr/>
              <p:nvPr/>
            </p:nvCxnSpPr>
            <p:spPr>
              <a:xfrm rot="10800000">
                <a:off x="3410" y="3057"/>
                <a:ext cx="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3" name="Google Shape;633;p20"/>
              <p:cNvSpPr/>
              <p:nvPr/>
            </p:nvSpPr>
            <p:spPr>
              <a:xfrm>
                <a:off x="3071" y="3348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8824801" y="1555220"/>
            <a:ext cx="2905126" cy="1584325"/>
            <a:chOff x="3138" y="936"/>
            <a:chExt cx="1830" cy="998"/>
          </a:xfrm>
        </p:grpSpPr>
        <p:sp>
          <p:nvSpPr>
            <p:cNvPr id="635" name="Google Shape;635;p20"/>
            <p:cNvSpPr txBox="1"/>
            <p:nvPr/>
          </p:nvSpPr>
          <p:spPr>
            <a:xfrm>
              <a:off x="3168" y="936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deliver_data():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called by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rdt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deliver data to upper layer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3138" y="942"/>
              <a:ext cx="1800" cy="992"/>
              <a:chOff x="3138" y="942"/>
              <a:chExt cx="1800" cy="992"/>
            </a:xfrm>
          </p:grpSpPr>
          <p:cxnSp>
            <p:nvCxnSpPr>
              <p:cNvPr id="637" name="Google Shape;637;p20"/>
              <p:cNvCxnSpPr/>
              <p:nvPr/>
            </p:nvCxnSpPr>
            <p:spPr>
              <a:xfrm flipH="1">
                <a:off x="3353" y="1334"/>
                <a:ext cx="300" cy="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38" name="Google Shape;638;p20"/>
              <p:cNvSpPr/>
              <p:nvPr/>
            </p:nvSpPr>
            <p:spPr>
              <a:xfrm>
                <a:off x="3138" y="942"/>
                <a:ext cx="1800" cy="600"/>
              </a:xfrm>
              <a:prstGeom prst="rect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639" name="Google Shape;639;p20"/>
          <p:cNvGrpSpPr/>
          <p:nvPr/>
        </p:nvGrpSpPr>
        <p:grpSpPr>
          <a:xfrm>
            <a:off x="4390890" y="5513755"/>
            <a:ext cx="3819300" cy="1064434"/>
            <a:chOff x="2631911" y="5334147"/>
            <a:chExt cx="3819300" cy="1064434"/>
          </a:xfrm>
        </p:grpSpPr>
        <p:sp>
          <p:nvSpPr>
            <p:cNvPr id="640" name="Google Shape;640;p20"/>
            <p:cNvSpPr txBox="1"/>
            <p:nvPr/>
          </p:nvSpPr>
          <p:spPr>
            <a:xfrm>
              <a:off x="2631911" y="5807581"/>
              <a:ext cx="38193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Bi-directional communication over unreliable channel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20"/>
            <p:cNvCxnSpPr/>
            <p:nvPr/>
          </p:nvCxnSpPr>
          <p:spPr>
            <a:xfrm>
              <a:off x="2905750" y="5334147"/>
              <a:ext cx="1431300" cy="473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20"/>
            <p:cNvCxnSpPr/>
            <p:nvPr/>
          </p:nvCxnSpPr>
          <p:spPr>
            <a:xfrm flipH="1">
              <a:off x="4339369" y="5338301"/>
              <a:ext cx="1358700" cy="469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3" name="Google Shape;643;p20"/>
          <p:cNvGrpSpPr/>
          <p:nvPr/>
        </p:nvGrpSpPr>
        <p:grpSpPr>
          <a:xfrm>
            <a:off x="4175224" y="3109064"/>
            <a:ext cx="3819300" cy="674783"/>
            <a:chOff x="2418275" y="5437692"/>
            <a:chExt cx="3819300" cy="674783"/>
          </a:xfrm>
        </p:grpSpPr>
        <p:sp>
          <p:nvSpPr>
            <p:cNvPr id="644" name="Google Shape;644;p20"/>
            <p:cNvSpPr txBox="1"/>
            <p:nvPr/>
          </p:nvSpPr>
          <p:spPr>
            <a:xfrm>
              <a:off x="2418275" y="5770775"/>
              <a:ext cx="38193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5" name="Google Shape;645;p20"/>
            <p:cNvCxnSpPr>
              <a:stCxn id="536" idx="2"/>
            </p:cNvCxnSpPr>
            <p:nvPr/>
          </p:nvCxnSpPr>
          <p:spPr>
            <a:xfrm>
              <a:off x="2894939" y="5465402"/>
              <a:ext cx="1454700" cy="401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20"/>
            <p:cNvCxnSpPr>
              <a:stCxn id="545" idx="2"/>
            </p:cNvCxnSpPr>
            <p:nvPr/>
          </p:nvCxnSpPr>
          <p:spPr>
            <a:xfrm flipH="1">
              <a:off x="4351976" y="5437692"/>
              <a:ext cx="1250700" cy="429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7" name="Google Shape;647;p20"/>
          <p:cNvGrpSpPr/>
          <p:nvPr/>
        </p:nvGrpSpPr>
        <p:grpSpPr>
          <a:xfrm>
            <a:off x="5125859" y="4114827"/>
            <a:ext cx="1774651" cy="687847"/>
            <a:chOff x="5125859" y="4114827"/>
            <a:chExt cx="1774651" cy="687847"/>
          </a:xfrm>
        </p:grpSpPr>
        <p:sp>
          <p:nvSpPr>
            <p:cNvPr id="648" name="Google Shape;648;p20"/>
            <p:cNvSpPr txBox="1"/>
            <p:nvPr/>
          </p:nvSpPr>
          <p:spPr>
            <a:xfrm>
              <a:off x="5532497" y="4114827"/>
              <a:ext cx="1135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9" name="Google Shape;649;p20"/>
            <p:cNvGrpSpPr/>
            <p:nvPr/>
          </p:nvGrpSpPr>
          <p:grpSpPr>
            <a:xfrm flipH="1" rot="10800000">
              <a:off x="5125859" y="4373074"/>
              <a:ext cx="1774651" cy="429600"/>
              <a:chOff x="8970705" y="3780959"/>
              <a:chExt cx="2707737" cy="429600"/>
            </a:xfrm>
          </p:grpSpPr>
          <p:cxnSp>
            <p:nvCxnSpPr>
              <p:cNvPr id="650" name="Google Shape;650;p20"/>
              <p:cNvCxnSpPr/>
              <p:nvPr/>
            </p:nvCxnSpPr>
            <p:spPr>
              <a:xfrm>
                <a:off x="8970705" y="3808669"/>
                <a:ext cx="1454700" cy="4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20"/>
              <p:cNvCxnSpPr/>
              <p:nvPr/>
            </p:nvCxnSpPr>
            <p:spPr>
              <a:xfrm flipH="1">
                <a:off x="10427742" y="3780959"/>
                <a:ext cx="1250700" cy="429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52" name="Google Shape;652;p20"/>
          <p:cNvSpPr/>
          <p:nvPr/>
        </p:nvSpPr>
        <p:spPr>
          <a:xfrm>
            <a:off x="3233978" y="3481952"/>
            <a:ext cx="2201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0"/>
          <p:cNvSpPr/>
          <p:nvPr/>
        </p:nvSpPr>
        <p:spPr>
          <a:xfrm>
            <a:off x="6574078" y="3494652"/>
            <a:ext cx="2201700" cy="1239900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0"/>
          <p:cNvSpPr/>
          <p:nvPr/>
        </p:nvSpPr>
        <p:spPr>
          <a:xfrm>
            <a:off x="381001" y="676102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Reliable data transfer: getting started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6" name="Google Shape;4006;p9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07" name="Google Shape;4007;p9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9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92"/>
          <p:cNvSpPr/>
          <p:nvPr/>
        </p:nvSpPr>
        <p:spPr>
          <a:xfrm>
            <a:off x="6510876" y="5234899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10" name="Google Shape;4010;p92"/>
          <p:cNvGrpSpPr/>
          <p:nvPr/>
        </p:nvGrpSpPr>
        <p:grpSpPr>
          <a:xfrm>
            <a:off x="5813245" y="5249097"/>
            <a:ext cx="720649" cy="1182753"/>
            <a:chOff x="10910965" y="2513124"/>
            <a:chExt cx="586704" cy="903900"/>
          </a:xfrm>
        </p:grpSpPr>
        <p:sp>
          <p:nvSpPr>
            <p:cNvPr id="4011" name="Google Shape;4011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2" name="Google Shape;4012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3" name="Google Shape;4013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4" name="Google Shape;4014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5" name="Google Shape;4015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16" name="Google Shape;4016;p92"/>
          <p:cNvSpPr/>
          <p:nvPr/>
        </p:nvSpPr>
        <p:spPr>
          <a:xfrm flipH="1">
            <a:off x="1408619" y="3740723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17" name="Google Shape;4017;p92"/>
          <p:cNvGrpSpPr/>
          <p:nvPr/>
        </p:nvGrpSpPr>
        <p:grpSpPr>
          <a:xfrm>
            <a:off x="842488" y="4908739"/>
            <a:ext cx="720649" cy="1182753"/>
            <a:chOff x="10910965" y="2513124"/>
            <a:chExt cx="586704" cy="903900"/>
          </a:xfrm>
        </p:grpSpPr>
        <p:sp>
          <p:nvSpPr>
            <p:cNvPr id="4018" name="Google Shape;4018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9" name="Google Shape;4019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0" name="Google Shape;4020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1" name="Google Shape;4021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2" name="Google Shape;4022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23" name="Google Shape;4023;p92"/>
          <p:cNvGrpSpPr/>
          <p:nvPr/>
        </p:nvGrpSpPr>
        <p:grpSpPr>
          <a:xfrm>
            <a:off x="1918854" y="3746132"/>
            <a:ext cx="720649" cy="1182753"/>
            <a:chOff x="10910965" y="2513124"/>
            <a:chExt cx="586704" cy="903900"/>
          </a:xfrm>
        </p:grpSpPr>
        <p:sp>
          <p:nvSpPr>
            <p:cNvPr id="4024" name="Google Shape;4024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5" name="Google Shape;4025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6" name="Google Shape;4026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7" name="Google Shape;4027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8" name="Google Shape;4028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29" name="Google Shape;4029;p92"/>
          <p:cNvSpPr/>
          <p:nvPr/>
        </p:nvSpPr>
        <p:spPr>
          <a:xfrm>
            <a:off x="6973012" y="3924554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30" name="Google Shape;4030;p92"/>
          <p:cNvGrpSpPr/>
          <p:nvPr/>
        </p:nvGrpSpPr>
        <p:grpSpPr>
          <a:xfrm>
            <a:off x="6262728" y="3892930"/>
            <a:ext cx="720649" cy="1182753"/>
            <a:chOff x="10910965" y="2513124"/>
            <a:chExt cx="586704" cy="903900"/>
          </a:xfrm>
        </p:grpSpPr>
        <p:sp>
          <p:nvSpPr>
            <p:cNvPr id="4031" name="Google Shape;4031;p92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32" name="Google Shape;4032;p92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3" name="Google Shape;4033;p92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4" name="Google Shape;4034;p92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5" name="Google Shape;4035;p92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036" name="Google Shape;4036;p92"/>
          <p:cNvGrpSpPr/>
          <p:nvPr/>
        </p:nvGrpSpPr>
        <p:grpSpPr>
          <a:xfrm>
            <a:off x="3334906" y="5258745"/>
            <a:ext cx="1294280" cy="731862"/>
            <a:chOff x="7493876" y="2774731"/>
            <a:chExt cx="1490420" cy="890885"/>
          </a:xfrm>
        </p:grpSpPr>
        <p:sp>
          <p:nvSpPr>
            <p:cNvPr id="4037" name="Google Shape;4037;p92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92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9" name="Google Shape;4039;p92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040" name="Google Shape;4040;p92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1" name="Google Shape;4041;p92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2" name="Google Shape;4042;p92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3" name="Google Shape;4043;p92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4" name="Google Shape;4044;p92"/>
          <p:cNvGrpSpPr/>
          <p:nvPr/>
        </p:nvGrpSpPr>
        <p:grpSpPr>
          <a:xfrm>
            <a:off x="881321" y="4102205"/>
            <a:ext cx="645431" cy="569194"/>
            <a:chOff x="-44" y="1473"/>
            <a:chExt cx="981" cy="1105"/>
          </a:xfrm>
        </p:grpSpPr>
        <p:pic>
          <p:nvPicPr>
            <p:cNvPr descr="desktop_computer_stylized_medium" id="4045" name="Google Shape;4045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6" name="Google Shape;4046;p9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47" name="Google Shape;4047;p92"/>
          <p:cNvSpPr/>
          <p:nvPr/>
        </p:nvSpPr>
        <p:spPr>
          <a:xfrm flipH="1">
            <a:off x="542110" y="4906691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48" name="Google Shape;4048;p92"/>
          <p:cNvCxnSpPr/>
          <p:nvPr/>
        </p:nvCxnSpPr>
        <p:spPr>
          <a:xfrm flipH="1">
            <a:off x="1969431" y="5081181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9" name="Google Shape;4049;p92"/>
          <p:cNvSpPr txBox="1"/>
          <p:nvPr/>
        </p:nvSpPr>
        <p:spPr>
          <a:xfrm>
            <a:off x="652516" y="3754902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0" name="Google Shape;4050;p92"/>
          <p:cNvSpPr txBox="1"/>
          <p:nvPr/>
        </p:nvSpPr>
        <p:spPr>
          <a:xfrm>
            <a:off x="647335" y="6278573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51" name="Google Shape;4051;p92"/>
          <p:cNvCxnSpPr/>
          <p:nvPr/>
        </p:nvCxnSpPr>
        <p:spPr>
          <a:xfrm rot="10800000">
            <a:off x="2566125" y="5604654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2" name="Google Shape;4052;p92"/>
          <p:cNvCxnSpPr/>
          <p:nvPr/>
        </p:nvCxnSpPr>
        <p:spPr>
          <a:xfrm rot="10800000">
            <a:off x="4555064" y="5604654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3" name="Google Shape;4053;p92"/>
          <p:cNvCxnSpPr/>
          <p:nvPr/>
        </p:nvCxnSpPr>
        <p:spPr>
          <a:xfrm flipH="1">
            <a:off x="4707147" y="5081181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4" name="Google Shape;4054;p92"/>
          <p:cNvCxnSpPr/>
          <p:nvPr/>
        </p:nvCxnSpPr>
        <p:spPr>
          <a:xfrm rot="10800000">
            <a:off x="5839689" y="5081374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5" name="Google Shape;4055;p92"/>
          <p:cNvGrpSpPr/>
          <p:nvPr/>
        </p:nvGrpSpPr>
        <p:grpSpPr>
          <a:xfrm>
            <a:off x="7095858" y="4698963"/>
            <a:ext cx="283484" cy="578445"/>
            <a:chOff x="4140" y="429"/>
            <a:chExt cx="1419" cy="2400"/>
          </a:xfrm>
        </p:grpSpPr>
        <p:sp>
          <p:nvSpPr>
            <p:cNvPr id="4056" name="Google Shape;4056;p9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7" name="Google Shape;4057;p92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8" name="Google Shape;4058;p9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9" name="Google Shape;4059;p9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0" name="Google Shape;4060;p92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61" name="Google Shape;4061;p92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062" name="Google Shape;4062;p92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3" name="Google Shape;4063;p92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64" name="Google Shape;4064;p92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65" name="Google Shape;4065;p92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066" name="Google Shape;4066;p92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67" name="Google Shape;4067;p92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68" name="Google Shape;4068;p92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9" name="Google Shape;4069;p92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70" name="Google Shape;4070;p92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071" name="Google Shape;4071;p92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2" name="Google Shape;4072;p92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73" name="Google Shape;4073;p9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74" name="Google Shape;4074;p92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075" name="Google Shape;4075;p92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6" name="Google Shape;4076;p92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077" name="Google Shape;4077;p92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8" name="Google Shape;4078;p9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9" name="Google Shape;4079;p9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0" name="Google Shape;4080;p92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1" name="Google Shape;4081;p9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2" name="Google Shape;4082;p92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3" name="Google Shape;4083;p92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4" name="Google Shape;4084;p92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5" name="Google Shape;4085;p92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92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7" name="Google Shape;4087;p92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8" name="Google Shape;4088;p92"/>
          <p:cNvGrpSpPr/>
          <p:nvPr/>
        </p:nvGrpSpPr>
        <p:grpSpPr>
          <a:xfrm>
            <a:off x="149196" y="5880361"/>
            <a:ext cx="645431" cy="569194"/>
            <a:chOff x="-44" y="1473"/>
            <a:chExt cx="981" cy="1105"/>
          </a:xfrm>
        </p:grpSpPr>
        <p:pic>
          <p:nvPicPr>
            <p:cNvPr descr="desktop_computer_stylized_medium" id="4089" name="Google Shape;4089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0" name="Google Shape;4090;p9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91" name="Google Shape;4091;p92"/>
          <p:cNvGrpSpPr/>
          <p:nvPr/>
        </p:nvGrpSpPr>
        <p:grpSpPr>
          <a:xfrm>
            <a:off x="6705870" y="5961944"/>
            <a:ext cx="283484" cy="578445"/>
            <a:chOff x="4140" y="429"/>
            <a:chExt cx="1419" cy="2400"/>
          </a:xfrm>
        </p:grpSpPr>
        <p:sp>
          <p:nvSpPr>
            <p:cNvPr id="4092" name="Google Shape;4092;p92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3" name="Google Shape;4093;p92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4" name="Google Shape;4094;p92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5" name="Google Shape;4095;p9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6" name="Google Shape;4096;p92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097" name="Google Shape;4097;p92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098" name="Google Shape;4098;p92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99" name="Google Shape;4099;p92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00" name="Google Shape;4100;p92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01" name="Google Shape;4101;p92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102" name="Google Shape;4102;p92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3" name="Google Shape;4103;p92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04" name="Google Shape;4104;p92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5" name="Google Shape;4105;p92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06" name="Google Shape;4106;p92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107" name="Google Shape;4107;p92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08" name="Google Shape;4108;p92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09" name="Google Shape;4109;p9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110" name="Google Shape;4110;p92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111" name="Google Shape;4111;p92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2" name="Google Shape;4112;p92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113" name="Google Shape;4113;p92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4" name="Google Shape;4114;p9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5" name="Google Shape;4115;p9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6" name="Google Shape;4116;p92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7" name="Google Shape;4117;p9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8" name="Google Shape;4118;p92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9" name="Google Shape;4119;p92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0" name="Google Shape;4120;p92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1" name="Google Shape;4121;p92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92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3" name="Google Shape;4123;p92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24" name="Google Shape;4124;p92"/>
          <p:cNvCxnSpPr/>
          <p:nvPr/>
        </p:nvCxnSpPr>
        <p:spPr>
          <a:xfrm rot="10800000">
            <a:off x="4719387" y="6213454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5" name="Google Shape;4125;p92"/>
          <p:cNvCxnSpPr/>
          <p:nvPr/>
        </p:nvCxnSpPr>
        <p:spPr>
          <a:xfrm rot="10800000">
            <a:off x="2565230" y="5078306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6" name="Google Shape;4126;p92"/>
          <p:cNvCxnSpPr/>
          <p:nvPr/>
        </p:nvCxnSpPr>
        <p:spPr>
          <a:xfrm rot="10800000">
            <a:off x="1433425" y="6216523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27" name="Google Shape;4127;p92"/>
          <p:cNvGrpSpPr/>
          <p:nvPr/>
        </p:nvGrpSpPr>
        <p:grpSpPr>
          <a:xfrm>
            <a:off x="2312990" y="3652498"/>
            <a:ext cx="2851710" cy="946012"/>
            <a:chOff x="2749090" y="3427413"/>
            <a:chExt cx="2851710" cy="946012"/>
          </a:xfrm>
        </p:grpSpPr>
        <p:sp>
          <p:nvSpPr>
            <p:cNvPr id="4128" name="Google Shape;4128;p92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9" name="Google Shape;4129;p92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30" name="Google Shape;4130;p92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4131" name="Google Shape;4131;p92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32" name="Google Shape;4132;p92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133" name="Google Shape;4133;p92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134" name="Google Shape;4134;p92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4135" name="Google Shape;4135;p92"/>
          <p:cNvGrpSpPr/>
          <p:nvPr/>
        </p:nvGrpSpPr>
        <p:grpSpPr>
          <a:xfrm>
            <a:off x="2477390" y="5443869"/>
            <a:ext cx="1938887" cy="1300309"/>
            <a:chOff x="2913490" y="5218784"/>
            <a:chExt cx="1938887" cy="1300309"/>
          </a:xfrm>
        </p:grpSpPr>
        <p:sp>
          <p:nvSpPr>
            <p:cNvPr id="4136" name="Google Shape;4136;p92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7" name="Google Shape;4137;p92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138" name="Google Shape;4138;p92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4139" name="Google Shape;4139;p92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0" name="Google Shape;4140;p92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1" name="Google Shape;4141;p92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2" name="Google Shape;4142;p92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3" name="Google Shape;4143;p92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4" name="Google Shape;4144;p92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5" name="Google Shape;4145;p92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6" name="Google Shape;4146;p92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47" name="Google Shape;4147;p92"/>
          <p:cNvSpPr/>
          <p:nvPr/>
        </p:nvSpPr>
        <p:spPr>
          <a:xfrm>
            <a:off x="2367254" y="3884673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48" name="Google Shape;4148;p92"/>
          <p:cNvGrpSpPr/>
          <p:nvPr/>
        </p:nvGrpSpPr>
        <p:grpSpPr>
          <a:xfrm>
            <a:off x="1150442" y="4968962"/>
            <a:ext cx="4913814" cy="1346055"/>
            <a:chOff x="5641439" y="2685215"/>
            <a:chExt cx="4000500" cy="1028701"/>
          </a:xfrm>
        </p:grpSpPr>
        <p:sp>
          <p:nvSpPr>
            <p:cNvPr id="4149" name="Google Shape;4149;p92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50" name="Google Shape;4150;p92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51" name="Google Shape;4151;p92"/>
          <p:cNvGrpSpPr/>
          <p:nvPr/>
        </p:nvGrpSpPr>
        <p:grpSpPr>
          <a:xfrm>
            <a:off x="2853550" y="5561860"/>
            <a:ext cx="2124495" cy="476677"/>
            <a:chOff x="3289650" y="5336775"/>
            <a:chExt cx="2124495" cy="476677"/>
          </a:xfrm>
        </p:grpSpPr>
        <p:sp>
          <p:nvSpPr>
            <p:cNvPr id="4152" name="Google Shape;4152;p92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92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4" name="Google Shape;4154;p92"/>
          <p:cNvSpPr/>
          <p:nvPr/>
        </p:nvSpPr>
        <p:spPr>
          <a:xfrm>
            <a:off x="1945150" y="4071598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5" name="Google Shape;4155;p92"/>
          <p:cNvSpPr txBox="1"/>
          <p:nvPr/>
        </p:nvSpPr>
        <p:spPr>
          <a:xfrm>
            <a:off x="3289763" y="4986204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6" name="Google Shape;4156;p92"/>
          <p:cNvSpPr/>
          <p:nvPr/>
        </p:nvSpPr>
        <p:spPr>
          <a:xfrm>
            <a:off x="1945150" y="4070010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7" name="Google Shape;4157;p92"/>
          <p:cNvSpPr txBox="1"/>
          <p:nvPr/>
        </p:nvSpPr>
        <p:spPr>
          <a:xfrm>
            <a:off x="164213" y="1448144"/>
            <a:ext cx="63909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Idealization: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perfect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 (dropped at router) due  to full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knows when packet has been dropped: only resends if packet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be lost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8" name="Google Shape;4158;p92"/>
          <p:cNvGrpSpPr/>
          <p:nvPr/>
        </p:nvGrpSpPr>
        <p:grpSpPr>
          <a:xfrm>
            <a:off x="9603561" y="2218447"/>
            <a:ext cx="1866856" cy="1277714"/>
            <a:chOff x="10039661" y="1800858"/>
            <a:chExt cx="1866856" cy="1277714"/>
          </a:xfrm>
        </p:grpSpPr>
        <p:sp>
          <p:nvSpPr>
            <p:cNvPr id="4159" name="Google Shape;4159;p92"/>
            <p:cNvSpPr txBox="1"/>
            <p:nvPr/>
          </p:nvSpPr>
          <p:spPr>
            <a:xfrm>
              <a:off x="10188717" y="2099672"/>
              <a:ext cx="17178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when sending at R/2, some packets are 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60" name="Google Shape;4160;p92"/>
            <p:cNvCxnSpPr/>
            <p:nvPr/>
          </p:nvCxnSpPr>
          <p:spPr>
            <a:xfrm rot="10800000">
              <a:off x="10039661" y="1800858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61" name="Google Shape;4161;p92"/>
          <p:cNvGrpSpPr/>
          <p:nvPr/>
        </p:nvGrpSpPr>
        <p:grpSpPr>
          <a:xfrm>
            <a:off x="6925353" y="1617769"/>
            <a:ext cx="3100363" cy="2594059"/>
            <a:chOff x="10662918" y="1488938"/>
            <a:chExt cx="3100363" cy="2594059"/>
          </a:xfrm>
        </p:grpSpPr>
        <p:sp>
          <p:nvSpPr>
            <p:cNvPr id="4162" name="Google Shape;4162;p92"/>
            <p:cNvSpPr/>
            <p:nvPr/>
          </p:nvSpPr>
          <p:spPr>
            <a:xfrm>
              <a:off x="11260180" y="2035401"/>
              <a:ext cx="2024025" cy="1604950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63" name="Google Shape;4163;p92"/>
            <p:cNvGrpSpPr/>
            <p:nvPr/>
          </p:nvGrpSpPr>
          <p:grpSpPr>
            <a:xfrm>
              <a:off x="12077700" y="3606746"/>
              <a:ext cx="476251" cy="476251"/>
              <a:chOff x="3583" y="1761"/>
              <a:chExt cx="300" cy="300"/>
            </a:xfrm>
          </p:grpSpPr>
          <p:sp>
            <p:nvSpPr>
              <p:cNvPr id="4164" name="Google Shape;4164;p92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65" name="Google Shape;4165;p92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66" name="Google Shape;4166;p92"/>
            <p:cNvCxnSpPr/>
            <p:nvPr/>
          </p:nvCxnSpPr>
          <p:spPr>
            <a:xfrm>
              <a:off x="11267134" y="1488938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7" name="Google Shape;4167;p92"/>
            <p:cNvCxnSpPr/>
            <p:nvPr/>
          </p:nvCxnSpPr>
          <p:spPr>
            <a:xfrm>
              <a:off x="13274022" y="1725252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168" name="Google Shape;4168;p92"/>
            <p:cNvSpPr/>
            <p:nvPr/>
          </p:nvSpPr>
          <p:spPr>
            <a:xfrm>
              <a:off x="11255891" y="1666173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69" name="Google Shape;4169;p92"/>
            <p:cNvCxnSpPr/>
            <p:nvPr/>
          </p:nvCxnSpPr>
          <p:spPr>
            <a:xfrm>
              <a:off x="11120974" y="1666173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0" name="Google Shape;4170;p92"/>
            <p:cNvCxnSpPr/>
            <p:nvPr/>
          </p:nvCxnSpPr>
          <p:spPr>
            <a:xfrm>
              <a:off x="13268401" y="3647986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71" name="Google Shape;4171;p92"/>
            <p:cNvSpPr txBox="1"/>
            <p:nvPr/>
          </p:nvSpPr>
          <p:spPr>
            <a:xfrm>
              <a:off x="10662918" y="1491652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92"/>
            <p:cNvSpPr txBox="1"/>
            <p:nvPr/>
          </p:nvSpPr>
          <p:spPr>
            <a:xfrm rot="-5400000">
              <a:off x="10541885" y="1772206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3" name="Google Shape;4173;p92"/>
            <p:cNvCxnSpPr/>
            <p:nvPr/>
          </p:nvCxnSpPr>
          <p:spPr>
            <a:xfrm>
              <a:off x="11300864" y="1668859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174" name="Google Shape;4174;p92"/>
            <p:cNvCxnSpPr/>
            <p:nvPr/>
          </p:nvCxnSpPr>
          <p:spPr>
            <a:xfrm>
              <a:off x="11277601" y="3626318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75" name="Google Shape;4175;p92"/>
            <p:cNvSpPr txBox="1"/>
            <p:nvPr/>
          </p:nvSpPr>
          <p:spPr>
            <a:xfrm rot="-5400000">
              <a:off x="10440839" y="2707988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92"/>
            <p:cNvSpPr/>
            <p:nvPr/>
          </p:nvSpPr>
          <p:spPr>
            <a:xfrm>
              <a:off x="13195300" y="1625600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7" name="Google Shape;4177;p92"/>
            <p:cNvSpPr txBox="1"/>
            <p:nvPr/>
          </p:nvSpPr>
          <p:spPr>
            <a:xfrm>
              <a:off x="12948181" y="3764815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92"/>
            <p:cNvSpPr/>
            <p:nvPr/>
          </p:nvSpPr>
          <p:spPr>
            <a:xfrm>
              <a:off x="13213792" y="1978681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79" name="Google Shape;4179;p92"/>
            <p:cNvCxnSpPr/>
            <p:nvPr/>
          </p:nvCxnSpPr>
          <p:spPr>
            <a:xfrm>
              <a:off x="11261558" y="2061890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180" name="Google Shape;4180;p92"/>
          <p:cNvSpPr/>
          <p:nvPr/>
        </p:nvSpPr>
        <p:spPr>
          <a:xfrm rot="-2408746">
            <a:off x="7447016" y="3006715"/>
            <a:ext cx="1203286" cy="529468"/>
          </a:xfrm>
          <a:prstGeom prst="ellipse">
            <a:avLst/>
          </a:prstGeom>
          <a:noFill/>
          <a:ln cap="flat" cmpd="sng" w="25400">
            <a:solidFill>
              <a:srgbClr val="0013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1" name="Google Shape;4181;p92"/>
          <p:cNvSpPr/>
          <p:nvPr/>
        </p:nvSpPr>
        <p:spPr>
          <a:xfrm>
            <a:off x="9141037" y="1639998"/>
            <a:ext cx="866400" cy="866400"/>
          </a:xfrm>
          <a:prstGeom prst="ellipse">
            <a:avLst/>
          </a:prstGeom>
          <a:noFill/>
          <a:ln cap="flat" cmpd="sng" w="28575">
            <a:solidFill>
              <a:srgbClr val="0013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2" name="Google Shape;4182;p92"/>
          <p:cNvGrpSpPr/>
          <p:nvPr/>
        </p:nvGrpSpPr>
        <p:grpSpPr>
          <a:xfrm>
            <a:off x="9612676" y="1793762"/>
            <a:ext cx="1915436" cy="480300"/>
            <a:chOff x="10048776" y="1376173"/>
            <a:chExt cx="1915436" cy="480300"/>
          </a:xfrm>
        </p:grpSpPr>
        <p:sp>
          <p:nvSpPr>
            <p:cNvPr id="4183" name="Google Shape;4183;p92"/>
            <p:cNvSpPr/>
            <p:nvPr/>
          </p:nvSpPr>
          <p:spPr>
            <a:xfrm>
              <a:off x="10048776" y="1414914"/>
              <a:ext cx="144300" cy="336900"/>
            </a:xfrm>
            <a:prstGeom prst="rightBrace">
              <a:avLst>
                <a:gd fmla="val 8333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4" name="Google Shape;4184;p92"/>
            <p:cNvSpPr txBox="1"/>
            <p:nvPr/>
          </p:nvSpPr>
          <p:spPr>
            <a:xfrm>
              <a:off x="10148612" y="1376173"/>
              <a:ext cx="1815600" cy="48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85" name="Google Shape;418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0" name="Google Shape;4190;p9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1" name="Google Shape;4191;p9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2" name="Google Shape;4192;p9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3" name="Google Shape;4193;p93"/>
          <p:cNvSpPr/>
          <p:nvPr/>
        </p:nvSpPr>
        <p:spPr>
          <a:xfrm>
            <a:off x="6482742" y="5206763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194" name="Google Shape;4194;p93"/>
          <p:cNvGrpSpPr/>
          <p:nvPr/>
        </p:nvGrpSpPr>
        <p:grpSpPr>
          <a:xfrm>
            <a:off x="5785111" y="5220961"/>
            <a:ext cx="720649" cy="1182753"/>
            <a:chOff x="10910965" y="2513124"/>
            <a:chExt cx="586704" cy="903900"/>
          </a:xfrm>
        </p:grpSpPr>
        <p:sp>
          <p:nvSpPr>
            <p:cNvPr id="4195" name="Google Shape;4195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6" name="Google Shape;4196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7" name="Google Shape;4197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8" name="Google Shape;4198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9" name="Google Shape;4199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00" name="Google Shape;4200;p93"/>
          <p:cNvSpPr/>
          <p:nvPr/>
        </p:nvSpPr>
        <p:spPr>
          <a:xfrm flipH="1">
            <a:off x="1380485" y="3712587"/>
            <a:ext cx="528350" cy="1178283"/>
          </a:xfrm>
          <a:custGeom>
            <a:rect b="b" l="l" r="r" t="t"/>
            <a:pathLst>
              <a:path extrusionOk="0" h="10765" w="10000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01" name="Google Shape;4201;p93"/>
          <p:cNvGrpSpPr/>
          <p:nvPr/>
        </p:nvGrpSpPr>
        <p:grpSpPr>
          <a:xfrm>
            <a:off x="814354" y="4880603"/>
            <a:ext cx="720649" cy="1182753"/>
            <a:chOff x="10910965" y="2513124"/>
            <a:chExt cx="586704" cy="903900"/>
          </a:xfrm>
        </p:grpSpPr>
        <p:sp>
          <p:nvSpPr>
            <p:cNvPr id="4202" name="Google Shape;4202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3" name="Google Shape;4203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4" name="Google Shape;4204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5" name="Google Shape;4205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6" name="Google Shape;4206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07" name="Google Shape;4207;p93"/>
          <p:cNvGrpSpPr/>
          <p:nvPr/>
        </p:nvGrpSpPr>
        <p:grpSpPr>
          <a:xfrm>
            <a:off x="1890720" y="3717996"/>
            <a:ext cx="720649" cy="1182753"/>
            <a:chOff x="10910965" y="2513124"/>
            <a:chExt cx="586704" cy="903900"/>
          </a:xfrm>
        </p:grpSpPr>
        <p:sp>
          <p:nvSpPr>
            <p:cNvPr id="4208" name="Google Shape;4208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9" name="Google Shape;4209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0" name="Google Shape;4210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1" name="Google Shape;4211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2" name="Google Shape;4212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13" name="Google Shape;4213;p93"/>
          <p:cNvSpPr/>
          <p:nvPr/>
        </p:nvSpPr>
        <p:spPr>
          <a:xfrm>
            <a:off x="6944878" y="3896418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14" name="Google Shape;4214;p93"/>
          <p:cNvGrpSpPr/>
          <p:nvPr/>
        </p:nvGrpSpPr>
        <p:grpSpPr>
          <a:xfrm>
            <a:off x="6234594" y="3864794"/>
            <a:ext cx="720649" cy="1182753"/>
            <a:chOff x="10910965" y="2513124"/>
            <a:chExt cx="586704" cy="903900"/>
          </a:xfrm>
        </p:grpSpPr>
        <p:sp>
          <p:nvSpPr>
            <p:cNvPr id="4215" name="Google Shape;4215;p93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16" name="Google Shape;4216;p93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7" name="Google Shape;4217;p93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8" name="Google Shape;4218;p93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9" name="Google Shape;4219;p93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20" name="Google Shape;4220;p93"/>
          <p:cNvGrpSpPr/>
          <p:nvPr/>
        </p:nvGrpSpPr>
        <p:grpSpPr>
          <a:xfrm>
            <a:off x="3306772" y="5230609"/>
            <a:ext cx="1294280" cy="731862"/>
            <a:chOff x="7493876" y="2774731"/>
            <a:chExt cx="1490420" cy="890885"/>
          </a:xfrm>
        </p:grpSpPr>
        <p:sp>
          <p:nvSpPr>
            <p:cNvPr id="4221" name="Google Shape;4221;p93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93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3" name="Google Shape;4223;p93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224" name="Google Shape;4224;p93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93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6" name="Google Shape;4226;p93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7" name="Google Shape;4227;p93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8" name="Google Shape;4228;p93"/>
          <p:cNvGrpSpPr/>
          <p:nvPr/>
        </p:nvGrpSpPr>
        <p:grpSpPr>
          <a:xfrm>
            <a:off x="853187" y="4074069"/>
            <a:ext cx="645431" cy="569194"/>
            <a:chOff x="-44" y="1473"/>
            <a:chExt cx="981" cy="1105"/>
          </a:xfrm>
        </p:grpSpPr>
        <p:pic>
          <p:nvPicPr>
            <p:cNvPr descr="desktop_computer_stylized_medium" id="4229" name="Google Shape;4229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0" name="Google Shape;4230;p9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231" name="Google Shape;4231;p93"/>
          <p:cNvSpPr/>
          <p:nvPr/>
        </p:nvSpPr>
        <p:spPr>
          <a:xfrm flipH="1">
            <a:off x="513976" y="4878555"/>
            <a:ext cx="308091" cy="121728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32" name="Google Shape;4232;p93"/>
          <p:cNvCxnSpPr/>
          <p:nvPr/>
        </p:nvCxnSpPr>
        <p:spPr>
          <a:xfrm flipH="1">
            <a:off x="1941297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3" name="Google Shape;4233;p93"/>
          <p:cNvSpPr txBox="1"/>
          <p:nvPr/>
        </p:nvSpPr>
        <p:spPr>
          <a:xfrm>
            <a:off x="624382" y="3726766"/>
            <a:ext cx="1122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40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4" name="Google Shape;4234;p93"/>
          <p:cNvSpPr txBox="1"/>
          <p:nvPr/>
        </p:nvSpPr>
        <p:spPr>
          <a:xfrm>
            <a:off x="619201" y="6250437"/>
            <a:ext cx="98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13A3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4000" u="none" cap="none" strike="noStrike">
              <a:solidFill>
                <a:srgbClr val="001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35" name="Google Shape;4235;p93"/>
          <p:cNvCxnSpPr/>
          <p:nvPr/>
        </p:nvCxnSpPr>
        <p:spPr>
          <a:xfrm rot="10800000">
            <a:off x="2537991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6" name="Google Shape;4236;p93"/>
          <p:cNvCxnSpPr/>
          <p:nvPr/>
        </p:nvCxnSpPr>
        <p:spPr>
          <a:xfrm rot="10800000">
            <a:off x="4526930" y="5576518"/>
            <a:ext cx="7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7" name="Google Shape;4237;p93"/>
          <p:cNvCxnSpPr/>
          <p:nvPr/>
        </p:nvCxnSpPr>
        <p:spPr>
          <a:xfrm flipH="1">
            <a:off x="4679013" y="5053045"/>
            <a:ext cx="1134900" cy="11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8" name="Google Shape;4238;p93"/>
          <p:cNvCxnSpPr/>
          <p:nvPr/>
        </p:nvCxnSpPr>
        <p:spPr>
          <a:xfrm rot="10800000">
            <a:off x="5811555" y="5053238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39" name="Google Shape;4239;p93"/>
          <p:cNvGrpSpPr/>
          <p:nvPr/>
        </p:nvGrpSpPr>
        <p:grpSpPr>
          <a:xfrm>
            <a:off x="7067724" y="4670827"/>
            <a:ext cx="283484" cy="578445"/>
            <a:chOff x="4140" y="429"/>
            <a:chExt cx="1419" cy="2400"/>
          </a:xfrm>
        </p:grpSpPr>
        <p:sp>
          <p:nvSpPr>
            <p:cNvPr id="4240" name="Google Shape;4240;p9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1" name="Google Shape;4241;p93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2" name="Google Shape;4242;p9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3" name="Google Shape;4243;p9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4" name="Google Shape;4244;p93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45" name="Google Shape;4245;p93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246" name="Google Shape;4246;p93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47" name="Google Shape;4247;p93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48" name="Google Shape;4248;p93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49" name="Google Shape;4249;p93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250" name="Google Shape;4250;p93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1" name="Google Shape;4251;p93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52" name="Google Shape;4252;p93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53" name="Google Shape;4253;p93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54" name="Google Shape;4254;p93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255" name="Google Shape;4255;p93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56" name="Google Shape;4256;p93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57" name="Google Shape;4257;p9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58" name="Google Shape;4258;p93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259" name="Google Shape;4259;p93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60" name="Google Shape;4260;p93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61" name="Google Shape;4261;p93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2" name="Google Shape;4262;p9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3" name="Google Shape;4263;p9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4" name="Google Shape;4264;p93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5" name="Google Shape;4265;p9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6" name="Google Shape;4266;p93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7" name="Google Shape;4267;p93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8" name="Google Shape;4268;p93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69" name="Google Shape;4269;p93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93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1" name="Google Shape;4271;p93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272" name="Google Shape;4272;p93"/>
          <p:cNvGrpSpPr/>
          <p:nvPr/>
        </p:nvGrpSpPr>
        <p:grpSpPr>
          <a:xfrm>
            <a:off x="121062" y="5852225"/>
            <a:ext cx="645431" cy="569194"/>
            <a:chOff x="-44" y="1473"/>
            <a:chExt cx="981" cy="1105"/>
          </a:xfrm>
        </p:grpSpPr>
        <p:pic>
          <p:nvPicPr>
            <p:cNvPr descr="desktop_computer_stylized_medium" id="4273" name="Google Shape;4273;p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4" name="Google Shape;4274;p9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275" name="Google Shape;4275;p93"/>
          <p:cNvGrpSpPr/>
          <p:nvPr/>
        </p:nvGrpSpPr>
        <p:grpSpPr>
          <a:xfrm>
            <a:off x="6677736" y="5933808"/>
            <a:ext cx="283484" cy="578445"/>
            <a:chOff x="4140" y="429"/>
            <a:chExt cx="1419" cy="2400"/>
          </a:xfrm>
        </p:grpSpPr>
        <p:sp>
          <p:nvSpPr>
            <p:cNvPr id="4276" name="Google Shape;4276;p93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7" name="Google Shape;4277;p93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8" name="Google Shape;4278;p93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9" name="Google Shape;4279;p9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0" name="Google Shape;4280;p93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1" name="Google Shape;4281;p93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282" name="Google Shape;4282;p93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3" name="Google Shape;4283;p93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4" name="Google Shape;4284;p93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85" name="Google Shape;4285;p93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286" name="Google Shape;4286;p93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87" name="Google Shape;4287;p93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88" name="Google Shape;4288;p93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9" name="Google Shape;4289;p93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90" name="Google Shape;4290;p93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291" name="Google Shape;4291;p93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2" name="Google Shape;4292;p93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3" name="Google Shape;4293;p9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294" name="Google Shape;4294;p93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295" name="Google Shape;4295;p93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96" name="Google Shape;4296;p93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297" name="Google Shape;4297;p93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8" name="Google Shape;4298;p9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9" name="Google Shape;4299;p9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0" name="Google Shape;4300;p93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1" name="Google Shape;4301;p9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2" name="Google Shape;4302;p93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3" name="Google Shape;4303;p93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4" name="Google Shape;4304;p93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5" name="Google Shape;4305;p93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93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7" name="Google Shape;4307;p93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308" name="Google Shape;4308;p93"/>
          <p:cNvCxnSpPr/>
          <p:nvPr/>
        </p:nvCxnSpPr>
        <p:spPr>
          <a:xfrm rot="10800000">
            <a:off x="4691253" y="6185318"/>
            <a:ext cx="1009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9" name="Google Shape;4309;p93"/>
          <p:cNvCxnSpPr/>
          <p:nvPr/>
        </p:nvCxnSpPr>
        <p:spPr>
          <a:xfrm rot="10800000">
            <a:off x="2537096" y="5050170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0" name="Google Shape;4310;p93"/>
          <p:cNvCxnSpPr/>
          <p:nvPr/>
        </p:nvCxnSpPr>
        <p:spPr>
          <a:xfrm rot="10800000">
            <a:off x="1405291" y="6188387"/>
            <a:ext cx="54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11" name="Google Shape;4311;p93"/>
          <p:cNvGrpSpPr/>
          <p:nvPr/>
        </p:nvGrpSpPr>
        <p:grpSpPr>
          <a:xfrm>
            <a:off x="2284856" y="3624362"/>
            <a:ext cx="2851710" cy="946012"/>
            <a:chOff x="2749090" y="3427413"/>
            <a:chExt cx="2851710" cy="946012"/>
          </a:xfrm>
        </p:grpSpPr>
        <p:sp>
          <p:nvSpPr>
            <p:cNvPr id="4312" name="Google Shape;4312;p93"/>
            <p:cNvSpPr txBox="1"/>
            <p:nvPr/>
          </p:nvSpPr>
          <p:spPr>
            <a:xfrm>
              <a:off x="3368675" y="3427413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original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13" name="Google Shape;4313;p93"/>
            <p:cNvSpPr/>
            <p:nvPr/>
          </p:nvSpPr>
          <p:spPr>
            <a:xfrm>
              <a:off x="2749090" y="3616325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14" name="Google Shape;4314;p93"/>
            <p:cNvCxnSpPr/>
            <p:nvPr/>
          </p:nvCxnSpPr>
          <p:spPr>
            <a:xfrm>
              <a:off x="4845050" y="3995738"/>
              <a:ext cx="3396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4315" name="Google Shape;4315;p93"/>
            <p:cNvSpPr/>
            <p:nvPr/>
          </p:nvSpPr>
          <p:spPr>
            <a:xfrm>
              <a:off x="2749606" y="3849688"/>
              <a:ext cx="112800" cy="115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16" name="Google Shape;4316;p93"/>
            <p:cNvSpPr txBox="1"/>
            <p:nvPr/>
          </p:nvSpPr>
          <p:spPr>
            <a:xfrm>
              <a:off x="3251200" y="3756025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retransmitted data</a:t>
              </a:r>
              <a:endParaRPr b="0" i="0" sz="16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17" name="Google Shape;4317;p93"/>
            <p:cNvCxnSpPr/>
            <p:nvPr/>
          </p:nvCxnSpPr>
          <p:spPr>
            <a:xfrm>
              <a:off x="2909888" y="3916363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318" name="Google Shape;4318;p93"/>
            <p:cNvCxnSpPr/>
            <p:nvPr/>
          </p:nvCxnSpPr>
          <p:spPr>
            <a:xfrm>
              <a:off x="2905125" y="3683000"/>
              <a:ext cx="5145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4319" name="Google Shape;4319;p93"/>
          <p:cNvGrpSpPr/>
          <p:nvPr/>
        </p:nvGrpSpPr>
        <p:grpSpPr>
          <a:xfrm>
            <a:off x="2449256" y="5415733"/>
            <a:ext cx="1938887" cy="1300309"/>
            <a:chOff x="2913490" y="5218784"/>
            <a:chExt cx="1938887" cy="1300309"/>
          </a:xfrm>
        </p:grpSpPr>
        <p:sp>
          <p:nvSpPr>
            <p:cNvPr id="4320" name="Google Shape;4320;p93"/>
            <p:cNvSpPr txBox="1"/>
            <p:nvPr/>
          </p:nvSpPr>
          <p:spPr>
            <a:xfrm>
              <a:off x="2913490" y="6001893"/>
              <a:ext cx="17490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1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finite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shared output link buffers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1" name="Google Shape;4321;p93"/>
            <p:cNvCxnSpPr/>
            <p:nvPr/>
          </p:nvCxnSpPr>
          <p:spPr>
            <a:xfrm flipH="1">
              <a:off x="4292040" y="5608320"/>
              <a:ext cx="295200" cy="50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22" name="Google Shape;4322;p93"/>
            <p:cNvGrpSpPr/>
            <p:nvPr/>
          </p:nvGrpSpPr>
          <p:grpSpPr>
            <a:xfrm>
              <a:off x="4030679" y="5218784"/>
              <a:ext cx="821697" cy="355854"/>
              <a:chOff x="6859123" y="5156933"/>
              <a:chExt cx="456600" cy="226500"/>
            </a:xfrm>
          </p:grpSpPr>
          <p:sp>
            <p:nvSpPr>
              <p:cNvPr id="4323" name="Google Shape;4323;p93"/>
              <p:cNvSpPr/>
              <p:nvPr/>
            </p:nvSpPr>
            <p:spPr>
              <a:xfrm>
                <a:off x="6859123" y="5156933"/>
                <a:ext cx="456600" cy="226500"/>
              </a:xfrm>
              <a:prstGeom prst="rect">
                <a:avLst/>
              </a:prstGeom>
              <a:solidFill>
                <a:srgbClr val="F989B2"/>
              </a:solidFill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24" name="Google Shape;4324;p93"/>
              <p:cNvCxnSpPr/>
              <p:nvPr/>
            </p:nvCxnSpPr>
            <p:spPr>
              <a:xfrm rot="10800000">
                <a:off x="724911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5" name="Google Shape;4325;p93"/>
              <p:cNvCxnSpPr/>
              <p:nvPr/>
            </p:nvCxnSpPr>
            <p:spPr>
              <a:xfrm rot="10800000">
                <a:off x="7197800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6" name="Google Shape;4326;p93"/>
              <p:cNvCxnSpPr/>
              <p:nvPr/>
            </p:nvCxnSpPr>
            <p:spPr>
              <a:xfrm rot="10800000">
                <a:off x="7146485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7" name="Google Shape;4327;p93"/>
              <p:cNvCxnSpPr/>
              <p:nvPr/>
            </p:nvCxnSpPr>
            <p:spPr>
              <a:xfrm rot="10800000">
                <a:off x="709517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8" name="Google Shape;4328;p93"/>
              <p:cNvCxnSpPr/>
              <p:nvPr/>
            </p:nvCxnSpPr>
            <p:spPr>
              <a:xfrm rot="10800000">
                <a:off x="7043856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9" name="Google Shape;4329;p93"/>
              <p:cNvCxnSpPr/>
              <p:nvPr/>
            </p:nvCxnSpPr>
            <p:spPr>
              <a:xfrm rot="10800000">
                <a:off x="6992541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30" name="Google Shape;4330;p93"/>
              <p:cNvCxnSpPr/>
              <p:nvPr/>
            </p:nvCxnSpPr>
            <p:spPr>
              <a:xfrm rot="10800000">
                <a:off x="6941227" y="5190023"/>
                <a:ext cx="0" cy="1557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331" name="Google Shape;4331;p93"/>
          <p:cNvSpPr/>
          <p:nvPr/>
        </p:nvSpPr>
        <p:spPr>
          <a:xfrm>
            <a:off x="2339120" y="3856537"/>
            <a:ext cx="4211870" cy="1670125"/>
          </a:xfrm>
          <a:custGeom>
            <a:rect b="b" l="l" r="r" t="t"/>
            <a:pathLst>
              <a:path extrusionOk="0" h="804" w="2160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32" name="Google Shape;4332;p93"/>
          <p:cNvGrpSpPr/>
          <p:nvPr/>
        </p:nvGrpSpPr>
        <p:grpSpPr>
          <a:xfrm>
            <a:off x="1122308" y="4940826"/>
            <a:ext cx="4913814" cy="1346055"/>
            <a:chOff x="5641439" y="2685215"/>
            <a:chExt cx="4000500" cy="1028701"/>
          </a:xfrm>
        </p:grpSpPr>
        <p:sp>
          <p:nvSpPr>
            <p:cNvPr id="4333" name="Google Shape;4333;p93"/>
            <p:cNvSpPr/>
            <p:nvPr/>
          </p:nvSpPr>
          <p:spPr>
            <a:xfrm>
              <a:off x="5641439" y="2685215"/>
              <a:ext cx="92100" cy="90600"/>
            </a:xfrm>
            <a:prstGeom prst="ellipse">
              <a:avLst/>
            </a:prstGeom>
            <a:solidFill>
              <a:srgbClr val="0013A3"/>
            </a:solidFill>
            <a:ln cap="flat" cmpd="sng" w="9525">
              <a:solidFill>
                <a:srgbClr val="001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34" name="Google Shape;4334;p93"/>
            <p:cNvSpPr/>
            <p:nvPr/>
          </p:nvSpPr>
          <p:spPr>
            <a:xfrm>
              <a:off x="5689064" y="2761415"/>
              <a:ext cx="3952875" cy="952501"/>
            </a:xfrm>
            <a:custGeom>
              <a:rect b="b" l="l" r="r" t="t"/>
              <a:pathLst>
                <a:path extrusionOk="0" h="1501" w="6225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cap="flat" cmpd="sng" w="38100">
              <a:solidFill>
                <a:srgbClr val="0013A3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35" name="Google Shape;4335;p93"/>
          <p:cNvGrpSpPr/>
          <p:nvPr/>
        </p:nvGrpSpPr>
        <p:grpSpPr>
          <a:xfrm>
            <a:off x="2825416" y="5533724"/>
            <a:ext cx="2124495" cy="476677"/>
            <a:chOff x="3289650" y="5336775"/>
            <a:chExt cx="2124495" cy="476677"/>
          </a:xfrm>
        </p:grpSpPr>
        <p:sp>
          <p:nvSpPr>
            <p:cNvPr id="4336" name="Google Shape;4336;p93"/>
            <p:cNvSpPr txBox="1"/>
            <p:nvPr/>
          </p:nvSpPr>
          <p:spPr>
            <a:xfrm>
              <a:off x="4982445" y="5336775"/>
              <a:ext cx="4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93"/>
            <p:cNvSpPr txBox="1"/>
            <p:nvPr/>
          </p:nvSpPr>
          <p:spPr>
            <a:xfrm>
              <a:off x="3289650" y="5351752"/>
              <a:ext cx="35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38" name="Google Shape;4338;p93"/>
          <p:cNvCxnSpPr/>
          <p:nvPr/>
        </p:nvCxnSpPr>
        <p:spPr>
          <a:xfrm flipH="1">
            <a:off x="2556741" y="5075337"/>
            <a:ext cx="538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9" name="Google Shape;4339;p93"/>
          <p:cNvSpPr/>
          <p:nvPr/>
        </p:nvSpPr>
        <p:spPr>
          <a:xfrm>
            <a:off x="2299604" y="3835499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0" name="Google Shape;4340;p93"/>
          <p:cNvSpPr/>
          <p:nvPr/>
        </p:nvSpPr>
        <p:spPr>
          <a:xfrm>
            <a:off x="2358341" y="3895824"/>
            <a:ext cx="4210056" cy="1646240"/>
          </a:xfrm>
          <a:custGeom>
            <a:rect b="b" l="l" r="r" t="t"/>
            <a:pathLst>
              <a:path extrusionOk="0" h="2010" w="540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1" name="Google Shape;4341;p93"/>
          <p:cNvSpPr/>
          <p:nvPr/>
        </p:nvSpPr>
        <p:spPr>
          <a:xfrm>
            <a:off x="2299604" y="4068862"/>
            <a:ext cx="112800" cy="115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2" name="Google Shape;4342;p93"/>
          <p:cNvSpPr/>
          <p:nvPr/>
        </p:nvSpPr>
        <p:spPr>
          <a:xfrm>
            <a:off x="2247216" y="3810099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3" name="Google Shape;4343;p93"/>
          <p:cNvSpPr/>
          <p:nvPr/>
        </p:nvSpPr>
        <p:spPr>
          <a:xfrm>
            <a:off x="1917016" y="4043462"/>
            <a:ext cx="244500" cy="155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4" name="Google Shape;4344;p93"/>
          <p:cNvSpPr txBox="1"/>
          <p:nvPr/>
        </p:nvSpPr>
        <p:spPr>
          <a:xfrm>
            <a:off x="1293129" y="3933924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5" name="Google Shape;4345;p93"/>
          <p:cNvGrpSpPr/>
          <p:nvPr/>
        </p:nvGrpSpPr>
        <p:grpSpPr>
          <a:xfrm>
            <a:off x="912129" y="3497362"/>
            <a:ext cx="1047749" cy="982663"/>
            <a:chOff x="3283" y="2142"/>
            <a:chExt cx="660" cy="619"/>
          </a:xfrm>
        </p:grpSpPr>
        <p:grpSp>
          <p:nvGrpSpPr>
            <p:cNvPr id="4346" name="Google Shape;4346;p93"/>
            <p:cNvGrpSpPr/>
            <p:nvPr/>
          </p:nvGrpSpPr>
          <p:grpSpPr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4347" name="Google Shape;4347;p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8" name="Google Shape;4348;p93"/>
              <p:cNvSpPr/>
              <p:nvPr/>
            </p:nvSpPr>
            <p:spPr>
              <a:xfrm>
                <a:off x="1124" y="4679"/>
                <a:ext cx="300" cy="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349" name="Google Shape;4349;p93"/>
            <p:cNvSpPr txBox="1"/>
            <p:nvPr/>
          </p:nvSpPr>
          <p:spPr>
            <a:xfrm>
              <a:off x="3343" y="246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200"/>
                <a:buFont typeface="Comic Sans MS"/>
                <a:buNone/>
              </a:pPr>
              <a:r>
                <a:rPr b="1" i="1" lang="en-US" sz="1200" u="none" cap="none" strike="noStrike">
                  <a:solidFill>
                    <a:srgbClr val="3333CC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timeout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50" name="Google Shape;4350;p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1" name="Google Shape;4351;p93"/>
          <p:cNvSpPr/>
          <p:nvPr/>
        </p:nvSpPr>
        <p:spPr>
          <a:xfrm>
            <a:off x="304116" y="1477597"/>
            <a:ext cx="59301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Realistic scenario: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un-needed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lost, dropped at router due to full buffers – requiring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sender times can time out prematurely, sending </a:t>
            </a:r>
            <a:r>
              <a:rPr b="0" i="1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copies, </a:t>
            </a:r>
            <a:r>
              <a:rPr b="0" i="1" lang="en-US" sz="20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which are delivered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2" name="Google Shape;4352;p93"/>
          <p:cNvSpPr txBox="1"/>
          <p:nvPr/>
        </p:nvSpPr>
        <p:spPr>
          <a:xfrm>
            <a:off x="3260041" y="4958068"/>
            <a:ext cx="17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free buffer space!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3" name="Google Shape;4353;p93"/>
          <p:cNvGrpSpPr/>
          <p:nvPr/>
        </p:nvGrpSpPr>
        <p:grpSpPr>
          <a:xfrm>
            <a:off x="9558093" y="2453206"/>
            <a:ext cx="2018953" cy="1905441"/>
            <a:chOff x="10022327" y="2034875"/>
            <a:chExt cx="2018953" cy="1905441"/>
          </a:xfrm>
        </p:grpSpPr>
        <p:sp>
          <p:nvSpPr>
            <p:cNvPr id="4354" name="Google Shape;4354;p93"/>
            <p:cNvSpPr txBox="1"/>
            <p:nvPr/>
          </p:nvSpPr>
          <p:spPr>
            <a:xfrm>
              <a:off x="10241280" y="2339516"/>
              <a:ext cx="18000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retransmissions, including needed and </a:t>
              </a:r>
              <a:r>
                <a:rPr b="0" i="1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un-needed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duplicates, that are delivered!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5" name="Google Shape;4355;p93"/>
            <p:cNvCxnSpPr/>
            <p:nvPr/>
          </p:nvCxnSpPr>
          <p:spPr>
            <a:xfrm rot="10800000">
              <a:off x="10022327" y="2034875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56" name="Google Shape;4356;p93"/>
          <p:cNvGrpSpPr/>
          <p:nvPr/>
        </p:nvGrpSpPr>
        <p:grpSpPr>
          <a:xfrm>
            <a:off x="9575875" y="1948462"/>
            <a:ext cx="1904442" cy="674100"/>
            <a:chOff x="10040109" y="1530131"/>
            <a:chExt cx="1904442" cy="674100"/>
          </a:xfrm>
        </p:grpSpPr>
        <p:sp>
          <p:nvSpPr>
            <p:cNvPr id="4357" name="Google Shape;4357;p93"/>
            <p:cNvSpPr txBox="1"/>
            <p:nvPr/>
          </p:nvSpPr>
          <p:spPr>
            <a:xfrm>
              <a:off x="10128951" y="1530131"/>
              <a:ext cx="1815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un-needed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93"/>
            <p:cNvSpPr/>
            <p:nvPr/>
          </p:nvSpPr>
          <p:spPr>
            <a:xfrm>
              <a:off x="10040109" y="1765940"/>
              <a:ext cx="144300" cy="22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9" name="Google Shape;4359;p93"/>
          <p:cNvGrpSpPr/>
          <p:nvPr/>
        </p:nvGrpSpPr>
        <p:grpSpPr>
          <a:xfrm>
            <a:off x="6897219" y="1618511"/>
            <a:ext cx="3100363" cy="2594059"/>
            <a:chOff x="7361453" y="1200180"/>
            <a:chExt cx="3100363" cy="2594059"/>
          </a:xfrm>
        </p:grpSpPr>
        <p:sp>
          <p:nvSpPr>
            <p:cNvPr id="4360" name="Google Shape;4360;p93"/>
            <p:cNvSpPr/>
            <p:nvPr/>
          </p:nvSpPr>
          <p:spPr>
            <a:xfrm>
              <a:off x="7958715" y="1967477"/>
              <a:ext cx="2024025" cy="13841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1" name="Google Shape;4361;p93"/>
            <p:cNvGrpSpPr/>
            <p:nvPr/>
          </p:nvGrpSpPr>
          <p:grpSpPr>
            <a:xfrm>
              <a:off x="8776235" y="3317988"/>
              <a:ext cx="476251" cy="476251"/>
              <a:chOff x="3583" y="1761"/>
              <a:chExt cx="300" cy="300"/>
            </a:xfrm>
          </p:grpSpPr>
          <p:sp>
            <p:nvSpPr>
              <p:cNvPr id="4362" name="Google Shape;4362;p93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63" name="Google Shape;4363;p93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64" name="Google Shape;4364;p93"/>
            <p:cNvCxnSpPr/>
            <p:nvPr/>
          </p:nvCxnSpPr>
          <p:spPr>
            <a:xfrm>
              <a:off x="7965669" y="1200180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5" name="Google Shape;4365;p93"/>
            <p:cNvCxnSpPr/>
            <p:nvPr/>
          </p:nvCxnSpPr>
          <p:spPr>
            <a:xfrm>
              <a:off x="9972557" y="1436494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366" name="Google Shape;4366;p93"/>
            <p:cNvSpPr/>
            <p:nvPr/>
          </p:nvSpPr>
          <p:spPr>
            <a:xfrm>
              <a:off x="7954426" y="1377415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67" name="Google Shape;4367;p93"/>
            <p:cNvCxnSpPr/>
            <p:nvPr/>
          </p:nvCxnSpPr>
          <p:spPr>
            <a:xfrm>
              <a:off x="7819509" y="1377415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8" name="Google Shape;4368;p93"/>
            <p:cNvCxnSpPr/>
            <p:nvPr/>
          </p:nvCxnSpPr>
          <p:spPr>
            <a:xfrm>
              <a:off x="9966936" y="3359228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69" name="Google Shape;4369;p93"/>
            <p:cNvSpPr txBox="1"/>
            <p:nvPr/>
          </p:nvSpPr>
          <p:spPr>
            <a:xfrm>
              <a:off x="7361453" y="1202894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93"/>
            <p:cNvSpPr txBox="1"/>
            <p:nvPr/>
          </p:nvSpPr>
          <p:spPr>
            <a:xfrm rot="-5400000">
              <a:off x="7240420" y="1483449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1" name="Google Shape;4371;p93"/>
            <p:cNvCxnSpPr/>
            <p:nvPr/>
          </p:nvCxnSpPr>
          <p:spPr>
            <a:xfrm>
              <a:off x="7999399" y="1380101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72" name="Google Shape;4372;p93"/>
            <p:cNvCxnSpPr/>
            <p:nvPr/>
          </p:nvCxnSpPr>
          <p:spPr>
            <a:xfrm>
              <a:off x="7976136" y="3337560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73" name="Google Shape;4373;p93"/>
            <p:cNvSpPr txBox="1"/>
            <p:nvPr/>
          </p:nvSpPr>
          <p:spPr>
            <a:xfrm rot="-5400000">
              <a:off x="7139374" y="2419230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93"/>
            <p:cNvSpPr/>
            <p:nvPr/>
          </p:nvSpPr>
          <p:spPr>
            <a:xfrm>
              <a:off x="9893835" y="1336842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93"/>
            <p:cNvSpPr txBox="1"/>
            <p:nvPr/>
          </p:nvSpPr>
          <p:spPr>
            <a:xfrm>
              <a:off x="9646716" y="3476057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93"/>
            <p:cNvSpPr/>
            <p:nvPr/>
          </p:nvSpPr>
          <p:spPr>
            <a:xfrm>
              <a:off x="9912327" y="1689923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7" name="Google Shape;4377;p93"/>
            <p:cNvCxnSpPr/>
            <p:nvPr/>
          </p:nvCxnSpPr>
          <p:spPr>
            <a:xfrm>
              <a:off x="7960093" y="1773132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378" name="Google Shape;4378;p93"/>
            <p:cNvSpPr/>
            <p:nvPr/>
          </p:nvSpPr>
          <p:spPr>
            <a:xfrm>
              <a:off x="9908716" y="1920329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9" name="Google Shape;4379;p93"/>
            <p:cNvCxnSpPr/>
            <p:nvPr/>
          </p:nvCxnSpPr>
          <p:spPr>
            <a:xfrm>
              <a:off x="7995485" y="1986203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380" name="Google Shape;4380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5" name="Google Shape;4385;p9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6" name="Google Shape;4386;p9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7" name="Google Shape;4387;p9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8" name="Google Shape;4388;p94"/>
          <p:cNvSpPr/>
          <p:nvPr/>
        </p:nvSpPr>
        <p:spPr>
          <a:xfrm>
            <a:off x="426024" y="4323160"/>
            <a:ext cx="83001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“costs” of congestion: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work (retransmission) for given receiver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unneeded retransmissions: link carries multiple copies of a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decreasing maximum achievable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9" name="Google Shape;4389;p94"/>
          <p:cNvSpPr/>
          <p:nvPr/>
        </p:nvSpPr>
        <p:spPr>
          <a:xfrm>
            <a:off x="374455" y="1519805"/>
            <a:ext cx="63345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Realistic scenario: </a:t>
            </a:r>
            <a:r>
              <a:rPr b="0" i="1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un-needed</a:t>
            </a: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packets can be lost, dropped at router due to full buffers – requiring retransmissions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921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sender times can time out prematurely, sending </a:t>
            </a:r>
            <a:r>
              <a:rPr b="0" i="1" lang="en-US" sz="2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copies, </a:t>
            </a:r>
            <a:r>
              <a:rPr b="0" i="1" lang="en-US" sz="22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which are delivered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390" name="Google Shape;4390;p94"/>
          <p:cNvGrpSpPr/>
          <p:nvPr/>
        </p:nvGrpSpPr>
        <p:grpSpPr>
          <a:xfrm>
            <a:off x="9375214" y="2607957"/>
            <a:ext cx="2018953" cy="1905441"/>
            <a:chOff x="10022327" y="2034875"/>
            <a:chExt cx="2018953" cy="1905441"/>
          </a:xfrm>
        </p:grpSpPr>
        <p:sp>
          <p:nvSpPr>
            <p:cNvPr id="4391" name="Google Shape;4391;p94"/>
            <p:cNvSpPr txBox="1"/>
            <p:nvPr/>
          </p:nvSpPr>
          <p:spPr>
            <a:xfrm>
              <a:off x="10241280" y="2339516"/>
              <a:ext cx="18000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sending at R/2, some packets are retransmissions, including needed and </a:t>
              </a:r>
              <a:r>
                <a:rPr b="0" i="1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un-needed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duplicates, that are delivered!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2" name="Google Shape;4392;p94"/>
            <p:cNvCxnSpPr/>
            <p:nvPr/>
          </p:nvCxnSpPr>
          <p:spPr>
            <a:xfrm rot="10800000">
              <a:off x="10022327" y="2034875"/>
              <a:ext cx="4230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93" name="Google Shape;4393;p94"/>
          <p:cNvGrpSpPr/>
          <p:nvPr/>
        </p:nvGrpSpPr>
        <p:grpSpPr>
          <a:xfrm>
            <a:off x="9392996" y="2103213"/>
            <a:ext cx="1904442" cy="674100"/>
            <a:chOff x="10040109" y="1530131"/>
            <a:chExt cx="1904442" cy="674100"/>
          </a:xfrm>
        </p:grpSpPr>
        <p:sp>
          <p:nvSpPr>
            <p:cNvPr id="4394" name="Google Shape;4394;p94"/>
            <p:cNvSpPr txBox="1"/>
            <p:nvPr/>
          </p:nvSpPr>
          <p:spPr>
            <a:xfrm>
              <a:off x="10128951" y="1530131"/>
              <a:ext cx="1815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“wasted” capacity due to un-needed retransmissions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94"/>
            <p:cNvSpPr/>
            <p:nvPr/>
          </p:nvSpPr>
          <p:spPr>
            <a:xfrm>
              <a:off x="10040109" y="1765940"/>
              <a:ext cx="144300" cy="22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6" name="Google Shape;4396;p94"/>
          <p:cNvGrpSpPr/>
          <p:nvPr/>
        </p:nvGrpSpPr>
        <p:grpSpPr>
          <a:xfrm>
            <a:off x="6714340" y="1773262"/>
            <a:ext cx="3100363" cy="2594059"/>
            <a:chOff x="7361453" y="1200180"/>
            <a:chExt cx="3100363" cy="2594059"/>
          </a:xfrm>
        </p:grpSpPr>
        <p:sp>
          <p:nvSpPr>
            <p:cNvPr id="4397" name="Google Shape;4397;p94"/>
            <p:cNvSpPr/>
            <p:nvPr/>
          </p:nvSpPr>
          <p:spPr>
            <a:xfrm>
              <a:off x="7958715" y="1967477"/>
              <a:ext cx="2024025" cy="1384125"/>
            </a:xfrm>
            <a:custGeom>
              <a:rect b="b" l="l" r="r" t="t"/>
              <a:pathLst>
                <a:path extrusionOk="0" h="10000" w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8" name="Google Shape;4398;p94"/>
            <p:cNvGrpSpPr/>
            <p:nvPr/>
          </p:nvGrpSpPr>
          <p:grpSpPr>
            <a:xfrm>
              <a:off x="8776235" y="3317988"/>
              <a:ext cx="476251" cy="476251"/>
              <a:chOff x="3583" y="1761"/>
              <a:chExt cx="300" cy="300"/>
            </a:xfrm>
          </p:grpSpPr>
          <p:sp>
            <p:nvSpPr>
              <p:cNvPr id="4399" name="Google Shape;4399;p94"/>
              <p:cNvSpPr txBox="1"/>
              <p:nvPr/>
            </p:nvSpPr>
            <p:spPr>
              <a:xfrm>
                <a:off x="3583" y="176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r>
                  <a:rPr b="0" baseline="-25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</a:t>
                </a:r>
                <a:endParaRPr b="0" baseline="-25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0" name="Google Shape;4400;p94"/>
              <p:cNvCxnSpPr/>
              <p:nvPr/>
            </p:nvCxnSpPr>
            <p:spPr>
              <a:xfrm>
                <a:off x="3726" y="1858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401" name="Google Shape;4401;p94"/>
            <p:cNvCxnSpPr/>
            <p:nvPr/>
          </p:nvCxnSpPr>
          <p:spPr>
            <a:xfrm>
              <a:off x="7965669" y="1200180"/>
              <a:ext cx="0" cy="2159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2" name="Google Shape;4402;p94"/>
            <p:cNvCxnSpPr/>
            <p:nvPr/>
          </p:nvCxnSpPr>
          <p:spPr>
            <a:xfrm>
              <a:off x="9972557" y="1436494"/>
              <a:ext cx="0" cy="1869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403" name="Google Shape;4403;p94"/>
            <p:cNvSpPr/>
            <p:nvPr/>
          </p:nvSpPr>
          <p:spPr>
            <a:xfrm>
              <a:off x="7954426" y="1377415"/>
              <a:ext cx="2023753" cy="1965702"/>
            </a:xfrm>
            <a:custGeom>
              <a:rect b="b" l="l" r="r" t="t"/>
              <a:pathLst>
                <a:path extrusionOk="0" h="732" w="720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04" name="Google Shape;4404;p94"/>
            <p:cNvCxnSpPr/>
            <p:nvPr/>
          </p:nvCxnSpPr>
          <p:spPr>
            <a:xfrm>
              <a:off x="7819509" y="1377415"/>
              <a:ext cx="14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5" name="Google Shape;4405;p94"/>
            <p:cNvCxnSpPr/>
            <p:nvPr/>
          </p:nvCxnSpPr>
          <p:spPr>
            <a:xfrm>
              <a:off x="9966936" y="3359228"/>
              <a:ext cx="0" cy="155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06" name="Google Shape;4406;p94"/>
            <p:cNvSpPr txBox="1"/>
            <p:nvPr/>
          </p:nvSpPr>
          <p:spPr>
            <a:xfrm>
              <a:off x="7361453" y="1202894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94"/>
            <p:cNvSpPr txBox="1"/>
            <p:nvPr/>
          </p:nvSpPr>
          <p:spPr>
            <a:xfrm rot="-5400000">
              <a:off x="7240420" y="1483449"/>
              <a:ext cx="93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8" name="Google Shape;4408;p94"/>
            <p:cNvCxnSpPr/>
            <p:nvPr/>
          </p:nvCxnSpPr>
          <p:spPr>
            <a:xfrm>
              <a:off x="7999399" y="1380101"/>
              <a:ext cx="18411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409" name="Google Shape;4409;p94"/>
            <p:cNvCxnSpPr/>
            <p:nvPr/>
          </p:nvCxnSpPr>
          <p:spPr>
            <a:xfrm>
              <a:off x="7976136" y="3337560"/>
              <a:ext cx="21657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10" name="Google Shape;4410;p94"/>
            <p:cNvSpPr txBox="1"/>
            <p:nvPr/>
          </p:nvSpPr>
          <p:spPr>
            <a:xfrm rot="-5400000">
              <a:off x="7139374" y="2419230"/>
              <a:ext cx="123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throughput: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94"/>
            <p:cNvSpPr/>
            <p:nvPr/>
          </p:nvSpPr>
          <p:spPr>
            <a:xfrm>
              <a:off x="9893835" y="1336842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94"/>
            <p:cNvSpPr txBox="1"/>
            <p:nvPr/>
          </p:nvSpPr>
          <p:spPr>
            <a:xfrm>
              <a:off x="9646716" y="3476057"/>
              <a:ext cx="81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94"/>
            <p:cNvSpPr/>
            <p:nvPr/>
          </p:nvSpPr>
          <p:spPr>
            <a:xfrm>
              <a:off x="9912327" y="1689923"/>
              <a:ext cx="126900" cy="126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4" name="Google Shape;4414;p94"/>
            <p:cNvCxnSpPr/>
            <p:nvPr/>
          </p:nvCxnSpPr>
          <p:spPr>
            <a:xfrm>
              <a:off x="7960093" y="1773132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415" name="Google Shape;4415;p94"/>
            <p:cNvSpPr/>
            <p:nvPr/>
          </p:nvSpPr>
          <p:spPr>
            <a:xfrm>
              <a:off x="9908716" y="1920329"/>
              <a:ext cx="126900" cy="12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6" name="Google Shape;4416;p94"/>
            <p:cNvCxnSpPr/>
            <p:nvPr/>
          </p:nvCxnSpPr>
          <p:spPr>
            <a:xfrm>
              <a:off x="7995485" y="1986203"/>
              <a:ext cx="19749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417" name="Google Shape;441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2" name="Google Shape;4422;p9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3" name="Google Shape;4423;p9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p9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5" name="Google Shape;4425;p95"/>
          <p:cNvSpPr/>
          <p:nvPr/>
        </p:nvSpPr>
        <p:spPr>
          <a:xfrm flipH="1">
            <a:off x="3002831" y="3296427"/>
            <a:ext cx="169450" cy="1042720"/>
          </a:xfrm>
          <a:custGeom>
            <a:rect b="b" l="l" r="r" t="t"/>
            <a:pathLst>
              <a:path extrusionOk="0" h="11173" w="10000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26" name="Google Shape;4426;p95"/>
          <p:cNvGrpSpPr/>
          <p:nvPr/>
        </p:nvGrpSpPr>
        <p:grpSpPr>
          <a:xfrm>
            <a:off x="3157839" y="3294726"/>
            <a:ext cx="616216" cy="869281"/>
            <a:chOff x="10910964" y="2513124"/>
            <a:chExt cx="586705" cy="903900"/>
          </a:xfrm>
        </p:grpSpPr>
        <p:sp>
          <p:nvSpPr>
            <p:cNvPr id="4427" name="Google Shape;4427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28" name="Google Shape;4428;p95"/>
            <p:cNvCxnSpPr/>
            <p:nvPr/>
          </p:nvCxnSpPr>
          <p:spPr>
            <a:xfrm>
              <a:off x="10910964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9" name="Google Shape;4429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0" name="Google Shape;4430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1" name="Google Shape;4431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32" name="Google Shape;4432;p95"/>
          <p:cNvSpPr/>
          <p:nvPr/>
        </p:nvSpPr>
        <p:spPr>
          <a:xfrm flipH="1">
            <a:off x="998373" y="5250505"/>
            <a:ext cx="196005" cy="1005418"/>
          </a:xfrm>
          <a:custGeom>
            <a:rect b="b" l="l" r="r" t="t"/>
            <a:pathLst>
              <a:path extrusionOk="0" h="9490" w="1074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33" name="Google Shape;4433;p95"/>
          <p:cNvGrpSpPr/>
          <p:nvPr/>
        </p:nvGrpSpPr>
        <p:grpSpPr>
          <a:xfrm>
            <a:off x="1179771" y="5253736"/>
            <a:ext cx="616216" cy="869281"/>
            <a:chOff x="10910964" y="2513124"/>
            <a:chExt cx="586705" cy="903900"/>
          </a:xfrm>
        </p:grpSpPr>
        <p:sp>
          <p:nvSpPr>
            <p:cNvPr id="4434" name="Google Shape;4434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35" name="Google Shape;4435;p95"/>
            <p:cNvCxnSpPr/>
            <p:nvPr/>
          </p:nvCxnSpPr>
          <p:spPr>
            <a:xfrm>
              <a:off x="10910964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6" name="Google Shape;4436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7" name="Google Shape;4437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8" name="Google Shape;4438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39" name="Google Shape;4439;p95"/>
          <p:cNvSpPr/>
          <p:nvPr/>
        </p:nvSpPr>
        <p:spPr>
          <a:xfrm>
            <a:off x="7202260" y="5394911"/>
            <a:ext cx="168991" cy="1122535"/>
          </a:xfrm>
          <a:custGeom>
            <a:rect b="b" l="l" r="r" t="t"/>
            <a:pathLst>
              <a:path extrusionOk="0" h="11066" w="7144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40" name="Google Shape;4440;p95"/>
          <p:cNvGrpSpPr/>
          <p:nvPr/>
        </p:nvGrpSpPr>
        <p:grpSpPr>
          <a:xfrm>
            <a:off x="6603863" y="5466192"/>
            <a:ext cx="616215" cy="869281"/>
            <a:chOff x="10910965" y="2513124"/>
            <a:chExt cx="586704" cy="903900"/>
          </a:xfrm>
        </p:grpSpPr>
        <p:sp>
          <p:nvSpPr>
            <p:cNvPr id="4441" name="Google Shape;4441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42" name="Google Shape;4442;p95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3" name="Google Shape;4443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4" name="Google Shape;4444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5" name="Google Shape;4445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46" name="Google Shape;4446;p95"/>
          <p:cNvSpPr/>
          <p:nvPr/>
        </p:nvSpPr>
        <p:spPr>
          <a:xfrm>
            <a:off x="7671684" y="3384878"/>
            <a:ext cx="223025" cy="1244192"/>
          </a:xfrm>
          <a:custGeom>
            <a:rect b="b" l="l" r="r" t="t"/>
            <a:pathLst>
              <a:path extrusionOk="0" h="12265" w="10000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7" name="Google Shape;4447;p95"/>
          <p:cNvSpPr txBox="1"/>
          <p:nvPr/>
        </p:nvSpPr>
        <p:spPr>
          <a:xfrm>
            <a:off x="36286" y="1489613"/>
            <a:ext cx="37878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multi-hop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timeout/retransmit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8" name="Google Shape;4448;p95"/>
          <p:cNvSpPr/>
          <p:nvPr/>
        </p:nvSpPr>
        <p:spPr>
          <a:xfrm>
            <a:off x="3833586" y="1441989"/>
            <a:ext cx="6264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as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1" baseline="3000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9" name="Google Shape;4449;p95"/>
          <p:cNvSpPr/>
          <p:nvPr/>
        </p:nvSpPr>
        <p:spPr>
          <a:xfrm>
            <a:off x="3863922" y="1973754"/>
            <a:ext cx="699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red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baseline="-2500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in</a:t>
            </a:r>
            <a:r>
              <a:rPr b="0" baseline="30000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increases, all arriving blue pkts at upper queue are dropped, blue throughput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0" name="Google Shape;4450;p95"/>
          <p:cNvGrpSpPr/>
          <p:nvPr/>
        </p:nvGrpSpPr>
        <p:grpSpPr>
          <a:xfrm>
            <a:off x="4781511" y="4558683"/>
            <a:ext cx="1021385" cy="454352"/>
            <a:chOff x="7493876" y="2774731"/>
            <a:chExt cx="1490420" cy="890885"/>
          </a:xfrm>
        </p:grpSpPr>
        <p:sp>
          <p:nvSpPr>
            <p:cNvPr id="4451" name="Google Shape;4451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3" name="Google Shape;4453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54" name="Google Shape;4454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5" name="Google Shape;4455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6" name="Google Shape;4456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7" name="Google Shape;4457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58" name="Google Shape;4458;p95"/>
          <p:cNvGrpSpPr/>
          <p:nvPr/>
        </p:nvGrpSpPr>
        <p:grpSpPr>
          <a:xfrm>
            <a:off x="5062151" y="5291856"/>
            <a:ext cx="1021385" cy="454352"/>
            <a:chOff x="7493876" y="2774731"/>
            <a:chExt cx="1490420" cy="890885"/>
          </a:xfrm>
        </p:grpSpPr>
        <p:sp>
          <p:nvSpPr>
            <p:cNvPr id="4459" name="Google Shape;4459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1" name="Google Shape;4461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62" name="Google Shape;4462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3" name="Google Shape;4463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4" name="Google Shape;4464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5" name="Google Shape;4465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66" name="Google Shape;4466;p95"/>
          <p:cNvGrpSpPr/>
          <p:nvPr/>
        </p:nvGrpSpPr>
        <p:grpSpPr>
          <a:xfrm>
            <a:off x="2683282" y="5013004"/>
            <a:ext cx="1021385" cy="454352"/>
            <a:chOff x="7493876" y="2774731"/>
            <a:chExt cx="1490420" cy="890885"/>
          </a:xfrm>
        </p:grpSpPr>
        <p:sp>
          <p:nvSpPr>
            <p:cNvPr id="4467" name="Google Shape;4467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9" name="Google Shape;4469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70" name="Google Shape;4470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1" name="Google Shape;4471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74" name="Google Shape;4474;p95"/>
          <p:cNvSpPr txBox="1"/>
          <p:nvPr/>
        </p:nvSpPr>
        <p:spPr>
          <a:xfrm>
            <a:off x="4410022" y="3830752"/>
            <a:ext cx="1912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 shared output link buffers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5" name="Google Shape;4475;p95"/>
          <p:cNvCxnSpPr/>
          <p:nvPr/>
        </p:nvCxnSpPr>
        <p:spPr>
          <a:xfrm flipH="1">
            <a:off x="3250899" y="4282073"/>
            <a:ext cx="924000" cy="86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6" name="Google Shape;4476;p95"/>
          <p:cNvSpPr txBox="1"/>
          <p:nvPr/>
        </p:nvSpPr>
        <p:spPr>
          <a:xfrm>
            <a:off x="3092224" y="2948573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7" name="Google Shape;4477;p95"/>
          <p:cNvCxnSpPr/>
          <p:nvPr/>
        </p:nvCxnSpPr>
        <p:spPr>
          <a:xfrm rot="10800000">
            <a:off x="967660" y="6272796"/>
            <a:ext cx="246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8" name="Google Shape;4478;p95"/>
          <p:cNvCxnSpPr/>
          <p:nvPr/>
        </p:nvCxnSpPr>
        <p:spPr>
          <a:xfrm rot="10800000">
            <a:off x="3736861" y="4712348"/>
            <a:ext cx="1357200" cy="1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9" name="Google Shape;4479;p95"/>
          <p:cNvCxnSpPr/>
          <p:nvPr/>
        </p:nvCxnSpPr>
        <p:spPr>
          <a:xfrm rot="10800000">
            <a:off x="5402186" y="4729672"/>
            <a:ext cx="8952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0" name="Google Shape;4480;p95"/>
          <p:cNvCxnSpPr/>
          <p:nvPr/>
        </p:nvCxnSpPr>
        <p:spPr>
          <a:xfrm flipH="1">
            <a:off x="5460918" y="4242646"/>
            <a:ext cx="1337400" cy="135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1" name="Google Shape;4481;p95"/>
          <p:cNvCxnSpPr/>
          <p:nvPr/>
        </p:nvCxnSpPr>
        <p:spPr>
          <a:xfrm rot="10800000">
            <a:off x="6787284" y="4246440"/>
            <a:ext cx="439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82" name="Google Shape;4482;p95"/>
          <p:cNvGrpSpPr/>
          <p:nvPr/>
        </p:nvGrpSpPr>
        <p:grpSpPr>
          <a:xfrm>
            <a:off x="6126734" y="4981045"/>
            <a:ext cx="638018" cy="602346"/>
            <a:chOff x="7027073" y="4812231"/>
            <a:chExt cx="638018" cy="602346"/>
          </a:xfrm>
        </p:grpSpPr>
        <p:sp>
          <p:nvSpPr>
            <p:cNvPr id="4483" name="Google Shape;4483;p95"/>
            <p:cNvSpPr txBox="1"/>
            <p:nvPr/>
          </p:nvSpPr>
          <p:spPr>
            <a:xfrm>
              <a:off x="7027073" y="4812231"/>
              <a:ext cx="6174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484" name="Google Shape;4484;p95"/>
            <p:cNvCxnSpPr/>
            <p:nvPr/>
          </p:nvCxnSpPr>
          <p:spPr>
            <a:xfrm>
              <a:off x="7464991" y="5195577"/>
              <a:ext cx="200100" cy="219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4485" name="Google Shape;4485;p95"/>
          <p:cNvCxnSpPr/>
          <p:nvPr/>
        </p:nvCxnSpPr>
        <p:spPr>
          <a:xfrm flipH="1">
            <a:off x="5349786" y="4330816"/>
            <a:ext cx="7800" cy="24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6" name="Google Shape;4486;p95"/>
          <p:cNvCxnSpPr/>
          <p:nvPr/>
        </p:nvCxnSpPr>
        <p:spPr>
          <a:xfrm>
            <a:off x="5565549" y="3643898"/>
            <a:ext cx="276300" cy="1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487" name="Google Shape;4487;p95"/>
          <p:cNvCxnSpPr/>
          <p:nvPr/>
        </p:nvCxnSpPr>
        <p:spPr>
          <a:xfrm rot="10800000">
            <a:off x="3736655" y="6253731"/>
            <a:ext cx="2876400" cy="2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8" name="Google Shape;4488;p95"/>
          <p:cNvCxnSpPr/>
          <p:nvPr/>
        </p:nvCxnSpPr>
        <p:spPr>
          <a:xfrm flipH="1">
            <a:off x="4811462" y="5630651"/>
            <a:ext cx="604200" cy="63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89" name="Google Shape;4489;p95"/>
          <p:cNvGrpSpPr/>
          <p:nvPr/>
        </p:nvGrpSpPr>
        <p:grpSpPr>
          <a:xfrm>
            <a:off x="3215104" y="6080264"/>
            <a:ext cx="929128" cy="424774"/>
            <a:chOff x="7493876" y="2774731"/>
            <a:chExt cx="1490420" cy="890885"/>
          </a:xfrm>
        </p:grpSpPr>
        <p:sp>
          <p:nvSpPr>
            <p:cNvPr id="4490" name="Google Shape;4490;p95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95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2" name="Google Shape;4492;p95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493" name="Google Shape;4493;p95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95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95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6" name="Google Shape;4496;p95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497" name="Google Shape;4497;p95"/>
          <p:cNvCxnSpPr/>
          <p:nvPr/>
        </p:nvCxnSpPr>
        <p:spPr>
          <a:xfrm flipH="1" rot="10800000">
            <a:off x="3147389" y="5126733"/>
            <a:ext cx="195300" cy="155400"/>
          </a:xfrm>
          <a:prstGeom prst="straightConnector1">
            <a:avLst/>
          </a:prstGeom>
          <a:noFill/>
          <a:ln cap="flat" cmpd="sng" w="285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8" name="Google Shape;4498;p95"/>
          <p:cNvCxnSpPr/>
          <p:nvPr/>
        </p:nvCxnSpPr>
        <p:spPr>
          <a:xfrm flipH="1">
            <a:off x="2087210" y="5282134"/>
            <a:ext cx="1032000" cy="98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9" name="Google Shape;4499;p95"/>
          <p:cNvSpPr txBox="1"/>
          <p:nvPr/>
        </p:nvSpPr>
        <p:spPr>
          <a:xfrm>
            <a:off x="7127649" y="3134311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95"/>
          <p:cNvSpPr txBox="1"/>
          <p:nvPr/>
        </p:nvSpPr>
        <p:spPr>
          <a:xfrm>
            <a:off x="6579961" y="5194886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Google Shape;4501;p95"/>
          <p:cNvSpPr txBox="1"/>
          <p:nvPr/>
        </p:nvSpPr>
        <p:spPr>
          <a:xfrm>
            <a:off x="1142774" y="4951998"/>
            <a:ext cx="735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2" name="Google Shape;4502;p95"/>
          <p:cNvGrpSpPr/>
          <p:nvPr/>
        </p:nvGrpSpPr>
        <p:grpSpPr>
          <a:xfrm>
            <a:off x="3508753" y="2909869"/>
            <a:ext cx="2272617" cy="510300"/>
            <a:chOff x="4418013" y="2732134"/>
            <a:chExt cx="2272617" cy="510300"/>
          </a:xfrm>
        </p:grpSpPr>
        <p:cxnSp>
          <p:nvCxnSpPr>
            <p:cNvPr id="4503" name="Google Shape;4503;p95"/>
            <p:cNvCxnSpPr/>
            <p:nvPr/>
          </p:nvCxnSpPr>
          <p:spPr>
            <a:xfrm flipH="1">
              <a:off x="4541913" y="3055984"/>
              <a:ext cx="295200" cy="10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04" name="Google Shape;4504;p95"/>
            <p:cNvSpPr/>
            <p:nvPr/>
          </p:nvSpPr>
          <p:spPr>
            <a:xfrm>
              <a:off x="4418013" y="3151234"/>
              <a:ext cx="906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5" name="Google Shape;4505;p95"/>
            <p:cNvSpPr txBox="1"/>
            <p:nvPr/>
          </p:nvSpPr>
          <p:spPr>
            <a:xfrm>
              <a:off x="4809330" y="2732134"/>
              <a:ext cx="18813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-2500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original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06" name="Google Shape;4506;p95"/>
          <p:cNvCxnSpPr/>
          <p:nvPr/>
        </p:nvCxnSpPr>
        <p:spPr>
          <a:xfrm>
            <a:off x="5405211" y="3558173"/>
            <a:ext cx="339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4507" name="Google Shape;4507;p95"/>
          <p:cNvGrpSpPr/>
          <p:nvPr/>
        </p:nvGrpSpPr>
        <p:grpSpPr>
          <a:xfrm>
            <a:off x="3513213" y="3251975"/>
            <a:ext cx="2482950" cy="617400"/>
            <a:chOff x="4418013" y="3074240"/>
            <a:chExt cx="2482950" cy="617400"/>
          </a:xfrm>
        </p:grpSpPr>
        <p:sp>
          <p:nvSpPr>
            <p:cNvPr id="4508" name="Google Shape;4508;p95"/>
            <p:cNvSpPr/>
            <p:nvPr/>
          </p:nvSpPr>
          <p:spPr>
            <a:xfrm>
              <a:off x="4418013" y="3331549"/>
              <a:ext cx="90600" cy="91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09" name="Google Shape;4509;p95"/>
            <p:cNvCxnSpPr/>
            <p:nvPr/>
          </p:nvCxnSpPr>
          <p:spPr>
            <a:xfrm flipH="1">
              <a:off x="4551363" y="3322684"/>
              <a:ext cx="304800" cy="38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10" name="Google Shape;4510;p95"/>
            <p:cNvSpPr txBox="1"/>
            <p:nvPr/>
          </p:nvSpPr>
          <p:spPr>
            <a:xfrm>
              <a:off x="4551363" y="3074240"/>
              <a:ext cx="23496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b="0" baseline="-25000" i="0" lang="en-US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original data, </a:t>
              </a:r>
              <a:r>
                <a:rPr b="0" i="1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plus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retransmitted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1" name="Google Shape;4511;p95"/>
          <p:cNvGrpSpPr/>
          <p:nvPr/>
        </p:nvGrpSpPr>
        <p:grpSpPr>
          <a:xfrm>
            <a:off x="7821386" y="4224923"/>
            <a:ext cx="230793" cy="442062"/>
            <a:chOff x="4140" y="429"/>
            <a:chExt cx="1419" cy="2400"/>
          </a:xfrm>
        </p:grpSpPr>
        <p:sp>
          <p:nvSpPr>
            <p:cNvPr id="4512" name="Google Shape;4512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3" name="Google Shape;4513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4" name="Google Shape;4514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5" name="Google Shape;4515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6" name="Google Shape;4516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17" name="Google Shape;4517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18" name="Google Shape;4518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19" name="Google Shape;4519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20" name="Google Shape;4520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21" name="Google Shape;4521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22" name="Google Shape;4522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3" name="Google Shape;4523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24" name="Google Shape;4524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5" name="Google Shape;4525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26" name="Google Shape;4526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27" name="Google Shape;4527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28" name="Google Shape;4528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29" name="Google Shape;4529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30" name="Google Shape;4530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31" name="Google Shape;4531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2" name="Google Shape;4532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33" name="Google Shape;4533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4" name="Google Shape;4534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5" name="Google Shape;4535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6" name="Google Shape;4536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7" name="Google Shape;4537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8" name="Google Shape;4538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9" name="Google Shape;4539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0" name="Google Shape;4540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1" name="Google Shape;4541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2" name="Google Shape;4542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3" name="Google Shape;4543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4" name="Google Shape;4544;p95"/>
          <p:cNvGrpSpPr/>
          <p:nvPr/>
        </p:nvGrpSpPr>
        <p:grpSpPr>
          <a:xfrm>
            <a:off x="7341961" y="6082298"/>
            <a:ext cx="230793" cy="442062"/>
            <a:chOff x="4140" y="429"/>
            <a:chExt cx="1419" cy="2400"/>
          </a:xfrm>
        </p:grpSpPr>
        <p:sp>
          <p:nvSpPr>
            <p:cNvPr id="4545" name="Google Shape;4545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6" name="Google Shape;4546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7" name="Google Shape;4547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8" name="Google Shape;4548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9" name="Google Shape;4549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50" name="Google Shape;4550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51" name="Google Shape;4551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2" name="Google Shape;4552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53" name="Google Shape;4553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54" name="Google Shape;4554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55" name="Google Shape;4555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56" name="Google Shape;4556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57" name="Google Shape;4557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58" name="Google Shape;4558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59" name="Google Shape;4559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60" name="Google Shape;4560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1" name="Google Shape;4561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62" name="Google Shape;4562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63" name="Google Shape;4563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64" name="Google Shape;4564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5" name="Google Shape;4565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66" name="Google Shape;4566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7" name="Google Shape;4567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8" name="Google Shape;4568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9" name="Google Shape;4569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0" name="Google Shape;4570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1" name="Google Shape;4571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2" name="Google Shape;4572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3" name="Google Shape;4573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4" name="Google Shape;4574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6" name="Google Shape;4576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77" name="Google Shape;4577;p95"/>
          <p:cNvGrpSpPr/>
          <p:nvPr/>
        </p:nvGrpSpPr>
        <p:grpSpPr>
          <a:xfrm>
            <a:off x="788761" y="5918786"/>
            <a:ext cx="230793" cy="442062"/>
            <a:chOff x="4140" y="429"/>
            <a:chExt cx="1419" cy="2400"/>
          </a:xfrm>
        </p:grpSpPr>
        <p:sp>
          <p:nvSpPr>
            <p:cNvPr id="4578" name="Google Shape;4578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9" name="Google Shape;4579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0" name="Google Shape;4580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1" name="Google Shape;4581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2" name="Google Shape;4582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83" name="Google Shape;4583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584" name="Google Shape;4584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5" name="Google Shape;4585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86" name="Google Shape;4586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87" name="Google Shape;4587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588" name="Google Shape;4588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89" name="Google Shape;4589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90" name="Google Shape;4590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91" name="Google Shape;4591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92" name="Google Shape;4592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593" name="Google Shape;4593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4" name="Google Shape;4594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95" name="Google Shape;4595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596" name="Google Shape;4596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597" name="Google Shape;4597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98" name="Google Shape;4598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599" name="Google Shape;4599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0" name="Google Shape;4600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1" name="Google Shape;4601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2" name="Google Shape;4602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3" name="Google Shape;4603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4" name="Google Shape;4604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5" name="Google Shape;4605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6" name="Google Shape;4606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7" name="Google Shape;4607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9" name="Google Shape;4609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10" name="Google Shape;4610;p95"/>
          <p:cNvGrpSpPr/>
          <p:nvPr/>
        </p:nvGrpSpPr>
        <p:grpSpPr>
          <a:xfrm>
            <a:off x="7028031" y="3421929"/>
            <a:ext cx="616215" cy="869281"/>
            <a:chOff x="10910965" y="2513124"/>
            <a:chExt cx="586704" cy="903900"/>
          </a:xfrm>
        </p:grpSpPr>
        <p:sp>
          <p:nvSpPr>
            <p:cNvPr id="4611" name="Google Shape;4611;p95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12" name="Google Shape;4612;p95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3" name="Google Shape;4613;p95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4" name="Google Shape;4614;p95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5" name="Google Shape;4615;p95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616" name="Google Shape;4616;p95"/>
          <p:cNvCxnSpPr/>
          <p:nvPr/>
        </p:nvCxnSpPr>
        <p:spPr>
          <a:xfrm>
            <a:off x="2868692" y="4288531"/>
            <a:ext cx="130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617" name="Google Shape;4617;p95"/>
          <p:cNvGrpSpPr/>
          <p:nvPr/>
        </p:nvGrpSpPr>
        <p:grpSpPr>
          <a:xfrm>
            <a:off x="2803299" y="3913773"/>
            <a:ext cx="230793" cy="442062"/>
            <a:chOff x="4140" y="429"/>
            <a:chExt cx="1419" cy="2400"/>
          </a:xfrm>
        </p:grpSpPr>
        <p:sp>
          <p:nvSpPr>
            <p:cNvPr id="4618" name="Google Shape;4618;p9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9" name="Google Shape;4619;p95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0" name="Google Shape;4620;p9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1" name="Google Shape;4621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2" name="Google Shape;4622;p95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3" name="Google Shape;4623;p95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624" name="Google Shape;4624;p95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5" name="Google Shape;4625;p95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26" name="Google Shape;4626;p95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27" name="Google Shape;4627;p95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628" name="Google Shape;4628;p95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9" name="Google Shape;4629;p95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0" name="Google Shape;4630;p95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1" name="Google Shape;4631;p95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32" name="Google Shape;4632;p95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633" name="Google Shape;4633;p95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4" name="Google Shape;4634;p95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5" name="Google Shape;4635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636" name="Google Shape;4636;p95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637" name="Google Shape;4637;p95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38" name="Google Shape;4638;p95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39" name="Google Shape;4639;p95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0" name="Google Shape;4640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1" name="Google Shape;4641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2" name="Google Shape;4642;p95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3" name="Google Shape;4643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4" name="Google Shape;4644;p95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5" name="Google Shape;4645;p95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6" name="Google Shape;4646;p95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7" name="Google Shape;4647;p95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95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9" name="Google Shape;4649;p95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50" name="Google Shape;4650;p95"/>
          <p:cNvGrpSpPr/>
          <p:nvPr/>
        </p:nvGrpSpPr>
        <p:grpSpPr>
          <a:xfrm>
            <a:off x="3357357" y="6137609"/>
            <a:ext cx="476736" cy="255583"/>
            <a:chOff x="6859123" y="5156933"/>
            <a:chExt cx="456600" cy="226500"/>
          </a:xfrm>
        </p:grpSpPr>
        <p:sp>
          <p:nvSpPr>
            <p:cNvPr id="4651" name="Google Shape;4651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52" name="Google Shape;4652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3" name="Google Shape;4653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4" name="Google Shape;4654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5" name="Google Shape;4655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6" name="Google Shape;4656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7" name="Google Shape;4657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8" name="Google Shape;4658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59" name="Google Shape;4659;p95"/>
          <p:cNvGrpSpPr/>
          <p:nvPr/>
        </p:nvGrpSpPr>
        <p:grpSpPr>
          <a:xfrm rot="-2622232">
            <a:off x="3060096" y="5011861"/>
            <a:ext cx="476735" cy="255585"/>
            <a:chOff x="6859123" y="5156933"/>
            <a:chExt cx="456600" cy="226500"/>
          </a:xfrm>
        </p:grpSpPr>
        <p:sp>
          <p:nvSpPr>
            <p:cNvPr id="4660" name="Google Shape;4660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1" name="Google Shape;4661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2" name="Google Shape;4662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3" name="Google Shape;4663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4" name="Google Shape;4664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5" name="Google Shape;4665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6" name="Google Shape;4666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7" name="Google Shape;4667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68" name="Google Shape;4668;p95"/>
          <p:cNvGrpSpPr/>
          <p:nvPr/>
        </p:nvGrpSpPr>
        <p:grpSpPr>
          <a:xfrm>
            <a:off x="5219739" y="4632983"/>
            <a:ext cx="476736" cy="255583"/>
            <a:chOff x="6859123" y="5156933"/>
            <a:chExt cx="456600" cy="226500"/>
          </a:xfrm>
        </p:grpSpPr>
        <p:sp>
          <p:nvSpPr>
            <p:cNvPr id="4669" name="Google Shape;4669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70" name="Google Shape;4670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1" name="Google Shape;4671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2" name="Google Shape;4672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3" name="Google Shape;4673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4" name="Google Shape;4674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5" name="Google Shape;4675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6" name="Google Shape;4676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77" name="Google Shape;4677;p95"/>
          <p:cNvGrpSpPr/>
          <p:nvPr/>
        </p:nvGrpSpPr>
        <p:grpSpPr>
          <a:xfrm rot="-2742370">
            <a:off x="5210052" y="5486463"/>
            <a:ext cx="476779" cy="255586"/>
            <a:chOff x="6859123" y="5156933"/>
            <a:chExt cx="456600" cy="226500"/>
          </a:xfrm>
        </p:grpSpPr>
        <p:sp>
          <p:nvSpPr>
            <p:cNvPr id="4678" name="Google Shape;4678;p95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79" name="Google Shape;4679;p95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0" name="Google Shape;4680;p95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1" name="Google Shape;4681;p95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2" name="Google Shape;4682;p95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3" name="Google Shape;4683;p95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4" name="Google Shape;4684;p95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5" name="Google Shape;4685;p95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86" name="Google Shape;4686;p95"/>
          <p:cNvSpPr/>
          <p:nvPr/>
        </p:nvSpPr>
        <p:spPr>
          <a:xfrm>
            <a:off x="3554790" y="3367069"/>
            <a:ext cx="3305175" cy="2857500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87" name="Google Shape;4687;p95"/>
          <p:cNvGrpSpPr/>
          <p:nvPr/>
        </p:nvGrpSpPr>
        <p:grpSpPr>
          <a:xfrm>
            <a:off x="1925411" y="3396248"/>
            <a:ext cx="5067300" cy="2933700"/>
            <a:chOff x="2825750" y="3227434"/>
            <a:chExt cx="5067300" cy="2933700"/>
          </a:xfrm>
        </p:grpSpPr>
        <p:grpSp>
          <p:nvGrpSpPr>
            <p:cNvPr id="4688" name="Google Shape;4688;p95"/>
            <p:cNvGrpSpPr/>
            <p:nvPr/>
          </p:nvGrpSpPr>
          <p:grpSpPr>
            <a:xfrm>
              <a:off x="7844820" y="5350527"/>
              <a:ext cx="0" cy="180314"/>
              <a:chOff x="10104" y="10005"/>
              <a:chExt cx="0" cy="273"/>
            </a:xfrm>
          </p:grpSpPr>
          <p:sp>
            <p:nvSpPr>
              <p:cNvPr id="4689" name="Google Shape;4689;p95"/>
              <p:cNvSpPr/>
              <p:nvPr/>
            </p:nvSpPr>
            <p:spPr>
              <a:xfrm>
                <a:off x="10104" y="10005"/>
                <a:ext cx="0" cy="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0" name="Google Shape;4690;p95"/>
              <p:cNvSpPr/>
              <p:nvPr/>
            </p:nvSpPr>
            <p:spPr>
              <a:xfrm>
                <a:off x="10104" y="10278"/>
                <a:ext cx="0" cy="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91" name="Google Shape;4691;p95"/>
            <p:cNvSpPr/>
            <p:nvPr/>
          </p:nvSpPr>
          <p:spPr>
            <a:xfrm>
              <a:off x="2825750" y="3227434"/>
              <a:ext cx="5067300" cy="2933700"/>
            </a:xfrm>
            <a:custGeom>
              <a:rect b="b" l="l" r="r" t="t"/>
              <a:pathLst>
                <a:path extrusionOk="0" h="10000" w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cap="flat" cmpd="sng" w="3810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92" name="Google Shape;4692;p95"/>
          <p:cNvGrpSpPr/>
          <p:nvPr/>
        </p:nvGrpSpPr>
        <p:grpSpPr>
          <a:xfrm>
            <a:off x="1452446" y="3491498"/>
            <a:ext cx="5785267" cy="2890693"/>
            <a:chOff x="2437534" y="3327145"/>
            <a:chExt cx="5785267" cy="2890693"/>
          </a:xfrm>
        </p:grpSpPr>
        <p:grpSp>
          <p:nvGrpSpPr>
            <p:cNvPr id="4693" name="Google Shape;4693;p95"/>
            <p:cNvGrpSpPr/>
            <p:nvPr/>
          </p:nvGrpSpPr>
          <p:grpSpPr>
            <a:xfrm>
              <a:off x="2437534" y="5122909"/>
              <a:ext cx="1981" cy="180315"/>
              <a:chOff x="10192" y="10005"/>
              <a:chExt cx="3" cy="273"/>
            </a:xfrm>
          </p:grpSpPr>
          <p:sp>
            <p:nvSpPr>
              <p:cNvPr id="4694" name="Google Shape;4694;p95"/>
              <p:cNvSpPr/>
              <p:nvPr/>
            </p:nvSpPr>
            <p:spPr>
              <a:xfrm>
                <a:off x="10195" y="10005"/>
                <a:ext cx="0" cy="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95" name="Google Shape;4695;p95"/>
              <p:cNvSpPr/>
              <p:nvPr/>
            </p:nvSpPr>
            <p:spPr>
              <a:xfrm>
                <a:off x="10192" y="10278"/>
                <a:ext cx="0" cy="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696" name="Google Shape;4696;p95"/>
            <p:cNvSpPr/>
            <p:nvPr/>
          </p:nvSpPr>
          <p:spPr>
            <a:xfrm>
              <a:off x="2479226" y="3327145"/>
              <a:ext cx="5743575" cy="2890693"/>
            </a:xfrm>
            <a:custGeom>
              <a:rect b="b" l="l" r="r" t="t"/>
              <a:pathLst>
                <a:path extrusionOk="0" h="10016" w="10000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97" name="Google Shape;4697;p95"/>
          <p:cNvGrpSpPr/>
          <p:nvPr/>
        </p:nvGrpSpPr>
        <p:grpSpPr>
          <a:xfrm>
            <a:off x="1649185" y="3476894"/>
            <a:ext cx="5828883" cy="2729229"/>
            <a:chOff x="2549524" y="3308080"/>
            <a:chExt cx="5828883" cy="2729229"/>
          </a:xfrm>
        </p:grpSpPr>
        <p:sp>
          <p:nvSpPr>
            <p:cNvPr id="4698" name="Google Shape;4698;p95"/>
            <p:cNvSpPr/>
            <p:nvPr/>
          </p:nvSpPr>
          <p:spPr>
            <a:xfrm>
              <a:off x="2549524" y="3370309"/>
              <a:ext cx="5787725" cy="2667000"/>
            </a:xfrm>
            <a:custGeom>
              <a:rect b="b" l="l" r="r" t="t"/>
              <a:pathLst>
                <a:path extrusionOk="0" h="10000" w="9994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9" name="Google Shape;4699;p95"/>
            <p:cNvSpPr/>
            <p:nvPr/>
          </p:nvSpPr>
          <p:spPr>
            <a:xfrm>
              <a:off x="8286088" y="3308080"/>
              <a:ext cx="88200" cy="88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95"/>
            <p:cNvSpPr/>
            <p:nvPr/>
          </p:nvSpPr>
          <p:spPr>
            <a:xfrm>
              <a:off x="8290207" y="3467541"/>
              <a:ext cx="88200" cy="88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1" name="Google Shape;4701;p95"/>
          <p:cNvSpPr/>
          <p:nvPr/>
        </p:nvSpPr>
        <p:spPr>
          <a:xfrm>
            <a:off x="4576436" y="4384680"/>
            <a:ext cx="1530300" cy="789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2" name="Google Shape;4702;p95"/>
          <p:cNvSpPr/>
          <p:nvPr/>
        </p:nvSpPr>
        <p:spPr>
          <a:xfrm>
            <a:off x="4825089" y="5133846"/>
            <a:ext cx="1530300" cy="7893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3" name="Google Shape;470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7" name="Shape 4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8" name="Google Shape;4708;p9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09" name="Google Shape;4709;p9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0" name="Google Shape;4710;p9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scenario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1" name="Google Shape;4711;p96"/>
          <p:cNvGrpSpPr/>
          <p:nvPr/>
        </p:nvGrpSpPr>
        <p:grpSpPr>
          <a:xfrm>
            <a:off x="8095444" y="3251345"/>
            <a:ext cx="357537" cy="634086"/>
            <a:chOff x="10910965" y="2513124"/>
            <a:chExt cx="586704" cy="903900"/>
          </a:xfrm>
        </p:grpSpPr>
        <p:sp>
          <p:nvSpPr>
            <p:cNvPr id="4712" name="Google Shape;4712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3" name="Google Shape;4713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4" name="Google Shape;4714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5" name="Google Shape;4715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6" name="Google Shape;4716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17" name="Google Shape;4717;p96"/>
          <p:cNvGrpSpPr/>
          <p:nvPr/>
        </p:nvGrpSpPr>
        <p:grpSpPr>
          <a:xfrm>
            <a:off x="4949295" y="3087347"/>
            <a:ext cx="357537" cy="634086"/>
            <a:chOff x="10910965" y="2513124"/>
            <a:chExt cx="586704" cy="903900"/>
          </a:xfrm>
        </p:grpSpPr>
        <p:sp>
          <p:nvSpPr>
            <p:cNvPr id="4718" name="Google Shape;4718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19" name="Google Shape;4719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0" name="Google Shape;4720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1" name="Google Shape;4721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2" name="Google Shape;4722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23" name="Google Shape;4723;p96"/>
          <p:cNvGrpSpPr/>
          <p:nvPr/>
        </p:nvGrpSpPr>
        <p:grpSpPr>
          <a:xfrm>
            <a:off x="6068511" y="1847242"/>
            <a:ext cx="357537" cy="634086"/>
            <a:chOff x="10910965" y="2513124"/>
            <a:chExt cx="586704" cy="903900"/>
          </a:xfrm>
        </p:grpSpPr>
        <p:sp>
          <p:nvSpPr>
            <p:cNvPr id="4724" name="Google Shape;4724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25" name="Google Shape;4725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6" name="Google Shape;4726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7" name="Google Shape;4727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8" name="Google Shape;4728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729" name="Google Shape;4729;p96"/>
          <p:cNvCxnSpPr/>
          <p:nvPr/>
        </p:nvCxnSpPr>
        <p:spPr>
          <a:xfrm rot="10800000">
            <a:off x="8160096" y="2509597"/>
            <a:ext cx="26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30" name="Google Shape;4730;p96"/>
          <p:cNvGrpSpPr/>
          <p:nvPr/>
        </p:nvGrpSpPr>
        <p:grpSpPr>
          <a:xfrm>
            <a:off x="8355999" y="1904325"/>
            <a:ext cx="357537" cy="634086"/>
            <a:chOff x="10910965" y="2513124"/>
            <a:chExt cx="586704" cy="903900"/>
          </a:xfrm>
        </p:grpSpPr>
        <p:sp>
          <p:nvSpPr>
            <p:cNvPr id="4731" name="Google Shape;4731;p96"/>
            <p:cNvSpPr/>
            <p:nvPr/>
          </p:nvSpPr>
          <p:spPr>
            <a:xfrm>
              <a:off x="10916736" y="2513124"/>
              <a:ext cx="574200" cy="9039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chemeClr val="dk1">
                  <a:alpha val="4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32" name="Google Shape;4732;p96"/>
            <p:cNvCxnSpPr/>
            <p:nvPr/>
          </p:nvCxnSpPr>
          <p:spPr>
            <a:xfrm>
              <a:off x="10910965" y="2696064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3" name="Google Shape;4733;p96"/>
            <p:cNvCxnSpPr/>
            <p:nvPr/>
          </p:nvCxnSpPr>
          <p:spPr>
            <a:xfrm>
              <a:off x="10914332" y="288175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4" name="Google Shape;4734;p96"/>
            <p:cNvCxnSpPr/>
            <p:nvPr/>
          </p:nvCxnSpPr>
          <p:spPr>
            <a:xfrm>
              <a:off x="10923469" y="3064677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5" name="Google Shape;4735;p96"/>
            <p:cNvCxnSpPr/>
            <p:nvPr/>
          </p:nvCxnSpPr>
          <p:spPr>
            <a:xfrm>
              <a:off x="10915293" y="3242073"/>
              <a:ext cx="57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36" name="Google Shape;4736;p96"/>
          <p:cNvGrpSpPr/>
          <p:nvPr/>
        </p:nvGrpSpPr>
        <p:grpSpPr>
          <a:xfrm>
            <a:off x="5772483" y="2938800"/>
            <a:ext cx="663982" cy="288914"/>
            <a:chOff x="7493876" y="2774731"/>
            <a:chExt cx="1490420" cy="890885"/>
          </a:xfrm>
        </p:grpSpPr>
        <p:sp>
          <p:nvSpPr>
            <p:cNvPr id="4737" name="Google Shape;4737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8" name="Google Shape;4738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9" name="Google Shape;4739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40" name="Google Shape;4740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3" name="Google Shape;4743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44" name="Google Shape;4744;p96"/>
          <p:cNvGrpSpPr/>
          <p:nvPr/>
        </p:nvGrpSpPr>
        <p:grpSpPr>
          <a:xfrm>
            <a:off x="6831337" y="2624129"/>
            <a:ext cx="663982" cy="288914"/>
            <a:chOff x="7493876" y="2774731"/>
            <a:chExt cx="1490420" cy="890885"/>
          </a:xfrm>
        </p:grpSpPr>
        <p:sp>
          <p:nvSpPr>
            <p:cNvPr id="4745" name="Google Shape;4745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6" name="Google Shape;4746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7" name="Google Shape;4747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48" name="Google Shape;4748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1" name="Google Shape;4751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2" name="Google Shape;4752;p96"/>
          <p:cNvGrpSpPr/>
          <p:nvPr/>
        </p:nvGrpSpPr>
        <p:grpSpPr>
          <a:xfrm>
            <a:off x="7149652" y="3149512"/>
            <a:ext cx="663982" cy="288914"/>
            <a:chOff x="7493876" y="2774731"/>
            <a:chExt cx="1490420" cy="890885"/>
          </a:xfrm>
        </p:grpSpPr>
        <p:sp>
          <p:nvSpPr>
            <p:cNvPr id="4753" name="Google Shape;4753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4" name="Google Shape;4754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5" name="Google Shape;4755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56" name="Google Shape;4756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7" name="Google Shape;4757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8" name="Google Shape;4758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9" name="Google Shape;4759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0" name="Google Shape;4760;p96"/>
          <p:cNvGrpSpPr/>
          <p:nvPr/>
        </p:nvGrpSpPr>
        <p:grpSpPr>
          <a:xfrm>
            <a:off x="6106300" y="3634983"/>
            <a:ext cx="663982" cy="288914"/>
            <a:chOff x="7493876" y="2774731"/>
            <a:chExt cx="1490420" cy="890885"/>
          </a:xfrm>
        </p:grpSpPr>
        <p:sp>
          <p:nvSpPr>
            <p:cNvPr id="4761" name="Google Shape;4761;p96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96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3" name="Google Shape;4763;p96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764" name="Google Shape;4764;p96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5" name="Google Shape;4765;p96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6" name="Google Shape;4766;p96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7" name="Google Shape;4767;p96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68" name="Google Shape;4768;p96"/>
          <p:cNvSpPr/>
          <p:nvPr/>
        </p:nvSpPr>
        <p:spPr>
          <a:xfrm>
            <a:off x="109221" y="5382211"/>
            <a:ext cx="8267700" cy="4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9" name="Google Shape;4769;p96"/>
          <p:cNvSpPr/>
          <p:nvPr/>
        </p:nvSpPr>
        <p:spPr>
          <a:xfrm>
            <a:off x="542610" y="4596399"/>
            <a:ext cx="7169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another “cost” of congestion: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packet dropped, any upstream transmission capacity and buffering used for that packet was wasted!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0" name="Google Shape;4770;p96"/>
          <p:cNvCxnSpPr/>
          <p:nvPr/>
        </p:nvCxnSpPr>
        <p:spPr>
          <a:xfrm flipH="1">
            <a:off x="6109369" y="2486403"/>
            <a:ext cx="546600" cy="5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1" name="Google Shape;4771;p96"/>
          <p:cNvCxnSpPr/>
          <p:nvPr/>
        </p:nvCxnSpPr>
        <p:spPr>
          <a:xfrm rot="10800000">
            <a:off x="6395569" y="2486403"/>
            <a:ext cx="26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2" name="Google Shape;4772;p96"/>
          <p:cNvCxnSpPr/>
          <p:nvPr/>
        </p:nvCxnSpPr>
        <p:spPr>
          <a:xfrm flipH="1">
            <a:off x="5306899" y="3744661"/>
            <a:ext cx="8649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3" name="Google Shape;4773;p96"/>
          <p:cNvCxnSpPr/>
          <p:nvPr/>
        </p:nvCxnSpPr>
        <p:spPr>
          <a:xfrm rot="10800000">
            <a:off x="6395465" y="2758928"/>
            <a:ext cx="43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4" name="Google Shape;4774;p96"/>
          <p:cNvCxnSpPr/>
          <p:nvPr/>
        </p:nvCxnSpPr>
        <p:spPr>
          <a:xfrm rot="10800000">
            <a:off x="7452157" y="2770624"/>
            <a:ext cx="460500" cy="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5" name="Google Shape;4775;p96"/>
          <p:cNvCxnSpPr/>
          <p:nvPr/>
        </p:nvCxnSpPr>
        <p:spPr>
          <a:xfrm flipH="1">
            <a:off x="7417642" y="2498000"/>
            <a:ext cx="768300" cy="82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76" name="Google Shape;4776;p96"/>
          <p:cNvGrpSpPr/>
          <p:nvPr/>
        </p:nvGrpSpPr>
        <p:grpSpPr>
          <a:xfrm>
            <a:off x="7197824" y="2674549"/>
            <a:ext cx="235823" cy="157953"/>
            <a:chOff x="11283" y="10423"/>
            <a:chExt cx="600" cy="379"/>
          </a:xfrm>
        </p:grpSpPr>
        <p:sp>
          <p:nvSpPr>
            <p:cNvPr id="4777" name="Google Shape;4777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78" name="Google Shape;4778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9" name="Google Shape;4779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0" name="Google Shape;4780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1" name="Google Shape;4781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2" name="Google Shape;4782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3" name="Google Shape;4783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84" name="Google Shape;4784;p96"/>
          <p:cNvCxnSpPr/>
          <p:nvPr/>
        </p:nvCxnSpPr>
        <p:spPr>
          <a:xfrm>
            <a:off x="7480131" y="2080513"/>
            <a:ext cx="163500" cy="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4785" name="Google Shape;4785;p96"/>
          <p:cNvGrpSpPr/>
          <p:nvPr/>
        </p:nvGrpSpPr>
        <p:grpSpPr>
          <a:xfrm>
            <a:off x="6266481" y="1875635"/>
            <a:ext cx="0" cy="114261"/>
            <a:chOff x="10104" y="10005"/>
            <a:chExt cx="0" cy="273"/>
          </a:xfrm>
        </p:grpSpPr>
        <p:sp>
          <p:nvSpPr>
            <p:cNvPr id="4786" name="Google Shape;4786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7" name="Google Shape;4787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788" name="Google Shape;4788;p96"/>
          <p:cNvGrpSpPr/>
          <p:nvPr/>
        </p:nvGrpSpPr>
        <p:grpSpPr>
          <a:xfrm rot="7844936">
            <a:off x="7315205" y="3215099"/>
            <a:ext cx="258793" cy="143922"/>
            <a:chOff x="11283" y="10423"/>
            <a:chExt cx="600" cy="379"/>
          </a:xfrm>
        </p:grpSpPr>
        <p:sp>
          <p:nvSpPr>
            <p:cNvPr id="4789" name="Google Shape;4789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90" name="Google Shape;4790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1" name="Google Shape;4791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2" name="Google Shape;4792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3" name="Google Shape;4793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4" name="Google Shape;4794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5" name="Google Shape;4795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96" name="Google Shape;4796;p96"/>
          <p:cNvCxnSpPr/>
          <p:nvPr/>
        </p:nvCxnSpPr>
        <p:spPr>
          <a:xfrm rot="10800000">
            <a:off x="6666793" y="3738761"/>
            <a:ext cx="1172700" cy="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7" name="Google Shape;4797;p96"/>
          <p:cNvCxnSpPr/>
          <p:nvPr/>
        </p:nvCxnSpPr>
        <p:spPr>
          <a:xfrm flipH="1">
            <a:off x="7032413" y="3327175"/>
            <a:ext cx="368100" cy="41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8" name="Google Shape;4798;p96"/>
          <p:cNvSpPr/>
          <p:nvPr/>
        </p:nvSpPr>
        <p:spPr>
          <a:xfrm>
            <a:off x="6294456" y="1898829"/>
            <a:ext cx="1956039" cy="1814906"/>
          </a:xfrm>
          <a:custGeom>
            <a:rect b="b" l="l" r="r" t="t"/>
            <a:pathLst>
              <a:path extrusionOk="0" h="4500" w="5205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99" name="Google Shape;4799;p96"/>
          <p:cNvGrpSpPr/>
          <p:nvPr/>
        </p:nvGrpSpPr>
        <p:grpSpPr>
          <a:xfrm>
            <a:off x="6214836" y="3659618"/>
            <a:ext cx="236480" cy="158651"/>
            <a:chOff x="11283" y="10423"/>
            <a:chExt cx="600" cy="379"/>
          </a:xfrm>
        </p:grpSpPr>
        <p:sp>
          <p:nvSpPr>
            <p:cNvPr id="4800" name="Google Shape;4800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01" name="Google Shape;4801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2" name="Google Shape;4802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3" name="Google Shape;4803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4" name="Google Shape;4804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5" name="Google Shape;4805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6" name="Google Shape;4806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807" name="Google Shape;4807;p96"/>
          <p:cNvCxnSpPr/>
          <p:nvPr/>
        </p:nvCxnSpPr>
        <p:spPr>
          <a:xfrm flipH="1">
            <a:off x="5418743" y="3230534"/>
            <a:ext cx="514200" cy="51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8" name="Google Shape;4808;p96"/>
          <p:cNvGrpSpPr/>
          <p:nvPr/>
        </p:nvGrpSpPr>
        <p:grpSpPr>
          <a:xfrm rot="8027572">
            <a:off x="5947746" y="3001489"/>
            <a:ext cx="258793" cy="143922"/>
            <a:chOff x="11283" y="10423"/>
            <a:chExt cx="600" cy="379"/>
          </a:xfrm>
        </p:grpSpPr>
        <p:sp>
          <p:nvSpPr>
            <p:cNvPr id="4809" name="Google Shape;4809;p96"/>
            <p:cNvSpPr/>
            <p:nvPr/>
          </p:nvSpPr>
          <p:spPr>
            <a:xfrm>
              <a:off x="11283" y="10423"/>
              <a:ext cx="600" cy="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10" name="Google Shape;4810;p96"/>
            <p:cNvCxnSpPr/>
            <p:nvPr/>
          </p:nvCxnSpPr>
          <p:spPr>
            <a:xfrm>
              <a:off x="1168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1" name="Google Shape;4811;p96"/>
            <p:cNvCxnSpPr/>
            <p:nvPr/>
          </p:nvCxnSpPr>
          <p:spPr>
            <a:xfrm>
              <a:off x="11621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2" name="Google Shape;4812;p96"/>
            <p:cNvCxnSpPr/>
            <p:nvPr/>
          </p:nvCxnSpPr>
          <p:spPr>
            <a:xfrm>
              <a:off x="11556" y="1050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3" name="Google Shape;4813;p96"/>
            <p:cNvCxnSpPr/>
            <p:nvPr/>
          </p:nvCxnSpPr>
          <p:spPr>
            <a:xfrm>
              <a:off x="11491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4" name="Google Shape;4814;p96"/>
            <p:cNvCxnSpPr/>
            <p:nvPr/>
          </p:nvCxnSpPr>
          <p:spPr>
            <a:xfrm>
              <a:off x="11426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5" name="Google Shape;4815;p96"/>
            <p:cNvCxnSpPr/>
            <p:nvPr/>
          </p:nvCxnSpPr>
          <p:spPr>
            <a:xfrm>
              <a:off x="11360" y="10495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16" name="Google Shape;4816;p96"/>
          <p:cNvSpPr/>
          <p:nvPr/>
        </p:nvSpPr>
        <p:spPr>
          <a:xfrm>
            <a:off x="5323965" y="1923955"/>
            <a:ext cx="2999702" cy="1863234"/>
          </a:xfrm>
          <a:custGeom>
            <a:rect b="b" l="l" r="r" t="t"/>
            <a:pathLst>
              <a:path extrusionOk="0" h="4620" w="798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7" name="Google Shape;4817;p96"/>
          <p:cNvSpPr/>
          <p:nvPr/>
        </p:nvSpPr>
        <p:spPr>
          <a:xfrm>
            <a:off x="5087260" y="1983872"/>
            <a:ext cx="3399948" cy="1832305"/>
          </a:xfrm>
          <a:custGeom>
            <a:rect b="b" l="l" r="r" t="t"/>
            <a:pathLst>
              <a:path extrusionOk="0" h="4545" w="90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8" name="Google Shape;4818;p96"/>
          <p:cNvSpPr/>
          <p:nvPr/>
        </p:nvSpPr>
        <p:spPr>
          <a:xfrm>
            <a:off x="5160424" y="2014797"/>
            <a:ext cx="3430078" cy="1693140"/>
          </a:xfrm>
          <a:custGeom>
            <a:rect b="b" l="l" r="r" t="t"/>
            <a:pathLst>
              <a:path extrusionOk="0" h="4201" w="9120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triangl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19" name="Google Shape;4819;p96"/>
          <p:cNvGrpSpPr/>
          <p:nvPr/>
        </p:nvGrpSpPr>
        <p:grpSpPr>
          <a:xfrm>
            <a:off x="5059287" y="3128096"/>
            <a:ext cx="0" cy="114261"/>
            <a:chOff x="10104" y="10005"/>
            <a:chExt cx="0" cy="273"/>
          </a:xfrm>
        </p:grpSpPr>
        <p:sp>
          <p:nvSpPr>
            <p:cNvPr id="4820" name="Google Shape;4820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1" name="Google Shape;4821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2" name="Google Shape;4822;p96"/>
          <p:cNvGrpSpPr/>
          <p:nvPr/>
        </p:nvGrpSpPr>
        <p:grpSpPr>
          <a:xfrm>
            <a:off x="8291384" y="3276921"/>
            <a:ext cx="0" cy="115545"/>
            <a:chOff x="10104" y="10005"/>
            <a:chExt cx="0" cy="273"/>
          </a:xfrm>
        </p:grpSpPr>
        <p:sp>
          <p:nvSpPr>
            <p:cNvPr id="4823" name="Google Shape;4823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4" name="Google Shape;4824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5" name="Google Shape;4825;p96"/>
          <p:cNvGrpSpPr/>
          <p:nvPr/>
        </p:nvGrpSpPr>
        <p:grpSpPr>
          <a:xfrm>
            <a:off x="8556062" y="1970342"/>
            <a:ext cx="0" cy="115545"/>
            <a:chOff x="10104" y="10005"/>
            <a:chExt cx="0" cy="273"/>
          </a:xfrm>
        </p:grpSpPr>
        <p:sp>
          <p:nvSpPr>
            <p:cNvPr id="4826" name="Google Shape;4826;p96"/>
            <p:cNvSpPr/>
            <p:nvPr/>
          </p:nvSpPr>
          <p:spPr>
            <a:xfrm>
              <a:off x="10104" y="10005"/>
              <a:ext cx="0" cy="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7" name="Google Shape;4827;p96"/>
            <p:cNvSpPr/>
            <p:nvPr/>
          </p:nvSpPr>
          <p:spPr>
            <a:xfrm>
              <a:off x="10104" y="10278"/>
              <a:ext cx="0" cy="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28" name="Google Shape;4828;p96"/>
          <p:cNvGrpSpPr/>
          <p:nvPr/>
        </p:nvGrpSpPr>
        <p:grpSpPr>
          <a:xfrm>
            <a:off x="408446" y="1691274"/>
            <a:ext cx="3115488" cy="2380987"/>
            <a:chOff x="1505725" y="1423988"/>
            <a:chExt cx="3115488" cy="2380987"/>
          </a:xfrm>
        </p:grpSpPr>
        <p:cxnSp>
          <p:nvCxnSpPr>
            <p:cNvPr id="4829" name="Google Shape;4829;p96"/>
            <p:cNvCxnSpPr/>
            <p:nvPr/>
          </p:nvCxnSpPr>
          <p:spPr>
            <a:xfrm>
              <a:off x="2143125" y="1520825"/>
              <a:ext cx="0" cy="1860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0" name="Google Shape;4830;p96"/>
            <p:cNvCxnSpPr/>
            <p:nvPr/>
          </p:nvCxnSpPr>
          <p:spPr>
            <a:xfrm flipH="1" rot="10800000">
              <a:off x="2127250" y="3373400"/>
              <a:ext cx="2333700" cy="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1" name="Google Shape;4831;p96"/>
            <p:cNvSpPr/>
            <p:nvPr/>
          </p:nvSpPr>
          <p:spPr>
            <a:xfrm>
              <a:off x="2132013" y="2607303"/>
              <a:ext cx="2489200" cy="759351"/>
            </a:xfrm>
            <a:custGeom>
              <a:rect b="b" l="l" r="r" t="t"/>
              <a:pathLst>
                <a:path extrusionOk="0" h="10001" w="10000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832" name="Google Shape;4832;p96"/>
            <p:cNvCxnSpPr/>
            <p:nvPr/>
          </p:nvCxnSpPr>
          <p:spPr>
            <a:xfrm>
              <a:off x="2011363" y="1673225"/>
              <a:ext cx="1254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3" name="Google Shape;4833;p96"/>
            <p:cNvCxnSpPr/>
            <p:nvPr/>
          </p:nvCxnSpPr>
          <p:spPr>
            <a:xfrm>
              <a:off x="3944938" y="3381375"/>
              <a:ext cx="0" cy="135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4" name="Google Shape;4834;p96"/>
            <p:cNvSpPr txBox="1"/>
            <p:nvPr/>
          </p:nvSpPr>
          <p:spPr>
            <a:xfrm>
              <a:off x="1505725" y="1423988"/>
              <a:ext cx="46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4835;p96"/>
            <p:cNvSpPr txBox="1"/>
            <p:nvPr/>
          </p:nvSpPr>
          <p:spPr>
            <a:xfrm>
              <a:off x="3742512" y="3433763"/>
              <a:ext cx="463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R/2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6" name="Google Shape;4836;p96"/>
            <p:cNvSpPr txBox="1"/>
            <p:nvPr/>
          </p:nvSpPr>
          <p:spPr>
            <a:xfrm rot="-5400000">
              <a:off x="1419163" y="2349701"/>
              <a:ext cx="80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7" name="Google Shape;4837;p96"/>
            <p:cNvSpPr txBox="1"/>
            <p:nvPr/>
          </p:nvSpPr>
          <p:spPr>
            <a:xfrm>
              <a:off x="2857001" y="3343275"/>
              <a:ext cx="56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r>
                <a:rPr b="0" baseline="-25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38" name="Google Shape;483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2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3" name="Google Shape;4843;p9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44" name="Google Shape;4844;p9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5" name="Google Shape;4845;p9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Causes/costs of congestion: insights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6" name="Google Shape;4846;p97"/>
          <p:cNvGrpSpPr/>
          <p:nvPr/>
        </p:nvGrpSpPr>
        <p:grpSpPr>
          <a:xfrm>
            <a:off x="308514" y="5748969"/>
            <a:ext cx="8420101" cy="808200"/>
            <a:chOff x="1054099" y="4926013"/>
            <a:chExt cx="8420101" cy="808200"/>
          </a:xfrm>
        </p:grpSpPr>
        <p:sp>
          <p:nvSpPr>
            <p:cNvPr id="4847" name="Google Shape;4847;p97"/>
            <p:cNvSpPr/>
            <p:nvPr/>
          </p:nvSpPr>
          <p:spPr>
            <a:xfrm>
              <a:off x="1206500" y="5114925"/>
              <a:ext cx="8267700" cy="4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48" name="Google Shape;4848;p97"/>
            <p:cNvSpPr/>
            <p:nvPr/>
          </p:nvSpPr>
          <p:spPr>
            <a:xfrm>
              <a:off x="1054099" y="4926013"/>
              <a:ext cx="6735900" cy="8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upstream transmission capacity / buffering wasted for packets lost downstream</a:t>
              </a:r>
              <a:endParaRPr b="0" i="0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9" name="Google Shape;4849;p97"/>
          <p:cNvSpPr/>
          <p:nvPr/>
        </p:nvSpPr>
        <p:spPr>
          <a:xfrm>
            <a:off x="283115" y="2696648"/>
            <a:ext cx="10080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 increases as capacity approached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0" name="Google Shape;4850;p97"/>
          <p:cNvSpPr/>
          <p:nvPr/>
        </p:nvSpPr>
        <p:spPr>
          <a:xfrm>
            <a:off x="295815" y="4718641"/>
            <a:ext cx="6769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un-needed duplicates further decreases effective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1" name="Google Shape;4851;p97"/>
          <p:cNvSpPr/>
          <p:nvPr/>
        </p:nvSpPr>
        <p:spPr>
          <a:xfrm>
            <a:off x="295815" y="3621876"/>
            <a:ext cx="6332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loss/retransmission decreases effective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2" name="Google Shape;4852;p97"/>
          <p:cNvSpPr/>
          <p:nvPr/>
        </p:nvSpPr>
        <p:spPr>
          <a:xfrm>
            <a:off x="295815" y="1761181"/>
            <a:ext cx="6538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throughput can never exceed capacity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3" name="Google Shape;485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4" name="Google Shape;4854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325" y="1325589"/>
            <a:ext cx="2269340" cy="1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5" name="Google Shape;4855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7721" y="2046076"/>
            <a:ext cx="2083605" cy="198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6" name="Google Shape;4856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6100" y="3273400"/>
            <a:ext cx="2269350" cy="202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7" name="Google Shape;4857;p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39350" y="4193950"/>
            <a:ext cx="2269350" cy="203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8" name="Google Shape;4858;p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27575" y="5222501"/>
            <a:ext cx="2118849" cy="17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2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3" name="Google Shape;4863;p9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4" name="Google Shape;4864;p9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5" name="Google Shape;4865;p9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Approaches towards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6" name="Google Shape;4866;p98"/>
          <p:cNvGrpSpPr/>
          <p:nvPr/>
        </p:nvGrpSpPr>
        <p:grpSpPr>
          <a:xfrm>
            <a:off x="8816931" y="1988822"/>
            <a:ext cx="717898" cy="1154400"/>
            <a:chOff x="7664720" y="2795550"/>
            <a:chExt cx="717898" cy="1154400"/>
          </a:xfrm>
        </p:grpSpPr>
        <p:sp>
          <p:nvSpPr>
            <p:cNvPr id="4867" name="Google Shape;4867;p98"/>
            <p:cNvSpPr/>
            <p:nvPr/>
          </p:nvSpPr>
          <p:spPr>
            <a:xfrm>
              <a:off x="7671781" y="2795550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8" name="Google Shape;4868;p98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9" name="Google Shape;4869;p98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0" name="Google Shape;4870;p98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1" name="Google Shape;4871;p98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72" name="Google Shape;4872;p98"/>
          <p:cNvSpPr/>
          <p:nvPr/>
        </p:nvSpPr>
        <p:spPr>
          <a:xfrm flipH="1">
            <a:off x="5150083" y="1925217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73" name="Google Shape;4873;p98"/>
          <p:cNvGrpSpPr/>
          <p:nvPr/>
        </p:nvGrpSpPr>
        <p:grpSpPr>
          <a:xfrm>
            <a:off x="4745271" y="2863430"/>
            <a:ext cx="525462" cy="434992"/>
            <a:chOff x="-44" y="1473"/>
            <a:chExt cx="981" cy="1105"/>
          </a:xfrm>
        </p:grpSpPr>
        <p:pic>
          <p:nvPicPr>
            <p:cNvPr descr="desktop_computer_stylized_medium" id="4874" name="Google Shape;4874;p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5" name="Google Shape;4875;p9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876" name="Google Shape;4876;p98"/>
          <p:cNvGrpSpPr/>
          <p:nvPr/>
        </p:nvGrpSpPr>
        <p:grpSpPr>
          <a:xfrm>
            <a:off x="5385303" y="1982244"/>
            <a:ext cx="717898" cy="1154400"/>
            <a:chOff x="7664720" y="2799688"/>
            <a:chExt cx="717898" cy="1154400"/>
          </a:xfrm>
        </p:grpSpPr>
        <p:sp>
          <p:nvSpPr>
            <p:cNvPr id="4877" name="Google Shape;4877;p98"/>
            <p:cNvSpPr/>
            <p:nvPr/>
          </p:nvSpPr>
          <p:spPr>
            <a:xfrm>
              <a:off x="7671781" y="2799688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78" name="Google Shape;4878;p98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9" name="Google Shape;4879;p98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0" name="Google Shape;4880;p98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1" name="Google Shape;4881;p98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82" name="Google Shape;4882;p98"/>
          <p:cNvSpPr txBox="1"/>
          <p:nvPr>
            <p:ph idx="1" type="body"/>
          </p:nvPr>
        </p:nvSpPr>
        <p:spPr>
          <a:xfrm>
            <a:off x="153388" y="1615752"/>
            <a:ext cx="48528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</a:rPr>
              <a:t>End-end congestion control:</a:t>
            </a:r>
            <a:endParaRPr/>
          </a:p>
          <a:p>
            <a:pPr indent="-33655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explicit feedback from network</a:t>
            </a:r>
            <a:endParaRPr/>
          </a:p>
          <a:p>
            <a:pPr indent="-33655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congestion </a:t>
            </a:r>
            <a:r>
              <a:rPr i="1" lang="en-US" sz="2400">
                <a:solidFill>
                  <a:srgbClr val="C00000"/>
                </a:solidFill>
              </a:rPr>
              <a:t>inferred</a:t>
            </a:r>
            <a:r>
              <a:rPr lang="en-US" sz="2400"/>
              <a:t> from observed loss, delay</a:t>
            </a:r>
            <a:endParaRPr/>
          </a:p>
        </p:txBody>
      </p:sp>
      <p:sp>
        <p:nvSpPr>
          <p:cNvPr id="4883" name="Google Shape;4883;p98"/>
          <p:cNvSpPr/>
          <p:nvPr/>
        </p:nvSpPr>
        <p:spPr>
          <a:xfrm>
            <a:off x="6015935" y="3079233"/>
            <a:ext cx="2848872" cy="148090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4" name="Google Shape;4884;p98"/>
          <p:cNvSpPr/>
          <p:nvPr/>
        </p:nvSpPr>
        <p:spPr>
          <a:xfrm>
            <a:off x="6654310" y="3382398"/>
            <a:ext cx="543096" cy="295229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5" name="Google Shape;4885;p98"/>
          <p:cNvSpPr/>
          <p:nvPr/>
        </p:nvSpPr>
        <p:spPr>
          <a:xfrm>
            <a:off x="7696038" y="3376049"/>
            <a:ext cx="504984" cy="307927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6" name="Google Shape;4886;p98"/>
          <p:cNvSpPr/>
          <p:nvPr/>
        </p:nvSpPr>
        <p:spPr>
          <a:xfrm>
            <a:off x="6630490" y="3768100"/>
            <a:ext cx="481164" cy="238088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7" name="Google Shape;4887;p98"/>
          <p:cNvSpPr/>
          <p:nvPr/>
        </p:nvSpPr>
        <p:spPr>
          <a:xfrm>
            <a:off x="7578526" y="3744291"/>
            <a:ext cx="628848" cy="247611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8" name="Google Shape;4888;p98"/>
          <p:cNvSpPr/>
          <p:nvPr/>
        </p:nvSpPr>
        <p:spPr>
          <a:xfrm>
            <a:off x="8245486" y="3798258"/>
            <a:ext cx="206440" cy="50792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9" name="Google Shape;4889;p98"/>
          <p:cNvSpPr/>
          <p:nvPr/>
        </p:nvSpPr>
        <p:spPr>
          <a:xfrm>
            <a:off x="7010022" y="4331574"/>
            <a:ext cx="736832" cy="74601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0" name="Google Shape;4890;p98"/>
          <p:cNvSpPr/>
          <p:nvPr/>
        </p:nvSpPr>
        <p:spPr>
          <a:xfrm>
            <a:off x="6473278" y="3791909"/>
            <a:ext cx="193736" cy="425383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1" name="Google Shape;4891;p98"/>
          <p:cNvGrpSpPr/>
          <p:nvPr/>
        </p:nvGrpSpPr>
        <p:grpSpPr>
          <a:xfrm>
            <a:off x="8059405" y="3566631"/>
            <a:ext cx="581264" cy="284549"/>
            <a:chOff x="7493876" y="2774731"/>
            <a:chExt cx="1490420" cy="890885"/>
          </a:xfrm>
        </p:grpSpPr>
        <p:sp>
          <p:nvSpPr>
            <p:cNvPr id="4892" name="Google Shape;4892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3" name="Google Shape;4893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4" name="Google Shape;4894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895" name="Google Shape;4895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6" name="Google Shape;4896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7" name="Google Shape;4897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8" name="Google Shape;4898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9" name="Google Shape;4899;p98"/>
          <p:cNvGrpSpPr/>
          <p:nvPr/>
        </p:nvGrpSpPr>
        <p:grpSpPr>
          <a:xfrm>
            <a:off x="7691277" y="4220391"/>
            <a:ext cx="581264" cy="284549"/>
            <a:chOff x="7493876" y="2774731"/>
            <a:chExt cx="1490420" cy="890885"/>
          </a:xfrm>
        </p:grpSpPr>
        <p:sp>
          <p:nvSpPr>
            <p:cNvPr id="4900" name="Google Shape;4900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1" name="Google Shape;4901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2" name="Google Shape;4902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03" name="Google Shape;4903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4" name="Google Shape;4904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5" name="Google Shape;4905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6" name="Google Shape;4906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07" name="Google Shape;4907;p98"/>
          <p:cNvGrpSpPr/>
          <p:nvPr/>
        </p:nvGrpSpPr>
        <p:grpSpPr>
          <a:xfrm>
            <a:off x="6534803" y="4171722"/>
            <a:ext cx="581264" cy="284549"/>
            <a:chOff x="7493876" y="2774731"/>
            <a:chExt cx="1490420" cy="890885"/>
          </a:xfrm>
        </p:grpSpPr>
        <p:sp>
          <p:nvSpPr>
            <p:cNvPr id="4908" name="Google Shape;4908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9" name="Google Shape;4909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0" name="Google Shape;4910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11" name="Google Shape;4911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2" name="Google Shape;4912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3" name="Google Shape;4913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4" name="Google Shape;4914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15" name="Google Shape;4915;p98"/>
          <p:cNvGrpSpPr/>
          <p:nvPr/>
        </p:nvGrpSpPr>
        <p:grpSpPr>
          <a:xfrm>
            <a:off x="7140303" y="3256323"/>
            <a:ext cx="581264" cy="284549"/>
            <a:chOff x="7493876" y="2774731"/>
            <a:chExt cx="1490420" cy="890885"/>
          </a:xfrm>
        </p:grpSpPr>
        <p:sp>
          <p:nvSpPr>
            <p:cNvPr id="4916" name="Google Shape;4916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7" name="Google Shape;4917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8" name="Google Shape;4918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19" name="Google Shape;4919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0" name="Google Shape;4920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1" name="Google Shape;4921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2" name="Google Shape;4922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23" name="Google Shape;4923;p98"/>
          <p:cNvGrpSpPr/>
          <p:nvPr/>
        </p:nvGrpSpPr>
        <p:grpSpPr>
          <a:xfrm>
            <a:off x="7050964" y="3854162"/>
            <a:ext cx="581264" cy="284549"/>
            <a:chOff x="7493876" y="2774731"/>
            <a:chExt cx="1490420" cy="890885"/>
          </a:xfrm>
        </p:grpSpPr>
        <p:sp>
          <p:nvSpPr>
            <p:cNvPr id="4924" name="Google Shape;4924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5" name="Google Shape;4925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6" name="Google Shape;4926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27" name="Google Shape;4927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8" name="Google Shape;4928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9" name="Google Shape;4929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0" name="Google Shape;4930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1" name="Google Shape;4931;p98"/>
          <p:cNvGrpSpPr/>
          <p:nvPr/>
        </p:nvGrpSpPr>
        <p:grpSpPr>
          <a:xfrm>
            <a:off x="6104285" y="3564459"/>
            <a:ext cx="581264" cy="284549"/>
            <a:chOff x="7493876" y="2774731"/>
            <a:chExt cx="1490420" cy="890885"/>
          </a:xfrm>
        </p:grpSpPr>
        <p:sp>
          <p:nvSpPr>
            <p:cNvPr id="4932" name="Google Shape;4932;p98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3" name="Google Shape;4933;p98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4" name="Google Shape;4934;p98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4935" name="Google Shape;4935;p98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6" name="Google Shape;4936;p98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7" name="Google Shape;4937;p98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8" name="Google Shape;4938;p98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9" name="Google Shape;4939;p98"/>
          <p:cNvGrpSpPr/>
          <p:nvPr/>
        </p:nvGrpSpPr>
        <p:grpSpPr>
          <a:xfrm>
            <a:off x="7207849" y="3865728"/>
            <a:ext cx="456600" cy="226500"/>
            <a:chOff x="6859123" y="5156933"/>
            <a:chExt cx="456600" cy="226500"/>
          </a:xfrm>
        </p:grpSpPr>
        <p:sp>
          <p:nvSpPr>
            <p:cNvPr id="4940" name="Google Shape;4940;p98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41" name="Google Shape;4941;p98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2" name="Google Shape;4942;p98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3" name="Google Shape;4943;p98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4" name="Google Shape;4944;p98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5" name="Google Shape;4945;p98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6" name="Google Shape;4946;p98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7" name="Google Shape;4947;p98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48" name="Google Shape;4948;p98"/>
          <p:cNvGrpSpPr/>
          <p:nvPr/>
        </p:nvGrpSpPr>
        <p:grpSpPr>
          <a:xfrm>
            <a:off x="5768592" y="2297482"/>
            <a:ext cx="3355703" cy="1705017"/>
            <a:chOff x="7428575" y="2677315"/>
            <a:chExt cx="3355703" cy="1705017"/>
          </a:xfrm>
        </p:grpSpPr>
        <p:sp>
          <p:nvSpPr>
            <p:cNvPr id="4949" name="Google Shape;4949;p98"/>
            <p:cNvSpPr/>
            <p:nvPr/>
          </p:nvSpPr>
          <p:spPr>
            <a:xfrm>
              <a:off x="9335149" y="2701273"/>
              <a:ext cx="1406439" cy="1681059"/>
            </a:xfrm>
            <a:custGeom>
              <a:rect b="b" l="l" r="r" t="t"/>
              <a:pathLst>
                <a:path extrusionOk="0" h="1681059" w="1541303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cap="flat" cmpd="sng" w="4445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0" name="Google Shape;4950;p98"/>
            <p:cNvSpPr/>
            <p:nvPr/>
          </p:nvSpPr>
          <p:spPr>
            <a:xfrm>
              <a:off x="7473006" y="2677315"/>
              <a:ext cx="1448585" cy="1701024"/>
            </a:xfrm>
            <a:custGeom>
              <a:rect b="b" l="l" r="r" t="t"/>
              <a:pathLst>
                <a:path extrusionOk="0" h="1701024" w="1549289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cap="flat" cmpd="sng" w="3810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1" name="Google Shape;4951;p98"/>
            <p:cNvSpPr txBox="1"/>
            <p:nvPr/>
          </p:nvSpPr>
          <p:spPr>
            <a:xfrm>
              <a:off x="10184578" y="355661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2" name="Google Shape;4952;p98"/>
            <p:cNvSpPr txBox="1"/>
            <p:nvPr/>
          </p:nvSpPr>
          <p:spPr>
            <a:xfrm>
              <a:off x="7428575" y="351769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3" name="Google Shape;4953;p98"/>
          <p:cNvGrpSpPr/>
          <p:nvPr/>
        </p:nvGrpSpPr>
        <p:grpSpPr>
          <a:xfrm>
            <a:off x="5139635" y="2311410"/>
            <a:ext cx="4657185" cy="1827509"/>
            <a:chOff x="6799618" y="2691243"/>
            <a:chExt cx="4657185" cy="1827509"/>
          </a:xfrm>
        </p:grpSpPr>
        <p:sp>
          <p:nvSpPr>
            <p:cNvPr id="4954" name="Google Shape;4954;p98"/>
            <p:cNvSpPr/>
            <p:nvPr/>
          </p:nvSpPr>
          <p:spPr>
            <a:xfrm>
              <a:off x="7353946" y="2691243"/>
              <a:ext cx="3497252" cy="1827509"/>
            </a:xfrm>
            <a:custGeom>
              <a:rect b="b" l="l" r="r" t="t"/>
              <a:pathLst>
                <a:path extrusionOk="0" h="1827509" w="3832605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cap="flat" cmpd="sng" w="254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5" name="Google Shape;4955;p98"/>
            <p:cNvSpPr txBox="1"/>
            <p:nvPr/>
          </p:nvSpPr>
          <p:spPr>
            <a:xfrm>
              <a:off x="6799618" y="3650736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6" name="Google Shape;4956;p98"/>
            <p:cNvSpPr txBox="1"/>
            <p:nvPr/>
          </p:nvSpPr>
          <p:spPr>
            <a:xfrm>
              <a:off x="10809403" y="3772400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7" name="Google Shape;4957;p98"/>
          <p:cNvSpPr/>
          <p:nvPr/>
        </p:nvSpPr>
        <p:spPr>
          <a:xfrm>
            <a:off x="9518883" y="1983850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958" name="Google Shape;4958;p98"/>
          <p:cNvGrpSpPr/>
          <p:nvPr/>
        </p:nvGrpSpPr>
        <p:grpSpPr>
          <a:xfrm>
            <a:off x="9695096" y="2880787"/>
            <a:ext cx="230793" cy="442062"/>
            <a:chOff x="4140" y="429"/>
            <a:chExt cx="1419" cy="2400"/>
          </a:xfrm>
        </p:grpSpPr>
        <p:sp>
          <p:nvSpPr>
            <p:cNvPr id="4959" name="Google Shape;4959;p98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0" name="Google Shape;4960;p98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1" name="Google Shape;4961;p98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2" name="Google Shape;4962;p9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3" name="Google Shape;4963;p98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64" name="Google Shape;4964;p98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4965" name="Google Shape;4965;p98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6" name="Google Shape;4966;p98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67" name="Google Shape;4967;p98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68" name="Google Shape;4968;p98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4969" name="Google Shape;4969;p98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0" name="Google Shape;4970;p98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71" name="Google Shape;4971;p98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2" name="Google Shape;4972;p98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73" name="Google Shape;4973;p98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4974" name="Google Shape;4974;p98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5" name="Google Shape;4975;p98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76" name="Google Shape;4976;p9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4977" name="Google Shape;4977;p98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4978" name="Google Shape;4978;p98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9" name="Google Shape;4979;p98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4980" name="Google Shape;4980;p98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1" name="Google Shape;4981;p9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2" name="Google Shape;4982;p9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3" name="Google Shape;4983;p98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4" name="Google Shape;4984;p9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5" name="Google Shape;4985;p98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6" name="Google Shape;4986;p98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7" name="Google Shape;4987;p98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8" name="Google Shape;4988;p98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98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0" name="Google Shape;4990;p98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991" name="Google Shape;4991;p98"/>
          <p:cNvSpPr txBox="1"/>
          <p:nvPr/>
        </p:nvSpPr>
        <p:spPr>
          <a:xfrm>
            <a:off x="190285" y="3961971"/>
            <a:ext cx="5562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66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taken by TCP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2" name="Google Shape;4992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6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7" name="Google Shape;4997;p9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8" name="Google Shape;4998;p9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9" name="Google Shape;4999;p9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Approaches towards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0" name="Google Shape;5000;p99"/>
          <p:cNvSpPr txBox="1"/>
          <p:nvPr>
            <p:ph idx="1" type="body"/>
          </p:nvPr>
        </p:nvSpPr>
        <p:spPr>
          <a:xfrm>
            <a:off x="73437" y="4096328"/>
            <a:ext cx="5781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2" lvl="0" marL="4079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 ECN, ATM, DECbit protocols</a:t>
            </a:r>
            <a:endParaRPr sz="2400"/>
          </a:p>
        </p:txBody>
      </p:sp>
      <p:sp>
        <p:nvSpPr>
          <p:cNvPr id="5001" name="Google Shape;5001;p99"/>
          <p:cNvSpPr/>
          <p:nvPr/>
        </p:nvSpPr>
        <p:spPr>
          <a:xfrm>
            <a:off x="6038806" y="3114657"/>
            <a:ext cx="2848872" cy="1480907"/>
          </a:xfrm>
          <a:custGeom>
            <a:rect b="b" l="l" r="r" t="t"/>
            <a:pathLst>
              <a:path extrusionOk="0" h="933" w="1794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2" name="Google Shape;5002;p99"/>
          <p:cNvSpPr/>
          <p:nvPr/>
        </p:nvSpPr>
        <p:spPr>
          <a:xfrm>
            <a:off x="6677181" y="3417822"/>
            <a:ext cx="543096" cy="295229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3" name="Google Shape;5003;p99"/>
          <p:cNvSpPr/>
          <p:nvPr/>
        </p:nvSpPr>
        <p:spPr>
          <a:xfrm>
            <a:off x="7718909" y="3411473"/>
            <a:ext cx="504984" cy="307927"/>
          </a:xfrm>
          <a:custGeom>
            <a:rect b="b" l="l" r="r" t="t"/>
            <a:pathLst>
              <a:path extrusionOk="0" h="194" w="318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4" name="Google Shape;5004;p99"/>
          <p:cNvSpPr/>
          <p:nvPr/>
        </p:nvSpPr>
        <p:spPr>
          <a:xfrm>
            <a:off x="6653361" y="3803524"/>
            <a:ext cx="481164" cy="238088"/>
          </a:xfrm>
          <a:custGeom>
            <a:rect b="b" l="l" r="r" t="t"/>
            <a:pathLst>
              <a:path extrusionOk="0" h="174" w="29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5" name="Google Shape;5005;p99"/>
          <p:cNvSpPr/>
          <p:nvPr/>
        </p:nvSpPr>
        <p:spPr>
          <a:xfrm>
            <a:off x="7601397" y="3779715"/>
            <a:ext cx="628848" cy="247611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6" name="Google Shape;5006;p99"/>
          <p:cNvSpPr/>
          <p:nvPr/>
        </p:nvSpPr>
        <p:spPr>
          <a:xfrm>
            <a:off x="8268357" y="3833682"/>
            <a:ext cx="206440" cy="507920"/>
          </a:xfrm>
          <a:custGeom>
            <a:rect b="b" l="l" r="r" t="t"/>
            <a:pathLst>
              <a:path extrusionOk="0" h="500" w="118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7" name="Google Shape;5007;p99"/>
          <p:cNvSpPr/>
          <p:nvPr/>
        </p:nvSpPr>
        <p:spPr>
          <a:xfrm>
            <a:off x="7032893" y="4366998"/>
            <a:ext cx="736832" cy="74601"/>
          </a:xfrm>
          <a:custGeom>
            <a:rect b="b" l="l" r="r" t="t"/>
            <a:pathLst>
              <a:path extrusionOk="0" h="32" w="370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8" name="Google Shape;5008;p99"/>
          <p:cNvSpPr/>
          <p:nvPr/>
        </p:nvSpPr>
        <p:spPr>
          <a:xfrm>
            <a:off x="6496149" y="3827333"/>
            <a:ext cx="193736" cy="425383"/>
          </a:xfrm>
          <a:custGeom>
            <a:rect b="b" l="l" r="r" t="t"/>
            <a:pathLst>
              <a:path extrusionOk="0" h="412" w="176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9" name="Google Shape;5009;p99"/>
          <p:cNvGrpSpPr/>
          <p:nvPr/>
        </p:nvGrpSpPr>
        <p:grpSpPr>
          <a:xfrm>
            <a:off x="8082276" y="3602055"/>
            <a:ext cx="581264" cy="284549"/>
            <a:chOff x="7493876" y="2774731"/>
            <a:chExt cx="1490420" cy="890885"/>
          </a:xfrm>
        </p:grpSpPr>
        <p:sp>
          <p:nvSpPr>
            <p:cNvPr id="5010" name="Google Shape;5010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1" name="Google Shape;5011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2" name="Google Shape;5012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13" name="Google Shape;5013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4" name="Google Shape;5014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5" name="Google Shape;5015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6" name="Google Shape;5016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17" name="Google Shape;5017;p99"/>
          <p:cNvGrpSpPr/>
          <p:nvPr/>
        </p:nvGrpSpPr>
        <p:grpSpPr>
          <a:xfrm>
            <a:off x="7714148" y="4255815"/>
            <a:ext cx="581264" cy="284549"/>
            <a:chOff x="7493876" y="2774731"/>
            <a:chExt cx="1490420" cy="890885"/>
          </a:xfrm>
        </p:grpSpPr>
        <p:sp>
          <p:nvSpPr>
            <p:cNvPr id="5018" name="Google Shape;5018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9" name="Google Shape;5019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0" name="Google Shape;5020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21" name="Google Shape;5021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2" name="Google Shape;5022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3" name="Google Shape;5023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4" name="Google Shape;5024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25" name="Google Shape;5025;p99"/>
          <p:cNvGrpSpPr/>
          <p:nvPr/>
        </p:nvGrpSpPr>
        <p:grpSpPr>
          <a:xfrm>
            <a:off x="6557674" y="4207146"/>
            <a:ext cx="581264" cy="284549"/>
            <a:chOff x="7493876" y="2774731"/>
            <a:chExt cx="1490420" cy="890885"/>
          </a:xfrm>
        </p:grpSpPr>
        <p:sp>
          <p:nvSpPr>
            <p:cNvPr id="5026" name="Google Shape;5026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7" name="Google Shape;5027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8" name="Google Shape;5028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29" name="Google Shape;5029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0" name="Google Shape;5030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1" name="Google Shape;5031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2" name="Google Shape;5032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33" name="Google Shape;5033;p99"/>
          <p:cNvGrpSpPr/>
          <p:nvPr/>
        </p:nvGrpSpPr>
        <p:grpSpPr>
          <a:xfrm>
            <a:off x="7163174" y="3291747"/>
            <a:ext cx="581264" cy="284549"/>
            <a:chOff x="7493876" y="2774731"/>
            <a:chExt cx="1490420" cy="890885"/>
          </a:xfrm>
        </p:grpSpPr>
        <p:sp>
          <p:nvSpPr>
            <p:cNvPr id="5034" name="Google Shape;5034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36" name="Google Shape;5036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37" name="Google Shape;5037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8" name="Google Shape;5038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9" name="Google Shape;5039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1" name="Google Shape;5041;p99"/>
          <p:cNvGrpSpPr/>
          <p:nvPr/>
        </p:nvGrpSpPr>
        <p:grpSpPr>
          <a:xfrm>
            <a:off x="7073835" y="3889586"/>
            <a:ext cx="581264" cy="284549"/>
            <a:chOff x="7493876" y="2774731"/>
            <a:chExt cx="1490420" cy="890885"/>
          </a:xfrm>
        </p:grpSpPr>
        <p:sp>
          <p:nvSpPr>
            <p:cNvPr id="5042" name="Google Shape;5042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4" name="Google Shape;5044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45" name="Google Shape;5045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6" name="Google Shape;5046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9" name="Google Shape;5049;p99"/>
          <p:cNvGrpSpPr/>
          <p:nvPr/>
        </p:nvGrpSpPr>
        <p:grpSpPr>
          <a:xfrm>
            <a:off x="6127156" y="3599883"/>
            <a:ext cx="581264" cy="284549"/>
            <a:chOff x="7493876" y="2774731"/>
            <a:chExt cx="1490420" cy="890885"/>
          </a:xfrm>
        </p:grpSpPr>
        <p:sp>
          <p:nvSpPr>
            <p:cNvPr id="5050" name="Google Shape;5050;p9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1" name="Google Shape;5051;p9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2" name="Google Shape;5052;p9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5053" name="Google Shape;5053;p9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4" name="Google Shape;5054;p9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9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9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57" name="Google Shape;5057;p99"/>
          <p:cNvSpPr/>
          <p:nvPr/>
        </p:nvSpPr>
        <p:spPr>
          <a:xfrm>
            <a:off x="9541754" y="2019274"/>
            <a:ext cx="250825" cy="1212850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58" name="Google Shape;5058;p99"/>
          <p:cNvGrpSpPr/>
          <p:nvPr/>
        </p:nvGrpSpPr>
        <p:grpSpPr>
          <a:xfrm>
            <a:off x="9717967" y="2916211"/>
            <a:ext cx="230793" cy="442062"/>
            <a:chOff x="4140" y="429"/>
            <a:chExt cx="1419" cy="2400"/>
          </a:xfrm>
        </p:grpSpPr>
        <p:sp>
          <p:nvSpPr>
            <p:cNvPr id="5059" name="Google Shape;5059;p9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0" name="Google Shape;5060;p99"/>
            <p:cNvSpPr/>
            <p:nvPr/>
          </p:nvSpPr>
          <p:spPr>
            <a:xfrm>
              <a:off x="4208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1" name="Google Shape;5061;p9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2" name="Google Shape;5062;p9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3" name="Google Shape;5063;p99"/>
            <p:cNvSpPr/>
            <p:nvPr/>
          </p:nvSpPr>
          <p:spPr>
            <a:xfrm>
              <a:off x="4208" y="69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64" name="Google Shape;5064;p99"/>
            <p:cNvGrpSpPr/>
            <p:nvPr/>
          </p:nvGrpSpPr>
          <p:grpSpPr>
            <a:xfrm>
              <a:off x="4745" y="670"/>
              <a:ext cx="491" cy="18"/>
              <a:chOff x="609" y="2570"/>
              <a:chExt cx="612" cy="17"/>
            </a:xfrm>
          </p:grpSpPr>
          <p:sp>
            <p:nvSpPr>
              <p:cNvPr id="5065" name="Google Shape;5065;p99"/>
              <p:cNvSpPr/>
              <p:nvPr/>
            </p:nvSpPr>
            <p:spPr>
              <a:xfrm>
                <a:off x="609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66" name="Google Shape;5066;p99"/>
              <p:cNvSpPr/>
              <p:nvPr/>
            </p:nvSpPr>
            <p:spPr>
              <a:xfrm>
                <a:off x="621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67" name="Google Shape;5067;p99"/>
            <p:cNvSpPr/>
            <p:nvPr/>
          </p:nvSpPr>
          <p:spPr>
            <a:xfrm>
              <a:off x="4228" y="1015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68" name="Google Shape;5068;p99"/>
            <p:cNvGrpSpPr/>
            <p:nvPr/>
          </p:nvGrpSpPr>
          <p:grpSpPr>
            <a:xfrm>
              <a:off x="4745" y="998"/>
              <a:ext cx="491" cy="17"/>
              <a:chOff x="612" y="2572"/>
              <a:chExt cx="612" cy="18"/>
            </a:xfrm>
          </p:grpSpPr>
          <p:sp>
            <p:nvSpPr>
              <p:cNvPr id="5069" name="Google Shape;5069;p99"/>
              <p:cNvSpPr/>
              <p:nvPr/>
            </p:nvSpPr>
            <p:spPr>
              <a:xfrm>
                <a:off x="612" y="2572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0" name="Google Shape;5070;p99"/>
              <p:cNvSpPr/>
              <p:nvPr/>
            </p:nvSpPr>
            <p:spPr>
              <a:xfrm>
                <a:off x="624" y="259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71" name="Google Shape;5071;p99"/>
            <p:cNvSpPr/>
            <p:nvPr/>
          </p:nvSpPr>
          <p:spPr>
            <a:xfrm>
              <a:off x="4218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72" name="Google Shape;5072;p99"/>
            <p:cNvSpPr/>
            <p:nvPr/>
          </p:nvSpPr>
          <p:spPr>
            <a:xfrm>
              <a:off x="4228" y="165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73" name="Google Shape;5073;p99"/>
            <p:cNvGrpSpPr/>
            <p:nvPr/>
          </p:nvGrpSpPr>
          <p:grpSpPr>
            <a:xfrm>
              <a:off x="4735" y="1627"/>
              <a:ext cx="492" cy="326"/>
              <a:chOff x="614" y="2568"/>
              <a:chExt cx="613" cy="300"/>
            </a:xfrm>
          </p:grpSpPr>
          <p:sp>
            <p:nvSpPr>
              <p:cNvPr id="5074" name="Google Shape;5074;p99"/>
              <p:cNvSpPr/>
              <p:nvPr/>
            </p:nvSpPr>
            <p:spPr>
              <a:xfrm>
                <a:off x="614" y="2568"/>
                <a:ext cx="600" cy="3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5" name="Google Shape;5075;p99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76" name="Google Shape;5076;p9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077" name="Google Shape;5077;p99"/>
            <p:cNvGrpSpPr/>
            <p:nvPr/>
          </p:nvGrpSpPr>
          <p:grpSpPr>
            <a:xfrm>
              <a:off x="4735" y="1325"/>
              <a:ext cx="492" cy="18"/>
              <a:chOff x="609" y="2566"/>
              <a:chExt cx="613" cy="18"/>
            </a:xfrm>
          </p:grpSpPr>
          <p:sp>
            <p:nvSpPr>
              <p:cNvPr id="5078" name="Google Shape;5078;p99"/>
              <p:cNvSpPr/>
              <p:nvPr/>
            </p:nvSpPr>
            <p:spPr>
              <a:xfrm>
                <a:off x="609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79" name="Google Shape;5079;p99"/>
              <p:cNvSpPr/>
              <p:nvPr/>
            </p:nvSpPr>
            <p:spPr>
              <a:xfrm>
                <a:off x="622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080" name="Google Shape;5080;p99"/>
            <p:cNvSpPr/>
            <p:nvPr/>
          </p:nvSpPr>
          <p:spPr>
            <a:xfrm>
              <a:off x="5253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1" name="Google Shape;5081;p9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2" name="Google Shape;5082;p9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3" name="Google Shape;5083;p99"/>
            <p:cNvSpPr/>
            <p:nvPr/>
          </p:nvSpPr>
          <p:spPr>
            <a:xfrm>
              <a:off x="5516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4" name="Google Shape;5084;p9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5" name="Google Shape;5085;p99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6" name="Google Shape;5086;p99"/>
            <p:cNvSpPr/>
            <p:nvPr/>
          </p:nvSpPr>
          <p:spPr>
            <a:xfrm>
              <a:off x="4208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7" name="Google Shape;5087;p99"/>
            <p:cNvSpPr/>
            <p:nvPr/>
          </p:nvSpPr>
          <p:spPr>
            <a:xfrm>
              <a:off x="4306" y="2385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8" name="Google Shape;5088;p99"/>
            <p:cNvSpPr/>
            <p:nvPr/>
          </p:nvSpPr>
          <p:spPr>
            <a:xfrm>
              <a:off x="4482" y="2385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9" name="Google Shape;5089;p99"/>
            <p:cNvSpPr/>
            <p:nvPr/>
          </p:nvSpPr>
          <p:spPr>
            <a:xfrm>
              <a:off x="4657" y="2377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0" name="Google Shape;5090;p99"/>
            <p:cNvSpPr/>
            <p:nvPr/>
          </p:nvSpPr>
          <p:spPr>
            <a:xfrm>
              <a:off x="5057" y="1834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091" name="Google Shape;5091;p99"/>
          <p:cNvSpPr/>
          <p:nvPr/>
        </p:nvSpPr>
        <p:spPr>
          <a:xfrm flipH="1">
            <a:off x="5172954" y="1960641"/>
            <a:ext cx="250825" cy="1201737"/>
          </a:xfrm>
          <a:custGeom>
            <a:rect b="b" l="l" r="r" t="t"/>
            <a:pathLst>
              <a:path extrusionOk="0" h="1284" w="366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92" name="Google Shape;5092;p99"/>
          <p:cNvGrpSpPr/>
          <p:nvPr/>
        </p:nvGrpSpPr>
        <p:grpSpPr>
          <a:xfrm>
            <a:off x="4768142" y="2898854"/>
            <a:ext cx="525462" cy="434992"/>
            <a:chOff x="-44" y="1473"/>
            <a:chExt cx="981" cy="1105"/>
          </a:xfrm>
        </p:grpSpPr>
        <p:pic>
          <p:nvPicPr>
            <p:cNvPr descr="desktop_computer_stylized_medium" id="5093" name="Google Shape;5093;p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4" name="Google Shape;5094;p9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5" name="Google Shape;5095;p99"/>
          <p:cNvGrpSpPr/>
          <p:nvPr/>
        </p:nvGrpSpPr>
        <p:grpSpPr>
          <a:xfrm>
            <a:off x="5408174" y="2017668"/>
            <a:ext cx="717898" cy="1154400"/>
            <a:chOff x="7664720" y="2799688"/>
            <a:chExt cx="717898" cy="1154400"/>
          </a:xfrm>
        </p:grpSpPr>
        <p:sp>
          <p:nvSpPr>
            <p:cNvPr id="5096" name="Google Shape;5096;p99"/>
            <p:cNvSpPr/>
            <p:nvPr/>
          </p:nvSpPr>
          <p:spPr>
            <a:xfrm>
              <a:off x="7671781" y="2799688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97" name="Google Shape;5097;p99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8" name="Google Shape;5098;p99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9" name="Google Shape;5099;p99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0" name="Google Shape;5100;p99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01" name="Google Shape;5101;p99"/>
          <p:cNvGrpSpPr/>
          <p:nvPr/>
        </p:nvGrpSpPr>
        <p:grpSpPr>
          <a:xfrm>
            <a:off x="8839802" y="2024246"/>
            <a:ext cx="717898" cy="1154400"/>
            <a:chOff x="7664720" y="2795550"/>
            <a:chExt cx="717898" cy="1154400"/>
          </a:xfrm>
        </p:grpSpPr>
        <p:sp>
          <p:nvSpPr>
            <p:cNvPr id="5102" name="Google Shape;5102;p99"/>
            <p:cNvSpPr/>
            <p:nvPr/>
          </p:nvSpPr>
          <p:spPr>
            <a:xfrm>
              <a:off x="7671781" y="2795550"/>
              <a:ext cx="702600" cy="11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A3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03" name="Google Shape;5103;p99"/>
            <p:cNvCxnSpPr/>
            <p:nvPr/>
          </p:nvCxnSpPr>
          <p:spPr>
            <a:xfrm>
              <a:off x="7664720" y="3029172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4" name="Google Shape;5104;p99"/>
            <p:cNvCxnSpPr/>
            <p:nvPr/>
          </p:nvCxnSpPr>
          <p:spPr>
            <a:xfrm>
              <a:off x="7668839" y="3266304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5" name="Google Shape;5105;p99"/>
            <p:cNvCxnSpPr/>
            <p:nvPr/>
          </p:nvCxnSpPr>
          <p:spPr>
            <a:xfrm>
              <a:off x="7680018" y="3499906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6" name="Google Shape;5106;p99"/>
            <p:cNvCxnSpPr/>
            <p:nvPr/>
          </p:nvCxnSpPr>
          <p:spPr>
            <a:xfrm>
              <a:off x="7670015" y="3726448"/>
              <a:ext cx="70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07" name="Google Shape;5107;p99"/>
          <p:cNvGrpSpPr/>
          <p:nvPr/>
        </p:nvGrpSpPr>
        <p:grpSpPr>
          <a:xfrm>
            <a:off x="7230720" y="3901152"/>
            <a:ext cx="456600" cy="226500"/>
            <a:chOff x="6859123" y="5156933"/>
            <a:chExt cx="456600" cy="226500"/>
          </a:xfrm>
        </p:grpSpPr>
        <p:sp>
          <p:nvSpPr>
            <p:cNvPr id="5108" name="Google Shape;5108;p99"/>
            <p:cNvSpPr/>
            <p:nvPr/>
          </p:nvSpPr>
          <p:spPr>
            <a:xfrm>
              <a:off x="6859123" y="5156933"/>
              <a:ext cx="456600" cy="226500"/>
            </a:xfrm>
            <a:prstGeom prst="rect">
              <a:avLst/>
            </a:prstGeom>
            <a:solidFill>
              <a:srgbClr val="F989B2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09" name="Google Shape;5109;p99"/>
            <p:cNvCxnSpPr/>
            <p:nvPr/>
          </p:nvCxnSpPr>
          <p:spPr>
            <a:xfrm rot="10800000">
              <a:off x="724911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0" name="Google Shape;5110;p99"/>
            <p:cNvCxnSpPr/>
            <p:nvPr/>
          </p:nvCxnSpPr>
          <p:spPr>
            <a:xfrm rot="10800000">
              <a:off x="7197800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1" name="Google Shape;5111;p99"/>
            <p:cNvCxnSpPr/>
            <p:nvPr/>
          </p:nvCxnSpPr>
          <p:spPr>
            <a:xfrm rot="10800000">
              <a:off x="7146485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2" name="Google Shape;5112;p99"/>
            <p:cNvCxnSpPr/>
            <p:nvPr/>
          </p:nvCxnSpPr>
          <p:spPr>
            <a:xfrm rot="10800000">
              <a:off x="709517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3" name="Google Shape;5113;p99"/>
            <p:cNvCxnSpPr/>
            <p:nvPr/>
          </p:nvCxnSpPr>
          <p:spPr>
            <a:xfrm rot="10800000">
              <a:off x="7043856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4" name="Google Shape;5114;p99"/>
            <p:cNvCxnSpPr/>
            <p:nvPr/>
          </p:nvCxnSpPr>
          <p:spPr>
            <a:xfrm rot="10800000">
              <a:off x="6992541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5" name="Google Shape;5115;p99"/>
            <p:cNvCxnSpPr/>
            <p:nvPr/>
          </p:nvCxnSpPr>
          <p:spPr>
            <a:xfrm rot="10800000">
              <a:off x="6941227" y="5190023"/>
              <a:ext cx="0" cy="1557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16" name="Google Shape;5116;p99"/>
          <p:cNvGrpSpPr/>
          <p:nvPr/>
        </p:nvGrpSpPr>
        <p:grpSpPr>
          <a:xfrm>
            <a:off x="5915286" y="2417766"/>
            <a:ext cx="3061681" cy="1432100"/>
            <a:chOff x="7552398" y="2762175"/>
            <a:chExt cx="3061681" cy="1432100"/>
          </a:xfrm>
        </p:grpSpPr>
        <p:sp>
          <p:nvSpPr>
            <p:cNvPr id="5117" name="Google Shape;5117;p99"/>
            <p:cNvSpPr/>
            <p:nvPr/>
          </p:nvSpPr>
          <p:spPr>
            <a:xfrm flipH="1">
              <a:off x="9104671" y="2771139"/>
              <a:ext cx="1509408" cy="1423136"/>
            </a:xfrm>
            <a:custGeom>
              <a:rect b="b" l="l" r="r" t="t"/>
              <a:pathLst>
                <a:path extrusionOk="0" h="1378340" w="1509408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99"/>
            <p:cNvSpPr/>
            <p:nvPr/>
          </p:nvSpPr>
          <p:spPr>
            <a:xfrm>
              <a:off x="7552398" y="2762175"/>
              <a:ext cx="1509408" cy="1423136"/>
            </a:xfrm>
            <a:custGeom>
              <a:rect b="b" l="l" r="r" t="t"/>
              <a:pathLst>
                <a:path extrusionOk="0" h="1378340" w="1509408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9" name="Google Shape;5119;p99"/>
          <p:cNvGrpSpPr/>
          <p:nvPr/>
        </p:nvGrpSpPr>
        <p:grpSpPr>
          <a:xfrm>
            <a:off x="5791463" y="2332906"/>
            <a:ext cx="3355703" cy="1705017"/>
            <a:chOff x="7428575" y="2677315"/>
            <a:chExt cx="3355703" cy="1705017"/>
          </a:xfrm>
        </p:grpSpPr>
        <p:sp>
          <p:nvSpPr>
            <p:cNvPr id="5120" name="Google Shape;5120;p99"/>
            <p:cNvSpPr/>
            <p:nvPr/>
          </p:nvSpPr>
          <p:spPr>
            <a:xfrm>
              <a:off x="9335149" y="2701273"/>
              <a:ext cx="1406439" cy="1681059"/>
            </a:xfrm>
            <a:custGeom>
              <a:rect b="b" l="l" r="r" t="t"/>
              <a:pathLst>
                <a:path extrusionOk="0" h="1681059" w="1541303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cap="flat" cmpd="sng" w="4445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99"/>
            <p:cNvSpPr/>
            <p:nvPr/>
          </p:nvSpPr>
          <p:spPr>
            <a:xfrm>
              <a:off x="7473006" y="2677315"/>
              <a:ext cx="1448585" cy="1701024"/>
            </a:xfrm>
            <a:custGeom>
              <a:rect b="b" l="l" r="r" t="t"/>
              <a:pathLst>
                <a:path extrusionOk="0" h="1701024" w="1549289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cap="flat" cmpd="sng" w="38100">
              <a:solidFill>
                <a:srgbClr val="2E75B5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99"/>
            <p:cNvSpPr txBox="1"/>
            <p:nvPr/>
          </p:nvSpPr>
          <p:spPr>
            <a:xfrm>
              <a:off x="10184578" y="355661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3" name="Google Shape;5123;p99"/>
            <p:cNvSpPr txBox="1"/>
            <p:nvPr/>
          </p:nvSpPr>
          <p:spPr>
            <a:xfrm>
              <a:off x="7428575" y="3517694"/>
              <a:ext cx="59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4" name="Google Shape;5124;p99"/>
          <p:cNvGrpSpPr/>
          <p:nvPr/>
        </p:nvGrpSpPr>
        <p:grpSpPr>
          <a:xfrm>
            <a:off x="5162506" y="2346834"/>
            <a:ext cx="4657185" cy="1827509"/>
            <a:chOff x="6799618" y="2691243"/>
            <a:chExt cx="4657185" cy="1827509"/>
          </a:xfrm>
        </p:grpSpPr>
        <p:sp>
          <p:nvSpPr>
            <p:cNvPr id="5125" name="Google Shape;5125;p99"/>
            <p:cNvSpPr/>
            <p:nvPr/>
          </p:nvSpPr>
          <p:spPr>
            <a:xfrm>
              <a:off x="7353946" y="2691243"/>
              <a:ext cx="3497252" cy="1827509"/>
            </a:xfrm>
            <a:custGeom>
              <a:rect b="b" l="l" r="r" t="t"/>
              <a:pathLst>
                <a:path extrusionOk="0" h="1827509" w="3832605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cap="flat" cmpd="sng" w="254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99"/>
            <p:cNvSpPr txBox="1"/>
            <p:nvPr/>
          </p:nvSpPr>
          <p:spPr>
            <a:xfrm>
              <a:off x="6799618" y="3650736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7" name="Google Shape;5127;p99"/>
            <p:cNvSpPr txBox="1"/>
            <p:nvPr/>
          </p:nvSpPr>
          <p:spPr>
            <a:xfrm>
              <a:off x="10809403" y="3772400"/>
              <a:ext cx="6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8" name="Google Shape;5128;p99"/>
          <p:cNvSpPr txBox="1"/>
          <p:nvPr/>
        </p:nvSpPr>
        <p:spPr>
          <a:xfrm>
            <a:off x="6424109" y="2278347"/>
            <a:ext cx="20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explicit congestion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9" name="Google Shape;5129;p99"/>
          <p:cNvSpPr txBox="1"/>
          <p:nvPr/>
        </p:nvSpPr>
        <p:spPr>
          <a:xfrm>
            <a:off x="50973" y="1607948"/>
            <a:ext cx="44808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Network-assisted congestion control: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0" marL="4079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provide </a:t>
            </a:r>
            <a:r>
              <a:rPr b="0" i="1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feedback to sending/receiving hosts with flows passing through congested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2" lvl="0" marL="4079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indicate congestion level or explicitly set sending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0" name="Google Shape;5130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4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5" name="Google Shape;5135;p10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6" name="Google Shape;5136;p10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7" name="Google Shape;5137;p10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8" name="Google Shape;513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5139" name="Google Shape;5139;p100"/>
          <p:cNvSpPr txBox="1"/>
          <p:nvPr/>
        </p:nvSpPr>
        <p:spPr>
          <a:xfrm>
            <a:off x="185536" y="1456928"/>
            <a:ext cx="6453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0" name="Google Shape;5140;p100"/>
          <p:cNvPicPr preferRelativeResize="0"/>
          <p:nvPr/>
        </p:nvPicPr>
        <p:blipFill rotWithShape="1">
          <a:blip r:embed="rId4">
            <a:alphaModFix/>
          </a:blip>
          <a:srcRect b="36218" l="0" r="27839" t="31403"/>
          <a:stretch/>
        </p:blipFill>
        <p:spPr>
          <a:xfrm>
            <a:off x="1799424" y="4769885"/>
            <a:ext cx="5842449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1" name="Google Shape;5141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5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p10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7" name="Google Shape;5147;p101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8" name="Google Shape;5148;p101"/>
          <p:cNvSpPr txBox="1"/>
          <p:nvPr/>
        </p:nvSpPr>
        <p:spPr>
          <a:xfrm>
            <a:off x="393111" y="1546192"/>
            <a:ext cx="62046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3.4 principles of 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3.5 connection-oriented transport: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segment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reliable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281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connection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3.6 principles of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3.7</a:t>
            </a:r>
            <a:r>
              <a:rPr b="0" i="0" lang="en-US" sz="26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6737" lvl="0" marL="56673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9" name="Google Shape;5149;p101"/>
          <p:cNvSpPr/>
          <p:nvPr/>
        </p:nvSpPr>
        <p:spPr>
          <a:xfrm>
            <a:off x="393111" y="105639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Transport Layer - Roadmap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0" name="Google Shape;5150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"/>
          <p:cNvSpPr/>
          <p:nvPr/>
        </p:nvSpPr>
        <p:spPr>
          <a:xfrm>
            <a:off x="381001" y="676102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Reliable data transfer: getting started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Google Shape;661;p21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2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266879" y="1364423"/>
            <a:ext cx="9327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will: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incrementally develop sender, receiver sides of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eliable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0" i="0" lang="en-US" sz="26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ransfer protocol (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rdt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284162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only unidirectional 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4" lvl="1" marL="6873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control info will flow in both directions!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3272018" y="5113050"/>
            <a:ext cx="885900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3181530" y="5138450"/>
            <a:ext cx="942900" cy="87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3292656" y="5252750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4124505" y="5090825"/>
            <a:ext cx="3952876" cy="285750"/>
          </a:xfrm>
          <a:custGeom>
            <a:rect b="b" l="l" r="r" t="t"/>
            <a:pathLst>
              <a:path extrusionOk="0" h="180" w="1446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8056743" y="5216791"/>
            <a:ext cx="873000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7991655" y="5243225"/>
            <a:ext cx="885900" cy="876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8056430" y="5351175"/>
            <a:ext cx="73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1"/>
          <p:cNvSpPr txBox="1"/>
          <p:nvPr/>
        </p:nvSpPr>
        <p:spPr>
          <a:xfrm>
            <a:off x="4049902" y="4455825"/>
            <a:ext cx="3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 causing state transition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21"/>
          <p:cNvSpPr txBox="1"/>
          <p:nvPr/>
        </p:nvSpPr>
        <p:spPr>
          <a:xfrm>
            <a:off x="3900677" y="4827300"/>
            <a:ext cx="421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 taken on state transition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3" name="Google Shape;673;p21"/>
          <p:cNvCxnSpPr/>
          <p:nvPr/>
        </p:nvCxnSpPr>
        <p:spPr>
          <a:xfrm>
            <a:off x="4248330" y="4805075"/>
            <a:ext cx="3381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21"/>
          <p:cNvSpPr/>
          <p:nvPr/>
        </p:nvSpPr>
        <p:spPr>
          <a:xfrm>
            <a:off x="266880" y="5138450"/>
            <a:ext cx="27717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state: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in this “state” next state uniquely determined by next event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3524430" y="601475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21"/>
          <p:cNvSpPr/>
          <p:nvPr/>
        </p:nvSpPr>
        <p:spPr>
          <a:xfrm rot="10800000">
            <a:off x="8667930" y="605285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7" name="Google Shape;677;p21"/>
          <p:cNvCxnSpPr/>
          <p:nvPr/>
        </p:nvCxnSpPr>
        <p:spPr>
          <a:xfrm>
            <a:off x="4078468" y="5771886"/>
            <a:ext cx="1541400" cy="738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21"/>
          <p:cNvSpPr txBox="1"/>
          <p:nvPr/>
        </p:nvSpPr>
        <p:spPr>
          <a:xfrm>
            <a:off x="4815068" y="5551200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21"/>
          <p:cNvSpPr txBox="1"/>
          <p:nvPr/>
        </p:nvSpPr>
        <p:spPr>
          <a:xfrm>
            <a:off x="4775380" y="5856000"/>
            <a:ext cx="89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endParaRPr b="0" i="0" sz="2400" u="none" cap="none" strike="noStrike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80" name="Google Shape;680;p21"/>
          <p:cNvCxnSpPr/>
          <p:nvPr/>
        </p:nvCxnSpPr>
        <p:spPr>
          <a:xfrm>
            <a:off x="4724580" y="5909975"/>
            <a:ext cx="942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21"/>
          <p:cNvSpPr txBox="1"/>
          <p:nvPr/>
        </p:nvSpPr>
        <p:spPr>
          <a:xfrm>
            <a:off x="173352" y="3709431"/>
            <a:ext cx="11056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finite state machines (FSM)  to specify sender,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4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5" name="Google Shape;5155;p10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6" name="Google Shape;5156;p10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7" name="Google Shape;5157;p10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congestion control: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8" name="Google Shape;5158;p102"/>
          <p:cNvGrpSpPr/>
          <p:nvPr/>
        </p:nvGrpSpPr>
        <p:grpSpPr>
          <a:xfrm>
            <a:off x="244337" y="5105316"/>
            <a:ext cx="9716134" cy="1500436"/>
            <a:chOff x="1116489" y="4838128"/>
            <a:chExt cx="10034219" cy="1695600"/>
          </a:xfrm>
        </p:grpSpPr>
        <p:sp>
          <p:nvSpPr>
            <p:cNvPr id="5159" name="Google Shape;5159;p102"/>
            <p:cNvSpPr/>
            <p:nvPr/>
          </p:nvSpPr>
          <p:spPr>
            <a:xfrm>
              <a:off x="5989208" y="4895568"/>
              <a:ext cx="5161500" cy="365100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0" name="Google Shape;5160;p102"/>
            <p:cNvSpPr txBox="1"/>
            <p:nvPr/>
          </p:nvSpPr>
          <p:spPr>
            <a:xfrm>
              <a:off x="1116489" y="4838128"/>
              <a:ext cx="9628800" cy="16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2" lvl="0" marL="28416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sender limits transmission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2" lvl="0" marL="284162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cwnd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is dynamically adjusted in response to observed network congestion (implementing TCP congestion control)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6362" lvl="0" marL="284162" marR="0" rtl="0" algn="l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5161" name="Google Shape;5161;p102"/>
            <p:cNvGrpSpPr/>
            <p:nvPr/>
          </p:nvGrpSpPr>
          <p:grpSpPr>
            <a:xfrm>
              <a:off x="6040008" y="4887183"/>
              <a:ext cx="4997274" cy="496882"/>
              <a:chOff x="5614194" y="4809661"/>
              <a:chExt cx="4997274" cy="496882"/>
            </a:xfrm>
          </p:grpSpPr>
          <p:sp>
            <p:nvSpPr>
              <p:cNvPr id="5162" name="Google Shape;5162;p102"/>
              <p:cNvSpPr txBox="1"/>
              <p:nvPr/>
            </p:nvSpPr>
            <p:spPr>
              <a:xfrm>
                <a:off x="5614194" y="4868630"/>
                <a:ext cx="43959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225425" lvl="0" marL="225425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170"/>
                  <a:buFont typeface="Noto Sans Symbol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LastByteSent- LastByteAcked</a:t>
                </a:r>
                <a:endParaRPr b="0" i="0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grpSp>
            <p:nvGrpSpPr>
              <p:cNvPr id="5163" name="Google Shape;5163;p102"/>
              <p:cNvGrpSpPr/>
              <p:nvPr/>
            </p:nvGrpSpPr>
            <p:grpSpPr>
              <a:xfrm>
                <a:off x="9416467" y="4809661"/>
                <a:ext cx="1195001" cy="496882"/>
                <a:chOff x="7709188" y="4768387"/>
                <a:chExt cx="1195001" cy="496882"/>
              </a:xfrm>
            </p:grpSpPr>
            <p:grpSp>
              <p:nvGrpSpPr>
                <p:cNvPr id="5164" name="Google Shape;5164;p102"/>
                <p:cNvGrpSpPr/>
                <p:nvPr/>
              </p:nvGrpSpPr>
              <p:grpSpPr>
                <a:xfrm>
                  <a:off x="7709188" y="4789019"/>
                  <a:ext cx="476249" cy="476250"/>
                  <a:chOff x="2059" y="2097"/>
                  <a:chExt cx="300" cy="300"/>
                </a:xfrm>
              </p:grpSpPr>
              <p:sp>
                <p:nvSpPr>
                  <p:cNvPr id="5165" name="Google Shape;5165;p102"/>
                  <p:cNvSpPr txBox="1"/>
                  <p:nvPr/>
                </p:nvSpPr>
                <p:spPr>
                  <a:xfrm>
                    <a:off x="2059" y="2097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Tahoma"/>
                      <a:buNone/>
                    </a:pPr>
                    <a:r>
                      <a:rPr b="1" i="0" lang="en-US" sz="16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&lt;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166" name="Google Shape;5166;p102"/>
                  <p:cNvCxnSpPr/>
                  <p:nvPr/>
                </p:nvCxnSpPr>
                <p:spPr>
                  <a:xfrm>
                    <a:off x="2133" y="2269"/>
                    <a:ext cx="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167" name="Google Shape;5167;p102"/>
                <p:cNvSpPr txBox="1"/>
                <p:nvPr/>
              </p:nvSpPr>
              <p:spPr>
                <a:xfrm>
                  <a:off x="8064789" y="4768387"/>
                  <a:ext cx="839400" cy="41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ourier New"/>
                    <a:buNone/>
                  </a:pPr>
                  <a:r>
                    <a:rPr b="1" i="0" lang="en-US" sz="1800" u="none" cap="none" strike="noStrike">
                      <a:solidFill>
                        <a:srgbClr val="000000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cwnd</a:t>
                  </a:r>
                  <a:endParaRPr b="1" i="0" sz="18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</p:grpSp>
      </p:grpSp>
      <p:sp>
        <p:nvSpPr>
          <p:cNvPr id="5168" name="Google Shape;5168;p102"/>
          <p:cNvSpPr/>
          <p:nvPr/>
        </p:nvSpPr>
        <p:spPr>
          <a:xfrm>
            <a:off x="442024" y="3195065"/>
            <a:ext cx="4503300" cy="1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69" name="Google Shape;5169;p102"/>
          <p:cNvGrpSpPr/>
          <p:nvPr/>
        </p:nvGrpSpPr>
        <p:grpSpPr>
          <a:xfrm>
            <a:off x="416854" y="3116330"/>
            <a:ext cx="1267801" cy="861773"/>
            <a:chOff x="1289051" y="2849038"/>
            <a:chExt cx="1267801" cy="861773"/>
          </a:xfrm>
        </p:grpSpPr>
        <p:sp>
          <p:nvSpPr>
            <p:cNvPr id="5170" name="Google Shape;5170;p102"/>
            <p:cNvSpPr/>
            <p:nvPr/>
          </p:nvSpPr>
          <p:spPr>
            <a:xfrm>
              <a:off x="2369283" y="2849038"/>
              <a:ext cx="187569" cy="464732"/>
            </a:xfrm>
            <a:custGeom>
              <a:rect b="b" l="l" r="r" t="t"/>
              <a:pathLst>
                <a:path extrusionOk="0" h="242" w="91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1" name="Google Shape;5171;p102"/>
            <p:cNvSpPr txBox="1"/>
            <p:nvPr/>
          </p:nvSpPr>
          <p:spPr>
            <a:xfrm>
              <a:off x="1289051" y="3119811"/>
              <a:ext cx="9861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last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ACKed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2" name="Google Shape;5172;p102"/>
          <p:cNvGrpSpPr/>
          <p:nvPr/>
        </p:nvGrpSpPr>
        <p:grpSpPr>
          <a:xfrm>
            <a:off x="2951894" y="3216169"/>
            <a:ext cx="1759234" cy="1283305"/>
            <a:chOff x="3824091" y="2948877"/>
            <a:chExt cx="1759234" cy="1283305"/>
          </a:xfrm>
        </p:grpSpPr>
        <p:sp>
          <p:nvSpPr>
            <p:cNvPr id="5173" name="Google Shape;5173;p102"/>
            <p:cNvSpPr txBox="1"/>
            <p:nvPr/>
          </p:nvSpPr>
          <p:spPr>
            <a:xfrm>
              <a:off x="3979525" y="3890482"/>
              <a:ext cx="16038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last byte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4" name="Google Shape;5174;p102"/>
            <p:cNvSpPr/>
            <p:nvPr/>
          </p:nvSpPr>
          <p:spPr>
            <a:xfrm flipH="1">
              <a:off x="3824091" y="2948877"/>
              <a:ext cx="190233" cy="1102894"/>
            </a:xfrm>
            <a:custGeom>
              <a:rect b="b" l="l" r="r" t="t"/>
              <a:pathLst>
                <a:path extrusionOk="0" h="9938" w="9670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5" name="Google Shape;5175;p102"/>
          <p:cNvGrpSpPr/>
          <p:nvPr/>
        </p:nvGrpSpPr>
        <p:grpSpPr>
          <a:xfrm>
            <a:off x="416854" y="1559624"/>
            <a:ext cx="4641737" cy="1497084"/>
            <a:chOff x="1289051" y="1292332"/>
            <a:chExt cx="4641737" cy="1497084"/>
          </a:xfrm>
        </p:grpSpPr>
        <p:sp>
          <p:nvSpPr>
            <p:cNvPr id="5176" name="Google Shape;5176;p102"/>
            <p:cNvSpPr/>
            <p:nvPr/>
          </p:nvSpPr>
          <p:spPr>
            <a:xfrm>
              <a:off x="1370854" y="2034797"/>
              <a:ext cx="86100" cy="752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7" name="Google Shape;5177;p102"/>
            <p:cNvSpPr/>
            <p:nvPr/>
          </p:nvSpPr>
          <p:spPr>
            <a:xfrm>
              <a:off x="1498805" y="2036716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8" name="Google Shape;5178;p102"/>
            <p:cNvSpPr/>
            <p:nvPr/>
          </p:nvSpPr>
          <p:spPr>
            <a:xfrm>
              <a:off x="1628852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9" name="Google Shape;5179;p102"/>
            <p:cNvSpPr/>
            <p:nvPr/>
          </p:nvSpPr>
          <p:spPr>
            <a:xfrm>
              <a:off x="1756801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0" name="Google Shape;5180;p102"/>
            <p:cNvSpPr/>
            <p:nvPr/>
          </p:nvSpPr>
          <p:spPr>
            <a:xfrm>
              <a:off x="1882653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1" name="Google Shape;5181;p102"/>
            <p:cNvSpPr/>
            <p:nvPr/>
          </p:nvSpPr>
          <p:spPr>
            <a:xfrm>
              <a:off x="2010604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2" name="Google Shape;5182;p102"/>
            <p:cNvSpPr/>
            <p:nvPr/>
          </p:nvSpPr>
          <p:spPr>
            <a:xfrm>
              <a:off x="2132261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3" name="Google Shape;5183;p102"/>
            <p:cNvSpPr/>
            <p:nvPr/>
          </p:nvSpPr>
          <p:spPr>
            <a:xfrm>
              <a:off x="2258113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4" name="Google Shape;5184;p102"/>
            <p:cNvSpPr/>
            <p:nvPr/>
          </p:nvSpPr>
          <p:spPr>
            <a:xfrm>
              <a:off x="2383965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5" name="Google Shape;5185;p102"/>
            <p:cNvSpPr/>
            <p:nvPr/>
          </p:nvSpPr>
          <p:spPr>
            <a:xfrm>
              <a:off x="2524500" y="2034797"/>
              <a:ext cx="86100" cy="7527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6" name="Google Shape;5186;p102"/>
            <p:cNvSpPr/>
            <p:nvPr/>
          </p:nvSpPr>
          <p:spPr>
            <a:xfrm>
              <a:off x="2654547" y="2036716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7" name="Google Shape;5187;p102"/>
            <p:cNvSpPr/>
            <p:nvPr/>
          </p:nvSpPr>
          <p:spPr>
            <a:xfrm>
              <a:off x="2782498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8" name="Google Shape;5188;p102"/>
            <p:cNvSpPr/>
            <p:nvPr/>
          </p:nvSpPr>
          <p:spPr>
            <a:xfrm>
              <a:off x="291044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9" name="Google Shape;5189;p102"/>
            <p:cNvSpPr/>
            <p:nvPr/>
          </p:nvSpPr>
          <p:spPr>
            <a:xfrm>
              <a:off x="303839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0" name="Google Shape;5190;p102"/>
            <p:cNvSpPr/>
            <p:nvPr/>
          </p:nvSpPr>
          <p:spPr>
            <a:xfrm>
              <a:off x="3164249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1" name="Google Shape;5191;p102"/>
            <p:cNvSpPr/>
            <p:nvPr/>
          </p:nvSpPr>
          <p:spPr>
            <a:xfrm>
              <a:off x="3285907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2" name="Google Shape;5192;p102"/>
            <p:cNvSpPr/>
            <p:nvPr/>
          </p:nvSpPr>
          <p:spPr>
            <a:xfrm>
              <a:off x="3411759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3" name="Google Shape;5193;p102"/>
            <p:cNvSpPr/>
            <p:nvPr/>
          </p:nvSpPr>
          <p:spPr>
            <a:xfrm>
              <a:off x="3539708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4" name="Google Shape;5194;p102"/>
            <p:cNvSpPr/>
            <p:nvPr/>
          </p:nvSpPr>
          <p:spPr>
            <a:xfrm>
              <a:off x="3657170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5" name="Google Shape;5195;p102"/>
            <p:cNvSpPr/>
            <p:nvPr/>
          </p:nvSpPr>
          <p:spPr>
            <a:xfrm>
              <a:off x="3783022" y="2034797"/>
              <a:ext cx="86100" cy="7527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6" name="Google Shape;5196;p102"/>
            <p:cNvSpPr/>
            <p:nvPr/>
          </p:nvSpPr>
          <p:spPr>
            <a:xfrm>
              <a:off x="3906778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7" name="Google Shape;5197;p102"/>
            <p:cNvSpPr/>
            <p:nvPr/>
          </p:nvSpPr>
          <p:spPr>
            <a:xfrm>
              <a:off x="4028435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8" name="Google Shape;5198;p102"/>
            <p:cNvSpPr/>
            <p:nvPr/>
          </p:nvSpPr>
          <p:spPr>
            <a:xfrm>
              <a:off x="4156384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9" name="Google Shape;5199;p102"/>
            <p:cNvSpPr/>
            <p:nvPr/>
          </p:nvSpPr>
          <p:spPr>
            <a:xfrm>
              <a:off x="4282236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0" name="Google Shape;5200;p102"/>
            <p:cNvSpPr/>
            <p:nvPr/>
          </p:nvSpPr>
          <p:spPr>
            <a:xfrm>
              <a:off x="4399698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1" name="Google Shape;5201;p102"/>
            <p:cNvSpPr/>
            <p:nvPr/>
          </p:nvSpPr>
          <p:spPr>
            <a:xfrm>
              <a:off x="4525550" y="2032876"/>
              <a:ext cx="86100" cy="7527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2" name="Google Shape;5202;p102"/>
            <p:cNvSpPr/>
            <p:nvPr/>
          </p:nvSpPr>
          <p:spPr>
            <a:xfrm>
              <a:off x="4653501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3" name="Google Shape;5203;p102"/>
            <p:cNvSpPr/>
            <p:nvPr/>
          </p:nvSpPr>
          <p:spPr>
            <a:xfrm>
              <a:off x="4781450" y="2036716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4" name="Google Shape;5204;p102"/>
            <p:cNvSpPr/>
            <p:nvPr/>
          </p:nvSpPr>
          <p:spPr>
            <a:xfrm>
              <a:off x="4909400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5" name="Google Shape;5205;p102"/>
            <p:cNvSpPr/>
            <p:nvPr/>
          </p:nvSpPr>
          <p:spPr>
            <a:xfrm>
              <a:off x="5039448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6" name="Google Shape;5206;p102"/>
            <p:cNvSpPr/>
            <p:nvPr/>
          </p:nvSpPr>
          <p:spPr>
            <a:xfrm>
              <a:off x="5165300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7" name="Google Shape;5207;p102"/>
            <p:cNvSpPr/>
            <p:nvPr/>
          </p:nvSpPr>
          <p:spPr>
            <a:xfrm>
              <a:off x="5291152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8" name="Google Shape;5208;p102"/>
            <p:cNvSpPr/>
            <p:nvPr/>
          </p:nvSpPr>
          <p:spPr>
            <a:xfrm>
              <a:off x="5412809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9" name="Google Shape;5209;p102"/>
            <p:cNvSpPr/>
            <p:nvPr/>
          </p:nvSpPr>
          <p:spPr>
            <a:xfrm>
              <a:off x="5540759" y="2034797"/>
              <a:ext cx="86100" cy="752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0" name="Google Shape;5210;p102"/>
            <p:cNvSpPr/>
            <p:nvPr/>
          </p:nvSpPr>
          <p:spPr>
            <a:xfrm>
              <a:off x="5666611" y="2034797"/>
              <a:ext cx="86100" cy="752700"/>
            </a:xfrm>
            <a:prstGeom prst="rect">
              <a:avLst/>
            </a:prstGeom>
            <a:gradFill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1" name="Google Shape;5211;p102"/>
            <p:cNvSpPr/>
            <p:nvPr/>
          </p:nvSpPr>
          <p:spPr>
            <a:xfrm>
              <a:off x="1427488" y="1902290"/>
              <a:ext cx="4503300" cy="10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2" name="Google Shape;5212;p102"/>
            <p:cNvSpPr txBox="1"/>
            <p:nvPr/>
          </p:nvSpPr>
          <p:spPr>
            <a:xfrm>
              <a:off x="3220882" y="1648799"/>
              <a:ext cx="805500" cy="2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cwnd</a:t>
              </a:r>
              <a:endParaRPr b="1" i="1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5213" name="Google Shape;5213;p102"/>
            <p:cNvGrpSpPr/>
            <p:nvPr/>
          </p:nvGrpSpPr>
          <p:grpSpPr>
            <a:xfrm>
              <a:off x="4022141" y="1750580"/>
              <a:ext cx="586761" cy="76011"/>
              <a:chOff x="4250" y="1692"/>
              <a:chExt cx="371" cy="46"/>
            </a:xfrm>
          </p:grpSpPr>
          <p:cxnSp>
            <p:nvCxnSpPr>
              <p:cNvPr id="5214" name="Google Shape;5214;p102"/>
              <p:cNvCxnSpPr/>
              <p:nvPr/>
            </p:nvCxnSpPr>
            <p:spPr>
              <a:xfrm>
                <a:off x="4250" y="1738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5" name="Google Shape;5215;p102"/>
              <p:cNvCxnSpPr/>
              <p:nvPr/>
            </p:nvCxnSpPr>
            <p:spPr>
              <a:xfrm>
                <a:off x="4621" y="16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216" name="Google Shape;5216;p102"/>
            <p:cNvGrpSpPr/>
            <p:nvPr/>
          </p:nvGrpSpPr>
          <p:grpSpPr>
            <a:xfrm rot="10800000">
              <a:off x="2637161" y="1829361"/>
              <a:ext cx="613378" cy="80120"/>
              <a:chOff x="4260" y="1700"/>
              <a:chExt cx="372" cy="46"/>
            </a:xfrm>
          </p:grpSpPr>
          <p:cxnSp>
            <p:nvCxnSpPr>
              <p:cNvPr id="5217" name="Google Shape;5217;p102"/>
              <p:cNvCxnSpPr/>
              <p:nvPr/>
            </p:nvCxnSpPr>
            <p:spPr>
              <a:xfrm>
                <a:off x="4260" y="1746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8" name="Google Shape;5218;p102"/>
              <p:cNvCxnSpPr/>
              <p:nvPr/>
            </p:nvCxnSpPr>
            <p:spPr>
              <a:xfrm>
                <a:off x="4632" y="170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219" name="Google Shape;5219;p102"/>
            <p:cNvSpPr txBox="1"/>
            <p:nvPr/>
          </p:nvSpPr>
          <p:spPr>
            <a:xfrm>
              <a:off x="1289051" y="1292332"/>
              <a:ext cx="322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 sequence number space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20" name="Google Shape;5220;p102"/>
          <p:cNvCxnSpPr/>
          <p:nvPr/>
        </p:nvCxnSpPr>
        <p:spPr>
          <a:xfrm>
            <a:off x="3036663" y="3142847"/>
            <a:ext cx="6999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21" name="Google Shape;5221;p102"/>
          <p:cNvGrpSpPr/>
          <p:nvPr/>
        </p:nvGrpSpPr>
        <p:grpSpPr>
          <a:xfrm>
            <a:off x="3331979" y="3226911"/>
            <a:ext cx="1759109" cy="950651"/>
            <a:chOff x="4204176" y="2959619"/>
            <a:chExt cx="1759109" cy="950651"/>
          </a:xfrm>
        </p:grpSpPr>
        <p:sp>
          <p:nvSpPr>
            <p:cNvPr id="5222" name="Google Shape;5222;p102"/>
            <p:cNvSpPr/>
            <p:nvPr/>
          </p:nvSpPr>
          <p:spPr>
            <a:xfrm flipH="1">
              <a:off x="4204176" y="2959619"/>
              <a:ext cx="190233" cy="549845"/>
            </a:xfrm>
            <a:custGeom>
              <a:rect b="b" l="l" r="r" t="t"/>
              <a:pathLst>
                <a:path extrusionOk="0" h="9938" w="9670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3" name="Google Shape;5223;p102"/>
            <p:cNvSpPr txBox="1"/>
            <p:nvPr/>
          </p:nvSpPr>
          <p:spPr>
            <a:xfrm>
              <a:off x="4359485" y="3319270"/>
              <a:ext cx="16038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available but not used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4" name="Google Shape;5224;p102"/>
          <p:cNvGrpSpPr/>
          <p:nvPr/>
        </p:nvGrpSpPr>
        <p:grpSpPr>
          <a:xfrm>
            <a:off x="6308065" y="1723029"/>
            <a:ext cx="4592700" cy="2552651"/>
            <a:chOff x="7180262" y="1455737"/>
            <a:chExt cx="4592700" cy="2552651"/>
          </a:xfrm>
        </p:grpSpPr>
        <p:sp>
          <p:nvSpPr>
            <p:cNvPr id="5225" name="Google Shape;5225;p102"/>
            <p:cNvSpPr txBox="1"/>
            <p:nvPr/>
          </p:nvSpPr>
          <p:spPr>
            <a:xfrm>
              <a:off x="7180262" y="1455737"/>
              <a:ext cx="4592700" cy="24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4162" lvl="0" marL="284162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TCP sending behavior: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4162" lvl="0" marL="284162" marR="0" rtl="0" algn="l">
                <a:lnSpc>
                  <a:spcPct val="85000"/>
                </a:lnSpc>
                <a:spcBef>
                  <a:spcPts val="52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Noto Sans Symbols"/>
                <a:buChar char="▪"/>
              </a:pPr>
              <a:r>
                <a:rPr b="0" i="1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roughly: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send 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cwnd</a:t>
              </a:r>
              <a:r>
                <a:rPr b="0" i="0" lang="en-US" sz="2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bytes, wait RTT for ACKS, then send more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6" name="Google Shape;5226;p102"/>
            <p:cNvGrpSpPr/>
            <p:nvPr/>
          </p:nvGrpSpPr>
          <p:grpSpPr>
            <a:xfrm>
              <a:off x="7513131" y="3110983"/>
              <a:ext cx="3751500" cy="897405"/>
              <a:chOff x="6839655" y="3035314"/>
              <a:chExt cx="3751500" cy="897405"/>
            </a:xfrm>
          </p:grpSpPr>
          <p:sp>
            <p:nvSpPr>
              <p:cNvPr id="5227" name="Google Shape;5227;p102"/>
              <p:cNvSpPr/>
              <p:nvPr/>
            </p:nvSpPr>
            <p:spPr>
              <a:xfrm>
                <a:off x="6839655" y="3035314"/>
                <a:ext cx="3751500" cy="8832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28" name="Google Shape;5228;p102"/>
              <p:cNvGrpSpPr/>
              <p:nvPr/>
            </p:nvGrpSpPr>
            <p:grpSpPr>
              <a:xfrm>
                <a:off x="6869571" y="3107218"/>
                <a:ext cx="3634763" cy="825502"/>
                <a:chOff x="6694950" y="3614743"/>
                <a:chExt cx="3634763" cy="825502"/>
              </a:xfrm>
            </p:grpSpPr>
            <p:sp>
              <p:nvSpPr>
                <p:cNvPr id="5229" name="Google Shape;5229;p102"/>
                <p:cNvSpPr txBox="1"/>
                <p:nvPr/>
              </p:nvSpPr>
              <p:spPr>
                <a:xfrm>
                  <a:off x="6694950" y="3723809"/>
                  <a:ext cx="13905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TCP rate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30" name="Google Shape;5230;p102"/>
                <p:cNvGrpSpPr/>
                <p:nvPr/>
              </p:nvGrpSpPr>
              <p:grpSpPr>
                <a:xfrm>
                  <a:off x="7748588" y="3776663"/>
                  <a:ext cx="955676" cy="550863"/>
                  <a:chOff x="4214" y="2517"/>
                  <a:chExt cx="602" cy="347"/>
                </a:xfrm>
              </p:grpSpPr>
              <p:sp>
                <p:nvSpPr>
                  <p:cNvPr id="5231" name="Google Shape;5231;p102"/>
                  <p:cNvSpPr txBox="1"/>
                  <p:nvPr/>
                </p:nvSpPr>
                <p:spPr>
                  <a:xfrm>
                    <a:off x="4216" y="2517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~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2" name="Google Shape;5232;p102"/>
                  <p:cNvSpPr txBox="1"/>
                  <p:nvPr/>
                </p:nvSpPr>
                <p:spPr>
                  <a:xfrm>
                    <a:off x="4214" y="2564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~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33" name="Google Shape;5233;p102"/>
                <p:cNvGrpSpPr/>
                <p:nvPr/>
              </p:nvGrpSpPr>
              <p:grpSpPr>
                <a:xfrm>
                  <a:off x="8320082" y="3614743"/>
                  <a:ext cx="1052511" cy="825502"/>
                  <a:chOff x="4335" y="2509"/>
                  <a:chExt cx="663" cy="520"/>
                </a:xfrm>
              </p:grpSpPr>
              <p:sp>
                <p:nvSpPr>
                  <p:cNvPr id="5234" name="Google Shape;5234;p102"/>
                  <p:cNvSpPr txBox="1"/>
                  <p:nvPr/>
                </p:nvSpPr>
                <p:spPr>
                  <a:xfrm>
                    <a:off x="4335" y="2509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ourier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Courier"/>
                        <a:ea typeface="Courier"/>
                        <a:cs typeface="Courier"/>
                        <a:sym typeface="Courier"/>
                      </a:rPr>
                      <a:t>cwnd</a:t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ourier"/>
                      <a:ea typeface="Courier"/>
                      <a:cs typeface="Courier"/>
                      <a:sym typeface="Courier"/>
                    </a:endParaRPr>
                  </a:p>
                </p:txBody>
              </p:sp>
              <p:sp>
                <p:nvSpPr>
                  <p:cNvPr id="5235" name="Google Shape;5235;p102"/>
                  <p:cNvSpPr txBox="1"/>
                  <p:nvPr/>
                </p:nvSpPr>
                <p:spPr>
                  <a:xfrm>
                    <a:off x="4398" y="2729"/>
                    <a:ext cx="6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RTT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236" name="Google Shape;5236;p102"/>
                  <p:cNvCxnSpPr/>
                  <p:nvPr/>
                </p:nvCxnSpPr>
                <p:spPr>
                  <a:xfrm>
                    <a:off x="4430" y="2763"/>
                    <a:ext cx="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5237" name="Google Shape;5237;p102"/>
                <p:cNvSpPr txBox="1"/>
                <p:nvPr/>
              </p:nvSpPr>
              <p:spPr>
                <a:xfrm>
                  <a:off x="9141713" y="3823464"/>
                  <a:ext cx="11880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bytes/sec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238" name="Google Shape;5238;p102"/>
          <p:cNvGrpSpPr/>
          <p:nvPr/>
        </p:nvGrpSpPr>
        <p:grpSpPr>
          <a:xfrm>
            <a:off x="1454900" y="3141315"/>
            <a:ext cx="1660800" cy="1379229"/>
            <a:chOff x="2327097" y="2874023"/>
            <a:chExt cx="1660800" cy="1379229"/>
          </a:xfrm>
        </p:grpSpPr>
        <p:sp>
          <p:nvSpPr>
            <p:cNvPr id="5239" name="Google Shape;5239;p102"/>
            <p:cNvSpPr txBox="1"/>
            <p:nvPr/>
          </p:nvSpPr>
          <p:spPr>
            <a:xfrm>
              <a:off x="2327097" y="3412952"/>
              <a:ext cx="1660800" cy="8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sent, but not-yet ACKed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(“in-flight”)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40" name="Google Shape;5240;p102"/>
            <p:cNvGrpSpPr/>
            <p:nvPr/>
          </p:nvGrpSpPr>
          <p:grpSpPr>
            <a:xfrm>
              <a:off x="2644060" y="2874023"/>
              <a:ext cx="1201800" cy="658089"/>
              <a:chOff x="2644060" y="2874003"/>
              <a:chExt cx="1201800" cy="635405"/>
            </a:xfrm>
          </p:grpSpPr>
          <p:cxnSp>
            <p:nvCxnSpPr>
              <p:cNvPr id="5241" name="Google Shape;5241;p102"/>
              <p:cNvCxnSpPr/>
              <p:nvPr/>
            </p:nvCxnSpPr>
            <p:spPr>
              <a:xfrm>
                <a:off x="2644060" y="2874003"/>
                <a:ext cx="1201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2" name="Google Shape;5242;p102"/>
              <p:cNvCxnSpPr/>
              <p:nvPr/>
            </p:nvCxnSpPr>
            <p:spPr>
              <a:xfrm>
                <a:off x="2850877" y="2898008"/>
                <a:ext cx="0" cy="611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5243" name="Google Shape;5243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7" name="Shape 5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8" name="Google Shape;5248;p10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49" name="Google Shape;5249;p10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0" name="Google Shape;5250;p10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Determine sender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1" name="Google Shape;5251;p103"/>
          <p:cNvSpPr txBox="1"/>
          <p:nvPr/>
        </p:nvSpPr>
        <p:spPr>
          <a:xfrm>
            <a:off x="381000" y="1524000"/>
            <a:ext cx="104442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fast – congestion collapse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cautious and too slowly – under utilize the 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at a high rate without congesting the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Guiding principles: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lost segment implies congestion, and hence, the TCP sender’s rate should be decreased when a segment is lost.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acknowledged segment indicates that the network is delivering the sender’s segments to the receiver, and hence, the sender’s rate can be increased when an ACK arrives for a previously unacknowledged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Bandwidth probing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1" i="1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congestion-control algorithm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slow start, (2) congestion avoidance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(3) fast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2" name="Google Shape;5252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6" name="Shape 5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7" name="Google Shape;5257;p10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8" name="Google Shape;5258;p10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9" name="Google Shape;5259;p10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congestion control: AIMD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0" name="Google Shape;5260;p104"/>
          <p:cNvSpPr/>
          <p:nvPr/>
        </p:nvSpPr>
        <p:spPr>
          <a:xfrm>
            <a:off x="367127" y="1379426"/>
            <a:ext cx="10274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senders can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sending rate until packet loss (congestion) occurs, then decrease sending rate on loss event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61" name="Google Shape;5261;p104"/>
          <p:cNvSpPr txBox="1"/>
          <p:nvPr/>
        </p:nvSpPr>
        <p:spPr>
          <a:xfrm>
            <a:off x="8216164" y="3989565"/>
            <a:ext cx="3695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AIMD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sawtooth behavior: </a:t>
            </a:r>
            <a:r>
              <a:rPr b="0" i="1" lang="en-US" sz="2400" u="none" cap="none" strike="noStrike">
                <a:solidFill>
                  <a:srgbClr val="0013A3"/>
                </a:solidFill>
                <a:latin typeface="Calibri"/>
                <a:ea typeface="Calibri"/>
                <a:cs typeface="Calibri"/>
                <a:sym typeface="Calibri"/>
              </a:rPr>
              <a:t>probing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2" name="Google Shape;5262;p104"/>
          <p:cNvSpPr/>
          <p:nvPr/>
        </p:nvSpPr>
        <p:spPr>
          <a:xfrm>
            <a:off x="4210902" y="3661919"/>
            <a:ext cx="685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63" name="Google Shape;5263;p104"/>
          <p:cNvCxnSpPr/>
          <p:nvPr/>
        </p:nvCxnSpPr>
        <p:spPr>
          <a:xfrm flipH="1" rot="10800000">
            <a:off x="3391752" y="5084381"/>
            <a:ext cx="169800" cy="16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4" name="Google Shape;5264;p104"/>
          <p:cNvCxnSpPr/>
          <p:nvPr/>
        </p:nvCxnSpPr>
        <p:spPr>
          <a:xfrm>
            <a:off x="3572727" y="5073206"/>
            <a:ext cx="0" cy="64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5" name="Google Shape;5265;p104"/>
          <p:cNvCxnSpPr/>
          <p:nvPr/>
        </p:nvCxnSpPr>
        <p:spPr>
          <a:xfrm flipH="1" rot="10800000">
            <a:off x="3561615" y="4757369"/>
            <a:ext cx="982800" cy="9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6" name="Google Shape;5266;p104"/>
          <p:cNvCxnSpPr/>
          <p:nvPr/>
        </p:nvCxnSpPr>
        <p:spPr>
          <a:xfrm>
            <a:off x="4533165" y="4758881"/>
            <a:ext cx="0" cy="80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7" name="Google Shape;5267;p104"/>
          <p:cNvCxnSpPr/>
          <p:nvPr/>
        </p:nvCxnSpPr>
        <p:spPr>
          <a:xfrm flipH="1" rot="10800000">
            <a:off x="4525227" y="5055819"/>
            <a:ext cx="525600" cy="52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8" name="Google Shape;5268;p104"/>
          <p:cNvCxnSpPr/>
          <p:nvPr/>
        </p:nvCxnSpPr>
        <p:spPr>
          <a:xfrm>
            <a:off x="5050690" y="5050981"/>
            <a:ext cx="0" cy="68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9" name="Google Shape;5269;p104"/>
          <p:cNvCxnSpPr/>
          <p:nvPr/>
        </p:nvCxnSpPr>
        <p:spPr>
          <a:xfrm flipH="1" rot="10800000">
            <a:off x="5061803" y="4736731"/>
            <a:ext cx="969900" cy="9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0" name="Google Shape;5270;p104"/>
          <p:cNvCxnSpPr/>
          <p:nvPr/>
        </p:nvCxnSpPr>
        <p:spPr>
          <a:xfrm>
            <a:off x="6027003" y="4736656"/>
            <a:ext cx="11100" cy="83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1" name="Google Shape;5271;p104"/>
          <p:cNvCxnSpPr/>
          <p:nvPr/>
        </p:nvCxnSpPr>
        <p:spPr>
          <a:xfrm flipH="1" rot="10800000">
            <a:off x="6031765" y="4900319"/>
            <a:ext cx="666900" cy="66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2" name="Google Shape;5272;p104"/>
          <p:cNvCxnSpPr/>
          <p:nvPr/>
        </p:nvCxnSpPr>
        <p:spPr>
          <a:xfrm>
            <a:off x="6698515" y="4885881"/>
            <a:ext cx="0" cy="74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3" name="Google Shape;5273;p104"/>
          <p:cNvCxnSpPr/>
          <p:nvPr/>
        </p:nvCxnSpPr>
        <p:spPr>
          <a:xfrm flipH="1" rot="10800000">
            <a:off x="6688990" y="4633581"/>
            <a:ext cx="876300" cy="1014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74" name="Google Shape;5274;p104"/>
          <p:cNvGrpSpPr/>
          <p:nvPr/>
        </p:nvGrpSpPr>
        <p:grpSpPr>
          <a:xfrm>
            <a:off x="2933065" y="4141866"/>
            <a:ext cx="4601986" cy="2568616"/>
            <a:chOff x="4099904" y="3936900"/>
            <a:chExt cx="4601986" cy="2568617"/>
          </a:xfrm>
        </p:grpSpPr>
        <p:sp>
          <p:nvSpPr>
            <p:cNvPr id="5275" name="Google Shape;5275;p104"/>
            <p:cNvSpPr txBox="1"/>
            <p:nvPr/>
          </p:nvSpPr>
          <p:spPr>
            <a:xfrm rot="-5400000">
              <a:off x="3117104" y="4919700"/>
              <a:ext cx="22734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TCP sender  Sending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6" name="Google Shape;5276;p104"/>
            <p:cNvCxnSpPr/>
            <p:nvPr/>
          </p:nvCxnSpPr>
          <p:spPr>
            <a:xfrm>
              <a:off x="4558589" y="6176341"/>
              <a:ext cx="414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77" name="Google Shape;5277;p104"/>
            <p:cNvCxnSpPr/>
            <p:nvPr/>
          </p:nvCxnSpPr>
          <p:spPr>
            <a:xfrm>
              <a:off x="4546600" y="4203700"/>
              <a:ext cx="900" cy="1974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78" name="Google Shape;5278;p104"/>
            <p:cNvSpPr txBox="1"/>
            <p:nvPr/>
          </p:nvSpPr>
          <p:spPr>
            <a:xfrm>
              <a:off x="6125452" y="6166816"/>
              <a:ext cx="576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9" name="Google Shape;5279;p104"/>
          <p:cNvGrpSpPr/>
          <p:nvPr/>
        </p:nvGrpSpPr>
        <p:grpSpPr>
          <a:xfrm>
            <a:off x="458763" y="2033765"/>
            <a:ext cx="5054441" cy="1905000"/>
            <a:chOff x="0" y="4533900"/>
            <a:chExt cx="4762500" cy="1905000"/>
          </a:xfrm>
        </p:grpSpPr>
        <p:sp>
          <p:nvSpPr>
            <p:cNvPr id="5280" name="Google Shape;5280;p104"/>
            <p:cNvSpPr/>
            <p:nvPr/>
          </p:nvSpPr>
          <p:spPr>
            <a:xfrm>
              <a:off x="406846" y="4737100"/>
              <a:ext cx="4335000" cy="1435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1" name="Google Shape;5281;p104"/>
            <p:cNvSpPr/>
            <p:nvPr/>
          </p:nvSpPr>
          <p:spPr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increase sending rate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by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maximum segment size every RTT until loss detected</a:t>
              </a:r>
              <a:endParaRPr b="0" i="1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2" name="Google Shape;5282;p104"/>
            <p:cNvSpPr/>
            <p:nvPr/>
          </p:nvSpPr>
          <p:spPr>
            <a:xfrm>
              <a:off x="508000" y="4533900"/>
              <a:ext cx="2667000" cy="44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1" lang="en-US" sz="2400" u="sng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i="1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dditive </a:t>
              </a:r>
              <a:r>
                <a:rPr b="0" i="1" lang="en-US" sz="2400" u="sng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0" i="1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ncrease</a:t>
              </a:r>
              <a:endParaRPr b="0" i="0" sz="24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83" name="Google Shape;5283;p104"/>
          <p:cNvGrpSpPr/>
          <p:nvPr/>
        </p:nvGrpSpPr>
        <p:grpSpPr>
          <a:xfrm>
            <a:off x="5500663" y="2084565"/>
            <a:ext cx="4749900" cy="1422300"/>
            <a:chOff x="38100" y="4533900"/>
            <a:chExt cx="4749900" cy="1422300"/>
          </a:xfrm>
        </p:grpSpPr>
        <p:sp>
          <p:nvSpPr>
            <p:cNvPr id="5284" name="Google Shape;5284;p104"/>
            <p:cNvSpPr/>
            <p:nvPr/>
          </p:nvSpPr>
          <p:spPr>
            <a:xfrm>
              <a:off x="342900" y="4686300"/>
              <a:ext cx="4267200" cy="1269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5" name="Google Shape;5285;p104"/>
            <p:cNvSpPr/>
            <p:nvPr/>
          </p:nvSpPr>
          <p:spPr>
            <a:xfrm>
              <a:off x="38100" y="4991100"/>
              <a:ext cx="4749900" cy="8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4572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cut sending rate in half at each loss event</a:t>
              </a:r>
              <a:endParaRPr b="0" i="1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43840" lvl="0" marL="342900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86" name="Google Shape;5286;p104"/>
            <p:cNvSpPr/>
            <p:nvPr/>
          </p:nvSpPr>
          <p:spPr>
            <a:xfrm>
              <a:off x="508000" y="4533900"/>
              <a:ext cx="3746400" cy="44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alibri"/>
                <a:buNone/>
              </a:pPr>
              <a:r>
                <a:rPr b="0" i="1" lang="en-US" sz="24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ultiplicative </a:t>
              </a:r>
              <a:r>
                <a:rPr b="0" i="1" lang="en-US" sz="24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ecrease</a:t>
              </a:r>
              <a:endParaRPr b="0" i="0" sz="24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5287" name="Google Shape;5287;p104"/>
          <p:cNvGrpSpPr/>
          <p:nvPr/>
        </p:nvGrpSpPr>
        <p:grpSpPr>
          <a:xfrm>
            <a:off x="3446506" y="3672065"/>
            <a:ext cx="3599100" cy="1591338"/>
            <a:chOff x="3965643" y="3797300"/>
            <a:chExt cx="3599100" cy="1591338"/>
          </a:xfrm>
        </p:grpSpPr>
        <p:grpSp>
          <p:nvGrpSpPr>
            <p:cNvPr id="5288" name="Google Shape;5288;p104"/>
            <p:cNvGrpSpPr/>
            <p:nvPr/>
          </p:nvGrpSpPr>
          <p:grpSpPr>
            <a:xfrm>
              <a:off x="3965643" y="4159386"/>
              <a:ext cx="3599100" cy="1229252"/>
              <a:chOff x="3965643" y="4159386"/>
              <a:chExt cx="3599100" cy="1229252"/>
            </a:xfrm>
          </p:grpSpPr>
          <p:cxnSp>
            <p:nvCxnSpPr>
              <p:cNvPr id="5289" name="Google Shape;5289;p104"/>
              <p:cNvCxnSpPr/>
              <p:nvPr/>
            </p:nvCxnSpPr>
            <p:spPr>
              <a:xfrm>
                <a:off x="3972128" y="4163438"/>
                <a:ext cx="0" cy="1056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0" name="Google Shape;5290;p104"/>
              <p:cNvCxnSpPr/>
              <p:nvPr/>
            </p:nvCxnSpPr>
            <p:spPr>
              <a:xfrm>
                <a:off x="4480128" y="4163438"/>
                <a:ext cx="0" cy="12213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1" name="Google Shape;5291;p104"/>
              <p:cNvCxnSpPr/>
              <p:nvPr/>
            </p:nvCxnSpPr>
            <p:spPr>
              <a:xfrm>
                <a:off x="5295630" y="4163438"/>
                <a:ext cx="0" cy="1225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2" name="Google Shape;5292;p104"/>
              <p:cNvCxnSpPr/>
              <p:nvPr/>
            </p:nvCxnSpPr>
            <p:spPr>
              <a:xfrm>
                <a:off x="5964941" y="4171542"/>
                <a:ext cx="0" cy="12042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3" name="Google Shape;5293;p104"/>
              <p:cNvCxnSpPr/>
              <p:nvPr/>
            </p:nvCxnSpPr>
            <p:spPr>
              <a:xfrm>
                <a:off x="6794500" y="4165056"/>
                <a:ext cx="0" cy="119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4" name="Google Shape;5294;p104"/>
              <p:cNvCxnSpPr/>
              <p:nvPr/>
            </p:nvCxnSpPr>
            <p:spPr>
              <a:xfrm>
                <a:off x="7559743" y="4159386"/>
                <a:ext cx="0" cy="1106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95" name="Google Shape;5295;p104"/>
              <p:cNvCxnSpPr/>
              <p:nvPr/>
            </p:nvCxnSpPr>
            <p:spPr>
              <a:xfrm>
                <a:off x="3965643" y="4162357"/>
                <a:ext cx="35991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296" name="Google Shape;5296;p104"/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297" name="Google Shape;5297;p104"/>
          <p:cNvGrpSpPr/>
          <p:nvPr/>
        </p:nvGrpSpPr>
        <p:grpSpPr>
          <a:xfrm>
            <a:off x="3602063" y="3510115"/>
            <a:ext cx="3819476" cy="1695475"/>
            <a:chOff x="4108500" y="3622650"/>
            <a:chExt cx="3819476" cy="1695475"/>
          </a:xfrm>
        </p:grpSpPr>
        <p:grpSp>
          <p:nvGrpSpPr>
            <p:cNvPr id="5298" name="Google Shape;5298;p104"/>
            <p:cNvGrpSpPr/>
            <p:nvPr/>
          </p:nvGrpSpPr>
          <p:grpSpPr>
            <a:xfrm>
              <a:off x="4108500" y="3975100"/>
              <a:ext cx="3819476" cy="1343025"/>
              <a:chOff x="4108500" y="3975100"/>
              <a:chExt cx="3819476" cy="1343025"/>
            </a:xfrm>
          </p:grpSpPr>
          <p:cxnSp>
            <p:nvCxnSpPr>
              <p:cNvPr id="5299" name="Google Shape;5299;p104"/>
              <p:cNvCxnSpPr/>
              <p:nvPr/>
            </p:nvCxnSpPr>
            <p:spPr>
              <a:xfrm flipH="1">
                <a:off x="7245300" y="3981450"/>
                <a:ext cx="679500" cy="1254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0" name="Google Shape;5300;p104"/>
              <p:cNvCxnSpPr/>
              <p:nvPr/>
            </p:nvCxnSpPr>
            <p:spPr>
              <a:xfrm flipH="1">
                <a:off x="4108500" y="3975100"/>
                <a:ext cx="3816300" cy="1339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1" name="Google Shape;5301;p104"/>
              <p:cNvCxnSpPr/>
              <p:nvPr/>
            </p:nvCxnSpPr>
            <p:spPr>
              <a:xfrm flipH="1">
                <a:off x="5070600" y="3978275"/>
                <a:ext cx="2854200" cy="1298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2" name="Google Shape;5302;p104"/>
              <p:cNvCxnSpPr/>
              <p:nvPr/>
            </p:nvCxnSpPr>
            <p:spPr>
              <a:xfrm flipH="1">
                <a:off x="5607176" y="3984625"/>
                <a:ext cx="2320800" cy="1333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03" name="Google Shape;5303;p104"/>
              <p:cNvCxnSpPr/>
              <p:nvPr/>
            </p:nvCxnSpPr>
            <p:spPr>
              <a:xfrm flipH="1">
                <a:off x="6565800" y="3984625"/>
                <a:ext cx="1359000" cy="119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5304" name="Google Shape;5304;p104"/>
            <p:cNvCxnSpPr/>
            <p:nvPr/>
          </p:nvCxnSpPr>
          <p:spPr>
            <a:xfrm rot="10800000">
              <a:off x="7921625" y="3622650"/>
              <a:ext cx="0" cy="35880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5305" name="Google Shape;530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9" name="Shape 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0" name="Google Shape;5310;p10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1" name="Google Shape;5311;p10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2" name="Google Shape;5312;p10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AIMD: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3" name="Google Shape;5313;p105"/>
          <p:cNvSpPr/>
          <p:nvPr/>
        </p:nvSpPr>
        <p:spPr>
          <a:xfrm>
            <a:off x="353050" y="1544325"/>
            <a:ext cx="111432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Multiplicative decrease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detail:  sending rate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in half on loss detected by triple duplicate ACK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Reno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Cut to 1 MSS (maximum segment size) when loss detected by timeout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Tahoe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4" name="Google Shape;5314;p105"/>
          <p:cNvSpPr/>
          <p:nvPr/>
        </p:nvSpPr>
        <p:spPr>
          <a:xfrm>
            <a:off x="312426" y="3545850"/>
            <a:ext cx="106470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06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AIMD – a distributed, asynchronous algorithm – has been shown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6905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optimize congested flow rates network wide!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6905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desirable stability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92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315" name="Google Shape;5315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9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0" name="Google Shape;5320;p10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1" name="Google Shape;5321;p10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2" name="Google Shape;5322;p10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 slow 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3" name="Google Shape;5323;p106"/>
          <p:cNvSpPr txBox="1"/>
          <p:nvPr/>
        </p:nvSpPr>
        <p:spPr>
          <a:xfrm>
            <a:off x="128841" y="1675048"/>
            <a:ext cx="5118000" cy="5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connection begins, increase rate exponentially until first loss event: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 MSS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every 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 by incrementing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every ACK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4" name="Google Shape;5324;p106"/>
          <p:cNvCxnSpPr/>
          <p:nvPr/>
        </p:nvCxnSpPr>
        <p:spPr>
          <a:xfrm>
            <a:off x="6501860" y="2644217"/>
            <a:ext cx="2505000" cy="352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5" name="Google Shape;5325;p106"/>
          <p:cNvSpPr txBox="1"/>
          <p:nvPr/>
        </p:nvSpPr>
        <p:spPr>
          <a:xfrm>
            <a:off x="6098635" y="1505979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6" name="Google Shape;5326;p106"/>
          <p:cNvSpPr txBox="1"/>
          <p:nvPr/>
        </p:nvSpPr>
        <p:spPr>
          <a:xfrm rot="408311">
            <a:off x="6613061" y="2557651"/>
            <a:ext cx="2106440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segment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7" name="Google Shape;5327;p106"/>
          <p:cNvSpPr txBox="1"/>
          <p:nvPr/>
        </p:nvSpPr>
        <p:spPr>
          <a:xfrm>
            <a:off x="8535448" y="1491692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8" name="Google Shape;5328;p106"/>
          <p:cNvCxnSpPr/>
          <p:nvPr/>
        </p:nvCxnSpPr>
        <p:spPr>
          <a:xfrm>
            <a:off x="6497098" y="2458479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9" name="Google Shape;5329;p106"/>
          <p:cNvCxnSpPr/>
          <p:nvPr/>
        </p:nvCxnSpPr>
        <p:spPr>
          <a:xfrm>
            <a:off x="9011698" y="2496579"/>
            <a:ext cx="0" cy="3848100"/>
          </a:xfrm>
          <a:prstGeom prst="straightConnector1">
            <a:avLst/>
          </a:prstGeom>
          <a:noFill/>
          <a:ln cap="flat" cmpd="sng" w="1905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30" name="Google Shape;5330;p106"/>
          <p:cNvGrpSpPr/>
          <p:nvPr/>
        </p:nvGrpSpPr>
        <p:grpSpPr>
          <a:xfrm>
            <a:off x="6171659" y="2607779"/>
            <a:ext cx="307800" cy="830150"/>
            <a:chOff x="7254874" y="2270152"/>
            <a:chExt cx="307800" cy="830150"/>
          </a:xfrm>
        </p:grpSpPr>
        <p:sp>
          <p:nvSpPr>
            <p:cNvPr id="5331" name="Google Shape;5331;p106"/>
            <p:cNvSpPr txBox="1"/>
            <p:nvPr/>
          </p:nvSpPr>
          <p:spPr>
            <a:xfrm rot="-5400000">
              <a:off x="7144474" y="2509103"/>
              <a:ext cx="528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RTT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2" name="Google Shape;5332;p106"/>
            <p:cNvCxnSpPr/>
            <p:nvPr/>
          </p:nvCxnSpPr>
          <p:spPr>
            <a:xfrm rot="10800000">
              <a:off x="7399300" y="2270152"/>
              <a:ext cx="4800" cy="219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33" name="Google Shape;5333;p106"/>
            <p:cNvCxnSpPr/>
            <p:nvPr/>
          </p:nvCxnSpPr>
          <p:spPr>
            <a:xfrm>
              <a:off x="7408863" y="2876502"/>
              <a:ext cx="4800" cy="223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5334" name="Google Shape;5334;p106"/>
          <p:cNvCxnSpPr/>
          <p:nvPr/>
        </p:nvCxnSpPr>
        <p:spPr>
          <a:xfrm flipH="1" rot="10800000">
            <a:off x="6478048" y="3048954"/>
            <a:ext cx="2505000" cy="3525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5335" name="Google Shape;5335;p106"/>
          <p:cNvGrpSpPr/>
          <p:nvPr/>
        </p:nvGrpSpPr>
        <p:grpSpPr>
          <a:xfrm>
            <a:off x="8725952" y="5790650"/>
            <a:ext cx="952500" cy="554029"/>
            <a:chOff x="3317" y="3527"/>
            <a:chExt cx="600" cy="349"/>
          </a:xfrm>
        </p:grpSpPr>
        <p:sp>
          <p:nvSpPr>
            <p:cNvPr id="5336" name="Google Shape;5336;p106"/>
            <p:cNvSpPr/>
            <p:nvPr/>
          </p:nvSpPr>
          <p:spPr>
            <a:xfrm>
              <a:off x="3342" y="3576"/>
              <a:ext cx="3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37" name="Google Shape;5337;p106"/>
            <p:cNvSpPr txBox="1"/>
            <p:nvPr/>
          </p:nvSpPr>
          <p:spPr>
            <a:xfrm>
              <a:off x="3317" y="352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8" name="Google Shape;5338;p106"/>
          <p:cNvGrpSpPr/>
          <p:nvPr/>
        </p:nvGrpSpPr>
        <p:grpSpPr>
          <a:xfrm>
            <a:off x="6501860" y="3425267"/>
            <a:ext cx="2509763" cy="438225"/>
            <a:chOff x="7585075" y="3087640"/>
            <a:chExt cx="2509763" cy="438225"/>
          </a:xfrm>
        </p:grpSpPr>
        <p:cxnSp>
          <p:nvCxnSpPr>
            <p:cNvPr id="5339" name="Google Shape;5339;p106"/>
            <p:cNvCxnSpPr/>
            <p:nvPr/>
          </p:nvCxnSpPr>
          <p:spPr>
            <a:xfrm>
              <a:off x="7589838" y="3087640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0" name="Google Shape;5340;p106"/>
            <p:cNvCxnSpPr/>
            <p:nvPr/>
          </p:nvCxnSpPr>
          <p:spPr>
            <a:xfrm>
              <a:off x="7585075" y="3173365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341" name="Google Shape;5341;p106"/>
          <p:cNvGrpSpPr/>
          <p:nvPr/>
        </p:nvGrpSpPr>
        <p:grpSpPr>
          <a:xfrm>
            <a:off x="6474873" y="4035017"/>
            <a:ext cx="2555987" cy="612625"/>
            <a:chOff x="7558088" y="3697390"/>
            <a:chExt cx="2555987" cy="612625"/>
          </a:xfrm>
        </p:grpSpPr>
        <p:cxnSp>
          <p:nvCxnSpPr>
            <p:cNvPr id="5342" name="Google Shape;5342;p106"/>
            <p:cNvCxnSpPr/>
            <p:nvPr/>
          </p:nvCxnSpPr>
          <p:spPr>
            <a:xfrm flipH="1" rot="10800000">
              <a:off x="7585075" y="3697390"/>
              <a:ext cx="2529000" cy="3618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43" name="Google Shape;5343;p106"/>
            <p:cNvCxnSpPr/>
            <p:nvPr/>
          </p:nvCxnSpPr>
          <p:spPr>
            <a:xfrm flipH="1" rot="10800000">
              <a:off x="7558088" y="3957515"/>
              <a:ext cx="2505000" cy="3525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sp>
        <p:nvSpPr>
          <p:cNvPr id="5344" name="Google Shape;5344;p106"/>
          <p:cNvSpPr txBox="1"/>
          <p:nvPr/>
        </p:nvSpPr>
        <p:spPr>
          <a:xfrm rot="408291">
            <a:off x="6663318" y="3346451"/>
            <a:ext cx="2124264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segments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5" name="Google Shape;5345;p106"/>
          <p:cNvSpPr txBox="1"/>
          <p:nvPr/>
        </p:nvSpPr>
        <p:spPr>
          <a:xfrm rot="408353">
            <a:off x="6955069" y="4507075"/>
            <a:ext cx="2258112" cy="30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segments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46" name="Google Shape;5346;p106"/>
          <p:cNvGrpSpPr/>
          <p:nvPr/>
        </p:nvGrpSpPr>
        <p:grpSpPr>
          <a:xfrm>
            <a:off x="6497101" y="4430154"/>
            <a:ext cx="2395538" cy="776288"/>
            <a:chOff x="3954" y="2214"/>
            <a:chExt cx="1509" cy="489"/>
          </a:xfrm>
        </p:grpSpPr>
        <p:cxnSp>
          <p:nvCxnSpPr>
            <p:cNvPr id="5347" name="Google Shape;5347;p106"/>
            <p:cNvCxnSpPr/>
            <p:nvPr/>
          </p:nvCxnSpPr>
          <p:spPr>
            <a:xfrm>
              <a:off x="3963" y="221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8" name="Google Shape;5348;p106"/>
            <p:cNvCxnSpPr/>
            <p:nvPr/>
          </p:nvCxnSpPr>
          <p:spPr>
            <a:xfrm>
              <a:off x="3954" y="227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49" name="Google Shape;5349;p106"/>
            <p:cNvCxnSpPr/>
            <p:nvPr/>
          </p:nvCxnSpPr>
          <p:spPr>
            <a:xfrm>
              <a:off x="3963" y="2340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350" name="Google Shape;5350;p106"/>
            <p:cNvCxnSpPr/>
            <p:nvPr/>
          </p:nvCxnSpPr>
          <p:spPr>
            <a:xfrm>
              <a:off x="3957" y="240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351" name="Google Shape;5351;p106"/>
          <p:cNvGrpSpPr/>
          <p:nvPr/>
        </p:nvGrpSpPr>
        <p:grpSpPr>
          <a:xfrm flipH="1" rot="10800000">
            <a:off x="6782848" y="4696367"/>
            <a:ext cx="2119303" cy="719625"/>
            <a:chOff x="3954" y="2214"/>
            <a:chExt cx="1509" cy="489"/>
          </a:xfrm>
        </p:grpSpPr>
        <p:cxnSp>
          <p:nvCxnSpPr>
            <p:cNvPr id="5352" name="Google Shape;5352;p106"/>
            <p:cNvCxnSpPr/>
            <p:nvPr/>
          </p:nvCxnSpPr>
          <p:spPr>
            <a:xfrm>
              <a:off x="3963" y="221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3" name="Google Shape;5353;p106"/>
            <p:cNvCxnSpPr/>
            <p:nvPr/>
          </p:nvCxnSpPr>
          <p:spPr>
            <a:xfrm>
              <a:off x="3954" y="2274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4" name="Google Shape;5354;p106"/>
            <p:cNvCxnSpPr/>
            <p:nvPr/>
          </p:nvCxnSpPr>
          <p:spPr>
            <a:xfrm>
              <a:off x="3963" y="2340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5355" name="Google Shape;5355;p106"/>
            <p:cNvCxnSpPr/>
            <p:nvPr/>
          </p:nvCxnSpPr>
          <p:spPr>
            <a:xfrm>
              <a:off x="3957" y="2403"/>
              <a:ext cx="1500" cy="300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5356" name="Google Shape;5356;p106"/>
          <p:cNvGrpSpPr/>
          <p:nvPr/>
        </p:nvGrpSpPr>
        <p:grpSpPr>
          <a:xfrm>
            <a:off x="6058948" y="1829829"/>
            <a:ext cx="654050" cy="601686"/>
            <a:chOff x="-44" y="1473"/>
            <a:chExt cx="981" cy="1105"/>
          </a:xfrm>
        </p:grpSpPr>
        <p:pic>
          <p:nvPicPr>
            <p:cNvPr descr="desktop_computer_stylized_medium" id="5357" name="Google Shape;5357;p1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8" name="Google Shape;5358;p10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59" name="Google Shape;5359;p106"/>
          <p:cNvGrpSpPr/>
          <p:nvPr/>
        </p:nvGrpSpPr>
        <p:grpSpPr>
          <a:xfrm>
            <a:off x="8794210" y="1844117"/>
            <a:ext cx="380966" cy="548601"/>
            <a:chOff x="4140" y="429"/>
            <a:chExt cx="1419" cy="2400"/>
          </a:xfrm>
        </p:grpSpPr>
        <p:sp>
          <p:nvSpPr>
            <p:cNvPr id="5360" name="Google Shape;5360;p106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1" name="Google Shape;5361;p106"/>
            <p:cNvSpPr/>
            <p:nvPr/>
          </p:nvSpPr>
          <p:spPr>
            <a:xfrm>
              <a:off x="4205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2" name="Google Shape;5362;p106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3" name="Google Shape;5363;p10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64" name="Google Shape;5364;p106"/>
            <p:cNvSpPr/>
            <p:nvPr/>
          </p:nvSpPr>
          <p:spPr>
            <a:xfrm>
              <a:off x="4211" y="693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65" name="Google Shape;5365;p106"/>
            <p:cNvGrpSpPr/>
            <p:nvPr/>
          </p:nvGrpSpPr>
          <p:grpSpPr>
            <a:xfrm>
              <a:off x="4749" y="665"/>
              <a:ext cx="492" cy="15"/>
              <a:chOff x="614" y="2565"/>
              <a:chExt cx="615" cy="14"/>
            </a:xfrm>
          </p:grpSpPr>
          <p:sp>
            <p:nvSpPr>
              <p:cNvPr id="5366" name="Google Shape;5366;p106"/>
              <p:cNvSpPr/>
              <p:nvPr/>
            </p:nvSpPr>
            <p:spPr>
              <a:xfrm>
                <a:off x="614" y="2565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67" name="Google Shape;5367;p106"/>
              <p:cNvSpPr/>
              <p:nvPr/>
            </p:nvSpPr>
            <p:spPr>
              <a:xfrm>
                <a:off x="629" y="2579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68" name="Google Shape;5368;p106"/>
            <p:cNvSpPr/>
            <p:nvPr/>
          </p:nvSpPr>
          <p:spPr>
            <a:xfrm>
              <a:off x="4223" y="1019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69" name="Google Shape;5369;p106"/>
            <p:cNvGrpSpPr/>
            <p:nvPr/>
          </p:nvGrpSpPr>
          <p:grpSpPr>
            <a:xfrm>
              <a:off x="4749" y="991"/>
              <a:ext cx="492" cy="14"/>
              <a:chOff x="617" y="2565"/>
              <a:chExt cx="614" cy="15"/>
            </a:xfrm>
          </p:grpSpPr>
          <p:sp>
            <p:nvSpPr>
              <p:cNvPr id="5370" name="Google Shape;5370;p106"/>
              <p:cNvSpPr/>
              <p:nvPr/>
            </p:nvSpPr>
            <p:spPr>
              <a:xfrm>
                <a:off x="617" y="2565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1" name="Google Shape;5371;p106"/>
              <p:cNvSpPr/>
              <p:nvPr/>
            </p:nvSpPr>
            <p:spPr>
              <a:xfrm>
                <a:off x="631" y="258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72" name="Google Shape;5372;p106"/>
            <p:cNvSpPr/>
            <p:nvPr/>
          </p:nvSpPr>
          <p:spPr>
            <a:xfrm>
              <a:off x="4217" y="1360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73" name="Google Shape;5373;p106"/>
            <p:cNvSpPr/>
            <p:nvPr/>
          </p:nvSpPr>
          <p:spPr>
            <a:xfrm>
              <a:off x="4229" y="1658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74" name="Google Shape;5374;p106"/>
            <p:cNvGrpSpPr/>
            <p:nvPr/>
          </p:nvGrpSpPr>
          <p:grpSpPr>
            <a:xfrm>
              <a:off x="4737" y="1630"/>
              <a:ext cx="493" cy="14"/>
              <a:chOff x="617" y="2571"/>
              <a:chExt cx="614" cy="13"/>
            </a:xfrm>
          </p:grpSpPr>
          <p:sp>
            <p:nvSpPr>
              <p:cNvPr id="5375" name="Google Shape;5375;p106"/>
              <p:cNvSpPr/>
              <p:nvPr/>
            </p:nvSpPr>
            <p:spPr>
              <a:xfrm>
                <a:off x="617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76" name="Google Shape;5376;p106"/>
              <p:cNvSpPr/>
              <p:nvPr/>
            </p:nvSpPr>
            <p:spPr>
              <a:xfrm>
                <a:off x="631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77" name="Google Shape;5377;p10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378" name="Google Shape;5378;p106"/>
            <p:cNvGrpSpPr/>
            <p:nvPr/>
          </p:nvGrpSpPr>
          <p:grpSpPr>
            <a:xfrm>
              <a:off x="4737" y="1325"/>
              <a:ext cx="493" cy="14"/>
              <a:chOff x="612" y="2566"/>
              <a:chExt cx="614" cy="14"/>
            </a:xfrm>
          </p:grpSpPr>
          <p:sp>
            <p:nvSpPr>
              <p:cNvPr id="5379" name="Google Shape;5379;p106"/>
              <p:cNvSpPr/>
              <p:nvPr/>
            </p:nvSpPr>
            <p:spPr>
              <a:xfrm>
                <a:off x="612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80" name="Google Shape;5380;p106"/>
              <p:cNvSpPr/>
              <p:nvPr/>
            </p:nvSpPr>
            <p:spPr>
              <a:xfrm>
                <a:off x="626" y="2580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5381" name="Google Shape;5381;p106"/>
            <p:cNvSpPr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2" name="Google Shape;5382;p10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3" name="Google Shape;5383;p10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4" name="Google Shape;5384;p106"/>
            <p:cNvSpPr/>
            <p:nvPr/>
          </p:nvSpPr>
          <p:spPr>
            <a:xfrm>
              <a:off x="5518" y="2610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5" name="Google Shape;5385;p10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6" name="Google Shape;5386;p106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7" name="Google Shape;5387;p106"/>
            <p:cNvSpPr/>
            <p:nvPr/>
          </p:nvSpPr>
          <p:spPr>
            <a:xfrm>
              <a:off x="4205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8" name="Google Shape;5388;p106"/>
            <p:cNvSpPr/>
            <p:nvPr/>
          </p:nvSpPr>
          <p:spPr>
            <a:xfrm>
              <a:off x="4306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89" name="Google Shape;5389;p106"/>
            <p:cNvSpPr/>
            <p:nvPr/>
          </p:nvSpPr>
          <p:spPr>
            <a:xfrm>
              <a:off x="4489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0" name="Google Shape;5390;p106"/>
            <p:cNvSpPr/>
            <p:nvPr/>
          </p:nvSpPr>
          <p:spPr>
            <a:xfrm>
              <a:off x="4660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91" name="Google Shape;5391;p106"/>
            <p:cNvSpPr/>
            <p:nvPr/>
          </p:nvSpPr>
          <p:spPr>
            <a:xfrm>
              <a:off x="5062" y="1832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392" name="Google Shape;5392;p106"/>
          <p:cNvSpPr txBox="1"/>
          <p:nvPr/>
        </p:nvSpPr>
        <p:spPr>
          <a:xfrm>
            <a:off x="128845" y="4782579"/>
            <a:ext cx="5118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393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summary: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rate is slow, but ramps up exponentially 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3" name="Google Shape;5393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7" name="Shape 5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8" name="Google Shape;5398;p10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9" name="Google Shape;5399;p10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0" name="Google Shape;5400;p10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detecting, reacting to loss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1" name="Google Shape;5401;p107"/>
          <p:cNvSpPr txBox="1"/>
          <p:nvPr/>
        </p:nvSpPr>
        <p:spPr>
          <a:xfrm>
            <a:off x="381000" y="1524000"/>
            <a:ext cx="90876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indicated by timeout: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to 1 MSS;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then grows exponentially (as in slow start) to threshold, then grows linearly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indicated by 3 duplicate ACKs: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RENO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 ACKs indicate network capable of  delivering some segments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cut in half window then grows linearly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TCP Tahoe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sets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cwnd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1 (timeout or 3 duplicate acks)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2" name="Google Shape;540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6" name="Shape 5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7" name="Google Shape;5407;p10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08" name="Google Shape;5408;p10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9" name="Google Shape;5409;p10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TCP: from slow start to congestion avoidance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0" name="Google Shape;5410;p108"/>
          <p:cNvSpPr txBox="1"/>
          <p:nvPr/>
        </p:nvSpPr>
        <p:spPr>
          <a:xfrm>
            <a:off x="249115" y="1649952"/>
            <a:ext cx="5054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should the exponential increase switch to linear?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gets to 1/2 of its value before timeout.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1" name="Google Shape;5411;p108"/>
          <p:cNvSpPr txBox="1"/>
          <p:nvPr/>
        </p:nvSpPr>
        <p:spPr>
          <a:xfrm>
            <a:off x="249115" y="3796252"/>
            <a:ext cx="49275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loss event,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ssthresh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set to 1/2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cwnd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before loss event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2" name="Google Shape;5412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002" y="2156632"/>
            <a:ext cx="5536882" cy="3157538"/>
          </a:xfrm>
          <a:prstGeom prst="rect">
            <a:avLst/>
          </a:prstGeom>
          <a:noFill/>
          <a:ln>
            <a:noFill/>
          </a:ln>
        </p:spPr>
      </p:pic>
      <p:sp>
        <p:nvSpPr>
          <p:cNvPr id="5413" name="Google Shape;5413;p108"/>
          <p:cNvSpPr/>
          <p:nvPr/>
        </p:nvSpPr>
        <p:spPr>
          <a:xfrm>
            <a:off x="7148390" y="4093162"/>
            <a:ext cx="850800" cy="2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4" name="Google Shape;5414;p108"/>
          <p:cNvSpPr/>
          <p:nvPr/>
        </p:nvSpPr>
        <p:spPr>
          <a:xfrm>
            <a:off x="6973765" y="4191587"/>
            <a:ext cx="850800" cy="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5" name="Google Shape;5415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6915" y="4071783"/>
            <a:ext cx="1003300" cy="234103"/>
          </a:xfrm>
          <a:prstGeom prst="rect">
            <a:avLst/>
          </a:prstGeom>
          <a:noFill/>
          <a:ln>
            <a:noFill/>
          </a:ln>
        </p:spPr>
      </p:pic>
      <p:sp>
        <p:nvSpPr>
          <p:cNvPr id="5416" name="Google Shape;5416;p108"/>
          <p:cNvSpPr/>
          <p:nvPr/>
        </p:nvSpPr>
        <p:spPr>
          <a:xfrm>
            <a:off x="8491415" y="2159587"/>
            <a:ext cx="2133600" cy="24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7" name="Google Shape;5417;p108"/>
          <p:cNvSpPr txBox="1"/>
          <p:nvPr/>
        </p:nvSpPr>
        <p:spPr>
          <a:xfrm>
            <a:off x="8364415" y="2464387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8" name="Google Shape;5418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2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3" name="Google Shape;5423;p10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24" name="Google Shape;5424;p10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5" name="Google Shape;5425;p10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Summary: TCP congestion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6" name="Google Shape;5426;p109"/>
          <p:cNvGrpSpPr/>
          <p:nvPr/>
        </p:nvGrpSpPr>
        <p:grpSpPr>
          <a:xfrm>
            <a:off x="3433103" y="3136748"/>
            <a:ext cx="1955800" cy="652475"/>
            <a:chOff x="2280" y="1727"/>
            <a:chExt cx="1232" cy="411"/>
          </a:xfrm>
        </p:grpSpPr>
        <p:grpSp>
          <p:nvGrpSpPr>
            <p:cNvPr id="5427" name="Google Shape;5427;p109"/>
            <p:cNvGrpSpPr/>
            <p:nvPr/>
          </p:nvGrpSpPr>
          <p:grpSpPr>
            <a:xfrm>
              <a:off x="2280" y="1727"/>
              <a:ext cx="1200" cy="411"/>
              <a:chOff x="2280" y="1727"/>
              <a:chExt cx="1200" cy="411"/>
            </a:xfrm>
          </p:grpSpPr>
          <p:sp>
            <p:nvSpPr>
              <p:cNvPr id="5428" name="Google Shape;5428;p109"/>
              <p:cNvSpPr txBox="1"/>
              <p:nvPr/>
            </p:nvSpPr>
            <p:spPr>
              <a:xfrm>
                <a:off x="2640" y="1727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9" name="Google Shape;5429;p109"/>
              <p:cNvSpPr txBox="1"/>
              <p:nvPr/>
            </p:nvSpPr>
            <p:spPr>
              <a:xfrm>
                <a:off x="2280" y="183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00"/>
                  <a:buFont typeface="Arial"/>
                  <a:buNone/>
                </a:pPr>
                <a:r>
                  <a:rPr b="0" i="1" lang="en-US" sz="100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0" name="Google Shape;5430;p109"/>
              <p:cNvCxnSpPr/>
              <p:nvPr/>
            </p:nvCxnSpPr>
            <p:spPr>
              <a:xfrm>
                <a:off x="2491" y="1857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431" name="Google Shape;5431;p109"/>
            <p:cNvCxnSpPr/>
            <p:nvPr/>
          </p:nvCxnSpPr>
          <p:spPr>
            <a:xfrm rot="10800000">
              <a:off x="2312" y="1734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432" name="Google Shape;5432;p109"/>
          <p:cNvGrpSpPr/>
          <p:nvPr/>
        </p:nvGrpSpPr>
        <p:grpSpPr>
          <a:xfrm>
            <a:off x="3514066" y="2660510"/>
            <a:ext cx="1905000" cy="476251"/>
            <a:chOff x="2331" y="1427"/>
            <a:chExt cx="1200" cy="300"/>
          </a:xfrm>
        </p:grpSpPr>
        <p:cxnSp>
          <p:nvCxnSpPr>
            <p:cNvPr id="5433" name="Google Shape;5433;p109"/>
            <p:cNvCxnSpPr/>
            <p:nvPr/>
          </p:nvCxnSpPr>
          <p:spPr>
            <a:xfrm rot="10800000">
              <a:off x="2331" y="1673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434" name="Google Shape;5434;p109"/>
            <p:cNvSpPr txBox="1"/>
            <p:nvPr/>
          </p:nvSpPr>
          <p:spPr>
            <a:xfrm>
              <a:off x="2740" y="1543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 b="0" i="0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5435" name="Google Shape;5435;p109"/>
            <p:cNvCxnSpPr/>
            <p:nvPr/>
          </p:nvCxnSpPr>
          <p:spPr>
            <a:xfrm>
              <a:off x="2572" y="155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36" name="Google Shape;5436;p109"/>
            <p:cNvGrpSpPr/>
            <p:nvPr/>
          </p:nvGrpSpPr>
          <p:grpSpPr>
            <a:xfrm>
              <a:off x="2486" y="1427"/>
              <a:ext cx="600" cy="300"/>
              <a:chOff x="2458" y="1450"/>
              <a:chExt cx="600" cy="300"/>
            </a:xfrm>
          </p:grpSpPr>
          <p:sp>
            <p:nvSpPr>
              <p:cNvPr id="5437" name="Google Shape;5437;p109"/>
              <p:cNvSpPr txBox="1"/>
              <p:nvPr/>
            </p:nvSpPr>
            <p:spPr>
              <a:xfrm>
                <a:off x="2458" y="14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&gt; ssthresh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8" name="Google Shape;5438;p109"/>
              <p:cNvCxnSpPr/>
              <p:nvPr/>
            </p:nvCxnSpPr>
            <p:spPr>
              <a:xfrm>
                <a:off x="2724" y="155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439" name="Google Shape;5439;p109"/>
          <p:cNvGrpSpPr/>
          <p:nvPr/>
        </p:nvGrpSpPr>
        <p:grpSpPr>
          <a:xfrm>
            <a:off x="5331755" y="1598473"/>
            <a:ext cx="3178168" cy="2481251"/>
            <a:chOff x="3476" y="786"/>
            <a:chExt cx="2002" cy="1563"/>
          </a:xfrm>
        </p:grpSpPr>
        <p:grpSp>
          <p:nvGrpSpPr>
            <p:cNvPr id="5440" name="Google Shape;5440;p109"/>
            <p:cNvGrpSpPr/>
            <p:nvPr/>
          </p:nvGrpSpPr>
          <p:grpSpPr>
            <a:xfrm>
              <a:off x="3602" y="1330"/>
              <a:ext cx="901" cy="900"/>
              <a:chOff x="2293" y="2021"/>
              <a:chExt cx="901" cy="900"/>
            </a:xfrm>
          </p:grpSpPr>
          <p:sp>
            <p:nvSpPr>
              <p:cNvPr id="5441" name="Google Shape;5441;p109"/>
              <p:cNvSpPr/>
              <p:nvPr/>
            </p:nvSpPr>
            <p:spPr>
              <a:xfrm>
                <a:off x="2293" y="2021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42" name="Google Shape;5442;p109"/>
              <p:cNvSpPr txBox="1"/>
              <p:nvPr/>
            </p:nvSpPr>
            <p:spPr>
              <a:xfrm>
                <a:off x="2294" y="2191"/>
                <a:ext cx="9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congestion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avoidance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3" name="Google Shape;5443;p109"/>
            <p:cNvGrpSpPr/>
            <p:nvPr/>
          </p:nvGrpSpPr>
          <p:grpSpPr>
            <a:xfrm>
              <a:off x="3476" y="786"/>
              <a:ext cx="1500" cy="433"/>
              <a:chOff x="3499" y="904"/>
              <a:chExt cx="1500" cy="433"/>
            </a:xfrm>
          </p:grpSpPr>
          <p:sp>
            <p:nvSpPr>
              <p:cNvPr id="5444" name="Google Shape;5444;p109"/>
              <p:cNvSpPr txBox="1"/>
              <p:nvPr/>
            </p:nvSpPr>
            <p:spPr>
              <a:xfrm>
                <a:off x="3499" y="1037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    (MSS/cwnd)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5" name="Google Shape;5445;p109"/>
              <p:cNvCxnSpPr/>
              <p:nvPr/>
            </p:nvCxnSpPr>
            <p:spPr>
              <a:xfrm>
                <a:off x="3976" y="105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46" name="Google Shape;5446;p109"/>
              <p:cNvSpPr txBox="1"/>
              <p:nvPr/>
            </p:nvSpPr>
            <p:spPr>
              <a:xfrm>
                <a:off x="3974" y="915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7" name="Google Shape;5447;p109"/>
              <p:cNvSpPr txBox="1"/>
              <p:nvPr/>
            </p:nvSpPr>
            <p:spPr>
              <a:xfrm>
                <a:off x="4311" y="90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Times New Roman"/>
                  <a:buNone/>
                </a:pPr>
                <a:r>
                  <a:rPr b="0" i="0" lang="en-US" sz="2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48" name="Google Shape;5448;p109"/>
            <p:cNvSpPr/>
            <p:nvPr/>
          </p:nvSpPr>
          <p:spPr>
            <a:xfrm rot="9703120">
              <a:off x="4213" y="1145"/>
              <a:ext cx="333" cy="452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49" name="Google Shape;5449;p109"/>
            <p:cNvGrpSpPr/>
            <p:nvPr/>
          </p:nvGrpSpPr>
          <p:grpSpPr>
            <a:xfrm>
              <a:off x="4489" y="1909"/>
              <a:ext cx="989" cy="440"/>
              <a:chOff x="4254" y="2922"/>
              <a:chExt cx="989" cy="440"/>
            </a:xfrm>
          </p:grpSpPr>
          <p:sp>
            <p:nvSpPr>
              <p:cNvPr id="5450" name="Google Shape;5450;p109"/>
              <p:cNvSpPr txBox="1"/>
              <p:nvPr/>
            </p:nvSpPr>
            <p:spPr>
              <a:xfrm>
                <a:off x="4254" y="306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51" name="Google Shape;5451;p109"/>
              <p:cNvCxnSpPr/>
              <p:nvPr/>
            </p:nvCxnSpPr>
            <p:spPr>
              <a:xfrm>
                <a:off x="4353" y="3071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52" name="Google Shape;5452;p109"/>
              <p:cNvSpPr txBox="1"/>
              <p:nvPr/>
            </p:nvSpPr>
            <p:spPr>
              <a:xfrm>
                <a:off x="4343" y="292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3" name="Google Shape;5453;p109"/>
            <p:cNvSpPr/>
            <p:nvPr/>
          </p:nvSpPr>
          <p:spPr>
            <a:xfrm rot="-7520982">
              <a:off x="4290" y="1673"/>
              <a:ext cx="333" cy="452"/>
            </a:xfrm>
            <a:custGeom>
              <a:rect b="b" l="l" r="r" t="t"/>
              <a:pathLst>
                <a:path extrusionOk="0" h="452" w="376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54" name="Google Shape;5454;p109"/>
          <p:cNvGrpSpPr/>
          <p:nvPr/>
        </p:nvGrpSpPr>
        <p:grpSpPr>
          <a:xfrm>
            <a:off x="3842679" y="5049698"/>
            <a:ext cx="3424238" cy="1656652"/>
            <a:chOff x="2538" y="2960"/>
            <a:chExt cx="2157" cy="1068"/>
          </a:xfrm>
        </p:grpSpPr>
        <p:grpSp>
          <p:nvGrpSpPr>
            <p:cNvPr id="5455" name="Google Shape;5455;p109"/>
            <p:cNvGrpSpPr/>
            <p:nvPr/>
          </p:nvGrpSpPr>
          <p:grpSpPr>
            <a:xfrm>
              <a:off x="2538" y="2960"/>
              <a:ext cx="912" cy="900"/>
              <a:chOff x="2454" y="3045"/>
              <a:chExt cx="912" cy="900"/>
            </a:xfrm>
          </p:grpSpPr>
          <p:sp>
            <p:nvSpPr>
              <p:cNvPr id="5456" name="Google Shape;5456;p109"/>
              <p:cNvSpPr/>
              <p:nvPr/>
            </p:nvSpPr>
            <p:spPr>
              <a:xfrm>
                <a:off x="2454" y="3045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57" name="Google Shape;5457;p109"/>
              <p:cNvSpPr txBox="1"/>
              <p:nvPr/>
            </p:nvSpPr>
            <p:spPr>
              <a:xfrm>
                <a:off x="2794" y="3212"/>
                <a:ext cx="3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8" name="Google Shape;5458;p109"/>
              <p:cNvSpPr txBox="1"/>
              <p:nvPr/>
            </p:nvSpPr>
            <p:spPr>
              <a:xfrm>
                <a:off x="2466" y="3172"/>
                <a:ext cx="9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fast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recovery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ahoma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9" name="Google Shape;5459;p109"/>
            <p:cNvSpPr/>
            <p:nvPr/>
          </p:nvSpPr>
          <p:spPr>
            <a:xfrm>
              <a:off x="2775" y="3708"/>
              <a:ext cx="384" cy="161"/>
            </a:xfrm>
            <a:custGeom>
              <a:rect b="b" l="l" r="r" t="t"/>
              <a:pathLst>
                <a:path extrusionOk="0" h="161" w="384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60" name="Google Shape;5460;p109"/>
            <p:cNvGrpSpPr/>
            <p:nvPr/>
          </p:nvGrpSpPr>
          <p:grpSpPr>
            <a:xfrm>
              <a:off x="3191" y="3592"/>
              <a:ext cx="1504" cy="436"/>
              <a:chOff x="3542" y="3496"/>
              <a:chExt cx="1504" cy="436"/>
            </a:xfrm>
          </p:grpSpPr>
          <p:sp>
            <p:nvSpPr>
              <p:cNvPr id="5461" name="Google Shape;5461;p109"/>
              <p:cNvSpPr txBox="1"/>
              <p:nvPr/>
            </p:nvSpPr>
            <p:spPr>
              <a:xfrm>
                <a:off x="3546" y="3632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 +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2" name="Google Shape;5462;p109"/>
              <p:cNvCxnSpPr/>
              <p:nvPr/>
            </p:nvCxnSpPr>
            <p:spPr>
              <a:xfrm>
                <a:off x="3600" y="3645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63" name="Google Shape;5463;p109"/>
              <p:cNvSpPr txBox="1"/>
              <p:nvPr/>
            </p:nvSpPr>
            <p:spPr>
              <a:xfrm>
                <a:off x="3542" y="349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64" name="Google Shape;5464;p109"/>
          <p:cNvGrpSpPr/>
          <p:nvPr/>
        </p:nvGrpSpPr>
        <p:grpSpPr>
          <a:xfrm>
            <a:off x="640691" y="3730487"/>
            <a:ext cx="3956050" cy="1819276"/>
            <a:chOff x="521" y="2129"/>
            <a:chExt cx="2492" cy="1146"/>
          </a:xfrm>
        </p:grpSpPr>
        <p:grpSp>
          <p:nvGrpSpPr>
            <p:cNvPr id="5465" name="Google Shape;5465;p109"/>
            <p:cNvGrpSpPr/>
            <p:nvPr/>
          </p:nvGrpSpPr>
          <p:grpSpPr>
            <a:xfrm>
              <a:off x="521" y="2818"/>
              <a:ext cx="1271" cy="444"/>
              <a:chOff x="380" y="2768"/>
              <a:chExt cx="1271" cy="444"/>
            </a:xfrm>
          </p:grpSpPr>
          <p:sp>
            <p:nvSpPr>
              <p:cNvPr id="5466" name="Google Shape;5466;p109"/>
              <p:cNvSpPr txBox="1"/>
              <p:nvPr/>
            </p:nvSpPr>
            <p:spPr>
              <a:xfrm>
                <a:off x="380" y="291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7" name="Google Shape;5467;p109"/>
              <p:cNvCxnSpPr/>
              <p:nvPr/>
            </p:nvCxnSpPr>
            <p:spPr>
              <a:xfrm>
                <a:off x="925" y="2913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68" name="Google Shape;5468;p109"/>
              <p:cNvSpPr txBox="1"/>
              <p:nvPr/>
            </p:nvSpPr>
            <p:spPr>
              <a:xfrm>
                <a:off x="751" y="2768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9" name="Google Shape;5469;p109"/>
            <p:cNvGrpSpPr/>
            <p:nvPr/>
          </p:nvGrpSpPr>
          <p:grpSpPr>
            <a:xfrm>
              <a:off x="1813" y="2454"/>
              <a:ext cx="1200" cy="417"/>
              <a:chOff x="419" y="2872"/>
              <a:chExt cx="1200" cy="417"/>
            </a:xfrm>
          </p:grpSpPr>
          <p:sp>
            <p:nvSpPr>
              <p:cNvPr id="5470" name="Google Shape;5470;p109"/>
              <p:cNvSpPr txBox="1"/>
              <p:nvPr/>
            </p:nvSpPr>
            <p:spPr>
              <a:xfrm>
                <a:off x="439" y="2872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1" name="Google Shape;5471;p109"/>
              <p:cNvSpPr txBox="1"/>
              <p:nvPr/>
            </p:nvSpPr>
            <p:spPr>
              <a:xfrm>
                <a:off x="419" y="2989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72" name="Google Shape;5472;p109"/>
              <p:cNvCxnSpPr/>
              <p:nvPr/>
            </p:nvCxnSpPr>
            <p:spPr>
              <a:xfrm>
                <a:off x="471" y="301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73" name="Google Shape;5473;p109"/>
            <p:cNvSpPr/>
            <p:nvPr/>
          </p:nvSpPr>
          <p:spPr>
            <a:xfrm>
              <a:off x="1722" y="2129"/>
              <a:ext cx="740" cy="1146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74" name="Google Shape;5474;p109"/>
            <p:cNvSpPr/>
            <p:nvPr/>
          </p:nvSpPr>
          <p:spPr>
            <a:xfrm>
              <a:off x="1791" y="2146"/>
              <a:ext cx="700" cy="1051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75" name="Google Shape;5475;p109"/>
          <p:cNvGrpSpPr/>
          <p:nvPr/>
        </p:nvGrpSpPr>
        <p:grpSpPr>
          <a:xfrm>
            <a:off x="5165066" y="3722546"/>
            <a:ext cx="3094038" cy="1819274"/>
            <a:chOff x="3371" y="2124"/>
            <a:chExt cx="1949" cy="1146"/>
          </a:xfrm>
        </p:grpSpPr>
        <p:grpSp>
          <p:nvGrpSpPr>
            <p:cNvPr id="5476" name="Google Shape;5476;p109"/>
            <p:cNvGrpSpPr/>
            <p:nvPr/>
          </p:nvGrpSpPr>
          <p:grpSpPr>
            <a:xfrm>
              <a:off x="4120" y="2796"/>
              <a:ext cx="1200" cy="454"/>
              <a:chOff x="4142" y="2802"/>
              <a:chExt cx="1200" cy="454"/>
            </a:xfrm>
          </p:grpSpPr>
          <p:sp>
            <p:nvSpPr>
              <p:cNvPr id="5477" name="Google Shape;5477;p109"/>
              <p:cNvSpPr txBox="1"/>
              <p:nvPr/>
            </p:nvSpPr>
            <p:spPr>
              <a:xfrm>
                <a:off x="4142" y="295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ssthresh= cwnd/2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 + 3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1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78" name="Google Shape;5478;p109"/>
              <p:cNvCxnSpPr/>
              <p:nvPr/>
            </p:nvCxnSpPr>
            <p:spPr>
              <a:xfrm>
                <a:off x="4211" y="2950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79" name="Google Shape;5479;p109"/>
              <p:cNvSpPr txBox="1"/>
              <p:nvPr/>
            </p:nvSpPr>
            <p:spPr>
              <a:xfrm>
                <a:off x="4154" y="280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==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0" name="Google Shape;5480;p109"/>
            <p:cNvSpPr/>
            <p:nvPr/>
          </p:nvSpPr>
          <p:spPr>
            <a:xfrm flipH="1">
              <a:off x="3371" y="2124"/>
              <a:ext cx="740" cy="1146"/>
            </a:xfrm>
            <a:custGeom>
              <a:rect b="b" l="l" r="r" t="t"/>
              <a:pathLst>
                <a:path extrusionOk="0" h="1146" w="740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481" name="Google Shape;5481;p109"/>
          <p:cNvGrpSpPr/>
          <p:nvPr/>
        </p:nvGrpSpPr>
        <p:grpSpPr>
          <a:xfrm>
            <a:off x="4930116" y="3747947"/>
            <a:ext cx="1428750" cy="1668462"/>
            <a:chOff x="3223" y="2140"/>
            <a:chExt cx="900" cy="1051"/>
          </a:xfrm>
        </p:grpSpPr>
        <p:sp>
          <p:nvSpPr>
            <p:cNvPr id="5482" name="Google Shape;5482;p109"/>
            <p:cNvSpPr/>
            <p:nvPr/>
          </p:nvSpPr>
          <p:spPr>
            <a:xfrm flipH="1">
              <a:off x="3327" y="2140"/>
              <a:ext cx="700" cy="1051"/>
            </a:xfrm>
            <a:custGeom>
              <a:rect b="b" l="l" r="r" t="t"/>
              <a:pathLst>
                <a:path extrusionOk="0" h="1051" w="700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483" name="Google Shape;5483;p109"/>
            <p:cNvGrpSpPr/>
            <p:nvPr/>
          </p:nvGrpSpPr>
          <p:grpSpPr>
            <a:xfrm>
              <a:off x="3223" y="2649"/>
              <a:ext cx="900" cy="444"/>
              <a:chOff x="1015" y="3496"/>
              <a:chExt cx="900" cy="444"/>
            </a:xfrm>
          </p:grpSpPr>
          <p:sp>
            <p:nvSpPr>
              <p:cNvPr id="5484" name="Google Shape;5484;p109"/>
              <p:cNvSpPr txBox="1"/>
              <p:nvPr/>
            </p:nvSpPr>
            <p:spPr>
              <a:xfrm>
                <a:off x="1015" y="3640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ssthresh</a:t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Tahoma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85" name="Google Shape;5485;p109"/>
              <p:cNvGrpSpPr/>
              <p:nvPr/>
            </p:nvGrpSpPr>
            <p:grpSpPr>
              <a:xfrm>
                <a:off x="1190" y="3496"/>
                <a:ext cx="697" cy="300"/>
                <a:chOff x="1190" y="3496"/>
                <a:chExt cx="697" cy="300"/>
              </a:xfrm>
            </p:grpSpPr>
            <p:cxnSp>
              <p:nvCxnSpPr>
                <p:cNvPr id="5486" name="Google Shape;5486;p109"/>
                <p:cNvCxnSpPr/>
                <p:nvPr/>
              </p:nvCxnSpPr>
              <p:spPr>
                <a:xfrm>
                  <a:off x="1190" y="3641"/>
                  <a:ext cx="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487" name="Google Shape;5487;p109"/>
                <p:cNvSpPr txBox="1"/>
                <p:nvPr/>
              </p:nvSpPr>
              <p:spPr>
                <a:xfrm>
                  <a:off x="1287" y="3496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b="0" i="0" lang="en-US" sz="105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New ACK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488" name="Google Shape;5488;p109"/>
          <p:cNvGrpSpPr/>
          <p:nvPr/>
        </p:nvGrpSpPr>
        <p:grpSpPr>
          <a:xfrm>
            <a:off x="599415" y="1714348"/>
            <a:ext cx="5045073" cy="2530488"/>
            <a:chOff x="495" y="859"/>
            <a:chExt cx="3178" cy="1594"/>
          </a:xfrm>
        </p:grpSpPr>
        <p:grpSp>
          <p:nvGrpSpPr>
            <p:cNvPr id="5489" name="Google Shape;5489;p109"/>
            <p:cNvGrpSpPr/>
            <p:nvPr/>
          </p:nvGrpSpPr>
          <p:grpSpPr>
            <a:xfrm>
              <a:off x="1329" y="1320"/>
              <a:ext cx="900" cy="900"/>
              <a:chOff x="996" y="1773"/>
              <a:chExt cx="900" cy="900"/>
            </a:xfrm>
          </p:grpSpPr>
          <p:sp>
            <p:nvSpPr>
              <p:cNvPr id="5490" name="Google Shape;5490;p109"/>
              <p:cNvSpPr/>
              <p:nvPr/>
            </p:nvSpPr>
            <p:spPr>
              <a:xfrm>
                <a:off x="996" y="1773"/>
                <a:ext cx="900" cy="900"/>
              </a:xfrm>
              <a:prstGeom prst="ellipse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1" name="Google Shape;5491;p109"/>
              <p:cNvSpPr txBox="1"/>
              <p:nvPr/>
            </p:nvSpPr>
            <p:spPr>
              <a:xfrm>
                <a:off x="1159" y="1946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slow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2" name="Google Shape;5492;p109"/>
            <p:cNvGrpSpPr/>
            <p:nvPr/>
          </p:nvGrpSpPr>
          <p:grpSpPr>
            <a:xfrm>
              <a:off x="496" y="2026"/>
              <a:ext cx="1200" cy="427"/>
              <a:chOff x="384" y="2713"/>
              <a:chExt cx="1200" cy="427"/>
            </a:xfrm>
          </p:grpSpPr>
          <p:sp>
            <p:nvSpPr>
              <p:cNvPr id="5493" name="Google Shape;5493;p109"/>
              <p:cNvSpPr txBox="1"/>
              <p:nvPr/>
            </p:nvSpPr>
            <p:spPr>
              <a:xfrm>
                <a:off x="777" y="2713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timeout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4" name="Google Shape;5494;p109"/>
              <p:cNvSpPr txBox="1"/>
              <p:nvPr/>
            </p:nvSpPr>
            <p:spPr>
              <a:xfrm>
                <a:off x="384" y="284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cwnd/2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retransmit missing segment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5" name="Google Shape;5495;p109"/>
              <p:cNvCxnSpPr/>
              <p:nvPr/>
            </p:nvCxnSpPr>
            <p:spPr>
              <a:xfrm>
                <a:off x="709" y="2855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496" name="Google Shape;5496;p109"/>
            <p:cNvGrpSpPr/>
            <p:nvPr/>
          </p:nvGrpSpPr>
          <p:grpSpPr>
            <a:xfrm>
              <a:off x="2173" y="960"/>
              <a:ext cx="1500" cy="419"/>
              <a:chOff x="2683" y="798"/>
              <a:chExt cx="1500" cy="419"/>
            </a:xfrm>
          </p:grpSpPr>
          <p:sp>
            <p:nvSpPr>
              <p:cNvPr id="5497" name="Google Shape;5497;p109"/>
              <p:cNvSpPr txBox="1"/>
              <p:nvPr/>
            </p:nvSpPr>
            <p:spPr>
              <a:xfrm>
                <a:off x="2683" y="917"/>
                <a:ext cx="15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cwnd+MSS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050"/>
                  <a:buFont typeface="Arial"/>
                  <a:buNone/>
                </a:pPr>
                <a:r>
                  <a:rPr b="0" i="1" lang="en-US" sz="1050" u="none" cap="none" strike="noStrik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transmit new segment(s), as allowed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8" name="Google Shape;5498;p109"/>
              <p:cNvCxnSpPr/>
              <p:nvPr/>
            </p:nvCxnSpPr>
            <p:spPr>
              <a:xfrm>
                <a:off x="2744" y="934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499" name="Google Shape;5499;p109"/>
              <p:cNvSpPr txBox="1"/>
              <p:nvPr/>
            </p:nvSpPr>
            <p:spPr>
              <a:xfrm>
                <a:off x="2697" y="798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new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0" name="Google Shape;5500;p109"/>
            <p:cNvSpPr/>
            <p:nvPr/>
          </p:nvSpPr>
          <p:spPr>
            <a:xfrm>
              <a:off x="1601" y="1129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1" name="Google Shape;5501;p109"/>
            <p:cNvSpPr/>
            <p:nvPr/>
          </p:nvSpPr>
          <p:spPr>
            <a:xfrm rot="2572284">
              <a:off x="1950" y="1316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502" name="Google Shape;5502;p109"/>
            <p:cNvGrpSpPr/>
            <p:nvPr/>
          </p:nvGrpSpPr>
          <p:grpSpPr>
            <a:xfrm>
              <a:off x="1411" y="859"/>
              <a:ext cx="975" cy="440"/>
              <a:chOff x="4220" y="2922"/>
              <a:chExt cx="975" cy="440"/>
            </a:xfrm>
          </p:grpSpPr>
          <p:sp>
            <p:nvSpPr>
              <p:cNvPr id="5503" name="Google Shape;5503;p109"/>
              <p:cNvSpPr txBox="1"/>
              <p:nvPr/>
            </p:nvSpPr>
            <p:spPr>
              <a:xfrm>
                <a:off x="4220" y="306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dupACKcount++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04" name="Google Shape;5504;p109"/>
              <p:cNvCxnSpPr/>
              <p:nvPr/>
            </p:nvCxnSpPr>
            <p:spPr>
              <a:xfrm>
                <a:off x="4353" y="3071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05" name="Google Shape;5505;p109"/>
              <p:cNvSpPr txBox="1"/>
              <p:nvPr/>
            </p:nvSpPr>
            <p:spPr>
              <a:xfrm>
                <a:off x="4295" y="292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duplicate ACK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6" name="Google Shape;5506;p109"/>
            <p:cNvSpPr/>
            <p:nvPr/>
          </p:nvSpPr>
          <p:spPr>
            <a:xfrm rot="-8221425">
              <a:off x="1204" y="1903"/>
              <a:ext cx="313" cy="201"/>
            </a:xfrm>
            <a:custGeom>
              <a:rect b="b" l="l" r="r" t="t"/>
              <a:pathLst>
                <a:path extrusionOk="0" h="201" w="313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5507" name="Google Shape;5507;p109"/>
            <p:cNvCxnSpPr/>
            <p:nvPr/>
          </p:nvCxnSpPr>
          <p:spPr>
            <a:xfrm>
              <a:off x="536" y="164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grpSp>
          <p:nvGrpSpPr>
            <p:cNvPr id="5508" name="Google Shape;5508;p109"/>
            <p:cNvGrpSpPr/>
            <p:nvPr/>
          </p:nvGrpSpPr>
          <p:grpSpPr>
            <a:xfrm>
              <a:off x="495" y="1255"/>
              <a:ext cx="900" cy="427"/>
              <a:chOff x="517" y="936"/>
              <a:chExt cx="900" cy="427"/>
            </a:xfrm>
          </p:grpSpPr>
          <p:sp>
            <p:nvSpPr>
              <p:cNvPr id="5509" name="Google Shape;5509;p109"/>
              <p:cNvSpPr txBox="1"/>
              <p:nvPr/>
            </p:nvSpPr>
            <p:spPr>
              <a:xfrm>
                <a:off x="816" y="93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Noto Sans Symbols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Λ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0" name="Google Shape;5510;p109"/>
              <p:cNvSpPr txBox="1"/>
              <p:nvPr/>
            </p:nvSpPr>
            <p:spPr>
              <a:xfrm>
                <a:off x="517" y="106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cwnd = 1 MSS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ssthresh = 64 KB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dupACKcount = 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11" name="Google Shape;5511;p109"/>
              <p:cNvCxnSpPr/>
              <p:nvPr/>
            </p:nvCxnSpPr>
            <p:spPr>
              <a:xfrm>
                <a:off x="641" y="1078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512" name="Google Shape;5512;p109"/>
          <p:cNvGrpSpPr/>
          <p:nvPr/>
        </p:nvGrpSpPr>
        <p:grpSpPr>
          <a:xfrm>
            <a:off x="618244" y="3151048"/>
            <a:ext cx="3167284" cy="1312545"/>
            <a:chOff x="509" y="1766"/>
            <a:chExt cx="1995" cy="827"/>
          </a:xfrm>
        </p:grpSpPr>
        <p:pic>
          <p:nvPicPr>
            <p:cNvPr id="5513" name="Google Shape;5513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4" name="Google Shape;5514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5" name="Google Shape;5515;p1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6" name="Google Shape;5516;p109"/>
          <p:cNvGrpSpPr/>
          <p:nvPr/>
        </p:nvGrpSpPr>
        <p:grpSpPr>
          <a:xfrm>
            <a:off x="3315549" y="1378041"/>
            <a:ext cx="4333441" cy="3289069"/>
            <a:chOff x="2205" y="641"/>
            <a:chExt cx="2730" cy="2072"/>
          </a:xfrm>
        </p:grpSpPr>
        <p:grpSp>
          <p:nvGrpSpPr>
            <p:cNvPr id="5517" name="Google Shape;5517;p109"/>
            <p:cNvGrpSpPr/>
            <p:nvPr/>
          </p:nvGrpSpPr>
          <p:grpSpPr>
            <a:xfrm>
              <a:off x="3381" y="2381"/>
              <a:ext cx="583" cy="332"/>
              <a:chOff x="1166" y="3601"/>
              <a:chExt cx="583" cy="332"/>
            </a:xfrm>
          </p:grpSpPr>
          <p:grpSp>
            <p:nvGrpSpPr>
              <p:cNvPr id="5518" name="Google Shape;5518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19" name="Google Shape;5519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20" name="Google Shape;5520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21" name="Google Shape;5521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2" name="Google Shape;5522;p109"/>
            <p:cNvGrpSpPr/>
            <p:nvPr/>
          </p:nvGrpSpPr>
          <p:grpSpPr>
            <a:xfrm>
              <a:off x="2205" y="700"/>
              <a:ext cx="583" cy="332"/>
              <a:chOff x="1166" y="3601"/>
              <a:chExt cx="583" cy="332"/>
            </a:xfrm>
          </p:grpSpPr>
          <p:grpSp>
            <p:nvGrpSpPr>
              <p:cNvPr id="5523" name="Google Shape;5523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24" name="Google Shape;5524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25" name="Google Shape;5525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26" name="Google Shape;5526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7" name="Google Shape;5527;p109"/>
            <p:cNvGrpSpPr/>
            <p:nvPr/>
          </p:nvGrpSpPr>
          <p:grpSpPr>
            <a:xfrm>
              <a:off x="4352" y="641"/>
              <a:ext cx="583" cy="332"/>
              <a:chOff x="1166" y="3601"/>
              <a:chExt cx="583" cy="332"/>
            </a:xfrm>
          </p:grpSpPr>
          <p:grpSp>
            <p:nvGrpSpPr>
              <p:cNvPr id="5528" name="Google Shape;5528;p109"/>
              <p:cNvGrpSpPr/>
              <p:nvPr/>
            </p:nvGrpSpPr>
            <p:grpSpPr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5529" name="Google Shape;5529;p10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30" name="Google Shape;5530;p109"/>
                <p:cNvSpPr/>
                <p:nvPr/>
              </p:nvSpPr>
              <p:spPr>
                <a:xfrm>
                  <a:off x="1124" y="4679"/>
                  <a:ext cx="300" cy="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531" name="Google Shape;5531;p109"/>
              <p:cNvSpPr txBox="1"/>
              <p:nvPr/>
            </p:nvSpPr>
            <p:spPr>
              <a:xfrm>
                <a:off x="1274" y="363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200"/>
                  <a:buFont typeface="Comic Sans MS"/>
                  <a:buNone/>
                </a:pPr>
                <a:r>
                  <a:rPr b="1" i="1" lang="en-US" sz="1200" u="none" cap="none" strike="noStrike">
                    <a:solidFill>
                      <a:srgbClr val="3333CC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ACK!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532" name="Google Shape;5532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6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7" name="Google Shape;5537;p110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38" name="Google Shape;5538;p11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5539" name="Google Shape;5539;p11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0" name="Google Shape;5540;p11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1" name="Google Shape;5541;p11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2" name="Google Shape;5542;p11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3" name="Google Shape;5543;p11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4" name="Google Shape;5544;p110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5" name="Google Shape;5545;p110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6" name="Google Shape;5546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975" y="12834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