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9575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hxtR+2WOKERPVa2o+caf5nmcYl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67ce1a2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b67ce1a284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ef2f173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aef2f17375_0_3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ef2f1737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aef2f17375_0_4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5be40137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65be401373_0_10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ef93acb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aef93acbc8_0_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ef2f173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aef2f17375_0_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ef93acb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aef93acbc8_0_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ef2f173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aef2f17375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ef2f173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aef2f17375_0_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ef93acb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aef93acbc8_0_3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2389407" y="4801712"/>
            <a:ext cx="7314248" cy="566870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1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/>
          <p:nvPr>
            <p:ph idx="2" type="pic"/>
          </p:nvPr>
        </p:nvSpPr>
        <p:spPr>
          <a:xfrm>
            <a:off x="2389407" y="612917"/>
            <a:ext cx="7314248" cy="4115753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3"/>
          <p:cNvSpPr txBox="1"/>
          <p:nvPr>
            <p:ph idx="1" type="body"/>
          </p:nvPr>
        </p:nvSpPr>
        <p:spPr>
          <a:xfrm>
            <a:off x="2389407" y="5368581"/>
            <a:ext cx="7314248" cy="805049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33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" type="body"/>
          </p:nvPr>
        </p:nvSpPr>
        <p:spPr>
          <a:xfrm rot="5400000">
            <a:off x="3831702" y="-1621608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 rot="5400000">
            <a:off x="7283031" y="1829722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" type="body"/>
          </p:nvPr>
        </p:nvSpPr>
        <p:spPr>
          <a:xfrm rot="5400000">
            <a:off x="1695759" y="-811535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914282" y="2130919"/>
            <a:ext cx="10361851" cy="1470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1828562" y="3887100"/>
            <a:ext cx="8533290" cy="1753006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0082" y="27883"/>
            <a:ext cx="738744" cy="81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609521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393700" lvl="2" marL="1371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1" name="Google Shape;31;p29"/>
          <p:cNvSpPr txBox="1"/>
          <p:nvPr>
            <p:ph idx="2" type="body"/>
          </p:nvPr>
        </p:nvSpPr>
        <p:spPr>
          <a:xfrm>
            <a:off x="6196793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393700" lvl="2" marL="1371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g264f9aedff3_0_155"/>
          <p:cNvCxnSpPr/>
          <p:nvPr/>
        </p:nvCxnSpPr>
        <p:spPr>
          <a:xfrm>
            <a:off x="-8307" y="1316760"/>
            <a:ext cx="82989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37" name="Google Shape;37;g264f9aedff3_0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58120" y="469998"/>
            <a:ext cx="933476" cy="139877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264f9aedff3_0_155"/>
          <p:cNvSpPr/>
          <p:nvPr/>
        </p:nvSpPr>
        <p:spPr>
          <a:xfrm>
            <a:off x="146779" y="304049"/>
            <a:ext cx="811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24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962959" y="4407922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sz="5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962959" y="2907387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609521" y="1535468"/>
            <a:ext cx="5386216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609521" y="2175378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58" name="Google Shape;58;p31"/>
          <p:cNvSpPr txBox="1"/>
          <p:nvPr>
            <p:ph idx="3" type="body"/>
          </p:nvPr>
        </p:nvSpPr>
        <p:spPr>
          <a:xfrm>
            <a:off x="6192563" y="1535468"/>
            <a:ext cx="5388332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59" name="Google Shape;59;p31"/>
          <p:cNvSpPr txBox="1"/>
          <p:nvPr>
            <p:ph idx="4" type="body"/>
          </p:nvPr>
        </p:nvSpPr>
        <p:spPr>
          <a:xfrm>
            <a:off x="6192563" y="2175378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type="title"/>
          </p:nvPr>
        </p:nvSpPr>
        <p:spPr>
          <a:xfrm>
            <a:off x="609523" y="273113"/>
            <a:ext cx="4010562" cy="1162319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1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4766113" y="273115"/>
            <a:ext cx="6814779" cy="5854468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953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1pPr>
            <a:lvl2pPr indent="-463550" lvl="1" marL="9144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1800" lvl="2" marL="1371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393700" lvl="3" marL="18288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/>
        </p:txBody>
      </p:sp>
      <p:sp>
        <p:nvSpPr>
          <p:cNvPr id="66" name="Google Shape;66;p32"/>
          <p:cNvSpPr txBox="1"/>
          <p:nvPr>
            <p:ph idx="2" type="body"/>
          </p:nvPr>
        </p:nvSpPr>
        <p:spPr>
          <a:xfrm>
            <a:off x="609523" y="1435434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32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95300" lvl="0" marL="4572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 flipH="1" rot="10800000">
            <a:off x="5326165" y="4342098"/>
            <a:ext cx="4814039" cy="11496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" name="Google Shape;97;p1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3496581" y="1504717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i="0" sz="3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146951" y="4926492"/>
            <a:ext cx="2829630" cy="1260904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- 11</a:t>
            </a:r>
            <a:endParaRPr b="1" i="0" sz="37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67ce1a284_0_0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2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Block Transfer Instruction : Addressing Mode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79" name="Google Shape;179;g2b67ce1a284_0_0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0" name="Google Shape;180;g2b67ce1a28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25" y="1420050"/>
            <a:ext cx="11047951" cy="47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ef2f17375_0_34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Block Transfer Instruction : LDM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86" name="Google Shape;186;g2aef2f17375_0_34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2aef2f17375_0_34"/>
          <p:cNvSpPr txBox="1"/>
          <p:nvPr/>
        </p:nvSpPr>
        <p:spPr>
          <a:xfrm>
            <a:off x="425090" y="3195373"/>
            <a:ext cx="104214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 cap="small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LDMIA  R13!  , {  R0, R5 - R8, R11}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small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1110 100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W  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1101  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R11 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R8R7R6R5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1110 100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1   1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1101 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 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1  1 1 1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E8BD09E1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2aef2f17375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46" y="1685931"/>
            <a:ext cx="9046855" cy="91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ef2f17375_0_43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Block Transfer Instruction : STM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94" name="Google Shape;194;g2aef2f17375_0_43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g2aef2f17375_0_43"/>
          <p:cNvSpPr txBox="1"/>
          <p:nvPr/>
        </p:nvSpPr>
        <p:spPr>
          <a:xfrm>
            <a:off x="622522" y="3260180"/>
            <a:ext cx="10250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small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STMIB  R13!  , {  R8, R4- R6, R12}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1110 100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1101   000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0     00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1110 100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 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1101  000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0  00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E9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D1170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2aef2f17375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38" y="1250925"/>
            <a:ext cx="8951359" cy="1539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5be401373_0_109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SWAP: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202" name="Google Shape;202;g265be401373_0_109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3" name="Google Shape;203;g265be401373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862" y="1431525"/>
            <a:ext cx="10397562" cy="45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Easy Ways To Tell If Your Team Is Really A Team - Alain Hunkins" id="208" name="Google Shape;2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9653" y="1923168"/>
            <a:ext cx="5392394" cy="27713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3"/>
          <p:cNvCxnSpPr/>
          <p:nvPr/>
        </p:nvCxnSpPr>
        <p:spPr>
          <a:xfrm>
            <a:off x="5568744" y="1945369"/>
            <a:ext cx="4581000" cy="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0" name="Google Shape;210;p23"/>
          <p:cNvGrpSpPr/>
          <p:nvPr/>
        </p:nvGrpSpPr>
        <p:grpSpPr>
          <a:xfrm>
            <a:off x="313910" y="349537"/>
            <a:ext cx="11517160" cy="6219513"/>
            <a:chOff x="313939" y="349466"/>
            <a:chExt cx="11518312" cy="6218269"/>
          </a:xfrm>
        </p:grpSpPr>
        <p:sp>
          <p:nvSpPr>
            <p:cNvPr id="211" name="Google Shape;211;p23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3"/>
          <p:cNvSpPr/>
          <p:nvPr/>
        </p:nvSpPr>
        <p:spPr>
          <a:xfrm>
            <a:off x="5400814" y="1163381"/>
            <a:ext cx="460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5485606" y="4648994"/>
            <a:ext cx="6478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 R BADRI PRASAD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badriprasad@pes.edu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562" y="1605703"/>
            <a:ext cx="2502421" cy="342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109" name="Google Shape;109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1" name="Google Shape;111;p2"/>
          <p:cNvCxnSpPr/>
          <p:nvPr/>
        </p:nvCxnSpPr>
        <p:spPr>
          <a:xfrm flipH="1" rot="10800000">
            <a:off x="5326165" y="4342098"/>
            <a:ext cx="4814039" cy="11496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p2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113" name="Google Shape;113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3704367" y="1143794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i="0" sz="3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5452931" y="4491211"/>
            <a:ext cx="60207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Instruction Encoding – 2</a:t>
            </a:r>
            <a:endParaRPr b="1" i="0" sz="33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Branch Instruction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3"/>
          <p:cNvSpPr/>
          <p:nvPr/>
        </p:nvSpPr>
        <p:spPr>
          <a:xfrm>
            <a:off x="300525" y="4191495"/>
            <a:ext cx="9995400" cy="22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Ex 1:   B   LOOP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Ex 2:   BL   SUBROUTINE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14" y="930850"/>
            <a:ext cx="8979079" cy="256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ef93acbc8_0_4"/>
          <p:cNvSpPr txBox="1"/>
          <p:nvPr>
            <p:ph type="ctrTitle"/>
          </p:nvPr>
        </p:nvSpPr>
        <p:spPr>
          <a:xfrm>
            <a:off x="223731" y="163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Multiplication Instructions</a:t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32" name="Google Shape;132;g2aef93acbc8_0_4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g2aef93acbc8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725" y="930850"/>
            <a:ext cx="9797776" cy="3575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aef93acbc8_0_4"/>
          <p:cNvSpPr/>
          <p:nvPr/>
        </p:nvSpPr>
        <p:spPr>
          <a:xfrm>
            <a:off x="300752" y="4956231"/>
            <a:ext cx="71445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Ex 1:     MUL        R0,    R1,   R2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Ex 2:     MLA        R0,    R1,   R2 ,  R3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ef2f17375_0_5"/>
          <p:cNvSpPr txBox="1"/>
          <p:nvPr>
            <p:ph type="ctrTitle"/>
          </p:nvPr>
        </p:nvSpPr>
        <p:spPr>
          <a:xfrm>
            <a:off x="223731" y="163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Multiplication Instructions</a:t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40" name="Google Shape;140;g2aef2f17375_0_5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2aef2f17375_0_5"/>
          <p:cNvSpPr/>
          <p:nvPr/>
        </p:nvSpPr>
        <p:spPr>
          <a:xfrm>
            <a:off x="1054693" y="5085404"/>
            <a:ext cx="69411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 3:     SMULL    R0,    R1,   R2 ,  R3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Ex 4:     UMLAL    R0,    R1,   R2 ,  R3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2aef2f1737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3849"/>
            <a:ext cx="10903451" cy="437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ef93acbc8_0_17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Data Transfer Instruction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48" name="Google Shape;148;g2aef93acbc8_0_17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g2aef93acbc8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725" y="930856"/>
            <a:ext cx="10058450" cy="555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ef2f17375_0_15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Data Transfer Instruction:STR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55" name="Google Shape;155;g2aef2f17375_0_15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g2aef2f17375_0_15"/>
          <p:cNvSpPr txBox="1"/>
          <p:nvPr/>
        </p:nvSpPr>
        <p:spPr>
          <a:xfrm>
            <a:off x="339425" y="1443084"/>
            <a:ext cx="10773000" cy="4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STR	R0, [R1]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</a:t>
            </a:r>
            <a:r>
              <a:rPr b="0" i="0" lang="en-US" sz="28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01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1   0  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0  0001 0000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0000  0000 0000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01   I  P  U   B   W  L  0001 0000  0000  0000  0000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Code:     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58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10000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2aef2f17375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695" y="930850"/>
            <a:ext cx="7271691" cy="102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ef2f17375_0_23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Data Transfer Instruction:LDR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63" name="Google Shape;163;g2aef2f17375_0_23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g2aef2f17375_0_23"/>
          <p:cNvSpPr txBox="1"/>
          <p:nvPr/>
        </p:nvSpPr>
        <p:spPr>
          <a:xfrm>
            <a:off x="341800" y="2132412"/>
            <a:ext cx="10463700" cy="5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LDR	R0, [R1],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  01  I  P   U   B   W   L  0001 0000 0000 0000 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  </a:t>
            </a:r>
            <a:r>
              <a:rPr b="0" i="0" lang="en-US" sz="28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01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1 0    1   0  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1  0001 0000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0000 0000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E6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10002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2aef2f17375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756" y="1460001"/>
            <a:ext cx="9029948" cy="95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ef93acbc8_0_30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Block Transfer Instructions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71" name="Google Shape;171;g2aef93acbc8_0_30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2" name="Google Shape;172;g2aef93acbc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912" y="1087650"/>
            <a:ext cx="10560513" cy="289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aef93acbc8_0_30"/>
          <p:cNvSpPr/>
          <p:nvPr/>
        </p:nvSpPr>
        <p:spPr>
          <a:xfrm>
            <a:off x="326627" y="4529805"/>
            <a:ext cx="11073000" cy="17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small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 1:  LDMIA  R13!  , {  R0, R5 - R8, R11}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small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 2:  STMIA  R13!  , {  R8, R4- R6, R12}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2016-01-05T00:08:12Z</dcterms:created>
  <dc:creator>PESU-CS</dc:creator>
</cp:coreProperties>
</file>