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embeddedFontLst>
    <p:embeddedFont>
      <p:font typeface="Lato"/>
      <p:regular r:id="rId44"/>
      <p:bold r:id="rId45"/>
      <p:italic r:id="rId46"/>
      <p:boldItalic r:id="rId47"/>
    </p:embeddedFont>
    <p:embeddedFont>
      <p:font typeface="Noto Sans Symbol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hTgqI9SFXCdUk2UdSlfms6L+S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37FCAD-D994-4682-9BF9-531584A68B45}">
  <a:tblStyle styleId="{1537FCAD-D994-4682-9BF9-531584A68B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regular.fntdata"/><Relationship Id="rId43" Type="http://schemas.openxmlformats.org/officeDocument/2006/relationships/slide" Target="slides/slide37.xml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otoSansSymbols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NotoSansSymbol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40"/>
          <p:cNvSpPr/>
          <p:nvPr/>
        </p:nvSpPr>
        <p:spPr>
          <a:xfrm>
            <a:off x="146798" y="303979"/>
            <a:ext cx="8121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pic>
        <p:nvPicPr>
          <p:cNvPr id="24" name="Google Shape;2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25884" y="162962"/>
            <a:ext cx="730313" cy="10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2"/>
          <p:cNvSpPr/>
          <p:nvPr/>
        </p:nvSpPr>
        <p:spPr>
          <a:xfrm>
            <a:off x="146798" y="303979"/>
            <a:ext cx="8121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gif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gif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Digital_data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4.jpg"/><Relationship Id="rId5" Type="http://schemas.openxmlformats.org/officeDocument/2006/relationships/image" Target="../media/image30.jpg"/><Relationship Id="rId6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jpg"/><Relationship Id="rId10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Computer_scientist" TargetMode="External"/><Relationship Id="rId4" Type="http://schemas.openxmlformats.org/officeDocument/2006/relationships/hyperlink" Target="https://en.wikipedia.org/wiki/Computer_architecture" TargetMode="External"/><Relationship Id="rId9" Type="http://schemas.openxmlformats.org/officeDocument/2006/relationships/hyperlink" Target="http://searchservervirtualization.techtarget.com/definition/SPARC" TargetMode="External"/><Relationship Id="rId5" Type="http://schemas.openxmlformats.org/officeDocument/2006/relationships/hyperlink" Target="https://en.wikipedia.org/wiki/Compiler" TargetMode="External"/><Relationship Id="rId6" Type="http://schemas.openxmlformats.org/officeDocument/2006/relationships/hyperlink" Target="https://en.wikipedia.org/wiki/RISC" TargetMode="External"/><Relationship Id="rId7" Type="http://schemas.openxmlformats.org/officeDocument/2006/relationships/hyperlink" Target="https://en.wikipedia.org/wiki/Computer_architecture" TargetMode="External"/><Relationship Id="rId8" Type="http://schemas.openxmlformats.org/officeDocument/2006/relationships/hyperlink" Target="https://en.wikipedia.org/wiki/Computer_architectur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5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jpg"/><Relationship Id="rId4" Type="http://schemas.openxmlformats.org/officeDocument/2006/relationships/image" Target="../media/image24.jpg"/><Relationship Id="rId9" Type="http://schemas.openxmlformats.org/officeDocument/2006/relationships/image" Target="../media/image46.jpg"/><Relationship Id="rId5" Type="http://schemas.openxmlformats.org/officeDocument/2006/relationships/image" Target="../media/image51.png"/><Relationship Id="rId6" Type="http://schemas.openxmlformats.org/officeDocument/2006/relationships/image" Target="../media/image45.png"/><Relationship Id="rId7" Type="http://schemas.openxmlformats.org/officeDocument/2006/relationships/image" Target="../media/image52.png"/><Relationship Id="rId8" Type="http://schemas.openxmlformats.org/officeDocument/2006/relationships/image" Target="../media/image4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jp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../../../../MPCA%202023/UE21CS251B%20MPCA2023-CourseInfo.doc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0" name="Google Shape;100;p1"/>
          <p:cNvCxnSpPr/>
          <p:nvPr/>
        </p:nvCxnSpPr>
        <p:spPr>
          <a:xfrm flipH="1" rot="10800000">
            <a:off x="5991020" y="3686573"/>
            <a:ext cx="4814665" cy="11493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102" name="Google Shape;10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"/>
          <p:cNvSpPr/>
          <p:nvPr/>
        </p:nvSpPr>
        <p:spPr>
          <a:xfrm>
            <a:off x="4276653" y="734344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6830221" y="2249543"/>
            <a:ext cx="27481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UE22CS251B</a:t>
            </a:r>
            <a:endParaRPr b="1" i="0" sz="3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763178" y="3009926"/>
            <a:ext cx="2829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Session  - 1.1      </a:t>
            </a:r>
            <a:endParaRPr b="1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31" y="611096"/>
            <a:ext cx="1795662" cy="26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707872" y="3412581"/>
            <a:ext cx="3199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 – RR Campus 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56528" y="3930742"/>
            <a:ext cx="466462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V R Badri Prasad (2) –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Theory 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Deepashree H L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Chitra G M (2)  –  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Lab 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Jayashree S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Chandravva Hebbi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Shivakumar Dalali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Ashok Kumar Patil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596929" y="3940366"/>
            <a:ext cx="3199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 – EC Campus </a:t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864835" y="4545155"/>
            <a:ext cx="466462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Prajwala T R (2) – 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Theory Co-Anchor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Shantala P T (3)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Deepti C (2)  –  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Lab Co-Anchor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 Charu kathuria  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Prof. Surabhi Choudhary(2)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gemini Logo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395" y="1465617"/>
            <a:ext cx="510445" cy="510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/>
          <p:nvPr/>
        </p:nvSpPr>
        <p:spPr>
          <a:xfrm>
            <a:off x="7639578" y="1465398"/>
            <a:ext cx="21393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Capgemini</a:t>
            </a:r>
            <a:endParaRPr sz="16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Firmware Developer</a:t>
            </a:r>
            <a:endParaRPr b="1" i="0" sz="16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0" y="1535997"/>
            <a:ext cx="864096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Role Description (Role &amp; Responsibilities)</a:t>
            </a:r>
            <a:b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b="1" lang="en-US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Mandatory skills 16bit 32bit Microcontroller Microprocessor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2. Embedded systems Firmware Device driver development experience Programming Strong in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3. Communication protocols UART CAN SPI Ethernet Modbus TCP IP IDE usage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4. Code composer studio IAR workbench Code warrior RTOS VxWorks FreeRTOS Ti RTOS Bootloader</a:t>
            </a:r>
            <a:endParaRPr sz="1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5. Multi threading concepts Preferred skills Strong in Cplusplus Assembly language experience</a:t>
            </a:r>
            <a:endParaRPr b="0" i="0" sz="12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205121" y="2996952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Mobiveil</a:t>
            </a:r>
            <a:r>
              <a:rPr b="1" lang="en-US" sz="1800">
                <a:solidFill>
                  <a:srgbClr val="0CAA4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CPU Processor Design</a:t>
            </a:r>
            <a:endParaRPr b="1" i="0"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153978" y="3406348"/>
            <a:ext cx="832236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Job Summary: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Bachelors or Masters degree in </a:t>
            </a:r>
            <a:r>
              <a:rPr b="1" lang="en-US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Computer Science </a:t>
            </a: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or Electrical/Computer Engineering.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Understanding of general purpose CPU micro architecture, including knowledge of areas such as processor pipelines, caches, memory hierarchy, and multi-processor systems.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Knowledge and or Experience in RTL Design hardware development using Verilog, ideally block design in a CPU design project or similar high performance project.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Understanding of CPU instruction set architecture and assembly language.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Familiarity with ARM architecture and micro-architecture for current ARM CPU cores is helpful but not required.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Software development skills and/ or experience is helpful (C/C++, Python/Perl, Shell scripting)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Experience modelling microprocessors using higher-level languages, like C/C++, is helpful but not required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Effective communication skills and the ability to collaborate with a team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289428" y="880724"/>
            <a:ext cx="1823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Job Description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192540" y="1677413"/>
            <a:ext cx="411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Open-Silicon: </a:t>
            </a:r>
            <a:r>
              <a:rPr b="1" lang="en-US" sz="18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Software Engineer</a:t>
            </a:r>
            <a:endParaRPr b="1" i="0" sz="180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220248" y="2321034"/>
            <a:ext cx="805553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Job Description: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Solid programming experience in C or C++.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Adequate knowledge of Object oriented programming and design concepts.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Should have good knowledge of System software, Microprocessors/Microcontrollers, Memory subsystem, Hardware IPs 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Proven experience in embedded systems design with low level driver programming , bootloader, preemptive, multitasking real-time operating systems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Should have exposure to scripting language e.g. Perl/Shell/Python etc.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Experience in hands-on development and troubleshooting on embedded boards.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Familiarity with software configuration management tools, defect tracking tools, and peer review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Good team player, should be able to handle task independently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289428" y="880724"/>
            <a:ext cx="1823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Job Description 4</a:t>
            </a:r>
            <a:endParaRPr b="1"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ESU-CS\Desktop\QA.jpg"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9271" y="4739003"/>
            <a:ext cx="2891561" cy="188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201" name="Google Shape;201;p1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3" name="Google Shape;203;p12"/>
          <p:cNvCxnSpPr/>
          <p:nvPr/>
        </p:nvCxnSpPr>
        <p:spPr>
          <a:xfrm flipH="1" rot="10800000">
            <a:off x="5355731" y="5342105"/>
            <a:ext cx="4814665" cy="1149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4" name="Google Shape;204;p12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205" name="Google Shape;205;p1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2"/>
          <p:cNvSpPr/>
          <p:nvPr/>
        </p:nvSpPr>
        <p:spPr>
          <a:xfrm>
            <a:off x="3853158" y="1504365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6349659" y="2964922"/>
            <a:ext cx="27462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572500" y="3689588"/>
            <a:ext cx="632331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RISC and CISC Architectures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6276758" y="5635659"/>
            <a:ext cx="2829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Session  - 1.11</a:t>
            </a:r>
            <a:endParaRPr b="1"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680" y="1631373"/>
            <a:ext cx="2343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guy1.gif"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9788"/>
            <a:ext cx="4775200" cy="220821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>
            <p:ph idx="1" type="subTitle"/>
          </p:nvPr>
        </p:nvSpPr>
        <p:spPr>
          <a:xfrm>
            <a:off x="3722254" y="3103418"/>
            <a:ext cx="4821382" cy="214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>
                <a:solidFill>
                  <a:srgbClr val="002060"/>
                </a:solidFill>
              </a:rPr>
              <a:t>Is</a:t>
            </a:r>
            <a:r>
              <a:rPr lang="en-US"/>
              <a:t> </a:t>
            </a:r>
            <a:r>
              <a:rPr b="1" lang="en-US">
                <a:solidFill>
                  <a:srgbClr val="002060"/>
                </a:solidFill>
              </a:rPr>
              <a:t>MICROPROCESSOR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lang="en-US">
                <a:solidFill>
                  <a:schemeClr val="accent2"/>
                </a:solidFill>
              </a:rPr>
              <a:t>Brain</a:t>
            </a:r>
            <a:r>
              <a:rPr lang="en-US">
                <a:solidFill>
                  <a:schemeClr val="accent2"/>
                </a:solidFill>
              </a:rPr>
              <a:t> or </a:t>
            </a:r>
            <a:r>
              <a:rPr b="1" lang="en-US">
                <a:solidFill>
                  <a:schemeClr val="accent2"/>
                </a:solidFill>
              </a:rPr>
              <a:t>Heart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of a computer System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???</a:t>
            </a:r>
            <a:endParaRPr/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4953000"/>
            <a:ext cx="3048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"/>
            <a:ext cx="32893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o_pc.gif" id="220" name="Google Shape;22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1892" y="0"/>
            <a:ext cx="5080000" cy="242685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/>
        </p:nvSpPr>
        <p:spPr>
          <a:xfrm>
            <a:off x="4128654" y="6550223"/>
            <a:ext cx="4623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Statutory Warning: does not resemble anyone over here</a:t>
            </a:r>
            <a:endParaRPr/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97519" y="88901"/>
            <a:ext cx="811357" cy="118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/>
        </p:nvSpPr>
        <p:spPr>
          <a:xfrm>
            <a:off x="486181" y="4975871"/>
            <a:ext cx="8205207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engineering decisions and tradeoffs that must be made in order to produce a </a:t>
            </a:r>
            <a:r>
              <a:rPr b="1"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“Good" Design”</a:t>
            </a: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i.e Execution Time, Space and Resource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633210" y="4527748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is C</a:t>
            </a:r>
            <a:r>
              <a:rPr b="1" i="0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omputer </a:t>
            </a: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rchitecture ?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196946" y="770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we study?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251921" y="1610002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is a μicroProcessor?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316752" y="2122351"/>
            <a:ext cx="806078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Brain of the Computer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Basic Computing Unit on a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Integrated Chip (IC)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Three basic characteristics differentiate microprocessors: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set , Bandwidth,  Clock speed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284" y="1918856"/>
            <a:ext cx="1239980" cy="123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1388" y="3068794"/>
            <a:ext cx="1534439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/>
        </p:nvSpPr>
        <p:spPr>
          <a:xfrm>
            <a:off x="332508" y="1440873"/>
            <a:ext cx="1113905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Study Microprocessor?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Everywhere we have devices which are controlled by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“Microprocessor” or “Microcontroller”</a:t>
            </a:r>
            <a:endParaRPr/>
          </a:p>
          <a:p>
            <a:pPr indent="-2286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Because its part of the Curriculum!!! ☺</a:t>
            </a:r>
            <a:endParaRPr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676073"/>
            <a:ext cx="2563091" cy="300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0" y="0"/>
            <a:ext cx="11000509" cy="1136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</a:t>
            </a: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Computer Organization  &amp; Computer Architecture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9" y="1578408"/>
            <a:ext cx="2364508" cy="218276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6"/>
          <p:cNvSpPr/>
          <p:nvPr/>
        </p:nvSpPr>
        <p:spPr>
          <a:xfrm>
            <a:off x="3223492" y="1429328"/>
            <a:ext cx="803563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Organization refers to the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Operational Units and there interconnections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that realize or recognize the specifications of Computer Architecture.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Organizational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includes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details transparent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to the programmer such as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 signals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between computers and peripherals and the memory technology used.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6"/>
          <p:cNvCxnSpPr/>
          <p:nvPr/>
        </p:nvCxnSpPr>
        <p:spPr>
          <a:xfrm flipH="1" rot="10800000">
            <a:off x="0" y="1246905"/>
            <a:ext cx="7813964" cy="18473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8" name="Google Shape;2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09" y="4096328"/>
            <a:ext cx="4387273" cy="232294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/>
          <p:nvPr/>
        </p:nvSpPr>
        <p:spPr>
          <a:xfrm>
            <a:off x="5098473" y="3900254"/>
            <a:ext cx="60960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Architecture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refers to those attributes of a system visible to a programmer, the other way those attributes that have direct impact on the logical execution of the program.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Architectural attributes include the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set, the no of bits used to represent the data types, Input Output mechanism and technique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for addressing memories.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0" y="0"/>
            <a:ext cx="7860145" cy="1136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</a:t>
            </a:r>
            <a:b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17"/>
          <p:cNvCxnSpPr/>
          <p:nvPr/>
        </p:nvCxnSpPr>
        <p:spPr>
          <a:xfrm flipH="1" rot="10800000">
            <a:off x="0" y="1246905"/>
            <a:ext cx="7813964" cy="18473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17"/>
          <p:cNvSpPr/>
          <p:nvPr/>
        </p:nvSpPr>
        <p:spPr>
          <a:xfrm>
            <a:off x="138540" y="3087408"/>
            <a:ext cx="9476515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Accepts </a:t>
            </a:r>
            <a:r>
              <a:rPr lang="en-US" sz="20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data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as input, processes it according to instructions stored in its memory, and provides results as output.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Don’t have RAM, ROM, and other peripheral on the chip.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Memory , I/O and other components need to be connected externally.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Cannot be used in compact systems.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Power Consumption is High.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17782"/>
            <a:ext cx="5486400" cy="148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0" y="0"/>
            <a:ext cx="7860145" cy="1136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</a:t>
            </a:r>
            <a:br>
              <a:rPr b="1" lang="en-US" sz="2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1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b="1"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18"/>
          <p:cNvCxnSpPr/>
          <p:nvPr/>
        </p:nvCxnSpPr>
        <p:spPr>
          <a:xfrm flipH="1" rot="10800000">
            <a:off x="0" y="1246905"/>
            <a:ext cx="7813964" cy="18473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18"/>
          <p:cNvSpPr/>
          <p:nvPr/>
        </p:nvSpPr>
        <p:spPr>
          <a:xfrm>
            <a:off x="157011" y="2856499"/>
            <a:ext cx="10658771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Comprises of CPU, in addition with a fixed amount of RAM, ROM and other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peripherals all embedded on a single chip.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Also termed as a mini computer or a computer on a single chip.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Designed to perform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specific tasks.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Requires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small resources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like RAM, ROM, I/O ports etc. and hence can be embedded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on a single chip.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Reduces the size and the cost.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92" y="1323110"/>
            <a:ext cx="4093008" cy="157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1942" y="138546"/>
            <a:ext cx="953039" cy="139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9645">
            <a:off x="504518" y="2368184"/>
            <a:ext cx="7229761" cy="3894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/>
        </p:nvSpPr>
        <p:spPr>
          <a:xfrm>
            <a:off x="159658" y="870857"/>
            <a:ext cx="3988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Microprocessor, Where am I?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17" name="Google Shape;117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9" name="Google Shape;119;p2"/>
          <p:cNvCxnSpPr/>
          <p:nvPr/>
        </p:nvCxnSpPr>
        <p:spPr>
          <a:xfrm flipH="1" rot="10800000">
            <a:off x="5260647" y="4111542"/>
            <a:ext cx="4814665" cy="11493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0" name="Google Shape;120;p2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121" name="Google Shape;121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/>
          <p:nvPr/>
        </p:nvSpPr>
        <p:spPr>
          <a:xfrm>
            <a:off x="3497033" y="1504365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6349659" y="2964922"/>
            <a:ext cx="25825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225310" y="4721825"/>
            <a:ext cx="29648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680" y="1631373"/>
            <a:ext cx="2343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53" y="1422199"/>
            <a:ext cx="6144835" cy="421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336" y="1926111"/>
            <a:ext cx="1800200" cy="213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6443" y="5014303"/>
            <a:ext cx="1594341" cy="148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/>
          <p:nvPr/>
        </p:nvSpPr>
        <p:spPr>
          <a:xfrm>
            <a:off x="159658" y="870857"/>
            <a:ext cx="3988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Microprocessor, Where am I?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21"/>
          <p:cNvGraphicFramePr/>
          <p:nvPr/>
        </p:nvGraphicFramePr>
        <p:xfrm>
          <a:off x="477163" y="1420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{1537FCAD-D994-4682-9BF9-531584A68B45}</a:tableStyleId>
              </a:tblPr>
              <a:tblGrid>
                <a:gridCol w="1754625"/>
                <a:gridCol w="4898675"/>
              </a:tblGrid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4004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Nov. 15,1971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April 1972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April 1974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8085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March 1976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June 8, 1978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8088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June 1979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80286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Feb. 1982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i80386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1985 - 1990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I80486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1989 - 1992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1993 - 1999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MMX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1996 - 1999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Atom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2008 - 2009 (as Centrino Atom), 2008–present (as Atom)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Celeron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1998–present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Pro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1995 - 1998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II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1997 - 1999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 Pentium III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1999 - 2003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Intel Xeon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1998–present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2000 - 2008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4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2000 - 2008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2003 - 2008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Pentium D/EE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2005 - 2008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21"/>
          <p:cNvSpPr txBox="1"/>
          <p:nvPr/>
        </p:nvSpPr>
        <p:spPr>
          <a:xfrm>
            <a:off x="204031" y="800651"/>
            <a:ext cx="61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Microprocessor - Evolution</a:t>
            </a:r>
            <a:endParaRPr sz="2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2"/>
          <p:cNvGraphicFramePr/>
          <p:nvPr/>
        </p:nvGraphicFramePr>
        <p:xfrm>
          <a:off x="297543" y="2006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{1537FCAD-D994-4682-9BF9-531584A68B45}</a:tableStyleId>
              </a:tblPr>
              <a:tblGrid>
                <a:gridCol w="3490675"/>
                <a:gridCol w="2307775"/>
              </a:tblGrid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Pentium Dual-Core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2006 - 2009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Pentium (2009)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2009–present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2006 - 2008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2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2006 - 2011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i3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2010–present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i5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2009–present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i7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2008–present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i7 (Extreme Edition)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2011–present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i9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2018–present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Intel Core i9 (Extreme Edition)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Q3 2017–present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900" marB="17900" marR="35775" marL="35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22"/>
          <p:cNvSpPr txBox="1"/>
          <p:nvPr/>
        </p:nvSpPr>
        <p:spPr>
          <a:xfrm>
            <a:off x="204031" y="882133"/>
            <a:ext cx="61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Microprocessor - Evolution</a:t>
            </a:r>
            <a:endParaRPr sz="2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/>
        </p:nvSpPr>
        <p:spPr>
          <a:xfrm>
            <a:off x="159658" y="870857"/>
            <a:ext cx="38311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Why Study Microprocessor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048" y="3789040"/>
            <a:ext cx="220644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ffee maker with a handle&#10;&#10;Description automatically generated with low confidence" id="301" name="Google Shape;3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4115160"/>
            <a:ext cx="1523520" cy="19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holding a gun&#10;&#10;Description automatically generated with medium confidence" id="302" name="Google Shape;30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396200">
            <a:off x="5955480" y="2823504"/>
            <a:ext cx="1709280" cy="176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3006" y="4840600"/>
            <a:ext cx="2249280" cy="167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94966" y="1499300"/>
            <a:ext cx="85162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Because its part of the Curriculum!!! </a:t>
            </a:r>
            <a:r>
              <a:rPr lang="en-US" sz="24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F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318F6"/>
                </a:solidFill>
                <a:latin typeface="Calibri"/>
                <a:ea typeface="Calibri"/>
                <a:cs typeface="Calibri"/>
                <a:sym typeface="Calibri"/>
              </a:rPr>
              <a:t>Everywhere we have devices which are controlled by “Microprocessor” or “Microcontroller”</a:t>
            </a:r>
            <a:endParaRPr sz="2400">
              <a:solidFill>
                <a:srgbClr val="2318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/>
        </p:nvSpPr>
        <p:spPr>
          <a:xfrm>
            <a:off x="140676" y="801858"/>
            <a:ext cx="43636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Classification of Microprocessors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993" y="1940622"/>
            <a:ext cx="1951978" cy="1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4"/>
          <p:cNvSpPr txBox="1"/>
          <p:nvPr/>
        </p:nvSpPr>
        <p:spPr>
          <a:xfrm>
            <a:off x="2397644" y="2475914"/>
            <a:ext cx="1645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75456">
            <a:off x="256232" y="4449550"/>
            <a:ext cx="1831244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72949">
            <a:off x="2716697" y="4513560"/>
            <a:ext cx="1500437" cy="139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2733" y="4154633"/>
            <a:ext cx="1755263" cy="1730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4"/>
          <p:cNvCxnSpPr>
            <a:stCxn id="310" idx="2"/>
            <a:endCxn id="312" idx="0"/>
          </p:cNvCxnSpPr>
          <p:nvPr/>
        </p:nvCxnSpPr>
        <p:spPr>
          <a:xfrm flipH="1">
            <a:off x="1488282" y="3548522"/>
            <a:ext cx="1733700" cy="98970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24"/>
          <p:cNvCxnSpPr>
            <a:stCxn id="310" idx="2"/>
            <a:endCxn id="313" idx="0"/>
          </p:cNvCxnSpPr>
          <p:nvPr/>
        </p:nvCxnSpPr>
        <p:spPr>
          <a:xfrm>
            <a:off x="3221982" y="3548522"/>
            <a:ext cx="210000" cy="96600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24"/>
          <p:cNvCxnSpPr>
            <a:stCxn id="310" idx="2"/>
            <a:endCxn id="314" idx="0"/>
          </p:cNvCxnSpPr>
          <p:nvPr/>
        </p:nvCxnSpPr>
        <p:spPr>
          <a:xfrm>
            <a:off x="3221982" y="3548522"/>
            <a:ext cx="2318400" cy="606000"/>
          </a:xfrm>
          <a:prstGeom prst="straightConnector1">
            <a:avLst/>
          </a:prstGeom>
          <a:noFill/>
          <a:ln cap="flat" cmpd="sng" w="3810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24"/>
          <p:cNvSpPr txBox="1"/>
          <p:nvPr/>
        </p:nvSpPr>
        <p:spPr>
          <a:xfrm>
            <a:off x="4381173" y="1436526"/>
            <a:ext cx="39419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CISC: Complex Instruction Set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RISC: Reduced Instruction Set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017166" y="3924669"/>
            <a:ext cx="1645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2322523" y="3938505"/>
            <a:ext cx="1645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5156391" y="3497698"/>
            <a:ext cx="1645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Special Purpose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/>
        </p:nvSpPr>
        <p:spPr>
          <a:xfrm>
            <a:off x="70340" y="872199"/>
            <a:ext cx="4896729" cy="436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to Classify Microprocessors?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308009" y="1497038"/>
            <a:ext cx="10558914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6588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basic characteristics differentiate microprocessors: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Instruction set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set of instructions that the microprocessor can execute.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bits processed in a single instruction.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Clock Speed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many instructions per second the processor can execute.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0708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Given in megahertz (MHz),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/>
        </p:nvSpPr>
        <p:spPr>
          <a:xfrm>
            <a:off x="112544" y="844063"/>
            <a:ext cx="4896729" cy="436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Instruction Set Architecture (ISA)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355391" y="1745896"/>
            <a:ext cx="11493307" cy="3600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complete collection of instructions that are understood by a CPU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18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Data Movement, Data Processing, Branch Instruction……etc</a:t>
            </a:r>
            <a:endParaRPr sz="1800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Designers decide the ISA for respective Microprocessor.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responsibility of Compiler to generate correct and Optimized code for respective Microprocessor.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criteria to classify CISC &amp; RISC Processor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609600" y="0"/>
            <a:ext cx="1127760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br>
              <a:rPr b="1" lang="en-US" sz="5300">
                <a:solidFill>
                  <a:srgbClr val="C00000"/>
                </a:solidFill>
              </a:rPr>
            </a:br>
            <a:r>
              <a:rPr b="1" lang="en-US" sz="31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CISC – </a:t>
            </a:r>
            <a:r>
              <a:rPr b="1" lang="en-US" sz="3100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Complex Instruction Set Computer</a:t>
            </a:r>
            <a:br>
              <a:rPr b="1" lang="en-US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7"/>
          <p:cNvSpPr txBox="1"/>
          <p:nvPr>
            <p:ph idx="1" type="body"/>
          </p:nvPr>
        </p:nvSpPr>
        <p:spPr>
          <a:xfrm>
            <a:off x="522974" y="1434165"/>
            <a:ext cx="1107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Preamble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Earliest machines were programmed in assembly language and memory was slow and expensive.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The </a:t>
            </a:r>
            <a:r>
              <a:rPr lang="en-US" sz="2600">
                <a:solidFill>
                  <a:srgbClr val="0000FF"/>
                </a:solidFill>
              </a:rPr>
              <a:t>CISC</a:t>
            </a:r>
            <a:r>
              <a:rPr lang="en-US" sz="2600"/>
              <a:t> philosophy made sense, and was commonly implemented in such </a:t>
            </a:r>
            <a:r>
              <a:rPr lang="en-US" sz="2600">
                <a:solidFill>
                  <a:srgbClr val="0000FF"/>
                </a:solidFill>
              </a:rPr>
              <a:t>large computers</a:t>
            </a:r>
            <a:r>
              <a:rPr lang="en-US" sz="2600"/>
              <a:t> as the </a:t>
            </a:r>
            <a:r>
              <a:rPr lang="en-US" sz="2600">
                <a:solidFill>
                  <a:srgbClr val="0000FF"/>
                </a:solidFill>
              </a:rPr>
              <a:t>PDP-11</a:t>
            </a:r>
            <a:r>
              <a:rPr lang="en-US" sz="2600"/>
              <a:t> and the </a:t>
            </a:r>
            <a:r>
              <a:rPr lang="en-US" sz="2600">
                <a:solidFill>
                  <a:srgbClr val="0000FF"/>
                </a:solidFill>
              </a:rPr>
              <a:t>DEC</a:t>
            </a:r>
            <a:r>
              <a:rPr lang="en-US" sz="2600"/>
              <a:t> system </a:t>
            </a:r>
            <a:r>
              <a:rPr lang="en-US" sz="2600">
                <a:solidFill>
                  <a:srgbClr val="0000FF"/>
                </a:solidFill>
              </a:rPr>
              <a:t>10</a:t>
            </a:r>
            <a:r>
              <a:rPr lang="en-US" sz="2600"/>
              <a:t> and </a:t>
            </a:r>
            <a:r>
              <a:rPr lang="en-US" sz="2600">
                <a:solidFill>
                  <a:srgbClr val="0000FF"/>
                </a:solidFill>
              </a:rPr>
              <a:t>20</a:t>
            </a:r>
            <a:r>
              <a:rPr lang="en-US" sz="2600"/>
              <a:t> machines.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600" u="sng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Most common microprocessor designs such as the </a:t>
            </a:r>
            <a:r>
              <a:rPr lang="en-US" sz="2600">
                <a:solidFill>
                  <a:srgbClr val="0000FF"/>
                </a:solidFill>
              </a:rPr>
              <a:t>Intel 80x86 </a:t>
            </a:r>
            <a:r>
              <a:rPr lang="en-US" sz="2600"/>
              <a:t>and </a:t>
            </a:r>
            <a:r>
              <a:rPr lang="en-US" sz="2600">
                <a:solidFill>
                  <a:srgbClr val="0000FF"/>
                </a:solidFill>
              </a:rPr>
              <a:t>Motorola 68K </a:t>
            </a:r>
            <a:r>
              <a:rPr lang="en-US" sz="2600"/>
              <a:t>series followed the </a:t>
            </a:r>
            <a:r>
              <a:rPr lang="en-US" sz="2600">
                <a:solidFill>
                  <a:srgbClr val="0000FF"/>
                </a:solidFill>
              </a:rPr>
              <a:t>CISC</a:t>
            </a:r>
            <a:r>
              <a:rPr lang="en-US" sz="2600"/>
              <a:t> philosophy.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But </a:t>
            </a:r>
            <a:r>
              <a:rPr lang="en-US" sz="2600">
                <a:solidFill>
                  <a:srgbClr val="0000FF"/>
                </a:solidFill>
              </a:rPr>
              <a:t>recent</a:t>
            </a:r>
            <a:r>
              <a:rPr lang="en-US" sz="2600"/>
              <a:t> changes in software and hardware technology have forced a </a:t>
            </a:r>
            <a:r>
              <a:rPr lang="en-US" sz="2600">
                <a:solidFill>
                  <a:srgbClr val="0000FF"/>
                </a:solidFill>
              </a:rPr>
              <a:t>reexamination of CISC </a:t>
            </a:r>
            <a:r>
              <a:rPr lang="en-US" sz="2600"/>
              <a:t>and many modern </a:t>
            </a:r>
            <a:r>
              <a:rPr lang="en-US" sz="2600">
                <a:solidFill>
                  <a:srgbClr val="0000FF"/>
                </a:solidFill>
              </a:rPr>
              <a:t>CISC processors </a:t>
            </a:r>
            <a:r>
              <a:rPr lang="en-US" sz="2600"/>
              <a:t>are </a:t>
            </a:r>
            <a:r>
              <a:rPr lang="en-US" sz="2600">
                <a:solidFill>
                  <a:srgbClr val="0000FF"/>
                </a:solidFill>
              </a:rPr>
              <a:t>hybrids</a:t>
            </a:r>
            <a:r>
              <a:rPr lang="en-US" sz="2600"/>
              <a:t>, implementing many </a:t>
            </a:r>
            <a:r>
              <a:rPr lang="en-US" sz="2600">
                <a:solidFill>
                  <a:srgbClr val="0000FF"/>
                </a:solidFill>
              </a:rPr>
              <a:t>RISC principles</a:t>
            </a:r>
            <a:r>
              <a:rPr lang="en-US" sz="2600"/>
              <a:t> and </a:t>
            </a:r>
            <a:r>
              <a:rPr lang="en-US" sz="2600">
                <a:solidFill>
                  <a:srgbClr val="0000FF"/>
                </a:solidFill>
              </a:rPr>
              <a:t>vive versa.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600">
                <a:solidFill>
                  <a:srgbClr val="0000FF"/>
                </a:solidFill>
              </a:rPr>
              <a:t>CISC</a:t>
            </a:r>
            <a:r>
              <a:rPr lang="en-US" sz="2600"/>
              <a:t> was developed to make compiler development </a:t>
            </a:r>
            <a:r>
              <a:rPr lang="en-US" sz="2600">
                <a:solidFill>
                  <a:srgbClr val="0000FF"/>
                </a:solidFill>
              </a:rPr>
              <a:t>simpler</a:t>
            </a:r>
            <a:r>
              <a:rPr lang="en-US" sz="2600"/>
              <a:t>.  It shifts most of the burden of generating machine instructions to the processor.</a:t>
            </a:r>
            <a:endParaRPr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0064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1104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</p:txBody>
      </p:sp>
      <p:sp>
        <p:nvSpPr>
          <p:cNvPr id="340" name="Google Shape;3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01" y="27877"/>
            <a:ext cx="1015999" cy="111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/>
        </p:nvSpPr>
        <p:spPr>
          <a:xfrm>
            <a:off x="185356" y="1700508"/>
            <a:ext cx="793170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CISC processors were evolved in the 1970s.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During this period, the computer memory used to be ‘small’ and ‘very expensive’.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239150" y="3587833"/>
            <a:ext cx="83537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Philosophy of CISC processors is to simplify the code and make it </a:t>
            </a:r>
            <a:r>
              <a:rPr b="1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shorter</a:t>
            </a: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in order to reduce the memory requirement.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 a CISC processor, a single instruction has ‘several low-level operations. This makes the CISC instructions short but ‘complex’.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239150" y="807106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CISC: Complex Instruction Set Computer</a:t>
            </a:r>
            <a:endParaRPr b="1"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638476" y="964130"/>
            <a:ext cx="10972800" cy="571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800">
                <a:solidFill>
                  <a:srgbClr val="0000FF"/>
                </a:solidFill>
              </a:rPr>
              <a:t>CISC</a:t>
            </a:r>
            <a:r>
              <a:rPr lang="en-US" sz="2800"/>
              <a:t> processors typically had </a:t>
            </a:r>
            <a:r>
              <a:rPr lang="en-US" sz="2800">
                <a:solidFill>
                  <a:srgbClr val="0000FF"/>
                </a:solidFill>
              </a:rPr>
              <a:t>variable length</a:t>
            </a:r>
            <a:r>
              <a:rPr lang="en-US" sz="2800"/>
              <a:t> instruction sets with </a:t>
            </a:r>
            <a:r>
              <a:rPr lang="en-US" sz="2800">
                <a:solidFill>
                  <a:srgbClr val="0000FF"/>
                </a:solidFill>
              </a:rPr>
              <a:t>many formats.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Typically allowed </a:t>
            </a:r>
            <a:r>
              <a:rPr lang="en-US" sz="2800">
                <a:solidFill>
                  <a:srgbClr val="0000FF"/>
                </a:solidFill>
              </a:rPr>
              <a:t>values in memory</a:t>
            </a:r>
            <a:r>
              <a:rPr lang="en-US" sz="2800"/>
              <a:t> to be used as </a:t>
            </a:r>
            <a:r>
              <a:rPr lang="en-US" sz="2800">
                <a:solidFill>
                  <a:srgbClr val="0000FF"/>
                </a:solidFill>
              </a:rPr>
              <a:t>operands</a:t>
            </a:r>
            <a:r>
              <a:rPr lang="en-US" sz="2800"/>
              <a:t> in data processing instructions.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2-operand</a:t>
            </a:r>
            <a:r>
              <a:rPr lang="en-US" sz="2800"/>
              <a:t> instruction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800">
                <a:solidFill>
                  <a:srgbClr val="0000FF"/>
                </a:solidFill>
              </a:rPr>
              <a:t>Register sets </a:t>
            </a:r>
            <a:r>
              <a:rPr lang="en-US" sz="2800"/>
              <a:t>were getting </a:t>
            </a:r>
            <a:r>
              <a:rPr lang="en-US" sz="2800">
                <a:solidFill>
                  <a:srgbClr val="0000FF"/>
                </a:solidFill>
              </a:rPr>
              <a:t>larger</a:t>
            </a:r>
            <a:r>
              <a:rPr lang="en-US" sz="2800"/>
              <a:t>, but </a:t>
            </a:r>
            <a:r>
              <a:rPr lang="en-US" sz="2800">
                <a:solidFill>
                  <a:srgbClr val="0000FF"/>
                </a:solidFill>
              </a:rPr>
              <a:t>none</a:t>
            </a:r>
            <a:r>
              <a:rPr lang="en-US" sz="2800"/>
              <a:t> was as large as RISC and most processors had different registers for different purposes.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CISC Organization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Microprogrammed control instruction decode logic</a:t>
            </a:r>
            <a:r>
              <a:rPr lang="en-US" sz="2600">
                <a:solidFill>
                  <a:srgbClr val="0000FF"/>
                </a:solidFill>
              </a:rPr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400">
                <a:solidFill>
                  <a:srgbClr val="0000FF"/>
                </a:solidFill>
              </a:rPr>
              <a:t>It was easier to implement and less expensive.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CISC processors allowed </a:t>
            </a:r>
            <a:r>
              <a:rPr lang="en-US" sz="2600">
                <a:solidFill>
                  <a:srgbClr val="0000FF"/>
                </a:solidFill>
              </a:rPr>
              <a:t>little</a:t>
            </a:r>
            <a:r>
              <a:rPr lang="en-US" sz="2600"/>
              <a:t>, if any, overlap between consecutive instructions.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400">
                <a:solidFill>
                  <a:srgbClr val="0000FF"/>
                </a:solidFill>
              </a:rPr>
              <a:t>The ease of microcoding new instructions allowed designers to make CISC machines upwardly compatible</a:t>
            </a:r>
            <a:endParaRPr sz="24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May take many clock cycles to complete a single instruction.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400">
                <a:solidFill>
                  <a:srgbClr val="0000FF"/>
                </a:solidFill>
              </a:rPr>
              <a:t>Microprogram instruction sets can be written to match the constructs of high-level languages, the compiler does not have to be complicated</a:t>
            </a:r>
            <a:r>
              <a:rPr lang="en-US" sz="2500">
                <a:solidFill>
                  <a:srgbClr val="0000FF"/>
                </a:solidFill>
              </a:rPr>
              <a:t>.</a:t>
            </a:r>
            <a:endParaRPr sz="25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Pentium is considered a modern CISC processor</a:t>
            </a:r>
            <a:r>
              <a:rPr lang="en-US" sz="2600">
                <a:solidFill>
                  <a:srgbClr val="0000FF"/>
                </a:solidFill>
              </a:rPr>
              <a:t>.</a:t>
            </a:r>
            <a:endParaRPr sz="2400">
              <a:solidFill>
                <a:srgbClr val="0000FF"/>
              </a:solidFill>
            </a:endParaRPr>
          </a:p>
          <a:p>
            <a:pPr indent="-1104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</p:txBody>
      </p:sp>
      <p:sp>
        <p:nvSpPr>
          <p:cNvPr id="354" name="Google Shape;35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0059" y="27878"/>
            <a:ext cx="790341" cy="93083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 txBox="1"/>
          <p:nvPr/>
        </p:nvSpPr>
        <p:spPr>
          <a:xfrm>
            <a:off x="0" y="0"/>
            <a:ext cx="644892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CISC: Complex Instruction Set Computer</a:t>
            </a:r>
            <a:endParaRPr b="1" sz="2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288752" y="80454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we Know? </a:t>
            </a:r>
            <a:r>
              <a:rPr b="1" lang="en-US" sz="24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[studied in 3 sem ]</a:t>
            </a:r>
            <a:endParaRPr b="1" sz="24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260065" y="1477471"/>
            <a:ext cx="79997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Digital Design!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DDCO course, </a:t>
            </a: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increase logic circuit speed, decrease logic resources required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decrease power consumed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Goal is to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Optimize fundamental physical quantities of </a:t>
            </a:r>
            <a:r>
              <a:rPr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time, space and energy.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46797" y="4048559"/>
            <a:ext cx="3327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Organization !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46797" y="4586067"/>
            <a:ext cx="82248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Abstraction above Digital Logic and below Operating System.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Hardware details which are required by programmers, such as Control signals, Interfaces  and Memory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ctrTitle"/>
          </p:nvPr>
        </p:nvSpPr>
        <p:spPr>
          <a:xfrm>
            <a:off x="0" y="0"/>
            <a:ext cx="7353701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– </a:t>
            </a:r>
            <a:r>
              <a:rPr b="1" lang="en-US" sz="3200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Reduced Instruction Set Computer</a:t>
            </a:r>
            <a:r>
              <a:rPr b="1"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 txBox="1"/>
          <p:nvPr>
            <p:ph idx="1" type="subTitle"/>
          </p:nvPr>
        </p:nvSpPr>
        <p:spPr>
          <a:xfrm>
            <a:off x="304801" y="990600"/>
            <a:ext cx="11684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 </a:t>
            </a:r>
            <a:r>
              <a:rPr b="1" lang="en-US" sz="2600">
                <a:solidFill>
                  <a:schemeClr val="dk1"/>
                </a:solidFill>
              </a:rPr>
              <a:t>John Cocke - (May 30, 1925 – July 16, 2002), </a:t>
            </a:r>
            <a:r>
              <a:rPr lang="en-US" sz="2600">
                <a:solidFill>
                  <a:schemeClr val="dk1"/>
                </a:solidFill>
              </a:rPr>
              <a:t>was an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American </a:t>
            </a:r>
            <a:r>
              <a:rPr lang="en-US" sz="2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scientist</a:t>
            </a:r>
            <a:r>
              <a:rPr lang="en-US" sz="2600">
                <a:solidFill>
                  <a:schemeClr val="dk1"/>
                </a:solidFill>
              </a:rPr>
              <a:t> recognized for his large contribution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on </a:t>
            </a:r>
            <a:r>
              <a:rPr lang="en-US" sz="2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architecture</a:t>
            </a:r>
            <a:r>
              <a:rPr lang="en-US" sz="2600">
                <a:solidFill>
                  <a:schemeClr val="dk1"/>
                </a:solidFill>
              </a:rPr>
              <a:t> and optimizing </a:t>
            </a:r>
            <a:r>
              <a:rPr lang="en-US" sz="2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compiler</a:t>
            </a:r>
            <a:r>
              <a:rPr lang="en-US" sz="2600">
                <a:solidFill>
                  <a:schemeClr val="dk1"/>
                </a:solidFill>
              </a:rPr>
              <a:t> design. </a:t>
            </a:r>
            <a:endParaRPr sz="2600">
              <a:solidFill>
                <a:schemeClr val="dk1"/>
              </a:solidFill>
            </a:endParaRPr>
          </a:p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Originated the </a:t>
            </a:r>
            <a:r>
              <a:rPr b="1" lang="en-US" sz="2600">
                <a:solidFill>
                  <a:schemeClr val="dk1"/>
                </a:solidFill>
              </a:rPr>
              <a:t>RISC</a:t>
            </a:r>
            <a:r>
              <a:rPr lang="en-US" sz="2600">
                <a:solidFill>
                  <a:schemeClr val="dk1"/>
                </a:solidFill>
              </a:rPr>
              <a:t> concept in </a:t>
            </a:r>
            <a:r>
              <a:rPr b="1" lang="en-US" sz="2600">
                <a:solidFill>
                  <a:schemeClr val="dk1"/>
                </a:solidFill>
              </a:rPr>
              <a:t>1974</a:t>
            </a:r>
            <a:r>
              <a:rPr lang="en-US" sz="2600"/>
              <a:t>.</a:t>
            </a:r>
            <a:endParaRPr sz="2600">
              <a:solidFill>
                <a:schemeClr val="dk1"/>
              </a:solidFill>
            </a:endParaRPr>
          </a:p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Considered by many to be </a:t>
            </a:r>
            <a:r>
              <a:rPr b="1" lang="en-US" sz="2600">
                <a:solidFill>
                  <a:schemeClr val="dk1"/>
                </a:solidFill>
              </a:rPr>
              <a:t>"the father of </a:t>
            </a:r>
            <a:r>
              <a:rPr b="1" lang="en-US" sz="26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RISC</a:t>
            </a:r>
            <a:r>
              <a:rPr b="1" lang="en-US" sz="2600">
                <a:solidFill>
                  <a:schemeClr val="dk1"/>
                </a:solidFill>
              </a:rPr>
              <a:t> architecture.”</a:t>
            </a:r>
            <a:endParaRPr b="1">
              <a:solidFill>
                <a:schemeClr val="dk1"/>
              </a:solidFill>
            </a:endParaRPr>
          </a:p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</a:rPr>
              <a:t>   Proved that about </a:t>
            </a:r>
            <a:r>
              <a:rPr lang="en-US" sz="26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20%</a:t>
            </a:r>
            <a:r>
              <a:rPr lang="en-US" sz="2600">
                <a:solidFill>
                  <a:schemeClr val="dk1"/>
                </a:solidFill>
              </a:rPr>
              <a:t> of the instructions in a computer did </a:t>
            </a:r>
            <a:r>
              <a:rPr lang="en-US" sz="26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80%</a:t>
            </a:r>
            <a:r>
              <a:rPr lang="en-US" sz="2600">
                <a:solidFill>
                  <a:schemeClr val="dk1"/>
                </a:solidFill>
              </a:rPr>
              <a:t> of the work.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                         </a:t>
            </a:r>
            <a:r>
              <a:rPr lang="en-US" sz="2600">
                <a:solidFill>
                  <a:schemeClr val="dk1"/>
                </a:solidFill>
              </a:rPr>
              <a:t>The term </a:t>
            </a:r>
            <a:r>
              <a:rPr b="1" lang="en-US" sz="2600">
                <a:solidFill>
                  <a:schemeClr val="dk1"/>
                </a:solidFill>
              </a:rPr>
              <a:t>RISC </a:t>
            </a:r>
            <a:r>
              <a:rPr lang="en-US" sz="2600">
                <a:solidFill>
                  <a:schemeClr val="dk1"/>
                </a:solidFill>
              </a:rPr>
              <a:t>is</a:t>
            </a:r>
            <a:r>
              <a:rPr b="1" lang="en-US" sz="2600">
                <a:solidFill>
                  <a:schemeClr val="dk1"/>
                </a:solidFill>
              </a:rPr>
              <a:t> credited </a:t>
            </a:r>
            <a:r>
              <a:rPr lang="en-US" sz="2600">
                <a:solidFill>
                  <a:schemeClr val="dk1"/>
                </a:solidFill>
              </a:rPr>
              <a:t>to</a:t>
            </a:r>
            <a:r>
              <a:rPr b="1" lang="en-US" sz="2600">
                <a:solidFill>
                  <a:schemeClr val="dk1"/>
                </a:solidFill>
              </a:rPr>
              <a:t> David Patterson</a:t>
            </a:r>
            <a:r>
              <a:rPr lang="en-US" sz="2600">
                <a:solidFill>
                  <a:schemeClr val="dk1"/>
                </a:solidFill>
              </a:rPr>
              <a:t>, a teacher at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the University of California in Berkeley. The concept was used in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Sun Microsystems'   </a:t>
            </a:r>
            <a:r>
              <a:rPr lang="en-US" sz="26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SPARC</a:t>
            </a:r>
            <a:r>
              <a:rPr lang="en-US" sz="2600">
                <a:solidFill>
                  <a:schemeClr val="dk1"/>
                </a:solidFill>
              </a:rPr>
              <a:t>  microprocessors and led  to the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founding of what is now MIPS Technologies, part of Silicon Graphics.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solidFill>
                  <a:schemeClr val="dk1"/>
                </a:solidFill>
              </a:rPr>
              <a:t>                           A number of current microchips now use the RISC concept.  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C:\Users\PESU-CS\Desktop\john c.jpg" id="363" name="Google Shape;363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61601" y="990600"/>
            <a:ext cx="136143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SU-CS\Desktop\david patterson.jpg" id="364" name="Google Shape;3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000" y="4052130"/>
            <a:ext cx="1727201" cy="120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/>
        </p:nvSpPr>
        <p:spPr>
          <a:xfrm>
            <a:off x="239150" y="835242"/>
            <a:ext cx="6105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RISC: Reduced Instruction Set Computer</a:t>
            </a:r>
            <a:endParaRPr b="1"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185356" y="1700508"/>
            <a:ext cx="77910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Idea of R</a:t>
            </a: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ISC processors was originated in the 1974 and Implemented in 1980’s.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185357" y="2900837"/>
            <a:ext cx="793170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Philosophy of RISC processors is to simplify operation of Individual Instruction.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Separate Instruction for Load and Store (Data Movement)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1" i="1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Number of lines of code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in the program </a:t>
            </a:r>
            <a:r>
              <a:rPr b="1" i="1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increases</a:t>
            </a: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but Amount of work done by individual instruction is </a:t>
            </a:r>
            <a:r>
              <a:rPr b="1" i="1"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REDUCED.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idx="1" type="body"/>
          </p:nvPr>
        </p:nvSpPr>
        <p:spPr>
          <a:xfrm>
            <a:off x="609601" y="685801"/>
            <a:ext cx="10972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Architecture</a:t>
            </a:r>
            <a:endParaRPr b="1" sz="2600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</a:t>
            </a:r>
            <a:r>
              <a:rPr b="1" lang="en-US" sz="2600"/>
              <a:t>fixed</a:t>
            </a:r>
            <a:r>
              <a:rPr lang="en-US" sz="2600"/>
              <a:t> (</a:t>
            </a:r>
            <a:r>
              <a:rPr lang="en-US" sz="2600">
                <a:solidFill>
                  <a:srgbClr val="0000FF"/>
                </a:solidFill>
              </a:rPr>
              <a:t>32-bit</a:t>
            </a:r>
            <a:r>
              <a:rPr lang="en-US" sz="2600"/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</a:t>
            </a:r>
            <a:r>
              <a:rPr b="1" lang="en-US" sz="2600"/>
              <a:t>load-store architecture </a:t>
            </a:r>
            <a:r>
              <a:rPr lang="en-US" sz="2600"/>
              <a:t>where instructions that process data, operate only on registers and are separate from instructions that access memory.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large register bank (</a:t>
            </a:r>
            <a:r>
              <a:rPr lang="en-US" sz="2600">
                <a:solidFill>
                  <a:srgbClr val="0000FF"/>
                </a:solidFill>
              </a:rPr>
              <a:t>thirty-two 32-bit registers</a:t>
            </a:r>
            <a:r>
              <a:rPr lang="en-US" sz="2600"/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Instruction size with few formats.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RISC Organization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Hard-wired instruction decode logic (design of the control unit).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Pipelined execution.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Single-cycle execution.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2600" u="sng">
                <a:solidFill>
                  <a:srgbClr val="0000FF"/>
                </a:solidFill>
              </a:rPr>
              <a:t>RISC Advantages</a:t>
            </a:r>
            <a:endParaRPr b="1" sz="2600" u="sng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smaller die size.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shorter development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higher performance.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2600" u="sng">
                <a:solidFill>
                  <a:srgbClr val="C00000"/>
                </a:solidFill>
              </a:rPr>
              <a:t>RISC Drawbacks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600">
                <a:solidFill>
                  <a:srgbClr val="0000FF"/>
                </a:solidFill>
              </a:rPr>
              <a:t>Poor</a:t>
            </a:r>
            <a:r>
              <a:rPr lang="en-US" sz="2600"/>
              <a:t> code density.</a:t>
            </a:r>
            <a:endParaRPr b="1" sz="2600" u="sng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Do not execute x</a:t>
            </a:r>
            <a:r>
              <a:rPr lang="en-US" sz="2600">
                <a:solidFill>
                  <a:srgbClr val="0000FF"/>
                </a:solidFill>
              </a:rPr>
              <a:t>86 code.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377" name="Google Shape;3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01" y="27877"/>
            <a:ext cx="1015999" cy="11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 txBox="1"/>
          <p:nvPr/>
        </p:nvSpPr>
        <p:spPr>
          <a:xfrm>
            <a:off x="0" y="0"/>
            <a:ext cx="7353701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– </a:t>
            </a:r>
            <a:r>
              <a:rPr b="1" i="0" lang="en-US" sz="3200" u="none" cap="small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Reduced Instruction Set Computer</a:t>
            </a: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4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/>
        </p:nvSpPr>
        <p:spPr>
          <a:xfrm>
            <a:off x="273964" y="1398563"/>
            <a:ext cx="802597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rise of embedded systems and mobile computing, the terms RISC and CISC have lost their significance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architectures almost seem to have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adopted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strategies of the other.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RISC systems provide more extravagant instruction sets than some CISC systems.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 chips are now able to execute more than one instruction within a single clock, including Pipelining.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RISC Vs CISC debate started when chip-area and processor design complexity were issues – now energy and power are the issues.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top competitors today are ARM and Intel – Intel focuses on performance and ARM focuses on efficiency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(British company – </a:t>
            </a:r>
            <a:r>
              <a:rPr b="1" i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Acron R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 </a:t>
            </a:r>
            <a:r>
              <a:rPr b="1" i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273964" y="811237"/>
            <a:ext cx="7315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Vs CISC Machines Today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609601" y="761999"/>
            <a:ext cx="10972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2600">
                <a:solidFill>
                  <a:srgbClr val="0000FF"/>
                </a:solidFill>
              </a:rPr>
              <a:t>State of the art</a:t>
            </a:r>
            <a:r>
              <a:rPr lang="en-US" sz="2600"/>
              <a:t> processor technology has changed significantly since RISC chips were first introduced in the early '80s.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number of </a:t>
            </a:r>
            <a:r>
              <a:rPr lang="en-US" sz="2600">
                <a:solidFill>
                  <a:srgbClr val="0000FF"/>
                </a:solidFill>
              </a:rPr>
              <a:t>advancements</a:t>
            </a:r>
            <a:r>
              <a:rPr lang="en-US" sz="2600"/>
              <a:t> are used by both </a:t>
            </a:r>
            <a:r>
              <a:rPr lang="en-US" sz="2600">
                <a:solidFill>
                  <a:srgbClr val="0000FF"/>
                </a:solidFill>
              </a:rPr>
              <a:t>RISC </a:t>
            </a:r>
            <a:r>
              <a:rPr i="1" lang="en-US" sz="2600">
                <a:solidFill>
                  <a:srgbClr val="0000FF"/>
                </a:solidFill>
              </a:rPr>
              <a:t>and</a:t>
            </a:r>
            <a:r>
              <a:rPr lang="en-US" sz="2600">
                <a:solidFill>
                  <a:srgbClr val="0000FF"/>
                </a:solidFill>
              </a:rPr>
              <a:t> CISC processors</a:t>
            </a:r>
            <a:r>
              <a:rPr lang="en-US" sz="2600"/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The lines between the </a:t>
            </a:r>
            <a:r>
              <a:rPr lang="en-US" sz="2600">
                <a:solidFill>
                  <a:srgbClr val="0000FF"/>
                </a:solidFill>
              </a:rPr>
              <a:t>two architectures </a:t>
            </a:r>
            <a:r>
              <a:rPr lang="en-US" sz="2600"/>
              <a:t>have begun to </a:t>
            </a:r>
            <a:r>
              <a:rPr lang="en-US" sz="2600">
                <a:solidFill>
                  <a:srgbClr val="0000FF"/>
                </a:solidFill>
              </a:rPr>
              <a:t>blur</a:t>
            </a:r>
            <a:r>
              <a:rPr lang="en-US" sz="2600"/>
              <a:t>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In fact, the two architectures almost seem to have </a:t>
            </a:r>
            <a:r>
              <a:rPr lang="en-US" sz="2600">
                <a:solidFill>
                  <a:srgbClr val="0000FF"/>
                </a:solidFill>
              </a:rPr>
              <a:t>adopted</a:t>
            </a:r>
            <a:r>
              <a:rPr lang="en-US" sz="2600"/>
              <a:t> the strategies of the other.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Since, the  processor speeds have </a:t>
            </a:r>
            <a:r>
              <a:rPr lang="en-US" sz="2600">
                <a:solidFill>
                  <a:srgbClr val="0000FF"/>
                </a:solidFill>
              </a:rPr>
              <a:t>increased</a:t>
            </a:r>
            <a:r>
              <a:rPr lang="en-US" sz="2600"/>
              <a:t>, CISC chips are now able to execute more than one instruction within a single clock.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This also allows CISC chips to make use of </a:t>
            </a:r>
            <a:r>
              <a:rPr lang="en-US" sz="2600">
                <a:solidFill>
                  <a:srgbClr val="0000FF"/>
                </a:solidFill>
              </a:rPr>
              <a:t>pipelining</a:t>
            </a:r>
            <a:r>
              <a:rPr lang="en-US" sz="2600"/>
              <a:t>. </a:t>
            </a:r>
            <a:endParaRPr sz="26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With other technological improvements, it is now possible to fit many more transistors on a single chip.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00FF"/>
              </a:solidFill>
            </a:endParaRPr>
          </a:p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2" name="Google Shape;3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01" y="27877"/>
            <a:ext cx="1015999" cy="11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0" y="0"/>
            <a:ext cx="7353701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– </a:t>
            </a:r>
            <a:r>
              <a:rPr b="1" i="0" lang="en-US" sz="3200" u="none" cap="small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Reduced Instruction Set Computer</a:t>
            </a: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4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/>
        </p:nvSpPr>
        <p:spPr>
          <a:xfrm>
            <a:off x="223911" y="900334"/>
            <a:ext cx="2645898" cy="33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RISC vs CISC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311894" y="1628340"/>
            <a:ext cx="4204570" cy="480645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instructions, few in number.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length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register sets.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operands per instruction.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passing through register windows.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Single-cycle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Hardwired control.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pipelined.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in compiler.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LOAD/STORE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access memory.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80988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addressing modes.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685800" marR="0" rtl="0" algn="l">
              <a:lnSpc>
                <a:spcPct val="6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888143" y="1609889"/>
            <a:ext cx="3784207" cy="485828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complex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length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register set.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two register operands per instruction.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passing through memory.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cycle instructions.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Microprogrammed control.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pipelined.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instructions can access memory.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338138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addressing modes.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685800" marR="0" rtl="0" algn="l">
              <a:lnSpc>
                <a:spcPct val="6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/>
        </p:nvSpPr>
        <p:spPr>
          <a:xfrm>
            <a:off x="216410" y="767050"/>
            <a:ext cx="4737302" cy="53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Our Choice-&gt; ARM</a:t>
            </a:r>
            <a:endParaRPr b="1" sz="1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457200" y="866989"/>
            <a:ext cx="8152920" cy="41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2949">
            <a:off x="6910275" y="5311844"/>
            <a:ext cx="1500437" cy="139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75456">
            <a:off x="2450790" y="1961939"/>
            <a:ext cx="1831244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671" y="1492745"/>
            <a:ext cx="1738536" cy="182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712" y="2032023"/>
            <a:ext cx="1584176" cy="153650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 txBox="1"/>
          <p:nvPr/>
        </p:nvSpPr>
        <p:spPr>
          <a:xfrm>
            <a:off x="3147926" y="5821298"/>
            <a:ext cx="38835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Mostly on----------------🡪 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457" y="3441090"/>
            <a:ext cx="2095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92075" y="3413423"/>
            <a:ext cx="1673131" cy="167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2973" y="2066909"/>
            <a:ext cx="2246777" cy="155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53712" y="3919608"/>
            <a:ext cx="1968485" cy="116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420" name="Google Shape;4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376" y="2079057"/>
            <a:ext cx="4863409" cy="2117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37"/>
          <p:cNvCxnSpPr/>
          <p:nvPr/>
        </p:nvCxnSpPr>
        <p:spPr>
          <a:xfrm flipH="1" rot="10800000">
            <a:off x="5569466" y="1944915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2" name="Google Shape;422;p37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423" name="Google Shape;423;p3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7" name="Google Shape;427;p37"/>
          <p:cNvSpPr/>
          <p:nvPr/>
        </p:nvSpPr>
        <p:spPr>
          <a:xfrm>
            <a:off x="5401515" y="1163110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440157" y="4270071"/>
            <a:ext cx="6479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5056" y="1605329"/>
            <a:ext cx="2336490" cy="341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923612" y="1447720"/>
            <a:ext cx="10304209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1: Architecture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Introduction, ISA Classification - RISC and CISC, Memory Addressing, Operands - Types and Size, Instruction Set - Operations, Control Flow, Instruction Encoding, Case Study - ARM/ MIPS/ x86 Processor.        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 Hours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2:  Pipeline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3- Stage Pipelining, 5 - Stage Pipelining, Pipeline Datapath and Control, Data Hazards – Forwarding vs. Stalling, Control Hazards, Branch Prediction Mechanisms and Exceptions, Performance Metrics.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 Hours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3 : Cache Optimization &amp;  I/O Architecture 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Basics of Caches - Fully Associative, Direct Mapped and Set Associative, Cache Performance, Basic Cache Optimizations. Introduction to flash storage, Connecting Processors, Memory and I/O devices, Interfacing I/O Devices to the Processor, Memory and Operating System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		   		             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 Hours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 4: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Advances in Architecture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Parallel Computing : Introductory concepts and terminology-Flynn’s taxonomy, parallel computing memory architectures, parallel programming models, parallel examples: matrix multiplication, Amdahl’s Law, Gustafson Law, Hardware Multi threading, Multi-Core Architecture , Introduction to GPU computing                                                    									              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Hours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Course Information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64713" y="761341"/>
            <a:ext cx="33855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we study - Syllabus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231699" y="770582"/>
            <a:ext cx="23412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Evaluation Policy</a:t>
            </a:r>
            <a:endParaRPr b="1" sz="24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238831" y="1533465"/>
            <a:ext cx="94452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ISA1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- 40 Marks   -  Reduced to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 Marks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Syllabus -  Unit 1, Unit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ISA2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- 40 Marks   -  Reduced to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 Marks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Syllabus -  Unit 3, Uni t4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Theory Assignments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2 numbers x 5 marks each  =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-&gt;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ISA1 + ISA2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+ Theory Assignments  = 20 + 20 + 10 =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FSA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-&gt;    Laboratory Marks  - 10 marks : Lab Programs     - 6 numbers :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08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Lab Assignment - 6 numbers :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02 marks</a:t>
            </a:r>
            <a:endParaRPr b="1"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Mini Project Marks  - 10 Marks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Subtotal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-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ESA -&gt; Conducted for 100 marks and reduced to 50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Total Marks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ISA + FSA + ESA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50 +   20 +  50  =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120 Marks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Final Grade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awarded by reducing 120 Marks to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100 Marks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168812" y="1386248"/>
            <a:ext cx="11198624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T1:</a:t>
            </a:r>
            <a:r>
              <a:rPr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“Computer Organization and Design”, Patterson, Hennessey, 5th Edition, Morgan Kaufmann, 2014.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T2: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“Computer Organization and Design – ARM Edition”, Patterson, Hennessey, 4th Edition, Morgan Kaufmann, 2010.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T3:</a:t>
            </a:r>
            <a:r>
              <a:rPr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“ARM System-on-Chip Architecture”, Steve Furber, 2nd Edition, 2015, Pearson India.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R1:</a:t>
            </a:r>
            <a:r>
              <a:rPr b="1" i="1" lang="en-US" sz="18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Architecture: A Quantitative Approach”, Hennessey, Patterson, 5</a:t>
            </a:r>
            <a:r>
              <a:rPr baseline="30000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Edition, Morgan Kaufmann, 2011.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R2:</a:t>
            </a:r>
            <a:r>
              <a:rPr lang="en-US" sz="1800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“The Definitive Guide to the ARM Cortex-M0 and Cortex MO+ processors”, Joseph Yiu, 2nd Edition, Newnes, 2015. 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9734" y="1390476"/>
            <a:ext cx="757025" cy="988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143235" y="754026"/>
            <a:ext cx="61053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Text  and Reference Book(s)</a:t>
            </a:r>
            <a:endParaRPr b="1" sz="32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8085" y="3146399"/>
            <a:ext cx="780813" cy="996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-na.ssl-images-amazon.com/images/I/51wWskwPSHL._SX403_BO1,204,203,200_.jpg" id="155" name="Google Shape;15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8983" y="5094048"/>
            <a:ext cx="790822" cy="11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1985818" y="2586183"/>
            <a:ext cx="51908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Job Profiles….</a:t>
            </a:r>
            <a:endParaRPr sz="4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28" y="1375196"/>
            <a:ext cx="5704847" cy="334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3820" y="4687873"/>
            <a:ext cx="5159903" cy="21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292968" y="917886"/>
            <a:ext cx="2009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Job Description 1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4771" y="1444076"/>
            <a:ext cx="2808312" cy="726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/>
          <p:nvPr/>
        </p:nvSpPr>
        <p:spPr>
          <a:xfrm>
            <a:off x="76630" y="3933372"/>
            <a:ext cx="6512858" cy="85894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/>
        </p:nvSpPr>
        <p:spPr>
          <a:xfrm>
            <a:off x="289428" y="880724"/>
            <a:ext cx="1823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Job Description 2</a:t>
            </a:r>
            <a:endParaRPr/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28" y="1440456"/>
            <a:ext cx="6590343" cy="5044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nvidia.wd5.myworkdayjobs.com/NVIDIAExternalCareerSite/assets/logo" id="176" name="Google Shape;1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8066" y="1648734"/>
            <a:ext cx="864096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/>
          <p:nvPr/>
        </p:nvSpPr>
        <p:spPr>
          <a:xfrm>
            <a:off x="537029" y="4049486"/>
            <a:ext cx="5558971" cy="69668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