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5" r:id="rId10"/>
    <p:sldId id="266" r:id="rId11"/>
    <p:sldId id="268" r:id="rId12"/>
  </p:sldIdLst>
  <p:sldSz cx="12190413" cy="6859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QFY5SnC59rFKtIQgQqwdxpN4e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32" y="-6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4f9aedff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64f9aedff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f9aedff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264f9aedff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4f9aedff3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64f9aed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4f9aedff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64f9aedff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24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2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3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4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953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2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>
            <a:spLocks noGrp="1"/>
          </p:cNvSpPr>
          <p:nvPr>
            <p:ph type="pic" idx="2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marR="0" lvl="0" indent="-4953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Google Shape;147;p19"/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65275" y="0"/>
            <a:ext cx="625138" cy="742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rot="10800000" flipH="1">
            <a:off x="5326165" y="4342098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69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7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7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1"/>
          <p:cNvCxnSpPr/>
          <p:nvPr/>
        </p:nvCxnSpPr>
        <p:spPr>
          <a:xfrm>
            <a:off x="1" y="762176"/>
            <a:ext cx="12292000" cy="997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1"/>
          <p:cNvSpPr/>
          <p:nvPr/>
        </p:nvSpPr>
        <p:spPr>
          <a:xfrm>
            <a:off x="509406" y="153194"/>
            <a:ext cx="549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ARM Instruction Set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1"/>
          <p:cNvGrpSpPr/>
          <p:nvPr/>
        </p:nvGrpSpPr>
        <p:grpSpPr>
          <a:xfrm>
            <a:off x="2512771" y="1038325"/>
            <a:ext cx="4683615" cy="5209951"/>
            <a:chOff x="1880980" y="235"/>
            <a:chExt cx="3988092" cy="4746243"/>
          </a:xfrm>
        </p:grpSpPr>
        <p:sp>
          <p:nvSpPr>
            <p:cNvPr id="198" name="Google Shape;198;p21"/>
            <p:cNvSpPr/>
            <p:nvPr/>
          </p:nvSpPr>
          <p:spPr>
            <a:xfrm>
              <a:off x="3875087" y="902546"/>
              <a:ext cx="189600" cy="339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9" name="Google Shape;199;p21"/>
            <p:cNvSpPr/>
            <p:nvPr/>
          </p:nvSpPr>
          <p:spPr>
            <a:xfrm>
              <a:off x="3685602" y="902546"/>
              <a:ext cx="189600" cy="339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0" name="Google Shape;200;p21"/>
            <p:cNvSpPr/>
            <p:nvPr/>
          </p:nvSpPr>
          <p:spPr>
            <a:xfrm>
              <a:off x="3875087" y="902546"/>
              <a:ext cx="189600" cy="21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1" name="Google Shape;201;p21"/>
            <p:cNvSpPr/>
            <p:nvPr/>
          </p:nvSpPr>
          <p:spPr>
            <a:xfrm>
              <a:off x="3685602" y="902546"/>
              <a:ext cx="189600" cy="21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2" name="Google Shape;202;p21"/>
            <p:cNvSpPr/>
            <p:nvPr/>
          </p:nvSpPr>
          <p:spPr>
            <a:xfrm>
              <a:off x="3875087" y="902546"/>
              <a:ext cx="189600" cy="8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3" name="Google Shape;203;p21"/>
            <p:cNvSpPr/>
            <p:nvPr/>
          </p:nvSpPr>
          <p:spPr>
            <a:xfrm>
              <a:off x="3685602" y="902546"/>
              <a:ext cx="189600" cy="8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4" name="Google Shape;204;p21"/>
            <p:cNvSpPr/>
            <p:nvPr/>
          </p:nvSpPr>
          <p:spPr>
            <a:xfrm>
              <a:off x="2972776" y="235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972776" y="235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ARM instruction set</a:t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880980" y="1281516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1880980" y="1281516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instructions</a:t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064572" y="1281516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4064572" y="1281516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transfer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instructions</a:t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880980" y="2562797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880980" y="2562797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transfer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instructions</a:t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064572" y="2562797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4064572" y="2562797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Branching instructions</a:t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880980" y="3844078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1880980" y="3844078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Multiply instructions</a:t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064572" y="3844078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 txBox="1"/>
            <p:nvPr/>
          </p:nvSpPr>
          <p:spPr>
            <a:xfrm>
              <a:off x="4064572" y="3844078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Software interrupt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3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653" y="1923168"/>
            <a:ext cx="5392393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3"/>
          <p:cNvCxnSpPr/>
          <p:nvPr/>
        </p:nvCxnSpPr>
        <p:spPr>
          <a:xfrm rot="10800000" flipH="1">
            <a:off x="5568744" y="1945368"/>
            <a:ext cx="4580853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3"/>
          <p:cNvGrpSpPr/>
          <p:nvPr/>
        </p:nvGrpSpPr>
        <p:grpSpPr>
          <a:xfrm>
            <a:off x="313806" y="349548"/>
            <a:ext cx="11516908" cy="6219828"/>
            <a:chOff x="313844" y="349466"/>
            <a:chExt cx="11518407" cy="6218388"/>
          </a:xfrm>
        </p:grpSpPr>
        <p:sp>
          <p:nvSpPr>
            <p:cNvPr id="236" name="Google Shape;236;p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3"/>
          <p:cNvSpPr/>
          <p:nvPr/>
        </p:nvSpPr>
        <p:spPr>
          <a:xfrm>
            <a:off x="5400814" y="1163381"/>
            <a:ext cx="4603208" cy="86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5485606" y="4648994"/>
            <a:ext cx="6478530" cy="12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rot="10800000" flipH="1">
            <a:off x="5233697" y="3941406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4068566" y="4438640"/>
            <a:ext cx="7572053" cy="19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ARM program structure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Introduction to Arm Simulator </a:t>
            </a:r>
            <a:r>
              <a:rPr lang="en-US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ctrTitle"/>
          </p:nvPr>
        </p:nvSpPr>
        <p:spPr>
          <a:xfrm>
            <a:off x="0" y="369868"/>
            <a:ext cx="11073000" cy="35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733" b="1" dirty="0">
                <a:solidFill>
                  <a:srgbClr val="E36C09"/>
                </a:solidFill>
              </a:rPr>
              <a:t>ARM Program </a:t>
            </a:r>
            <a:r>
              <a:rPr lang="en-US" sz="3733" b="1" dirty="0" smtClean="0">
                <a:solidFill>
                  <a:srgbClr val="E36C09"/>
                </a:solidFill>
              </a:rPr>
              <a:t>Structure</a:t>
            </a:r>
            <a:endParaRPr sz="2733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subTitle" idx="1"/>
          </p:nvPr>
        </p:nvSpPr>
        <p:spPr>
          <a:xfrm>
            <a:off x="924323" y="1582220"/>
            <a:ext cx="5973900" cy="36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                                                          .</a:t>
            </a:r>
            <a:r>
              <a:rPr lang="en-US" sz="1800" b="1" dirty="0" smtClean="0">
                <a:solidFill>
                  <a:schemeClr val="dk1"/>
                </a:solidFill>
              </a:rPr>
              <a:t>text</a:t>
            </a:r>
          </a:p>
          <a:p>
            <a:pPr marL="0" lv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800" dirty="0" smtClean="0">
                <a:solidFill>
                  <a:srgbClr val="E36C09"/>
                </a:solidFill>
              </a:rPr>
              <a:t>Address of Instruction 1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        </a:t>
            </a:r>
            <a:r>
              <a:rPr lang="en-US" sz="1800" dirty="0" smtClean="0">
                <a:solidFill>
                  <a:srgbClr val="002060"/>
                </a:solidFill>
              </a:rPr>
              <a:t>ARM </a:t>
            </a:r>
            <a:r>
              <a:rPr lang="en-US" sz="1800" dirty="0">
                <a:solidFill>
                  <a:srgbClr val="002060"/>
                </a:solidFill>
              </a:rPr>
              <a:t>Instruction_1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</a:t>
            </a:r>
            <a:r>
              <a:rPr lang="en-US" sz="1800" dirty="0" smtClean="0">
                <a:solidFill>
                  <a:srgbClr val="E36C09"/>
                </a:solidFill>
              </a:rPr>
              <a:t>Instruction </a:t>
            </a:r>
            <a:r>
              <a:rPr lang="en-US" sz="1800" dirty="0">
                <a:solidFill>
                  <a:srgbClr val="E36C09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             </a:t>
            </a:r>
            <a:r>
              <a:rPr lang="en-US" sz="1800" dirty="0">
                <a:solidFill>
                  <a:srgbClr val="3333CC"/>
                </a:solidFill>
              </a:rPr>
              <a:t>  </a:t>
            </a:r>
            <a:r>
              <a:rPr lang="en-US" sz="1800" dirty="0">
                <a:solidFill>
                  <a:srgbClr val="002060"/>
                </a:solidFill>
              </a:rPr>
              <a:t>ARM </a:t>
            </a:r>
            <a:r>
              <a:rPr lang="en-US" sz="1800" dirty="0" smtClean="0">
                <a:solidFill>
                  <a:srgbClr val="002060"/>
                </a:solidFill>
              </a:rPr>
              <a:t>Instruction_2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………………………….            </a:t>
            </a:r>
            <a:r>
              <a:rPr lang="en-US" sz="1800" dirty="0" smtClean="0">
                <a:solidFill>
                  <a:srgbClr val="3333CC"/>
                </a:solidFill>
              </a:rPr>
              <a:t>                   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………………………….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FF0000"/>
                </a:solidFill>
              </a:rPr>
              <a:t>………………………….            </a:t>
            </a:r>
            <a:r>
              <a:rPr lang="en-US" sz="1800" dirty="0">
                <a:solidFill>
                  <a:schemeClr val="dk1"/>
                </a:solidFill>
              </a:rPr>
              <a:t>                 </a:t>
            </a:r>
            <a:r>
              <a:rPr lang="en-US" sz="1800" dirty="0">
                <a:solidFill>
                  <a:srgbClr val="3333CC"/>
                </a:solidFill>
              </a:rPr>
              <a:t>  </a:t>
            </a:r>
            <a:r>
              <a:rPr lang="en-US" sz="1800" dirty="0">
                <a:solidFill>
                  <a:srgbClr val="002060"/>
                </a:solidFill>
              </a:rPr>
              <a:t> ………………………….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Instruction n   </a:t>
            </a: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dirty="0">
                <a:solidFill>
                  <a:srgbClr val="002060"/>
                </a:solidFill>
              </a:rPr>
              <a:t> ARM </a:t>
            </a:r>
            <a:r>
              <a:rPr lang="en-US" sz="1800" dirty="0" err="1">
                <a:solidFill>
                  <a:srgbClr val="002060"/>
                </a:solidFill>
              </a:rPr>
              <a:t>Instruction_n</a:t>
            </a:r>
            <a:endParaRPr sz="18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b="1" dirty="0">
                <a:solidFill>
                  <a:schemeClr val="dk1"/>
                </a:solidFill>
              </a:rPr>
              <a:t>   </a:t>
            </a:r>
            <a:r>
              <a:rPr lang="en-US" sz="1800" b="1" dirty="0" smtClean="0">
                <a:solidFill>
                  <a:schemeClr val="dk1"/>
                </a:solidFill>
              </a:rPr>
              <a:t>                                                         .</a:t>
            </a:r>
            <a:r>
              <a:rPr lang="en-US" sz="1800" b="1" dirty="0">
                <a:solidFill>
                  <a:schemeClr val="dk1"/>
                </a:solidFill>
              </a:rPr>
              <a:t>data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Data1                              </a:t>
            </a:r>
            <a:r>
              <a:rPr lang="en-US" sz="1800" dirty="0">
                <a:solidFill>
                  <a:srgbClr val="002060"/>
                </a:solidFill>
              </a:rPr>
              <a:t>Declaration of variable 1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Data2</a:t>
            </a:r>
            <a:r>
              <a:rPr lang="en-US" sz="1800" dirty="0">
                <a:solidFill>
                  <a:srgbClr val="FF0000"/>
                </a:solidFill>
              </a:rPr>
              <a:t>             </a:t>
            </a:r>
            <a:r>
              <a:rPr lang="en-US" sz="1800" dirty="0">
                <a:solidFill>
                  <a:schemeClr val="dk1"/>
                </a:solidFill>
              </a:rPr>
              <a:t>          </a:t>
            </a:r>
            <a:r>
              <a:rPr lang="en-US" sz="1800" dirty="0">
                <a:solidFill>
                  <a:srgbClr val="3333CC"/>
                </a:solidFill>
              </a:rPr>
              <a:t>       </a:t>
            </a:r>
            <a:r>
              <a:rPr lang="en-US" sz="1800" dirty="0">
                <a:solidFill>
                  <a:srgbClr val="002060"/>
                </a:solidFill>
              </a:rPr>
              <a:t>Declaration of variable 2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……………………………………………………</a:t>
            </a:r>
            <a:r>
              <a:rPr lang="en-US" sz="1800" dirty="0">
                <a:solidFill>
                  <a:srgbClr val="002060"/>
                </a:solidFill>
              </a:rPr>
              <a:t>…………………………………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……………………………………………………</a:t>
            </a:r>
            <a:r>
              <a:rPr lang="en-US" sz="1800" dirty="0">
                <a:solidFill>
                  <a:srgbClr val="002060"/>
                </a:solidFill>
              </a:rPr>
              <a:t>………………………………..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Data n </a:t>
            </a: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dirty="0">
                <a:solidFill>
                  <a:srgbClr val="3333CC"/>
                </a:solidFill>
              </a:rPr>
              <a:t>       </a:t>
            </a:r>
            <a:r>
              <a:rPr lang="en-US" sz="1800" dirty="0">
                <a:solidFill>
                  <a:srgbClr val="002060"/>
                </a:solidFill>
              </a:rPr>
              <a:t>Declaration of variable n</a:t>
            </a:r>
            <a:endParaRPr sz="2000" b="1">
              <a:solidFill>
                <a:srgbClr val="0000FF"/>
              </a:solidFill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3"/>
          <p:cNvSpPr txBox="1"/>
          <p:nvPr/>
        </p:nvSpPr>
        <p:spPr>
          <a:xfrm>
            <a:off x="1012970" y="5411681"/>
            <a:ext cx="96002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Note: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Blue 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color depict the code written by the programmer</a:t>
            </a:r>
            <a:endParaRPr sz="200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        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000" dirty="0" smtClean="0">
                <a:solidFill>
                  <a:srgbClr val="E36C09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Orange </a:t>
            </a:r>
            <a:r>
              <a:rPr lang="en-US" sz="2000" dirty="0">
                <a:solidFill>
                  <a:srgbClr val="E36C09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color depict the address assigned during executio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n</a:t>
            </a:r>
            <a:endParaRPr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911136" y="1034096"/>
            <a:ext cx="1997700" cy="461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 &amp; Data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924326" y="1034096"/>
            <a:ext cx="1997700" cy="461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313631" y="199715"/>
            <a:ext cx="106665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700" b="1">
                <a:solidFill>
                  <a:srgbClr val="E36C09"/>
                </a:solidFill>
              </a:rPr>
              <a:t> G</a:t>
            </a:r>
            <a:r>
              <a:rPr lang="en-US" sz="3300" b="1">
                <a:solidFill>
                  <a:srgbClr val="E36C09"/>
                </a:solidFill>
              </a:rPr>
              <a:t>eneral Format of Instruction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80206" y="915194"/>
            <a:ext cx="11099100" cy="5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MNEMONIC{condition}{S} {Rd},Operand1,Operand2</a:t>
            </a:r>
            <a:r>
              <a:rPr lang="en-US" sz="3600" b="1">
                <a:solidFill>
                  <a:srgbClr val="2F5496"/>
                </a:solidFill>
              </a:rPr>
              <a:t> </a:t>
            </a:r>
            <a:endParaRPr sz="5400" b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4</a:t>
            </a:fld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9"/>
          <p:cNvSpPr/>
          <p:nvPr/>
        </p:nvSpPr>
        <p:spPr>
          <a:xfrm>
            <a:off x="708530" y="1794475"/>
            <a:ext cx="92385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793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MNEMONIC</a:t>
            </a:r>
            <a:r>
              <a:rPr lang="en-US" sz="20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Short name of the instruction.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Eg: ADD,SUB….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08474" y="3324131"/>
            <a:ext cx="92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{S} -</a:t>
            </a:r>
            <a:r>
              <a:rPr lang="en-US" sz="20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optional suffix. If S is specified, the condition flags are updated on the result of the operation . 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Eg: To set N,O, C, V of CPSR</a:t>
            </a:r>
            <a:endParaRPr sz="20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08473" y="2430085"/>
            <a:ext cx="902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{condition} -</a:t>
            </a:r>
            <a:r>
              <a:rPr lang="en-US" sz="20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that is needed to be met in order for the instruction to be executed 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EG: EQ, MI,GT,LT,LE,AL,NE</a:t>
            </a:r>
            <a:endParaRPr sz="20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08474" y="4230648"/>
            <a:ext cx="90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{Rd} -</a:t>
            </a:r>
            <a:r>
              <a:rPr lang="en-US" sz="20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(destination) for storing the result of the instruction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08474" y="4765600"/>
            <a:ext cx="90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Operand1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First operand. Either a register or an immediate value 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08474" y="5525462"/>
            <a:ext cx="878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Operand2 </a:t>
            </a:r>
            <a:r>
              <a:rPr lang="en-US" sz="20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Second (flexible) operand. Can be an immediate value (number) or a register with an optional shift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4f9aedff3_0_59"/>
          <p:cNvSpPr txBox="1"/>
          <p:nvPr/>
        </p:nvSpPr>
        <p:spPr>
          <a:xfrm>
            <a:off x="295382" y="802043"/>
            <a:ext cx="322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ARMSIMULTOR</a:t>
            </a:r>
            <a:endParaRPr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38382"/>
            <a:ext cx="12190413" cy="480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Google Shape;153;p19"/>
          <p:cNvSpPr txBox="1"/>
          <p:nvPr/>
        </p:nvSpPr>
        <p:spPr>
          <a:xfrm>
            <a:off x="0" y="6326249"/>
            <a:ext cx="121904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Recommended to use and demo on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 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simulator directly.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4f9aedff3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65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300" b="1" dirty="0" smtClean="0">
                <a:solidFill>
                  <a:srgbClr val="E36C09"/>
                </a:solidFill>
              </a:rPr>
              <a:t>Loading Sample Program on ARMSIMULATOR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60" name="Google Shape;160;g264f9aedff3_0_4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6</a:t>
            </a:fld>
            <a:endParaRPr/>
          </a:p>
        </p:txBody>
      </p:sp>
      <p:cxnSp>
        <p:nvCxnSpPr>
          <p:cNvPr id="161" name="Google Shape;161;g264f9aedff3_0_44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21933"/>
            <a:ext cx="12192000" cy="60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f9aedff3_0_159"/>
          <p:cNvSpPr txBox="1"/>
          <p:nvPr/>
        </p:nvSpPr>
        <p:spPr>
          <a:xfrm>
            <a:off x="297457" y="844255"/>
            <a:ext cx="38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View (ARMSIM Simulator)</a:t>
            </a: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376737"/>
            <a:ext cx="12195532" cy="548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645006" y="122265"/>
            <a:ext cx="1066661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300" b="1">
                <a:solidFill>
                  <a:srgbClr val="E36C09"/>
                </a:solidFill>
              </a:rPr>
              <a:t>General Format of Instruction Example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8</a:t>
            </a:fld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1" y="762176"/>
            <a:ext cx="12190413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50013"/>
            <a:ext cx="12192000" cy="6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4f9aedff3_0_35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0551561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300" b="1" dirty="0" smtClean="0">
                <a:solidFill>
                  <a:srgbClr val="E36C09"/>
                </a:solidFill>
              </a:rPr>
              <a:t>Samples of following types of Numerical Data on Simulator 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87" name="Google Shape;187;g264f9aedff3_0_35"/>
          <p:cNvSpPr txBox="1">
            <a:spLocks noGrp="1"/>
          </p:cNvSpPr>
          <p:nvPr>
            <p:ph type="body" idx="2"/>
          </p:nvPr>
        </p:nvSpPr>
        <p:spPr>
          <a:xfrm>
            <a:off x="536447" y="838395"/>
            <a:ext cx="10768200" cy="5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Demonstration of </a:t>
            </a:r>
            <a:r>
              <a:rPr lang="en-IN" sz="2400" dirty="0" err="1" smtClean="0">
                <a:solidFill>
                  <a:srgbClr val="002060"/>
                </a:solidFill>
              </a:rPr>
              <a:t>te</a:t>
            </a:r>
            <a:r>
              <a:rPr lang="en-IN" sz="2400" dirty="0" smtClean="0">
                <a:solidFill>
                  <a:srgbClr val="002060"/>
                </a:solidFill>
              </a:rPr>
              <a:t> following data is shown </a:t>
            </a:r>
            <a:r>
              <a:rPr lang="en-IN" sz="2400" dirty="0" smtClean="0">
                <a:solidFill>
                  <a:srgbClr val="002060"/>
                </a:solidFill>
              </a:rPr>
              <a:t>in the simulator.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Decimal Numbers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Hexadecimal Numbers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Octal Numbers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Usage of Bytes, Decimal and Hexadecimal data in the code and in the Simulator</a:t>
            </a:r>
          </a:p>
          <a:p>
            <a:pPr indent="0" algn="just"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Read and observe the contents of the following in the simulator.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Memory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Stack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Registers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Flag Register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Console</a:t>
            </a:r>
            <a:endParaRPr sz="1900" b="1">
              <a:solidFill>
                <a:srgbClr val="002060"/>
              </a:solidFill>
            </a:endParaRPr>
          </a:p>
        </p:txBody>
      </p:sp>
      <p:sp>
        <p:nvSpPr>
          <p:cNvPr id="188" name="Google Shape;188;g264f9aedff3_0_3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9</a:t>
            </a:fld>
            <a:endParaRPr/>
          </a:p>
        </p:txBody>
      </p:sp>
      <p:cxnSp>
        <p:nvCxnSpPr>
          <p:cNvPr id="189" name="Google Shape;189;g264f9aedff3_0_35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351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ARM Program Structure </vt:lpstr>
      <vt:lpstr> General Format of Instruction</vt:lpstr>
      <vt:lpstr>Slide 5</vt:lpstr>
      <vt:lpstr>Loading Sample Program on ARMSIMULATOR</vt:lpstr>
      <vt:lpstr>Slide 7</vt:lpstr>
      <vt:lpstr>General Format of Instruction Example</vt:lpstr>
      <vt:lpstr>Samples of following types of Numerical Data on Simulator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13</cp:revision>
  <dcterms:created xsi:type="dcterms:W3CDTF">2016-01-05T00:08:12Z</dcterms:created>
  <dcterms:modified xsi:type="dcterms:W3CDTF">2024-01-07T15:58:18Z</dcterms:modified>
</cp:coreProperties>
</file>