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1341100" cy="6858000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Trebuchet MS" pitchFamily="34" charset="0"/>
      <p:regular r:id="rId42"/>
      <p:bold r:id="rId43"/>
      <p:italic r:id="rId44"/>
      <p:boldItalic r:id="rId45"/>
    </p:embeddedFont>
    <p:embeddedFont>
      <p:font typeface="Tahoma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/VC+UwbtrQPcjY4BeOELCabG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29EA3ED-6DEE-4BA2-B2A3-F115BEE36843}">
  <a:tblStyle styleId="{F29EA3ED-6DEE-4BA2-B2A3-F115BEE36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D8658E-EF52-4822-92A9-947148F780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6AFBE-4968-44E0-9F0D-932F7869946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896" y="-64"/>
      </p:cViewPr>
      <p:guideLst>
        <p:guide orient="horz" pos="2160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58bb40c15_0_1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58bb40c15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2658bb40c15_0_1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8bb40c15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658bb40c15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58bb40c15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658bb40c15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58bb40c15_0_1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658bb40c15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g2658bb40c15_0_12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58bb40c15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58bb40c15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58bb40c15_0_1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658bb40c15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2658bb40c15_0_1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58bb40c15_0_1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658bb40c15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g2658bb40c15_0_13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58bb40c15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58bb40c15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58bb40c15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2658bb40c15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58bb40c15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658bb40c15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8bb40c15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658bb40c15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58bb40c15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658bb40c15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58bb40c15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2658bb40c15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58bb40c15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658bb40c15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58bb40c1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658bb40c1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58bb40c15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658bb40c15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58bb40c15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2658bb40c15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8bb40c15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658bb40c15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1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658bb40c15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658bb40c1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g2658bb40c15_0_11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58bb40c15_0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658bb40c1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2658bb40c15_0_290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58bb40c15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658bb40c1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g2658bb40c15_0_271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658bb40c15_0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658bb40c1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g2658bb40c15_0_250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58bb40c15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658bb40c15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58bb40c15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658bb40c15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58bb40c15_0_1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658bb40c1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2658bb40c15_0_12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58bb40c15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658bb40c15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58bb40c15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58bb40c15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58bb40c15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58bb40c15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407570" y="-1240313"/>
            <a:ext cx="4525963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572410" y="1924527"/>
            <a:ext cx="5851525" cy="255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374406" y="-532712"/>
            <a:ext cx="5851525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8bb40c15_0_139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658bb40c15_0_1392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2658bb40c15_0_139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58bb40c15_0_139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658bb40c15_0_139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8bb40c15_0_1398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658bb40c15_0_1398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658bb40c15_0_1398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58bb40c15_0_1402"/>
          <p:cNvSpPr txBox="1">
            <a:spLocks noGrp="1"/>
          </p:cNvSpPr>
          <p:nvPr>
            <p:ph type="ctrTitle"/>
          </p:nvPr>
        </p:nvSpPr>
        <p:spPr>
          <a:xfrm>
            <a:off x="850583" y="2130425"/>
            <a:ext cx="9639935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658bb40c15_0_1402"/>
          <p:cNvSpPr txBox="1">
            <a:spLocks noGrp="1"/>
          </p:cNvSpPr>
          <p:nvPr>
            <p:ph type="subTitle" idx="1"/>
          </p:nvPr>
        </p:nvSpPr>
        <p:spPr>
          <a:xfrm>
            <a:off x="1701165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g2658bb40c15_0_140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658bb40c15_0_140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658bb40c15_0_140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8bb40c15_0_1408"/>
          <p:cNvSpPr txBox="1">
            <a:spLocks noGrp="1"/>
          </p:cNvSpPr>
          <p:nvPr>
            <p:ph type="title"/>
          </p:nvPr>
        </p:nvSpPr>
        <p:spPr>
          <a:xfrm>
            <a:off x="895869" y="4406900"/>
            <a:ext cx="9639935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658bb40c15_0_1408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2658bb40c15_0_1408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658bb40c15_0_1408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658bb40c15_0_1408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58bb40c15_0_141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658bb40c15_0_1414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g2658bb40c15_0_1414"/>
          <p:cNvSpPr txBox="1">
            <a:spLocks noGrp="1"/>
          </p:cNvSpPr>
          <p:nvPr>
            <p:ph type="body" idx="2"/>
          </p:nvPr>
        </p:nvSpPr>
        <p:spPr>
          <a:xfrm>
            <a:off x="5765059" y="1600200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g2658bb40c15_0_1414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658bb40c15_0_1414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658bb40c15_0_1414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8bb40c15_0_1421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658bb40c15_0_1421"/>
          <p:cNvSpPr txBox="1">
            <a:spLocks noGrp="1"/>
          </p:cNvSpPr>
          <p:nvPr>
            <p:ph type="body" idx="1"/>
          </p:nvPr>
        </p:nvSpPr>
        <p:spPr>
          <a:xfrm>
            <a:off x="567055" y="1535113"/>
            <a:ext cx="5010846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2658bb40c15_0_1421"/>
          <p:cNvSpPr txBox="1">
            <a:spLocks noGrp="1"/>
          </p:cNvSpPr>
          <p:nvPr>
            <p:ph type="body" idx="2"/>
          </p:nvPr>
        </p:nvSpPr>
        <p:spPr>
          <a:xfrm>
            <a:off x="567055" y="2174875"/>
            <a:ext cx="5010846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g2658bb40c15_0_1421"/>
          <p:cNvSpPr txBox="1">
            <a:spLocks noGrp="1"/>
          </p:cNvSpPr>
          <p:nvPr>
            <p:ph type="body" idx="3"/>
          </p:nvPr>
        </p:nvSpPr>
        <p:spPr>
          <a:xfrm>
            <a:off x="5761121" y="1535113"/>
            <a:ext cx="5013079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2658bb40c15_0_1421"/>
          <p:cNvSpPr txBox="1">
            <a:spLocks noGrp="1"/>
          </p:cNvSpPr>
          <p:nvPr>
            <p:ph type="body" idx="4"/>
          </p:nvPr>
        </p:nvSpPr>
        <p:spPr>
          <a:xfrm>
            <a:off x="5761121" y="2174875"/>
            <a:ext cx="5013079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g2658bb40c15_0_1421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2658bb40c15_0_1421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658bb40c15_0_1421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8bb40c15_0_1430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658bb40c15_0_1430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658bb40c15_0_1430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658bb40c15_0_1430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bb40c15_0_1435"/>
          <p:cNvSpPr txBox="1">
            <a:spLocks noGrp="1"/>
          </p:cNvSpPr>
          <p:nvPr>
            <p:ph type="title"/>
          </p:nvPr>
        </p:nvSpPr>
        <p:spPr>
          <a:xfrm>
            <a:off x="567055" y="273050"/>
            <a:ext cx="3731252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658bb40c15_0_1435"/>
          <p:cNvSpPr txBox="1">
            <a:spLocks noGrp="1"/>
          </p:cNvSpPr>
          <p:nvPr>
            <p:ph type="body" idx="1"/>
          </p:nvPr>
        </p:nvSpPr>
        <p:spPr>
          <a:xfrm>
            <a:off x="4434055" y="273050"/>
            <a:ext cx="6339928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2658bb40c15_0_1435"/>
          <p:cNvSpPr txBox="1">
            <a:spLocks noGrp="1"/>
          </p:cNvSpPr>
          <p:nvPr>
            <p:ph type="body" idx="2"/>
          </p:nvPr>
        </p:nvSpPr>
        <p:spPr>
          <a:xfrm>
            <a:off x="567055" y="1435100"/>
            <a:ext cx="3731252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2658bb40c15_0_1435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658bb40c15_0_1435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658bb40c15_0_1435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850583" y="2130426"/>
            <a:ext cx="9639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701165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58bb40c15_0_1442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658bb40c15_0_1442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2658bb40c15_0_1442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2658bb40c15_0_144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658bb40c15_0_144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658bb40c15_0_144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58bb40c15_0_144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658bb40c15_0_1449"/>
          <p:cNvSpPr txBox="1">
            <a:spLocks noGrp="1"/>
          </p:cNvSpPr>
          <p:nvPr>
            <p:ph type="body" idx="1"/>
          </p:nvPr>
        </p:nvSpPr>
        <p:spPr>
          <a:xfrm rot="5400000">
            <a:off x="3407500" y="-1240245"/>
            <a:ext cx="4526100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2658bb40c15_0_1449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658bb40c15_0_1449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658bb40c15_0_1449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58bb40c15_0_1455"/>
          <p:cNvSpPr txBox="1">
            <a:spLocks noGrp="1"/>
          </p:cNvSpPr>
          <p:nvPr>
            <p:ph type="title"/>
          </p:nvPr>
        </p:nvSpPr>
        <p:spPr>
          <a:xfrm rot="5400000">
            <a:off x="6572421" y="1924514"/>
            <a:ext cx="5851500" cy="255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658bb40c15_0_1455"/>
          <p:cNvSpPr txBox="1">
            <a:spLocks noGrp="1"/>
          </p:cNvSpPr>
          <p:nvPr>
            <p:ph type="body" idx="1"/>
          </p:nvPr>
        </p:nvSpPr>
        <p:spPr>
          <a:xfrm rot="5400000">
            <a:off x="1374417" y="-532724"/>
            <a:ext cx="5851500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2658bb40c15_0_1455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2658bb40c15_0_1455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658bb40c15_0_1455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95869" y="4406901"/>
            <a:ext cx="963993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5765059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567055" y="1535113"/>
            <a:ext cx="501095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567055" y="2174875"/>
            <a:ext cx="50109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5761122" y="1535113"/>
            <a:ext cx="501292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5761122" y="2174875"/>
            <a:ext cx="501292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67056" y="273050"/>
            <a:ext cx="373114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434055" y="273051"/>
            <a:ext cx="633999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67056" y="1435101"/>
            <a:ext cx="373114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58bb40c15_0_1386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2658bb40c15_0_1386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658bb40c15_0_1386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2658bb40c15_0_1386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2658bb40c15_0_1386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64fb4b1835_1_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164" name="Google Shape;164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" name="Google Shape;166;g264fb4b1835_1_3"/>
          <p:cNvCxnSpPr/>
          <p:nvPr/>
        </p:nvCxnSpPr>
        <p:spPr>
          <a:xfrm rot="10800000" flipH="1">
            <a:off x="5016704" y="3678594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7" name="Google Shape;167;g264fb4b1835_1_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168" name="Google Shape;168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264fb4b1835_1_3"/>
          <p:cNvSpPr/>
          <p:nvPr/>
        </p:nvSpPr>
        <p:spPr>
          <a:xfrm>
            <a:off x="3252976" y="1504372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64fb4b1835_1_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64fb4b1835_1_3"/>
          <p:cNvSpPr/>
          <p:nvPr/>
        </p:nvSpPr>
        <p:spPr>
          <a:xfrm>
            <a:off x="5906518" y="4220975"/>
            <a:ext cx="4003245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58bb40c15_0_1252"/>
          <p:cNvSpPr txBox="1">
            <a:spLocks noGrp="1"/>
          </p:cNvSpPr>
          <p:nvPr>
            <p:ph type="body" idx="1"/>
          </p:nvPr>
        </p:nvSpPr>
        <p:spPr>
          <a:xfrm>
            <a:off x="661564" y="1066800"/>
            <a:ext cx="1020699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20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0x01C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273" name="Google Shape;273;g2658bb40c15_0_1252"/>
          <p:cNvGraphicFramePr/>
          <p:nvPr/>
        </p:nvGraphicFramePr>
        <p:xfrm>
          <a:off x="7361871" y="2547938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2658bb40c15_0_1252"/>
          <p:cNvSpPr/>
          <p:nvPr/>
        </p:nvSpPr>
        <p:spPr>
          <a:xfrm>
            <a:off x="4768775" y="3078163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658bb40c15_0_1252"/>
          <p:cNvSpPr txBox="1"/>
          <p:nvPr/>
        </p:nvSpPr>
        <p:spPr>
          <a:xfrm>
            <a:off x="5219663" y="3165475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276" name="Google Shape;276;g2658bb40c15_0_1252"/>
          <p:cNvCxnSpPr/>
          <p:nvPr/>
        </p:nvCxnSpPr>
        <p:spPr>
          <a:xfrm>
            <a:off x="6347866" y="33416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7" name="Google Shape;277;g2658bb40c15_0_125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8" name="Google Shape;278;g2658bb40c15_0_1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658bb40c15_0_125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58bb40c15_0_1263"/>
          <p:cNvSpPr/>
          <p:nvPr/>
        </p:nvSpPr>
        <p:spPr>
          <a:xfrm>
            <a:off x="378037" y="1779687"/>
            <a:ext cx="9450917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LDMIB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STMIB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85" name="Google Shape;285;g2658bb40c15_0_1263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IB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g2658bb40c15_0_126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g2658bb40c15_0_1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658bb40c15_0_126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Example-02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bb40c15_0_1272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658bb40c15_0_1272"/>
          <p:cNvSpPr/>
          <p:nvPr/>
        </p:nvSpPr>
        <p:spPr>
          <a:xfrm>
            <a:off x="567055" y="1143000"/>
            <a:ext cx="6993678" cy="5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LDM&lt;mode&gt; Rn, {&lt;registers&gt;}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IA: addr:=Rn</a:t>
            </a:r>
            <a:endParaRPr sz="20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IB: addr:=Rn+4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DA: addr:=Rn-#&lt;registers&gt;*4+4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DB: addr:=Rn-#&lt;registers&gt;*4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 each Ri in &lt;registers&gt;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IB: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DB: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Ri:=M[addr]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IA: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&lt;!&gt;: Rn:=addr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5" name="Google Shape;295;g2658bb40c15_0_1272"/>
          <p:cNvGraphicFramePr/>
          <p:nvPr/>
        </p:nvGraphicFramePr>
        <p:xfrm>
          <a:off x="9618277" y="2638425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g2658bb40c15_0_1272"/>
          <p:cNvSpPr/>
          <p:nvPr/>
        </p:nvSpPr>
        <p:spPr>
          <a:xfrm>
            <a:off x="7700529" y="4310063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658bb40c15_0_1272"/>
          <p:cNvSpPr txBox="1"/>
          <p:nvPr/>
        </p:nvSpPr>
        <p:spPr>
          <a:xfrm>
            <a:off x="7812758" y="4352925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/>
          </a:p>
        </p:txBody>
      </p:sp>
      <p:cxnSp>
        <p:nvCxnSpPr>
          <p:cNvPr id="298" name="Google Shape;298;g2658bb40c15_0_1272"/>
          <p:cNvCxnSpPr/>
          <p:nvPr/>
        </p:nvCxnSpPr>
        <p:spPr>
          <a:xfrm>
            <a:off x="8604272" y="45735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99" name="Google Shape;299;g2658bb40c15_0_1272"/>
          <p:cNvSpPr txBox="1"/>
          <p:nvPr/>
        </p:nvSpPr>
        <p:spPr>
          <a:xfrm>
            <a:off x="9763979" y="4071938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sp>
        <p:nvSpPr>
          <p:cNvPr id="300" name="Google Shape;300;g2658bb40c15_0_1272"/>
          <p:cNvSpPr txBox="1"/>
          <p:nvPr/>
        </p:nvSpPr>
        <p:spPr>
          <a:xfrm>
            <a:off x="9769885" y="35861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301" name="Google Shape;301;g2658bb40c15_0_1272"/>
          <p:cNvSpPr txBox="1"/>
          <p:nvPr/>
        </p:nvSpPr>
        <p:spPr>
          <a:xfrm>
            <a:off x="9769885" y="308768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cxnSp>
        <p:nvCxnSpPr>
          <p:cNvPr id="302" name="Google Shape;302;g2658bb40c15_0_127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3" name="Google Shape;303;g2658bb40c15_0_1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658bb40c15_0_127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8bb40c15_0_1288"/>
          <p:cNvSpPr txBox="1">
            <a:spLocks noGrp="1"/>
          </p:cNvSpPr>
          <p:nvPr>
            <p:ph type="body" idx="1"/>
          </p:nvPr>
        </p:nvSpPr>
        <p:spPr>
          <a:xfrm>
            <a:off x="544412" y="957262"/>
            <a:ext cx="10206990" cy="5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50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60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0x018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311" name="Google Shape;311;g2658bb40c15_0_1288"/>
          <p:cNvGraphicFramePr/>
          <p:nvPr/>
        </p:nvGraphicFramePr>
        <p:xfrm>
          <a:off x="7361871" y="2547938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2658bb40c15_0_1288"/>
          <p:cNvSpPr/>
          <p:nvPr/>
        </p:nvSpPr>
        <p:spPr>
          <a:xfrm>
            <a:off x="4768775" y="5386388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658bb40c15_0_1288"/>
          <p:cNvSpPr txBox="1"/>
          <p:nvPr/>
        </p:nvSpPr>
        <p:spPr>
          <a:xfrm>
            <a:off x="5219663" y="547370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314" name="Google Shape;314;g2658bb40c15_0_1288"/>
          <p:cNvCxnSpPr/>
          <p:nvPr/>
        </p:nvCxnSpPr>
        <p:spPr>
          <a:xfrm>
            <a:off x="6347866" y="5649913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5" name="Google Shape;315;g2658bb40c15_0_128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6" name="Google Shape;316;g2658bb40c15_0_1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658bb40c15_0_128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 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58bb40c15_0_1299"/>
          <p:cNvSpPr/>
          <p:nvPr/>
        </p:nvSpPr>
        <p:spPr>
          <a:xfrm>
            <a:off x="283527" y="1981200"/>
            <a:ext cx="9923463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R0,R0,#36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 ADD 36 TO POINT TO THE LOCATION STARTING AT 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LDMDA 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STMDA 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658bb40c15_0_1299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g2658bb40c15_0_129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5" name="Google Shape;325;g2658bb40c15_0_1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658bb40c15_0_129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Example-02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58bb40c15_0_1308"/>
          <p:cNvSpPr txBox="1">
            <a:spLocks noGrp="1"/>
          </p:cNvSpPr>
          <p:nvPr>
            <p:ph type="body" idx="1"/>
          </p:nvPr>
        </p:nvSpPr>
        <p:spPr>
          <a:xfrm>
            <a:off x="567055" y="1444475"/>
            <a:ext cx="1020699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IB: addr:=addr+4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DB: addr:=addr-4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IA: addr:=addr+4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/>
          </a:p>
        </p:txBody>
      </p:sp>
      <p:graphicFrame>
        <p:nvGraphicFramePr>
          <p:cNvPr id="333" name="Google Shape;333;g2658bb40c15_0_1308"/>
          <p:cNvGraphicFramePr/>
          <p:nvPr/>
        </p:nvGraphicFramePr>
        <p:xfrm>
          <a:off x="9618277" y="2638425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g2658bb40c15_0_1308"/>
          <p:cNvSpPr/>
          <p:nvPr/>
        </p:nvSpPr>
        <p:spPr>
          <a:xfrm>
            <a:off x="7700529" y="4177507"/>
            <a:ext cx="903790" cy="546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658bb40c15_0_1308"/>
          <p:cNvSpPr txBox="1"/>
          <p:nvPr/>
        </p:nvSpPr>
        <p:spPr>
          <a:xfrm>
            <a:off x="7777317" y="4177506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6" name="Google Shape;336;g2658bb40c15_0_1308"/>
          <p:cNvCxnSpPr/>
          <p:nvPr/>
        </p:nvCxnSpPr>
        <p:spPr>
          <a:xfrm>
            <a:off x="8604272" y="44196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7" name="Google Shape;337;g2658bb40c15_0_1308"/>
          <p:cNvSpPr txBox="1"/>
          <p:nvPr/>
        </p:nvSpPr>
        <p:spPr>
          <a:xfrm>
            <a:off x="9763979" y="2682875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338" name="Google Shape;338;g2658bb40c15_0_1308"/>
          <p:cNvSpPr txBox="1"/>
          <p:nvPr/>
        </p:nvSpPr>
        <p:spPr>
          <a:xfrm>
            <a:off x="9769885" y="314325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339" name="Google Shape;339;g2658bb40c15_0_1308"/>
          <p:cNvSpPr txBox="1"/>
          <p:nvPr/>
        </p:nvSpPr>
        <p:spPr>
          <a:xfrm>
            <a:off x="9769885" y="35861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340" name="Google Shape;340;g2658bb40c15_0_13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1" name="Google Shape;341;g2658bb40c15_0_1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658bb40c15_0_130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8bb40c15_0_1322"/>
          <p:cNvSpPr txBox="1">
            <a:spLocks noGrp="1"/>
          </p:cNvSpPr>
          <p:nvPr>
            <p:ph type="body" idx="1"/>
          </p:nvPr>
        </p:nvSpPr>
        <p:spPr>
          <a:xfrm>
            <a:off x="491250" y="947737"/>
            <a:ext cx="10206990" cy="5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50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0x018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349" name="Google Shape;349;g2658bb40c15_0_1322"/>
          <p:cNvGraphicFramePr/>
          <p:nvPr/>
        </p:nvGraphicFramePr>
        <p:xfrm>
          <a:off x="7361871" y="2547938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g2658bb40c15_0_1322"/>
          <p:cNvSpPr/>
          <p:nvPr/>
        </p:nvSpPr>
        <p:spPr>
          <a:xfrm>
            <a:off x="4768775" y="5386388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658bb40c15_0_1322"/>
          <p:cNvSpPr txBox="1"/>
          <p:nvPr/>
        </p:nvSpPr>
        <p:spPr>
          <a:xfrm>
            <a:off x="5219663" y="547370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352" name="Google Shape;352;g2658bb40c15_0_1322"/>
          <p:cNvCxnSpPr/>
          <p:nvPr/>
        </p:nvCxnSpPr>
        <p:spPr>
          <a:xfrm>
            <a:off x="6347866" y="5649913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53" name="Google Shape;353;g2658bb40c15_0_132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4" name="Google Shape;354;g2658bb40c15_0_1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658bb40c15_0_132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58bb40c15_0_1333"/>
          <p:cNvSpPr/>
          <p:nvPr/>
        </p:nvSpPr>
        <p:spPr>
          <a:xfrm>
            <a:off x="283527" y="1735059"/>
            <a:ext cx="9923463" cy="5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R0,R0,#40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R11,R11,#-4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LDMDB 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STMDB 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361" name="Google Shape;361;g2658bb40c15_0_1333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DB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g2658bb40c15_0_1333"/>
          <p:cNvCxnSpPr/>
          <p:nvPr/>
        </p:nvCxnSpPr>
        <p:spPr>
          <a:xfrm>
            <a:off x="283527" y="9871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g2658bb40c15_0_1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658bb40c15_0_1333"/>
          <p:cNvSpPr txBox="1">
            <a:spLocks noGrp="1"/>
          </p:cNvSpPr>
          <p:nvPr>
            <p:ph type="title"/>
          </p:nvPr>
        </p:nvSpPr>
        <p:spPr>
          <a:xfrm>
            <a:off x="-262970" y="145400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Example-03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2658bb40c15_0_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04" y="1071564"/>
            <a:ext cx="9179203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658bb40c15_0_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751" y="2052639"/>
            <a:ext cx="4170218" cy="4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658bb40c15_0_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218" y="1076325"/>
            <a:ext cx="9179203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658bb40c15_0_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564" y="2057400"/>
            <a:ext cx="4170218" cy="416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2658bb40c15_0_134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4" name="Google Shape;374;g2658bb40c15_0_13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658bb40c15_0_1345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Example-04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2658bb40c15_0_13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712" y="1219201"/>
            <a:ext cx="6158803" cy="211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658bb40c15_0_1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763" y="4267200"/>
            <a:ext cx="6726542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658bb40c15_0_1356"/>
          <p:cNvSpPr txBox="1"/>
          <p:nvPr/>
        </p:nvSpPr>
        <p:spPr>
          <a:xfrm>
            <a:off x="620217" y="3581400"/>
            <a:ext cx="59953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LDMIA  r0!, {r1-r3}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3" name="Google Shape;383;g2658bb40c15_0_135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4" name="Google Shape;384;g2658bb40c15_0_13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658bb40c15_0_135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Example-04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264fb4b1835_1_9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179" name="Google Shape;179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1" name="Google Shape;181;g264fb4b1835_1_93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" name="Google Shape;182;g264fb4b1835_1_9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183" name="Google Shape;183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264fb4b1835_1_93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64fb4b1835_1_9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64fb4b1835_1_93"/>
          <p:cNvSpPr/>
          <p:nvPr/>
        </p:nvSpPr>
        <p:spPr>
          <a:xfrm>
            <a:off x="3344285" y="3935048"/>
            <a:ext cx="824573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 Load / Store Instructions or Block Transfer </a:t>
            </a:r>
            <a:endParaRPr sz="2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2658bb40c15_0_1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147" y="4267200"/>
            <a:ext cx="6893572" cy="243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658bb40c15_0_1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656" y="1066801"/>
            <a:ext cx="6380907" cy="21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658bb40c15_0_1366"/>
          <p:cNvSpPr txBox="1"/>
          <p:nvPr/>
        </p:nvSpPr>
        <p:spPr>
          <a:xfrm>
            <a:off x="655658" y="3412332"/>
            <a:ext cx="457402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LDMIB  r0!, {r1-r3}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g2658bb40c15_0_136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4" name="Google Shape;394;g2658bb40c15_0_13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2658bb40c15_0_136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Example-05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658bb40c15_0_1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0317" y="2362200"/>
            <a:ext cx="3880782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658bb40c15_0_1376"/>
          <p:cNvSpPr txBox="1">
            <a:spLocks noGrp="1"/>
          </p:cNvSpPr>
          <p:nvPr>
            <p:ph type="body" idx="1"/>
          </p:nvPr>
        </p:nvSpPr>
        <p:spPr>
          <a:xfrm>
            <a:off x="0" y="2667000"/>
            <a:ext cx="7088188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R9: address of the source 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R10: address of the destination B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R11: count : 16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</a:rPr>
              <a:t>               </a:t>
            </a:r>
            <a:endParaRPr sz="280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loop: LDMIA R9!, {R0-R7}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  STMIA R10!, {R0-R7}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  CMP R11,#16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		  BNE   loop</a:t>
            </a:r>
            <a:endParaRPr/>
          </a:p>
        </p:txBody>
      </p:sp>
      <p:sp>
        <p:nvSpPr>
          <p:cNvPr id="402" name="Google Shape;402;g2658bb40c15_0_1376"/>
          <p:cNvSpPr/>
          <p:nvPr/>
        </p:nvSpPr>
        <p:spPr>
          <a:xfrm>
            <a:off x="189018" y="1524000"/>
            <a:ext cx="1049051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Write a program  using ARM7TDMI  - ISA to copy a block  512 bytes of data from location A to location B if the rate of data transfer rate is 32 bytes.</a:t>
            </a:r>
            <a:endParaRPr/>
          </a:p>
        </p:txBody>
      </p:sp>
      <p:cxnSp>
        <p:nvCxnSpPr>
          <p:cNvPr id="403" name="Google Shape;403;g2658bb40c15_0_137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4" name="Google Shape;404;g2658bb40c15_0_1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658bb40c15_0_137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STORE- Application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g2658bb40c15_0_847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411" name="Google Shape;411;g2658bb40c15_0_84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2658bb40c15_0_84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g2658bb40c15_0_847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4" name="Google Shape;414;g2658bb40c15_0_847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415" name="Google Shape;415;g2658bb40c15_0_84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2658bb40c15_0_84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g2658bb40c15_0_847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658bb40c15_0_847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2658bb40c15_0_8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658bb40c15_0_847"/>
          <p:cNvSpPr/>
          <p:nvPr/>
        </p:nvSpPr>
        <p:spPr>
          <a:xfrm>
            <a:off x="4022283" y="3873123"/>
            <a:ext cx="824573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Block Transfer Instructions:           </a:t>
            </a:r>
            <a:endParaRPr>
              <a:solidFill>
                <a:srgbClr val="2440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              Stack Operations</a:t>
            </a:r>
            <a:endParaRPr sz="36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g2658bb40c15_0_400"/>
          <p:cNvGraphicFramePr/>
          <p:nvPr/>
        </p:nvGraphicFramePr>
        <p:xfrm>
          <a:off x="7088188" y="1600200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350135"/>
                <a:gridCol w="1277517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g2658bb40c15_0_400"/>
          <p:cNvSpPr txBox="1"/>
          <p:nvPr/>
        </p:nvSpPr>
        <p:spPr>
          <a:xfrm>
            <a:off x="283527" y="1600200"/>
            <a:ext cx="604858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access can be in LIFO order.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 Can be treated like STACK.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 is a stack pointer which will keep the address of TOP of the STACK.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used in Procedural Call.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can grow upward or downward direction based on the MODE used by the user in the program.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g2658bb40c15_0_40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8" name="Google Shape;428;g2658bb40c15_0_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658bb40c15_0_400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g2658bb40c15_0_484"/>
          <p:cNvGraphicFramePr/>
          <p:nvPr/>
        </p:nvGraphicFramePr>
        <p:xfrm>
          <a:off x="4880194" y="1811241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g2658bb40c15_0_484"/>
          <p:cNvGraphicFramePr/>
          <p:nvPr/>
        </p:nvGraphicFramePr>
        <p:xfrm>
          <a:off x="39256" y="1440401"/>
          <a:ext cx="3720833" cy="300000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971448"/>
                <a:gridCol w="971448"/>
                <a:gridCol w="971448"/>
                <a:gridCol w="1212496"/>
                <a:gridCol w="971448"/>
                <a:gridCol w="971448"/>
                <a:gridCol w="2113278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6" name="Google Shape;436;g2658bb40c15_0_484"/>
          <p:cNvSpPr txBox="1"/>
          <p:nvPr/>
        </p:nvSpPr>
        <p:spPr>
          <a:xfrm>
            <a:off x="3698833" y="2871077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37" name="Google Shape;437;g2658bb40c15_0_484"/>
          <p:cNvCxnSpPr>
            <a:stCxn id="436" idx="3"/>
          </p:cNvCxnSpPr>
          <p:nvPr/>
        </p:nvCxnSpPr>
        <p:spPr>
          <a:xfrm rot="10800000" flipH="1">
            <a:off x="4475371" y="305212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8" name="Google Shape;438;g2658bb40c15_0_484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R13=0x1018</a:t>
            </a:r>
            <a:endParaRPr/>
          </a:p>
        </p:txBody>
      </p:sp>
      <p:cxnSp>
        <p:nvCxnSpPr>
          <p:cNvPr id="439" name="Google Shape;439;g2658bb40c15_0_48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0" name="Google Shape;440;g2658bb40c15_0_4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658bb40c15_0_484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g2658bb40c15_0_571"/>
          <p:cNvGraphicFramePr/>
          <p:nvPr/>
        </p:nvGraphicFramePr>
        <p:xfrm>
          <a:off x="4880194" y="1811241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g2658bb40c15_0_571"/>
          <p:cNvGraphicFramePr/>
          <p:nvPr/>
        </p:nvGraphicFramePr>
        <p:xfrm>
          <a:off x="39255" y="1440401"/>
          <a:ext cx="3720833" cy="300000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836815"/>
                <a:gridCol w="836815"/>
                <a:gridCol w="836815"/>
                <a:gridCol w="1044469"/>
                <a:gridCol w="836815"/>
                <a:gridCol w="836815"/>
                <a:gridCol w="1820387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g2658bb40c15_0_571"/>
          <p:cNvSpPr txBox="1"/>
          <p:nvPr/>
        </p:nvSpPr>
        <p:spPr>
          <a:xfrm>
            <a:off x="3698833" y="3457137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49" name="Google Shape;449;g2658bb40c15_0_571"/>
          <p:cNvCxnSpPr>
            <a:stCxn id="448" idx="3"/>
          </p:cNvCxnSpPr>
          <p:nvPr/>
        </p:nvCxnSpPr>
        <p:spPr>
          <a:xfrm rot="10800000" flipH="1">
            <a:off x="4475371" y="363818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0" name="Google Shape;450;g2658bb40c15_0_571"/>
          <p:cNvSpPr txBox="1"/>
          <p:nvPr/>
        </p:nvSpPr>
        <p:spPr>
          <a:xfrm>
            <a:off x="641209" y="2855742"/>
            <a:ext cx="167437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R13=0x101C</a:t>
            </a:r>
            <a:endParaRPr/>
          </a:p>
        </p:txBody>
      </p:sp>
      <p:cxnSp>
        <p:nvCxnSpPr>
          <p:cNvPr id="451" name="Google Shape;451;g2658bb40c15_0_571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2658bb40c15_0_5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658bb40c15_0_571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g2658bb40c15_0_658"/>
          <p:cNvGraphicFramePr/>
          <p:nvPr/>
        </p:nvGraphicFramePr>
        <p:xfrm>
          <a:off x="4880194" y="1904999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59" name="Google Shape;459;g2658bb40c15_0_658"/>
          <p:cNvGraphicFramePr/>
          <p:nvPr/>
        </p:nvGraphicFramePr>
        <p:xfrm>
          <a:off x="39259" y="1440401"/>
          <a:ext cx="3720833" cy="300000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791948"/>
                <a:gridCol w="791948"/>
                <a:gridCol w="791948"/>
                <a:gridCol w="988439"/>
                <a:gridCol w="791948"/>
                <a:gridCol w="791948"/>
                <a:gridCol w="1722777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g2658bb40c15_0_658"/>
          <p:cNvSpPr txBox="1"/>
          <p:nvPr/>
        </p:nvSpPr>
        <p:spPr>
          <a:xfrm>
            <a:off x="3698833" y="3780698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61" name="Google Shape;461;g2658bb40c15_0_658"/>
          <p:cNvCxnSpPr>
            <a:stCxn id="460" idx="3"/>
          </p:cNvCxnSpPr>
          <p:nvPr/>
        </p:nvCxnSpPr>
        <p:spPr>
          <a:xfrm rot="10800000" flipH="1">
            <a:off x="4475371" y="3961748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2" name="Google Shape;462;g2658bb40c15_0_658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R13=0x1010</a:t>
            </a:r>
            <a:endParaRPr/>
          </a:p>
        </p:txBody>
      </p:sp>
      <p:cxnSp>
        <p:nvCxnSpPr>
          <p:cNvPr id="463" name="Google Shape;463;g2658bb40c15_0_65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4" name="Google Shape;464;g2658bb40c15_0_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658bb40c15_0_658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g2658bb40c15_0_745"/>
          <p:cNvGraphicFramePr/>
          <p:nvPr/>
        </p:nvGraphicFramePr>
        <p:xfrm>
          <a:off x="4880194" y="1811241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2658bb40c15_0_745"/>
          <p:cNvGraphicFramePr/>
          <p:nvPr/>
        </p:nvGraphicFramePr>
        <p:xfrm>
          <a:off x="39259" y="1440401"/>
          <a:ext cx="3720833" cy="300000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904131"/>
                <a:gridCol w="904131"/>
                <a:gridCol w="904131"/>
                <a:gridCol w="1128467"/>
                <a:gridCol w="904131"/>
                <a:gridCol w="904131"/>
                <a:gridCol w="1966833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g2658bb40c15_0_745"/>
          <p:cNvSpPr txBox="1"/>
          <p:nvPr/>
        </p:nvSpPr>
        <p:spPr>
          <a:xfrm>
            <a:off x="3698833" y="4163254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73" name="Google Shape;473;g2658bb40c15_0_745"/>
          <p:cNvCxnSpPr>
            <a:stCxn id="472" idx="3"/>
          </p:cNvCxnSpPr>
          <p:nvPr/>
        </p:nvCxnSpPr>
        <p:spPr>
          <a:xfrm rot="10800000" flipH="1">
            <a:off x="4475371" y="4344304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g2658bb40c15_0_745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R13=0x1020</a:t>
            </a:r>
            <a:endParaRPr/>
          </a:p>
        </p:txBody>
      </p:sp>
      <p:cxnSp>
        <p:nvCxnSpPr>
          <p:cNvPr id="475" name="Google Shape;475;g2658bb40c15_0_74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6" name="Google Shape;476;g2658bb40c15_0_7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2658bb40c15_0_745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1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4" name="Google Shape;4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p18"/>
          <p:cNvGraphicFramePr/>
          <p:nvPr/>
        </p:nvGraphicFramePr>
        <p:xfrm>
          <a:off x="4880194" y="1811241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18"/>
          <p:cNvGraphicFramePr/>
          <p:nvPr/>
        </p:nvGraphicFramePr>
        <p:xfrm>
          <a:off x="0" y="1295400"/>
          <a:ext cx="3720833" cy="3000000"/>
        </p:xfrm>
        <a:graphic>
          <a:graphicData uri="http://schemas.openxmlformats.org/drawingml/2006/table">
            <a:tbl>
              <a:tblPr firstRow="1" bandRow="1">
                <a:noFill/>
                <a:tableStyleId>{3106AFBE-4968-44E0-9F0D-932F78699462}</a:tableStyleId>
              </a:tblPr>
              <a:tblGrid>
                <a:gridCol w="780724"/>
                <a:gridCol w="780724"/>
                <a:gridCol w="780724"/>
                <a:gridCol w="974424"/>
                <a:gridCol w="780724"/>
                <a:gridCol w="780724"/>
                <a:gridCol w="169837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18"/>
          <p:cNvSpPr txBox="1"/>
          <p:nvPr/>
        </p:nvSpPr>
        <p:spPr>
          <a:xfrm>
            <a:off x="3698833" y="4514957"/>
            <a:ext cx="776538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88" name="Google Shape;488;p18"/>
          <p:cNvCxnSpPr>
            <a:stCxn id="487" idx="3"/>
          </p:cNvCxnSpPr>
          <p:nvPr/>
        </p:nvCxnSpPr>
        <p:spPr>
          <a:xfrm rot="10800000" flipH="1">
            <a:off x="4475371" y="469600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" name="Google Shape;489;p18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R13=0x1024</a:t>
            </a:r>
            <a:endParaRPr/>
          </a:p>
        </p:txBody>
      </p:sp>
      <p:sp>
        <p:nvSpPr>
          <p:cNvPr id="490" name="Google Shape;490;p1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658bb40c15_0_11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497" name="Google Shape;497;g2658bb40c15_0_11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8" name="Google Shape;498;g2658bb40c15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9" name="Google Shape;499;g2658bb40c15_0_118"/>
          <p:cNvGraphicFramePr/>
          <p:nvPr/>
        </p:nvGraphicFramePr>
        <p:xfrm>
          <a:off x="661564" y="2209800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4458954"/>
                <a:gridCol w="1647275"/>
                <a:gridCol w="154898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Addressing Mode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=LDM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=STM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Full ascending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LDMDA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STMIB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Full descending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FD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LDMIA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STMDB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Empty ascending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LDMDB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STMIA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Empty descending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LDMIB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STMDA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00" name="Google Shape;500;g2658bb40c15_0_118"/>
          <p:cNvSpPr txBox="1"/>
          <p:nvPr/>
        </p:nvSpPr>
        <p:spPr>
          <a:xfrm>
            <a:off x="283527" y="1219200"/>
            <a:ext cx="8883862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&lt;LDM/STM&gt; 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&lt;Addressing Mode&gt;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R13  {!}, Registers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658bb40c15_0_118"/>
          <p:cNvSpPr txBox="1"/>
          <p:nvPr/>
        </p:nvSpPr>
        <p:spPr>
          <a:xfrm>
            <a:off x="1512146" y="5105400"/>
            <a:ext cx="4761923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to the STACK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the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8bb40c15_0_1176"/>
          <p:cNvSpPr txBox="1">
            <a:spLocks noGrp="1"/>
          </p:cNvSpPr>
          <p:nvPr>
            <p:ph type="body" idx="1"/>
          </p:nvPr>
        </p:nvSpPr>
        <p:spPr>
          <a:xfrm>
            <a:off x="423432" y="1341775"/>
            <a:ext cx="963993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Char char="•"/>
            </a:pPr>
            <a:r>
              <a:rPr lang="en-US" sz="2800">
                <a:solidFill>
                  <a:srgbClr val="244061"/>
                </a:solidFill>
              </a:rPr>
              <a:t>Transfer a block of data more efficiently.</a:t>
            </a:r>
            <a:endParaRPr>
              <a:solidFill>
                <a:srgbClr val="244061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800">
                <a:solidFill>
                  <a:srgbClr val="002060"/>
                </a:solidFill>
              </a:rPr>
              <a:t>Used for procedure entry and exit for saving and restoring workspace registers and the return address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ct val="100000"/>
              <a:buChar char="•"/>
            </a:pPr>
            <a:r>
              <a:rPr lang="en-US" sz="2800">
                <a:solidFill>
                  <a:srgbClr val="244061"/>
                </a:solidFill>
              </a:rPr>
              <a:t>For ARM7, 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2+Nt</a:t>
            </a:r>
            <a:r>
              <a:rPr lang="en-US" sz="2800">
                <a:solidFill>
                  <a:srgbClr val="244061"/>
                </a:solidFill>
              </a:rPr>
              <a:t> cycles </a:t>
            </a:r>
            <a:endParaRPr>
              <a:solidFill>
                <a:srgbClr val="244061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800">
                <a:solidFill>
                  <a:srgbClr val="244061"/>
                </a:solidFill>
              </a:rPr>
              <a:t>     (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244061"/>
                </a:solidFill>
              </a:rPr>
              <a:t>: #words, 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>
                <a:solidFill>
                  <a:srgbClr val="244061"/>
                </a:solidFill>
              </a:rPr>
              <a:t>: time for a word for sequential access).</a:t>
            </a:r>
            <a:r>
              <a:rPr lang="en-US" sz="2800">
                <a:solidFill>
                  <a:srgbClr val="0000FF"/>
                </a:solidFill>
              </a:rPr>
              <a:t> </a:t>
            </a:r>
            <a:endParaRPr/>
          </a:p>
          <a:p>
            <a:pPr marL="0" lvl="0" indent="-16446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      </a:t>
            </a:r>
            <a:r>
              <a:rPr lang="en-US" sz="2800">
                <a:solidFill>
                  <a:srgbClr val="002060"/>
                </a:solidFill>
              </a:rPr>
              <a:t>Increase interrupt latency since it can’t be    </a:t>
            </a:r>
            <a:endParaRPr/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800">
                <a:solidFill>
                  <a:srgbClr val="002060"/>
                </a:solidFill>
              </a:rPr>
              <a:t>      interrupted.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800">
                <a:solidFill>
                  <a:srgbClr val="002060"/>
                </a:solidFill>
              </a:rPr>
              <a:t>Registers are considered in increasing order always.</a:t>
            </a:r>
            <a:endParaRPr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ourier New"/>
              <a:buNone/>
            </a:pPr>
            <a:r>
              <a:rPr lang="en-US" sz="2600" b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 LDMIA  R1, {R0, R2, R5} </a:t>
            </a:r>
            <a:r>
              <a:rPr lang="en-US" sz="2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@ R0 = mem[R1]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						 @ R2 = mem[R1+4]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						 @ R5 = mem[R1+8]</a:t>
            </a:r>
            <a:endParaRPr/>
          </a:p>
        </p:txBody>
      </p:sp>
      <p:cxnSp>
        <p:nvCxnSpPr>
          <p:cNvPr id="194" name="Google Shape;194;g2658bb40c15_0_117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" name="Google Shape;195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bb40c15_0_117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58bb40c15_0_290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08" name="Google Shape;508;g2658bb40c15_0_29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9" name="Google Shape;509;g2658bb40c15_0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2658bb40c15_0_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0367" y="1455494"/>
            <a:ext cx="1558924" cy="550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658bb40c15_0_2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723" y="1419226"/>
            <a:ext cx="2202995" cy="522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658bb40c15_0_290"/>
          <p:cNvSpPr txBox="1"/>
          <p:nvPr/>
        </p:nvSpPr>
        <p:spPr>
          <a:xfrm>
            <a:off x="2987740" y="1702080"/>
            <a:ext cx="2966248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cxnSp>
        <p:nvCxnSpPr>
          <p:cNvPr id="513" name="Google Shape;513;g2658bb40c15_0_290"/>
          <p:cNvCxnSpPr/>
          <p:nvPr/>
        </p:nvCxnSpPr>
        <p:spPr>
          <a:xfrm rot="10800000">
            <a:off x="1504794" y="4240152"/>
            <a:ext cx="4713180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4" name="Google Shape;514;g2658bb40c15_0_290"/>
          <p:cNvSpPr txBox="1"/>
          <p:nvPr/>
        </p:nvSpPr>
        <p:spPr>
          <a:xfrm>
            <a:off x="3221445" y="3825541"/>
            <a:ext cx="280290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Stack is Empty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58bb40c15_0_271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21" name="Google Shape;521;g2658bb40c15_0_271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2" name="Google Shape;522;g2658bb40c15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2658bb40c15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023" y="1448971"/>
            <a:ext cx="1565212" cy="534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2658bb40c15_0_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957" y="1448973"/>
            <a:ext cx="2246451" cy="5174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g2658bb40c15_0_271"/>
          <p:cNvCxnSpPr/>
          <p:nvPr/>
        </p:nvCxnSpPr>
        <p:spPr>
          <a:xfrm flipH="1">
            <a:off x="1491826" y="4220309"/>
            <a:ext cx="4723970" cy="3798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6" name="Google Shape;526;g2658bb40c15_0_271"/>
          <p:cNvCxnSpPr/>
          <p:nvPr/>
        </p:nvCxnSpPr>
        <p:spPr>
          <a:xfrm>
            <a:off x="1609564" y="2644727"/>
            <a:ext cx="4645460" cy="1238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7" name="Google Shape;527;g2658bb40c15_0_271"/>
          <p:cNvCxnSpPr/>
          <p:nvPr/>
        </p:nvCxnSpPr>
        <p:spPr>
          <a:xfrm>
            <a:off x="1515781" y="2811195"/>
            <a:ext cx="4739225" cy="1225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8" name="Google Shape;528;g2658bb40c15_0_271"/>
          <p:cNvSpPr txBox="1"/>
          <p:nvPr/>
        </p:nvSpPr>
        <p:spPr>
          <a:xfrm>
            <a:off x="2646256" y="1476992"/>
            <a:ext cx="2980388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529" name="Google Shape;529;g2658bb40c15_0_271"/>
          <p:cNvSpPr txBox="1"/>
          <p:nvPr/>
        </p:nvSpPr>
        <p:spPr>
          <a:xfrm>
            <a:off x="5243078" y="2268793"/>
            <a:ext cx="86918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58bb40c15_0_250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36" name="Google Shape;536;g2658bb40c15_0_25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7" name="Google Shape;537;g2658bb40c15_0_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658bb40c15_0_250"/>
          <p:cNvSpPr txBox="1"/>
          <p:nvPr/>
        </p:nvSpPr>
        <p:spPr>
          <a:xfrm>
            <a:off x="3597340" y="1071225"/>
            <a:ext cx="2997875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LDMEA R13!,{R5,R6}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pic>
        <p:nvPicPr>
          <p:cNvPr id="539" name="Google Shape;539;g2658bb40c15_0_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2" y="1071225"/>
            <a:ext cx="1754001" cy="552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2658bb40c15_0_2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832" y="1071225"/>
            <a:ext cx="2458542" cy="562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g2658bb40c15_0_250"/>
          <p:cNvCxnSpPr/>
          <p:nvPr/>
        </p:nvCxnSpPr>
        <p:spPr>
          <a:xfrm flipH="1">
            <a:off x="2325626" y="2412786"/>
            <a:ext cx="1986553" cy="6201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2" name="Google Shape;542;g2658bb40c15_0_250"/>
          <p:cNvCxnSpPr/>
          <p:nvPr/>
        </p:nvCxnSpPr>
        <p:spPr>
          <a:xfrm rot="10800000" flipH="1">
            <a:off x="2325786" y="3886202"/>
            <a:ext cx="5554088" cy="3576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3" name="Google Shape;543;g2658bb40c15_0_250"/>
          <p:cNvSpPr txBox="1"/>
          <p:nvPr/>
        </p:nvSpPr>
        <p:spPr>
          <a:xfrm>
            <a:off x="4467986" y="3579319"/>
            <a:ext cx="34663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 the Stack is Empty</a:t>
            </a:r>
            <a:endParaRPr/>
          </a:p>
        </p:txBody>
      </p:sp>
      <p:sp>
        <p:nvSpPr>
          <p:cNvPr id="544" name="Google Shape;544;g2658bb40c15_0_250"/>
          <p:cNvSpPr txBox="1"/>
          <p:nvPr/>
        </p:nvSpPr>
        <p:spPr>
          <a:xfrm>
            <a:off x="6698560" y="2263249"/>
            <a:ext cx="80667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986" y="1905001"/>
            <a:ext cx="5859568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27"/>
          <p:cNvCxnSpPr/>
          <p:nvPr/>
        </p:nvCxnSpPr>
        <p:spPr>
          <a:xfrm rot="10800000" flipH="1">
            <a:off x="5180765" y="1944916"/>
            <a:ext cx="4261702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7" name="Google Shape;677;p27"/>
          <p:cNvGrpSpPr/>
          <p:nvPr/>
        </p:nvGrpSpPr>
        <p:grpSpPr>
          <a:xfrm>
            <a:off x="291942" y="349466"/>
            <a:ext cx="10714518" cy="6218388"/>
            <a:chOff x="313844" y="349466"/>
            <a:chExt cx="11518407" cy="6218388"/>
          </a:xfrm>
        </p:grpSpPr>
        <p:sp>
          <p:nvSpPr>
            <p:cNvPr id="678" name="Google Shape;678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27"/>
          <p:cNvSpPr/>
          <p:nvPr/>
        </p:nvSpPr>
        <p:spPr>
          <a:xfrm>
            <a:off x="5024535" y="1163110"/>
            <a:ext cx="4282499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5060480" y="4087193"/>
            <a:ext cx="60271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753" y="2179088"/>
            <a:ext cx="2260003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658bb40c15_0_1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37" y="2667000"/>
            <a:ext cx="1052500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658bb40c15_0_1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28" y="1676400"/>
            <a:ext cx="10396008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658bb40c15_0_118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4" name="Google Shape;204;g2658bb40c15_0_11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658bb40c15_0_1184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8bb40c15_0_1193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IB: addr:=addr+4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DB: addr:=addr-4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IA: addr:=addr+4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g2658bb40c15_0_1193"/>
          <p:cNvGraphicFramePr/>
          <p:nvPr/>
        </p:nvGraphicFramePr>
        <p:xfrm>
          <a:off x="9618277" y="2638425"/>
          <a:ext cx="1015974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g2658bb40c15_0_1193"/>
          <p:cNvSpPr/>
          <p:nvPr/>
        </p:nvSpPr>
        <p:spPr>
          <a:xfrm>
            <a:off x="7655243" y="4038600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658bb40c15_0_1193"/>
          <p:cNvSpPr txBox="1"/>
          <p:nvPr/>
        </p:nvSpPr>
        <p:spPr>
          <a:xfrm>
            <a:off x="7729078" y="4049712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 b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" name="Google Shape;214;g2658bb40c15_0_1193"/>
          <p:cNvCxnSpPr/>
          <p:nvPr/>
        </p:nvCxnSpPr>
        <p:spPr>
          <a:xfrm>
            <a:off x="8604272" y="43434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5" name="Google Shape;215;g2658bb40c15_0_1193"/>
          <p:cNvSpPr txBox="1"/>
          <p:nvPr/>
        </p:nvSpPr>
        <p:spPr>
          <a:xfrm>
            <a:off x="9763979" y="4572000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216" name="Google Shape;216;g2658bb40c15_0_1193"/>
          <p:cNvSpPr txBox="1"/>
          <p:nvPr/>
        </p:nvSpPr>
        <p:spPr>
          <a:xfrm>
            <a:off x="9769885" y="50720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217" name="Google Shape;217;g2658bb40c15_0_1193"/>
          <p:cNvSpPr txBox="1"/>
          <p:nvPr/>
        </p:nvSpPr>
        <p:spPr>
          <a:xfrm>
            <a:off x="9769885" y="549433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218" name="Google Shape;218;g2658bb40c15_0_119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9" name="Google Shape;219;g2658bb40c15_0_1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58bb40c15_0_119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58bb40c15_0_1208"/>
          <p:cNvSpPr txBox="1">
            <a:spLocks noGrp="1"/>
          </p:cNvSpPr>
          <p:nvPr>
            <p:ph type="body" idx="1"/>
          </p:nvPr>
        </p:nvSpPr>
        <p:spPr>
          <a:xfrm>
            <a:off x="491250" y="1078706"/>
            <a:ext cx="10206990" cy="52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LDMIA R0,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  or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LDMIA R0, {R1-R3}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10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20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0x10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227" name="Google Shape;227;g2658bb40c15_0_1208"/>
          <p:cNvGraphicFramePr/>
          <p:nvPr/>
        </p:nvGraphicFramePr>
        <p:xfrm>
          <a:off x="7361871" y="2547938"/>
          <a:ext cx="3272379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g2658bb40c15_0_1208"/>
          <p:cNvSpPr/>
          <p:nvPr/>
        </p:nvSpPr>
        <p:spPr>
          <a:xfrm>
            <a:off x="4768775" y="3078163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658bb40c15_0_1208"/>
          <p:cNvSpPr txBox="1"/>
          <p:nvPr/>
        </p:nvSpPr>
        <p:spPr>
          <a:xfrm>
            <a:off x="5219663" y="3165475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230" name="Google Shape;230;g2658bb40c15_0_1208"/>
          <p:cNvCxnSpPr/>
          <p:nvPr/>
        </p:nvCxnSpPr>
        <p:spPr>
          <a:xfrm>
            <a:off x="6347866" y="33416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1" name="Google Shape;231;g2658bb40c15_0_12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g2658bb40c15_0_1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658bb40c15_0_120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8bb40c15_0_1219"/>
          <p:cNvSpPr/>
          <p:nvPr/>
        </p:nvSpPr>
        <p:spPr>
          <a:xfrm>
            <a:off x="567055" y="2209800"/>
            <a:ext cx="8127788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.WORD 100,200,300,400,500,600,700,800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.WORD 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R7,=B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LDMIA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R0!,{R1,R8,R9,R11}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39" name="Google Shape;239;g2658bb40c15_0_1219"/>
          <p:cNvSpPr txBox="1"/>
          <p:nvPr/>
        </p:nvSpPr>
        <p:spPr>
          <a:xfrm>
            <a:off x="189019" y="1447800"/>
            <a:ext cx="1096306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registers using single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IA condition</a:t>
            </a:r>
            <a:endParaRPr sz="2400" b="1" i="0" u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2658bb40c15_0_121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1" name="Google Shape;241;g2658bb40c15_0_1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658bb40c15_0_121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Example-01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58bb40c15_0_1228"/>
          <p:cNvSpPr/>
          <p:nvPr/>
        </p:nvSpPr>
        <p:spPr>
          <a:xfrm>
            <a:off x="567055" y="1779687"/>
            <a:ext cx="8600334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.WORD 100,200,300,400,500,600,700,800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.WORD 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R7,=B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LDMIA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R0!,{R1,R8,R9,R11}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STMIA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R7!,{R8,R9,R11,R1}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48" name="Google Shape;248;g2658bb40c15_0_1228"/>
          <p:cNvSpPr txBox="1"/>
          <p:nvPr/>
        </p:nvSpPr>
        <p:spPr>
          <a:xfrm>
            <a:off x="0" y="1295400"/>
            <a:ext cx="1143560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registers using single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IA condition</a:t>
            </a:r>
            <a:endParaRPr sz="2400" b="1" i="0" u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2658bb40c15_0_122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0" name="Google Shape;250;g2658bb40c15_0_1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658bb40c15_0_122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STORE Example-01 CONTD..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58bb40c15_0_1237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DB: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IA: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g2658bb40c15_0_1237"/>
          <p:cNvGraphicFramePr/>
          <p:nvPr/>
        </p:nvGraphicFramePr>
        <p:xfrm>
          <a:off x="9618277" y="2638425"/>
          <a:ext cx="3720833" cy="300000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2658bb40c15_0_1237"/>
          <p:cNvSpPr/>
          <p:nvPr/>
        </p:nvSpPr>
        <p:spPr>
          <a:xfrm>
            <a:off x="7738923" y="4445000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658bb40c15_0_1237"/>
          <p:cNvSpPr txBox="1"/>
          <p:nvPr/>
        </p:nvSpPr>
        <p:spPr>
          <a:xfrm>
            <a:off x="7812758" y="4440237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g2658bb40c15_0_1237"/>
          <p:cNvSpPr txBox="1"/>
          <p:nvPr/>
        </p:nvSpPr>
        <p:spPr>
          <a:xfrm>
            <a:off x="9763979" y="5016500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261" name="Google Shape;261;g2658bb40c15_0_1237"/>
          <p:cNvSpPr txBox="1"/>
          <p:nvPr/>
        </p:nvSpPr>
        <p:spPr>
          <a:xfrm>
            <a:off x="9769885" y="553878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262" name="Google Shape;262;g2658bb40c15_0_1237"/>
          <p:cNvSpPr txBox="1"/>
          <p:nvPr/>
        </p:nvSpPr>
        <p:spPr>
          <a:xfrm>
            <a:off x="9769885" y="600075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263" name="Google Shape;263;g2658bb40c15_0_1237"/>
          <p:cNvCxnSpPr/>
          <p:nvPr/>
        </p:nvCxnSpPr>
        <p:spPr>
          <a:xfrm>
            <a:off x="8604272" y="47244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64" name="Google Shape;264;g2658bb40c15_0_1237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5" name="Google Shape;265;g2658bb40c15_0_1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58bb40c15_0_1237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PresentationFormat>Custom</PresentationFormat>
  <Paragraphs>477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Times New Roman</vt:lpstr>
      <vt:lpstr>Courier New</vt:lpstr>
      <vt:lpstr>Trebuchet MS</vt:lpstr>
      <vt:lpstr>Tahoma</vt:lpstr>
      <vt:lpstr>Office Theme</vt:lpstr>
      <vt:lpstr>Office Theme</vt:lpstr>
      <vt:lpstr>Slide 1</vt:lpstr>
      <vt:lpstr>Slide 2</vt:lpstr>
      <vt:lpstr>        Multiple register LOAD /  STORE</vt:lpstr>
      <vt:lpstr>        Multiple register LOAD /  STORE</vt:lpstr>
      <vt:lpstr>        Multiple register LOAD /  STORE</vt:lpstr>
      <vt:lpstr>        Multiple register LOAD /  STORE</vt:lpstr>
      <vt:lpstr>        Multiple register LOAD Example-01</vt:lpstr>
      <vt:lpstr>        Multiple register STORE Example-01 CONTD..</vt:lpstr>
      <vt:lpstr>        Multiple register LOAD/STORE</vt:lpstr>
      <vt:lpstr>        Multiple register LOAD/STORE</vt:lpstr>
      <vt:lpstr>        Multiple register LOAD/STORE Example-02</vt:lpstr>
      <vt:lpstr>        Multiple register LOAD/STORE </vt:lpstr>
      <vt:lpstr>        Multiple load/store REGISTER </vt:lpstr>
      <vt:lpstr>        Multiple register LOAD/STORE Example-02</vt:lpstr>
      <vt:lpstr>        Multiple Load/Store REGISTER</vt:lpstr>
      <vt:lpstr>        Multiple load/Store REGISTER</vt:lpstr>
      <vt:lpstr>        Multiple register LOAD/STORE Example-03</vt:lpstr>
      <vt:lpstr>        Multiple register LOAD/STORE Example-04</vt:lpstr>
      <vt:lpstr>        Multiple register LOAD/STORE Example-04</vt:lpstr>
      <vt:lpstr>        Multiple register LOAD/STORE Example-05</vt:lpstr>
      <vt:lpstr>        Multiple register LOAD /  STORE- Application</vt:lpstr>
      <vt:lpstr>Slide 22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</cp:revision>
  <dcterms:created xsi:type="dcterms:W3CDTF">2016-01-05T00:08:12Z</dcterms:created>
  <dcterms:modified xsi:type="dcterms:W3CDTF">2024-01-16T15:01:38Z</dcterms:modified>
</cp:coreProperties>
</file>