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6858000" cx="109807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pos="3459">
          <p15:clr>
            <a:srgbClr val="000000"/>
          </p15:clr>
        </p15:guide>
      </p15:sldGuideLst>
    </p:ext>
    <p:ext uri="GoogleSlidesCustomDataVersion2">
      <go:slidesCustomData xmlns:go="http://customooxmlschemas.google.com/" r:id="rId51" roundtripDataSignature="AMtx7mgxrQJjHBEX5s7My3rGf2MqJHBm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D1AAD4-FE69-4005-8475-53BE7C542B8C}">
  <a:tblStyle styleId="{43D1AAD4-FE69-4005-8475-53BE7C542B8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472C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472C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345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customschemas.google.com/relationships/presentationmetadata" Target="metadata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264fb4b1835_1_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3ee5983e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b3ee5983e0_0_26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3ee5983e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2b3ee5983e0_0_26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b3ee5983e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g2b3ee5983e0_0_25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3ee5983e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2b3ee5983e0_0_24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b3ee5983e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g2b3ee5983e0_0_24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b3ee5983e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2b3ee5983e0_0_23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b3ee5983e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2b3ee5983e0_0_23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b3ee5983e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g2b3ee5983e0_0_22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b3ee5983e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9" name="Google Shape;409;g2b3ee5983e0_0_21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b3ee5983e0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g2b3ee5983e0_0_21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264fb4b1835_1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3ee5983e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g2b3ee5983e0_0_20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b3ee5983e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2" name="Google Shape;472;g2b3ee5983e0_0_20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b3ee5983e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g2b3ee5983e0_0_19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b3ee5983e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2b3ee5983e0_0_18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b3ee5983e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5" name="Google Shape;535;g2b3ee5983e0_0_18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b3ee5983e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g2b3ee5983e0_0_17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b3ee5983e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g2b3ee5983e0_0_17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b3ee5983e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3" name="Google Shape;603;g2b3ee5983e0_0_1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b3ee5983e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6" name="Google Shape;626;g2b3ee5983e0_0_15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b3ee5983e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g2b3ee5983e0_0_15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658bb40c15_0_117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b3ee5983e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2b3ee5983e0_0_14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b3ee5983e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5" name="Google Shape;695;g2b3ee5983e0_0_14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b3ee5983e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g2b3ee5983e0_0_13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b3ee5983e0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g2b3ee5983e0_0_12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b3ee5983e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4" name="Google Shape;754;g2b3ee5983e0_0_12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b3ee5983e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4" name="Google Shape;764;g2b3ee5983e0_0_11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b3ee5983e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5" name="Google Shape;775;g2b3ee5983e0_0_111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b3ee5983e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g2b3ee5983e0_0_10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b3ee5983e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4" name="Google Shape;794;g2b3ee5983e0_0_9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b3ee5983e0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3" name="Google Shape;803;g2b3ee5983e0_0_754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b3ee5983e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b3ee5983e0_0_4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b3ee5983e0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7" name="Google Shape;817;g2b3ee5983e0_0_734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b3ee5983e0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9" name="Google Shape;829;g2b3ee5983e0_0_784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b3ee5983e0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6" name="Google Shape;846;g2b3ee5983e0_0_778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2b3ee5983e0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6" name="Google Shape;856;g2b3ee5983e0_0_765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p27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3ee5983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2b3ee5983e0_0_16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b3ee5983e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b3ee5983e0_0_39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3ee5983e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b3ee5983e0_0_7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b3ee5983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b3ee5983e0_0_9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b3ee5983e0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g2b3ee5983e0_0_273:notes"/>
          <p:cNvSpPr/>
          <p:nvPr>
            <p:ph idx="2" type="sldImg"/>
          </p:nvPr>
        </p:nvSpPr>
        <p:spPr>
          <a:xfrm>
            <a:off x="684213" y="685800"/>
            <a:ext cx="5489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9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8"/>
          <p:cNvSpPr txBox="1"/>
          <p:nvPr>
            <p:ph idx="1" type="body"/>
          </p:nvPr>
        </p:nvSpPr>
        <p:spPr>
          <a:xfrm rot="5400000">
            <a:off x="3227389" y="-1078150"/>
            <a:ext cx="4525963" cy="9882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/>
          <p:nvPr>
            <p:ph type="title"/>
          </p:nvPr>
        </p:nvSpPr>
        <p:spPr>
          <a:xfrm rot="5400000">
            <a:off x="6270607" y="1965068"/>
            <a:ext cx="5851525" cy="2470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" type="body"/>
          </p:nvPr>
        </p:nvSpPr>
        <p:spPr>
          <a:xfrm rot="5400000">
            <a:off x="1237769" y="-414093"/>
            <a:ext cx="5851525" cy="722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ctrTitle"/>
          </p:nvPr>
        </p:nvSpPr>
        <p:spPr>
          <a:xfrm>
            <a:off x="823556" y="2130426"/>
            <a:ext cx="933362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subTitle"/>
          </p:nvPr>
        </p:nvSpPr>
        <p:spPr>
          <a:xfrm>
            <a:off x="1647111" y="3886200"/>
            <a:ext cx="768651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67403" y="4406901"/>
            <a:ext cx="933362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67403" y="2906713"/>
            <a:ext cx="933362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body"/>
          </p:nvPr>
        </p:nvSpPr>
        <p:spPr>
          <a:xfrm>
            <a:off x="549037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2"/>
          <p:cNvSpPr txBox="1"/>
          <p:nvPr>
            <p:ph idx="2" type="body"/>
          </p:nvPr>
        </p:nvSpPr>
        <p:spPr>
          <a:xfrm>
            <a:off x="5581875" y="1600201"/>
            <a:ext cx="484982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2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" type="body"/>
          </p:nvPr>
        </p:nvSpPr>
        <p:spPr>
          <a:xfrm>
            <a:off x="549037" y="1535113"/>
            <a:ext cx="48517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3"/>
          <p:cNvSpPr txBox="1"/>
          <p:nvPr>
            <p:ph idx="2" type="body"/>
          </p:nvPr>
        </p:nvSpPr>
        <p:spPr>
          <a:xfrm>
            <a:off x="549037" y="2174875"/>
            <a:ext cx="48517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3"/>
          <p:cNvSpPr txBox="1"/>
          <p:nvPr>
            <p:ph idx="3" type="body"/>
          </p:nvPr>
        </p:nvSpPr>
        <p:spPr>
          <a:xfrm>
            <a:off x="5578063" y="1535113"/>
            <a:ext cx="4853639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3"/>
          <p:cNvSpPr txBox="1"/>
          <p:nvPr>
            <p:ph idx="4" type="body"/>
          </p:nvPr>
        </p:nvSpPr>
        <p:spPr>
          <a:xfrm>
            <a:off x="5578063" y="2174875"/>
            <a:ext cx="4853639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3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type="title"/>
          </p:nvPr>
        </p:nvSpPr>
        <p:spPr>
          <a:xfrm>
            <a:off x="549038" y="273050"/>
            <a:ext cx="3612587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" type="body"/>
          </p:nvPr>
        </p:nvSpPr>
        <p:spPr>
          <a:xfrm>
            <a:off x="4293163" y="273051"/>
            <a:ext cx="6138538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6"/>
          <p:cNvSpPr txBox="1"/>
          <p:nvPr>
            <p:ph idx="2" type="body"/>
          </p:nvPr>
        </p:nvSpPr>
        <p:spPr>
          <a:xfrm>
            <a:off x="549038" y="1435101"/>
            <a:ext cx="3612587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/>
          <p:nvPr>
            <p:ph type="title"/>
          </p:nvPr>
        </p:nvSpPr>
        <p:spPr>
          <a:xfrm>
            <a:off x="2152301" y="4800600"/>
            <a:ext cx="6588443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/>
          <p:nvPr>
            <p:ph idx="2" type="pic"/>
          </p:nvPr>
        </p:nvSpPr>
        <p:spPr>
          <a:xfrm>
            <a:off x="2152301" y="612775"/>
            <a:ext cx="658844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2152301" y="5367338"/>
            <a:ext cx="6588443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7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7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title"/>
          </p:nvPr>
        </p:nvSpPr>
        <p:spPr>
          <a:xfrm>
            <a:off x="549037" y="274638"/>
            <a:ext cx="988266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8"/>
          <p:cNvSpPr txBox="1"/>
          <p:nvPr>
            <p:ph idx="1" type="body"/>
          </p:nvPr>
        </p:nvSpPr>
        <p:spPr>
          <a:xfrm>
            <a:off x="549037" y="1600201"/>
            <a:ext cx="9882664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8"/>
          <p:cNvSpPr txBox="1"/>
          <p:nvPr>
            <p:ph idx="10" type="dt"/>
          </p:nvPr>
        </p:nvSpPr>
        <p:spPr>
          <a:xfrm>
            <a:off x="549037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1" type="ftr"/>
          </p:nvPr>
        </p:nvSpPr>
        <p:spPr>
          <a:xfrm>
            <a:off x="3751752" y="6356351"/>
            <a:ext cx="347723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12" type="sldNum"/>
          </p:nvPr>
        </p:nvSpPr>
        <p:spPr>
          <a:xfrm>
            <a:off x="7869529" y="6356351"/>
            <a:ext cx="25621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flipH="1" rot="10800000">
            <a:off x="4857299" y="3678594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149613" y="1504372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176467" y="3946650"/>
            <a:ext cx="3876042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- 2.1</a:t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1" i="0" sz="31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g2b3ee5983e0_0_26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g2b3ee5983e0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b3ee5983e0_0_267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46" name="Google Shape;246;g2b3ee5983e0_0_26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2b3ee5983e0_0_26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b3ee5983e0_0_267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b3ee5983e0_0_267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2b3ee5983e0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b3ee5983e0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b3ee5983e0_0_26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g2b3ee5983e0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b3ee5983e0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b3ee5983e0_0_267"/>
          <p:cNvSpPr/>
          <p:nvPr/>
        </p:nvSpPr>
        <p:spPr>
          <a:xfrm>
            <a:off x="8737262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2b3ee5983e0_0_26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b3ee5983e0_0_26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b3ee5983e0_0_267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2b3ee5983e0_0_26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g2b3ee5983e0_0_26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g2b3ee5983e0_0_2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b3ee5983e0_0_261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67" name="Google Shape;267;g2b3ee5983e0_0_26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b3ee5983e0_0_26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b3ee5983e0_0_261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g2b3ee5983e0_0_261"/>
          <p:cNvSpPr/>
          <p:nvPr/>
        </p:nvSpPr>
        <p:spPr>
          <a:xfrm>
            <a:off x="8500753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b3ee5983e0_0_261"/>
          <p:cNvSpPr/>
          <p:nvPr/>
        </p:nvSpPr>
        <p:spPr>
          <a:xfrm>
            <a:off x="8500753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b3ee5983e0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b3ee5983e0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b3ee5983e0_0_26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g2b3ee5983e0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2b3ee5983e0_0_2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b3ee5983e0_0_261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b3ee5983e0_0_26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2b3ee5983e0_0_261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2b3ee5983e0_0_26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5" name="Google Shape;285;g2b3ee5983e0_0_25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86" name="Google Shape;286;g2b3ee5983e0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b3ee5983e0_0_255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88" name="Google Shape;288;g2b3ee5983e0_0_25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2b3ee5983e0_0_255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g2b3ee5983e0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b3ee5983e0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2b3ee5983e0_0_25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b3ee5983e0_0_25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2b3ee5983e0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2b3ee5983e0_0_2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2b3ee5983e0_0_255"/>
          <p:cNvSpPr/>
          <p:nvPr/>
        </p:nvSpPr>
        <p:spPr>
          <a:xfrm>
            <a:off x="8703474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b3ee5983e0_0_255"/>
          <p:cNvSpPr/>
          <p:nvPr/>
        </p:nvSpPr>
        <p:spPr>
          <a:xfrm>
            <a:off x="8703474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b3ee5983e0_0_25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2b3ee5983e0_0_25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b3ee5983e0_0_255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b3ee5983e0_0_25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Google Shape;306;g2b3ee5983e0_0_24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7" name="Google Shape;307;g2b3ee5983e0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2b3ee5983e0_0_249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09" name="Google Shape;309;g2b3ee5983e0_0_24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2b3ee5983e0_0_24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b3ee5983e0_0_249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g2b3ee5983e0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2b3ee5983e0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2b3ee5983e0_0_24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g2b3ee5983e0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b3ee5983e0_0_2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b3ee5983e0_0_249"/>
          <p:cNvSpPr/>
          <p:nvPr/>
        </p:nvSpPr>
        <p:spPr>
          <a:xfrm>
            <a:off x="8720368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b3ee5983e0_0_249"/>
          <p:cNvSpPr/>
          <p:nvPr/>
        </p:nvSpPr>
        <p:spPr>
          <a:xfrm>
            <a:off x="8720368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2b3ee5983e0_0_24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b3ee5983e0_0_249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b3ee5983e0_0_249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2b3ee5983e0_0_24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7" name="Google Shape;327;g2b3ee5983e0_0_24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8" name="Google Shape;328;g2b3ee5983e0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b3ee5983e0_0_24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30" name="Google Shape;330;g2b3ee5983e0_0_24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b3ee5983e0_0_24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g2b3ee5983e0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2b3ee5983e0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b3ee5983e0_0_24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g2b3ee5983e0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g2b3ee5983e0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b3ee5983e0_0_24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b3ee5983e0_0_24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2b3ee5983e0_0_24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2b3ee5983e0_0_243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b3ee5983e0_0_243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2b3ee5983e0_0_243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b3ee5983e0_0_24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g2b3ee5983e0_0_23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9" name="Google Shape;349;g2b3ee5983e0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2b3ee5983e0_0_237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51" name="Google Shape;351;g2b3ee5983e0_0_23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2b3ee5983e0_0_23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2b3ee5983e0_0_23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b3ee5983e0_0_23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b3ee5983e0_0_237"/>
          <p:cNvSpPr/>
          <p:nvPr/>
        </p:nvSpPr>
        <p:spPr>
          <a:xfrm>
            <a:off x="2973244" y="4080802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g2b3ee5983e0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b3ee5983e0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b3ee5983e0_0_23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g2b3ee5983e0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b3ee5983e0_0_2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b3ee5983e0_0_237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b3ee5983e0_0_237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2b3ee5983e0_0_237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b3ee5983e0_0_23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9" name="Google Shape;369;g2b3ee5983e0_0_23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70" name="Google Shape;370;g2b3ee5983e0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b3ee5983e0_0_231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72" name="Google Shape;372;g2b3ee5983e0_0_23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2b3ee5983e0_0_23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g2b3ee5983e0_0_231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b3ee5983e0_0_23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2b3ee5983e0_0_231"/>
          <p:cNvSpPr/>
          <p:nvPr/>
        </p:nvSpPr>
        <p:spPr>
          <a:xfrm>
            <a:off x="5912703" y="4080802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g2b3ee5983e0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b3ee5983e0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b3ee5983e0_0_23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2b3ee5983e0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2b3ee5983e0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2b3ee5983e0_0_231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2b3ee5983e0_0_231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b3ee5983e0_0_231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2b3ee5983e0_0_23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0" name="Google Shape;390;g2b3ee5983e0_0_22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91" name="Google Shape;391;g2b3ee5983e0_0_2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2b3ee5983e0_0_225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93" name="Google Shape;393;g2b3ee5983e0_0_22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b3ee5983e0_0_22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2b3ee5983e0_0_22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b3ee5983e0_0_22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2b3ee5983e0_0_225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g2b3ee5983e0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2b3ee5983e0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2b3ee5983e0_0_22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2b3ee5983e0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2b3ee5983e0_0_2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g2b3ee5983e0_0_225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b3ee5983e0_0_225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b3ee5983e0_0_225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b3ee5983e0_0_22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1" name="Google Shape;411;g2b3ee5983e0_0_21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2" name="Google Shape;412;g2b3ee5983e0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b3ee5983e0_0_219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14" name="Google Shape;414;g2b3ee5983e0_0_21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g2b3ee5983e0_0_21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g2b3ee5983e0_0_21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b3ee5983e0_0_219"/>
          <p:cNvSpPr/>
          <p:nvPr/>
        </p:nvSpPr>
        <p:spPr>
          <a:xfrm>
            <a:off x="2918601" y="4154658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b3ee5983e0_0_219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9" name="Google Shape;419;g2b3ee5983e0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b3ee5983e0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2b3ee5983e0_0_21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2b3ee5983e0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2b3ee5983e0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2b3ee5983e0_0_219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b3ee5983e0_0_219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b3ee5983e0_0_219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2b3ee5983e0_0_21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2" name="Google Shape;432;g2b3ee5983e0_0_21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3" name="Google Shape;433;g2b3ee5983e0_0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2b3ee5983e0_0_21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35" name="Google Shape;435;g2b3ee5983e0_0_21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2b3ee5983e0_0_21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2b3ee5983e0_0_21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g2b3ee5983e0_0_213"/>
          <p:cNvSpPr/>
          <p:nvPr/>
        </p:nvSpPr>
        <p:spPr>
          <a:xfrm>
            <a:off x="5858060" y="4080802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b3ee5983e0_0_213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g2b3ee5983e0_0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g2b3ee5983e0_0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b3ee5983e0_0_21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g2b3ee5983e0_0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2b3ee5983e0_0_2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b3ee5983e0_0_213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b3ee5983e0_0_213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g2b3ee5983e0_0_213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b3ee5983e0_0_21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82751" y="5489800"/>
            <a:ext cx="960815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flipH="1" rot="10800000">
            <a:off x="4946253" y="3695169"/>
            <a:ext cx="4336455" cy="1140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9777213" y="266198"/>
            <a:ext cx="960815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38075" lIns="76175" spcFirstLastPara="1" rIns="76175" wrap="square" tIns="380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336780" y="1143531"/>
            <a:ext cx="6752361" cy="12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0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718834" y="2964930"/>
            <a:ext cx="2791298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400" lIns="100800" spcFirstLastPara="1" rIns="100800" wrap="square" tIns="50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UE22CS252B</a:t>
            </a:r>
            <a:endParaRPr b="1" i="0" sz="30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9581" y="2286269"/>
            <a:ext cx="1761164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4226275" y="3873123"/>
            <a:ext cx="7983731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Introduction to Pipeline Processor</a:t>
            </a:r>
            <a:endParaRPr b="1" i="0" sz="2800" u="none" cap="none" strike="noStrik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g2b3ee5983e0_0_20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4" name="Google Shape;454;g2b3ee5983e0_0_2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b3ee5983e0_0_207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56" name="Google Shape;456;g2b3ee5983e0_0_20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2b3ee5983e0_0_20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2b3ee5983e0_0_20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b3ee5983e0_0_207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b3ee5983e0_0_207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b3ee5983e0_0_207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b3ee5983e0_0_207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b3ee5983e0_0_207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4" name="Google Shape;464;g2b3ee5983e0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2b3ee5983e0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2b3ee5983e0_0_20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g2b3ee5983e0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2b3ee5983e0_0_2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b3ee5983e0_0_20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4" name="Google Shape;474;g2b3ee5983e0_0_20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75" name="Google Shape;475;g2b3ee5983e0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g2b3ee5983e0_0_201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77" name="Google Shape;477;g2b3ee5983e0_0_20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g2b3ee5983e0_0_20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g2b3ee5983e0_0_201"/>
          <p:cNvSpPr/>
          <p:nvPr/>
        </p:nvSpPr>
        <p:spPr>
          <a:xfrm>
            <a:off x="2918601" y="4098385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g2b3ee5983e0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g2b3ee5983e0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g2b3ee5983e0_0_20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3" name="Google Shape;483;g2b3ee5983e0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2b3ee5983e0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2b3ee5983e0_0_201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2b3ee5983e0_0_201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2b3ee5983e0_0_201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g2b3ee5983e0_0_201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2b3ee5983e0_0_201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b3ee5983e0_0_20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5" name="Google Shape;495;g2b3ee5983e0_0_19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6" name="Google Shape;496;g2b3ee5983e0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g2b3ee5983e0_0_195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98" name="Google Shape;498;g2b3ee5983e0_0_19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g2b3ee5983e0_0_19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2b3ee5983e0_0_195"/>
          <p:cNvSpPr/>
          <p:nvPr/>
        </p:nvSpPr>
        <p:spPr>
          <a:xfrm>
            <a:off x="6211233" y="410307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g2b3ee5983e0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g2b3ee5983e0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2b3ee5983e0_0_19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4" name="Google Shape;504;g2b3ee5983e0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g2b3ee5983e0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2b3ee5983e0_0_195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g2b3ee5983e0_0_195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g2b3ee5983e0_0_195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2b3ee5983e0_0_195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g2b3ee5983e0_0_195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g2b3ee5983e0_0_19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6" name="Google Shape;516;g2b3ee5983e0_0_18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17" name="Google Shape;517;g2b3ee5983e0_0_1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2b3ee5983e0_0_189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19" name="Google Shape;519;g2b3ee5983e0_0_18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g2b3ee5983e0_0_18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2b3ee5983e0_0_189"/>
          <p:cNvSpPr/>
          <p:nvPr/>
        </p:nvSpPr>
        <p:spPr>
          <a:xfrm>
            <a:off x="8298027" y="553571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g2b3ee5983e0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2b3ee5983e0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2b3ee5983e0_0_18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5" name="Google Shape;525;g2b3ee5983e0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2b3ee5983e0_0_1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g2b3ee5983e0_0_189"/>
          <p:cNvSpPr/>
          <p:nvPr/>
        </p:nvSpPr>
        <p:spPr>
          <a:xfrm>
            <a:off x="8298027" y="491317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g2b3ee5983e0_0_189"/>
          <p:cNvSpPr/>
          <p:nvPr/>
        </p:nvSpPr>
        <p:spPr>
          <a:xfrm>
            <a:off x="8298029" y="4358640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g2b3ee5983e0_0_189"/>
          <p:cNvSpPr/>
          <p:nvPr/>
        </p:nvSpPr>
        <p:spPr>
          <a:xfrm>
            <a:off x="8298030" y="307912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g2b3ee5983e0_0_189"/>
          <p:cNvSpPr/>
          <p:nvPr/>
        </p:nvSpPr>
        <p:spPr>
          <a:xfrm>
            <a:off x="8298030" y="23886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g2b3ee5983e0_0_189"/>
          <p:cNvSpPr/>
          <p:nvPr/>
        </p:nvSpPr>
        <p:spPr>
          <a:xfrm>
            <a:off x="8298030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g2b3ee5983e0_0_18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7" name="Google Shape;537;g2b3ee5983e0_0_18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38" name="Google Shape;538;g2b3ee5983e0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g2b3ee5983e0_0_18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40" name="Google Shape;540;g2b3ee5983e0_0_18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b3ee5983e0_0_18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b3ee5983e0_0_18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g2b3ee5983e0_0_18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2b3ee5983e0_0_18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g2b3ee5983e0_0_183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g2b3ee5983e0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g2b3ee5983e0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g2b3ee5983e0_0_18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2b3ee5983e0_0_18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2b3ee5983e0_0_18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1" name="Google Shape;551;g2b3ee5983e0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2b3ee5983e0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g2b3ee5983e0_0_183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g2b3ee5983e0_0_183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2b3ee5983e0_0_183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0" name="Google Shape;560;g2b3ee5983e0_0_17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1" name="Google Shape;561;g2b3ee5983e0_0_1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g2b3ee5983e0_0_177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63" name="Google Shape;563;g2b3ee5983e0_0_17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g2b3ee5983e0_0_177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2b3ee5983e0_0_177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g2b3ee5983e0_0_177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g2b3ee5983e0_0_177"/>
          <p:cNvSpPr/>
          <p:nvPr/>
        </p:nvSpPr>
        <p:spPr>
          <a:xfrm>
            <a:off x="2753630" y="4030354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g2b3ee5983e0_0_177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g2b3ee5983e0_0_177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g2b3ee5983e0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b3ee5983e0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2b3ee5983e0_0_17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g2b3ee5983e0_0_17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4" name="Google Shape;574;g2b3ee5983e0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b3ee5983e0_0_1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2b3ee5983e0_0_177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2b3ee5983e0_0_177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2b3ee5983e0_0_177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3" name="Google Shape;583;g2b3ee5983e0_0_17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4" name="Google Shape;584;g2b3ee5983e0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g2b3ee5983e0_0_171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586" name="Google Shape;586;g2b3ee5983e0_0_17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2b3ee5983e0_0_17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2b3ee5983e0_0_171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2b3ee5983e0_0_171"/>
          <p:cNvSpPr/>
          <p:nvPr/>
        </p:nvSpPr>
        <p:spPr>
          <a:xfrm>
            <a:off x="2947339" y="4080802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g2b3ee5983e0_0_171"/>
          <p:cNvSpPr/>
          <p:nvPr/>
        </p:nvSpPr>
        <p:spPr>
          <a:xfrm>
            <a:off x="5888755" y="41102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g2b3ee5983e0_0_171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g2b3ee5983e0_0_171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3" name="Google Shape;593;g2b3ee5983e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g2b3ee5983e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g2b3ee5983e0_0_17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6" name="Google Shape;596;g2b3ee5983e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g2b3ee5983e0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2b3ee5983e0_0_171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g2b3ee5983e0_0_171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2b3ee5983e0_0_17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5" name="Google Shape;605;g2b3ee5983e0_0_1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06" name="Google Shape;606;g2b3ee5983e0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g2b3ee5983e0_0_165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08" name="Google Shape;608;g2b3ee5983e0_0_16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2b3ee5983e0_0_16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g2b3ee5983e0_0_165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2b3ee5983e0_0_165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b3ee5983e0_0_165"/>
          <p:cNvSpPr/>
          <p:nvPr/>
        </p:nvSpPr>
        <p:spPr>
          <a:xfrm>
            <a:off x="5983629" y="4110203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g2b3ee5983e0_0_165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g2b3ee5983e0_0_165"/>
          <p:cNvSpPr/>
          <p:nvPr/>
        </p:nvSpPr>
        <p:spPr>
          <a:xfrm>
            <a:off x="2973244" y="4030354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g2b3ee5983e0_0_165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g2b3ee5983e0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g2b3ee5983e0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g2b3ee5983e0_0_16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9" name="Google Shape;619;g2b3ee5983e0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g2b3ee5983e0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g2b3ee5983e0_0_165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g2b3ee5983e0_0_165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g2b3ee5983e0_0_16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8" name="Google Shape;628;g2b3ee5983e0_0_15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9" name="Google Shape;629;g2b3ee5983e0_0_1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g2b3ee5983e0_0_159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31" name="Google Shape;631;g2b3ee5983e0_0_15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2b3ee5983e0_0_15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2b3ee5983e0_0_15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g2b3ee5983e0_0_159"/>
          <p:cNvSpPr/>
          <p:nvPr/>
        </p:nvSpPr>
        <p:spPr>
          <a:xfrm>
            <a:off x="2987321" y="4080802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g2b3ee5983e0_0_159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2b3ee5983e0_0_159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g2b3ee5983e0_0_159"/>
          <p:cNvSpPr/>
          <p:nvPr/>
        </p:nvSpPr>
        <p:spPr>
          <a:xfrm>
            <a:off x="6123871" y="41102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g2b3ee5983e0_0_159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9" name="Google Shape;639;g2b3ee5983e0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g2b3ee5983e0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g2b3ee5983e0_0_15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2" name="Google Shape;642;g2b3ee5983e0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b3ee5983e0_0_1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g2b3ee5983e0_0_159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g2b3ee5983e0_0_159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b3ee5983e0_0_159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g2b3ee5983e0_0_15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52" name="Google Shape;652;g2b3ee5983e0_0_1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g2b3ee5983e0_0_15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54" name="Google Shape;654;g2b3ee5983e0_0_15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g2b3ee5983e0_0_15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g2b3ee5983e0_0_15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g2b3ee5983e0_0_153"/>
          <p:cNvSpPr/>
          <p:nvPr/>
        </p:nvSpPr>
        <p:spPr>
          <a:xfrm>
            <a:off x="5895824" y="4154627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g2b3ee5983e0_0_153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g2b3ee5983e0_0_153"/>
          <p:cNvSpPr/>
          <p:nvPr/>
        </p:nvSpPr>
        <p:spPr>
          <a:xfrm>
            <a:off x="8520286" y="220730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g2b3ee5983e0_0_153"/>
          <p:cNvSpPr/>
          <p:nvPr/>
        </p:nvSpPr>
        <p:spPr>
          <a:xfrm>
            <a:off x="8520294" y="2777803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2b3ee5983e0_0_153"/>
          <p:cNvSpPr/>
          <p:nvPr/>
        </p:nvSpPr>
        <p:spPr>
          <a:xfrm>
            <a:off x="3116749" y="4154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2" name="Google Shape;662;g2b3ee5983e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2b3ee5983e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g2b3ee5983e0_0_15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5" name="Google Shape;665;g2b3ee5983e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g2b3ee5983e0_0_1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2b3ee5983e0_0_153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2b3ee5983e0_0_153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g2b3ee5983e0_0_15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121" name="Google Shape;121;g2658bb40c15_0_11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05" y="2226251"/>
            <a:ext cx="9606655" cy="427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658bb40c15_0_1176"/>
          <p:cNvSpPr txBox="1"/>
          <p:nvPr/>
        </p:nvSpPr>
        <p:spPr>
          <a:xfrm>
            <a:off x="3329378" y="3097237"/>
            <a:ext cx="1318553" cy="1477500"/>
          </a:xfrm>
          <a:prstGeom prst="rect">
            <a:avLst/>
          </a:prstGeom>
          <a:solidFill>
            <a:srgbClr val="D0CECE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a=a+b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c=a-b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2658bb40c15_0_1176"/>
          <p:cNvSpPr/>
          <p:nvPr/>
        </p:nvSpPr>
        <p:spPr>
          <a:xfrm rot="665000">
            <a:off x="7274173" y="1635751"/>
            <a:ext cx="2983482" cy="1673983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will execute one by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 R0 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R2, R0,R1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g2b3ee5983e0_0_14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5" name="Google Shape;675;g2b3ee5983e0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g2b3ee5983e0_0_147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677" name="Google Shape;677;g2b3ee5983e0_0_147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2b3ee5983e0_0_147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2b3ee5983e0_0_147"/>
          <p:cNvSpPr/>
          <p:nvPr/>
        </p:nvSpPr>
        <p:spPr>
          <a:xfrm>
            <a:off x="2990135" y="4154658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b3ee5983e0_0_147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g2b3ee5983e0_0_147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g2b3ee5983e0_0_147"/>
          <p:cNvSpPr/>
          <p:nvPr/>
        </p:nvSpPr>
        <p:spPr>
          <a:xfrm>
            <a:off x="6034309" y="407633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2b3ee5983e0_0_147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g2b3ee5983e0_0_147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5" name="Google Shape;685;g2b3ee5983e0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g2b3ee5983e0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g2b3ee5983e0_0_147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8" name="Google Shape;688;g2b3ee5983e0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g2b3ee5983e0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g2b3ee5983e0_0_147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2b3ee5983e0_0_147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g2b3ee5983e0_0_147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g2b3ee5983e0_0_14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98" name="Google Shape;698;g2b3ee5983e0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g2b3ee5983e0_0_141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700" name="Google Shape;700;g2b3ee5983e0_0_141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g2b3ee5983e0_0_141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g2b3ee5983e0_0_141"/>
          <p:cNvSpPr/>
          <p:nvPr/>
        </p:nvSpPr>
        <p:spPr>
          <a:xfrm>
            <a:off x="6034309" y="4058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g2b3ee5983e0_0_141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2b3ee5983e0_0_141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g2b3ee5983e0_0_141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g2b3ee5983e0_0_141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g2b3ee5983e0_0_141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g2b3ee5983e0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g2b3ee5983e0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g2b3ee5983e0_0_141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1" name="Google Shape;711;g2b3ee5983e0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2b3ee5983e0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g2b3ee5983e0_0_141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2b3ee5983e0_0_141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2b3ee5983e0_0_141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0" name="Google Shape;720;g2b3ee5983e0_0_13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1" name="Google Shape;721;g2b3ee5983e0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2b3ee5983e0_0_135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2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723" name="Google Shape;723;g2b3ee5983e0_0_135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g2b3ee5983e0_0_135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2b3ee5983e0_0_135"/>
          <p:cNvSpPr/>
          <p:nvPr/>
        </p:nvSpPr>
        <p:spPr>
          <a:xfrm>
            <a:off x="9008484" y="592354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2b3ee5983e0_0_135"/>
          <p:cNvSpPr/>
          <p:nvPr/>
        </p:nvSpPr>
        <p:spPr>
          <a:xfrm>
            <a:off x="9008486" y="530469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2b3ee5983e0_0_135"/>
          <p:cNvSpPr/>
          <p:nvPr/>
        </p:nvSpPr>
        <p:spPr>
          <a:xfrm>
            <a:off x="9008487" y="4562621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2b3ee5983e0_0_135"/>
          <p:cNvSpPr/>
          <p:nvPr/>
        </p:nvSpPr>
        <p:spPr>
          <a:xfrm>
            <a:off x="9047828" y="320170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g2b3ee5983e0_0_135"/>
          <p:cNvSpPr/>
          <p:nvPr/>
        </p:nvSpPr>
        <p:spPr>
          <a:xfrm>
            <a:off x="9047828" y="2574389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2b3ee5983e0_0_135"/>
          <p:cNvSpPr/>
          <p:nvPr/>
        </p:nvSpPr>
        <p:spPr>
          <a:xfrm>
            <a:off x="9008485" y="203630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g2b3ee5983e0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g2b3ee5983e0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656106" y="5146335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g2b3ee5983e0_0_135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4" name="Google Shape;734;g2b3ee5983e0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2b3ee5983e0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9430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g2b3ee5983e0_0_135"/>
          <p:cNvSpPr txBox="1"/>
          <p:nvPr/>
        </p:nvSpPr>
        <p:spPr>
          <a:xfrm>
            <a:off x="3226647" y="3429000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g2b3ee5983e0_0_135"/>
          <p:cNvSpPr txBox="1"/>
          <p:nvPr/>
        </p:nvSpPr>
        <p:spPr>
          <a:xfrm>
            <a:off x="5932557" y="3424998"/>
            <a:ext cx="87255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 Min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g2b3ee5983e0_0_135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g2b3ee5983e0_0_135"/>
          <p:cNvSpPr txBox="1"/>
          <p:nvPr/>
        </p:nvSpPr>
        <p:spPr>
          <a:xfrm>
            <a:off x="3523303" y="2837664"/>
            <a:ext cx="3278370" cy="3693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took 30 Mins to Complete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2b3ee5983e0_0_135"/>
          <p:cNvSpPr txBox="1"/>
          <p:nvPr/>
        </p:nvSpPr>
        <p:spPr>
          <a:xfrm>
            <a:off x="3701921" y="5202607"/>
            <a:ext cx="3278370" cy="3693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 took 30 Mins to Complete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g2b3ee5983e0_0_135"/>
          <p:cNvSpPr txBox="1"/>
          <p:nvPr/>
        </p:nvSpPr>
        <p:spPr>
          <a:xfrm>
            <a:off x="2561522" y="6468050"/>
            <a:ext cx="5034640" cy="3693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we together took 35 Mins to Complete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6" name="Google Shape;746;g2b3ee5983e0_0_12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47" name="Google Shape;747;g2b3ee5983e0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g2b3ee5983e0_0_129"/>
          <p:cNvSpPr txBox="1"/>
          <p:nvPr/>
        </p:nvSpPr>
        <p:spPr>
          <a:xfrm>
            <a:off x="584028" y="339065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g2b3ee5983e0_0_129"/>
          <p:cNvSpPr txBox="1"/>
          <p:nvPr/>
        </p:nvSpPr>
        <p:spPr>
          <a:xfrm>
            <a:off x="354763" y="1758462"/>
            <a:ext cx="7203047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called Non-Pipelined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Is called Pipelined Execution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2b3ee5983e0_0_129"/>
          <p:cNvSpPr txBox="1"/>
          <p:nvPr/>
        </p:nvSpPr>
        <p:spPr>
          <a:xfrm>
            <a:off x="423359" y="3151909"/>
            <a:ext cx="2320437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Lesson Learnt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2b3ee5983e0_0_129"/>
          <p:cNvSpPr txBox="1"/>
          <p:nvPr/>
        </p:nvSpPr>
        <p:spPr>
          <a:xfrm>
            <a:off x="336907" y="3769809"/>
            <a:ext cx="13797254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Latency: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 taken to complete the task by each team in both Techniques is 30 Mins each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Throughput: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 taken to complete 2 tasks.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1252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 took 60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1252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took 35 Mins.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1252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Since Resource and Time was shared without overlapping of the task.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1252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6" name="Google Shape;756;g2b3ee5983e0_0_12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7" name="Google Shape;757;g2b3ee5983e0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g2b3ee5983e0_0_123"/>
          <p:cNvSpPr txBox="1"/>
          <p:nvPr/>
        </p:nvSpPr>
        <p:spPr>
          <a:xfrm>
            <a:off x="371657" y="1600200"/>
            <a:ext cx="2589912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Lesson Learnt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g2b3ee5983e0_0_123"/>
          <p:cNvSpPr txBox="1"/>
          <p:nvPr/>
        </p:nvSpPr>
        <p:spPr>
          <a:xfrm>
            <a:off x="511410" y="2255828"/>
            <a:ext cx="11872022" cy="4617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 taken to complete the task 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 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6 bricks X 10 Mins= 60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g2b3ee5983e0_0_123"/>
          <p:cNvSpPr txBox="1"/>
          <p:nvPr/>
        </p:nvSpPr>
        <p:spPr>
          <a:xfrm>
            <a:off x="711060" y="3194387"/>
            <a:ext cx="8266176" cy="15699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 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1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Brick took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Rest of the bricks were shifted in every 5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[(1 Brick x 10 Mins)] + [(6-1)*5]= 10+25= 35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g2b3ee5983e0_0_123"/>
          <p:cNvSpPr txBox="1"/>
          <p:nvPr/>
        </p:nvSpPr>
        <p:spPr>
          <a:xfrm>
            <a:off x="711049" y="244852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6" name="Google Shape;766;g2b3ee5983e0_0_117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67" name="Google Shape;767;g2b3ee5983e0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g2b3ee5983e0_0_117"/>
          <p:cNvSpPr txBox="1"/>
          <p:nvPr/>
        </p:nvSpPr>
        <p:spPr>
          <a:xfrm>
            <a:off x="454539" y="339068"/>
            <a:ext cx="6830178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Which Technique Shows Best Performance?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2b3ee5983e0_0_117"/>
          <p:cNvSpPr txBox="1"/>
          <p:nvPr/>
        </p:nvSpPr>
        <p:spPr>
          <a:xfrm>
            <a:off x="454515" y="1479189"/>
            <a:ext cx="4084993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taken by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1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Time taken by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2b3ee5983e0_0_117"/>
          <p:cNvSpPr txBox="1"/>
          <p:nvPr/>
        </p:nvSpPr>
        <p:spPr>
          <a:xfrm>
            <a:off x="443961" y="2565962"/>
            <a:ext cx="7108659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better is Technique 2  over Technique 1 ?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20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Technique 1 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b="0" i="0" lang="en-US" sz="20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1.714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Execution Time of Technique 2      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2b3ee5983e0_0_117"/>
          <p:cNvSpPr txBox="1"/>
          <p:nvPr/>
        </p:nvSpPr>
        <p:spPr>
          <a:xfrm>
            <a:off x="432869" y="4049808"/>
            <a:ext cx="733166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is </a:t>
            </a:r>
            <a:r>
              <a:rPr b="1" i="1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1.714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2b3ee5983e0_0_117"/>
          <p:cNvSpPr txBox="1"/>
          <p:nvPr/>
        </p:nvSpPr>
        <p:spPr>
          <a:xfrm>
            <a:off x="583650" y="4646915"/>
            <a:ext cx="733166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Technique 2 is </a:t>
            </a:r>
            <a:r>
              <a:rPr b="1" i="1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 =    </a:t>
            </a:r>
            <a:r>
              <a:rPr b="0" i="0" lang="en-US" sz="20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Technique 1 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Execution Time of Technique 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" name="Google Shape;777;g2b3ee5983e0_0_111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78" name="Google Shape;778;g2b3ee5983e0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2b3ee5983e0_0_111"/>
          <p:cNvSpPr txBox="1"/>
          <p:nvPr/>
        </p:nvSpPr>
        <p:spPr>
          <a:xfrm>
            <a:off x="307891" y="1523887"/>
            <a:ext cx="943414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Also, If Technique 2 is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Technique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 </a:t>
            </a:r>
            <a:r>
              <a:rPr b="0" i="0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of Technique2  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Performance of Technique1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2b3ee5983e0_0_111"/>
          <p:cNvSpPr txBox="1"/>
          <p:nvPr/>
        </p:nvSpPr>
        <p:spPr>
          <a:xfrm>
            <a:off x="711402" y="3559588"/>
            <a:ext cx="733166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=   </a:t>
            </a:r>
            <a:r>
              <a:rPr b="0" i="0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1	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Execution Time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g2b3ee5983e0_0_111"/>
          <p:cNvSpPr txBox="1"/>
          <p:nvPr/>
        </p:nvSpPr>
        <p:spPr>
          <a:xfrm>
            <a:off x="711396" y="339063"/>
            <a:ext cx="4319523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Technique1 Vs Technique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g2b3ee5983e0_0_10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7" name="Google Shape;787;g2b3ee5983e0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8" name="Google Shape;788;g2b3ee5983e0_0_105"/>
          <p:cNvSpPr txBox="1"/>
          <p:nvPr/>
        </p:nvSpPr>
        <p:spPr>
          <a:xfrm>
            <a:off x="687198" y="368552"/>
            <a:ext cx="4338616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X vs Computer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g2b3ee5983e0_0_105"/>
          <p:cNvSpPr txBox="1"/>
          <p:nvPr/>
        </p:nvSpPr>
        <p:spPr>
          <a:xfrm>
            <a:off x="431609" y="1664564"/>
            <a:ext cx="733166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Computer X is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</a:t>
            </a:r>
            <a:r>
              <a:rPr b="0" i="0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 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Execution Time of Computer X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2b3ee5983e0_0_105"/>
          <p:cNvSpPr txBox="1"/>
          <p:nvPr/>
        </p:nvSpPr>
        <p:spPr>
          <a:xfrm>
            <a:off x="3966035" y="3542643"/>
            <a:ext cx="741416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endParaRPr b="0" i="0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g2b3ee5983e0_0_105"/>
          <p:cNvSpPr txBox="1"/>
          <p:nvPr/>
        </p:nvSpPr>
        <p:spPr>
          <a:xfrm>
            <a:off x="582227" y="4068790"/>
            <a:ext cx="733166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Computer X is </a:t>
            </a:r>
            <a:r>
              <a:rPr b="1" i="1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n= </a:t>
            </a:r>
            <a:r>
              <a:rPr b="0" i="0" lang="en-US" sz="24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Performance of Computer X 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Performance of Computer 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6" name="Google Shape;796;g2b3ee5983e0_0_9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7" name="Google Shape;797;g2b3ee5983e0_0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g2b3ee5983e0_0_99"/>
          <p:cNvSpPr txBox="1"/>
          <p:nvPr/>
        </p:nvSpPr>
        <p:spPr>
          <a:xfrm>
            <a:off x="539324" y="339066"/>
            <a:ext cx="2561452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Execution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g2b3ee5983e0_0_99"/>
          <p:cNvSpPr txBox="1"/>
          <p:nvPr/>
        </p:nvSpPr>
        <p:spPr>
          <a:xfrm>
            <a:off x="539305" y="1673256"/>
            <a:ext cx="97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CPU Time = = Instruction Count (IC) X Clock Cycle X CPI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g2b3ee5983e0_0_99"/>
          <p:cNvSpPr txBox="1"/>
          <p:nvPr/>
        </p:nvSpPr>
        <p:spPr>
          <a:xfrm>
            <a:off x="576084" y="2706503"/>
            <a:ext cx="11214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4162" lvl="1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Reducing any of the 3 factors will lead to improve performance or 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4162" lvl="1" marL="2841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Reduce Execution time is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96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CPI: Cycles per instruction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Clock Cycle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7985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Instruction count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5" name="Google Shape;805;g2b3ee5983e0_0_75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06" name="Google Shape;806;g2b3ee5983e0_0_7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g2b3ee5983e0_0_754"/>
          <p:cNvSpPr txBox="1"/>
          <p:nvPr/>
        </p:nvSpPr>
        <p:spPr>
          <a:xfrm>
            <a:off x="5887348" y="1408792"/>
            <a:ext cx="2161923" cy="15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g2b3ee5983e0_0_754"/>
          <p:cNvSpPr txBox="1"/>
          <p:nvPr/>
        </p:nvSpPr>
        <p:spPr>
          <a:xfrm>
            <a:off x="223132" y="363086"/>
            <a:ext cx="8694165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Y Without Overlapping of Time  - Technique1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9" name="Google Shape;809;g2b3ee5983e0_0_7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15" y="2900049"/>
            <a:ext cx="9700842" cy="2192456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g2b3ee5983e0_0_754"/>
          <p:cNvSpPr txBox="1"/>
          <p:nvPr/>
        </p:nvSpPr>
        <p:spPr>
          <a:xfrm>
            <a:off x="574376" y="2570700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g2b3ee5983e0_0_754"/>
          <p:cNvSpPr txBox="1"/>
          <p:nvPr/>
        </p:nvSpPr>
        <p:spPr>
          <a:xfrm>
            <a:off x="3161869" y="3235514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g2b3ee5983e0_0_754"/>
          <p:cNvSpPr txBox="1"/>
          <p:nvPr/>
        </p:nvSpPr>
        <p:spPr>
          <a:xfrm>
            <a:off x="5467847" y="3524018"/>
            <a:ext cx="199332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g2b3ee5983e0_0_754"/>
          <p:cNvSpPr txBox="1"/>
          <p:nvPr/>
        </p:nvSpPr>
        <p:spPr>
          <a:xfrm>
            <a:off x="8049151" y="4077077"/>
            <a:ext cx="1841291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g2b3ee5983e0_0_754"/>
          <p:cNvSpPr txBox="1"/>
          <p:nvPr/>
        </p:nvSpPr>
        <p:spPr>
          <a:xfrm>
            <a:off x="1003645" y="5642176"/>
            <a:ext cx="903317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takes 10ns, the latency will be 50 ns  and the throughput is 200 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2b3ee5983e0_0_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9" name="Google Shape;129;g2b3ee5983e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2b3ee5983e0_0_4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Processor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131" name="Google Shape;131;g2b3ee5983e0_0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305" y="2226251"/>
            <a:ext cx="9606655" cy="427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b3ee5983e0_0_4"/>
          <p:cNvSpPr txBox="1"/>
          <p:nvPr/>
        </p:nvSpPr>
        <p:spPr>
          <a:xfrm>
            <a:off x="3329378" y="3097237"/>
            <a:ext cx="1318553" cy="1477500"/>
          </a:xfrm>
          <a:prstGeom prst="rect">
            <a:avLst/>
          </a:prstGeom>
          <a:solidFill>
            <a:srgbClr val="D0CECE"/>
          </a:solidFill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a=a+b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c=a-b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2b3ee5983e0_0_4"/>
          <p:cNvSpPr/>
          <p:nvPr/>
        </p:nvSpPr>
        <p:spPr>
          <a:xfrm rot="665000">
            <a:off x="7274173" y="1635751"/>
            <a:ext cx="2983482" cy="1673983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rgbClr val="FFFFFF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I execute both at a time, can I complete soon?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 R0 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SUB R2, R0,R1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" name="Google Shape;819;g2b3ee5983e0_0_73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0" name="Google Shape;820;g2b3ee5983e0_0_7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g2b3ee5983e0_0_734"/>
          <p:cNvSpPr txBox="1"/>
          <p:nvPr/>
        </p:nvSpPr>
        <p:spPr>
          <a:xfrm>
            <a:off x="374211" y="339064"/>
            <a:ext cx="2797422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How to Reduce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2b3ee5983e0_0_734"/>
          <p:cNvSpPr txBox="1"/>
          <p:nvPr/>
        </p:nvSpPr>
        <p:spPr>
          <a:xfrm>
            <a:off x="261848" y="3059668"/>
            <a:ext cx="8944186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 1: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Divide instruction execution into multiple stage with small Clock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3" name="Google Shape;823;g2b3ee5983e0_0_7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486" y="1663924"/>
            <a:ext cx="6569755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g2b3ee5983e0_0_7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51" y="3694687"/>
            <a:ext cx="6776586" cy="152617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g2b3ee5983e0_0_734"/>
          <p:cNvSpPr txBox="1"/>
          <p:nvPr/>
        </p:nvSpPr>
        <p:spPr>
          <a:xfrm>
            <a:off x="374214" y="5270524"/>
            <a:ext cx="10961284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Step 2:  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Overlap the Execution time of instructions such that, more than one instruction will use 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different stages in different time slice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g2b3ee5983e0_0_734"/>
          <p:cNvSpPr/>
          <p:nvPr/>
        </p:nvSpPr>
        <p:spPr>
          <a:xfrm>
            <a:off x="7228309" y="1842247"/>
            <a:ext cx="3764001" cy="11142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Fetch -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[IF]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Decode –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[ID]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Execute –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[EX]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Buffer/Data or Memory Access-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[MEM]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Write back –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[WB]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1" name="Google Shape;831;g2b3ee5983e0_0_784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32" name="Google Shape;832;g2b3ee5983e0_0_7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g2b3ee5983e0_0_784"/>
          <p:cNvSpPr txBox="1"/>
          <p:nvPr/>
        </p:nvSpPr>
        <p:spPr>
          <a:xfrm>
            <a:off x="129098" y="1897760"/>
            <a:ext cx="2161923" cy="30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sub R2, R1, R3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and R4, R4,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orr  R8, R5, R6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add R9, R3, R5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34" name="Google Shape;834;g2b3ee5983e0_0_784"/>
          <p:cNvGraphicFramePr/>
          <p:nvPr/>
        </p:nvGraphicFramePr>
        <p:xfrm>
          <a:off x="2094278" y="19476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{43D1AAD4-FE69-4005-8475-53BE7C542B8C}</a:tableStyleId>
              </a:tblPr>
              <a:tblGrid>
                <a:gridCol w="821375"/>
                <a:gridCol w="821375"/>
                <a:gridCol w="82137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835" name="Google Shape;835;g2b3ee5983e0_0_784"/>
          <p:cNvGraphicFramePr/>
          <p:nvPr/>
        </p:nvGraphicFramePr>
        <p:xfrm>
          <a:off x="2911097" y="26790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{43D1AAD4-FE69-4005-8475-53BE7C542B8C}</a:tableStyleId>
              </a:tblPr>
              <a:tblGrid>
                <a:gridCol w="821375"/>
                <a:gridCol w="821375"/>
                <a:gridCol w="82137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836" name="Google Shape;836;g2b3ee5983e0_0_784"/>
          <p:cNvGraphicFramePr/>
          <p:nvPr/>
        </p:nvGraphicFramePr>
        <p:xfrm>
          <a:off x="3734185" y="3399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{43D1AAD4-FE69-4005-8475-53BE7C542B8C}</a:tableStyleId>
              </a:tblPr>
              <a:tblGrid>
                <a:gridCol w="821375"/>
                <a:gridCol w="821375"/>
                <a:gridCol w="70002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graphicFrame>
        <p:nvGraphicFramePr>
          <p:cNvPr id="837" name="Google Shape;837;g2b3ee5983e0_0_784"/>
          <p:cNvGraphicFramePr/>
          <p:nvPr/>
        </p:nvGraphicFramePr>
        <p:xfrm>
          <a:off x="4503385" y="41192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{43D1AAD4-FE69-4005-8475-53BE7C542B8C}</a:tableStyleId>
              </a:tblPr>
              <a:tblGrid>
                <a:gridCol w="821375"/>
                <a:gridCol w="821375"/>
                <a:gridCol w="700025"/>
                <a:gridCol w="896400"/>
                <a:gridCol w="821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IF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ID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EXE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MEM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WB</a:t>
                      </a:r>
                      <a:endParaRPr sz="1400" u="none" cap="none" strike="noStrike"/>
                    </a:p>
                  </a:txBody>
                  <a:tcPr marT="45725" marB="45725" marR="109825" marL="109825"/>
                </a:tc>
              </a:tr>
            </a:tbl>
          </a:graphicData>
        </a:graphic>
      </p:graphicFrame>
      <p:sp>
        <p:nvSpPr>
          <p:cNvPr id="838" name="Google Shape;838;g2b3ee5983e0_0_784"/>
          <p:cNvSpPr txBox="1"/>
          <p:nvPr/>
        </p:nvSpPr>
        <p:spPr>
          <a:xfrm>
            <a:off x="1003645" y="5642176"/>
            <a:ext cx="7564028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latency will be 50 ns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If Each stage take 10ns, the throughput is 80 ns  instead of 200 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g2b3ee5983e0_0_784"/>
          <p:cNvSpPr txBox="1"/>
          <p:nvPr/>
        </p:nvSpPr>
        <p:spPr>
          <a:xfrm>
            <a:off x="6309902" y="1877668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50ns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g2b3ee5983e0_0_784"/>
          <p:cNvSpPr txBox="1"/>
          <p:nvPr/>
        </p:nvSpPr>
        <p:spPr>
          <a:xfrm>
            <a:off x="7165728" y="2610826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60ns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2b3ee5983e0_0_784"/>
          <p:cNvSpPr txBox="1"/>
          <p:nvPr/>
        </p:nvSpPr>
        <p:spPr>
          <a:xfrm>
            <a:off x="7756284" y="3400636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70ns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g2b3ee5983e0_0_784"/>
          <p:cNvSpPr txBox="1"/>
          <p:nvPr/>
        </p:nvSpPr>
        <p:spPr>
          <a:xfrm>
            <a:off x="8577980" y="4048510"/>
            <a:ext cx="756907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80ns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2b3ee5983e0_0_784"/>
          <p:cNvSpPr txBox="1"/>
          <p:nvPr/>
        </p:nvSpPr>
        <p:spPr>
          <a:xfrm>
            <a:off x="223102" y="263821"/>
            <a:ext cx="8102978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Computer X With Overlapping of Time – Technique2</a:t>
            </a:r>
            <a:endParaRPr b="1" i="0" sz="24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8" name="Google Shape;848;g2b3ee5983e0_0_778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49" name="Google Shape;849;g2b3ee5983e0_0_7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g2b3ee5983e0_0_778"/>
          <p:cNvSpPr txBox="1"/>
          <p:nvPr/>
        </p:nvSpPr>
        <p:spPr>
          <a:xfrm>
            <a:off x="355227" y="339068"/>
            <a:ext cx="6864763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Which Computer Shows Best Performance?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2b3ee5983e0_0_778"/>
          <p:cNvSpPr txBox="1"/>
          <p:nvPr/>
        </p:nvSpPr>
        <p:spPr>
          <a:xfrm>
            <a:off x="410149" y="1636207"/>
            <a:ext cx="4253955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Y= 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X=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2b3ee5983e0_0_778"/>
          <p:cNvSpPr txBox="1"/>
          <p:nvPr/>
        </p:nvSpPr>
        <p:spPr>
          <a:xfrm>
            <a:off x="388503" y="2686035"/>
            <a:ext cx="628870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better is Computer X  over Computer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b="0" i="0" lang="en-US" sz="18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Execution time of Computer Y 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=    </a:t>
            </a:r>
            <a:r>
              <a:rPr b="0" i="0" lang="en-US" sz="18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= 2.5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     Execution Time of Computer X       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2b3ee5983e0_0_778"/>
          <p:cNvSpPr txBox="1"/>
          <p:nvPr/>
        </p:nvSpPr>
        <p:spPr>
          <a:xfrm>
            <a:off x="355228" y="4012862"/>
            <a:ext cx="733166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X is </a:t>
            </a:r>
            <a:r>
              <a:rPr b="1" i="1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2.5</a:t>
            </a:r>
            <a:r>
              <a:rPr b="0" i="0" lang="en-US" sz="1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times faster than Computer 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8" name="Google Shape;858;g2b3ee5983e0_0_765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9" name="Google Shape;859;g2b3ee5983e0_0_7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g2b3ee5983e0_0_765"/>
          <p:cNvSpPr txBox="1"/>
          <p:nvPr/>
        </p:nvSpPr>
        <p:spPr>
          <a:xfrm>
            <a:off x="135149" y="2560320"/>
            <a:ext cx="8750726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Technique 2 is Called Pipelining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x has a Pipelined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g2b3ee5983e0_0_765"/>
          <p:cNvSpPr txBox="1"/>
          <p:nvPr/>
        </p:nvSpPr>
        <p:spPr>
          <a:xfrm>
            <a:off x="467078" y="339067"/>
            <a:ext cx="2320437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Lesson Learnt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g2b3ee5983e0_0_765"/>
          <p:cNvSpPr txBox="1"/>
          <p:nvPr/>
        </p:nvSpPr>
        <p:spPr>
          <a:xfrm>
            <a:off x="3935431" y="3785371"/>
            <a:ext cx="2353581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en-US" sz="16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☺</a:t>
            </a:r>
            <a:endParaRPr b="0" i="0" sz="16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867" name="Google Shape;8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9826" y="1905001"/>
            <a:ext cx="5673381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8" name="Google Shape;868;p27"/>
          <p:cNvCxnSpPr/>
          <p:nvPr/>
        </p:nvCxnSpPr>
        <p:spPr>
          <a:xfrm flipH="1" rot="10800000">
            <a:off x="5016147" y="1944916"/>
            <a:ext cx="4126287" cy="1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69" name="Google Shape;869;p27"/>
          <p:cNvGrpSpPr/>
          <p:nvPr/>
        </p:nvGrpSpPr>
        <p:grpSpPr>
          <a:xfrm>
            <a:off x="282666" y="349466"/>
            <a:ext cx="10374065" cy="6218388"/>
            <a:chOff x="313844" y="349466"/>
            <a:chExt cx="11518407" cy="6218388"/>
          </a:xfrm>
        </p:grpSpPr>
        <p:sp>
          <p:nvSpPr>
            <p:cNvPr id="870" name="Google Shape;870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27"/>
          <p:cNvSpPr/>
          <p:nvPr/>
        </p:nvSpPr>
        <p:spPr>
          <a:xfrm>
            <a:off x="4864881" y="1163110"/>
            <a:ext cx="4146423" cy="665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7"/>
          <p:cNvSpPr/>
          <p:nvPr/>
        </p:nvSpPr>
        <p:spPr>
          <a:xfrm>
            <a:off x="4899683" y="4087193"/>
            <a:ext cx="583565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b="0" i="0" sz="1400" u="none" cap="none" strike="noStrik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6" name="Google Shape;8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17392" y="2179088"/>
            <a:ext cx="2188192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g2b3ee5983e0_0_16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9" name="Google Shape;139;g2b3ee5983e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b3ee5983e0_0_16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41" name="Google Shape;141;g2b3ee5983e0_0_16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2b3ee5983e0_0_16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2b3ee5983e0_0_16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2b3ee5983e0_0_16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b3ee5983e0_0_16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b3ee5983e0_0_16"/>
          <p:cNvSpPr/>
          <p:nvPr/>
        </p:nvSpPr>
        <p:spPr>
          <a:xfrm>
            <a:off x="371654" y="1997615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b3ee5983e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b3ee5983e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b3ee5983e0_0_16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g2b3ee5983e0_0_16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2b3ee5983e0_0_16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g2b3ee5983e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2b3ee5983e0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b3ee5983e0_0_16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2b3ee5983e0_0_39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0" name="Google Shape;160;g2b3ee5983e0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b3ee5983e0_0_39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62" name="Google Shape;162;g2b3ee5983e0_0_39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g2b3ee5983e0_0_39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2b3ee5983e0_0_39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b3ee5983e0_0_39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b3ee5983e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b3ee5983e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b3ee5983e0_0_39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2b3ee5983e0_0_39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2b3ee5983e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b3ee5983e0_0_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b3ee5983e0_0_39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b3ee5983e0_0_39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2b3ee5983e0_0_39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2b3ee5983e0_0_39"/>
          <p:cNvSpPr txBox="1"/>
          <p:nvPr/>
        </p:nvSpPr>
        <p:spPr>
          <a:xfrm>
            <a:off x="8345361" y="1420834"/>
            <a:ext cx="1155355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2b3ee5983e0_0_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1" name="Google Shape;181;g2b3ee5983e0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b3ee5983e0_0_7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83" name="Google Shape;183;g2b3ee5983e0_0_7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b3ee5983e0_0_7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2b3ee5983e0_0_7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2b3ee5983e0_0_7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2b3ee5983e0_0_73"/>
          <p:cNvSpPr/>
          <p:nvPr/>
        </p:nvSpPr>
        <p:spPr>
          <a:xfrm>
            <a:off x="6034309" y="414086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2b3ee5983e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b3ee5983e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b3ee5983e0_0_7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g2b3ee5983e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2b3ee5983e0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2b3ee5983e0_0_7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b3ee5983e0_0_7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2b3ee5983e0_0_7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2b3ee5983e0_0_7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1" name="Google Shape;201;g2b3ee5983e0_0_9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2" name="Google Shape;202;g2b3ee5983e0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2b3ee5983e0_0_9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04" name="Google Shape;204;g2b3ee5983e0_0_9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b3ee5983e0_0_9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2b3ee5983e0_0_9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b3ee5983e0_0_93"/>
          <p:cNvSpPr/>
          <p:nvPr/>
        </p:nvSpPr>
        <p:spPr>
          <a:xfrm>
            <a:off x="371655" y="257439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b3ee5983e0_0_93"/>
          <p:cNvSpPr/>
          <p:nvPr/>
        </p:nvSpPr>
        <p:spPr>
          <a:xfrm>
            <a:off x="8855511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2b3ee5983e0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2b3ee5983e0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b3ee5983e0_0_9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g2b3ee5983e0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2b3ee5983e0_0_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g2b3ee5983e0_0_9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b3ee5983e0_0_9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b3ee5983e0_0_9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b3ee5983e0_0_9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Google Shape;222;g2b3ee5983e0_0_273"/>
          <p:cNvCxnSpPr/>
          <p:nvPr/>
        </p:nvCxnSpPr>
        <p:spPr>
          <a:xfrm>
            <a:off x="361" y="1003653"/>
            <a:ext cx="10980017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23" name="Google Shape;223;g2b3ee5983e0_0_2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2494" y="-38790"/>
            <a:ext cx="918244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b3ee5983e0_0_273"/>
          <p:cNvSpPr txBox="1"/>
          <p:nvPr>
            <p:ph type="title"/>
          </p:nvPr>
        </p:nvSpPr>
        <p:spPr>
          <a:xfrm>
            <a:off x="-493347" y="191175"/>
            <a:ext cx="10045862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b="1" lang="en-US" sz="3300">
                <a:solidFill>
                  <a:srgbClr val="0000FF"/>
                </a:solidFill>
              </a:rPr>
              <a:t> </a:t>
            </a:r>
            <a:r>
              <a:rPr b="1" lang="en-US" sz="3300">
                <a:solidFill>
                  <a:srgbClr val="ED7D31"/>
                </a:solidFill>
              </a:rPr>
              <a:t>       </a:t>
            </a:r>
            <a:r>
              <a:rPr b="1" lang="en-US" sz="3300" cap="small">
                <a:solidFill>
                  <a:srgbClr val="ED7D31"/>
                </a:solidFill>
              </a:rPr>
              <a:t>Technique 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25" name="Google Shape;225;g2b3ee5983e0_0_273"/>
          <p:cNvSpPr/>
          <p:nvPr/>
        </p:nvSpPr>
        <p:spPr>
          <a:xfrm>
            <a:off x="2365081" y="3802965"/>
            <a:ext cx="2449411" cy="96360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3ee5983e0_0_273"/>
          <p:cNvSpPr/>
          <p:nvPr/>
        </p:nvSpPr>
        <p:spPr>
          <a:xfrm>
            <a:off x="351944" y="3064410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2b3ee5983e0_0_273"/>
          <p:cNvSpPr/>
          <p:nvPr/>
        </p:nvSpPr>
        <p:spPr>
          <a:xfrm>
            <a:off x="3116838" y="3876821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2b3ee5983e0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486012" y="2087845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2b3ee5983e0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825044" y="5202607"/>
            <a:ext cx="1093557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2b3ee5983e0_0_273"/>
          <p:cNvSpPr txBox="1"/>
          <p:nvPr/>
        </p:nvSpPr>
        <p:spPr>
          <a:xfrm>
            <a:off x="2973244" y="1420834"/>
            <a:ext cx="3711043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Shifting One Brick take 10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2b3ee5983e0_0_273"/>
          <p:cNvSpPr/>
          <p:nvPr/>
        </p:nvSpPr>
        <p:spPr>
          <a:xfrm>
            <a:off x="5372115" y="3802965"/>
            <a:ext cx="2449411" cy="963600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2b3ee5983e0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80342" y="2106040"/>
            <a:ext cx="853700" cy="1381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2b3ee5983e0_0_2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0492" y="5202607"/>
            <a:ext cx="853700" cy="138105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b3ee5983e0_0_273"/>
          <p:cNvSpPr/>
          <p:nvPr/>
        </p:nvSpPr>
        <p:spPr>
          <a:xfrm>
            <a:off x="8956874" y="1902058"/>
            <a:ext cx="946044" cy="408000"/>
          </a:xfrm>
          <a:prstGeom prst="rect">
            <a:avLst/>
          </a:prstGeom>
          <a:solidFill>
            <a:srgbClr val="ED7D3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b3ee5983e0_0_273"/>
          <p:cNvSpPr/>
          <p:nvPr/>
        </p:nvSpPr>
        <p:spPr>
          <a:xfrm>
            <a:off x="371654" y="6105376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b3ee5983e0_0_273"/>
          <p:cNvSpPr/>
          <p:nvPr/>
        </p:nvSpPr>
        <p:spPr>
          <a:xfrm>
            <a:off x="335054" y="5540329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2b3ee5983e0_0_273"/>
          <p:cNvSpPr/>
          <p:nvPr/>
        </p:nvSpPr>
        <p:spPr>
          <a:xfrm>
            <a:off x="335053" y="4963554"/>
            <a:ext cx="946044" cy="408000"/>
          </a:xfrm>
          <a:prstGeom prst="rect">
            <a:avLst/>
          </a:prstGeom>
          <a:solidFill>
            <a:srgbClr val="4472C4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b3ee5983e0_0_273"/>
          <p:cNvSpPr txBox="1"/>
          <p:nvPr/>
        </p:nvSpPr>
        <p:spPr>
          <a:xfrm>
            <a:off x="8345361" y="1420834"/>
            <a:ext cx="1295857" cy="3693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Timer: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