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0980738" cy="6858000"/>
  <p:notesSz cx="6858000" cy="9144000"/>
  <p:embeddedFontLst>
    <p:embeddedFont>
      <p:font typeface="Calibri" pitchFamily="34" charset="0"/>
      <p:regular r:id="rId43"/>
      <p:bold r:id="rId44"/>
      <p:italic r:id="rId45"/>
      <p:boldItalic r:id="rId46"/>
    </p:embeddedFont>
    <p:embeddedFont>
      <p:font typeface="Noto Sans Symbols" charset="0"/>
      <p:regular r:id="rId47"/>
      <p:bold r:id="rId48"/>
    </p:embeddedFont>
    <p:embeddedFont>
      <p:font typeface="Tahoma" pitchFamily="3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hyFUyx8GwpasfdovZEmE0ds4gb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C020DCB-B27B-4DA2-8263-3A0C6D12DF71}">
  <a:tblStyle styleId="{0C020DCB-B27B-4DA2-8263-3A0C6D12DF71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68" y="-64"/>
      </p:cViewPr>
      <p:guideLst>
        <p:guide orient="horz" pos="2160"/>
        <p:guide pos="34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fb4b183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64fb4b183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b3e4f0941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g2b3e4f0941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b3e4f0941b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g2b3e4f0941b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b3e4f0941b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g2b3e4f0941b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b3e4f0941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g2b3e4f0941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b3e4f0941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g2b3e4f0941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b3e4f0941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g2b3e4f0941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b3e4f0941b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8" name="Google Shape;448;g2b3e4f0941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b3e4f0941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g2b3e4f0941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b3e4f0941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1" name="Google Shape;471;g2b3e4f0941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b3e4f0941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5" name="Google Shape;485;g2b3e4f0941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fb4b183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264fb4b183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b3e4f0941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9" name="Google Shape;499;g2b3e4f0941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b3e4f0941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8" name="Google Shape;508;g2b3e4f0941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b3e4f0941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8" name="Google Shape;518;g2b3e4f0941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b3e4f0941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0" name="Google Shape;530;g2b3e4f0941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b3e4f0941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g2b3e4f0941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b3e4f0941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2" name="Google Shape;652;g2b3e4f0941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b3e4f0941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5" name="Google Shape;665;g2b3e4f0941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b3e4f094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6" name="Google Shape;676;g2b3e4f094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b3e4f0941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1" name="Google Shape;711;g2b3e4f0941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b3e4f0941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9" name="Google Shape;719;g2b3e4f0941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58bb40c15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658bb40c15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b3e4f0941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2" name="Google Shape;732;g2b3e4f0941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b3e4f0941b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3" name="Google Shape;743;g2b3e4f0941b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b3e4f0941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8" name="Google Shape;758;g2b3e4f0941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b3e4f0941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9" name="Google Shape;769;g2b3e4f0941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b3e4f094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0" name="Google Shape;780;g2b3e4f094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b3e4f0941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0" name="Google Shape;790;g2b3e4f0941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b3e4f0941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0" name="Google Shape;800;g2b3e4f0941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b3e4f0941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0" name="Google Shape;810;g2b3e4f094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b3e4f0941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8" name="Google Shape;818;g2b3e4f0941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b3e4f0941b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6" name="Google Shape;826;g2b3e4f0941b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3e4f0941b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g2b3e4f0941b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6" name="Google Shape;8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b3e4f0941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g2b3e4f0941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b3e4f0941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g2b3e4f0941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b3e4f0941b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g2b3e4f0941b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b3e4f0941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g2b3e4f0941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3e4f0941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g2b3e4f0941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227389" y="-1078150"/>
            <a:ext cx="4525963" cy="988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6270607" y="1965068"/>
            <a:ext cx="5851525" cy="247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237769" y="-414093"/>
            <a:ext cx="5851525" cy="722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ctrTitle"/>
          </p:nvPr>
        </p:nvSpPr>
        <p:spPr>
          <a:xfrm>
            <a:off x="823556" y="2130426"/>
            <a:ext cx="933362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ubTitle" idx="1"/>
          </p:nvPr>
        </p:nvSpPr>
        <p:spPr>
          <a:xfrm>
            <a:off x="1647111" y="3886200"/>
            <a:ext cx="7686517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>
            <a:spLocks noGrp="1"/>
          </p:cNvSpPr>
          <p:nvPr>
            <p:ph type="title"/>
          </p:nvPr>
        </p:nvSpPr>
        <p:spPr>
          <a:xfrm>
            <a:off x="867403" y="4406901"/>
            <a:ext cx="933362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body" idx="1"/>
          </p:nvPr>
        </p:nvSpPr>
        <p:spPr>
          <a:xfrm>
            <a:off x="867403" y="2906713"/>
            <a:ext cx="933362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2"/>
          </p:nvPr>
        </p:nvSpPr>
        <p:spPr>
          <a:xfrm>
            <a:off x="5581875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549037" y="1535113"/>
            <a:ext cx="48517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549037" y="2174875"/>
            <a:ext cx="48517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5578063" y="1535113"/>
            <a:ext cx="4853639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5578063" y="2174875"/>
            <a:ext cx="4853639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549038" y="273050"/>
            <a:ext cx="3612587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4293163" y="273051"/>
            <a:ext cx="6138538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549038" y="1435101"/>
            <a:ext cx="3612587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2152301" y="4800600"/>
            <a:ext cx="6588443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2152301" y="612775"/>
            <a:ext cx="658844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2152301" y="5367338"/>
            <a:ext cx="658844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264fb4b1835_1_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89" name="Google Shape;89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g264fb4b1835_1_3"/>
          <p:cNvCxnSpPr/>
          <p:nvPr/>
        </p:nvCxnSpPr>
        <p:spPr>
          <a:xfrm rot="10800000" flipH="1">
            <a:off x="4857299" y="3678594"/>
            <a:ext cx="4336455" cy="1140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2" name="Google Shape;92;g264fb4b1835_1_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93" name="Google Shape;93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g264fb4b1835_1_3"/>
          <p:cNvSpPr/>
          <p:nvPr/>
        </p:nvSpPr>
        <p:spPr>
          <a:xfrm>
            <a:off x="3149613" y="1504372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64fb4b1835_1_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64fb4b1835_1_3"/>
          <p:cNvSpPr/>
          <p:nvPr/>
        </p:nvSpPr>
        <p:spPr>
          <a:xfrm>
            <a:off x="5176467" y="3946650"/>
            <a:ext cx="3876042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- 2.</a:t>
            </a:r>
            <a:r>
              <a:rPr lang="en-US" sz="31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264fb4b1835_1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g2b3e4f0941b_0_16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7" name="Google Shape;397;g2b3e4f0941b_0_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8" name="Google Shape;398;g2b3e4f0941b_0_163"/>
          <p:cNvGraphicFramePr/>
          <p:nvPr/>
        </p:nvGraphicFramePr>
        <p:xfrm>
          <a:off x="468456" y="1467188"/>
          <a:ext cx="3602604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132058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</a:tblGrid>
              <a:tr h="65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399" name="Google Shape;399;g2b3e4f0941b_0_163"/>
          <p:cNvSpPr/>
          <p:nvPr/>
        </p:nvSpPr>
        <p:spPr>
          <a:xfrm rot="1903609">
            <a:off x="3042149" y="2881079"/>
            <a:ext cx="4759903" cy="607004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2b3e4f0941b_0_163"/>
          <p:cNvSpPr txBox="1"/>
          <p:nvPr/>
        </p:nvSpPr>
        <p:spPr>
          <a:xfrm>
            <a:off x="629909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Google Shape;405;g2b3e4f0941b_0_15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6" name="Google Shape;406;g2b3e4f0941b_0_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7" name="Google Shape;407;g2b3e4f0941b_0_157"/>
          <p:cNvGraphicFramePr/>
          <p:nvPr/>
        </p:nvGraphicFramePr>
        <p:xfrm>
          <a:off x="468456" y="1467188"/>
          <a:ext cx="3602604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132058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</a:tblGrid>
              <a:tr h="65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408" name="Google Shape;408;g2b3e4f0941b_0_157"/>
          <p:cNvSpPr/>
          <p:nvPr/>
        </p:nvSpPr>
        <p:spPr>
          <a:xfrm rot="1903609">
            <a:off x="3965927" y="2884707"/>
            <a:ext cx="4759903" cy="607004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2b3e4f0941b_0_157"/>
          <p:cNvSpPr txBox="1"/>
          <p:nvPr/>
        </p:nvSpPr>
        <p:spPr>
          <a:xfrm>
            <a:off x="674311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4" name="Google Shape;414;g2b3e4f0941b_0_15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5" name="Google Shape;415;g2b3e4f0941b_0_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6" name="Google Shape;416;g2b3e4f0941b_0_151"/>
          <p:cNvGraphicFramePr/>
          <p:nvPr/>
        </p:nvGraphicFramePr>
        <p:xfrm>
          <a:off x="468456" y="1467188"/>
          <a:ext cx="3602604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132058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</a:tblGrid>
              <a:tr h="65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417" name="Google Shape;417;g2b3e4f0941b_0_151"/>
          <p:cNvSpPr/>
          <p:nvPr/>
        </p:nvSpPr>
        <p:spPr>
          <a:xfrm rot="1903609">
            <a:off x="4594321" y="2881078"/>
            <a:ext cx="4759903" cy="607004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2b3e4f0941b_0_151"/>
          <p:cNvSpPr txBox="1"/>
          <p:nvPr/>
        </p:nvSpPr>
        <p:spPr>
          <a:xfrm>
            <a:off x="468452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3" name="Google Shape;423;g2b3e4f0941b_0_14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4" name="Google Shape;424;g2b3e4f0941b_0_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5" name="Google Shape;425;g2b3e4f0941b_0_145"/>
          <p:cNvGraphicFramePr/>
          <p:nvPr/>
        </p:nvGraphicFramePr>
        <p:xfrm>
          <a:off x="468456" y="1467188"/>
          <a:ext cx="3602604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003956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</a:tblGrid>
              <a:tr h="53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426" name="Google Shape;426;g2b3e4f0941b_0_145"/>
          <p:cNvSpPr/>
          <p:nvPr/>
        </p:nvSpPr>
        <p:spPr>
          <a:xfrm rot="5400000">
            <a:off x="1817153" y="2038548"/>
            <a:ext cx="1303200" cy="570292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2b3e4f0941b_0_145"/>
          <p:cNvSpPr txBox="1"/>
          <p:nvPr/>
        </p:nvSpPr>
        <p:spPr>
          <a:xfrm>
            <a:off x="785301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2" name="Google Shape;432;g2b3e4f0941b_0_13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3" name="Google Shape;433;g2b3e4f0941b_0_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g2b3e4f0941b_0_139"/>
          <p:cNvGraphicFramePr/>
          <p:nvPr/>
        </p:nvGraphicFramePr>
        <p:xfrm>
          <a:off x="468456" y="1467188"/>
          <a:ext cx="3602604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003956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</a:tblGrid>
              <a:tr h="53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435" name="Google Shape;435;g2b3e4f0941b_0_139"/>
          <p:cNvSpPr/>
          <p:nvPr/>
        </p:nvSpPr>
        <p:spPr>
          <a:xfrm rot="5400000">
            <a:off x="2615765" y="2285291"/>
            <a:ext cx="1303200" cy="570292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2b3e4f0941b_0_139"/>
          <p:cNvSpPr txBox="1"/>
          <p:nvPr/>
        </p:nvSpPr>
        <p:spPr>
          <a:xfrm>
            <a:off x="652095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Google Shape;441;g2b3e4f0941b_0_13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2" name="Google Shape;442;g2b3e4f0941b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3" name="Google Shape;443;g2b3e4f0941b_0_133"/>
          <p:cNvGraphicFramePr/>
          <p:nvPr/>
        </p:nvGraphicFramePr>
        <p:xfrm>
          <a:off x="468456" y="1467188"/>
          <a:ext cx="3602604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003956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</a:tblGrid>
              <a:tr h="53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444" name="Google Shape;444;g2b3e4f0941b_0_133"/>
          <p:cNvSpPr/>
          <p:nvPr/>
        </p:nvSpPr>
        <p:spPr>
          <a:xfrm rot="5400000">
            <a:off x="3303953" y="2395955"/>
            <a:ext cx="1495500" cy="570292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2b3e4f0941b_0_133"/>
          <p:cNvSpPr txBox="1"/>
          <p:nvPr/>
        </p:nvSpPr>
        <p:spPr>
          <a:xfrm>
            <a:off x="596975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g2b3e4f0941b_0_12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1" name="Google Shape;451;g2b3e4f0941b_0_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2" name="Google Shape;452;g2b3e4f0941b_0_127"/>
          <p:cNvGraphicFramePr/>
          <p:nvPr/>
        </p:nvGraphicFramePr>
        <p:xfrm>
          <a:off x="468456" y="1467188"/>
          <a:ext cx="3602604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003956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</a:tblGrid>
              <a:tr h="53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453" name="Google Shape;453;g2b3e4f0941b_0_127"/>
          <p:cNvSpPr/>
          <p:nvPr/>
        </p:nvSpPr>
        <p:spPr>
          <a:xfrm rot="5400000">
            <a:off x="3791390" y="2639692"/>
            <a:ext cx="1968900" cy="570292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2b3e4f0941b_0_127"/>
          <p:cNvSpPr txBox="1"/>
          <p:nvPr/>
        </p:nvSpPr>
        <p:spPr>
          <a:xfrm>
            <a:off x="629879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g2b3e4f0941b_0_12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0" name="Google Shape;460;g2b3e4f0941b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1" name="Google Shape;461;g2b3e4f0941b_0_121"/>
          <p:cNvGraphicFramePr/>
          <p:nvPr/>
        </p:nvGraphicFramePr>
        <p:xfrm>
          <a:off x="468456" y="1467188"/>
          <a:ext cx="3602604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003956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</a:tblGrid>
              <a:tr h="53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462" name="Google Shape;462;g2b3e4f0941b_0_121"/>
          <p:cNvSpPr/>
          <p:nvPr/>
        </p:nvSpPr>
        <p:spPr>
          <a:xfrm rot="10800000">
            <a:off x="5175522" y="3434338"/>
            <a:ext cx="3382485" cy="474900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2b3e4f0941b_0_121"/>
          <p:cNvSpPr/>
          <p:nvPr/>
        </p:nvSpPr>
        <p:spPr>
          <a:xfrm>
            <a:off x="4793177" y="3458028"/>
            <a:ext cx="366025" cy="480300"/>
          </a:xfrm>
          <a:prstGeom prst="ellipse">
            <a:avLst/>
          </a:prstGeom>
          <a:solidFill>
            <a:srgbClr val="F4B081">
              <a:alpha val="4863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g2b3e4f0941b_0_121"/>
          <p:cNvCxnSpPr/>
          <p:nvPr/>
        </p:nvCxnSpPr>
        <p:spPr>
          <a:xfrm>
            <a:off x="1795263" y="3672113"/>
            <a:ext cx="2998087" cy="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5" name="Google Shape;465;g2b3e4f0941b_0_121"/>
          <p:cNvSpPr txBox="1"/>
          <p:nvPr/>
        </p:nvSpPr>
        <p:spPr>
          <a:xfrm>
            <a:off x="2518603" y="3567317"/>
            <a:ext cx="129837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5*1*1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2b3e4f0941b_0_121"/>
          <p:cNvSpPr txBox="1"/>
          <p:nvPr/>
        </p:nvSpPr>
        <p:spPr>
          <a:xfrm>
            <a:off x="6361851" y="3825039"/>
            <a:ext cx="129837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(5-1)*1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2b3e4f0941b_0_121"/>
          <p:cNvSpPr/>
          <p:nvPr/>
        </p:nvSpPr>
        <p:spPr>
          <a:xfrm>
            <a:off x="0" y="4734342"/>
            <a:ext cx="951664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 baseline="30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instruction take 5 CLOCK (Each stage, 1 clock time Tc)</a:t>
            </a: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Rest will take 1 more than the previous instruction</a:t>
            </a: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 on pipeline processor: =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Kstage * 1 instuction + (n-1) :           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5*1+4= 9 clocks</a:t>
            </a: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on a non-pipeline processor: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=Kstage * n Instructions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= 5*5= 25 clocks</a:t>
            </a:r>
            <a:endParaRPr sz="20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2b3e4f0941b_0_121"/>
          <p:cNvSpPr txBox="1"/>
          <p:nvPr/>
        </p:nvSpPr>
        <p:spPr>
          <a:xfrm>
            <a:off x="652095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3" name="Google Shape;473;g2b3e4f0941b_0_11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74" name="Google Shape;474;g2b3e4f0941b_0_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5" name="Google Shape;475;g2b3e4f0941b_0_115"/>
          <p:cNvGraphicFramePr/>
          <p:nvPr/>
        </p:nvGraphicFramePr>
        <p:xfrm>
          <a:off x="468456" y="1467188"/>
          <a:ext cx="3602604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003956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</a:tblGrid>
              <a:tr h="53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476" name="Google Shape;476;g2b3e4f0941b_0_115"/>
          <p:cNvSpPr txBox="1"/>
          <p:nvPr/>
        </p:nvSpPr>
        <p:spPr>
          <a:xfrm>
            <a:off x="294159" y="4082761"/>
            <a:ext cx="92958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 of stages= 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Clock Cycle = tc</a:t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 of Instructions = 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8900" algn="l" rtl="0">
              <a:spcBef>
                <a:spcPts val="40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Noto Sans Symbols"/>
              <a:buChar char="■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</a:t>
            </a:r>
            <a:r>
              <a:rPr lang="en-US" sz="2000" baseline="-25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= k*tc*1 + (n-1)*tc=[k+(n-1)]t</a:t>
            </a:r>
            <a:r>
              <a:rPr lang="en-US" sz="2000" baseline="-25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 baseline="-25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Noto Sans Symbols"/>
              <a:buNone/>
            </a:pPr>
            <a:endParaRPr sz="2000" baseline="-25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8900" algn="l" rtl="0">
              <a:spcBef>
                <a:spcPts val="40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Noto Sans Symbols"/>
              <a:buChar char="■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</a:t>
            </a:r>
            <a:r>
              <a:rPr lang="en-US" sz="2000" baseline="-25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unpipeline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=  n* t</a:t>
            </a:r>
            <a:r>
              <a:rPr lang="en-US" sz="2000" baseline="-25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=n*k* t</a:t>
            </a:r>
            <a:r>
              <a:rPr lang="en-US" sz="2000" baseline="-25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 baseline="-25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2b3e4f0941b_0_115"/>
          <p:cNvSpPr/>
          <p:nvPr/>
        </p:nvSpPr>
        <p:spPr>
          <a:xfrm rot="10800000">
            <a:off x="5175522" y="3434338"/>
            <a:ext cx="3382485" cy="474900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2b3e4f0941b_0_115"/>
          <p:cNvSpPr/>
          <p:nvPr/>
        </p:nvSpPr>
        <p:spPr>
          <a:xfrm>
            <a:off x="4793177" y="3458028"/>
            <a:ext cx="366025" cy="480300"/>
          </a:xfrm>
          <a:prstGeom prst="ellipse">
            <a:avLst/>
          </a:prstGeom>
          <a:solidFill>
            <a:srgbClr val="F4B081">
              <a:alpha val="4863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9" name="Google Shape;479;g2b3e4f0941b_0_115"/>
          <p:cNvCxnSpPr/>
          <p:nvPr/>
        </p:nvCxnSpPr>
        <p:spPr>
          <a:xfrm>
            <a:off x="1795263" y="3672113"/>
            <a:ext cx="2998087" cy="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0" name="Google Shape;480;g2b3e4f0941b_0_115"/>
          <p:cNvSpPr txBox="1"/>
          <p:nvPr/>
        </p:nvSpPr>
        <p:spPr>
          <a:xfrm>
            <a:off x="2518603" y="3567317"/>
            <a:ext cx="129837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k*tc*1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g2b3e4f0941b_0_115"/>
          <p:cNvSpPr txBox="1"/>
          <p:nvPr/>
        </p:nvSpPr>
        <p:spPr>
          <a:xfrm>
            <a:off x="6361851" y="3825039"/>
            <a:ext cx="129837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(n-1)*tc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2b3e4f0941b_0_115"/>
          <p:cNvSpPr txBox="1"/>
          <p:nvPr/>
        </p:nvSpPr>
        <p:spPr>
          <a:xfrm>
            <a:off x="652095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7" name="Google Shape;487;g2b3e4f0941b_0_10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88" name="Google Shape;488;g2b3e4f0941b_0_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g2b3e4f0941b_0_109"/>
          <p:cNvSpPr/>
          <p:nvPr/>
        </p:nvSpPr>
        <p:spPr>
          <a:xfrm>
            <a:off x="457531" y="1159855"/>
            <a:ext cx="7061825" cy="670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0" name="Google Shape;490;g2b3e4f0941b_0_109"/>
          <p:cNvSpPr/>
          <p:nvPr/>
        </p:nvSpPr>
        <p:spPr>
          <a:xfrm>
            <a:off x="2235374" y="1986240"/>
            <a:ext cx="4134709" cy="803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1" name="Google Shape;491;g2b3e4f0941b_0_109"/>
          <p:cNvSpPr txBox="1"/>
          <p:nvPr/>
        </p:nvSpPr>
        <p:spPr>
          <a:xfrm>
            <a:off x="549037" y="2861450"/>
            <a:ext cx="969857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n is too big or as number of instructions increases n&gt;k-1 will tend to n 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MEANING: Lengthy programs will have more number of instructions which is almost negligible compared to the number of stages of the pipeline.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2b3e4f0941b_0_109"/>
          <p:cNvSpPr/>
          <p:nvPr/>
        </p:nvSpPr>
        <p:spPr>
          <a:xfrm>
            <a:off x="2031328" y="3825014"/>
            <a:ext cx="3411306" cy="96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343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3" name="Google Shape;493;g2b3e4f0941b_0_109"/>
          <p:cNvSpPr/>
          <p:nvPr/>
        </p:nvSpPr>
        <p:spPr>
          <a:xfrm>
            <a:off x="2214779" y="4890141"/>
            <a:ext cx="3600443" cy="843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5289" b="-115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4" name="Google Shape;494;g2b3e4f0941b_0_109"/>
          <p:cNvSpPr/>
          <p:nvPr/>
        </p:nvSpPr>
        <p:spPr>
          <a:xfrm>
            <a:off x="2235375" y="5902142"/>
            <a:ext cx="3559013" cy="978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30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5" name="Google Shape;495;g2b3e4f0941b_0_109"/>
          <p:cNvSpPr/>
          <p:nvPr/>
        </p:nvSpPr>
        <p:spPr>
          <a:xfrm>
            <a:off x="7070066" y="6078579"/>
            <a:ext cx="2651157" cy="646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4419" t="-15089" r="-7179" b="-349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6" name="Google Shape;496;g2b3e4f0941b_0_109"/>
          <p:cNvSpPr txBox="1"/>
          <p:nvPr/>
        </p:nvSpPr>
        <p:spPr>
          <a:xfrm>
            <a:off x="462571" y="121205"/>
            <a:ext cx="705173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Speedup  vs # of Stages in Pipeline Processor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264fb4b1835_1_9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104" name="Google Shape;104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g264fb4b1835_1_93"/>
          <p:cNvCxnSpPr/>
          <p:nvPr/>
        </p:nvCxnSpPr>
        <p:spPr>
          <a:xfrm rot="10800000" flipH="1">
            <a:off x="4946253" y="3695169"/>
            <a:ext cx="4336455" cy="1140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7" name="Google Shape;107;g264fb4b1835_1_9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108" name="Google Shape;108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264fb4b1835_1_93"/>
          <p:cNvSpPr/>
          <p:nvPr/>
        </p:nvSpPr>
        <p:spPr>
          <a:xfrm>
            <a:off x="3336780" y="1143531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64fb4b1835_1_9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264fb4b1835_1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4fb4b1835_1_93"/>
          <p:cNvSpPr/>
          <p:nvPr/>
        </p:nvSpPr>
        <p:spPr>
          <a:xfrm>
            <a:off x="4280148" y="4120013"/>
            <a:ext cx="6094165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 Stage &amp; 5 Stage ARM Processor</a:t>
            </a:r>
            <a:endParaRPr sz="2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1" name="Google Shape;501;g2b3e4f0941b_0_10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02" name="Google Shape;502;g2b3e4f0941b_0_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g2b3e4f0941b_0_103"/>
          <p:cNvSpPr/>
          <p:nvPr/>
        </p:nvSpPr>
        <p:spPr>
          <a:xfrm>
            <a:off x="140772" y="1444100"/>
            <a:ext cx="10839516" cy="54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 the Execution time  on 5 Stage processor (Pipeline vs Non Pipeline Processor):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 of instructions = 100.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Cycle Time Tc= 60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on a non-pipeline processor: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=  Kstage* Tc* n Instructions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= 5*60*100= 30000 clocks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 on Pipeline Processor: =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Kstage * 1 instruction *Tc + (n-1)* Tc :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= (5*1*60)+(99*60)= 300+5940=6240 clocks</a:t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2b3e4f0941b_0_103"/>
          <p:cNvSpPr/>
          <p:nvPr/>
        </p:nvSpPr>
        <p:spPr>
          <a:xfrm>
            <a:off x="517895" y="6002215"/>
            <a:ext cx="564996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Clock time per stage= Cycle time= Tc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2b3e4f0941b_0_103"/>
          <p:cNvSpPr txBox="1"/>
          <p:nvPr/>
        </p:nvSpPr>
        <p:spPr>
          <a:xfrm>
            <a:off x="260838" y="339074"/>
            <a:ext cx="303879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 Execution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0" name="Google Shape;510;g2b3e4f0941b_0_9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1" name="Google Shape;511;g2b3e4f0941b_0_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g2b3e4f0941b_0_97"/>
          <p:cNvSpPr/>
          <p:nvPr/>
        </p:nvSpPr>
        <p:spPr>
          <a:xfrm>
            <a:off x="457531" y="1424405"/>
            <a:ext cx="7061825" cy="670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3" name="Google Shape;513;g2b3e4f0941b_0_97"/>
          <p:cNvSpPr/>
          <p:nvPr/>
        </p:nvSpPr>
        <p:spPr>
          <a:xfrm>
            <a:off x="624154" y="2368379"/>
            <a:ext cx="3686905" cy="616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4" name="Google Shape;514;g2b3e4f0941b_0_97"/>
          <p:cNvSpPr/>
          <p:nvPr/>
        </p:nvSpPr>
        <p:spPr>
          <a:xfrm>
            <a:off x="624153" y="3564656"/>
            <a:ext cx="4054011" cy="461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719" b="-186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5" name="Google Shape;515;g2b3e4f0941b_0_97"/>
          <p:cNvSpPr txBox="1"/>
          <p:nvPr/>
        </p:nvSpPr>
        <p:spPr>
          <a:xfrm>
            <a:off x="246820" y="121205"/>
            <a:ext cx="705173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Speedup  vs # of Stages in Pipeline Processor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0" name="Google Shape;520;g2b3e4f0941b_0_9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21" name="Google Shape;521;g2b3e4f0941b_0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2b3e4f0941b_0_91"/>
          <p:cNvSpPr txBox="1"/>
          <p:nvPr/>
        </p:nvSpPr>
        <p:spPr>
          <a:xfrm>
            <a:off x="504833" y="339083"/>
            <a:ext cx="237771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Design issue 1</a:t>
            </a:r>
            <a:endParaRPr/>
          </a:p>
        </p:txBody>
      </p:sp>
      <p:sp>
        <p:nvSpPr>
          <p:cNvPr id="523" name="Google Shape;523;g2b3e4f0941b_0_91"/>
          <p:cNvSpPr txBox="1"/>
          <p:nvPr/>
        </p:nvSpPr>
        <p:spPr>
          <a:xfrm>
            <a:off x="253401" y="1533379"/>
            <a:ext cx="772506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Clock Cycle Time of all the stages cannot be same!</a:t>
            </a:r>
            <a:endParaRPr/>
          </a:p>
        </p:txBody>
      </p:sp>
      <p:graphicFrame>
        <p:nvGraphicFramePr>
          <p:cNvPr id="524" name="Google Shape;524;g2b3e4f0941b_0_91"/>
          <p:cNvGraphicFramePr/>
          <p:nvPr/>
        </p:nvGraphicFramePr>
        <p:xfrm>
          <a:off x="638123" y="2872740"/>
          <a:ext cx="3602604" cy="3000000"/>
        </p:xfrm>
        <a:graphic>
          <a:graphicData uri="http://schemas.openxmlformats.org/drawingml/2006/table">
            <a:tbl>
              <a:tblPr firstRow="1" bandRow="1">
                <a:noFill/>
                <a:tableStyleId>{0C020DCB-B27B-4DA2-8263-3A0C6D12DF71}</a:tableStyleId>
              </a:tblPr>
              <a:tblGrid>
                <a:gridCol w="1626786"/>
                <a:gridCol w="1626786"/>
                <a:gridCol w="1626786"/>
                <a:gridCol w="1626786"/>
                <a:gridCol w="1626786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IF</a:t>
                      </a:r>
                      <a:endParaRPr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EXE</a:t>
                      </a:r>
                      <a:endParaRPr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MEM</a:t>
                      </a:r>
                      <a:endParaRPr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WB</a:t>
                      </a:r>
                      <a:endParaRPr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300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400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350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550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150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190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140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25" name="Google Shape;525;g2b3e4f0941b_0_91"/>
          <p:cNvSpPr txBox="1"/>
          <p:nvPr/>
        </p:nvSpPr>
        <p:spPr>
          <a:xfrm>
            <a:off x="638123" y="2382252"/>
            <a:ext cx="130846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526" name="Google Shape;526;g2b3e4f0941b_0_91"/>
          <p:cNvSpPr txBox="1"/>
          <p:nvPr/>
        </p:nvSpPr>
        <p:spPr>
          <a:xfrm>
            <a:off x="638123" y="4476466"/>
            <a:ext cx="326468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Leads to imbalance latency</a:t>
            </a:r>
            <a:endParaRPr/>
          </a:p>
        </p:txBody>
      </p:sp>
      <p:sp>
        <p:nvSpPr>
          <p:cNvPr id="527" name="Google Shape;527;g2b3e4f0941b_0_91"/>
          <p:cNvSpPr txBox="1"/>
          <p:nvPr/>
        </p:nvSpPr>
        <p:spPr>
          <a:xfrm>
            <a:off x="253401" y="5167251"/>
            <a:ext cx="8973367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Solution: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Length of each stage equal to Length of Longest stage or slowest Stage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2" name="Google Shape;532;g2b3e4f0941b_0_8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33" name="Google Shape;533;g2b3e4f0941b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g2b3e4f0941b_0_85"/>
          <p:cNvSpPr txBox="1"/>
          <p:nvPr/>
        </p:nvSpPr>
        <p:spPr>
          <a:xfrm>
            <a:off x="330682" y="312152"/>
            <a:ext cx="865597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 Throughput and Latency</a:t>
            </a:r>
            <a:endParaRPr/>
          </a:p>
        </p:txBody>
      </p:sp>
      <p:sp>
        <p:nvSpPr>
          <p:cNvPr id="535" name="Google Shape;535;g2b3e4f0941b_0_85"/>
          <p:cNvSpPr/>
          <p:nvPr/>
        </p:nvSpPr>
        <p:spPr>
          <a:xfrm>
            <a:off x="689304" y="1417581"/>
            <a:ext cx="533906" cy="5328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/>
          </a:p>
        </p:txBody>
      </p:sp>
      <p:sp>
        <p:nvSpPr>
          <p:cNvPr id="536" name="Google Shape;536;g2b3e4f0941b_0_85"/>
          <p:cNvSpPr/>
          <p:nvPr/>
        </p:nvSpPr>
        <p:spPr>
          <a:xfrm>
            <a:off x="1946988" y="1417581"/>
            <a:ext cx="533906" cy="5328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</p:txBody>
      </p:sp>
      <p:sp>
        <p:nvSpPr>
          <p:cNvPr id="537" name="Google Shape;537;g2b3e4f0941b_0_85"/>
          <p:cNvSpPr/>
          <p:nvPr/>
        </p:nvSpPr>
        <p:spPr>
          <a:xfrm>
            <a:off x="3206153" y="1417581"/>
            <a:ext cx="533906" cy="532800"/>
          </a:xfrm>
          <a:prstGeom prst="rect">
            <a:avLst/>
          </a:prstGeom>
          <a:solidFill>
            <a:srgbClr val="8296B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</a:t>
            </a:r>
            <a:endParaRPr/>
          </a:p>
        </p:txBody>
      </p:sp>
      <p:sp>
        <p:nvSpPr>
          <p:cNvPr id="538" name="Google Shape;538;g2b3e4f0941b_0_85"/>
          <p:cNvSpPr/>
          <p:nvPr/>
        </p:nvSpPr>
        <p:spPr>
          <a:xfrm>
            <a:off x="4465320" y="1417581"/>
            <a:ext cx="652792" cy="5328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</a:t>
            </a:r>
            <a:endParaRPr/>
          </a:p>
        </p:txBody>
      </p:sp>
      <p:sp>
        <p:nvSpPr>
          <p:cNvPr id="539" name="Google Shape;539;g2b3e4f0941b_0_85"/>
          <p:cNvSpPr/>
          <p:nvPr/>
        </p:nvSpPr>
        <p:spPr>
          <a:xfrm>
            <a:off x="5843136" y="1417581"/>
            <a:ext cx="533906" cy="5328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WB</a:t>
            </a:r>
            <a:endParaRPr/>
          </a:p>
        </p:txBody>
      </p:sp>
      <p:cxnSp>
        <p:nvCxnSpPr>
          <p:cNvPr id="540" name="Google Shape;540;g2b3e4f0941b_0_85"/>
          <p:cNvCxnSpPr>
            <a:stCxn id="535" idx="3"/>
            <a:endCxn id="541" idx="1"/>
          </p:cNvCxnSpPr>
          <p:nvPr/>
        </p:nvCxnSpPr>
        <p:spPr>
          <a:xfrm>
            <a:off x="1223210" y="1683981"/>
            <a:ext cx="32027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" name="Google Shape;542;g2b3e4f0941b_0_85"/>
          <p:cNvCxnSpPr>
            <a:stCxn id="536" idx="3"/>
            <a:endCxn id="543" idx="1"/>
          </p:cNvCxnSpPr>
          <p:nvPr/>
        </p:nvCxnSpPr>
        <p:spPr>
          <a:xfrm>
            <a:off x="2480894" y="1683981"/>
            <a:ext cx="32171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" name="Google Shape;544;g2b3e4f0941b_0_85"/>
          <p:cNvCxnSpPr>
            <a:stCxn id="537" idx="3"/>
            <a:endCxn id="545" idx="1"/>
          </p:cNvCxnSpPr>
          <p:nvPr/>
        </p:nvCxnSpPr>
        <p:spPr>
          <a:xfrm>
            <a:off x="3740059" y="1683981"/>
            <a:ext cx="32027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" name="Google Shape;546;g2b3e4f0941b_0_85"/>
          <p:cNvCxnSpPr>
            <a:stCxn id="538" idx="3"/>
            <a:endCxn id="547" idx="1"/>
          </p:cNvCxnSpPr>
          <p:nvPr/>
        </p:nvCxnSpPr>
        <p:spPr>
          <a:xfrm>
            <a:off x="5118112" y="1683981"/>
            <a:ext cx="32027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" name="Google Shape;548;g2b3e4f0941b_0_85"/>
          <p:cNvCxnSpPr>
            <a:endCxn id="535" idx="1"/>
          </p:cNvCxnSpPr>
          <p:nvPr/>
        </p:nvCxnSpPr>
        <p:spPr>
          <a:xfrm rot="10800000" flipH="1">
            <a:off x="223848" y="1683981"/>
            <a:ext cx="465456" cy="6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" name="Google Shape;549;g2b3e4f0941b_0_85"/>
          <p:cNvCxnSpPr>
            <a:stCxn id="539" idx="3"/>
          </p:cNvCxnSpPr>
          <p:nvPr/>
        </p:nvCxnSpPr>
        <p:spPr>
          <a:xfrm>
            <a:off x="6377042" y="1683981"/>
            <a:ext cx="418262" cy="6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50" name="Google Shape;550;g2b3e4f0941b_0_85"/>
          <p:cNvGrpSpPr/>
          <p:nvPr/>
        </p:nvGrpSpPr>
        <p:grpSpPr>
          <a:xfrm>
            <a:off x="551376" y="1938268"/>
            <a:ext cx="6043701" cy="369322"/>
            <a:chOff x="888" y="1620"/>
            <a:chExt cx="4075" cy="244"/>
          </a:xfrm>
        </p:grpSpPr>
        <p:sp>
          <p:nvSpPr>
            <p:cNvPr id="551" name="Google Shape;551;g2b3e4f0941b_0_85"/>
            <p:cNvSpPr txBox="1"/>
            <p:nvPr/>
          </p:nvSpPr>
          <p:spPr>
            <a:xfrm>
              <a:off x="888" y="1620"/>
              <a:ext cx="600" cy="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150 ns</a:t>
              </a:r>
              <a:endParaRPr/>
            </a:p>
          </p:txBody>
        </p:sp>
        <p:sp>
          <p:nvSpPr>
            <p:cNvPr id="552" name="Google Shape;552;g2b3e4f0941b_0_85"/>
            <p:cNvSpPr txBox="1"/>
            <p:nvPr/>
          </p:nvSpPr>
          <p:spPr>
            <a:xfrm>
              <a:off x="1750" y="1620"/>
              <a:ext cx="600" cy="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120ns</a:t>
              </a:r>
              <a:endParaRPr/>
            </a:p>
          </p:txBody>
        </p:sp>
        <p:sp>
          <p:nvSpPr>
            <p:cNvPr id="553" name="Google Shape;553;g2b3e4f0941b_0_85"/>
            <p:cNvSpPr txBox="1"/>
            <p:nvPr/>
          </p:nvSpPr>
          <p:spPr>
            <a:xfrm>
              <a:off x="2601" y="1620"/>
              <a:ext cx="600" cy="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160 ns</a:t>
              </a:r>
              <a:endParaRPr/>
            </a:p>
          </p:txBody>
        </p:sp>
        <p:sp>
          <p:nvSpPr>
            <p:cNvPr id="554" name="Google Shape;554;g2b3e4f0941b_0_85"/>
            <p:cNvSpPr txBox="1"/>
            <p:nvPr/>
          </p:nvSpPr>
          <p:spPr>
            <a:xfrm>
              <a:off x="3478" y="1620"/>
              <a:ext cx="600" cy="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140 ns</a:t>
              </a:r>
              <a:endParaRPr/>
            </a:p>
          </p:txBody>
        </p:sp>
        <p:sp>
          <p:nvSpPr>
            <p:cNvPr id="555" name="Google Shape;555;g2b3e4f0941b_0_85"/>
            <p:cNvSpPr txBox="1"/>
            <p:nvPr/>
          </p:nvSpPr>
          <p:spPr>
            <a:xfrm>
              <a:off x="4363" y="1620"/>
              <a:ext cx="600" cy="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130 ns</a:t>
              </a:r>
              <a:endParaRPr/>
            </a:p>
          </p:txBody>
        </p:sp>
      </p:grpSp>
      <p:sp>
        <p:nvSpPr>
          <p:cNvPr id="541" name="Google Shape;541;g2b3e4f0941b_0_85"/>
          <p:cNvSpPr/>
          <p:nvPr/>
        </p:nvSpPr>
        <p:spPr>
          <a:xfrm>
            <a:off x="1543580" y="1375200"/>
            <a:ext cx="82860" cy="6174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2b3e4f0941b_0_85"/>
          <p:cNvSpPr/>
          <p:nvPr/>
        </p:nvSpPr>
        <p:spPr>
          <a:xfrm>
            <a:off x="2802746" y="1375200"/>
            <a:ext cx="82860" cy="6174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2b3e4f0941b_0_85"/>
          <p:cNvSpPr/>
          <p:nvPr/>
        </p:nvSpPr>
        <p:spPr>
          <a:xfrm>
            <a:off x="4060429" y="1375200"/>
            <a:ext cx="82860" cy="6174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2b3e4f0941b_0_85"/>
          <p:cNvSpPr/>
          <p:nvPr/>
        </p:nvSpPr>
        <p:spPr>
          <a:xfrm>
            <a:off x="5438245" y="1375200"/>
            <a:ext cx="82860" cy="6174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6" name="Google Shape;556;g2b3e4f0941b_0_85"/>
          <p:cNvCxnSpPr>
            <a:stCxn id="541" idx="3"/>
            <a:endCxn id="536" idx="1"/>
          </p:cNvCxnSpPr>
          <p:nvPr/>
        </p:nvCxnSpPr>
        <p:spPr>
          <a:xfrm>
            <a:off x="1626440" y="1683900"/>
            <a:ext cx="32063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" name="Google Shape;557;g2b3e4f0941b_0_85"/>
          <p:cNvCxnSpPr>
            <a:stCxn id="543" idx="3"/>
            <a:endCxn id="537" idx="1"/>
          </p:cNvCxnSpPr>
          <p:nvPr/>
        </p:nvCxnSpPr>
        <p:spPr>
          <a:xfrm>
            <a:off x="2885606" y="1683900"/>
            <a:ext cx="32063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" name="Google Shape;558;g2b3e4f0941b_0_85"/>
          <p:cNvCxnSpPr>
            <a:stCxn id="545" idx="3"/>
            <a:endCxn id="538" idx="1"/>
          </p:cNvCxnSpPr>
          <p:nvPr/>
        </p:nvCxnSpPr>
        <p:spPr>
          <a:xfrm>
            <a:off x="4143289" y="1683900"/>
            <a:ext cx="32207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9" name="Google Shape;559;g2b3e4f0941b_0_85"/>
          <p:cNvCxnSpPr>
            <a:stCxn id="547" idx="3"/>
            <a:endCxn id="539" idx="1"/>
          </p:cNvCxnSpPr>
          <p:nvPr/>
        </p:nvCxnSpPr>
        <p:spPr>
          <a:xfrm>
            <a:off x="5521105" y="1683900"/>
            <a:ext cx="32207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0" name="Google Shape;560;g2b3e4f0941b_0_85"/>
          <p:cNvSpPr/>
          <p:nvPr/>
        </p:nvSpPr>
        <p:spPr>
          <a:xfrm>
            <a:off x="994250" y="3172508"/>
            <a:ext cx="533906" cy="5937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(150-270)</a:t>
            </a:r>
            <a:endParaRPr/>
          </a:p>
        </p:txBody>
      </p:sp>
      <p:sp>
        <p:nvSpPr>
          <p:cNvPr id="561" name="Google Shape;561;g2b3e4f0941b_0_85"/>
          <p:cNvSpPr/>
          <p:nvPr/>
        </p:nvSpPr>
        <p:spPr>
          <a:xfrm>
            <a:off x="106731" y="3174674"/>
            <a:ext cx="880837" cy="5937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(0-150)</a:t>
            </a:r>
            <a:endParaRPr/>
          </a:p>
        </p:txBody>
      </p:sp>
      <p:sp>
        <p:nvSpPr>
          <p:cNvPr id="562" name="Google Shape;562;g2b3e4f0941b_0_85"/>
          <p:cNvSpPr/>
          <p:nvPr/>
        </p:nvSpPr>
        <p:spPr>
          <a:xfrm>
            <a:off x="2800672" y="3175785"/>
            <a:ext cx="900291" cy="5937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(430-570)</a:t>
            </a:r>
            <a:endParaRPr/>
          </a:p>
        </p:txBody>
      </p:sp>
      <p:sp>
        <p:nvSpPr>
          <p:cNvPr id="563" name="Google Shape;563;g2b3e4f0941b_0_85"/>
          <p:cNvSpPr/>
          <p:nvPr/>
        </p:nvSpPr>
        <p:spPr>
          <a:xfrm>
            <a:off x="1534660" y="3176010"/>
            <a:ext cx="1249023" cy="593700"/>
          </a:xfrm>
          <a:prstGeom prst="rect">
            <a:avLst/>
          </a:prstGeom>
          <a:solidFill>
            <a:srgbClr val="8296B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(270-430)</a:t>
            </a:r>
            <a:endParaRPr/>
          </a:p>
        </p:txBody>
      </p:sp>
      <p:sp>
        <p:nvSpPr>
          <p:cNvPr id="564" name="Google Shape;564;g2b3e4f0941b_0_85"/>
          <p:cNvSpPr/>
          <p:nvPr/>
        </p:nvSpPr>
        <p:spPr>
          <a:xfrm>
            <a:off x="3700942" y="3169505"/>
            <a:ext cx="676209" cy="5937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(570-700)</a:t>
            </a:r>
            <a:endParaRPr/>
          </a:p>
        </p:txBody>
      </p:sp>
      <p:sp>
        <p:nvSpPr>
          <p:cNvPr id="565" name="Google Shape;565;g2b3e4f0941b_0_85"/>
          <p:cNvSpPr txBox="1"/>
          <p:nvPr/>
        </p:nvSpPr>
        <p:spPr>
          <a:xfrm>
            <a:off x="102900" y="2296839"/>
            <a:ext cx="676209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I1</a:t>
            </a:r>
            <a:endParaRPr/>
          </a:p>
        </p:txBody>
      </p:sp>
      <p:sp>
        <p:nvSpPr>
          <p:cNvPr id="566" name="Google Shape;566;g2b3e4f0941b_0_85"/>
          <p:cNvSpPr txBox="1"/>
          <p:nvPr/>
        </p:nvSpPr>
        <p:spPr>
          <a:xfrm>
            <a:off x="4301752" y="3253399"/>
            <a:ext cx="144320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L(I1=700)</a:t>
            </a:r>
            <a:endParaRPr/>
          </a:p>
        </p:txBody>
      </p:sp>
      <p:sp>
        <p:nvSpPr>
          <p:cNvPr id="567" name="Google Shape;567;g2b3e4f0941b_0_85"/>
          <p:cNvSpPr/>
          <p:nvPr/>
        </p:nvSpPr>
        <p:spPr>
          <a:xfrm>
            <a:off x="1876152" y="3825302"/>
            <a:ext cx="533906" cy="5937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(300-420)</a:t>
            </a:r>
            <a:endParaRPr/>
          </a:p>
        </p:txBody>
      </p:sp>
      <p:sp>
        <p:nvSpPr>
          <p:cNvPr id="568" name="Google Shape;568;g2b3e4f0941b_0_85"/>
          <p:cNvSpPr/>
          <p:nvPr/>
        </p:nvSpPr>
        <p:spPr>
          <a:xfrm>
            <a:off x="988633" y="3827468"/>
            <a:ext cx="880837" cy="5937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(150-300)</a:t>
            </a:r>
            <a:endParaRPr/>
          </a:p>
        </p:txBody>
      </p:sp>
      <p:sp>
        <p:nvSpPr>
          <p:cNvPr id="569" name="Google Shape;569;g2b3e4f0941b_0_85"/>
          <p:cNvSpPr/>
          <p:nvPr/>
        </p:nvSpPr>
        <p:spPr>
          <a:xfrm>
            <a:off x="4090588" y="3828579"/>
            <a:ext cx="900291" cy="5937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(590-730)</a:t>
            </a:r>
            <a:endParaRPr/>
          </a:p>
        </p:txBody>
      </p:sp>
      <p:sp>
        <p:nvSpPr>
          <p:cNvPr id="570" name="Google Shape;570;g2b3e4f0941b_0_85"/>
          <p:cNvSpPr/>
          <p:nvPr/>
        </p:nvSpPr>
        <p:spPr>
          <a:xfrm>
            <a:off x="2824577" y="3828804"/>
            <a:ext cx="1249023" cy="593700"/>
          </a:xfrm>
          <a:prstGeom prst="rect">
            <a:avLst/>
          </a:prstGeom>
          <a:solidFill>
            <a:srgbClr val="8296B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(430-590)</a:t>
            </a:r>
            <a:endParaRPr/>
          </a:p>
        </p:txBody>
      </p:sp>
      <p:sp>
        <p:nvSpPr>
          <p:cNvPr id="571" name="Google Shape;571;g2b3e4f0941b_0_85"/>
          <p:cNvSpPr/>
          <p:nvPr/>
        </p:nvSpPr>
        <p:spPr>
          <a:xfrm>
            <a:off x="4990858" y="3835312"/>
            <a:ext cx="676209" cy="5937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(730-860)</a:t>
            </a:r>
            <a:endParaRPr/>
          </a:p>
        </p:txBody>
      </p:sp>
      <p:sp>
        <p:nvSpPr>
          <p:cNvPr id="572" name="Google Shape;572;g2b3e4f0941b_0_85"/>
          <p:cNvSpPr txBox="1"/>
          <p:nvPr/>
        </p:nvSpPr>
        <p:spPr>
          <a:xfrm>
            <a:off x="500177" y="3822310"/>
            <a:ext cx="652792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I2</a:t>
            </a:r>
            <a:endParaRPr/>
          </a:p>
        </p:txBody>
      </p:sp>
      <p:sp>
        <p:nvSpPr>
          <p:cNvPr id="573" name="Google Shape;573;g2b3e4f0941b_0_85"/>
          <p:cNvSpPr txBox="1"/>
          <p:nvPr/>
        </p:nvSpPr>
        <p:spPr>
          <a:xfrm>
            <a:off x="5744651" y="3906200"/>
            <a:ext cx="265548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L(I2=860-150)=710)</a:t>
            </a:r>
            <a:endParaRPr/>
          </a:p>
        </p:txBody>
      </p:sp>
      <p:sp>
        <p:nvSpPr>
          <p:cNvPr id="574" name="Google Shape;574;g2b3e4f0941b_0_85"/>
          <p:cNvSpPr txBox="1"/>
          <p:nvPr/>
        </p:nvSpPr>
        <p:spPr>
          <a:xfrm>
            <a:off x="2375657" y="3880403"/>
            <a:ext cx="444922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(10)</a:t>
            </a:r>
            <a:endParaRPr/>
          </a:p>
        </p:txBody>
      </p:sp>
      <p:sp>
        <p:nvSpPr>
          <p:cNvPr id="575" name="Google Shape;575;g2b3e4f0941b_0_85"/>
          <p:cNvSpPr/>
          <p:nvPr/>
        </p:nvSpPr>
        <p:spPr>
          <a:xfrm>
            <a:off x="2758058" y="4478103"/>
            <a:ext cx="533906" cy="5937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(450-570)</a:t>
            </a:r>
            <a:endParaRPr/>
          </a:p>
        </p:txBody>
      </p:sp>
      <p:sp>
        <p:nvSpPr>
          <p:cNvPr id="576" name="Google Shape;576;g2b3e4f0941b_0_85"/>
          <p:cNvSpPr/>
          <p:nvPr/>
        </p:nvSpPr>
        <p:spPr>
          <a:xfrm>
            <a:off x="1870538" y="4480270"/>
            <a:ext cx="880837" cy="5937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(300-450)</a:t>
            </a:r>
            <a:endParaRPr/>
          </a:p>
        </p:txBody>
      </p:sp>
      <p:sp>
        <p:nvSpPr>
          <p:cNvPr id="577" name="Google Shape;577;g2b3e4f0941b_0_85"/>
          <p:cNvSpPr/>
          <p:nvPr/>
        </p:nvSpPr>
        <p:spPr>
          <a:xfrm>
            <a:off x="5342261" y="4481381"/>
            <a:ext cx="900291" cy="5937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(750-890)</a:t>
            </a:r>
            <a:endParaRPr/>
          </a:p>
        </p:txBody>
      </p:sp>
      <p:sp>
        <p:nvSpPr>
          <p:cNvPr id="578" name="Google Shape;578;g2b3e4f0941b_0_85"/>
          <p:cNvSpPr/>
          <p:nvPr/>
        </p:nvSpPr>
        <p:spPr>
          <a:xfrm>
            <a:off x="4076249" y="4481606"/>
            <a:ext cx="1249023" cy="593700"/>
          </a:xfrm>
          <a:prstGeom prst="rect">
            <a:avLst/>
          </a:prstGeom>
          <a:solidFill>
            <a:srgbClr val="8296B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(590-750)</a:t>
            </a:r>
            <a:endParaRPr/>
          </a:p>
        </p:txBody>
      </p:sp>
      <p:sp>
        <p:nvSpPr>
          <p:cNvPr id="579" name="Google Shape;579;g2b3e4f0941b_0_85"/>
          <p:cNvSpPr/>
          <p:nvPr/>
        </p:nvSpPr>
        <p:spPr>
          <a:xfrm>
            <a:off x="6242530" y="4475101"/>
            <a:ext cx="676209" cy="5937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(890-1020)</a:t>
            </a:r>
            <a:endParaRPr/>
          </a:p>
        </p:txBody>
      </p:sp>
      <p:sp>
        <p:nvSpPr>
          <p:cNvPr id="580" name="Google Shape;580;g2b3e4f0941b_0_85"/>
          <p:cNvSpPr txBox="1"/>
          <p:nvPr/>
        </p:nvSpPr>
        <p:spPr>
          <a:xfrm>
            <a:off x="1404998" y="4424248"/>
            <a:ext cx="676209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I3</a:t>
            </a:r>
            <a:endParaRPr/>
          </a:p>
        </p:txBody>
      </p:sp>
      <p:sp>
        <p:nvSpPr>
          <p:cNvPr id="581" name="Google Shape;581;g2b3e4f0941b_0_85"/>
          <p:cNvSpPr txBox="1"/>
          <p:nvPr/>
        </p:nvSpPr>
        <p:spPr>
          <a:xfrm>
            <a:off x="3257562" y="4548805"/>
            <a:ext cx="77816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(20)</a:t>
            </a:r>
            <a:endParaRPr/>
          </a:p>
        </p:txBody>
      </p:sp>
      <p:sp>
        <p:nvSpPr>
          <p:cNvPr id="582" name="Google Shape;582;g2b3e4f0941b_0_85"/>
          <p:cNvSpPr/>
          <p:nvPr/>
        </p:nvSpPr>
        <p:spPr>
          <a:xfrm>
            <a:off x="3601710" y="5143916"/>
            <a:ext cx="533906" cy="5937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(600-720</a:t>
            </a:r>
            <a:endParaRPr/>
          </a:p>
        </p:txBody>
      </p:sp>
      <p:sp>
        <p:nvSpPr>
          <p:cNvPr id="583" name="Google Shape;583;g2b3e4f0941b_0_85"/>
          <p:cNvSpPr/>
          <p:nvPr/>
        </p:nvSpPr>
        <p:spPr>
          <a:xfrm>
            <a:off x="2714190" y="5146082"/>
            <a:ext cx="880837" cy="5937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(450-600)</a:t>
            </a:r>
            <a:endParaRPr/>
          </a:p>
        </p:txBody>
      </p:sp>
      <p:sp>
        <p:nvSpPr>
          <p:cNvPr id="584" name="Google Shape;584;g2b3e4f0941b_0_85"/>
          <p:cNvSpPr/>
          <p:nvPr/>
        </p:nvSpPr>
        <p:spPr>
          <a:xfrm>
            <a:off x="6593927" y="5134180"/>
            <a:ext cx="900291" cy="5937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(910-1050)</a:t>
            </a:r>
            <a:endParaRPr/>
          </a:p>
        </p:txBody>
      </p:sp>
      <p:sp>
        <p:nvSpPr>
          <p:cNvPr id="585" name="Google Shape;585;g2b3e4f0941b_0_85"/>
          <p:cNvSpPr/>
          <p:nvPr/>
        </p:nvSpPr>
        <p:spPr>
          <a:xfrm>
            <a:off x="5327916" y="5134405"/>
            <a:ext cx="1249023" cy="593700"/>
          </a:xfrm>
          <a:prstGeom prst="rect">
            <a:avLst/>
          </a:prstGeom>
          <a:solidFill>
            <a:srgbClr val="8296B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(750-910)</a:t>
            </a:r>
            <a:endParaRPr/>
          </a:p>
        </p:txBody>
      </p:sp>
      <p:sp>
        <p:nvSpPr>
          <p:cNvPr id="586" name="Google Shape;586;g2b3e4f0941b_0_85"/>
          <p:cNvSpPr/>
          <p:nvPr/>
        </p:nvSpPr>
        <p:spPr>
          <a:xfrm>
            <a:off x="7494197" y="5127901"/>
            <a:ext cx="676209" cy="5937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(1050-1180)</a:t>
            </a:r>
            <a:endParaRPr/>
          </a:p>
        </p:txBody>
      </p:sp>
      <p:sp>
        <p:nvSpPr>
          <p:cNvPr id="587" name="Google Shape;587;g2b3e4f0941b_0_85"/>
          <p:cNvSpPr txBox="1"/>
          <p:nvPr/>
        </p:nvSpPr>
        <p:spPr>
          <a:xfrm>
            <a:off x="2251229" y="5140913"/>
            <a:ext cx="676209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I4</a:t>
            </a:r>
            <a:endParaRPr/>
          </a:p>
        </p:txBody>
      </p:sp>
      <p:sp>
        <p:nvSpPr>
          <p:cNvPr id="588" name="Google Shape;588;g2b3e4f0941b_0_85"/>
          <p:cNvSpPr txBox="1"/>
          <p:nvPr/>
        </p:nvSpPr>
        <p:spPr>
          <a:xfrm>
            <a:off x="4126715" y="5199017"/>
            <a:ext cx="1170126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(30)</a:t>
            </a:r>
            <a:endParaRPr/>
          </a:p>
        </p:txBody>
      </p:sp>
      <p:sp>
        <p:nvSpPr>
          <p:cNvPr id="589" name="Google Shape;589;g2b3e4f0941b_0_85"/>
          <p:cNvSpPr txBox="1"/>
          <p:nvPr/>
        </p:nvSpPr>
        <p:spPr>
          <a:xfrm>
            <a:off x="6918824" y="4577810"/>
            <a:ext cx="265548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L(I3=1020-300= 720)</a:t>
            </a:r>
            <a:endParaRPr/>
          </a:p>
        </p:txBody>
      </p:sp>
      <p:sp>
        <p:nvSpPr>
          <p:cNvPr id="590" name="Google Shape;590;g2b3e4f0941b_0_85"/>
          <p:cNvSpPr txBox="1"/>
          <p:nvPr/>
        </p:nvSpPr>
        <p:spPr>
          <a:xfrm>
            <a:off x="8324846" y="5198805"/>
            <a:ext cx="265548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L(I3=1180-450= 730)</a:t>
            </a:r>
            <a:endParaRPr/>
          </a:p>
        </p:txBody>
      </p:sp>
      <p:sp>
        <p:nvSpPr>
          <p:cNvPr id="591" name="Google Shape;591;g2b3e4f0941b_0_85"/>
          <p:cNvSpPr txBox="1"/>
          <p:nvPr/>
        </p:nvSpPr>
        <p:spPr>
          <a:xfrm>
            <a:off x="378754" y="6113150"/>
            <a:ext cx="621521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Uneven latency and Throughput= 1180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6" name="Google Shape;596;g2b3e4f0941b_0_7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97" name="Google Shape;597;g2b3e4f0941b_0_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g2b3e4f0941b_0_79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Processor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599" name="Google Shape;599;g2b3e4f0941b_0_79"/>
          <p:cNvSpPr txBox="1"/>
          <p:nvPr/>
        </p:nvSpPr>
        <p:spPr>
          <a:xfrm>
            <a:off x="305974" y="775855"/>
            <a:ext cx="9882664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 Throughput and Latency</a:t>
            </a:r>
            <a:endParaRPr/>
          </a:p>
        </p:txBody>
      </p:sp>
      <p:sp>
        <p:nvSpPr>
          <p:cNvPr id="600" name="Google Shape;600;g2b3e4f0941b_0_79"/>
          <p:cNvSpPr/>
          <p:nvPr/>
        </p:nvSpPr>
        <p:spPr>
          <a:xfrm>
            <a:off x="1870158" y="1797050"/>
            <a:ext cx="686296" cy="5589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/>
          </a:p>
        </p:txBody>
      </p:sp>
      <p:sp>
        <p:nvSpPr>
          <p:cNvPr id="601" name="Google Shape;601;g2b3e4f0941b_0_79"/>
          <p:cNvSpPr/>
          <p:nvPr/>
        </p:nvSpPr>
        <p:spPr>
          <a:xfrm>
            <a:off x="3486766" y="1797050"/>
            <a:ext cx="686296" cy="5589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</p:txBody>
      </p:sp>
      <p:sp>
        <p:nvSpPr>
          <p:cNvPr id="602" name="Google Shape;602;g2b3e4f0941b_0_79"/>
          <p:cNvSpPr/>
          <p:nvPr/>
        </p:nvSpPr>
        <p:spPr>
          <a:xfrm>
            <a:off x="5105281" y="1797050"/>
            <a:ext cx="686296" cy="558900"/>
          </a:xfrm>
          <a:prstGeom prst="rect">
            <a:avLst/>
          </a:prstGeom>
          <a:solidFill>
            <a:srgbClr val="8296B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</a:t>
            </a:r>
            <a:endParaRPr/>
          </a:p>
        </p:txBody>
      </p:sp>
      <p:sp>
        <p:nvSpPr>
          <p:cNvPr id="603" name="Google Shape;603;g2b3e4f0941b_0_79"/>
          <p:cNvSpPr/>
          <p:nvPr/>
        </p:nvSpPr>
        <p:spPr>
          <a:xfrm>
            <a:off x="6723796" y="1797050"/>
            <a:ext cx="838686" cy="5589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</a:t>
            </a:r>
            <a:endParaRPr/>
          </a:p>
        </p:txBody>
      </p:sp>
      <p:sp>
        <p:nvSpPr>
          <p:cNvPr id="604" name="Google Shape;604;g2b3e4f0941b_0_79"/>
          <p:cNvSpPr/>
          <p:nvPr/>
        </p:nvSpPr>
        <p:spPr>
          <a:xfrm>
            <a:off x="8494821" y="1797050"/>
            <a:ext cx="686296" cy="5589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WB</a:t>
            </a:r>
            <a:endParaRPr/>
          </a:p>
        </p:txBody>
      </p:sp>
      <p:cxnSp>
        <p:nvCxnSpPr>
          <p:cNvPr id="605" name="Google Shape;605;g2b3e4f0941b_0_79"/>
          <p:cNvCxnSpPr>
            <a:stCxn id="600" idx="3"/>
            <a:endCxn id="606" idx="1"/>
          </p:cNvCxnSpPr>
          <p:nvPr/>
        </p:nvCxnSpPr>
        <p:spPr>
          <a:xfrm>
            <a:off x="2556454" y="207650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g2b3e4f0941b_0_79"/>
          <p:cNvCxnSpPr>
            <a:stCxn id="601" idx="3"/>
            <a:endCxn id="608" idx="1"/>
          </p:cNvCxnSpPr>
          <p:nvPr/>
        </p:nvCxnSpPr>
        <p:spPr>
          <a:xfrm>
            <a:off x="4173062" y="2076500"/>
            <a:ext cx="41357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g2b3e4f0941b_0_79"/>
          <p:cNvCxnSpPr>
            <a:stCxn id="602" idx="3"/>
            <a:endCxn id="610" idx="1"/>
          </p:cNvCxnSpPr>
          <p:nvPr/>
        </p:nvCxnSpPr>
        <p:spPr>
          <a:xfrm>
            <a:off x="5791577" y="207650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1" name="Google Shape;611;g2b3e4f0941b_0_79"/>
          <p:cNvCxnSpPr>
            <a:stCxn id="603" idx="3"/>
            <a:endCxn id="612" idx="1"/>
          </p:cNvCxnSpPr>
          <p:nvPr/>
        </p:nvCxnSpPr>
        <p:spPr>
          <a:xfrm>
            <a:off x="7562482" y="207650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" name="Google Shape;613;g2b3e4f0941b_0_79"/>
          <p:cNvCxnSpPr>
            <a:endCxn id="600" idx="1"/>
          </p:cNvCxnSpPr>
          <p:nvPr/>
        </p:nvCxnSpPr>
        <p:spPr>
          <a:xfrm rot="10800000" flipH="1">
            <a:off x="1271405" y="2076500"/>
            <a:ext cx="598753" cy="6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" name="Google Shape;614;g2b3e4f0941b_0_79"/>
          <p:cNvCxnSpPr>
            <a:stCxn id="604" idx="3"/>
          </p:cNvCxnSpPr>
          <p:nvPr/>
        </p:nvCxnSpPr>
        <p:spPr>
          <a:xfrm>
            <a:off x="9181117" y="2076500"/>
            <a:ext cx="537509" cy="6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15" name="Google Shape;615;g2b3e4f0941b_0_79"/>
          <p:cNvGrpSpPr/>
          <p:nvPr/>
        </p:nvGrpSpPr>
        <p:grpSpPr>
          <a:xfrm>
            <a:off x="1692866" y="2343154"/>
            <a:ext cx="7768491" cy="369887"/>
            <a:chOff x="888" y="1620"/>
            <a:chExt cx="4075" cy="233"/>
          </a:xfrm>
        </p:grpSpPr>
        <p:sp>
          <p:nvSpPr>
            <p:cNvPr id="616" name="Google Shape;616;g2b3e4f0941b_0_79"/>
            <p:cNvSpPr txBox="1"/>
            <p:nvPr/>
          </p:nvSpPr>
          <p:spPr>
            <a:xfrm>
              <a:off x="888" y="1620"/>
              <a:ext cx="600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160 ns</a:t>
              </a:r>
              <a:endParaRPr/>
            </a:p>
          </p:txBody>
        </p:sp>
        <p:sp>
          <p:nvSpPr>
            <p:cNvPr id="617" name="Google Shape;617;g2b3e4f0941b_0_79"/>
            <p:cNvSpPr txBox="1"/>
            <p:nvPr/>
          </p:nvSpPr>
          <p:spPr>
            <a:xfrm>
              <a:off x="1750" y="1620"/>
              <a:ext cx="600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160ns</a:t>
              </a:r>
              <a:endParaRPr/>
            </a:p>
          </p:txBody>
        </p:sp>
        <p:sp>
          <p:nvSpPr>
            <p:cNvPr id="618" name="Google Shape;618;g2b3e4f0941b_0_79"/>
            <p:cNvSpPr txBox="1"/>
            <p:nvPr/>
          </p:nvSpPr>
          <p:spPr>
            <a:xfrm>
              <a:off x="2601" y="1620"/>
              <a:ext cx="600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160 ns</a:t>
              </a:r>
              <a:endParaRPr/>
            </a:p>
          </p:txBody>
        </p:sp>
        <p:sp>
          <p:nvSpPr>
            <p:cNvPr id="619" name="Google Shape;619;g2b3e4f0941b_0_79"/>
            <p:cNvSpPr txBox="1"/>
            <p:nvPr/>
          </p:nvSpPr>
          <p:spPr>
            <a:xfrm>
              <a:off x="3478" y="1620"/>
              <a:ext cx="600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160 ns</a:t>
              </a:r>
              <a:endParaRPr/>
            </a:p>
          </p:txBody>
        </p:sp>
        <p:sp>
          <p:nvSpPr>
            <p:cNvPr id="620" name="Google Shape;620;g2b3e4f0941b_0_79"/>
            <p:cNvSpPr txBox="1"/>
            <p:nvPr/>
          </p:nvSpPr>
          <p:spPr>
            <a:xfrm>
              <a:off x="4363" y="1620"/>
              <a:ext cx="600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160 ns</a:t>
              </a:r>
              <a:endParaRPr/>
            </a:p>
          </p:txBody>
        </p:sp>
      </p:grpSp>
      <p:sp>
        <p:nvSpPr>
          <p:cNvPr id="606" name="Google Shape;606;g2b3e4f0941b_0_79"/>
          <p:cNvSpPr/>
          <p:nvPr/>
        </p:nvSpPr>
        <p:spPr>
          <a:xfrm>
            <a:off x="2968231" y="1752600"/>
            <a:ext cx="106637" cy="6477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g2b3e4f0941b_0_79"/>
          <p:cNvSpPr/>
          <p:nvPr/>
        </p:nvSpPr>
        <p:spPr>
          <a:xfrm>
            <a:off x="4586746" y="1752600"/>
            <a:ext cx="106637" cy="6477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2b3e4f0941b_0_79"/>
          <p:cNvSpPr/>
          <p:nvPr/>
        </p:nvSpPr>
        <p:spPr>
          <a:xfrm>
            <a:off x="6203354" y="1752600"/>
            <a:ext cx="106637" cy="6477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g2b3e4f0941b_0_79"/>
          <p:cNvSpPr/>
          <p:nvPr/>
        </p:nvSpPr>
        <p:spPr>
          <a:xfrm>
            <a:off x="7974380" y="1752600"/>
            <a:ext cx="106637" cy="6477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1" name="Google Shape;621;g2b3e4f0941b_0_79"/>
          <p:cNvCxnSpPr>
            <a:stCxn id="606" idx="3"/>
            <a:endCxn id="601" idx="1"/>
          </p:cNvCxnSpPr>
          <p:nvPr/>
        </p:nvCxnSpPr>
        <p:spPr>
          <a:xfrm>
            <a:off x="3074868" y="207645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2" name="Google Shape;622;g2b3e4f0941b_0_79"/>
          <p:cNvCxnSpPr>
            <a:stCxn id="608" idx="3"/>
            <a:endCxn id="602" idx="1"/>
          </p:cNvCxnSpPr>
          <p:nvPr/>
        </p:nvCxnSpPr>
        <p:spPr>
          <a:xfrm>
            <a:off x="4693383" y="207645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3" name="Google Shape;623;g2b3e4f0941b_0_79"/>
          <p:cNvCxnSpPr>
            <a:stCxn id="610" idx="3"/>
            <a:endCxn id="603" idx="1"/>
          </p:cNvCxnSpPr>
          <p:nvPr/>
        </p:nvCxnSpPr>
        <p:spPr>
          <a:xfrm>
            <a:off x="6309992" y="2076450"/>
            <a:ext cx="41393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4" name="Google Shape;624;g2b3e4f0941b_0_79"/>
          <p:cNvCxnSpPr>
            <a:stCxn id="612" idx="3"/>
            <a:endCxn id="604" idx="1"/>
          </p:cNvCxnSpPr>
          <p:nvPr/>
        </p:nvCxnSpPr>
        <p:spPr>
          <a:xfrm>
            <a:off x="8081018" y="2076450"/>
            <a:ext cx="41393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5" name="Google Shape;625;g2b3e4f0941b_0_79"/>
          <p:cNvSpPr/>
          <p:nvPr/>
        </p:nvSpPr>
        <p:spPr>
          <a:xfrm>
            <a:off x="1741774" y="3437058"/>
            <a:ext cx="686296" cy="5589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/>
          </a:p>
        </p:txBody>
      </p:sp>
      <p:sp>
        <p:nvSpPr>
          <p:cNvPr id="626" name="Google Shape;626;g2b3e4f0941b_0_79"/>
          <p:cNvSpPr/>
          <p:nvPr/>
        </p:nvSpPr>
        <p:spPr>
          <a:xfrm>
            <a:off x="2428070" y="3437058"/>
            <a:ext cx="686296" cy="5589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</p:txBody>
      </p:sp>
      <p:sp>
        <p:nvSpPr>
          <p:cNvPr id="627" name="Google Shape;627;g2b3e4f0941b_0_79"/>
          <p:cNvSpPr/>
          <p:nvPr/>
        </p:nvSpPr>
        <p:spPr>
          <a:xfrm>
            <a:off x="3132180" y="3437058"/>
            <a:ext cx="686296" cy="558900"/>
          </a:xfrm>
          <a:prstGeom prst="rect">
            <a:avLst/>
          </a:prstGeom>
          <a:solidFill>
            <a:srgbClr val="8DA9DB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</a:t>
            </a:r>
            <a:endParaRPr/>
          </a:p>
        </p:txBody>
      </p:sp>
      <p:sp>
        <p:nvSpPr>
          <p:cNvPr id="628" name="Google Shape;628;g2b3e4f0941b_0_79"/>
          <p:cNvSpPr/>
          <p:nvPr/>
        </p:nvSpPr>
        <p:spPr>
          <a:xfrm>
            <a:off x="3829914" y="3437058"/>
            <a:ext cx="686296" cy="55890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</a:t>
            </a:r>
            <a:endParaRPr/>
          </a:p>
        </p:txBody>
      </p:sp>
      <p:sp>
        <p:nvSpPr>
          <p:cNvPr id="629" name="Google Shape;629;g2b3e4f0941b_0_79"/>
          <p:cNvSpPr/>
          <p:nvPr/>
        </p:nvSpPr>
        <p:spPr>
          <a:xfrm>
            <a:off x="4527649" y="3440400"/>
            <a:ext cx="686296" cy="5589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WB</a:t>
            </a:r>
            <a:endParaRPr/>
          </a:p>
        </p:txBody>
      </p:sp>
      <p:sp>
        <p:nvSpPr>
          <p:cNvPr id="630" name="Google Shape;630;g2b3e4f0941b_0_79"/>
          <p:cNvSpPr/>
          <p:nvPr/>
        </p:nvSpPr>
        <p:spPr>
          <a:xfrm>
            <a:off x="2383687" y="4026187"/>
            <a:ext cx="686296" cy="5589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/>
          </a:p>
        </p:txBody>
      </p:sp>
      <p:sp>
        <p:nvSpPr>
          <p:cNvPr id="631" name="Google Shape;631;g2b3e4f0941b_0_79"/>
          <p:cNvSpPr/>
          <p:nvPr/>
        </p:nvSpPr>
        <p:spPr>
          <a:xfrm>
            <a:off x="3069983" y="4026187"/>
            <a:ext cx="686296" cy="5589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</p:txBody>
      </p:sp>
      <p:sp>
        <p:nvSpPr>
          <p:cNvPr id="632" name="Google Shape;632;g2b3e4f0941b_0_79"/>
          <p:cNvSpPr/>
          <p:nvPr/>
        </p:nvSpPr>
        <p:spPr>
          <a:xfrm>
            <a:off x="3774093" y="4026187"/>
            <a:ext cx="686296" cy="558900"/>
          </a:xfrm>
          <a:prstGeom prst="rect">
            <a:avLst/>
          </a:prstGeom>
          <a:solidFill>
            <a:srgbClr val="8DA9DB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</a:t>
            </a:r>
            <a:endParaRPr/>
          </a:p>
        </p:txBody>
      </p:sp>
      <p:sp>
        <p:nvSpPr>
          <p:cNvPr id="633" name="Google Shape;633;g2b3e4f0941b_0_79"/>
          <p:cNvSpPr/>
          <p:nvPr/>
        </p:nvSpPr>
        <p:spPr>
          <a:xfrm>
            <a:off x="4471828" y="4026187"/>
            <a:ext cx="686296" cy="55890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</a:t>
            </a:r>
            <a:endParaRPr/>
          </a:p>
        </p:txBody>
      </p:sp>
      <p:sp>
        <p:nvSpPr>
          <p:cNvPr id="634" name="Google Shape;634;g2b3e4f0941b_0_79"/>
          <p:cNvSpPr/>
          <p:nvPr/>
        </p:nvSpPr>
        <p:spPr>
          <a:xfrm>
            <a:off x="5169562" y="4029529"/>
            <a:ext cx="686296" cy="5589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WB</a:t>
            </a:r>
            <a:endParaRPr/>
          </a:p>
        </p:txBody>
      </p:sp>
      <p:sp>
        <p:nvSpPr>
          <p:cNvPr id="635" name="Google Shape;635;g2b3e4f0941b_0_79"/>
          <p:cNvSpPr/>
          <p:nvPr/>
        </p:nvSpPr>
        <p:spPr>
          <a:xfrm>
            <a:off x="3039253" y="4613040"/>
            <a:ext cx="686296" cy="5589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/>
          </a:p>
        </p:txBody>
      </p:sp>
      <p:sp>
        <p:nvSpPr>
          <p:cNvPr id="636" name="Google Shape;636;g2b3e4f0941b_0_79"/>
          <p:cNvSpPr/>
          <p:nvPr/>
        </p:nvSpPr>
        <p:spPr>
          <a:xfrm>
            <a:off x="3725549" y="4613040"/>
            <a:ext cx="686296" cy="5589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</p:txBody>
      </p:sp>
      <p:sp>
        <p:nvSpPr>
          <p:cNvPr id="637" name="Google Shape;637;g2b3e4f0941b_0_79"/>
          <p:cNvSpPr/>
          <p:nvPr/>
        </p:nvSpPr>
        <p:spPr>
          <a:xfrm>
            <a:off x="4429659" y="4613040"/>
            <a:ext cx="686296" cy="558900"/>
          </a:xfrm>
          <a:prstGeom prst="rect">
            <a:avLst/>
          </a:prstGeom>
          <a:solidFill>
            <a:srgbClr val="8DA9DB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</a:t>
            </a:r>
            <a:endParaRPr/>
          </a:p>
        </p:txBody>
      </p:sp>
      <p:sp>
        <p:nvSpPr>
          <p:cNvPr id="638" name="Google Shape;638;g2b3e4f0941b_0_79"/>
          <p:cNvSpPr/>
          <p:nvPr/>
        </p:nvSpPr>
        <p:spPr>
          <a:xfrm>
            <a:off x="5127393" y="4613040"/>
            <a:ext cx="686296" cy="55890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</a:t>
            </a:r>
            <a:endParaRPr/>
          </a:p>
        </p:txBody>
      </p:sp>
      <p:sp>
        <p:nvSpPr>
          <p:cNvPr id="639" name="Google Shape;639;g2b3e4f0941b_0_79"/>
          <p:cNvSpPr/>
          <p:nvPr/>
        </p:nvSpPr>
        <p:spPr>
          <a:xfrm>
            <a:off x="5825128" y="4616382"/>
            <a:ext cx="686296" cy="5589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WB</a:t>
            </a:r>
            <a:endParaRPr/>
          </a:p>
        </p:txBody>
      </p:sp>
      <p:sp>
        <p:nvSpPr>
          <p:cNvPr id="640" name="Google Shape;640;g2b3e4f0941b_0_79"/>
          <p:cNvSpPr/>
          <p:nvPr/>
        </p:nvSpPr>
        <p:spPr>
          <a:xfrm>
            <a:off x="3694820" y="5199894"/>
            <a:ext cx="686296" cy="5589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/>
          </a:p>
        </p:txBody>
      </p:sp>
      <p:sp>
        <p:nvSpPr>
          <p:cNvPr id="641" name="Google Shape;641;g2b3e4f0941b_0_79"/>
          <p:cNvSpPr/>
          <p:nvPr/>
        </p:nvSpPr>
        <p:spPr>
          <a:xfrm>
            <a:off x="4381116" y="5199894"/>
            <a:ext cx="686296" cy="5589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</p:txBody>
      </p:sp>
      <p:sp>
        <p:nvSpPr>
          <p:cNvPr id="642" name="Google Shape;642;g2b3e4f0941b_0_79"/>
          <p:cNvSpPr/>
          <p:nvPr/>
        </p:nvSpPr>
        <p:spPr>
          <a:xfrm>
            <a:off x="5085226" y="5199894"/>
            <a:ext cx="686296" cy="558900"/>
          </a:xfrm>
          <a:prstGeom prst="rect">
            <a:avLst/>
          </a:prstGeom>
          <a:solidFill>
            <a:srgbClr val="8DA9DB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</a:t>
            </a:r>
            <a:endParaRPr/>
          </a:p>
        </p:txBody>
      </p:sp>
      <p:sp>
        <p:nvSpPr>
          <p:cNvPr id="643" name="Google Shape;643;g2b3e4f0941b_0_79"/>
          <p:cNvSpPr/>
          <p:nvPr/>
        </p:nvSpPr>
        <p:spPr>
          <a:xfrm>
            <a:off x="5782961" y="5199894"/>
            <a:ext cx="686296" cy="55890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</a:t>
            </a:r>
            <a:endParaRPr/>
          </a:p>
        </p:txBody>
      </p:sp>
      <p:sp>
        <p:nvSpPr>
          <p:cNvPr id="644" name="Google Shape;644;g2b3e4f0941b_0_79"/>
          <p:cNvSpPr/>
          <p:nvPr/>
        </p:nvSpPr>
        <p:spPr>
          <a:xfrm>
            <a:off x="6480695" y="5203236"/>
            <a:ext cx="686296" cy="5589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WB</a:t>
            </a:r>
            <a:endParaRPr/>
          </a:p>
        </p:txBody>
      </p:sp>
      <p:sp>
        <p:nvSpPr>
          <p:cNvPr id="645" name="Google Shape;645;g2b3e4f0941b_0_79"/>
          <p:cNvSpPr txBox="1"/>
          <p:nvPr/>
        </p:nvSpPr>
        <p:spPr>
          <a:xfrm>
            <a:off x="5202113" y="3460367"/>
            <a:ext cx="127856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L(I1=800)</a:t>
            </a:r>
            <a:endParaRPr/>
          </a:p>
        </p:txBody>
      </p:sp>
      <p:sp>
        <p:nvSpPr>
          <p:cNvPr id="646" name="Google Shape;646;g2b3e4f0941b_0_79"/>
          <p:cNvSpPr txBox="1"/>
          <p:nvPr/>
        </p:nvSpPr>
        <p:spPr>
          <a:xfrm>
            <a:off x="5945348" y="4038374"/>
            <a:ext cx="246238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L(I2=800+160)= 960</a:t>
            </a:r>
            <a:endParaRPr/>
          </a:p>
        </p:txBody>
      </p:sp>
      <p:sp>
        <p:nvSpPr>
          <p:cNvPr id="647" name="Google Shape;647;g2b3e4f0941b_0_79"/>
          <p:cNvSpPr txBox="1"/>
          <p:nvPr/>
        </p:nvSpPr>
        <p:spPr>
          <a:xfrm>
            <a:off x="6472536" y="4709394"/>
            <a:ext cx="260288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L(I2=960+160)= 1120</a:t>
            </a:r>
            <a:endParaRPr/>
          </a:p>
        </p:txBody>
      </p:sp>
      <p:sp>
        <p:nvSpPr>
          <p:cNvPr id="648" name="Google Shape;648;g2b3e4f0941b_0_79"/>
          <p:cNvSpPr txBox="1"/>
          <p:nvPr/>
        </p:nvSpPr>
        <p:spPr>
          <a:xfrm>
            <a:off x="7193331" y="5294628"/>
            <a:ext cx="274338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L(I2=1120+160)= 1280</a:t>
            </a:r>
            <a:endParaRPr/>
          </a:p>
        </p:txBody>
      </p:sp>
      <p:sp>
        <p:nvSpPr>
          <p:cNvPr id="649" name="Google Shape;649;g2b3e4f0941b_0_79"/>
          <p:cNvSpPr txBox="1"/>
          <p:nvPr/>
        </p:nvSpPr>
        <p:spPr>
          <a:xfrm>
            <a:off x="458238" y="6325992"/>
            <a:ext cx="657367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Balanced latency and Throughput= 1280 instead of 1180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4" name="Google Shape;654;g2b3e4f0941b_0_7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55" name="Google Shape;655;g2b3e4f0941b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g2b3e4f0941b_0_73"/>
          <p:cNvSpPr txBox="1"/>
          <p:nvPr/>
        </p:nvSpPr>
        <p:spPr>
          <a:xfrm>
            <a:off x="68781" y="0"/>
            <a:ext cx="696815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Evaluating 5-Stage Pipeline Processor</a:t>
            </a:r>
            <a:endParaRPr/>
          </a:p>
        </p:txBody>
      </p:sp>
      <p:sp>
        <p:nvSpPr>
          <p:cNvPr id="657" name="Google Shape;657;g2b3e4f0941b_0_73"/>
          <p:cNvSpPr txBox="1"/>
          <p:nvPr/>
        </p:nvSpPr>
        <p:spPr>
          <a:xfrm>
            <a:off x="68780" y="1080337"/>
            <a:ext cx="9418649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 5 stage pipeline processor has stage delays as 150, 120, 160, 140 and 130 ns.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What is the time taken to execute 100 instructions.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What is the Speed up of pipeline processor?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g2b3e4f0941b_0_73"/>
          <p:cNvSpPr/>
          <p:nvPr/>
        </p:nvSpPr>
        <p:spPr>
          <a:xfrm>
            <a:off x="186538" y="3028449"/>
            <a:ext cx="10488622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Execution on a non-pipeline processor: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(150+120+160+140+130) * 100= 700*100=70000ns</a:t>
            </a:r>
            <a:endParaRPr/>
          </a:p>
        </p:txBody>
      </p:sp>
      <p:sp>
        <p:nvSpPr>
          <p:cNvPr id="659" name="Google Shape;659;g2b3e4f0941b_0_73"/>
          <p:cNvSpPr/>
          <p:nvPr/>
        </p:nvSpPr>
        <p:spPr>
          <a:xfrm>
            <a:off x="2544796" y="3756825"/>
            <a:ext cx="6554218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Execution on a pipeline processor: </a:t>
            </a:r>
            <a:endParaRPr/>
          </a:p>
        </p:txBody>
      </p:sp>
      <p:sp>
        <p:nvSpPr>
          <p:cNvPr id="660" name="Google Shape;660;g2b3e4f0941b_0_73"/>
          <p:cNvSpPr txBox="1"/>
          <p:nvPr/>
        </p:nvSpPr>
        <p:spPr>
          <a:xfrm>
            <a:off x="93219" y="4375300"/>
            <a:ext cx="10675237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Slowest stage: Max(150,120,160,140,130)= 160ns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Clock time Tc of each stage = 160 ns</a:t>
            </a:r>
            <a:endParaRPr/>
          </a:p>
        </p:txBody>
      </p:sp>
      <p:sp>
        <p:nvSpPr>
          <p:cNvPr id="661" name="Google Shape;661;g2b3e4f0941b_0_73"/>
          <p:cNvSpPr txBox="1"/>
          <p:nvPr/>
        </p:nvSpPr>
        <p:spPr>
          <a:xfrm>
            <a:off x="4178380" y="5118325"/>
            <a:ext cx="6146043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=(1*Tc*#stages)+((IC-1)*Tc)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=(1*160*5)+(99*160)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 800+15840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 16640 ns</a:t>
            </a:r>
            <a:endParaRPr/>
          </a:p>
        </p:txBody>
      </p:sp>
      <p:sp>
        <p:nvSpPr>
          <p:cNvPr id="662" name="Google Shape;662;g2b3e4f0941b_0_73"/>
          <p:cNvSpPr txBox="1"/>
          <p:nvPr/>
        </p:nvSpPr>
        <p:spPr>
          <a:xfrm>
            <a:off x="2" y="2726900"/>
            <a:ext cx="295017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7" name="Google Shape;667;g2b3e4f0941b_0_6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8" name="Google Shape;668;g2b3e4f0941b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g2b3e4f0941b_0_67"/>
          <p:cNvSpPr/>
          <p:nvPr/>
        </p:nvSpPr>
        <p:spPr>
          <a:xfrm>
            <a:off x="554584" y="1714605"/>
            <a:ext cx="6655091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on a non-pipeline processor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(150+120+160+140+130) * 100= 362*100=70000ns</a:t>
            </a:r>
            <a:endParaRPr/>
          </a:p>
        </p:txBody>
      </p:sp>
      <p:sp>
        <p:nvSpPr>
          <p:cNvPr id="670" name="Google Shape;670;g2b3e4f0941b_0_67"/>
          <p:cNvSpPr/>
          <p:nvPr/>
        </p:nvSpPr>
        <p:spPr>
          <a:xfrm>
            <a:off x="1457173" y="2917646"/>
            <a:ext cx="4661049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on a pipeline processor: </a:t>
            </a:r>
            <a:endParaRPr/>
          </a:p>
        </p:txBody>
      </p:sp>
      <p:sp>
        <p:nvSpPr>
          <p:cNvPr id="671" name="Google Shape;671;g2b3e4f0941b_0_67"/>
          <p:cNvSpPr txBox="1"/>
          <p:nvPr/>
        </p:nvSpPr>
        <p:spPr>
          <a:xfrm>
            <a:off x="1064249" y="3474676"/>
            <a:ext cx="575408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(1*160*5)+(99*160)= 800+15840=  16640ns</a:t>
            </a:r>
            <a:endParaRPr/>
          </a:p>
        </p:txBody>
      </p:sp>
      <p:sp>
        <p:nvSpPr>
          <p:cNvPr id="672" name="Google Shape;672;g2b3e4f0941b_0_67"/>
          <p:cNvSpPr txBox="1"/>
          <p:nvPr/>
        </p:nvSpPr>
        <p:spPr>
          <a:xfrm>
            <a:off x="1394702" y="4368533"/>
            <a:ext cx="558187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Speedup(S): 70000/16640= 4.2</a:t>
            </a:r>
            <a:endParaRPr/>
          </a:p>
        </p:txBody>
      </p:sp>
      <p:sp>
        <p:nvSpPr>
          <p:cNvPr id="673" name="Google Shape;673;g2b3e4f0941b_0_67"/>
          <p:cNvSpPr txBox="1"/>
          <p:nvPr/>
        </p:nvSpPr>
        <p:spPr>
          <a:xfrm>
            <a:off x="111711" y="150143"/>
            <a:ext cx="670660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Performance of 5-Stage Pipeline Processor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8" name="Google Shape;678;g2b3e4f0941b_0_6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79" name="Google Shape;679;g2b3e4f0941b_0_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g2b3e4f0941b_0_61"/>
          <p:cNvSpPr txBox="1"/>
          <p:nvPr/>
        </p:nvSpPr>
        <p:spPr>
          <a:xfrm>
            <a:off x="352142" y="247308"/>
            <a:ext cx="671273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Design issue 2: Pipeline Register Overhead</a:t>
            </a:r>
            <a:endParaRPr/>
          </a:p>
        </p:txBody>
      </p:sp>
      <p:sp>
        <p:nvSpPr>
          <p:cNvPr id="681" name="Google Shape;681;g2b3e4f0941b_0_61"/>
          <p:cNvSpPr/>
          <p:nvPr/>
        </p:nvSpPr>
        <p:spPr>
          <a:xfrm>
            <a:off x="854013" y="1797050"/>
            <a:ext cx="686296" cy="5589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/>
          </a:p>
        </p:txBody>
      </p:sp>
      <p:sp>
        <p:nvSpPr>
          <p:cNvPr id="682" name="Google Shape;682;g2b3e4f0941b_0_61"/>
          <p:cNvSpPr/>
          <p:nvPr/>
        </p:nvSpPr>
        <p:spPr>
          <a:xfrm>
            <a:off x="2470622" y="1797050"/>
            <a:ext cx="686296" cy="5589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</p:txBody>
      </p:sp>
      <p:sp>
        <p:nvSpPr>
          <p:cNvPr id="683" name="Google Shape;683;g2b3e4f0941b_0_61"/>
          <p:cNvSpPr/>
          <p:nvPr/>
        </p:nvSpPr>
        <p:spPr>
          <a:xfrm>
            <a:off x="4089136" y="1797050"/>
            <a:ext cx="686296" cy="558900"/>
          </a:xfrm>
          <a:prstGeom prst="rect">
            <a:avLst/>
          </a:prstGeom>
          <a:solidFill>
            <a:srgbClr val="8296B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</a:t>
            </a:r>
            <a:endParaRPr/>
          </a:p>
        </p:txBody>
      </p:sp>
      <p:sp>
        <p:nvSpPr>
          <p:cNvPr id="684" name="Google Shape;684;g2b3e4f0941b_0_61"/>
          <p:cNvSpPr/>
          <p:nvPr/>
        </p:nvSpPr>
        <p:spPr>
          <a:xfrm>
            <a:off x="5707652" y="1797050"/>
            <a:ext cx="838686" cy="5589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</a:t>
            </a:r>
            <a:endParaRPr/>
          </a:p>
        </p:txBody>
      </p:sp>
      <p:sp>
        <p:nvSpPr>
          <p:cNvPr id="685" name="Google Shape;685;g2b3e4f0941b_0_61"/>
          <p:cNvSpPr/>
          <p:nvPr/>
        </p:nvSpPr>
        <p:spPr>
          <a:xfrm>
            <a:off x="7478676" y="1797050"/>
            <a:ext cx="686296" cy="5589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WB</a:t>
            </a:r>
            <a:endParaRPr/>
          </a:p>
        </p:txBody>
      </p:sp>
      <p:cxnSp>
        <p:nvCxnSpPr>
          <p:cNvPr id="686" name="Google Shape;686;g2b3e4f0941b_0_61"/>
          <p:cNvCxnSpPr>
            <a:stCxn id="681" idx="3"/>
            <a:endCxn id="687" idx="1"/>
          </p:cNvCxnSpPr>
          <p:nvPr/>
        </p:nvCxnSpPr>
        <p:spPr>
          <a:xfrm>
            <a:off x="1540309" y="207650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8" name="Google Shape;688;g2b3e4f0941b_0_61"/>
          <p:cNvCxnSpPr>
            <a:stCxn id="682" idx="3"/>
            <a:endCxn id="689" idx="1"/>
          </p:cNvCxnSpPr>
          <p:nvPr/>
        </p:nvCxnSpPr>
        <p:spPr>
          <a:xfrm>
            <a:off x="3156918" y="2076500"/>
            <a:ext cx="41357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0" name="Google Shape;690;g2b3e4f0941b_0_61"/>
          <p:cNvCxnSpPr>
            <a:stCxn id="683" idx="3"/>
            <a:endCxn id="691" idx="1"/>
          </p:cNvCxnSpPr>
          <p:nvPr/>
        </p:nvCxnSpPr>
        <p:spPr>
          <a:xfrm>
            <a:off x="4775432" y="207650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2" name="Google Shape;692;g2b3e4f0941b_0_61"/>
          <p:cNvCxnSpPr>
            <a:stCxn id="684" idx="3"/>
            <a:endCxn id="693" idx="1"/>
          </p:cNvCxnSpPr>
          <p:nvPr/>
        </p:nvCxnSpPr>
        <p:spPr>
          <a:xfrm>
            <a:off x="6546338" y="207650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4" name="Google Shape;694;g2b3e4f0941b_0_61"/>
          <p:cNvCxnSpPr>
            <a:endCxn id="681" idx="1"/>
          </p:cNvCxnSpPr>
          <p:nvPr/>
        </p:nvCxnSpPr>
        <p:spPr>
          <a:xfrm rot="10800000" flipH="1">
            <a:off x="255260" y="2076500"/>
            <a:ext cx="598753" cy="6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5" name="Google Shape;695;g2b3e4f0941b_0_61"/>
          <p:cNvCxnSpPr>
            <a:stCxn id="685" idx="3"/>
          </p:cNvCxnSpPr>
          <p:nvPr/>
        </p:nvCxnSpPr>
        <p:spPr>
          <a:xfrm>
            <a:off x="8164972" y="2076500"/>
            <a:ext cx="537509" cy="6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7" name="Google Shape;687;g2b3e4f0941b_0_61"/>
          <p:cNvSpPr/>
          <p:nvPr/>
        </p:nvSpPr>
        <p:spPr>
          <a:xfrm>
            <a:off x="1952087" y="1752600"/>
            <a:ext cx="106637" cy="6477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g2b3e4f0941b_0_61"/>
          <p:cNvSpPr/>
          <p:nvPr/>
        </p:nvSpPr>
        <p:spPr>
          <a:xfrm>
            <a:off x="3570601" y="1752600"/>
            <a:ext cx="106637" cy="6477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g2b3e4f0941b_0_61"/>
          <p:cNvSpPr/>
          <p:nvPr/>
        </p:nvSpPr>
        <p:spPr>
          <a:xfrm>
            <a:off x="5187210" y="1752600"/>
            <a:ext cx="106637" cy="6477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g2b3e4f0941b_0_61"/>
          <p:cNvSpPr/>
          <p:nvPr/>
        </p:nvSpPr>
        <p:spPr>
          <a:xfrm>
            <a:off x="6958236" y="1752600"/>
            <a:ext cx="106637" cy="6477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6" name="Google Shape;696;g2b3e4f0941b_0_61"/>
          <p:cNvCxnSpPr>
            <a:stCxn id="687" idx="3"/>
            <a:endCxn id="682" idx="1"/>
          </p:cNvCxnSpPr>
          <p:nvPr/>
        </p:nvCxnSpPr>
        <p:spPr>
          <a:xfrm>
            <a:off x="2058724" y="207645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7" name="Google Shape;697;g2b3e4f0941b_0_61"/>
          <p:cNvCxnSpPr>
            <a:stCxn id="689" idx="3"/>
            <a:endCxn id="683" idx="1"/>
          </p:cNvCxnSpPr>
          <p:nvPr/>
        </p:nvCxnSpPr>
        <p:spPr>
          <a:xfrm>
            <a:off x="3677238" y="207645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8" name="Google Shape;698;g2b3e4f0941b_0_61"/>
          <p:cNvCxnSpPr>
            <a:stCxn id="691" idx="3"/>
            <a:endCxn id="684" idx="1"/>
          </p:cNvCxnSpPr>
          <p:nvPr/>
        </p:nvCxnSpPr>
        <p:spPr>
          <a:xfrm>
            <a:off x="5293847" y="2076450"/>
            <a:ext cx="41393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9" name="Google Shape;699;g2b3e4f0941b_0_61"/>
          <p:cNvCxnSpPr>
            <a:stCxn id="693" idx="3"/>
            <a:endCxn id="685" idx="1"/>
          </p:cNvCxnSpPr>
          <p:nvPr/>
        </p:nvCxnSpPr>
        <p:spPr>
          <a:xfrm>
            <a:off x="7064873" y="2076450"/>
            <a:ext cx="41393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0" name="Google Shape;700;g2b3e4f0941b_0_61"/>
          <p:cNvSpPr txBox="1"/>
          <p:nvPr/>
        </p:nvSpPr>
        <p:spPr>
          <a:xfrm>
            <a:off x="1540309" y="2843895"/>
            <a:ext cx="90137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IF/ID</a:t>
            </a:r>
            <a:endParaRPr/>
          </a:p>
        </p:txBody>
      </p:sp>
      <p:cxnSp>
        <p:nvCxnSpPr>
          <p:cNvPr id="701" name="Google Shape;701;g2b3e4f0941b_0_61"/>
          <p:cNvCxnSpPr>
            <a:stCxn id="700" idx="0"/>
            <a:endCxn id="687" idx="2"/>
          </p:cNvCxnSpPr>
          <p:nvPr/>
        </p:nvCxnSpPr>
        <p:spPr>
          <a:xfrm rot="10800000" flipH="1">
            <a:off x="1990995" y="2400195"/>
            <a:ext cx="14410" cy="4437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02" name="Google Shape;702;g2b3e4f0941b_0_61"/>
          <p:cNvSpPr txBox="1"/>
          <p:nvPr/>
        </p:nvSpPr>
        <p:spPr>
          <a:xfrm>
            <a:off x="3176294" y="2749161"/>
            <a:ext cx="90137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ID/EX</a:t>
            </a:r>
            <a:endParaRPr/>
          </a:p>
        </p:txBody>
      </p:sp>
      <p:cxnSp>
        <p:nvCxnSpPr>
          <p:cNvPr id="703" name="Google Shape;703;g2b3e4f0941b_0_61"/>
          <p:cNvCxnSpPr>
            <a:stCxn id="702" idx="0"/>
            <a:endCxn id="689" idx="2"/>
          </p:cNvCxnSpPr>
          <p:nvPr/>
        </p:nvCxnSpPr>
        <p:spPr>
          <a:xfrm rot="10800000">
            <a:off x="3624098" y="2400261"/>
            <a:ext cx="2882" cy="3489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04" name="Google Shape;704;g2b3e4f0941b_0_61"/>
          <p:cNvSpPr txBox="1"/>
          <p:nvPr/>
        </p:nvSpPr>
        <p:spPr>
          <a:xfrm>
            <a:off x="4614660" y="2749161"/>
            <a:ext cx="121443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EX/MEM</a:t>
            </a:r>
            <a:endParaRPr/>
          </a:p>
        </p:txBody>
      </p:sp>
      <p:cxnSp>
        <p:nvCxnSpPr>
          <p:cNvPr id="705" name="Google Shape;705;g2b3e4f0941b_0_61"/>
          <p:cNvCxnSpPr>
            <a:stCxn id="704" idx="0"/>
            <a:endCxn id="691" idx="2"/>
          </p:cNvCxnSpPr>
          <p:nvPr/>
        </p:nvCxnSpPr>
        <p:spPr>
          <a:xfrm rot="10800000" flipH="1">
            <a:off x="5221879" y="2400261"/>
            <a:ext cx="18734" cy="3489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06" name="Google Shape;706;g2b3e4f0941b_0_61"/>
          <p:cNvSpPr txBox="1"/>
          <p:nvPr/>
        </p:nvSpPr>
        <p:spPr>
          <a:xfrm>
            <a:off x="6318667" y="2729984"/>
            <a:ext cx="138592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MEM/WB</a:t>
            </a:r>
            <a:endParaRPr/>
          </a:p>
        </p:txBody>
      </p:sp>
      <p:cxnSp>
        <p:nvCxnSpPr>
          <p:cNvPr id="707" name="Google Shape;707;g2b3e4f0941b_0_61"/>
          <p:cNvCxnSpPr>
            <a:stCxn id="706" idx="0"/>
            <a:endCxn id="693" idx="2"/>
          </p:cNvCxnSpPr>
          <p:nvPr/>
        </p:nvCxnSpPr>
        <p:spPr>
          <a:xfrm rot="10800000">
            <a:off x="7011628" y="2400284"/>
            <a:ext cx="0" cy="3297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08" name="Google Shape;708;g2b3e4f0941b_0_61"/>
          <p:cNvSpPr txBox="1"/>
          <p:nvPr/>
        </p:nvSpPr>
        <p:spPr>
          <a:xfrm>
            <a:off x="81947" y="3549261"/>
            <a:ext cx="939703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We shall refer to the pipeline registers that are set between two stages with the names of the stages. So, we will have IF/ID, ID/EX, EX/MEM and MEM/WB registers.</a:t>
            </a:r>
            <a:endParaRPr/>
          </a:p>
          <a:p>
            <a:pPr marL="285750" marR="0" lvl="0" indent="-158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They serve the purpose of transferring outputs produced in a phase to the subsequent phase in the multi-cycle implementation.</a:t>
            </a:r>
            <a:endParaRPr/>
          </a:p>
          <a:p>
            <a:pPr marL="285750" marR="0" lvl="0" indent="-158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These registers must be large enough to contain all data moving from one phase to the following one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3" name="Google Shape;713;g2b3e4f0941b_0_5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14" name="Google Shape;714;g2b3e4f0941b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g2b3e4f0941b_0_55"/>
          <p:cNvSpPr txBox="1"/>
          <p:nvPr/>
        </p:nvSpPr>
        <p:spPr>
          <a:xfrm>
            <a:off x="482647" y="339083"/>
            <a:ext cx="671273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Design issue 2: Pipeline Register Overhead</a:t>
            </a:r>
            <a:endParaRPr/>
          </a:p>
        </p:txBody>
      </p:sp>
      <p:sp>
        <p:nvSpPr>
          <p:cNvPr id="716" name="Google Shape;716;g2b3e4f0941b_0_55"/>
          <p:cNvSpPr txBox="1"/>
          <p:nvPr/>
        </p:nvSpPr>
        <p:spPr>
          <a:xfrm>
            <a:off x="304181" y="1684275"/>
            <a:ext cx="10325064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Pipeline overhead: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combination of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pipeline register delay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the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clock skew.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Pipeline registers delay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Setup time that triggers a write or when data input changes  and  propagation delay to the clock.</a:t>
            </a:r>
            <a:endParaRPr/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Clock skew: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Maximum delay between when the clock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arrives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 any two registers.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1" name="Google Shape;721;g2b3e4f0941b_0_4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22" name="Google Shape;722;g2b3e4f0941b_0_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g2b3e4f0941b_0_49"/>
          <p:cNvSpPr txBox="1"/>
          <p:nvPr/>
        </p:nvSpPr>
        <p:spPr>
          <a:xfrm>
            <a:off x="91506" y="250232"/>
            <a:ext cx="96697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Evaluating 5-Stage Pipeline Processor With Register Overhead</a:t>
            </a:r>
            <a:endParaRPr/>
          </a:p>
        </p:txBody>
      </p:sp>
      <p:sp>
        <p:nvSpPr>
          <p:cNvPr id="724" name="Google Shape;724;g2b3e4f0941b_0_49"/>
          <p:cNvSpPr txBox="1"/>
          <p:nvPr/>
        </p:nvSpPr>
        <p:spPr>
          <a:xfrm>
            <a:off x="91506" y="1095698"/>
            <a:ext cx="10279311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5 stage pipeline processor has stage delays as 150, 120, 160, 140 and 130 ns. The register overhead is 5 ns each.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What is the time taken to execute 100 instructions.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What is the Speed up of pipeline processor?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g2b3e4f0941b_0_49"/>
          <p:cNvSpPr/>
          <p:nvPr/>
        </p:nvSpPr>
        <p:spPr>
          <a:xfrm>
            <a:off x="-118706" y="2727400"/>
            <a:ext cx="1121815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Execution on a non-pipeline processor</a:t>
            </a: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(150+120+160+140+130) * 100= 700*100=70kns</a:t>
            </a:r>
            <a:endParaRPr/>
          </a:p>
        </p:txBody>
      </p:sp>
      <p:sp>
        <p:nvSpPr>
          <p:cNvPr id="726" name="Google Shape;726;g2b3e4f0941b_0_49"/>
          <p:cNvSpPr/>
          <p:nvPr/>
        </p:nvSpPr>
        <p:spPr>
          <a:xfrm>
            <a:off x="3159848" y="3266526"/>
            <a:ext cx="4661049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Execution on a pipeline processor: </a:t>
            </a:r>
            <a:endParaRPr/>
          </a:p>
        </p:txBody>
      </p:sp>
      <p:sp>
        <p:nvSpPr>
          <p:cNvPr id="727" name="Google Shape;727;g2b3e4f0941b_0_49"/>
          <p:cNvSpPr txBox="1"/>
          <p:nvPr/>
        </p:nvSpPr>
        <p:spPr>
          <a:xfrm>
            <a:off x="362" y="3673630"/>
            <a:ext cx="6423444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Slowest stage: Max(150,120,160,140,130)= 160ns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Clock time Tc of each stage = 160 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 overhead of each stage= 5ns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Clock time Tc of each stage = 165 ns</a:t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g2b3e4f0941b_0_49"/>
          <p:cNvSpPr txBox="1"/>
          <p:nvPr/>
        </p:nvSpPr>
        <p:spPr>
          <a:xfrm>
            <a:off x="3159833" y="5149966"/>
            <a:ext cx="8574919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Execution on a pipeline processor: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=(1*Tc*#stages)+((IC-1)*Tc)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=(1*165*5)+(99*165)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= 825+16335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= 17160 ns</a:t>
            </a:r>
            <a:endParaRPr/>
          </a:p>
        </p:txBody>
      </p:sp>
      <p:sp>
        <p:nvSpPr>
          <p:cNvPr id="729" name="Google Shape;729;g2b3e4f0941b_0_49"/>
          <p:cNvSpPr txBox="1"/>
          <p:nvPr/>
        </p:nvSpPr>
        <p:spPr>
          <a:xfrm>
            <a:off x="91513" y="2408100"/>
            <a:ext cx="137115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g2658bb40c15_0_117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g2658bb40c15_0_1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658bb40c15_0_1176"/>
          <p:cNvSpPr txBox="1"/>
          <p:nvPr/>
        </p:nvSpPr>
        <p:spPr>
          <a:xfrm>
            <a:off x="372268" y="380762"/>
            <a:ext cx="7033364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Quick Recap 🡪 Single Cycle vs Multiple Cycle</a:t>
            </a:r>
            <a:endParaRPr/>
          </a:p>
        </p:txBody>
      </p:sp>
      <p:sp>
        <p:nvSpPr>
          <p:cNvPr id="121" name="Google Shape;121;g2658bb40c15_0_1176"/>
          <p:cNvSpPr/>
          <p:nvPr/>
        </p:nvSpPr>
        <p:spPr>
          <a:xfrm>
            <a:off x="257362" y="4358642"/>
            <a:ext cx="59659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</a:t>
            </a:r>
            <a:endParaRPr/>
          </a:p>
        </p:txBody>
      </p:sp>
      <p:cxnSp>
        <p:nvCxnSpPr>
          <p:cNvPr id="122" name="Google Shape;122;g2658bb40c15_0_1176"/>
          <p:cNvCxnSpPr/>
          <p:nvPr/>
        </p:nvCxnSpPr>
        <p:spPr>
          <a:xfrm>
            <a:off x="930312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g2658bb40c15_0_1176"/>
          <p:cNvCxnSpPr/>
          <p:nvPr/>
        </p:nvCxnSpPr>
        <p:spPr>
          <a:xfrm>
            <a:off x="915062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g2658bb40c15_0_1176"/>
          <p:cNvCxnSpPr/>
          <p:nvPr/>
        </p:nvCxnSpPr>
        <p:spPr>
          <a:xfrm rot="10800000">
            <a:off x="1372592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g2658bb40c15_0_1176"/>
          <p:cNvCxnSpPr/>
          <p:nvPr/>
        </p:nvCxnSpPr>
        <p:spPr>
          <a:xfrm>
            <a:off x="1387843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g2658bb40c15_0_1176"/>
          <p:cNvCxnSpPr/>
          <p:nvPr/>
        </p:nvCxnSpPr>
        <p:spPr>
          <a:xfrm>
            <a:off x="1830123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g2658bb40c15_0_1176"/>
          <p:cNvCxnSpPr/>
          <p:nvPr/>
        </p:nvCxnSpPr>
        <p:spPr>
          <a:xfrm>
            <a:off x="472782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g2658bb40c15_0_1176"/>
          <p:cNvCxnSpPr/>
          <p:nvPr/>
        </p:nvCxnSpPr>
        <p:spPr>
          <a:xfrm rot="10800000">
            <a:off x="915062" y="2821842"/>
            <a:ext cx="0" cy="1549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9" name="Google Shape;129;g2658bb40c15_0_1176"/>
          <p:cNvSpPr/>
          <p:nvPr/>
        </p:nvSpPr>
        <p:spPr>
          <a:xfrm>
            <a:off x="897905" y="39776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1</a:t>
            </a:r>
            <a:endParaRPr/>
          </a:p>
        </p:txBody>
      </p:sp>
      <p:sp>
        <p:nvSpPr>
          <p:cNvPr id="130" name="Google Shape;130;g2658bb40c15_0_1176"/>
          <p:cNvSpPr/>
          <p:nvPr/>
        </p:nvSpPr>
        <p:spPr>
          <a:xfrm>
            <a:off x="257362" y="4892042"/>
            <a:ext cx="3574504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Cycle Implementation:</a:t>
            </a:r>
            <a:endParaRPr/>
          </a:p>
        </p:txBody>
      </p:sp>
      <p:grpSp>
        <p:nvGrpSpPr>
          <p:cNvPr id="131" name="Google Shape;131;g2658bb40c15_0_1176"/>
          <p:cNvGrpSpPr/>
          <p:nvPr/>
        </p:nvGrpSpPr>
        <p:grpSpPr>
          <a:xfrm>
            <a:off x="930313" y="5501650"/>
            <a:ext cx="4954700" cy="476250"/>
            <a:chOff x="488" y="2544"/>
            <a:chExt cx="2599" cy="308"/>
          </a:xfrm>
        </p:grpSpPr>
        <p:grpSp>
          <p:nvGrpSpPr>
            <p:cNvPr id="132" name="Google Shape;132;g2658bb40c15_0_1176"/>
            <p:cNvGrpSpPr/>
            <p:nvPr/>
          </p:nvGrpSpPr>
          <p:grpSpPr>
            <a:xfrm>
              <a:off x="488" y="2544"/>
              <a:ext cx="600" cy="308"/>
              <a:chOff x="488" y="2544"/>
              <a:chExt cx="600" cy="308"/>
            </a:xfrm>
          </p:grpSpPr>
          <p:sp>
            <p:nvSpPr>
              <p:cNvPr id="133" name="Google Shape;133;g2658bb40c15_0_1176"/>
              <p:cNvSpPr/>
              <p:nvPr/>
            </p:nvSpPr>
            <p:spPr>
              <a:xfrm>
                <a:off x="488" y="2552"/>
                <a:ext cx="600" cy="300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g2658bb40c15_0_1176"/>
              <p:cNvSpPr/>
              <p:nvPr/>
            </p:nvSpPr>
            <p:spPr>
              <a:xfrm>
                <a:off x="519" y="2544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</p:grpSp>
        <p:grpSp>
          <p:nvGrpSpPr>
            <p:cNvPr id="135" name="Google Shape;135;g2658bb40c15_0_1176"/>
            <p:cNvGrpSpPr/>
            <p:nvPr/>
          </p:nvGrpSpPr>
          <p:grpSpPr>
            <a:xfrm>
              <a:off x="968" y="2544"/>
              <a:ext cx="600" cy="308"/>
              <a:chOff x="968" y="2544"/>
              <a:chExt cx="600" cy="308"/>
            </a:xfrm>
          </p:grpSpPr>
          <p:sp>
            <p:nvSpPr>
              <p:cNvPr id="136" name="Google Shape;136;g2658bb40c15_0_1176"/>
              <p:cNvSpPr/>
              <p:nvPr/>
            </p:nvSpPr>
            <p:spPr>
              <a:xfrm>
                <a:off x="968" y="2552"/>
                <a:ext cx="600" cy="300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g2658bb40c15_0_1176"/>
              <p:cNvSpPr/>
              <p:nvPr/>
            </p:nvSpPr>
            <p:spPr>
              <a:xfrm>
                <a:off x="1047" y="2544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ID</a:t>
                </a:r>
                <a:endParaRPr/>
              </a:p>
            </p:txBody>
          </p:sp>
        </p:grpSp>
        <p:grpSp>
          <p:nvGrpSpPr>
            <p:cNvPr id="138" name="Google Shape;138;g2658bb40c15_0_1176"/>
            <p:cNvGrpSpPr/>
            <p:nvPr/>
          </p:nvGrpSpPr>
          <p:grpSpPr>
            <a:xfrm>
              <a:off x="1448" y="2544"/>
              <a:ext cx="600" cy="308"/>
              <a:chOff x="1448" y="2544"/>
              <a:chExt cx="600" cy="308"/>
            </a:xfrm>
          </p:grpSpPr>
          <p:sp>
            <p:nvSpPr>
              <p:cNvPr id="139" name="Google Shape;139;g2658bb40c15_0_1176"/>
              <p:cNvSpPr/>
              <p:nvPr/>
            </p:nvSpPr>
            <p:spPr>
              <a:xfrm>
                <a:off x="1448" y="2552"/>
                <a:ext cx="600" cy="300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g2658bb40c15_0_1176"/>
              <p:cNvSpPr/>
              <p:nvPr/>
            </p:nvSpPr>
            <p:spPr>
              <a:xfrm>
                <a:off x="1479" y="2544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EX</a:t>
                </a:r>
                <a:endParaRPr/>
              </a:p>
            </p:txBody>
          </p:sp>
        </p:grpSp>
        <p:grpSp>
          <p:nvGrpSpPr>
            <p:cNvPr id="141" name="Google Shape;141;g2658bb40c15_0_1176"/>
            <p:cNvGrpSpPr/>
            <p:nvPr/>
          </p:nvGrpSpPr>
          <p:grpSpPr>
            <a:xfrm>
              <a:off x="1928" y="2544"/>
              <a:ext cx="631" cy="308"/>
              <a:chOff x="1928" y="2544"/>
              <a:chExt cx="631" cy="308"/>
            </a:xfrm>
          </p:grpSpPr>
          <p:sp>
            <p:nvSpPr>
              <p:cNvPr id="142" name="Google Shape;142;g2658bb40c15_0_1176"/>
              <p:cNvSpPr/>
              <p:nvPr/>
            </p:nvSpPr>
            <p:spPr>
              <a:xfrm>
                <a:off x="1928" y="2552"/>
                <a:ext cx="600" cy="300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g2658bb40c15_0_1176"/>
              <p:cNvSpPr/>
              <p:nvPr/>
            </p:nvSpPr>
            <p:spPr>
              <a:xfrm>
                <a:off x="1959" y="2544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MEM</a:t>
                </a:r>
                <a:endParaRPr/>
              </a:p>
            </p:txBody>
          </p:sp>
        </p:grpSp>
        <p:grpSp>
          <p:nvGrpSpPr>
            <p:cNvPr id="144" name="Google Shape;144;g2658bb40c15_0_1176"/>
            <p:cNvGrpSpPr/>
            <p:nvPr/>
          </p:nvGrpSpPr>
          <p:grpSpPr>
            <a:xfrm>
              <a:off x="2408" y="2544"/>
              <a:ext cx="679" cy="308"/>
              <a:chOff x="2408" y="2544"/>
              <a:chExt cx="679" cy="308"/>
            </a:xfrm>
          </p:grpSpPr>
          <p:sp>
            <p:nvSpPr>
              <p:cNvPr id="145" name="Google Shape;145;g2658bb40c15_0_1176"/>
              <p:cNvSpPr/>
              <p:nvPr/>
            </p:nvSpPr>
            <p:spPr>
              <a:xfrm>
                <a:off x="2408" y="2552"/>
                <a:ext cx="600" cy="300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g2658bb40c15_0_1176"/>
              <p:cNvSpPr/>
              <p:nvPr/>
            </p:nvSpPr>
            <p:spPr>
              <a:xfrm>
                <a:off x="2487" y="2544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WB</a:t>
                </a:r>
                <a:endParaRPr/>
              </a:p>
            </p:txBody>
          </p:sp>
        </p:grpSp>
      </p:grpSp>
      <p:cxnSp>
        <p:nvCxnSpPr>
          <p:cNvPr id="147" name="Google Shape;147;g2658bb40c15_0_1176"/>
          <p:cNvCxnSpPr/>
          <p:nvPr/>
        </p:nvCxnSpPr>
        <p:spPr>
          <a:xfrm>
            <a:off x="1845374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g2658bb40c15_0_1176"/>
          <p:cNvCxnSpPr/>
          <p:nvPr/>
        </p:nvCxnSpPr>
        <p:spPr>
          <a:xfrm rot="10800000">
            <a:off x="2287654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g2658bb40c15_0_1176"/>
          <p:cNvCxnSpPr/>
          <p:nvPr/>
        </p:nvCxnSpPr>
        <p:spPr>
          <a:xfrm>
            <a:off x="2302905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g2658bb40c15_0_1176"/>
          <p:cNvCxnSpPr/>
          <p:nvPr/>
        </p:nvCxnSpPr>
        <p:spPr>
          <a:xfrm>
            <a:off x="2745185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g2658bb40c15_0_1176"/>
          <p:cNvCxnSpPr/>
          <p:nvPr/>
        </p:nvCxnSpPr>
        <p:spPr>
          <a:xfrm rot="10800000">
            <a:off x="1830123" y="39648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2" name="Google Shape;152;g2658bb40c15_0_1176"/>
          <p:cNvSpPr/>
          <p:nvPr/>
        </p:nvSpPr>
        <p:spPr>
          <a:xfrm>
            <a:off x="1812966" y="39776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2</a:t>
            </a:r>
            <a:endParaRPr/>
          </a:p>
        </p:txBody>
      </p:sp>
      <p:cxnSp>
        <p:nvCxnSpPr>
          <p:cNvPr id="153" name="Google Shape;153;g2658bb40c15_0_1176"/>
          <p:cNvCxnSpPr/>
          <p:nvPr/>
        </p:nvCxnSpPr>
        <p:spPr>
          <a:xfrm>
            <a:off x="2760435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g2658bb40c15_0_1176"/>
          <p:cNvCxnSpPr/>
          <p:nvPr/>
        </p:nvCxnSpPr>
        <p:spPr>
          <a:xfrm rot="10800000">
            <a:off x="3202715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g2658bb40c15_0_1176"/>
          <p:cNvCxnSpPr/>
          <p:nvPr/>
        </p:nvCxnSpPr>
        <p:spPr>
          <a:xfrm>
            <a:off x="3217966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g2658bb40c15_0_1176"/>
          <p:cNvCxnSpPr/>
          <p:nvPr/>
        </p:nvCxnSpPr>
        <p:spPr>
          <a:xfrm>
            <a:off x="3660246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g2658bb40c15_0_1176"/>
          <p:cNvCxnSpPr/>
          <p:nvPr/>
        </p:nvCxnSpPr>
        <p:spPr>
          <a:xfrm rot="10800000">
            <a:off x="2745185" y="39648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8" name="Google Shape;158;g2658bb40c15_0_1176"/>
          <p:cNvSpPr/>
          <p:nvPr/>
        </p:nvSpPr>
        <p:spPr>
          <a:xfrm>
            <a:off x="2728028" y="39776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3</a:t>
            </a:r>
            <a:endParaRPr/>
          </a:p>
        </p:txBody>
      </p:sp>
      <p:cxnSp>
        <p:nvCxnSpPr>
          <p:cNvPr id="159" name="Google Shape;159;g2658bb40c15_0_1176"/>
          <p:cNvCxnSpPr/>
          <p:nvPr/>
        </p:nvCxnSpPr>
        <p:spPr>
          <a:xfrm>
            <a:off x="3675497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g2658bb40c15_0_1176"/>
          <p:cNvCxnSpPr/>
          <p:nvPr/>
        </p:nvCxnSpPr>
        <p:spPr>
          <a:xfrm rot="10800000">
            <a:off x="4117777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g2658bb40c15_0_1176"/>
          <p:cNvCxnSpPr/>
          <p:nvPr/>
        </p:nvCxnSpPr>
        <p:spPr>
          <a:xfrm>
            <a:off x="4133028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g2658bb40c15_0_1176"/>
          <p:cNvCxnSpPr/>
          <p:nvPr/>
        </p:nvCxnSpPr>
        <p:spPr>
          <a:xfrm>
            <a:off x="4575308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g2658bb40c15_0_1176"/>
          <p:cNvCxnSpPr/>
          <p:nvPr/>
        </p:nvCxnSpPr>
        <p:spPr>
          <a:xfrm rot="10800000">
            <a:off x="3660246" y="39648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4" name="Google Shape;164;g2658bb40c15_0_1176"/>
          <p:cNvSpPr/>
          <p:nvPr/>
        </p:nvSpPr>
        <p:spPr>
          <a:xfrm>
            <a:off x="3643089" y="39776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4</a:t>
            </a:r>
            <a:endParaRPr/>
          </a:p>
        </p:txBody>
      </p:sp>
      <p:cxnSp>
        <p:nvCxnSpPr>
          <p:cNvPr id="165" name="Google Shape;165;g2658bb40c15_0_1176"/>
          <p:cNvCxnSpPr/>
          <p:nvPr/>
        </p:nvCxnSpPr>
        <p:spPr>
          <a:xfrm>
            <a:off x="4590558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g2658bb40c15_0_1176"/>
          <p:cNvCxnSpPr/>
          <p:nvPr/>
        </p:nvCxnSpPr>
        <p:spPr>
          <a:xfrm rot="10800000">
            <a:off x="5032838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g2658bb40c15_0_1176"/>
          <p:cNvCxnSpPr/>
          <p:nvPr/>
        </p:nvCxnSpPr>
        <p:spPr>
          <a:xfrm>
            <a:off x="5048089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g2658bb40c15_0_1176"/>
          <p:cNvCxnSpPr/>
          <p:nvPr/>
        </p:nvCxnSpPr>
        <p:spPr>
          <a:xfrm>
            <a:off x="5490369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g2658bb40c15_0_1176"/>
          <p:cNvCxnSpPr/>
          <p:nvPr/>
        </p:nvCxnSpPr>
        <p:spPr>
          <a:xfrm rot="10800000">
            <a:off x="4575308" y="39648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0" name="Google Shape;170;g2658bb40c15_0_1176"/>
          <p:cNvSpPr/>
          <p:nvPr/>
        </p:nvSpPr>
        <p:spPr>
          <a:xfrm>
            <a:off x="4558151" y="39776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5</a:t>
            </a:r>
            <a:endParaRPr/>
          </a:p>
        </p:txBody>
      </p:sp>
      <p:cxnSp>
        <p:nvCxnSpPr>
          <p:cNvPr id="171" name="Google Shape;171;g2658bb40c15_0_1176"/>
          <p:cNvCxnSpPr/>
          <p:nvPr/>
        </p:nvCxnSpPr>
        <p:spPr>
          <a:xfrm>
            <a:off x="5505620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g2658bb40c15_0_1176"/>
          <p:cNvCxnSpPr/>
          <p:nvPr/>
        </p:nvCxnSpPr>
        <p:spPr>
          <a:xfrm rot="10800000">
            <a:off x="5947900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g2658bb40c15_0_1176"/>
          <p:cNvCxnSpPr/>
          <p:nvPr/>
        </p:nvCxnSpPr>
        <p:spPr>
          <a:xfrm>
            <a:off x="5963151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g2658bb40c15_0_1176"/>
          <p:cNvCxnSpPr/>
          <p:nvPr/>
        </p:nvCxnSpPr>
        <p:spPr>
          <a:xfrm>
            <a:off x="6405431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g2658bb40c15_0_1176"/>
          <p:cNvSpPr/>
          <p:nvPr/>
        </p:nvSpPr>
        <p:spPr>
          <a:xfrm>
            <a:off x="5473212" y="39776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6</a:t>
            </a:r>
            <a:endParaRPr/>
          </a:p>
        </p:txBody>
      </p:sp>
      <p:cxnSp>
        <p:nvCxnSpPr>
          <p:cNvPr id="176" name="Google Shape;176;g2658bb40c15_0_1176"/>
          <p:cNvCxnSpPr/>
          <p:nvPr/>
        </p:nvCxnSpPr>
        <p:spPr>
          <a:xfrm>
            <a:off x="6420681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g2658bb40c15_0_1176"/>
          <p:cNvCxnSpPr/>
          <p:nvPr/>
        </p:nvCxnSpPr>
        <p:spPr>
          <a:xfrm rot="10800000">
            <a:off x="6862961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g2658bb40c15_0_1176"/>
          <p:cNvCxnSpPr/>
          <p:nvPr/>
        </p:nvCxnSpPr>
        <p:spPr>
          <a:xfrm>
            <a:off x="6878212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g2658bb40c15_0_1176"/>
          <p:cNvCxnSpPr/>
          <p:nvPr/>
        </p:nvCxnSpPr>
        <p:spPr>
          <a:xfrm>
            <a:off x="7320492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g2658bb40c15_0_1176"/>
          <p:cNvCxnSpPr/>
          <p:nvPr/>
        </p:nvCxnSpPr>
        <p:spPr>
          <a:xfrm rot="10800000">
            <a:off x="6405431" y="39648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1" name="Google Shape;181;g2658bb40c15_0_1176"/>
          <p:cNvSpPr/>
          <p:nvPr/>
        </p:nvSpPr>
        <p:spPr>
          <a:xfrm>
            <a:off x="6388274" y="39776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7</a:t>
            </a:r>
            <a:endParaRPr/>
          </a:p>
        </p:txBody>
      </p:sp>
      <p:cxnSp>
        <p:nvCxnSpPr>
          <p:cNvPr id="182" name="Google Shape;182;g2658bb40c15_0_1176"/>
          <p:cNvCxnSpPr/>
          <p:nvPr/>
        </p:nvCxnSpPr>
        <p:spPr>
          <a:xfrm>
            <a:off x="7335743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g2658bb40c15_0_1176"/>
          <p:cNvCxnSpPr/>
          <p:nvPr/>
        </p:nvCxnSpPr>
        <p:spPr>
          <a:xfrm rot="10800000">
            <a:off x="7778023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g2658bb40c15_0_1176"/>
          <p:cNvCxnSpPr/>
          <p:nvPr/>
        </p:nvCxnSpPr>
        <p:spPr>
          <a:xfrm>
            <a:off x="7793274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g2658bb40c15_0_1176"/>
          <p:cNvCxnSpPr/>
          <p:nvPr/>
        </p:nvCxnSpPr>
        <p:spPr>
          <a:xfrm>
            <a:off x="8235554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g2658bb40c15_0_1176"/>
          <p:cNvCxnSpPr/>
          <p:nvPr/>
        </p:nvCxnSpPr>
        <p:spPr>
          <a:xfrm rot="10800000">
            <a:off x="7320492" y="39648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7" name="Google Shape;187;g2658bb40c15_0_1176"/>
          <p:cNvSpPr/>
          <p:nvPr/>
        </p:nvSpPr>
        <p:spPr>
          <a:xfrm>
            <a:off x="7303335" y="39776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8</a:t>
            </a:r>
            <a:endParaRPr/>
          </a:p>
        </p:txBody>
      </p:sp>
      <p:cxnSp>
        <p:nvCxnSpPr>
          <p:cNvPr id="188" name="Google Shape;188;g2658bb40c15_0_1176"/>
          <p:cNvCxnSpPr/>
          <p:nvPr/>
        </p:nvCxnSpPr>
        <p:spPr>
          <a:xfrm>
            <a:off x="8250804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g2658bb40c15_0_1176"/>
          <p:cNvCxnSpPr/>
          <p:nvPr/>
        </p:nvCxnSpPr>
        <p:spPr>
          <a:xfrm rot="10800000">
            <a:off x="8693084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g2658bb40c15_0_1176"/>
          <p:cNvCxnSpPr/>
          <p:nvPr/>
        </p:nvCxnSpPr>
        <p:spPr>
          <a:xfrm>
            <a:off x="8708335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g2658bb40c15_0_1176"/>
          <p:cNvCxnSpPr/>
          <p:nvPr/>
        </p:nvCxnSpPr>
        <p:spPr>
          <a:xfrm>
            <a:off x="9150615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g2658bb40c15_0_1176"/>
          <p:cNvCxnSpPr/>
          <p:nvPr/>
        </p:nvCxnSpPr>
        <p:spPr>
          <a:xfrm rot="10800000">
            <a:off x="8235554" y="39648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3" name="Google Shape;193;g2658bb40c15_0_1176"/>
          <p:cNvSpPr/>
          <p:nvPr/>
        </p:nvSpPr>
        <p:spPr>
          <a:xfrm>
            <a:off x="8218397" y="39776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9</a:t>
            </a:r>
            <a:endParaRPr/>
          </a:p>
        </p:txBody>
      </p:sp>
      <p:cxnSp>
        <p:nvCxnSpPr>
          <p:cNvPr id="194" name="Google Shape;194;g2658bb40c15_0_1176"/>
          <p:cNvCxnSpPr/>
          <p:nvPr/>
        </p:nvCxnSpPr>
        <p:spPr>
          <a:xfrm>
            <a:off x="9165866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g2658bb40c15_0_1176"/>
          <p:cNvCxnSpPr/>
          <p:nvPr/>
        </p:nvCxnSpPr>
        <p:spPr>
          <a:xfrm rot="10800000">
            <a:off x="9608146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g2658bb40c15_0_1176"/>
          <p:cNvCxnSpPr/>
          <p:nvPr/>
        </p:nvCxnSpPr>
        <p:spPr>
          <a:xfrm>
            <a:off x="9623397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g2658bb40c15_0_1176"/>
          <p:cNvCxnSpPr/>
          <p:nvPr/>
        </p:nvCxnSpPr>
        <p:spPr>
          <a:xfrm>
            <a:off x="10065677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g2658bb40c15_0_1176"/>
          <p:cNvCxnSpPr/>
          <p:nvPr/>
        </p:nvCxnSpPr>
        <p:spPr>
          <a:xfrm rot="10800000">
            <a:off x="9150615" y="39648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9" name="Google Shape;199;g2658bb40c15_0_1176"/>
          <p:cNvSpPr/>
          <p:nvPr/>
        </p:nvSpPr>
        <p:spPr>
          <a:xfrm>
            <a:off x="9041952" y="3977642"/>
            <a:ext cx="1105639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10</a:t>
            </a:r>
            <a:endParaRPr/>
          </a:p>
        </p:txBody>
      </p:sp>
      <p:cxnSp>
        <p:nvCxnSpPr>
          <p:cNvPr id="200" name="Google Shape;200;g2658bb40c15_0_1176"/>
          <p:cNvCxnSpPr/>
          <p:nvPr/>
        </p:nvCxnSpPr>
        <p:spPr>
          <a:xfrm>
            <a:off x="10080927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1" name="Google Shape;201;g2658bb40c15_0_1176"/>
          <p:cNvGrpSpPr/>
          <p:nvPr/>
        </p:nvGrpSpPr>
        <p:grpSpPr>
          <a:xfrm>
            <a:off x="5505620" y="5501642"/>
            <a:ext cx="1143827" cy="488950"/>
            <a:chOff x="2888" y="2544"/>
            <a:chExt cx="600" cy="308"/>
          </a:xfrm>
        </p:grpSpPr>
        <p:sp>
          <p:nvSpPr>
            <p:cNvPr id="202" name="Google Shape;202;g2658bb40c15_0_1176"/>
            <p:cNvSpPr/>
            <p:nvPr/>
          </p:nvSpPr>
          <p:spPr>
            <a:xfrm>
              <a:off x="2888" y="2552"/>
              <a:ext cx="600" cy="300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2658bb40c15_0_1176"/>
            <p:cNvSpPr/>
            <p:nvPr/>
          </p:nvSpPr>
          <p:spPr>
            <a:xfrm>
              <a:off x="2919" y="254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/>
            </a:p>
          </p:txBody>
        </p:sp>
      </p:grpSp>
      <p:grpSp>
        <p:nvGrpSpPr>
          <p:cNvPr id="204" name="Google Shape;204;g2658bb40c15_0_1176"/>
          <p:cNvGrpSpPr/>
          <p:nvPr/>
        </p:nvGrpSpPr>
        <p:grpSpPr>
          <a:xfrm>
            <a:off x="6420681" y="5501642"/>
            <a:ext cx="1143827" cy="488950"/>
            <a:chOff x="3368" y="2544"/>
            <a:chExt cx="600" cy="308"/>
          </a:xfrm>
        </p:grpSpPr>
        <p:sp>
          <p:nvSpPr>
            <p:cNvPr id="205" name="Google Shape;205;g2658bb40c15_0_1176"/>
            <p:cNvSpPr/>
            <p:nvPr/>
          </p:nvSpPr>
          <p:spPr>
            <a:xfrm>
              <a:off x="3368" y="2552"/>
              <a:ext cx="600" cy="300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2658bb40c15_0_1176"/>
            <p:cNvSpPr/>
            <p:nvPr/>
          </p:nvSpPr>
          <p:spPr>
            <a:xfrm>
              <a:off x="3447" y="254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/>
            </a:p>
          </p:txBody>
        </p:sp>
      </p:grpSp>
      <p:grpSp>
        <p:nvGrpSpPr>
          <p:cNvPr id="207" name="Google Shape;207;g2658bb40c15_0_1176"/>
          <p:cNvGrpSpPr/>
          <p:nvPr/>
        </p:nvGrpSpPr>
        <p:grpSpPr>
          <a:xfrm>
            <a:off x="7335743" y="5501642"/>
            <a:ext cx="1143827" cy="488950"/>
            <a:chOff x="3848" y="2544"/>
            <a:chExt cx="600" cy="308"/>
          </a:xfrm>
        </p:grpSpPr>
        <p:sp>
          <p:nvSpPr>
            <p:cNvPr id="208" name="Google Shape;208;g2658bb40c15_0_1176"/>
            <p:cNvSpPr/>
            <p:nvPr/>
          </p:nvSpPr>
          <p:spPr>
            <a:xfrm>
              <a:off x="3848" y="2552"/>
              <a:ext cx="600" cy="300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2658bb40c15_0_1176"/>
            <p:cNvSpPr/>
            <p:nvPr/>
          </p:nvSpPr>
          <p:spPr>
            <a:xfrm>
              <a:off x="3879" y="254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</a:t>
              </a:r>
              <a:endParaRPr/>
            </a:p>
          </p:txBody>
        </p:sp>
      </p:grpSp>
      <p:grpSp>
        <p:nvGrpSpPr>
          <p:cNvPr id="210" name="Google Shape;210;g2658bb40c15_0_1176"/>
          <p:cNvGrpSpPr/>
          <p:nvPr/>
        </p:nvGrpSpPr>
        <p:grpSpPr>
          <a:xfrm>
            <a:off x="8012703" y="5501650"/>
            <a:ext cx="1793707" cy="488950"/>
            <a:chOff x="4328" y="2544"/>
            <a:chExt cx="600" cy="308"/>
          </a:xfrm>
        </p:grpSpPr>
        <p:sp>
          <p:nvSpPr>
            <p:cNvPr id="211" name="Google Shape;211;g2658bb40c15_0_1176"/>
            <p:cNvSpPr/>
            <p:nvPr/>
          </p:nvSpPr>
          <p:spPr>
            <a:xfrm>
              <a:off x="4328" y="2552"/>
              <a:ext cx="600" cy="300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2658bb40c15_0_1176"/>
            <p:cNvSpPr/>
            <p:nvPr/>
          </p:nvSpPr>
          <p:spPr>
            <a:xfrm>
              <a:off x="4359" y="254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</a:t>
              </a:r>
              <a:endParaRPr/>
            </a:p>
          </p:txBody>
        </p:sp>
      </p:grpSp>
      <p:sp>
        <p:nvSpPr>
          <p:cNvPr id="213" name="Google Shape;213;g2658bb40c15_0_1176"/>
          <p:cNvSpPr/>
          <p:nvPr/>
        </p:nvSpPr>
        <p:spPr>
          <a:xfrm>
            <a:off x="897905" y="5196842"/>
            <a:ext cx="758708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</a:t>
            </a:r>
            <a:endParaRPr/>
          </a:p>
        </p:txBody>
      </p:sp>
      <p:sp>
        <p:nvSpPr>
          <p:cNvPr id="214" name="Google Shape;214;g2658bb40c15_0_1176"/>
          <p:cNvSpPr/>
          <p:nvPr/>
        </p:nvSpPr>
        <p:spPr>
          <a:xfrm>
            <a:off x="5473212" y="5196842"/>
            <a:ext cx="773839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</a:t>
            </a:r>
            <a:endParaRPr/>
          </a:p>
        </p:txBody>
      </p:sp>
      <p:cxnSp>
        <p:nvCxnSpPr>
          <p:cNvPr id="215" name="Google Shape;215;g2658bb40c15_0_1176"/>
          <p:cNvCxnSpPr/>
          <p:nvPr/>
        </p:nvCxnSpPr>
        <p:spPr>
          <a:xfrm rot="10800000">
            <a:off x="5490369" y="4574442"/>
            <a:ext cx="0" cy="939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6" name="Google Shape;216;g2658bb40c15_0_1176"/>
          <p:cNvCxnSpPr/>
          <p:nvPr/>
        </p:nvCxnSpPr>
        <p:spPr>
          <a:xfrm rot="10800000">
            <a:off x="915062" y="4574442"/>
            <a:ext cx="0" cy="939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7" name="Google Shape;217;g2658bb40c15_0_1176"/>
          <p:cNvCxnSpPr/>
          <p:nvPr/>
        </p:nvCxnSpPr>
        <p:spPr>
          <a:xfrm rot="10800000">
            <a:off x="915062" y="5793642"/>
            <a:ext cx="0" cy="787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8" name="Google Shape;218;g2658bb40c15_0_1176"/>
          <p:cNvCxnSpPr/>
          <p:nvPr/>
        </p:nvCxnSpPr>
        <p:spPr>
          <a:xfrm rot="10800000">
            <a:off x="5490369" y="5793642"/>
            <a:ext cx="0" cy="787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9" name="Google Shape;219;g2658bb40c15_0_1176"/>
          <p:cNvCxnSpPr/>
          <p:nvPr/>
        </p:nvCxnSpPr>
        <p:spPr>
          <a:xfrm>
            <a:off x="472782" y="2453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g2658bb40c15_0_1176"/>
          <p:cNvCxnSpPr/>
          <p:nvPr/>
        </p:nvCxnSpPr>
        <p:spPr>
          <a:xfrm>
            <a:off x="915062" y="2466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g2658bb40c15_0_1176"/>
          <p:cNvCxnSpPr/>
          <p:nvPr/>
        </p:nvCxnSpPr>
        <p:spPr>
          <a:xfrm rot="10800000">
            <a:off x="9150615" y="4574442"/>
            <a:ext cx="0" cy="939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2" name="Google Shape;222;g2658bb40c15_0_1176"/>
          <p:cNvCxnSpPr/>
          <p:nvPr/>
        </p:nvCxnSpPr>
        <p:spPr>
          <a:xfrm rot="10800000">
            <a:off x="5490369" y="3507642"/>
            <a:ext cx="0" cy="8637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3" name="Google Shape;223;g2658bb40c15_0_1176"/>
          <p:cNvCxnSpPr/>
          <p:nvPr/>
        </p:nvCxnSpPr>
        <p:spPr>
          <a:xfrm>
            <a:off x="5215851" y="2466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g2658bb40c15_0_1176"/>
          <p:cNvCxnSpPr/>
          <p:nvPr/>
        </p:nvCxnSpPr>
        <p:spPr>
          <a:xfrm rot="10800000">
            <a:off x="9699652" y="2745642"/>
            <a:ext cx="0" cy="1549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5" name="Google Shape;225;g2658bb40c15_0_1176"/>
          <p:cNvCxnSpPr/>
          <p:nvPr/>
        </p:nvCxnSpPr>
        <p:spPr>
          <a:xfrm>
            <a:off x="9699652" y="2466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g2658bb40c15_0_1176"/>
          <p:cNvCxnSpPr/>
          <p:nvPr/>
        </p:nvCxnSpPr>
        <p:spPr>
          <a:xfrm>
            <a:off x="930312" y="2682242"/>
            <a:ext cx="2257032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g2658bb40c15_0_1176"/>
          <p:cNvCxnSpPr/>
          <p:nvPr/>
        </p:nvCxnSpPr>
        <p:spPr>
          <a:xfrm>
            <a:off x="3217966" y="2453642"/>
            <a:ext cx="1982513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g2658bb40c15_0_1176"/>
          <p:cNvCxnSpPr/>
          <p:nvPr/>
        </p:nvCxnSpPr>
        <p:spPr>
          <a:xfrm>
            <a:off x="3202715" y="2466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g2658bb40c15_0_1176"/>
          <p:cNvCxnSpPr/>
          <p:nvPr/>
        </p:nvCxnSpPr>
        <p:spPr>
          <a:xfrm>
            <a:off x="5231101" y="2682242"/>
            <a:ext cx="2257032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g2658bb40c15_0_1176"/>
          <p:cNvCxnSpPr/>
          <p:nvPr/>
        </p:nvCxnSpPr>
        <p:spPr>
          <a:xfrm>
            <a:off x="7518756" y="2453642"/>
            <a:ext cx="2165525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g2658bb40c15_0_1176"/>
          <p:cNvCxnSpPr/>
          <p:nvPr/>
        </p:nvCxnSpPr>
        <p:spPr>
          <a:xfrm>
            <a:off x="7503504" y="2466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g2658bb40c15_0_1176"/>
          <p:cNvCxnSpPr/>
          <p:nvPr/>
        </p:nvCxnSpPr>
        <p:spPr>
          <a:xfrm>
            <a:off x="9806409" y="2682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g2658bb40c15_0_1176"/>
          <p:cNvSpPr/>
          <p:nvPr/>
        </p:nvSpPr>
        <p:spPr>
          <a:xfrm>
            <a:off x="348868" y="2453642"/>
            <a:ext cx="59659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</a:t>
            </a:r>
            <a:endParaRPr/>
          </a:p>
        </p:txBody>
      </p:sp>
      <p:sp>
        <p:nvSpPr>
          <p:cNvPr id="234" name="Google Shape;234;g2658bb40c15_0_1176"/>
          <p:cNvSpPr/>
          <p:nvPr/>
        </p:nvSpPr>
        <p:spPr>
          <a:xfrm>
            <a:off x="348868" y="2834642"/>
            <a:ext cx="3315117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Cycle Implementation:</a:t>
            </a:r>
            <a:endParaRPr/>
          </a:p>
        </p:txBody>
      </p:sp>
      <p:sp>
        <p:nvSpPr>
          <p:cNvPr id="235" name="Google Shape;235;g2658bb40c15_0_1176"/>
          <p:cNvSpPr/>
          <p:nvPr/>
        </p:nvSpPr>
        <p:spPr>
          <a:xfrm>
            <a:off x="930312" y="3228342"/>
            <a:ext cx="4270167" cy="2793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658bb40c15_0_1176"/>
          <p:cNvSpPr/>
          <p:nvPr/>
        </p:nvSpPr>
        <p:spPr>
          <a:xfrm>
            <a:off x="5231102" y="3228342"/>
            <a:ext cx="4453179" cy="2793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658bb40c15_0_1176"/>
          <p:cNvSpPr/>
          <p:nvPr/>
        </p:nvSpPr>
        <p:spPr>
          <a:xfrm>
            <a:off x="2545038" y="3215650"/>
            <a:ext cx="1143827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</a:t>
            </a:r>
            <a:endParaRPr/>
          </a:p>
        </p:txBody>
      </p:sp>
      <p:sp>
        <p:nvSpPr>
          <p:cNvPr id="238" name="Google Shape;238;g2658bb40c15_0_1176"/>
          <p:cNvSpPr/>
          <p:nvPr/>
        </p:nvSpPr>
        <p:spPr>
          <a:xfrm>
            <a:off x="7120323" y="3215642"/>
            <a:ext cx="773839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</a:t>
            </a:r>
            <a:endParaRPr/>
          </a:p>
        </p:txBody>
      </p:sp>
      <p:cxnSp>
        <p:nvCxnSpPr>
          <p:cNvPr id="239" name="Google Shape;239;g2658bb40c15_0_1176"/>
          <p:cNvCxnSpPr/>
          <p:nvPr/>
        </p:nvCxnSpPr>
        <p:spPr>
          <a:xfrm rot="10800000">
            <a:off x="8876097" y="32028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0" name="Google Shape;240;g2658bb40c15_0_1176"/>
          <p:cNvSpPr/>
          <p:nvPr/>
        </p:nvSpPr>
        <p:spPr>
          <a:xfrm>
            <a:off x="8858940" y="3215642"/>
            <a:ext cx="869308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Waste</a:t>
            </a:r>
            <a:endParaRPr/>
          </a:p>
        </p:txBody>
      </p:sp>
      <p:grpSp>
        <p:nvGrpSpPr>
          <p:cNvPr id="241" name="Google Shape;241;g2658bb40c15_0_1176"/>
          <p:cNvGrpSpPr/>
          <p:nvPr/>
        </p:nvGrpSpPr>
        <p:grpSpPr>
          <a:xfrm>
            <a:off x="9165866" y="5549250"/>
            <a:ext cx="1497182" cy="488950"/>
            <a:chOff x="4808" y="2544"/>
            <a:chExt cx="600" cy="308"/>
          </a:xfrm>
        </p:grpSpPr>
        <p:sp>
          <p:nvSpPr>
            <p:cNvPr id="242" name="Google Shape;242;g2658bb40c15_0_1176"/>
            <p:cNvSpPr/>
            <p:nvPr/>
          </p:nvSpPr>
          <p:spPr>
            <a:xfrm>
              <a:off x="4808" y="2552"/>
              <a:ext cx="600" cy="300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2658bb40c15_0_1176"/>
            <p:cNvSpPr/>
            <p:nvPr/>
          </p:nvSpPr>
          <p:spPr>
            <a:xfrm>
              <a:off x="4839" y="254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WB</a:t>
              </a:r>
              <a:endParaRPr/>
            </a:p>
          </p:txBody>
        </p:sp>
      </p:grpSp>
      <p:sp>
        <p:nvSpPr>
          <p:cNvPr id="244" name="Google Shape;244;g2658bb40c15_0_1176"/>
          <p:cNvSpPr/>
          <p:nvPr/>
        </p:nvSpPr>
        <p:spPr>
          <a:xfrm>
            <a:off x="9133458" y="5196842"/>
            <a:ext cx="922627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R-type</a:t>
            </a:r>
            <a:endParaRPr/>
          </a:p>
        </p:txBody>
      </p:sp>
      <p:cxnSp>
        <p:nvCxnSpPr>
          <p:cNvPr id="245" name="Google Shape;245;g2658bb40c15_0_1176"/>
          <p:cNvCxnSpPr/>
          <p:nvPr/>
        </p:nvCxnSpPr>
        <p:spPr>
          <a:xfrm rot="10800000">
            <a:off x="915062" y="21360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6" name="Google Shape;246;g2658bb40c15_0_1176"/>
          <p:cNvSpPr/>
          <p:nvPr/>
        </p:nvSpPr>
        <p:spPr>
          <a:xfrm>
            <a:off x="2728028" y="21488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1</a:t>
            </a:r>
            <a:endParaRPr/>
          </a:p>
        </p:txBody>
      </p:sp>
      <p:cxnSp>
        <p:nvCxnSpPr>
          <p:cNvPr id="247" name="Google Shape;247;g2658bb40c15_0_1176"/>
          <p:cNvCxnSpPr/>
          <p:nvPr/>
        </p:nvCxnSpPr>
        <p:spPr>
          <a:xfrm rot="10800000">
            <a:off x="5215851" y="21360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8" name="Google Shape;248;g2658bb40c15_0_1176"/>
          <p:cNvCxnSpPr/>
          <p:nvPr/>
        </p:nvCxnSpPr>
        <p:spPr>
          <a:xfrm rot="10800000">
            <a:off x="9699652" y="21360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9" name="Google Shape;249;g2658bb40c15_0_1176"/>
          <p:cNvSpPr/>
          <p:nvPr/>
        </p:nvSpPr>
        <p:spPr>
          <a:xfrm>
            <a:off x="7028817" y="21488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2</a:t>
            </a:r>
            <a:endParaRPr/>
          </a:p>
        </p:txBody>
      </p:sp>
      <p:cxnSp>
        <p:nvCxnSpPr>
          <p:cNvPr id="250" name="Google Shape;250;g2658bb40c15_0_1176"/>
          <p:cNvCxnSpPr/>
          <p:nvPr/>
        </p:nvCxnSpPr>
        <p:spPr>
          <a:xfrm>
            <a:off x="930312" y="2301242"/>
            <a:ext cx="1707995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51" name="Google Shape;251;g2658bb40c15_0_1176"/>
          <p:cNvCxnSpPr/>
          <p:nvPr/>
        </p:nvCxnSpPr>
        <p:spPr>
          <a:xfrm>
            <a:off x="5231101" y="2301242"/>
            <a:ext cx="1707995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52" name="Google Shape;252;g2658bb40c15_0_1176"/>
          <p:cNvCxnSpPr/>
          <p:nvPr/>
        </p:nvCxnSpPr>
        <p:spPr>
          <a:xfrm rot="10800000">
            <a:off x="7945664" y="2301242"/>
            <a:ext cx="176923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53" name="Google Shape;253;g2658bb40c15_0_1176"/>
          <p:cNvCxnSpPr/>
          <p:nvPr/>
        </p:nvCxnSpPr>
        <p:spPr>
          <a:xfrm rot="10800000">
            <a:off x="3736381" y="2301242"/>
            <a:ext cx="131170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54" name="Google Shape;254;g2658bb40c15_0_1176"/>
          <p:cNvCxnSpPr/>
          <p:nvPr/>
        </p:nvCxnSpPr>
        <p:spPr>
          <a:xfrm rot="10800000">
            <a:off x="5215851" y="2440842"/>
            <a:ext cx="0" cy="1549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4" name="Google Shape;734;g2b3e4f0941b_0_4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35" name="Google Shape;735;g2b3e4f0941b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g2b3e4f0941b_0_43"/>
          <p:cNvSpPr/>
          <p:nvPr/>
        </p:nvSpPr>
        <p:spPr>
          <a:xfrm>
            <a:off x="1220084" y="1705368"/>
            <a:ext cx="6655091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on a non-pipeline processor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(150+120+160+140+130) * 100= 362*100=70000ns</a:t>
            </a:r>
            <a:endParaRPr/>
          </a:p>
        </p:txBody>
      </p:sp>
      <p:sp>
        <p:nvSpPr>
          <p:cNvPr id="737" name="Google Shape;737;g2b3e4f0941b_0_43"/>
          <p:cNvSpPr/>
          <p:nvPr/>
        </p:nvSpPr>
        <p:spPr>
          <a:xfrm>
            <a:off x="2022847" y="2769865"/>
            <a:ext cx="4661049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on a pipeline processor: </a:t>
            </a:r>
            <a:endParaRPr/>
          </a:p>
        </p:txBody>
      </p:sp>
      <p:sp>
        <p:nvSpPr>
          <p:cNvPr id="738" name="Google Shape;738;g2b3e4f0941b_0_43"/>
          <p:cNvSpPr txBox="1"/>
          <p:nvPr/>
        </p:nvSpPr>
        <p:spPr>
          <a:xfrm>
            <a:off x="1485732" y="3326894"/>
            <a:ext cx="575408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(1*165*5)+(99*165)= 825+15840=  17160ns</a:t>
            </a:r>
            <a:endParaRPr/>
          </a:p>
        </p:txBody>
      </p:sp>
      <p:sp>
        <p:nvSpPr>
          <p:cNvPr id="739" name="Google Shape;739;g2b3e4f0941b_0_43"/>
          <p:cNvSpPr txBox="1"/>
          <p:nvPr/>
        </p:nvSpPr>
        <p:spPr>
          <a:xfrm>
            <a:off x="1760726" y="4211515"/>
            <a:ext cx="558187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Speedup(S): 70000/17160= 4.07</a:t>
            </a:r>
            <a:endParaRPr/>
          </a:p>
        </p:txBody>
      </p:sp>
      <p:sp>
        <p:nvSpPr>
          <p:cNvPr id="740" name="Google Shape;740;g2b3e4f0941b_0_43"/>
          <p:cNvSpPr txBox="1"/>
          <p:nvPr/>
        </p:nvSpPr>
        <p:spPr>
          <a:xfrm>
            <a:off x="291301" y="339080"/>
            <a:ext cx="670660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Performance of 5-Stage Pipeline Processor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g2b3e4f0941b_0_871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746" name="Google Shape;746;g2b3e4f0941b_0_871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g2b3e4f0941b_0_871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48" name="Google Shape;748;g2b3e4f0941b_0_871"/>
          <p:cNvCxnSpPr/>
          <p:nvPr/>
        </p:nvCxnSpPr>
        <p:spPr>
          <a:xfrm rot="10800000" flipH="1">
            <a:off x="4857299" y="3678594"/>
            <a:ext cx="4336455" cy="1140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49" name="Google Shape;749;g2b3e4f0941b_0_871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750" name="Google Shape;750;g2b3e4f0941b_0_871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g2b3e4f0941b_0_871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2" name="Google Shape;752;g2b3e4f0941b_0_871"/>
          <p:cNvSpPr/>
          <p:nvPr/>
        </p:nvSpPr>
        <p:spPr>
          <a:xfrm>
            <a:off x="3149613" y="1504372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2b3e4f0941b_0_871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g2b3e4f0941b_0_871"/>
          <p:cNvSpPr/>
          <p:nvPr/>
        </p:nvSpPr>
        <p:spPr>
          <a:xfrm>
            <a:off x="5176467" y="3946650"/>
            <a:ext cx="3876042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- 2.</a:t>
            </a:r>
            <a:r>
              <a:rPr lang="en-US" sz="31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5" name="Google Shape;755;g2b3e4f0941b_0_8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0" name="Google Shape;760;g2b3e4f0941b_0_3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61" name="Google Shape;761;g2b3e4f0941b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g2b3e4f0941b_0_37"/>
          <p:cNvSpPr txBox="1"/>
          <p:nvPr/>
        </p:nvSpPr>
        <p:spPr>
          <a:xfrm>
            <a:off x="360" y="91636"/>
            <a:ext cx="9882664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ARM 5-stage  (ARM 9 Architecture)</a:t>
            </a:r>
            <a:endParaRPr/>
          </a:p>
        </p:txBody>
      </p:sp>
      <p:pic>
        <p:nvPicPr>
          <p:cNvPr id="763" name="Google Shape;763;g2b3e4f0941b_0_37" descr="http://cfs15.tistory.com/upload_control/download.blog?fhandle=YmxvZzIzODE4NEBmczE1LnRpc3RvcnkuY29tOi9hdHRhY2gvMC8yNS5qcGc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295" y="1335126"/>
            <a:ext cx="4547827" cy="55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g2b3e4f0941b_0_37"/>
          <p:cNvSpPr/>
          <p:nvPr/>
        </p:nvSpPr>
        <p:spPr>
          <a:xfrm>
            <a:off x="5524684" y="1559169"/>
            <a:ext cx="5181626" cy="23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/>
              <a:buChar char="•"/>
            </a:pPr>
            <a:r>
              <a:rPr lang="en-US" sz="21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Fetch -  </a:t>
            </a:r>
            <a:r>
              <a:rPr lang="en-US" sz="21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[IF]</a:t>
            </a:r>
            <a:endParaRPr/>
          </a:p>
          <a:p>
            <a:pPr marL="457200" marR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Decode – </a:t>
            </a: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[ID]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Execute – </a:t>
            </a: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[EX]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Buffer/Data or Memory Access-</a:t>
            </a: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[MEM]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Write back – </a:t>
            </a: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[WB]</a:t>
            </a:r>
            <a:endParaRPr/>
          </a:p>
        </p:txBody>
      </p:sp>
      <p:sp>
        <p:nvSpPr>
          <p:cNvPr id="765" name="Google Shape;765;g2b3e4f0941b_0_37"/>
          <p:cNvSpPr txBox="1"/>
          <p:nvPr/>
        </p:nvSpPr>
        <p:spPr>
          <a:xfrm>
            <a:off x="5115083" y="5072910"/>
            <a:ext cx="3147235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Instruction &amp; Data Memory?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endParaRPr/>
          </a:p>
        </p:txBody>
      </p:sp>
      <p:sp>
        <p:nvSpPr>
          <p:cNvPr id="766" name="Google Shape;766;g2b3e4f0941b_0_37"/>
          <p:cNvSpPr/>
          <p:nvPr/>
        </p:nvSpPr>
        <p:spPr>
          <a:xfrm rot="-2785785">
            <a:off x="8768505" y="4478660"/>
            <a:ext cx="2201980" cy="551944"/>
          </a:xfrm>
          <a:prstGeom prst="wedgeRectCallout">
            <a:avLst>
              <a:gd name="adj1" fmla="val -80237"/>
              <a:gd name="adj2" fmla="val -16836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Harvard Architecture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1" name="Google Shape;771;g2b3e4f0941b_0_3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2" name="Google Shape;772;g2b3e4f0941b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g2b3e4f0941b_0_31"/>
          <p:cNvSpPr txBox="1"/>
          <p:nvPr/>
        </p:nvSpPr>
        <p:spPr>
          <a:xfrm>
            <a:off x="4054428" y="1603716"/>
            <a:ext cx="6081556" cy="5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Fetch -  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[IF]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instruction is </a:t>
            </a: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fetched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from memory and placed in the instruction pipeline.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Update the PC to the next sequential PC by adding 4 to PC.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Decode – 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[ID]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instruction is </a:t>
            </a: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decoded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register operands read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from the register files. There are 3 operand read ports in the register file so most ARM instructions can source all their operands in one cycle.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Do the equality test on the registers as they are read, for a possible branch.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Sign extend the offset field of the instruction in case it is needed.</a:t>
            </a:r>
            <a:endParaRPr/>
          </a:p>
          <a:p>
            <a:pPr marL="742950" marR="0" lvl="1" indent="-158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4" name="Google Shape;774;g2b3e4f0941b_0_31" descr="http://cfs15.tistory.com/upload_control/download.blog?fhandle=YmxvZzIzODE4NEBmczE1LnRpc3RvcnkuY29tOi9hdHRhY2gvMC8yNS5qcGc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704" y="1603716"/>
            <a:ext cx="3900978" cy="4737344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g2b3e4f0941b_0_31"/>
          <p:cNvSpPr/>
          <p:nvPr/>
        </p:nvSpPr>
        <p:spPr>
          <a:xfrm>
            <a:off x="-39917" y="172651"/>
            <a:ext cx="10102423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ARM Architecture - 5 Stage Pipelining - </a:t>
            </a: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Fetch -  [IF],</a:t>
            </a: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Decode – [ID]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g2b3e4f0941b_0_31"/>
          <p:cNvSpPr/>
          <p:nvPr/>
        </p:nvSpPr>
        <p:spPr>
          <a:xfrm>
            <a:off x="33786" y="1491175"/>
            <a:ext cx="4139032" cy="943500"/>
          </a:xfrm>
          <a:prstGeom prst="rect">
            <a:avLst/>
          </a:prstGeom>
          <a:solidFill>
            <a:srgbClr val="4472C4">
              <a:alpha val="3373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g2b3e4f0941b_0_31"/>
          <p:cNvSpPr/>
          <p:nvPr/>
        </p:nvSpPr>
        <p:spPr>
          <a:xfrm>
            <a:off x="33786" y="2427452"/>
            <a:ext cx="4139032" cy="1001400"/>
          </a:xfrm>
          <a:prstGeom prst="rect">
            <a:avLst/>
          </a:prstGeom>
          <a:solidFill>
            <a:srgbClr val="F7CAAC">
              <a:alpha val="3373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2" name="Google Shape;782;g2b3e4f0941b_0_2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3" name="Google Shape;783;g2b3e4f0941b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g2b3e4f0941b_0_25"/>
          <p:cNvSpPr txBox="1"/>
          <p:nvPr/>
        </p:nvSpPr>
        <p:spPr>
          <a:xfrm>
            <a:off x="4118480" y="1494620"/>
            <a:ext cx="5863959" cy="48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 the possible branch target address by </a:t>
            </a:r>
            <a:r>
              <a:rPr lang="en-US" sz="20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adding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sign-extended offset</a:t>
            </a:r>
            <a:r>
              <a:rPr lang="en-US" sz="20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 the incremented PC.</a:t>
            </a:r>
            <a:endParaRPr/>
          </a:p>
          <a:p>
            <a:pPr marL="742950" marR="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Further, the branch can be completed by the </a:t>
            </a:r>
            <a:r>
              <a:rPr lang="en-US" sz="20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end this stage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storing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branch target address into the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condition yielded true.</a:t>
            </a:r>
            <a:endParaRPr/>
          </a:p>
          <a:p>
            <a:pPr marL="742950" marR="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Decoding is done in parallel with reading registers, as the register </a:t>
            </a:r>
            <a:r>
              <a:rPr lang="en-US" sz="20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specifiers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are at fixed location in a RISC architecture.</a:t>
            </a:r>
            <a:endParaRPr/>
          </a:p>
        </p:txBody>
      </p:sp>
      <p:pic>
        <p:nvPicPr>
          <p:cNvPr id="785" name="Google Shape;785;g2b3e4f0941b_0_25" descr="http://cfs15.tistory.com/upload_control/download.blog?fhandle=YmxvZzIzODE4NEBmczE1LnRpc3RvcnkuY29tOi9hdHRhY2gvMC8yNS5qcGc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948" y="1438348"/>
            <a:ext cx="4483801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g2b3e4f0941b_0_25"/>
          <p:cNvSpPr/>
          <p:nvPr/>
        </p:nvSpPr>
        <p:spPr>
          <a:xfrm>
            <a:off x="360" y="263067"/>
            <a:ext cx="960814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ARM Architecture - 5 Stage Pipelining- Decode stage - </a:t>
            </a: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[ID]</a:t>
            </a:r>
            <a:endParaRPr/>
          </a:p>
        </p:txBody>
      </p:sp>
      <p:sp>
        <p:nvSpPr>
          <p:cNvPr id="787" name="Google Shape;787;g2b3e4f0941b_0_25"/>
          <p:cNvSpPr/>
          <p:nvPr/>
        </p:nvSpPr>
        <p:spPr>
          <a:xfrm>
            <a:off x="399810" y="2249714"/>
            <a:ext cx="4139032" cy="1320900"/>
          </a:xfrm>
          <a:prstGeom prst="rect">
            <a:avLst/>
          </a:prstGeom>
          <a:solidFill>
            <a:srgbClr val="F7CAAC">
              <a:alpha val="3373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2" name="Google Shape;792;g2b3e4f0941b_0_1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93" name="Google Shape;793;g2b3e4f0941b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g2b3e4f0941b_0_19"/>
          <p:cNvSpPr txBox="1"/>
          <p:nvPr/>
        </p:nvSpPr>
        <p:spPr>
          <a:xfrm>
            <a:off x="3707935" y="1387278"/>
            <a:ext cx="6390300" cy="48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Also called as execute / effective address cycle.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ALU operates on the operands prepared in the previous cycle, performing of the three functions depending on the instruction type.</a:t>
            </a:r>
            <a:endParaRPr/>
          </a:p>
          <a:p>
            <a:pPr marL="1143000" marR="0" lvl="2" indent="-2286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Memory  Reference: </a:t>
            </a: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ALU adds the base register and the offset to form the effective address</a:t>
            </a:r>
            <a:r>
              <a:rPr lang="en-US" sz="1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1143000" marR="0" lvl="2" indent="-2286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Register – Register ALU instruction: </a:t>
            </a: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ALU performs the operation specified by the opcode on the values read from the register file.</a:t>
            </a:r>
            <a:endParaRPr/>
          </a:p>
          <a:p>
            <a:pPr marL="1143000" marR="0" lvl="2" indent="-2286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Register – Immediate ALU instruction: </a:t>
            </a: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ALU performs the operations specified by the opcode on the first value read from the register file and the sign extended immediate.</a:t>
            </a:r>
            <a:endParaRPr/>
          </a:p>
          <a:p>
            <a:pPr marL="342900" marR="0" lvl="0" indent="-215900" algn="just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5" name="Google Shape;795;g2b3e4f0941b_0_19" descr="http://cfs15.tistory.com/upload_control/download.blog?fhandle=YmxvZzIzODE4NEBmczE1LnRpc3RvcnkuY29tOi9hdHRhY2gvMC8yNS5qcGc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04" y="1424280"/>
            <a:ext cx="4483801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g2b3e4f0941b_0_19"/>
          <p:cNvSpPr/>
          <p:nvPr/>
        </p:nvSpPr>
        <p:spPr>
          <a:xfrm>
            <a:off x="73919" y="277567"/>
            <a:ext cx="887609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ARM Architecture - </a:t>
            </a:r>
            <a:r>
              <a:rPr lang="en-US" sz="2400" b="1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5 Stage Pipelining </a:t>
            </a: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Execute – [EX]</a:t>
            </a:r>
            <a:endParaRPr/>
          </a:p>
        </p:txBody>
      </p:sp>
      <p:sp>
        <p:nvSpPr>
          <p:cNvPr id="797" name="Google Shape;797;g2b3e4f0941b_0_19"/>
          <p:cNvSpPr/>
          <p:nvPr/>
        </p:nvSpPr>
        <p:spPr>
          <a:xfrm>
            <a:off x="73904" y="3461657"/>
            <a:ext cx="4657087" cy="1603800"/>
          </a:xfrm>
          <a:prstGeom prst="rect">
            <a:avLst/>
          </a:prstGeom>
          <a:solidFill>
            <a:srgbClr val="F7CAAC">
              <a:alpha val="3373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2" name="Google Shape;802;g2b3e4f0941b_0_1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03" name="Google Shape;803;g2b3e4f0941b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g2b3e4f0941b_0_13"/>
          <p:cNvSpPr txBox="1"/>
          <p:nvPr/>
        </p:nvSpPr>
        <p:spPr>
          <a:xfrm>
            <a:off x="4468179" y="1584836"/>
            <a:ext cx="539706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Data memory is accessed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if required. Otherwise the ALU result is simply buffered for one cycle.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instruction is a LOAD, the memory does a read using effective address computed in the previous cycle. 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If the instruction is a STORE, then the memory writes the data from the second register read using the effective address.</a:t>
            </a:r>
            <a:endParaRPr/>
          </a:p>
        </p:txBody>
      </p:sp>
      <p:sp>
        <p:nvSpPr>
          <p:cNvPr id="805" name="Google Shape;805;g2b3e4f0941b_0_13"/>
          <p:cNvSpPr txBox="1"/>
          <p:nvPr/>
        </p:nvSpPr>
        <p:spPr>
          <a:xfrm>
            <a:off x="405442" y="339078"/>
            <a:ext cx="73316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Buffer/Data or Memory Access-[MEM]</a:t>
            </a:r>
            <a:endParaRPr/>
          </a:p>
        </p:txBody>
      </p:sp>
      <p:pic>
        <p:nvPicPr>
          <p:cNvPr id="806" name="Google Shape;806;g2b3e4f0941b_0_13" descr="http://cfs15.tistory.com/upload_control/download.blog?fhandle=YmxvZzIzODE4NEBmczE1LnRpc3RvcnkuY29tOi9hdHRhY2gvMC8yNS5qcGc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04" y="1396144"/>
            <a:ext cx="4483801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g2b3e4f0941b_0_13"/>
          <p:cNvSpPr/>
          <p:nvPr/>
        </p:nvSpPr>
        <p:spPr>
          <a:xfrm>
            <a:off x="-12690" y="4868070"/>
            <a:ext cx="4657087" cy="1373100"/>
          </a:xfrm>
          <a:prstGeom prst="rect">
            <a:avLst/>
          </a:prstGeom>
          <a:solidFill>
            <a:srgbClr val="F7CAAC">
              <a:alpha val="3373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g2b3e4f0941b_0_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3" name="Google Shape;813;g2b3e4f0941b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g2b3e4f0941b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69" y="1299425"/>
            <a:ext cx="10810574" cy="52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g2b3e4f0941b_0_7"/>
          <p:cNvSpPr txBox="1"/>
          <p:nvPr/>
        </p:nvSpPr>
        <p:spPr>
          <a:xfrm>
            <a:off x="316668" y="339078"/>
            <a:ext cx="73316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Buffer/Data or Memory Access-[MEM]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0" name="Google Shape;820;g2b3e4f0941b_0_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21" name="Google Shape;821;g2b3e4f0941b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g2b3e4f0941b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72" y="1206524"/>
            <a:ext cx="10720590" cy="46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g2b3e4f0941b_0_1"/>
          <p:cNvSpPr txBox="1"/>
          <p:nvPr/>
        </p:nvSpPr>
        <p:spPr>
          <a:xfrm>
            <a:off x="415862" y="417064"/>
            <a:ext cx="5475959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The Four Stages of Data Processing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8" name="Google Shape;828;g2b3e4f0941b_0_107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29" name="Google Shape;829;g2b3e4f0941b_0_10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g2b3e4f0941b_0_1071"/>
          <p:cNvSpPr txBox="1"/>
          <p:nvPr/>
        </p:nvSpPr>
        <p:spPr>
          <a:xfrm>
            <a:off x="4524626" y="2063485"/>
            <a:ext cx="5591602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result generated by the instruction is </a:t>
            </a:r>
            <a:r>
              <a:rPr lang="en-US" sz="1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written back</a:t>
            </a:r>
            <a:r>
              <a:rPr lang="en-US" sz="1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to the register file</a:t>
            </a:r>
            <a:r>
              <a:rPr lang="en-US" sz="1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data may come either from memory system [for LOAD], or from the ALU [ for an ALU instruction].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g2b3e4f0941b_0_1071"/>
          <p:cNvSpPr/>
          <p:nvPr/>
        </p:nvSpPr>
        <p:spPr>
          <a:xfrm>
            <a:off x="124585" y="172660"/>
            <a:ext cx="8895551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ARM Architecture - 5 Stage Pipelining -</a:t>
            </a: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Write back – [WB]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cap="small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2" name="Google Shape;832;g2b3e4f0941b_0_1071" descr="http://cfs15.tistory.com/upload_control/download.blog?fhandle=YmxvZzIzODE4NEBmczE1LnRpc3RvcnkuY29tOi9hdHRhY2gvMC8yNS5qcGc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585" y="1396144"/>
            <a:ext cx="4483801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g2b3e4f0941b_0_1071"/>
          <p:cNvSpPr/>
          <p:nvPr/>
        </p:nvSpPr>
        <p:spPr>
          <a:xfrm>
            <a:off x="255418" y="6280201"/>
            <a:ext cx="4657087" cy="450000"/>
          </a:xfrm>
          <a:prstGeom prst="rect">
            <a:avLst/>
          </a:prstGeom>
          <a:solidFill>
            <a:srgbClr val="F7CAAC">
              <a:alpha val="3373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g2b3e4f0941b_0_19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0" name="Google Shape;260;g2b3e4f0941b_0_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b3e4f0941b_0_199"/>
          <p:cNvSpPr txBox="1"/>
          <p:nvPr/>
        </p:nvSpPr>
        <p:spPr>
          <a:xfrm>
            <a:off x="106759" y="324647"/>
            <a:ext cx="8141526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0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ARM Processors</a:t>
            </a:r>
            <a:endParaRPr sz="3000"/>
          </a:p>
        </p:txBody>
      </p:sp>
      <p:sp>
        <p:nvSpPr>
          <p:cNvPr id="262" name="Google Shape;262;g2b3e4f0941b_0_199"/>
          <p:cNvSpPr/>
          <p:nvPr/>
        </p:nvSpPr>
        <p:spPr>
          <a:xfrm>
            <a:off x="156269" y="3420785"/>
            <a:ext cx="2013135" cy="914400"/>
          </a:xfrm>
          <a:prstGeom prst="rect">
            <a:avLst/>
          </a:prstGeom>
          <a:solidFill>
            <a:srgbClr val="757070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2b3e4f0941b_0_199"/>
          <p:cNvSpPr/>
          <p:nvPr/>
        </p:nvSpPr>
        <p:spPr>
          <a:xfrm>
            <a:off x="156269" y="3649385"/>
            <a:ext cx="2013135" cy="4764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264" name="Google Shape;264;g2b3e4f0941b_0_199"/>
          <p:cNvSpPr/>
          <p:nvPr/>
        </p:nvSpPr>
        <p:spPr>
          <a:xfrm>
            <a:off x="4548564" y="3420785"/>
            <a:ext cx="2013135" cy="901800"/>
          </a:xfrm>
          <a:prstGeom prst="rect">
            <a:avLst/>
          </a:prstGeom>
          <a:solidFill>
            <a:srgbClr val="44546A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b3e4f0941b_0_199"/>
          <p:cNvSpPr/>
          <p:nvPr/>
        </p:nvSpPr>
        <p:spPr>
          <a:xfrm>
            <a:off x="4548564" y="3725585"/>
            <a:ext cx="2013135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Shift + ALU</a:t>
            </a:r>
            <a:endParaRPr/>
          </a:p>
        </p:txBody>
      </p:sp>
      <p:sp>
        <p:nvSpPr>
          <p:cNvPr id="266" name="Google Shape;266;g2b3e4f0941b_0_199"/>
          <p:cNvSpPr/>
          <p:nvPr/>
        </p:nvSpPr>
        <p:spPr>
          <a:xfrm>
            <a:off x="6744712" y="3420785"/>
            <a:ext cx="2013135" cy="901800"/>
          </a:xfrm>
          <a:prstGeom prst="rect">
            <a:avLst/>
          </a:prstGeom>
          <a:solidFill>
            <a:srgbClr val="4472C4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b3e4f0941b_0_199"/>
          <p:cNvSpPr/>
          <p:nvPr/>
        </p:nvSpPr>
        <p:spPr>
          <a:xfrm>
            <a:off x="6744712" y="3649385"/>
            <a:ext cx="2013135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</p:txBody>
      </p:sp>
      <p:sp>
        <p:nvSpPr>
          <p:cNvPr id="268" name="Google Shape;268;g2b3e4f0941b_0_199"/>
          <p:cNvSpPr/>
          <p:nvPr/>
        </p:nvSpPr>
        <p:spPr>
          <a:xfrm>
            <a:off x="8948485" y="3420785"/>
            <a:ext cx="1098074" cy="901800"/>
          </a:xfrm>
          <a:prstGeom prst="rect">
            <a:avLst/>
          </a:prstGeom>
          <a:solidFill>
            <a:srgbClr val="ED7D31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b3e4f0941b_0_199"/>
          <p:cNvSpPr/>
          <p:nvPr/>
        </p:nvSpPr>
        <p:spPr>
          <a:xfrm>
            <a:off x="8940859" y="3617635"/>
            <a:ext cx="1098074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  <p:sp>
        <p:nvSpPr>
          <p:cNvPr id="270" name="Google Shape;270;g2b3e4f0941b_0_199"/>
          <p:cNvSpPr/>
          <p:nvPr/>
        </p:nvSpPr>
        <p:spPr>
          <a:xfrm>
            <a:off x="2352417" y="3392652"/>
            <a:ext cx="2013135" cy="914400"/>
          </a:xfrm>
          <a:prstGeom prst="rect">
            <a:avLst/>
          </a:prstGeom>
          <a:solidFill>
            <a:srgbClr val="954F72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b3e4f0941b_0_199"/>
          <p:cNvSpPr/>
          <p:nvPr/>
        </p:nvSpPr>
        <p:spPr>
          <a:xfrm>
            <a:off x="3541997" y="3864326"/>
            <a:ext cx="607399" cy="42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/>
          </a:p>
        </p:txBody>
      </p:sp>
      <p:sp>
        <p:nvSpPr>
          <p:cNvPr id="272" name="Google Shape;272;g2b3e4f0941b_0_199"/>
          <p:cNvSpPr/>
          <p:nvPr/>
        </p:nvSpPr>
        <p:spPr>
          <a:xfrm>
            <a:off x="2382296" y="3850258"/>
            <a:ext cx="801940" cy="42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/>
          </a:p>
        </p:txBody>
      </p:sp>
      <p:sp>
        <p:nvSpPr>
          <p:cNvPr id="273" name="Google Shape;273;g2b3e4f0941b_0_199"/>
          <p:cNvSpPr/>
          <p:nvPr/>
        </p:nvSpPr>
        <p:spPr>
          <a:xfrm>
            <a:off x="665272" y="4358998"/>
            <a:ext cx="1031426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274" name="Google Shape;274;g2b3e4f0941b_0_199"/>
          <p:cNvSpPr/>
          <p:nvPr/>
        </p:nvSpPr>
        <p:spPr>
          <a:xfrm>
            <a:off x="2693659" y="4358998"/>
            <a:ext cx="1261992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/>
          </a:p>
        </p:txBody>
      </p:sp>
      <p:sp>
        <p:nvSpPr>
          <p:cNvPr id="275" name="Google Shape;275;g2b3e4f0941b_0_199"/>
          <p:cNvSpPr/>
          <p:nvPr/>
        </p:nvSpPr>
        <p:spPr>
          <a:xfrm>
            <a:off x="4805926" y="4358998"/>
            <a:ext cx="1368629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/>
          </a:p>
        </p:txBody>
      </p:sp>
      <p:sp>
        <p:nvSpPr>
          <p:cNvPr id="276" name="Google Shape;276;g2b3e4f0941b_0_199"/>
          <p:cNvSpPr/>
          <p:nvPr/>
        </p:nvSpPr>
        <p:spPr>
          <a:xfrm>
            <a:off x="7087860" y="4358998"/>
            <a:ext cx="1319274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277" name="Google Shape;277;g2b3e4f0941b_0_199"/>
          <p:cNvSpPr/>
          <p:nvPr/>
        </p:nvSpPr>
        <p:spPr>
          <a:xfrm>
            <a:off x="8990425" y="4358998"/>
            <a:ext cx="1006568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  <p:sp>
        <p:nvSpPr>
          <p:cNvPr id="278" name="Google Shape;278;g2b3e4f0941b_0_199"/>
          <p:cNvSpPr/>
          <p:nvPr/>
        </p:nvSpPr>
        <p:spPr>
          <a:xfrm>
            <a:off x="64763" y="2895588"/>
            <a:ext cx="256217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ARM9TDMI</a:t>
            </a:r>
            <a:endParaRPr/>
          </a:p>
        </p:txBody>
      </p:sp>
      <p:cxnSp>
        <p:nvCxnSpPr>
          <p:cNvPr id="279" name="Google Shape;279;g2b3e4f0941b_0_199"/>
          <p:cNvCxnSpPr/>
          <p:nvPr/>
        </p:nvCxnSpPr>
        <p:spPr>
          <a:xfrm>
            <a:off x="2352417" y="4328156"/>
            <a:ext cx="2013135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" name="Google Shape;280;g2b3e4f0941b_0_199"/>
          <p:cNvCxnSpPr/>
          <p:nvPr/>
        </p:nvCxnSpPr>
        <p:spPr>
          <a:xfrm>
            <a:off x="3358984" y="4328156"/>
            <a:ext cx="0" cy="438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1" name="Google Shape;281;g2b3e4f0941b_0_199"/>
          <p:cNvSpPr/>
          <p:nvPr/>
        </p:nvSpPr>
        <p:spPr>
          <a:xfrm>
            <a:off x="2366491" y="3393578"/>
            <a:ext cx="2013135" cy="476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ARM or Thumb</a:t>
            </a:r>
            <a:b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 Decode</a:t>
            </a:r>
            <a:endParaRPr/>
          </a:p>
        </p:txBody>
      </p:sp>
      <p:sp>
        <p:nvSpPr>
          <p:cNvPr id="282" name="Google Shape;282;g2b3e4f0941b_0_199"/>
          <p:cNvSpPr/>
          <p:nvPr/>
        </p:nvSpPr>
        <p:spPr>
          <a:xfrm>
            <a:off x="3513402" y="1780219"/>
            <a:ext cx="3294221" cy="914400"/>
          </a:xfrm>
          <a:prstGeom prst="rect">
            <a:avLst/>
          </a:prstGeom>
          <a:solidFill>
            <a:srgbClr val="954F72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2b3e4f0941b_0_199"/>
          <p:cNvSpPr/>
          <p:nvPr/>
        </p:nvSpPr>
        <p:spPr>
          <a:xfrm>
            <a:off x="6990635" y="1780219"/>
            <a:ext cx="3019703" cy="901800"/>
          </a:xfrm>
          <a:prstGeom prst="rect">
            <a:avLst/>
          </a:prstGeom>
          <a:solidFill>
            <a:srgbClr val="44546A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2b3e4f0941b_0_199"/>
          <p:cNvSpPr/>
          <p:nvPr/>
        </p:nvSpPr>
        <p:spPr>
          <a:xfrm>
            <a:off x="5211984" y="2350131"/>
            <a:ext cx="1555605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 Select</a:t>
            </a:r>
            <a:endParaRPr/>
          </a:p>
        </p:txBody>
      </p:sp>
      <p:sp>
        <p:nvSpPr>
          <p:cNvPr id="285" name="Google Shape;285;g2b3e4f0941b_0_199"/>
          <p:cNvSpPr/>
          <p:nvPr/>
        </p:nvSpPr>
        <p:spPr>
          <a:xfrm>
            <a:off x="6990635" y="1978656"/>
            <a:ext cx="741416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/>
          </a:p>
        </p:txBody>
      </p:sp>
      <p:sp>
        <p:nvSpPr>
          <p:cNvPr id="286" name="Google Shape;286;g2b3e4f0941b_0_199"/>
          <p:cNvSpPr/>
          <p:nvPr/>
        </p:nvSpPr>
        <p:spPr>
          <a:xfrm>
            <a:off x="7659773" y="2073906"/>
            <a:ext cx="915062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Shift</a:t>
            </a:r>
            <a:endParaRPr/>
          </a:p>
        </p:txBody>
      </p:sp>
      <p:sp>
        <p:nvSpPr>
          <p:cNvPr id="287" name="Google Shape;287;g2b3e4f0941b_0_199"/>
          <p:cNvSpPr/>
          <p:nvPr/>
        </p:nvSpPr>
        <p:spPr>
          <a:xfrm>
            <a:off x="8483329" y="2073906"/>
            <a:ext cx="823555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</p:txBody>
      </p:sp>
      <p:sp>
        <p:nvSpPr>
          <p:cNvPr id="288" name="Google Shape;288;g2b3e4f0941b_0_199"/>
          <p:cNvSpPr/>
          <p:nvPr/>
        </p:nvSpPr>
        <p:spPr>
          <a:xfrm>
            <a:off x="9249692" y="1978656"/>
            <a:ext cx="789331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  <p:cxnSp>
        <p:nvCxnSpPr>
          <p:cNvPr id="289" name="Google Shape;289;g2b3e4f0941b_0_199"/>
          <p:cNvCxnSpPr/>
          <p:nvPr/>
        </p:nvCxnSpPr>
        <p:spPr>
          <a:xfrm>
            <a:off x="7722684" y="1780219"/>
            <a:ext cx="0" cy="9144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" name="Google Shape;290;g2b3e4f0941b_0_199"/>
          <p:cNvCxnSpPr/>
          <p:nvPr/>
        </p:nvCxnSpPr>
        <p:spPr>
          <a:xfrm>
            <a:off x="8546240" y="1780219"/>
            <a:ext cx="0" cy="9144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291;g2b3e4f0941b_0_199"/>
          <p:cNvCxnSpPr/>
          <p:nvPr/>
        </p:nvCxnSpPr>
        <p:spPr>
          <a:xfrm>
            <a:off x="9278289" y="1780219"/>
            <a:ext cx="0" cy="9144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2" name="Google Shape;292;g2b3e4f0941b_0_199"/>
          <p:cNvSpPr/>
          <p:nvPr/>
        </p:nvSpPr>
        <p:spPr>
          <a:xfrm>
            <a:off x="3541996" y="2027869"/>
            <a:ext cx="1647111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Thumb</a:t>
            </a:r>
            <a:r>
              <a:rPr lang="en-US" sz="1400" b="1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ARM</a:t>
            </a:r>
            <a:b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decompress</a:t>
            </a:r>
            <a:endParaRPr/>
          </a:p>
        </p:txBody>
      </p:sp>
      <p:sp>
        <p:nvSpPr>
          <p:cNvPr id="293" name="Google Shape;293;g2b3e4f0941b_0_199"/>
          <p:cNvSpPr/>
          <p:nvPr/>
        </p:nvSpPr>
        <p:spPr>
          <a:xfrm>
            <a:off x="5173856" y="1873881"/>
            <a:ext cx="1637744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ARM decode</a:t>
            </a:r>
            <a:endParaRPr/>
          </a:p>
        </p:txBody>
      </p:sp>
      <p:sp>
        <p:nvSpPr>
          <p:cNvPr id="294" name="Google Shape;294;g2b3e4f0941b_0_199"/>
          <p:cNvSpPr/>
          <p:nvPr/>
        </p:nvSpPr>
        <p:spPr>
          <a:xfrm>
            <a:off x="127674" y="1780219"/>
            <a:ext cx="3202715" cy="914400"/>
          </a:xfrm>
          <a:prstGeom prst="rect">
            <a:avLst/>
          </a:prstGeom>
          <a:solidFill>
            <a:srgbClr val="757070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2b3e4f0941b_0_199"/>
          <p:cNvSpPr/>
          <p:nvPr/>
        </p:nvSpPr>
        <p:spPr>
          <a:xfrm>
            <a:off x="156269" y="1980244"/>
            <a:ext cx="3111209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296" name="Google Shape;296;g2b3e4f0941b_0_199"/>
          <p:cNvSpPr/>
          <p:nvPr/>
        </p:nvSpPr>
        <p:spPr>
          <a:xfrm>
            <a:off x="1040828" y="2729544"/>
            <a:ext cx="1031426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297" name="Google Shape;297;g2b3e4f0941b_0_199"/>
          <p:cNvSpPr/>
          <p:nvPr/>
        </p:nvSpPr>
        <p:spPr>
          <a:xfrm>
            <a:off x="4590505" y="2729544"/>
            <a:ext cx="1261992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/>
          </a:p>
        </p:txBody>
      </p:sp>
      <p:sp>
        <p:nvSpPr>
          <p:cNvPr id="298" name="Google Shape;298;g2b3e4f0941b_0_199"/>
          <p:cNvSpPr/>
          <p:nvPr/>
        </p:nvSpPr>
        <p:spPr>
          <a:xfrm>
            <a:off x="7875195" y="2729544"/>
            <a:ext cx="1368629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/>
          </a:p>
        </p:txBody>
      </p:sp>
      <p:sp>
        <p:nvSpPr>
          <p:cNvPr id="299" name="Google Shape;299;g2b3e4f0941b_0_199"/>
          <p:cNvSpPr/>
          <p:nvPr/>
        </p:nvSpPr>
        <p:spPr>
          <a:xfrm>
            <a:off x="64763" y="1244353"/>
            <a:ext cx="256217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ARM7TDMI</a:t>
            </a:r>
            <a:endParaRPr/>
          </a:p>
        </p:txBody>
      </p:sp>
      <p:cxnSp>
        <p:nvCxnSpPr>
          <p:cNvPr id="300" name="Google Shape;300;g2b3e4f0941b_0_199"/>
          <p:cNvCxnSpPr/>
          <p:nvPr/>
        </p:nvCxnSpPr>
        <p:spPr>
          <a:xfrm>
            <a:off x="5173856" y="2237419"/>
            <a:ext cx="1633781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g2b3e4f0941b_0_199"/>
          <p:cNvCxnSpPr/>
          <p:nvPr/>
        </p:nvCxnSpPr>
        <p:spPr>
          <a:xfrm>
            <a:off x="5173856" y="1780219"/>
            <a:ext cx="0" cy="8955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2" name="Google Shape;302;g2b3e4f0941b_0_199"/>
          <p:cNvSpPr/>
          <p:nvPr/>
        </p:nvSpPr>
        <p:spPr>
          <a:xfrm>
            <a:off x="4739263" y="5176834"/>
            <a:ext cx="1738617" cy="762000"/>
          </a:xfrm>
          <a:prstGeom prst="rect">
            <a:avLst/>
          </a:prstGeom>
          <a:solidFill>
            <a:srgbClr val="44546A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Shift + ALU</a:t>
            </a:r>
            <a:endParaRPr/>
          </a:p>
        </p:txBody>
      </p:sp>
      <p:sp>
        <p:nvSpPr>
          <p:cNvPr id="303" name="Google Shape;303;g2b3e4f0941b_0_199"/>
          <p:cNvSpPr/>
          <p:nvPr/>
        </p:nvSpPr>
        <p:spPr>
          <a:xfrm>
            <a:off x="6483600" y="5167309"/>
            <a:ext cx="1723486" cy="762000"/>
          </a:xfrm>
          <a:prstGeom prst="rect">
            <a:avLst/>
          </a:prstGeom>
          <a:solidFill>
            <a:srgbClr val="4472C4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</p:txBody>
      </p:sp>
      <p:sp>
        <p:nvSpPr>
          <p:cNvPr id="304" name="Google Shape;304;g2b3e4f0941b_0_199"/>
          <p:cNvSpPr/>
          <p:nvPr/>
        </p:nvSpPr>
        <p:spPr>
          <a:xfrm>
            <a:off x="8229842" y="5176834"/>
            <a:ext cx="915062" cy="1219200"/>
          </a:xfrm>
          <a:prstGeom prst="rect">
            <a:avLst/>
          </a:prstGeom>
          <a:gradFill>
            <a:gsLst>
              <a:gs pos="0">
                <a:srgbClr val="D16E2B"/>
              </a:gs>
              <a:gs pos="100000">
                <a:srgbClr val="ED7D31"/>
              </a:gs>
            </a:gsLst>
            <a:lin ang="5400012" scaled="0"/>
          </a:gra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  <p:sp>
        <p:nvSpPr>
          <p:cNvPr id="305" name="Google Shape;305;g2b3e4f0941b_0_199"/>
          <p:cNvSpPr/>
          <p:nvPr/>
        </p:nvSpPr>
        <p:spPr>
          <a:xfrm>
            <a:off x="430848" y="6437309"/>
            <a:ext cx="1031426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306" name="Google Shape;306;g2b3e4f0941b_0_199"/>
          <p:cNvSpPr/>
          <p:nvPr/>
        </p:nvSpPr>
        <p:spPr>
          <a:xfrm>
            <a:off x="3425769" y="6445246"/>
            <a:ext cx="1261992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/>
          </a:p>
        </p:txBody>
      </p:sp>
      <p:sp>
        <p:nvSpPr>
          <p:cNvPr id="307" name="Google Shape;307;g2b3e4f0941b_0_199"/>
          <p:cNvSpPr/>
          <p:nvPr/>
        </p:nvSpPr>
        <p:spPr>
          <a:xfrm>
            <a:off x="5008063" y="6448421"/>
            <a:ext cx="1368629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/>
          </a:p>
        </p:txBody>
      </p:sp>
      <p:sp>
        <p:nvSpPr>
          <p:cNvPr id="308" name="Google Shape;308;g2b3e4f0941b_0_199"/>
          <p:cNvSpPr/>
          <p:nvPr/>
        </p:nvSpPr>
        <p:spPr>
          <a:xfrm>
            <a:off x="6735242" y="6457946"/>
            <a:ext cx="1319274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309" name="Google Shape;309;g2b3e4f0941b_0_199"/>
          <p:cNvSpPr/>
          <p:nvPr/>
        </p:nvSpPr>
        <p:spPr>
          <a:xfrm>
            <a:off x="8235561" y="6446834"/>
            <a:ext cx="1006568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  <p:sp>
        <p:nvSpPr>
          <p:cNvPr id="310" name="Google Shape;310;g2b3e4f0941b_0_199"/>
          <p:cNvSpPr/>
          <p:nvPr/>
        </p:nvSpPr>
        <p:spPr>
          <a:xfrm>
            <a:off x="3359046" y="5184771"/>
            <a:ext cx="1372592" cy="1219200"/>
          </a:xfrm>
          <a:prstGeom prst="rect">
            <a:avLst/>
          </a:prstGeom>
          <a:solidFill>
            <a:srgbClr val="954F72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 Read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b3e4f0941b_0_199"/>
          <p:cNvSpPr/>
          <p:nvPr/>
        </p:nvSpPr>
        <p:spPr>
          <a:xfrm>
            <a:off x="4737357" y="5948359"/>
            <a:ext cx="1738617" cy="457200"/>
          </a:xfrm>
          <a:prstGeom prst="rect">
            <a:avLst/>
          </a:prstGeom>
          <a:solidFill>
            <a:srgbClr val="44546A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Multiply</a:t>
            </a:r>
            <a:endParaRPr/>
          </a:p>
        </p:txBody>
      </p:sp>
      <p:sp>
        <p:nvSpPr>
          <p:cNvPr id="312" name="Google Shape;312;g2b3e4f0941b_0_199"/>
          <p:cNvSpPr/>
          <p:nvPr/>
        </p:nvSpPr>
        <p:spPr>
          <a:xfrm>
            <a:off x="104859" y="5184771"/>
            <a:ext cx="1738617" cy="609600"/>
          </a:xfrm>
          <a:prstGeom prst="rect">
            <a:avLst/>
          </a:prstGeom>
          <a:solidFill>
            <a:srgbClr val="757070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/>
          </a:p>
        </p:txBody>
      </p:sp>
      <p:sp>
        <p:nvSpPr>
          <p:cNvPr id="313" name="Google Shape;313;g2b3e4f0941b_0_199"/>
          <p:cNvSpPr/>
          <p:nvPr/>
        </p:nvSpPr>
        <p:spPr>
          <a:xfrm>
            <a:off x="106764" y="5778496"/>
            <a:ext cx="1738617" cy="619200"/>
          </a:xfrm>
          <a:prstGeom prst="rect">
            <a:avLst/>
          </a:prstGeom>
          <a:solidFill>
            <a:srgbClr val="757070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314" name="Google Shape;314;g2b3e4f0941b_0_199"/>
          <p:cNvSpPr/>
          <p:nvPr/>
        </p:nvSpPr>
        <p:spPr>
          <a:xfrm>
            <a:off x="2129432" y="6448421"/>
            <a:ext cx="951448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ISSUE</a:t>
            </a:r>
            <a:endParaRPr/>
          </a:p>
        </p:txBody>
      </p:sp>
      <p:sp>
        <p:nvSpPr>
          <p:cNvPr id="315" name="Google Shape;315;g2b3e4f0941b_0_199"/>
          <p:cNvSpPr/>
          <p:nvPr/>
        </p:nvSpPr>
        <p:spPr>
          <a:xfrm>
            <a:off x="1862539" y="5175246"/>
            <a:ext cx="1464098" cy="1220700"/>
          </a:xfrm>
          <a:prstGeom prst="rect">
            <a:avLst/>
          </a:prstGeom>
          <a:solidFill>
            <a:srgbClr val="44546A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ARM or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Thumb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/>
          </a:p>
        </p:txBody>
      </p:sp>
      <p:sp>
        <p:nvSpPr>
          <p:cNvPr id="316" name="Google Shape;316;g2b3e4f0941b_0_199"/>
          <p:cNvSpPr/>
          <p:nvPr/>
        </p:nvSpPr>
        <p:spPr>
          <a:xfrm>
            <a:off x="6495038" y="5948359"/>
            <a:ext cx="1723486" cy="457200"/>
          </a:xfrm>
          <a:prstGeom prst="rect">
            <a:avLst/>
          </a:prstGeom>
          <a:solidFill>
            <a:srgbClr val="4472C4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2b3e4f0941b_0_199"/>
          <p:cNvSpPr/>
          <p:nvPr/>
        </p:nvSpPr>
        <p:spPr>
          <a:xfrm>
            <a:off x="6748586" y="5951534"/>
            <a:ext cx="118958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Multiply Add</a:t>
            </a:r>
            <a:endParaRPr/>
          </a:p>
        </p:txBody>
      </p:sp>
      <p:sp>
        <p:nvSpPr>
          <p:cNvPr id="318" name="Google Shape;318;g2b3e4f0941b_0_199"/>
          <p:cNvSpPr/>
          <p:nvPr/>
        </p:nvSpPr>
        <p:spPr>
          <a:xfrm>
            <a:off x="-1899" y="4571996"/>
            <a:ext cx="9623277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150" tIns="40075" rIns="80150" bIns="40075" anchor="t" anchorCtr="0">
            <a:noAutofit/>
          </a:bodyPr>
          <a:lstStyle/>
          <a:p>
            <a:pPr marL="301625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ARM10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Google Shape;838;p27" descr="7 Easy Ways To Tell If Your Team Is Really A Team - Alain Hunki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9826" y="1905001"/>
            <a:ext cx="5673381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9" name="Google Shape;839;p27"/>
          <p:cNvCxnSpPr/>
          <p:nvPr/>
        </p:nvCxnSpPr>
        <p:spPr>
          <a:xfrm rot="10800000" flipH="1">
            <a:off x="5016147" y="1944916"/>
            <a:ext cx="4126287" cy="1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40" name="Google Shape;840;p27"/>
          <p:cNvGrpSpPr/>
          <p:nvPr/>
        </p:nvGrpSpPr>
        <p:grpSpPr>
          <a:xfrm>
            <a:off x="282666" y="349466"/>
            <a:ext cx="10374065" cy="6218388"/>
            <a:chOff x="313844" y="349466"/>
            <a:chExt cx="11518407" cy="6218388"/>
          </a:xfrm>
        </p:grpSpPr>
        <p:sp>
          <p:nvSpPr>
            <p:cNvPr id="841" name="Google Shape;841;p27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7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27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2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5" name="Google Shape;845;p27"/>
          <p:cNvSpPr/>
          <p:nvPr/>
        </p:nvSpPr>
        <p:spPr>
          <a:xfrm>
            <a:off x="4864881" y="1163110"/>
            <a:ext cx="4146423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27"/>
          <p:cNvSpPr/>
          <p:nvPr/>
        </p:nvSpPr>
        <p:spPr>
          <a:xfrm>
            <a:off x="4899683" y="4087193"/>
            <a:ext cx="583565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sz="14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7" name="Google Shape;84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7392" y="2179088"/>
            <a:ext cx="2188192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g2b3e4f0941b_0_19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4" name="Google Shape;324;g2b3e4f0941b_0_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2b3e4f0941b_0_193"/>
          <p:cNvSpPr txBox="1"/>
          <p:nvPr/>
        </p:nvSpPr>
        <p:spPr>
          <a:xfrm>
            <a:off x="305482" y="3474578"/>
            <a:ext cx="9012635" cy="28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Fetch (IF)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instruction is fetched from memory and placed in the instruction pipeline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Decode (ID)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instruction is decoded and the datapath control signals prepared for the next cycle.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Execute (EX)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register bank is read, an operand shifted, the ALU result generated and written back into a destination register</a:t>
            </a:r>
            <a:endParaRPr/>
          </a:p>
        </p:txBody>
      </p:sp>
      <p:sp>
        <p:nvSpPr>
          <p:cNvPr id="326" name="Google Shape;326;g2b3e4f0941b_0_193"/>
          <p:cNvSpPr/>
          <p:nvPr/>
        </p:nvSpPr>
        <p:spPr>
          <a:xfrm>
            <a:off x="3524650" y="1780219"/>
            <a:ext cx="3294221" cy="914400"/>
          </a:xfrm>
          <a:prstGeom prst="rect">
            <a:avLst/>
          </a:prstGeom>
          <a:solidFill>
            <a:srgbClr val="954F72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2b3e4f0941b_0_193"/>
          <p:cNvSpPr/>
          <p:nvPr/>
        </p:nvSpPr>
        <p:spPr>
          <a:xfrm>
            <a:off x="5223232" y="2350131"/>
            <a:ext cx="1555605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 Select</a:t>
            </a:r>
            <a:endParaRPr/>
          </a:p>
        </p:txBody>
      </p:sp>
      <p:sp>
        <p:nvSpPr>
          <p:cNvPr id="328" name="Google Shape;328;g2b3e4f0941b_0_193"/>
          <p:cNvSpPr/>
          <p:nvPr/>
        </p:nvSpPr>
        <p:spPr>
          <a:xfrm>
            <a:off x="8494577" y="2073906"/>
            <a:ext cx="823555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</p:txBody>
      </p:sp>
      <p:sp>
        <p:nvSpPr>
          <p:cNvPr id="329" name="Google Shape;329;g2b3e4f0941b_0_193"/>
          <p:cNvSpPr/>
          <p:nvPr/>
        </p:nvSpPr>
        <p:spPr>
          <a:xfrm>
            <a:off x="3553245" y="2027869"/>
            <a:ext cx="1647111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Thumb</a:t>
            </a:r>
            <a:r>
              <a:rPr lang="en-US" sz="1400" b="1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ARM</a:t>
            </a:r>
            <a:b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decompress</a:t>
            </a:r>
            <a:endParaRPr/>
          </a:p>
        </p:txBody>
      </p:sp>
      <p:sp>
        <p:nvSpPr>
          <p:cNvPr id="330" name="Google Shape;330;g2b3e4f0941b_0_193"/>
          <p:cNvSpPr/>
          <p:nvPr/>
        </p:nvSpPr>
        <p:spPr>
          <a:xfrm>
            <a:off x="5185105" y="1873881"/>
            <a:ext cx="1637744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ARM decode</a:t>
            </a:r>
            <a:endParaRPr/>
          </a:p>
        </p:txBody>
      </p:sp>
      <p:sp>
        <p:nvSpPr>
          <p:cNvPr id="331" name="Google Shape;331;g2b3e4f0941b_0_193"/>
          <p:cNvSpPr/>
          <p:nvPr/>
        </p:nvSpPr>
        <p:spPr>
          <a:xfrm>
            <a:off x="138923" y="1780219"/>
            <a:ext cx="3202715" cy="914400"/>
          </a:xfrm>
          <a:prstGeom prst="rect">
            <a:avLst/>
          </a:prstGeom>
          <a:solidFill>
            <a:srgbClr val="757070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2b3e4f0941b_0_193"/>
          <p:cNvSpPr/>
          <p:nvPr/>
        </p:nvSpPr>
        <p:spPr>
          <a:xfrm>
            <a:off x="167518" y="1980244"/>
            <a:ext cx="3111209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333" name="Google Shape;333;g2b3e4f0941b_0_193"/>
          <p:cNvSpPr/>
          <p:nvPr/>
        </p:nvSpPr>
        <p:spPr>
          <a:xfrm>
            <a:off x="1052077" y="2729544"/>
            <a:ext cx="1031426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334" name="Google Shape;334;g2b3e4f0941b_0_193"/>
          <p:cNvSpPr/>
          <p:nvPr/>
        </p:nvSpPr>
        <p:spPr>
          <a:xfrm>
            <a:off x="4601753" y="2729544"/>
            <a:ext cx="1261992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/>
          </a:p>
        </p:txBody>
      </p:sp>
      <p:sp>
        <p:nvSpPr>
          <p:cNvPr id="335" name="Google Shape;335;g2b3e4f0941b_0_193"/>
          <p:cNvSpPr/>
          <p:nvPr/>
        </p:nvSpPr>
        <p:spPr>
          <a:xfrm>
            <a:off x="167510" y="276537"/>
            <a:ext cx="462934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ARM7TDMI – 3 Stage</a:t>
            </a:r>
            <a:endParaRPr/>
          </a:p>
        </p:txBody>
      </p:sp>
      <p:sp>
        <p:nvSpPr>
          <p:cNvPr id="336" name="Google Shape;336;g2b3e4f0941b_0_193"/>
          <p:cNvSpPr/>
          <p:nvPr/>
        </p:nvSpPr>
        <p:spPr>
          <a:xfrm>
            <a:off x="7001884" y="1780219"/>
            <a:ext cx="3019703" cy="901800"/>
          </a:xfrm>
          <a:prstGeom prst="rect">
            <a:avLst/>
          </a:prstGeom>
          <a:solidFill>
            <a:srgbClr val="44546A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2b3e4f0941b_0_193"/>
          <p:cNvSpPr/>
          <p:nvPr/>
        </p:nvSpPr>
        <p:spPr>
          <a:xfrm>
            <a:off x="7001884" y="1978656"/>
            <a:ext cx="741416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/>
          </a:p>
        </p:txBody>
      </p:sp>
      <p:sp>
        <p:nvSpPr>
          <p:cNvPr id="338" name="Google Shape;338;g2b3e4f0941b_0_193"/>
          <p:cNvSpPr/>
          <p:nvPr/>
        </p:nvSpPr>
        <p:spPr>
          <a:xfrm>
            <a:off x="7671022" y="2073906"/>
            <a:ext cx="915062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Shift</a:t>
            </a:r>
            <a:endParaRPr/>
          </a:p>
        </p:txBody>
      </p:sp>
      <p:sp>
        <p:nvSpPr>
          <p:cNvPr id="339" name="Google Shape;339;g2b3e4f0941b_0_193"/>
          <p:cNvSpPr/>
          <p:nvPr/>
        </p:nvSpPr>
        <p:spPr>
          <a:xfrm>
            <a:off x="8494577" y="2073906"/>
            <a:ext cx="823555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</p:txBody>
      </p:sp>
      <p:sp>
        <p:nvSpPr>
          <p:cNvPr id="340" name="Google Shape;340;g2b3e4f0941b_0_193"/>
          <p:cNvSpPr/>
          <p:nvPr/>
        </p:nvSpPr>
        <p:spPr>
          <a:xfrm>
            <a:off x="9260941" y="1978656"/>
            <a:ext cx="789331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  <p:sp>
        <p:nvSpPr>
          <p:cNvPr id="341" name="Google Shape;341;g2b3e4f0941b_0_193"/>
          <p:cNvSpPr/>
          <p:nvPr/>
        </p:nvSpPr>
        <p:spPr>
          <a:xfrm>
            <a:off x="7886443" y="2729544"/>
            <a:ext cx="1368629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Google Shape;346;g2b3e4f0941b_0_18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7" name="Google Shape;347;g2b3e4f0941b_0_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2b3e4f0941b_0_187"/>
          <p:cNvSpPr/>
          <p:nvPr/>
        </p:nvSpPr>
        <p:spPr>
          <a:xfrm>
            <a:off x="2363664" y="2956554"/>
            <a:ext cx="2013135" cy="914400"/>
          </a:xfrm>
          <a:prstGeom prst="rect">
            <a:avLst/>
          </a:prstGeom>
          <a:solidFill>
            <a:srgbClr val="954F72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2b3e4f0941b_0_187"/>
          <p:cNvSpPr/>
          <p:nvPr/>
        </p:nvSpPr>
        <p:spPr>
          <a:xfrm>
            <a:off x="167516" y="2984687"/>
            <a:ext cx="2013135" cy="914400"/>
          </a:xfrm>
          <a:prstGeom prst="rect">
            <a:avLst/>
          </a:prstGeom>
          <a:solidFill>
            <a:srgbClr val="757070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2b3e4f0941b_0_187"/>
          <p:cNvSpPr/>
          <p:nvPr/>
        </p:nvSpPr>
        <p:spPr>
          <a:xfrm>
            <a:off x="167516" y="3213287"/>
            <a:ext cx="2013135" cy="4764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351" name="Google Shape;351;g2b3e4f0941b_0_187"/>
          <p:cNvSpPr/>
          <p:nvPr/>
        </p:nvSpPr>
        <p:spPr>
          <a:xfrm>
            <a:off x="4559812" y="2984687"/>
            <a:ext cx="2013135" cy="901800"/>
          </a:xfrm>
          <a:prstGeom prst="rect">
            <a:avLst/>
          </a:prstGeom>
          <a:solidFill>
            <a:srgbClr val="44546A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2b3e4f0941b_0_187"/>
          <p:cNvSpPr/>
          <p:nvPr/>
        </p:nvSpPr>
        <p:spPr>
          <a:xfrm>
            <a:off x="4559812" y="3289487"/>
            <a:ext cx="2013135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Shift + ALU</a:t>
            </a:r>
            <a:endParaRPr/>
          </a:p>
        </p:txBody>
      </p:sp>
      <p:sp>
        <p:nvSpPr>
          <p:cNvPr id="353" name="Google Shape;353;g2b3e4f0941b_0_187"/>
          <p:cNvSpPr/>
          <p:nvPr/>
        </p:nvSpPr>
        <p:spPr>
          <a:xfrm>
            <a:off x="6755959" y="2984687"/>
            <a:ext cx="2013135" cy="901800"/>
          </a:xfrm>
          <a:prstGeom prst="rect">
            <a:avLst/>
          </a:prstGeom>
          <a:solidFill>
            <a:srgbClr val="4472C4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2b3e4f0941b_0_187"/>
          <p:cNvSpPr/>
          <p:nvPr/>
        </p:nvSpPr>
        <p:spPr>
          <a:xfrm>
            <a:off x="6755959" y="3213287"/>
            <a:ext cx="2013135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</p:txBody>
      </p:sp>
      <p:sp>
        <p:nvSpPr>
          <p:cNvPr id="355" name="Google Shape;355;g2b3e4f0941b_0_187"/>
          <p:cNvSpPr/>
          <p:nvPr/>
        </p:nvSpPr>
        <p:spPr>
          <a:xfrm>
            <a:off x="8959732" y="2984687"/>
            <a:ext cx="1098074" cy="901800"/>
          </a:xfrm>
          <a:prstGeom prst="rect">
            <a:avLst/>
          </a:prstGeom>
          <a:solidFill>
            <a:srgbClr val="ED7D31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2b3e4f0941b_0_187"/>
          <p:cNvSpPr/>
          <p:nvPr/>
        </p:nvSpPr>
        <p:spPr>
          <a:xfrm>
            <a:off x="8952107" y="3181537"/>
            <a:ext cx="1098074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  <p:sp>
        <p:nvSpPr>
          <p:cNvPr id="357" name="Google Shape;357;g2b3e4f0941b_0_187"/>
          <p:cNvSpPr/>
          <p:nvPr/>
        </p:nvSpPr>
        <p:spPr>
          <a:xfrm>
            <a:off x="3553244" y="3428228"/>
            <a:ext cx="607399" cy="42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/>
          </a:p>
        </p:txBody>
      </p:sp>
      <p:sp>
        <p:nvSpPr>
          <p:cNvPr id="358" name="Google Shape;358;g2b3e4f0941b_0_187"/>
          <p:cNvSpPr/>
          <p:nvPr/>
        </p:nvSpPr>
        <p:spPr>
          <a:xfrm>
            <a:off x="2393544" y="3414160"/>
            <a:ext cx="801940" cy="42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/>
          </a:p>
        </p:txBody>
      </p:sp>
      <p:sp>
        <p:nvSpPr>
          <p:cNvPr id="359" name="Google Shape;359;g2b3e4f0941b_0_187"/>
          <p:cNvSpPr/>
          <p:nvPr/>
        </p:nvSpPr>
        <p:spPr>
          <a:xfrm>
            <a:off x="676520" y="3922900"/>
            <a:ext cx="1031426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360" name="Google Shape;360;g2b3e4f0941b_0_187"/>
          <p:cNvSpPr/>
          <p:nvPr/>
        </p:nvSpPr>
        <p:spPr>
          <a:xfrm>
            <a:off x="2704906" y="3922900"/>
            <a:ext cx="1261992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/>
          </a:p>
        </p:txBody>
      </p:sp>
      <p:sp>
        <p:nvSpPr>
          <p:cNvPr id="361" name="Google Shape;361;g2b3e4f0941b_0_187"/>
          <p:cNvSpPr/>
          <p:nvPr/>
        </p:nvSpPr>
        <p:spPr>
          <a:xfrm>
            <a:off x="4817173" y="3922900"/>
            <a:ext cx="1368629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/>
          </a:p>
        </p:txBody>
      </p:sp>
      <p:sp>
        <p:nvSpPr>
          <p:cNvPr id="362" name="Google Shape;362;g2b3e4f0941b_0_187"/>
          <p:cNvSpPr/>
          <p:nvPr/>
        </p:nvSpPr>
        <p:spPr>
          <a:xfrm>
            <a:off x="7099107" y="3922900"/>
            <a:ext cx="1319274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363" name="Google Shape;363;g2b3e4f0941b_0_187"/>
          <p:cNvSpPr/>
          <p:nvPr/>
        </p:nvSpPr>
        <p:spPr>
          <a:xfrm>
            <a:off x="9001672" y="3922900"/>
            <a:ext cx="1006568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  <p:sp>
        <p:nvSpPr>
          <p:cNvPr id="364" name="Google Shape;364;g2b3e4f0941b_0_187"/>
          <p:cNvSpPr/>
          <p:nvPr/>
        </p:nvSpPr>
        <p:spPr>
          <a:xfrm>
            <a:off x="567538" y="278475"/>
            <a:ext cx="4249632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ARM9TDMI- 5 Stage</a:t>
            </a:r>
            <a:endParaRPr/>
          </a:p>
        </p:txBody>
      </p:sp>
      <p:sp>
        <p:nvSpPr>
          <p:cNvPr id="365" name="Google Shape;365;g2b3e4f0941b_0_187"/>
          <p:cNvSpPr/>
          <p:nvPr/>
        </p:nvSpPr>
        <p:spPr>
          <a:xfrm>
            <a:off x="2377738" y="2957480"/>
            <a:ext cx="2013135" cy="476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ARM or Thumb</a:t>
            </a:r>
            <a:b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 Decode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0" name="Google Shape;370;g2b3e4f0941b_0_18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g2b3e4f0941b_0_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2b3e4f0941b_0_181"/>
          <p:cNvSpPr txBox="1"/>
          <p:nvPr/>
        </p:nvSpPr>
        <p:spPr>
          <a:xfrm>
            <a:off x="173133" y="436663"/>
            <a:ext cx="6237909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Single Cycle, Multiple Cycle, vs. Pipeline</a:t>
            </a:r>
            <a:endParaRPr/>
          </a:p>
        </p:txBody>
      </p:sp>
      <p:pic>
        <p:nvPicPr>
          <p:cNvPr id="373" name="Google Shape;373;g2b3e4f0941b_0_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" y="972775"/>
            <a:ext cx="12202261" cy="5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Google Shape;378;g2b3e4f0941b_0_17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9" name="Google Shape;379;g2b3e4f0941b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0" name="Google Shape;380;g2b3e4f0941b_0_175"/>
          <p:cNvGraphicFramePr/>
          <p:nvPr/>
        </p:nvGraphicFramePr>
        <p:xfrm>
          <a:off x="468456" y="1467188"/>
          <a:ext cx="9121736" cy="3017700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132058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</a:tblGrid>
              <a:tr h="65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381" name="Google Shape;381;g2b3e4f0941b_0_175"/>
          <p:cNvSpPr txBox="1"/>
          <p:nvPr/>
        </p:nvSpPr>
        <p:spPr>
          <a:xfrm>
            <a:off x="629909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  <p:sp>
        <p:nvSpPr>
          <p:cNvPr id="382" name="Google Shape;382;g2b3e4f0941b_0_175"/>
          <p:cNvSpPr/>
          <p:nvPr/>
        </p:nvSpPr>
        <p:spPr>
          <a:xfrm rot="1903609">
            <a:off x="1229453" y="2932938"/>
            <a:ext cx="4759903" cy="607004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Google Shape;387;g2b3e4f0941b_0_16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8" name="Google Shape;388;g2b3e4f0941b_0_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9" name="Google Shape;389;g2b3e4f0941b_0_169"/>
          <p:cNvGraphicFramePr/>
          <p:nvPr/>
        </p:nvGraphicFramePr>
        <p:xfrm>
          <a:off x="468456" y="1467188"/>
          <a:ext cx="3602604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132058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</a:tblGrid>
              <a:tr h="65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390" name="Google Shape;390;g2b3e4f0941b_0_169"/>
          <p:cNvSpPr/>
          <p:nvPr/>
        </p:nvSpPr>
        <p:spPr>
          <a:xfrm rot="1903609">
            <a:off x="2100943" y="2881078"/>
            <a:ext cx="4759903" cy="607004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2b3e4f0941b_0_169"/>
          <p:cNvSpPr txBox="1"/>
          <p:nvPr/>
        </p:nvSpPr>
        <p:spPr>
          <a:xfrm>
            <a:off x="874076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2189</Words>
  <PresentationFormat>Custom</PresentationFormat>
  <Paragraphs>1085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Times New Roman</vt:lpstr>
      <vt:lpstr>Noto Sans Symbols</vt:lpstr>
      <vt:lpstr>Tahoma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        Processor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PESU-CS</dc:creator>
  <cp:lastModifiedBy>VRB</cp:lastModifiedBy>
  <cp:revision>1</cp:revision>
  <dcterms:created xsi:type="dcterms:W3CDTF">2016-01-05T00:08:12Z</dcterms:created>
  <dcterms:modified xsi:type="dcterms:W3CDTF">2024-01-31T04:04:50Z</dcterms:modified>
</cp:coreProperties>
</file>