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09807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3459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gO+7q4bgx0yGe55Ag9VAlaOXLA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1C77E2-97B7-4A7A-AF34-245ACA4498DC}">
  <a:tblStyle styleId="{CD1C77E2-97B7-4A7A-AF34-245ACA4498DC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 b="off" i="off"/>
    </a:neCell>
    <a:nwCell>
      <a:tcTxStyle b="off" i="off"/>
    </a:nwCell>
  </a:tblStyle>
  <a:tblStyle styleId="{F5E19074-CA6F-4043-828B-5B442EA26E4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45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fb4b183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64fb4b1835_1_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3fbd083a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2b3fbd083ad_0_7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3fbd083a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2b3fbd083ad_0_6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3fbd083a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2b3fbd083ad_0_6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3fbd083a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2b3fbd083ad_0_5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3fbd083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2b3fbd083ad_0_5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3fbd083a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2b3fbd083ad_0_4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3fbd083a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2b3fbd083ad_0_4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3fbd083a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2b3fbd083ad_0_3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3fbd083a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2b3fbd083ad_0_3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3fbd083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2b3fbd083ad_0_2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fb4b1835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64fb4b1835_1_9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3fbd083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2b3fbd083ad_0_2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b3fbd083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2b3fbd083ad_0_1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b3fbd083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2b3fbd083ad_0_1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3fbd083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2b3fbd083ad_0_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3fbd083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2b3fbd083ad_0_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b3fbd083ad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2b3fbd083ad_0_952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3fbd083ad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g2b3fbd083ad_0_959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b3fbd083ad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2b3fbd083ad_0_96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b3fbd083ad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2b3fbd083ad_0_976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2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58bb40c15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658bb40c15_0_1176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3fbd083a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b3fbd083ad_0_10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3fbd083a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b3fbd083ad_0_9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3fbd083a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2b3fbd083ad_0_9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4f38bb4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b4f38bb462_0_12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3fbd083a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2b3fbd083ad_0_8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3fbd083a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2b3fbd083ad_0_7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3227389" y="-1078150"/>
            <a:ext cx="4525963" cy="988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6270607" y="1965068"/>
            <a:ext cx="5851525" cy="2470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1237769" y="-414093"/>
            <a:ext cx="5851525" cy="7228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ctrTitle"/>
          </p:nvPr>
        </p:nvSpPr>
        <p:spPr>
          <a:xfrm>
            <a:off x="823556" y="2130426"/>
            <a:ext cx="933362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subTitle"/>
          </p:nvPr>
        </p:nvSpPr>
        <p:spPr>
          <a:xfrm>
            <a:off x="1647111" y="3886200"/>
            <a:ext cx="768651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867403" y="4406901"/>
            <a:ext cx="933362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867403" y="2906713"/>
            <a:ext cx="933362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" type="body"/>
          </p:nvPr>
        </p:nvSpPr>
        <p:spPr>
          <a:xfrm>
            <a:off x="549037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2"/>
          <p:cNvSpPr txBox="1"/>
          <p:nvPr>
            <p:ph idx="2" type="body"/>
          </p:nvPr>
        </p:nvSpPr>
        <p:spPr>
          <a:xfrm>
            <a:off x="5581875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2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549037" y="1535113"/>
            <a:ext cx="48517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3"/>
          <p:cNvSpPr txBox="1"/>
          <p:nvPr>
            <p:ph idx="2" type="body"/>
          </p:nvPr>
        </p:nvSpPr>
        <p:spPr>
          <a:xfrm>
            <a:off x="549037" y="2174875"/>
            <a:ext cx="48517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3"/>
          <p:cNvSpPr txBox="1"/>
          <p:nvPr>
            <p:ph idx="3" type="body"/>
          </p:nvPr>
        </p:nvSpPr>
        <p:spPr>
          <a:xfrm>
            <a:off x="5578063" y="1535113"/>
            <a:ext cx="485363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3"/>
          <p:cNvSpPr txBox="1"/>
          <p:nvPr>
            <p:ph idx="4" type="body"/>
          </p:nvPr>
        </p:nvSpPr>
        <p:spPr>
          <a:xfrm>
            <a:off x="5578063" y="2174875"/>
            <a:ext cx="4853639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3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549038" y="273050"/>
            <a:ext cx="361258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4293163" y="273051"/>
            <a:ext cx="6138538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549038" y="1435101"/>
            <a:ext cx="3612587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2152301" y="4800600"/>
            <a:ext cx="6588443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2152301" y="612775"/>
            <a:ext cx="658844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2152301" y="5367338"/>
            <a:ext cx="658844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264fb4b1835_1_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89" name="Google Shape;89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g264fb4b1835_1_3"/>
          <p:cNvCxnSpPr/>
          <p:nvPr/>
        </p:nvCxnSpPr>
        <p:spPr>
          <a:xfrm flipH="1" rot="10800000">
            <a:off x="4857299" y="3678594"/>
            <a:ext cx="4336455" cy="1140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2" name="Google Shape;92;g264fb4b1835_1_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93" name="Google Shape;93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g264fb4b1835_1_3"/>
          <p:cNvSpPr/>
          <p:nvPr/>
        </p:nvSpPr>
        <p:spPr>
          <a:xfrm>
            <a:off x="3149613" y="1504372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64fb4b1835_1_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b="1" i="0" sz="30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64fb4b1835_1_3"/>
          <p:cNvSpPr/>
          <p:nvPr/>
        </p:nvSpPr>
        <p:spPr>
          <a:xfrm>
            <a:off x="5176467" y="3946650"/>
            <a:ext cx="3876042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- 2.3</a:t>
            </a:r>
            <a:endParaRPr b="1" i="0" sz="31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1" i="0" sz="31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264fb4b1835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g2b3fbd083ad_0_7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2" name="Google Shape;192;g2b3fbd083ad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b3fbd083ad_0_70"/>
          <p:cNvSpPr txBox="1"/>
          <p:nvPr/>
        </p:nvSpPr>
        <p:spPr>
          <a:xfrm>
            <a:off x="313936" y="1696950"/>
            <a:ext cx="9366051" cy="3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Common solution for any type of hazard is to </a:t>
            </a:r>
            <a:r>
              <a:rPr b="1" i="0" lang="en-US" sz="2400" u="sng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stall</a:t>
            </a:r>
            <a:r>
              <a:rPr b="0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pipeline until the hazard is resolved (Stall Cycles)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This is achieved by inserting one or more </a:t>
            </a: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n-US" sz="2400" u="sng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bubbles</a:t>
            </a: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the pipeline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 do this, hardware or software must </a:t>
            </a:r>
            <a:r>
              <a:rPr b="1" i="0" lang="en-US" sz="2400" u="sng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detect</a:t>
            </a:r>
            <a:r>
              <a:rPr b="0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that a hazard has occurred (Hazard Detection)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b3fbd083ad_0_70"/>
          <p:cNvSpPr txBox="1"/>
          <p:nvPr/>
        </p:nvSpPr>
        <p:spPr>
          <a:xfrm>
            <a:off x="925044" y="192575"/>
            <a:ext cx="456522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4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Stalls</a:t>
            </a:r>
            <a:endParaRPr b="1" i="0" sz="4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g2b3fbd083ad_0_6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0" name="Google Shape;200;g2b3fbd083ad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b3fbd083ad_0_65"/>
          <p:cNvSpPr txBox="1"/>
          <p:nvPr/>
        </p:nvSpPr>
        <p:spPr>
          <a:xfrm>
            <a:off x="803568" y="423970"/>
            <a:ext cx="1510572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5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Stalls</a:t>
            </a:r>
            <a:endParaRPr b="1" i="0" sz="35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2b3fbd083ad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1359226"/>
            <a:ext cx="11512631" cy="48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g2b3fbd083ad_0_6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8" name="Google Shape;208;g2b3fbd083ad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b3fbd083ad_0_60"/>
          <p:cNvSpPr txBox="1"/>
          <p:nvPr/>
        </p:nvSpPr>
        <p:spPr>
          <a:xfrm>
            <a:off x="791484" y="166727"/>
            <a:ext cx="3406623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4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Stalls</a:t>
            </a:r>
            <a:endParaRPr b="1" i="0" sz="40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g2b3fbd083ad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856" y="1771336"/>
            <a:ext cx="10557522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g2b3fbd083ad_0_5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6" name="Google Shape;216;g2b3fbd083ad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" name="Google Shape;217;g2b3fbd083ad_0_55"/>
          <p:cNvGraphicFramePr/>
          <p:nvPr/>
        </p:nvGraphicFramePr>
        <p:xfrm>
          <a:off x="230364" y="18564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{F5E19074-CA6F-4043-828B-5B442EA26E44}</a:tableStyleId>
              </a:tblPr>
              <a:tblGrid>
                <a:gridCol w="1957125"/>
                <a:gridCol w="605050"/>
                <a:gridCol w="823550"/>
                <a:gridCol w="823550"/>
                <a:gridCol w="823550"/>
                <a:gridCol w="823550"/>
                <a:gridCol w="846425"/>
                <a:gridCol w="823550"/>
                <a:gridCol w="892175"/>
                <a:gridCol w="915050"/>
                <a:gridCol w="915050"/>
              </a:tblGrid>
              <a:tr h="57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Instruction Number</a:t>
                      </a:r>
                      <a:endParaRPr b="1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10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Clock number</a:t>
                      </a:r>
                      <a:endParaRPr b="1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0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09825" marL="109825" anchor="ctr" anchorCtr="1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2060"/>
                          </a:solidFill>
                        </a:rPr>
                        <a:t>sub R2, R1, R3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WB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2060"/>
                          </a:solidFill>
                        </a:rPr>
                        <a:t>and R4, R2, R5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stall</a:t>
                      </a:r>
                      <a:endParaRPr sz="1400" u="none" cap="none" strike="noStrike"/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stall</a:t>
                      </a:r>
                      <a:endParaRPr sz="1400" u="none" cap="none" strike="noStrike"/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WB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2060"/>
                          </a:solidFill>
                        </a:rPr>
                        <a:t>orr  R8, R5, R6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stall</a:t>
                      </a:r>
                      <a:endParaRPr sz="16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200"/>
                        <a:buFont typeface="Times New Roman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stall</a:t>
                      </a:r>
                      <a:endParaRPr sz="16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</a:t>
                      </a:r>
                      <a:endParaRPr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</a:t>
                      </a:r>
                      <a:endParaRPr b="0" i="0" sz="16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WB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109825" marL="109825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g2b3fbd083ad_0_55"/>
          <p:cNvSpPr txBox="1"/>
          <p:nvPr/>
        </p:nvSpPr>
        <p:spPr>
          <a:xfrm>
            <a:off x="635687" y="423970"/>
            <a:ext cx="1510572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0" i="0" lang="en-US" sz="4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Stalls</a:t>
            </a:r>
            <a:endParaRPr b="0" i="0" sz="40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g2b3fbd083ad_0_5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4" name="Google Shape;224;g2b3fbd083ad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b3fbd083ad_0_50"/>
          <p:cNvSpPr txBox="1"/>
          <p:nvPr/>
        </p:nvSpPr>
        <p:spPr>
          <a:xfrm>
            <a:off x="-11" y="1564449"/>
            <a:ext cx="10916972" cy="453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48" r="0" t="-18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b3fbd083ad_0_50"/>
          <p:cNvSpPr txBox="1"/>
          <p:nvPr/>
        </p:nvSpPr>
        <p:spPr>
          <a:xfrm>
            <a:off x="327541" y="255067"/>
            <a:ext cx="4737064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Disadvantage</a:t>
            </a:r>
            <a:endParaRPr b="1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g2b3fbd083ad_0_4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2" name="Google Shape;232;g2b3fbd083ad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2b3fbd083ad_0_45"/>
          <p:cNvSpPr/>
          <p:nvPr/>
        </p:nvSpPr>
        <p:spPr>
          <a:xfrm>
            <a:off x="489910" y="1935970"/>
            <a:ext cx="8406677" cy="25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                     Average instruction time unpipelined</a:t>
            </a:r>
            <a:endParaRPr b="0" i="0" sz="18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Speedup from pipelining   =        ------------------------------------------------</a:t>
            </a:r>
            <a:endParaRPr b="0" i="0" sz="18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                      Average instruction time pipelined</a:t>
            </a:r>
            <a:endParaRPr b="0" i="0" sz="18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               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CPI </a:t>
            </a:r>
            <a:r>
              <a:rPr b="1" baseline="-25000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unpipelined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 * Clock Cycle Time </a:t>
            </a:r>
            <a:r>
              <a:rPr b="1" baseline="-25000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unpipelined</a:t>
            </a:r>
            <a:endParaRPr b="0" i="0" sz="18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            =   --------------------------------------------------------</a:t>
            </a:r>
            <a:endParaRPr b="0" i="0" sz="18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                 CPI </a:t>
            </a:r>
            <a:r>
              <a:rPr b="1" baseline="-25000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pipelined</a:t>
            </a: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 * Clock Cycle Time </a:t>
            </a:r>
            <a:r>
              <a:rPr b="1" baseline="-25000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pipelined</a:t>
            </a:r>
            <a:endParaRPr b="0" i="0" sz="18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3fbd083ad_0_45"/>
          <p:cNvSpPr txBox="1"/>
          <p:nvPr/>
        </p:nvSpPr>
        <p:spPr>
          <a:xfrm>
            <a:off x="216566" y="1428139"/>
            <a:ext cx="895355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stall causes the pipeline performance to degrade the ideal performance.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b3fbd083ad_0_45"/>
          <p:cNvSpPr txBox="1"/>
          <p:nvPr/>
        </p:nvSpPr>
        <p:spPr>
          <a:xfrm>
            <a:off x="311869" y="339075"/>
            <a:ext cx="9103421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Performance of Pipelines with Stalls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b3fbd083ad_0_45"/>
          <p:cNvSpPr/>
          <p:nvPr/>
        </p:nvSpPr>
        <p:spPr>
          <a:xfrm>
            <a:off x="216566" y="5423135"/>
            <a:ext cx="9466563" cy="13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1: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Ignoring the cycle time overhead of pipelining and assume the stages are all perfectly balanced, then the cycle time of the two machines are equal</a:t>
            </a:r>
            <a:endParaRPr b="1" i="0" sz="16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2:</a:t>
            </a:r>
            <a:r>
              <a:rPr b="1" i="0" lang="en-US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Ideal CPI of pipeline processor is almost always =1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CPI</a:t>
            </a:r>
            <a:r>
              <a:rPr b="1" baseline="-25000" i="0" lang="en-US" sz="1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</a:t>
            </a:r>
            <a:r>
              <a:rPr b="1" i="0" lang="en-US" sz="1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     = Ideal CPI + Pipeline stall clock cycles per instruction</a:t>
            </a:r>
            <a:endParaRPr b="0" i="0" sz="1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                = 1 + Pipeline stall clock cycles per instruction</a:t>
            </a:r>
            <a:endParaRPr b="0" i="0" sz="1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2b3fbd083ad_0_45"/>
          <p:cNvSpPr/>
          <p:nvPr/>
        </p:nvSpPr>
        <p:spPr>
          <a:xfrm>
            <a:off x="734167" y="4421724"/>
            <a:ext cx="8345433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                                                                        CPI </a:t>
            </a:r>
            <a:r>
              <a:rPr b="1" baseline="-25000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unpipelined</a:t>
            </a:r>
            <a:endParaRPr b="0" i="0" sz="18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=   ----------------------------------------------------</a:t>
            </a:r>
            <a:endParaRPr b="0" i="0" sz="18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                  1+ Pipeline stall cycles per instruction</a:t>
            </a:r>
            <a:endParaRPr b="0" i="0" sz="18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g2b3fbd083ad_0_4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3" name="Google Shape;243;g2b3fbd083ad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2b3fbd083ad_0_40"/>
          <p:cNvSpPr/>
          <p:nvPr/>
        </p:nvSpPr>
        <p:spPr>
          <a:xfrm>
            <a:off x="1942746" y="2695193"/>
            <a:ext cx="6038325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                                   Pipeline depth</a:t>
            </a:r>
            <a:endParaRPr b="0" i="0" sz="18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Speedup = -----------------------------------------------------</a:t>
            </a:r>
            <a:endParaRPr b="0" i="0" sz="18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 1 + Pipeline stall cycles per instruction</a:t>
            </a:r>
            <a:endParaRPr b="0" i="0" sz="18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b3fbd083ad_0_40"/>
          <p:cNvSpPr txBox="1"/>
          <p:nvPr/>
        </p:nvSpPr>
        <p:spPr>
          <a:xfrm>
            <a:off x="219612" y="1494864"/>
            <a:ext cx="1015286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all instructions take the same number of cycles, which must also equal the number of pipeline stages ( the depth of the pipeline) then unpipelined CPI is equal to the depth of the pipeline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b3fbd083ad_0_40"/>
          <p:cNvSpPr txBox="1"/>
          <p:nvPr/>
        </p:nvSpPr>
        <p:spPr>
          <a:xfrm>
            <a:off x="378640" y="339075"/>
            <a:ext cx="10602104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Performance of Pipelines with Stalls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b3fbd083ad_0_40"/>
          <p:cNvSpPr txBox="1"/>
          <p:nvPr/>
        </p:nvSpPr>
        <p:spPr>
          <a:xfrm>
            <a:off x="219613" y="4901471"/>
            <a:ext cx="9646333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are no pipeline stalls, this leads to the intuitive result that pipelining can improve performance by the depth of pipeline.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g2b3fbd083ad_0_3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3" name="Google Shape;253;g2b3fbd083ad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b3fbd083ad_0_35"/>
          <p:cNvSpPr txBox="1"/>
          <p:nvPr/>
        </p:nvSpPr>
        <p:spPr>
          <a:xfrm>
            <a:off x="280148" y="1403323"/>
            <a:ext cx="9619314" cy="4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resource conflict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arises due to a hardware </a:t>
            </a:r>
            <a:r>
              <a:rPr b="0" i="0" lang="en-US" sz="2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resource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being </a:t>
            </a:r>
            <a:r>
              <a:rPr b="0" i="0" lang="en-US" sz="26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required by more than one instruction in a single cycle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 one or more such instructions cannot be accommodated,  then a structural hazard occurs, for 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a pipelined machine has a shared single-memory for data and instructions.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Unified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a machine has only one register file write port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Skip MEM stage for add/sub..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a machine has overlapping of read and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Overlap ID &amp; WB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b3fbd083ad_0_35"/>
          <p:cNvSpPr txBox="1"/>
          <p:nvPr/>
        </p:nvSpPr>
        <p:spPr>
          <a:xfrm>
            <a:off x="485385" y="339063"/>
            <a:ext cx="733166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Structural Hazard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g2b3fbd083ad_0_3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1" name="Google Shape;261;g2b3fbd083ad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2b3fbd083ad_0_30"/>
          <p:cNvSpPr txBox="1"/>
          <p:nvPr/>
        </p:nvSpPr>
        <p:spPr>
          <a:xfrm>
            <a:off x="431446" y="354675"/>
            <a:ext cx="798229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IF = MEM = Unified Mem operation </a:t>
            </a:r>
            <a:endParaRPr b="1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2b3fbd083ad_0_30"/>
          <p:cNvPicPr preferRelativeResize="0"/>
          <p:nvPr/>
        </p:nvPicPr>
        <p:blipFill rotWithShape="1">
          <a:blip r:embed="rId4">
            <a:alphaModFix/>
          </a:blip>
          <a:srcRect b="0" l="0" r="0" t="6864"/>
          <a:stretch/>
        </p:blipFill>
        <p:spPr>
          <a:xfrm>
            <a:off x="183012" y="1637275"/>
            <a:ext cx="9493763" cy="39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g2b3fbd083ad_0_2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9" name="Google Shape;269;g2b3fbd083ad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2b3fbd083ad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117" y="1616675"/>
            <a:ext cx="9356504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2b3fbd083ad_0_25"/>
          <p:cNvSpPr txBox="1"/>
          <p:nvPr/>
        </p:nvSpPr>
        <p:spPr>
          <a:xfrm>
            <a:off x="418617" y="339063"/>
            <a:ext cx="733166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Structural Hazard: IF VS MEM: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264fb4b1835_1_9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104" name="Google Shape;104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g264fb4b1835_1_93"/>
          <p:cNvCxnSpPr/>
          <p:nvPr/>
        </p:nvCxnSpPr>
        <p:spPr>
          <a:xfrm flipH="1" rot="10800000">
            <a:off x="4946253" y="3695169"/>
            <a:ext cx="4336455" cy="1140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7" name="Google Shape;107;g264fb4b1835_1_9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108" name="Google Shape;108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264fb4b1835_1_93"/>
          <p:cNvSpPr/>
          <p:nvPr/>
        </p:nvSpPr>
        <p:spPr>
          <a:xfrm>
            <a:off x="3336780" y="1143531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64fb4b1835_1_9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b="1" i="0" sz="30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264fb4b1835_1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4fb4b1835_1_93"/>
          <p:cNvSpPr/>
          <p:nvPr/>
        </p:nvSpPr>
        <p:spPr>
          <a:xfrm>
            <a:off x="4946256" y="3873129"/>
            <a:ext cx="6094165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Pipeline Processor- Hazards</a:t>
            </a:r>
            <a:endParaRPr b="1" i="0" sz="2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g2b3fbd083ad_0_2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7" name="Google Shape;277;g2b3fbd083ad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2b3fbd083ad_0_20"/>
          <p:cNvPicPr preferRelativeResize="0"/>
          <p:nvPr/>
        </p:nvPicPr>
        <p:blipFill rotWithShape="1">
          <a:blip r:embed="rId4">
            <a:alphaModFix/>
          </a:blip>
          <a:srcRect b="0" l="0" r="7235" t="2171"/>
          <a:stretch/>
        </p:blipFill>
        <p:spPr>
          <a:xfrm>
            <a:off x="302454" y="1521600"/>
            <a:ext cx="10375825" cy="44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2b3fbd083ad_0_20"/>
          <p:cNvSpPr txBox="1"/>
          <p:nvPr/>
        </p:nvSpPr>
        <p:spPr>
          <a:xfrm>
            <a:off x="463139" y="339063"/>
            <a:ext cx="733166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Structural Hazard: IF VS MEM: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2b3fbd083ad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" y="0"/>
            <a:ext cx="109804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g2b3fbd083ad_0_1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6" name="Google Shape;286;g2b3fbd083ad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b3fbd083ad_0_15"/>
          <p:cNvSpPr txBox="1"/>
          <p:nvPr/>
        </p:nvSpPr>
        <p:spPr>
          <a:xfrm>
            <a:off x="271969" y="1344975"/>
            <a:ext cx="11124122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10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Replication of resources </a:t>
            </a:r>
            <a:endParaRPr b="0" i="0" sz="9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0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Split Memory (Instruction Memory &amp; Data Memory) </a:t>
            </a:r>
            <a:endParaRPr b="0" i="0" sz="10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b="0" i="0" lang="en-US" sz="10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Harvard Memory Architecture</a:t>
            </a:r>
            <a:endParaRPr b="0" i="0" sz="10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10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cfs15.tistory.com/upload_control/download.blog?fhandle=YmxvZzIzODE4NEBmczE1LnRpc3RvcnkuY29tOi9hdHRhY2gvMC8yNS5qcGc%3D" id="288" name="Google Shape;288;g2b3fbd083ad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288" y="2375371"/>
            <a:ext cx="3653393" cy="44366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g2b3fbd083ad_0_15"/>
          <p:cNvCxnSpPr/>
          <p:nvPr/>
        </p:nvCxnSpPr>
        <p:spPr>
          <a:xfrm rot="10800000">
            <a:off x="3192922" y="2841674"/>
            <a:ext cx="2483275" cy="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0" name="Google Shape;290;g2b3fbd083ad_0_15"/>
          <p:cNvCxnSpPr/>
          <p:nvPr/>
        </p:nvCxnSpPr>
        <p:spPr>
          <a:xfrm rot="10800000">
            <a:off x="3342180" y="5816064"/>
            <a:ext cx="2756353" cy="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1" name="Google Shape;291;g2b3fbd083ad_0_15"/>
          <p:cNvSpPr txBox="1"/>
          <p:nvPr/>
        </p:nvSpPr>
        <p:spPr>
          <a:xfrm>
            <a:off x="5676197" y="2657008"/>
            <a:ext cx="275635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 Memory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2b3fbd083ad_0_15"/>
          <p:cNvSpPr txBox="1"/>
          <p:nvPr/>
        </p:nvSpPr>
        <p:spPr>
          <a:xfrm>
            <a:off x="6086050" y="5631398"/>
            <a:ext cx="275635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Memory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2b3fbd083ad_0_15"/>
          <p:cNvSpPr txBox="1"/>
          <p:nvPr/>
        </p:nvSpPr>
        <p:spPr>
          <a:xfrm>
            <a:off x="271969" y="417075"/>
            <a:ext cx="10078286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Structural Hazard: IF VS MEM: Solution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g2b3fbd083ad_0_1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9" name="Google Shape;299;g2b3fbd083ad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2b3fbd083ad_0_10"/>
          <p:cNvSpPr txBox="1"/>
          <p:nvPr/>
        </p:nvSpPr>
        <p:spPr>
          <a:xfrm>
            <a:off x="183006" y="339063"/>
            <a:ext cx="733166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Structural Hazard: WB Vs WB: </a:t>
            </a:r>
            <a:endParaRPr b="1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g2b3fbd083ad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012" y="1364938"/>
            <a:ext cx="908198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g2b3fbd083ad_0_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7" name="Google Shape;307;g2b3fbd083ad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2b3fbd083ad_0_5"/>
          <p:cNvSpPr txBox="1"/>
          <p:nvPr/>
        </p:nvSpPr>
        <p:spPr>
          <a:xfrm>
            <a:off x="240566" y="339075"/>
            <a:ext cx="9730995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Structural Hazard: WB Vs WB: 🡪 Solution 1</a:t>
            </a:r>
            <a:endParaRPr b="1" i="0" sz="33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g2b3fbd083ad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" y="1147000"/>
            <a:ext cx="1037451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2b3fbd083ad_0_5"/>
          <p:cNvSpPr txBox="1"/>
          <p:nvPr/>
        </p:nvSpPr>
        <p:spPr>
          <a:xfrm>
            <a:off x="1502616" y="4195000"/>
            <a:ext cx="8192322" cy="135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2 ways to solve this pipeline hazard.</a:t>
            </a:r>
            <a:endParaRPr b="1" i="0" sz="18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°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Stall the stage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°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all the instruction follow all stages, AND may take longer than usual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g2b3fbd083ad_0_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6" name="Google Shape;316;g2b3fbd083a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2b3fbd083a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497" y="1428950"/>
            <a:ext cx="9569011" cy="45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2b3fbd083ad_0_0"/>
          <p:cNvSpPr txBox="1"/>
          <p:nvPr/>
        </p:nvSpPr>
        <p:spPr>
          <a:xfrm>
            <a:off x="240566" y="339075"/>
            <a:ext cx="9730995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Structural Hazard: WB Vs WB: 🡪 Solution 2</a:t>
            </a:r>
            <a:endParaRPr b="1" i="0" sz="33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g2b3fbd083ad_0_95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4" name="Google Shape;324;g2b3fbd083ad_0_9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2b3fbd083ad_0_952"/>
          <p:cNvPicPr preferRelativeResize="0"/>
          <p:nvPr/>
        </p:nvPicPr>
        <p:blipFill rotWithShape="1">
          <a:blip r:embed="rId4">
            <a:alphaModFix/>
          </a:blip>
          <a:srcRect b="0" l="0" r="15460" t="0"/>
          <a:stretch/>
        </p:blipFill>
        <p:spPr>
          <a:xfrm>
            <a:off x="421100" y="1206526"/>
            <a:ext cx="10138540" cy="47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2b3fbd083ad_0_952"/>
          <p:cNvSpPr txBox="1"/>
          <p:nvPr/>
        </p:nvSpPr>
        <p:spPr>
          <a:xfrm>
            <a:off x="262804" y="339063"/>
            <a:ext cx="733166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Structural Hazard: ID VS WB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g2b3fbd083ad_0_95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2" name="Google Shape;332;g2b3fbd083ad_0_9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2b3fbd083ad_0_959"/>
          <p:cNvSpPr txBox="1"/>
          <p:nvPr/>
        </p:nvSpPr>
        <p:spPr>
          <a:xfrm>
            <a:off x="835084" y="1581674"/>
            <a:ext cx="9310571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Partitioning/Overlapping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half of the cycle </a:t>
            </a:r>
            <a:r>
              <a:rPr b="0" i="1" lang="en-US" sz="2400" u="sng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 Write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half of the same cycle </a:t>
            </a:r>
            <a:r>
              <a:rPr b="0" i="1" lang="en-US" sz="2400" u="sng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 Read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2b3fbd083ad_0_959"/>
          <p:cNvSpPr txBox="1"/>
          <p:nvPr/>
        </p:nvSpPr>
        <p:spPr>
          <a:xfrm>
            <a:off x="418647" y="454263"/>
            <a:ext cx="733166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Structural Hazard: ID VS WB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g2b3fbd083ad_0_96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0" name="Google Shape;340;g2b3fbd083ad_0_9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2b3fbd083ad_0_967"/>
          <p:cNvSpPr txBox="1"/>
          <p:nvPr/>
        </p:nvSpPr>
        <p:spPr>
          <a:xfrm>
            <a:off x="6" y="230569"/>
            <a:ext cx="733166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Partitioning/Overlapping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g2b3fbd083ad_0_9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651" y="1315024"/>
            <a:ext cx="10639445" cy="45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7" name="Google Shape;347;g2b3fbd083ad_0_97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8" name="Google Shape;348;g2b3fbd083ad_0_9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2b3fbd083ad_0_976"/>
          <p:cNvSpPr txBox="1"/>
          <p:nvPr/>
        </p:nvSpPr>
        <p:spPr>
          <a:xfrm>
            <a:off x="280166" y="354675"/>
            <a:ext cx="5863239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Performance (with stalls)</a:t>
            </a:r>
            <a:endParaRPr b="1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2b3fbd083ad_0_976"/>
          <p:cNvSpPr txBox="1"/>
          <p:nvPr/>
        </p:nvSpPr>
        <p:spPr>
          <a:xfrm>
            <a:off x="280164" y="1206525"/>
            <a:ext cx="10425937" cy="5229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45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 Easy Ways To Tell If Your Team Is Really A Team - Alain Hunkins" id="355" name="Google Shape;3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826" y="1905001"/>
            <a:ext cx="5673381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27"/>
          <p:cNvCxnSpPr/>
          <p:nvPr/>
        </p:nvCxnSpPr>
        <p:spPr>
          <a:xfrm flipH="1" rot="10800000">
            <a:off x="5016147" y="1944916"/>
            <a:ext cx="4126287" cy="1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7" name="Google Shape;357;p27"/>
          <p:cNvGrpSpPr/>
          <p:nvPr/>
        </p:nvGrpSpPr>
        <p:grpSpPr>
          <a:xfrm>
            <a:off x="282666" y="349466"/>
            <a:ext cx="10374065" cy="6218388"/>
            <a:chOff x="313844" y="349466"/>
            <a:chExt cx="11518407" cy="6218388"/>
          </a:xfrm>
        </p:grpSpPr>
        <p:sp>
          <p:nvSpPr>
            <p:cNvPr id="358" name="Google Shape;358;p27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7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7"/>
          <p:cNvSpPr/>
          <p:nvPr/>
        </p:nvSpPr>
        <p:spPr>
          <a:xfrm>
            <a:off x="4864881" y="1163110"/>
            <a:ext cx="4146423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7"/>
          <p:cNvSpPr/>
          <p:nvPr/>
        </p:nvSpPr>
        <p:spPr>
          <a:xfrm>
            <a:off x="4899683" y="4087193"/>
            <a:ext cx="583565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b="0" i="0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7392" y="2179088"/>
            <a:ext cx="2188192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g2658bb40c15_0_117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9" name="Google Shape;119;g2658bb40c15_0_1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658bb40c15_0_1176"/>
          <p:cNvSpPr txBox="1"/>
          <p:nvPr/>
        </p:nvSpPr>
        <p:spPr>
          <a:xfrm>
            <a:off x="169744" y="339075"/>
            <a:ext cx="9892751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Facts About Pipeline Processor</a:t>
            </a:r>
            <a:endParaRPr b="1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658bb40c15_0_1176"/>
          <p:cNvSpPr txBox="1"/>
          <p:nvPr/>
        </p:nvSpPr>
        <p:spPr>
          <a:xfrm>
            <a:off x="381510" y="1502761"/>
            <a:ext cx="9535013" cy="2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Pipelining improves the CPU instruction throughput.                 </a:t>
            </a:r>
            <a:r>
              <a:rPr b="1" i="1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(Pipeline Throughput)       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Ideally, CPI = 1.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Pipelining does not reduce the execution time of an instruction</a:t>
            </a:r>
            <a:r>
              <a:rPr b="0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i="1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(Pipeline Latency)</a:t>
            </a:r>
            <a:endParaRPr b="0" i="0" sz="14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Infact, it slightly increases the execution time due to the increased </a:t>
            </a:r>
            <a:r>
              <a:rPr b="1" i="0" lang="en-US" sz="2400" u="sng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control overhead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of the pipeline stage register delays.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658bb40c15_0_1176"/>
          <p:cNvSpPr txBox="1"/>
          <p:nvPr/>
        </p:nvSpPr>
        <p:spPr>
          <a:xfrm>
            <a:off x="381510" y="4192172"/>
            <a:ext cx="9112427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All instructions that share a pipeline must have the same stages in the same order.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does nothing during Mem stage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does nothing during WB stage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b{cond}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does nothing in EX, MEM &amp; WB stage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g2b3fbd083ad_0_10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8" name="Google Shape;128;g2b3fbd083ad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b3fbd083ad_0_100"/>
          <p:cNvSpPr txBox="1"/>
          <p:nvPr/>
        </p:nvSpPr>
        <p:spPr>
          <a:xfrm>
            <a:off x="5887348" y="1408792"/>
            <a:ext cx="2161923" cy="1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sub R2, R1, R3</a:t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R4, R4, R5</a:t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orr  R8, R5, R6</a:t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R9, R3, R5</a:t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b3fbd083ad_0_100"/>
          <p:cNvSpPr txBox="1"/>
          <p:nvPr/>
        </p:nvSpPr>
        <p:spPr>
          <a:xfrm>
            <a:off x="641182" y="339075"/>
            <a:ext cx="8061908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Non-Pipeline Execution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2b3fbd083ad_0_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915" y="2900049"/>
            <a:ext cx="9700842" cy="219245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b3fbd083ad_0_100"/>
          <p:cNvSpPr txBox="1"/>
          <p:nvPr/>
        </p:nvSpPr>
        <p:spPr>
          <a:xfrm>
            <a:off x="574376" y="2570700"/>
            <a:ext cx="199332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sub R2, R1, R3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b3fbd083ad_0_100"/>
          <p:cNvSpPr txBox="1"/>
          <p:nvPr/>
        </p:nvSpPr>
        <p:spPr>
          <a:xfrm>
            <a:off x="3161869" y="3235514"/>
            <a:ext cx="199332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R4, R4, R5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b3fbd083ad_0_100"/>
          <p:cNvSpPr txBox="1"/>
          <p:nvPr/>
        </p:nvSpPr>
        <p:spPr>
          <a:xfrm>
            <a:off x="5467847" y="3524018"/>
            <a:ext cx="199332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orr  R8, R5, R6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b3fbd083ad_0_100"/>
          <p:cNvSpPr txBox="1"/>
          <p:nvPr/>
        </p:nvSpPr>
        <p:spPr>
          <a:xfrm>
            <a:off x="8049151" y="4077077"/>
            <a:ext cx="184129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R9, R3, R5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b3fbd083ad_0_100"/>
          <p:cNvSpPr txBox="1"/>
          <p:nvPr/>
        </p:nvSpPr>
        <p:spPr>
          <a:xfrm>
            <a:off x="232654" y="5340619"/>
            <a:ext cx="10385948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Each stage takes 10ns, the latency will be 50 ns  and the throughput is 200 ns</a:t>
            </a:r>
            <a:endParaRPr b="0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g2b3fbd083ad_0_9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g2b3fbd083ad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b3fbd083ad_0_95"/>
          <p:cNvSpPr txBox="1"/>
          <p:nvPr/>
        </p:nvSpPr>
        <p:spPr>
          <a:xfrm>
            <a:off x="129098" y="1728944"/>
            <a:ext cx="2161923" cy="30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sub R2, R1, R3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R4, R4, R5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orr  R8, R5, R6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R9, R3, R5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4" name="Google Shape;144;g2b3fbd083ad_0_95"/>
          <p:cNvGraphicFramePr/>
          <p:nvPr/>
        </p:nvGraphicFramePr>
        <p:xfrm>
          <a:off x="2094278" y="17788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{CD1C77E2-97B7-4A7A-AF34-245ACA4498DC}</a:tableStyleId>
              </a:tblPr>
              <a:tblGrid>
                <a:gridCol w="821375"/>
                <a:gridCol w="821375"/>
                <a:gridCol w="821375"/>
                <a:gridCol w="896400"/>
                <a:gridCol w="821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IF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EXE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MEM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WB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</a:tr>
            </a:tbl>
          </a:graphicData>
        </a:graphic>
      </p:graphicFrame>
      <p:graphicFrame>
        <p:nvGraphicFramePr>
          <p:cNvPr id="145" name="Google Shape;145;g2b3fbd083ad_0_95"/>
          <p:cNvGraphicFramePr/>
          <p:nvPr/>
        </p:nvGraphicFramePr>
        <p:xfrm>
          <a:off x="2809734" y="25102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{CD1C77E2-97B7-4A7A-AF34-245ACA4498DC}</a:tableStyleId>
              </a:tblPr>
              <a:tblGrid>
                <a:gridCol w="821375"/>
                <a:gridCol w="821375"/>
                <a:gridCol w="821375"/>
                <a:gridCol w="896400"/>
                <a:gridCol w="821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IF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EXE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MEM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WB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</a:tr>
            </a:tbl>
          </a:graphicData>
        </a:graphic>
      </p:graphicFrame>
      <p:graphicFrame>
        <p:nvGraphicFramePr>
          <p:cNvPr id="146" name="Google Shape;146;g2b3fbd083ad_0_95"/>
          <p:cNvGraphicFramePr/>
          <p:nvPr/>
        </p:nvGraphicFramePr>
        <p:xfrm>
          <a:off x="3632822" y="3230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{CD1C77E2-97B7-4A7A-AF34-245ACA4498DC}</a:tableStyleId>
              </a:tblPr>
              <a:tblGrid>
                <a:gridCol w="821375"/>
                <a:gridCol w="821375"/>
                <a:gridCol w="700025"/>
                <a:gridCol w="896400"/>
                <a:gridCol w="821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IF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EXE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MEM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WB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</a:tr>
            </a:tbl>
          </a:graphicData>
        </a:graphic>
      </p:graphicFrame>
      <p:graphicFrame>
        <p:nvGraphicFramePr>
          <p:cNvPr id="147" name="Google Shape;147;g2b3fbd083ad_0_95"/>
          <p:cNvGraphicFramePr/>
          <p:nvPr/>
        </p:nvGraphicFramePr>
        <p:xfrm>
          <a:off x="4452704" y="39503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{CD1C77E2-97B7-4A7A-AF34-245ACA4498DC}</a:tableStyleId>
              </a:tblPr>
              <a:tblGrid>
                <a:gridCol w="821375"/>
                <a:gridCol w="821375"/>
                <a:gridCol w="700025"/>
                <a:gridCol w="896400"/>
                <a:gridCol w="821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IF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EXE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MEM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WB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</a:tr>
            </a:tbl>
          </a:graphicData>
        </a:graphic>
      </p:graphicFrame>
      <p:sp>
        <p:nvSpPr>
          <p:cNvPr id="148" name="Google Shape;148;g2b3fbd083ad_0_95"/>
          <p:cNvSpPr txBox="1"/>
          <p:nvPr/>
        </p:nvSpPr>
        <p:spPr>
          <a:xfrm>
            <a:off x="556956" y="277575"/>
            <a:ext cx="5163253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Pipelining is Good</a:t>
            </a:r>
            <a:endParaRPr b="0" i="0" sz="22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b3fbd083ad_0_95"/>
          <p:cNvSpPr txBox="1"/>
          <p:nvPr/>
        </p:nvSpPr>
        <p:spPr>
          <a:xfrm>
            <a:off x="431245" y="4879973"/>
            <a:ext cx="9217623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Each stage take 10ns, the latency will be 50 ns 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Each stage take 10ns, the throughput is 80 ns  instead of 200 ns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b3fbd083ad_0_95"/>
          <p:cNvSpPr txBox="1"/>
          <p:nvPr/>
        </p:nvSpPr>
        <p:spPr>
          <a:xfrm>
            <a:off x="6309902" y="1708852"/>
            <a:ext cx="75690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50ns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b3fbd083ad_0_95"/>
          <p:cNvSpPr txBox="1"/>
          <p:nvPr/>
        </p:nvSpPr>
        <p:spPr>
          <a:xfrm>
            <a:off x="7131940" y="2413874"/>
            <a:ext cx="75690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60ns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b3fbd083ad_0_95"/>
          <p:cNvSpPr txBox="1"/>
          <p:nvPr/>
        </p:nvSpPr>
        <p:spPr>
          <a:xfrm>
            <a:off x="7756284" y="3231820"/>
            <a:ext cx="75690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70ns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b3fbd083ad_0_95"/>
          <p:cNvSpPr txBox="1"/>
          <p:nvPr/>
        </p:nvSpPr>
        <p:spPr>
          <a:xfrm>
            <a:off x="8577980" y="3879694"/>
            <a:ext cx="75690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80ns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g2b3fbd083ad_0_9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9" name="Google Shape;159;g2b3fbd083ad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b3fbd083ad_0_90"/>
          <p:cNvSpPr txBox="1"/>
          <p:nvPr/>
        </p:nvSpPr>
        <p:spPr>
          <a:xfrm>
            <a:off x="381510" y="1586203"/>
            <a:ext cx="9758014" cy="4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9846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Good, When every instruction is independent of the other and can execute in the pipeline without any constraint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But in application programs, most of the statements are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dependent on each other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 = A + B;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 = C * D;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This causes constraint on the pipeline to execute these 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dependent  instructions in given 5 cycles.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Increases Latency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b3fbd083ad_0_90"/>
          <p:cNvSpPr txBox="1"/>
          <p:nvPr/>
        </p:nvSpPr>
        <p:spPr>
          <a:xfrm>
            <a:off x="484281" y="226100"/>
            <a:ext cx="7684355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7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Pipelining, But What May Go Wrong?</a:t>
            </a:r>
            <a:endParaRPr b="0" i="0" sz="17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g2b4f38bb462_0_12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7" name="Google Shape;167;g2b4f38bb462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b4f38bb462_0_12"/>
          <p:cNvSpPr txBox="1"/>
          <p:nvPr/>
        </p:nvSpPr>
        <p:spPr>
          <a:xfrm>
            <a:off x="484280" y="3936302"/>
            <a:ext cx="9758014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0" i="0" lang="en-US" sz="225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Each stage take 10ns, the latency will be 50 ns</a:t>
            </a:r>
            <a:endParaRPr b="0" i="0" sz="225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0" i="0" lang="en-US" sz="225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Each stage take 10ns, the throughput is 80 ns  instead of 200 ns</a:t>
            </a:r>
            <a:endParaRPr b="0" i="0" sz="225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0" i="0" lang="en-US" sz="225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With gap between  stages, the throughput is 140 ns instead of 80ns</a:t>
            </a:r>
            <a:endParaRPr b="0" i="0" sz="225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b4f38bb462_0_12"/>
          <p:cNvSpPr txBox="1"/>
          <p:nvPr/>
        </p:nvSpPr>
        <p:spPr>
          <a:xfrm>
            <a:off x="484281" y="226100"/>
            <a:ext cx="7684355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7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Pipelining, But What May Go Wrong?</a:t>
            </a:r>
            <a:endParaRPr b="0" i="0" sz="17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2b4f38bb462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1143002"/>
            <a:ext cx="10980737" cy="24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2b3fbd083ad_0_8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Google Shape;176;g2b3fbd083ad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b3fbd083ad_0_80"/>
          <p:cNvSpPr txBox="1"/>
          <p:nvPr/>
        </p:nvSpPr>
        <p:spPr>
          <a:xfrm>
            <a:off x="263256" y="1529932"/>
            <a:ext cx="9636246" cy="4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Situations that prevent the next instruction in the instruction stream from executing during its designated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Condition that prevents an instruction in the pipe from executing its next scheduled pipe stage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Where one instruction cannot </a:t>
            </a:r>
            <a:r>
              <a:rPr b="1" i="0" lang="en-US" sz="2800" u="sng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immediately</a:t>
            </a: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follow another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49C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1B49C0"/>
                </a:solidFill>
                <a:latin typeface="Calibri"/>
                <a:ea typeface="Calibri"/>
                <a:cs typeface="Calibri"/>
                <a:sym typeface="Calibri"/>
              </a:rPr>
              <a:t>Hazards reduce the performance from the ideal speedup gained by pipelining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b3fbd083ad_0_80"/>
          <p:cNvSpPr txBox="1"/>
          <p:nvPr/>
        </p:nvSpPr>
        <p:spPr>
          <a:xfrm>
            <a:off x="462034" y="339075"/>
            <a:ext cx="9636246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Pipelining, What May Go Wrong?🡪</a:t>
            </a:r>
            <a:r>
              <a:rPr b="0" i="0" lang="en-US" sz="3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Hazards</a:t>
            </a:r>
            <a:endParaRPr b="1" i="0" sz="30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g2b3fbd083ad_0_7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4" name="Google Shape;184;g2b3fbd083ad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b3fbd083ad_0_75"/>
          <p:cNvSpPr txBox="1"/>
          <p:nvPr/>
        </p:nvSpPr>
        <p:spPr>
          <a:xfrm>
            <a:off x="364692" y="259971"/>
            <a:ext cx="733166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Hazards: Limits to Pipelining</a:t>
            </a:r>
            <a:endParaRPr b="1" i="0" sz="33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b3fbd083ad_0_75"/>
          <p:cNvSpPr txBox="1"/>
          <p:nvPr/>
        </p:nvSpPr>
        <p:spPr>
          <a:xfrm>
            <a:off x="168932" y="1539717"/>
            <a:ext cx="9764499" cy="47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Structural Hazard:</a:t>
            </a:r>
            <a:endParaRPr b="0" i="0" sz="14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Due to structure of the pipeline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Hardware cannot support combination of instructions in the pipeline needing the same resources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 Hazard:</a:t>
            </a:r>
            <a:endParaRPr b="0" i="0" sz="14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Due to data dependencies between instructions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Instruction depends on the result of prior instruction still in the pipeline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Control Hazard:</a:t>
            </a:r>
            <a:endParaRPr b="0" i="0" sz="14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Due to control instructions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Pipelining of branches  &amp; other instructions that change the PC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2016-01-05T00:08:12Z</dcterms:created>
  <dc:creator>PESU-CS</dc:creator>
</cp:coreProperties>
</file>