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09807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3459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g94otvmRJp/suYP2vdGPRc1UYp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4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64fb4b1835_1_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5c3c831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2b5c3c831c8_0_4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5c3c831c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b5c3c831c8_0_4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5c3c831c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2b5c3c831c8_0_3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5c3c831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2b5c3c831c8_0_3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5c3c831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b5c3c831c8_0_2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5c3c831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2b5c3c831c8_0_2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5c3c831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2b5c3c831c8_0_1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5c3c831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2b5c3c831c8_0_1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5c3c831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2b5c3c831c8_0_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5c3c831c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2b5c3c831c8_0_13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fb4b1835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64fb4b1835_1_9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5c3c831c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2b5c3c831c8_0_13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5c3c831c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2b5c3c831c8_0_12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b5c3c831c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2b5c3c831c8_0_12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5c3c831c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2b5c3c831c8_0_11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b5c3c831c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2b5c3c831c8_0_11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b5c3c831c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2b5c3c831c8_0_10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b5c3c831c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2b5c3c831c8_0_10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b5c3c831c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g2b5c3c831c8_0_9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b5c3c831c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g2b5c3c831c8_0_9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b5c3c831c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g2b5c3c831c8_0_8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bb40c15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658bb40c15_0_1176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p2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5c3c831c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b5c3c831c8_0_7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5c3c831c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b5c3c831c8_0_7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5c3c831c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b5c3c831c8_0_6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5c3c831c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b5c3c831c8_0_6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5c3c831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2b5c3c831c8_0_5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5c3c831c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b5c3c831c8_0_5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3227389" y="-1078150"/>
            <a:ext cx="4525963" cy="988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6270607" y="1965068"/>
            <a:ext cx="5851525" cy="2470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1237769" y="-414093"/>
            <a:ext cx="5851525" cy="7228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ctrTitle"/>
          </p:nvPr>
        </p:nvSpPr>
        <p:spPr>
          <a:xfrm>
            <a:off x="823556" y="2130426"/>
            <a:ext cx="933362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subTitle"/>
          </p:nvPr>
        </p:nvSpPr>
        <p:spPr>
          <a:xfrm>
            <a:off x="1647111" y="3886200"/>
            <a:ext cx="768651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867403" y="4406901"/>
            <a:ext cx="933362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867403" y="2906713"/>
            <a:ext cx="933362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body"/>
          </p:nvPr>
        </p:nvSpPr>
        <p:spPr>
          <a:xfrm>
            <a:off x="549037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2"/>
          <p:cNvSpPr txBox="1"/>
          <p:nvPr>
            <p:ph idx="2" type="body"/>
          </p:nvPr>
        </p:nvSpPr>
        <p:spPr>
          <a:xfrm>
            <a:off x="5581875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2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549037" y="1535113"/>
            <a:ext cx="48517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549037" y="2174875"/>
            <a:ext cx="48517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3"/>
          <p:cNvSpPr txBox="1"/>
          <p:nvPr>
            <p:ph idx="3" type="body"/>
          </p:nvPr>
        </p:nvSpPr>
        <p:spPr>
          <a:xfrm>
            <a:off x="5578063" y="1535113"/>
            <a:ext cx="485363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3"/>
          <p:cNvSpPr txBox="1"/>
          <p:nvPr>
            <p:ph idx="4" type="body"/>
          </p:nvPr>
        </p:nvSpPr>
        <p:spPr>
          <a:xfrm>
            <a:off x="5578063" y="2174875"/>
            <a:ext cx="4853639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3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549038" y="273050"/>
            <a:ext cx="361258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4293163" y="273051"/>
            <a:ext cx="6138538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549038" y="1435101"/>
            <a:ext cx="3612587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2152301" y="4800600"/>
            <a:ext cx="6588443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2152301" y="612775"/>
            <a:ext cx="658844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2152301" y="5367338"/>
            <a:ext cx="658844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264fb4b1835_1_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89" name="Google Shape;8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g264fb4b1835_1_3"/>
          <p:cNvCxnSpPr/>
          <p:nvPr/>
        </p:nvCxnSpPr>
        <p:spPr>
          <a:xfrm flipH="1" rot="10800000">
            <a:off x="4857299" y="3678594"/>
            <a:ext cx="4336455" cy="1140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" name="Google Shape;92;g264fb4b1835_1_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93" name="Google Shape;93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g264fb4b1835_1_3"/>
          <p:cNvSpPr/>
          <p:nvPr/>
        </p:nvSpPr>
        <p:spPr>
          <a:xfrm>
            <a:off x="3149613" y="1504372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4fb4b1835_1_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b="1" i="0" sz="3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4fb4b1835_1_3"/>
          <p:cNvSpPr/>
          <p:nvPr/>
        </p:nvSpPr>
        <p:spPr>
          <a:xfrm>
            <a:off x="5176467" y="3946650"/>
            <a:ext cx="3876042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- 2.5</a:t>
            </a:r>
            <a:endParaRPr b="1" i="0" sz="31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1" i="0" sz="31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64fb4b1835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g2b5c3c831c8_0_4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7" name="Google Shape;177;g2b5c3c831c8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b5c3c831c8_0_45"/>
          <p:cNvSpPr txBox="1"/>
          <p:nvPr/>
        </p:nvSpPr>
        <p:spPr>
          <a:xfrm>
            <a:off x="516658" y="1480148"/>
            <a:ext cx="4568102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Insert NOP or MOV R0, R0</a:t>
            </a:r>
            <a:endParaRPr b="0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2b5c3c831c8_0_45"/>
          <p:cNvSpPr txBox="1"/>
          <p:nvPr/>
        </p:nvSpPr>
        <p:spPr>
          <a:xfrm>
            <a:off x="290641" y="339075"/>
            <a:ext cx="9349479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Software Solution 2🡪 By Compiler</a:t>
            </a:r>
            <a:endParaRPr b="1" i="0" sz="33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b5c3c831c8_0_45"/>
          <p:cNvSpPr txBox="1"/>
          <p:nvPr/>
        </p:nvSpPr>
        <p:spPr>
          <a:xfrm>
            <a:off x="290644" y="1941813"/>
            <a:ext cx="9727032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compiler can guarantee that no data hazards exist adding NOP or MOV instructions where needed. [Instruction Scheduling]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b5c3c831c8_0_45"/>
          <p:cNvSpPr/>
          <p:nvPr/>
        </p:nvSpPr>
        <p:spPr>
          <a:xfrm>
            <a:off x="290644" y="3597141"/>
            <a:ext cx="4429762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	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R1, R3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 	R12,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R5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orr	R10, R6,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b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	R4, </a:t>
            </a:r>
            <a:r>
              <a:rPr b="1" i="0" lang="en-US" sz="2400" u="none" cap="none" strike="noStrike">
                <a:solidFill>
                  <a:srgbClr val="1B49C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R2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	R5, [R2</a:t>
            </a:r>
            <a:r>
              <a:rPr b="1" i="0" lang="en-US" sz="2400" u="none" cap="none" strike="noStrike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#100]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g2b5c3c831c8_0_45"/>
          <p:cNvSpPr/>
          <p:nvPr/>
        </p:nvSpPr>
        <p:spPr>
          <a:xfrm>
            <a:off x="5210352" y="3237282"/>
            <a:ext cx="442976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	</a:t>
            </a:r>
            <a: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R1, 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MOV R0,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MOV R0,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 	R12, </a:t>
            </a:r>
            <a:r>
              <a:rPr b="1" i="0" lang="en-US" sz="2400" u="none" cap="none" strike="noStrike">
                <a:solidFill>
                  <a:srgbClr val="1B49C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R5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orr	R10, R6, </a:t>
            </a:r>
            <a:r>
              <a:rPr b="1" i="0" lang="en-US" sz="2400" u="none" cap="none" strike="noStrike">
                <a:solidFill>
                  <a:srgbClr val="1B49C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br>
              <a:rPr b="1" i="0" lang="en-US" sz="2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	R4, R2, R2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	R5, [R2</a:t>
            </a:r>
            <a:r>
              <a:rPr b="1" i="0" lang="en-US" sz="2400" u="none" cap="none" strike="noStrike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#100]</a:t>
            </a:r>
            <a:b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g2b5c3c831c8_0_4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8" name="Google Shape;188;g2b5c3c831c8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b5c3c831c8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303" y="1227450"/>
            <a:ext cx="11155975" cy="45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b5c3c831c8_0_40"/>
          <p:cNvSpPr txBox="1"/>
          <p:nvPr/>
        </p:nvSpPr>
        <p:spPr>
          <a:xfrm>
            <a:off x="294304" y="318150"/>
            <a:ext cx="9499347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Software Solution 2🡪 By Compiler</a:t>
            </a:r>
            <a:endParaRPr b="1" i="0" sz="33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g2b5c3c831c8_0_3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6" name="Google Shape;196;g2b5c3c831c8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b5c3c831c8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" y="1081226"/>
            <a:ext cx="11527283" cy="49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b5c3c831c8_0_35"/>
          <p:cNvSpPr txBox="1"/>
          <p:nvPr/>
        </p:nvSpPr>
        <p:spPr>
          <a:xfrm>
            <a:off x="286018" y="339075"/>
            <a:ext cx="8973367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Software Solution 2🡪 By Compiler</a:t>
            </a:r>
            <a:endParaRPr b="1" i="0" sz="33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g2b5c3c831c8_0_3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4" name="Google Shape;204;g2b5c3c831c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b5c3c831c8_0_30"/>
          <p:cNvSpPr txBox="1"/>
          <p:nvPr/>
        </p:nvSpPr>
        <p:spPr>
          <a:xfrm>
            <a:off x="350773" y="1653806"/>
            <a:ext cx="4056893" cy="2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	R2, R1, 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	R4, R2,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orr   	R8, R2, R6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	R9, R4,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rsb   	R1, R6, R7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b5c3c831c8_0_30"/>
          <p:cNvSpPr txBox="1"/>
          <p:nvPr/>
        </p:nvSpPr>
        <p:spPr>
          <a:xfrm>
            <a:off x="5213738" y="1653806"/>
            <a:ext cx="4213606" cy="4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	R2, R1, 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	R4, R2,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orr   	R8, R2, R6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	R9, R4,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rsb   	R1, R6, R7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b5c3c831c8_0_30"/>
          <p:cNvSpPr txBox="1"/>
          <p:nvPr/>
        </p:nvSpPr>
        <p:spPr>
          <a:xfrm>
            <a:off x="233299" y="420150"/>
            <a:ext cx="8514035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Where are NOPs needed?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g2b5c3c831c8_0_2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3" name="Google Shape;213;g2b5c3c831c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b5c3c831c8_0_25"/>
          <p:cNvSpPr txBox="1"/>
          <p:nvPr/>
        </p:nvSpPr>
        <p:spPr>
          <a:xfrm>
            <a:off x="280149" y="1698744"/>
            <a:ext cx="10126200" cy="4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Software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1: Re-order 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2: Insert independent instructions (or no-ops) Ex: MOV R0,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 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Solution 1: Insert bubbles (i.e. stall the pipeline)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2: Data Forwarding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b5c3c831c8_0_25"/>
          <p:cNvSpPr txBox="1"/>
          <p:nvPr/>
        </p:nvSpPr>
        <p:spPr>
          <a:xfrm>
            <a:off x="280150" y="409665"/>
            <a:ext cx="5230981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Attacking Data Hazard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g2b5c3c831c8_0_2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1" name="Google Shape;221;g2b5c3c831c8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b5c3c831c8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" y="1338651"/>
            <a:ext cx="11682765" cy="45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b5c3c831c8_0_20"/>
          <p:cNvSpPr txBox="1"/>
          <p:nvPr/>
        </p:nvSpPr>
        <p:spPr>
          <a:xfrm>
            <a:off x="-234429" y="200475"/>
            <a:ext cx="6645004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1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g2b5c3c831c8_0_1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9" name="Google Shape;229;g2b5c3c831c8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b5c3c831c8_0_15"/>
          <p:cNvSpPr txBox="1"/>
          <p:nvPr/>
        </p:nvSpPr>
        <p:spPr>
          <a:xfrm>
            <a:off x="138490" y="336700"/>
            <a:ext cx="8252846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1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2b5c3c831c8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875" y="1206525"/>
            <a:ext cx="8287622" cy="561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g2b5c3c831c8_0_1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7" name="Google Shape;237;g2b5c3c831c8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b5c3c831c8_0_10"/>
          <p:cNvSpPr txBox="1"/>
          <p:nvPr/>
        </p:nvSpPr>
        <p:spPr>
          <a:xfrm>
            <a:off x="280149" y="1698744"/>
            <a:ext cx="10126200" cy="4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Software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1: Re-order 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2: Insert independent instructions (or no-ops) Ex: MOV R0,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 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1: Insert bubbles (i.e. stall the pipeline)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Solution 2: Data Forwarding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b5c3c831c8_0_10"/>
          <p:cNvSpPr txBox="1"/>
          <p:nvPr/>
        </p:nvSpPr>
        <p:spPr>
          <a:xfrm>
            <a:off x="280170" y="290475"/>
            <a:ext cx="6441817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Attacking Data Hazard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g2b5c3c831c8_0_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5" name="Google Shape;245;g2b5c3c831c8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b5c3c831c8_0_5"/>
          <p:cNvSpPr txBox="1"/>
          <p:nvPr/>
        </p:nvSpPr>
        <p:spPr>
          <a:xfrm>
            <a:off x="420928" y="1320801"/>
            <a:ext cx="9477011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48135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could avoid stalling if we could get to EX stage the ALU output from “previous instruction” to ALU input for the “current instruction”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g2b5c3c831c8_0_5"/>
          <p:cNvGrpSpPr/>
          <p:nvPr/>
        </p:nvGrpSpPr>
        <p:grpSpPr>
          <a:xfrm>
            <a:off x="3053255" y="3721895"/>
            <a:ext cx="5330233" cy="1004094"/>
            <a:chOff x="964" y="745"/>
            <a:chExt cx="2796" cy="632"/>
          </a:xfrm>
        </p:grpSpPr>
        <p:sp>
          <p:nvSpPr>
            <p:cNvPr id="248" name="Google Shape;248;g2b5c3c831c8_0_5"/>
            <p:cNvSpPr/>
            <p:nvPr/>
          </p:nvSpPr>
          <p:spPr>
            <a:xfrm>
              <a:off x="964" y="820"/>
              <a:ext cx="300" cy="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2b5c3c831c8_0_5"/>
            <p:cNvSpPr/>
            <p:nvPr/>
          </p:nvSpPr>
          <p:spPr>
            <a:xfrm>
              <a:off x="1588" y="820"/>
              <a:ext cx="300" cy="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" name="Google Shape;250;g2b5c3c831c8_0_5"/>
            <p:cNvGrpSpPr/>
            <p:nvPr/>
          </p:nvGrpSpPr>
          <p:grpSpPr>
            <a:xfrm>
              <a:off x="2159" y="745"/>
              <a:ext cx="360" cy="632"/>
              <a:chOff x="2159" y="745"/>
              <a:chExt cx="360" cy="632"/>
            </a:xfrm>
          </p:grpSpPr>
          <p:grpSp>
            <p:nvGrpSpPr>
              <p:cNvPr id="251" name="Google Shape;251;g2b5c3c831c8_0_5"/>
              <p:cNvGrpSpPr/>
              <p:nvPr/>
            </p:nvGrpSpPr>
            <p:grpSpPr>
              <a:xfrm>
                <a:off x="2219" y="768"/>
                <a:ext cx="300" cy="609"/>
                <a:chOff x="2219" y="768"/>
                <a:chExt cx="300" cy="609"/>
              </a:xfrm>
            </p:grpSpPr>
            <p:cxnSp>
              <p:nvCxnSpPr>
                <p:cNvPr id="252" name="Google Shape;252;g2b5c3c831c8_0_5"/>
                <p:cNvCxnSpPr/>
                <p:nvPr/>
              </p:nvCxnSpPr>
              <p:spPr>
                <a:xfrm>
                  <a:off x="2219" y="768"/>
                  <a:ext cx="0" cy="3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3" name="Google Shape;253;g2b5c3c831c8_0_5"/>
                <p:cNvCxnSpPr/>
                <p:nvPr/>
              </p:nvCxnSpPr>
              <p:spPr>
                <a:xfrm>
                  <a:off x="2219" y="768"/>
                  <a:ext cx="300" cy="3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4" name="Google Shape;254;g2b5c3c831c8_0_5"/>
                <p:cNvCxnSpPr/>
                <p:nvPr/>
              </p:nvCxnSpPr>
              <p:spPr>
                <a:xfrm>
                  <a:off x="2219" y="939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5" name="Google Shape;255;g2b5c3c831c8_0_5"/>
                <p:cNvCxnSpPr/>
                <p:nvPr/>
              </p:nvCxnSpPr>
              <p:spPr>
                <a:xfrm>
                  <a:off x="2331" y="1008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6" name="Google Shape;256;g2b5c3c831c8_0_5"/>
                <p:cNvCxnSpPr/>
                <p:nvPr/>
              </p:nvCxnSpPr>
              <p:spPr>
                <a:xfrm>
                  <a:off x="2219" y="1077"/>
                  <a:ext cx="0" cy="3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7" name="Google Shape;257;g2b5c3c831c8_0_5"/>
                <p:cNvCxnSpPr/>
                <p:nvPr/>
              </p:nvCxnSpPr>
              <p:spPr>
                <a:xfrm flipH="1" rot="10800000">
                  <a:off x="2219" y="948"/>
                  <a:ext cx="300" cy="3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8" name="Google Shape;258;g2b5c3c831c8_0_5"/>
                <p:cNvCxnSpPr/>
                <p:nvPr/>
              </p:nvCxnSpPr>
              <p:spPr>
                <a:xfrm>
                  <a:off x="2494" y="939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59" name="Google Shape;259;g2b5c3c831c8_0_5"/>
              <p:cNvSpPr/>
              <p:nvPr/>
            </p:nvSpPr>
            <p:spPr>
              <a:xfrm rot="5400000">
                <a:off x="2159" y="74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EXE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0" name="Google Shape;260;g2b5c3c831c8_0_5"/>
            <p:cNvSpPr/>
            <p:nvPr/>
          </p:nvSpPr>
          <p:spPr>
            <a:xfrm>
              <a:off x="2788" y="820"/>
              <a:ext cx="300" cy="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2b5c3c831c8_0_5"/>
            <p:cNvSpPr/>
            <p:nvPr/>
          </p:nvSpPr>
          <p:spPr>
            <a:xfrm>
              <a:off x="3460" y="820"/>
              <a:ext cx="300" cy="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2" name="Google Shape;262;g2b5c3c831c8_0_5"/>
            <p:cNvCxnSpPr/>
            <p:nvPr/>
          </p:nvCxnSpPr>
          <p:spPr>
            <a:xfrm>
              <a:off x="1296" y="1008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g2b5c3c831c8_0_5"/>
            <p:cNvCxnSpPr/>
            <p:nvPr/>
          </p:nvCxnSpPr>
          <p:spPr>
            <a:xfrm>
              <a:off x="1920" y="864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g2b5c3c831c8_0_5"/>
            <p:cNvCxnSpPr/>
            <p:nvPr/>
          </p:nvCxnSpPr>
          <p:spPr>
            <a:xfrm>
              <a:off x="1920" y="1104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g2b5c3c831c8_0_5"/>
            <p:cNvCxnSpPr/>
            <p:nvPr/>
          </p:nvCxnSpPr>
          <p:spPr>
            <a:xfrm>
              <a:off x="2495" y="1011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g2b5c3c831c8_0_5"/>
            <p:cNvCxnSpPr/>
            <p:nvPr/>
          </p:nvCxnSpPr>
          <p:spPr>
            <a:xfrm>
              <a:off x="3120" y="1008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7" name="Google Shape;267;g2b5c3c831c8_0_5"/>
          <p:cNvGrpSpPr/>
          <p:nvPr/>
        </p:nvGrpSpPr>
        <p:grpSpPr>
          <a:xfrm>
            <a:off x="4242835" y="4558508"/>
            <a:ext cx="5330233" cy="1004095"/>
            <a:chOff x="1588" y="1272"/>
            <a:chExt cx="2796" cy="633"/>
          </a:xfrm>
        </p:grpSpPr>
        <p:sp>
          <p:nvSpPr>
            <p:cNvPr id="268" name="Google Shape;268;g2b5c3c831c8_0_5"/>
            <p:cNvSpPr/>
            <p:nvPr/>
          </p:nvSpPr>
          <p:spPr>
            <a:xfrm>
              <a:off x="1588" y="1348"/>
              <a:ext cx="300" cy="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2b5c3c831c8_0_5"/>
            <p:cNvSpPr/>
            <p:nvPr/>
          </p:nvSpPr>
          <p:spPr>
            <a:xfrm>
              <a:off x="2212" y="1348"/>
              <a:ext cx="300" cy="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g2b5c3c831c8_0_5"/>
            <p:cNvGrpSpPr/>
            <p:nvPr/>
          </p:nvGrpSpPr>
          <p:grpSpPr>
            <a:xfrm>
              <a:off x="2782" y="1272"/>
              <a:ext cx="361" cy="633"/>
              <a:chOff x="2782" y="1272"/>
              <a:chExt cx="361" cy="633"/>
            </a:xfrm>
          </p:grpSpPr>
          <p:grpSp>
            <p:nvGrpSpPr>
              <p:cNvPr id="271" name="Google Shape;271;g2b5c3c831c8_0_5"/>
              <p:cNvGrpSpPr/>
              <p:nvPr/>
            </p:nvGrpSpPr>
            <p:grpSpPr>
              <a:xfrm>
                <a:off x="2843" y="1296"/>
                <a:ext cx="300" cy="609"/>
                <a:chOff x="2843" y="1296"/>
                <a:chExt cx="300" cy="609"/>
              </a:xfrm>
            </p:grpSpPr>
            <p:cxnSp>
              <p:nvCxnSpPr>
                <p:cNvPr id="272" name="Google Shape;272;g2b5c3c831c8_0_5"/>
                <p:cNvCxnSpPr/>
                <p:nvPr/>
              </p:nvCxnSpPr>
              <p:spPr>
                <a:xfrm>
                  <a:off x="2843" y="1296"/>
                  <a:ext cx="0" cy="3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3" name="Google Shape;273;g2b5c3c831c8_0_5"/>
                <p:cNvCxnSpPr/>
                <p:nvPr/>
              </p:nvCxnSpPr>
              <p:spPr>
                <a:xfrm>
                  <a:off x="2843" y="1296"/>
                  <a:ext cx="300" cy="3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4" name="Google Shape;274;g2b5c3c831c8_0_5"/>
                <p:cNvCxnSpPr/>
                <p:nvPr/>
              </p:nvCxnSpPr>
              <p:spPr>
                <a:xfrm>
                  <a:off x="2843" y="1467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5" name="Google Shape;275;g2b5c3c831c8_0_5"/>
                <p:cNvCxnSpPr/>
                <p:nvPr/>
              </p:nvCxnSpPr>
              <p:spPr>
                <a:xfrm>
                  <a:off x="2955" y="1536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6" name="Google Shape;276;g2b5c3c831c8_0_5"/>
                <p:cNvCxnSpPr/>
                <p:nvPr/>
              </p:nvCxnSpPr>
              <p:spPr>
                <a:xfrm>
                  <a:off x="2843" y="1605"/>
                  <a:ext cx="0" cy="3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7" name="Google Shape;277;g2b5c3c831c8_0_5"/>
                <p:cNvCxnSpPr/>
                <p:nvPr/>
              </p:nvCxnSpPr>
              <p:spPr>
                <a:xfrm flipH="1" rot="10800000">
                  <a:off x="2843" y="1476"/>
                  <a:ext cx="300" cy="3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8" name="Google Shape;278;g2b5c3c831c8_0_5"/>
                <p:cNvCxnSpPr/>
                <p:nvPr/>
              </p:nvCxnSpPr>
              <p:spPr>
                <a:xfrm>
                  <a:off x="3118" y="1467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79" name="Google Shape;279;g2b5c3c831c8_0_5"/>
              <p:cNvSpPr/>
              <p:nvPr/>
            </p:nvSpPr>
            <p:spPr>
              <a:xfrm rot="5400000">
                <a:off x="2782" y="1272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ALU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0" name="Google Shape;280;g2b5c3c831c8_0_5"/>
            <p:cNvSpPr/>
            <p:nvPr/>
          </p:nvSpPr>
          <p:spPr>
            <a:xfrm>
              <a:off x="3412" y="1348"/>
              <a:ext cx="300" cy="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2b5c3c831c8_0_5"/>
            <p:cNvSpPr/>
            <p:nvPr/>
          </p:nvSpPr>
          <p:spPr>
            <a:xfrm>
              <a:off x="4084" y="1348"/>
              <a:ext cx="300" cy="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" name="Google Shape;282;g2b5c3c831c8_0_5"/>
            <p:cNvCxnSpPr/>
            <p:nvPr/>
          </p:nvCxnSpPr>
          <p:spPr>
            <a:xfrm>
              <a:off x="1920" y="1536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g2b5c3c831c8_0_5"/>
            <p:cNvCxnSpPr/>
            <p:nvPr/>
          </p:nvCxnSpPr>
          <p:spPr>
            <a:xfrm>
              <a:off x="2544" y="1392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g2b5c3c831c8_0_5"/>
            <p:cNvCxnSpPr/>
            <p:nvPr/>
          </p:nvCxnSpPr>
          <p:spPr>
            <a:xfrm>
              <a:off x="2544" y="1632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g2b5c3c831c8_0_5"/>
            <p:cNvCxnSpPr/>
            <p:nvPr/>
          </p:nvCxnSpPr>
          <p:spPr>
            <a:xfrm>
              <a:off x="3119" y="1539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g2b5c3c831c8_0_5"/>
            <p:cNvCxnSpPr/>
            <p:nvPr/>
          </p:nvCxnSpPr>
          <p:spPr>
            <a:xfrm>
              <a:off x="3744" y="1536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7" name="Google Shape;287;g2b5c3c831c8_0_5"/>
          <p:cNvSpPr/>
          <p:nvPr/>
        </p:nvSpPr>
        <p:spPr>
          <a:xfrm>
            <a:off x="1117013" y="3911600"/>
            <a:ext cx="1824719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R2, R3, R4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b5c3c831c8_0_5"/>
          <p:cNvSpPr/>
          <p:nvPr/>
        </p:nvSpPr>
        <p:spPr>
          <a:xfrm>
            <a:off x="1178016" y="4749800"/>
            <a:ext cx="1766357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orr R5, R3,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g2b5c3c831c8_0_5"/>
          <p:cNvCxnSpPr/>
          <p:nvPr/>
        </p:nvCxnSpPr>
        <p:spPr>
          <a:xfrm>
            <a:off x="6065331" y="4140198"/>
            <a:ext cx="383317" cy="801900"/>
          </a:xfrm>
          <a:prstGeom prst="straightConnector1">
            <a:avLst/>
          </a:prstGeom>
          <a:noFill/>
          <a:ln cap="flat" cmpd="sng" w="28575">
            <a:solidFill>
              <a:srgbClr val="0826B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" name="Google Shape;290;g2b5c3c831c8_0_5"/>
          <p:cNvCxnSpPr/>
          <p:nvPr/>
        </p:nvCxnSpPr>
        <p:spPr>
          <a:xfrm>
            <a:off x="2039062" y="4201160"/>
            <a:ext cx="640543" cy="609600"/>
          </a:xfrm>
          <a:prstGeom prst="straightConnector1">
            <a:avLst/>
          </a:prstGeom>
          <a:noFill/>
          <a:ln cap="flat" cmpd="sng" w="28575">
            <a:solidFill>
              <a:srgbClr val="0826B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1" name="Google Shape;291;g2b5c3c831c8_0_5"/>
          <p:cNvSpPr/>
          <p:nvPr/>
        </p:nvSpPr>
        <p:spPr>
          <a:xfrm>
            <a:off x="6024663" y="2751667"/>
            <a:ext cx="2088790" cy="951600"/>
          </a:xfrm>
          <a:prstGeom prst="wedgeEllipseCallout">
            <a:avLst>
              <a:gd fmla="val -45170" name="adj1"/>
              <a:gd fmla="val 74955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 available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b5c3c831c8_0_5"/>
          <p:cNvSpPr/>
          <p:nvPr/>
        </p:nvSpPr>
        <p:spPr>
          <a:xfrm>
            <a:off x="7069610" y="5716853"/>
            <a:ext cx="2088790" cy="951600"/>
          </a:xfrm>
          <a:prstGeom prst="wedgeEllipseCallout">
            <a:avLst>
              <a:gd fmla="val -79241" name="adj1"/>
              <a:gd fmla="val -117205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 Required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2b5c3c831c8_0_5"/>
          <p:cNvSpPr/>
          <p:nvPr/>
        </p:nvSpPr>
        <p:spPr>
          <a:xfrm>
            <a:off x="-203347" y="2420035"/>
            <a:ext cx="10777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initially, register i holds the number 2i (ie. R3 = 6; R6=12; R8 = 16…)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2b5c3c831c8_0_5"/>
          <p:cNvSpPr txBox="1"/>
          <p:nvPr/>
        </p:nvSpPr>
        <p:spPr>
          <a:xfrm>
            <a:off x="4907204" y="3695242"/>
            <a:ext cx="329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b5c3c831c8_0_5"/>
          <p:cNvSpPr txBox="1"/>
          <p:nvPr/>
        </p:nvSpPr>
        <p:spPr>
          <a:xfrm>
            <a:off x="6045946" y="4541908"/>
            <a:ext cx="329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sng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i="0" sz="1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b5c3c831c8_0_5"/>
          <p:cNvSpPr txBox="1"/>
          <p:nvPr/>
        </p:nvSpPr>
        <p:spPr>
          <a:xfrm>
            <a:off x="5918846" y="3908581"/>
            <a:ext cx="437356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b5c3c831c8_0_5"/>
          <p:cNvSpPr txBox="1"/>
          <p:nvPr/>
        </p:nvSpPr>
        <p:spPr>
          <a:xfrm>
            <a:off x="6264533" y="4873784"/>
            <a:ext cx="437356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b5c3c831c8_0_5"/>
          <p:cNvSpPr txBox="1"/>
          <p:nvPr/>
        </p:nvSpPr>
        <p:spPr>
          <a:xfrm>
            <a:off x="363" y="224800"/>
            <a:ext cx="9477011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2: Data Forwarding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g2b5c3c831c8_0_13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4" name="Google Shape;304;g2b5c3c831c8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b5c3c831c8_0_135"/>
          <p:cNvSpPr txBox="1"/>
          <p:nvPr/>
        </p:nvSpPr>
        <p:spPr>
          <a:xfrm>
            <a:off x="410406" y="255800"/>
            <a:ext cx="9895273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2: Data Forwarding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g2b5c3c831c8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" y="1206523"/>
            <a:ext cx="10980019" cy="5299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264fb4b1835_1_9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104" name="Google Shape;10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g264fb4b1835_1_93"/>
          <p:cNvCxnSpPr/>
          <p:nvPr/>
        </p:nvCxnSpPr>
        <p:spPr>
          <a:xfrm flipH="1" rot="10800000">
            <a:off x="4946253" y="3695169"/>
            <a:ext cx="4336455" cy="114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7" name="Google Shape;107;g264fb4b1835_1_9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108" name="Google Shape;108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264fb4b1835_1_93"/>
          <p:cNvSpPr/>
          <p:nvPr/>
        </p:nvSpPr>
        <p:spPr>
          <a:xfrm>
            <a:off x="3336780" y="1143531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4fb4b1835_1_9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b="1" i="0" sz="3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264fb4b1835_1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4fb4b1835_1_93"/>
          <p:cNvSpPr/>
          <p:nvPr/>
        </p:nvSpPr>
        <p:spPr>
          <a:xfrm>
            <a:off x="4946256" y="3873129"/>
            <a:ext cx="6094165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Pipeline Processor: Data Hazard 2</a:t>
            </a:r>
            <a:endParaRPr b="1" i="0" sz="33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g2b5c3c831c8_0_13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2" name="Google Shape;312;g2b5c3c831c8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2b5c3c831c8_0_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12900"/>
            <a:ext cx="4951446" cy="4541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g2b5c3c831c8_0_130"/>
          <p:cNvCxnSpPr/>
          <p:nvPr/>
        </p:nvCxnSpPr>
        <p:spPr>
          <a:xfrm>
            <a:off x="3759959" y="4554220"/>
            <a:ext cx="1189580" cy="15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15" name="Google Shape;315;g2b5c3c831c8_0_130"/>
          <p:cNvCxnSpPr/>
          <p:nvPr/>
        </p:nvCxnSpPr>
        <p:spPr>
          <a:xfrm flipH="1" rot="10800000">
            <a:off x="4949539" y="3708520"/>
            <a:ext cx="1801" cy="8457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16" name="Google Shape;316;g2b5c3c831c8_0_130"/>
          <p:cNvCxnSpPr/>
          <p:nvPr/>
        </p:nvCxnSpPr>
        <p:spPr>
          <a:xfrm rot="10800000">
            <a:off x="3576947" y="3708488"/>
            <a:ext cx="1372592" cy="15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17" name="Google Shape;317;g2b5c3c831c8_0_130"/>
          <p:cNvSpPr/>
          <p:nvPr/>
        </p:nvSpPr>
        <p:spPr>
          <a:xfrm>
            <a:off x="6622629" y="1531395"/>
            <a:ext cx="1824719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R2, R3, R4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b5c3c831c8_0_130"/>
          <p:cNvSpPr/>
          <p:nvPr/>
        </p:nvSpPr>
        <p:spPr>
          <a:xfrm>
            <a:off x="6602300" y="2369595"/>
            <a:ext cx="1766357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orr R5, R3,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b5c3c831c8_0_130"/>
          <p:cNvSpPr txBox="1"/>
          <p:nvPr/>
        </p:nvSpPr>
        <p:spPr>
          <a:xfrm>
            <a:off x="4949539" y="3883660"/>
            <a:ext cx="237916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small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Forwarding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b5c3c831c8_0_130"/>
          <p:cNvSpPr txBox="1"/>
          <p:nvPr/>
        </p:nvSpPr>
        <p:spPr>
          <a:xfrm>
            <a:off x="212591" y="264325"/>
            <a:ext cx="9069196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2: Data Forwarding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g2b5c3c831c8_0_12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6" name="Google Shape;326;g2b5c3c831c8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2b5c3c831c8_0_125"/>
          <p:cNvSpPr txBox="1"/>
          <p:nvPr/>
        </p:nvSpPr>
        <p:spPr>
          <a:xfrm>
            <a:off x="1006568" y="1628406"/>
            <a:ext cx="12627849" cy="4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known 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–bypassing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Short-circuiting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Forwarding handles hazards at both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 stage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 stage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2b5c3c831c8_0_125"/>
          <p:cNvSpPr txBox="1"/>
          <p:nvPr/>
        </p:nvSpPr>
        <p:spPr>
          <a:xfrm>
            <a:off x="-165769" y="403350"/>
            <a:ext cx="10723512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2: Data Forwarding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Google Shape;333;g2b5c3c831c8_0_12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4" name="Google Shape;334;g2b5c3c831c8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2b5c3c831c8_0_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491" y="1394251"/>
            <a:ext cx="10980739" cy="41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b5c3c831c8_0_120"/>
          <p:cNvSpPr txBox="1"/>
          <p:nvPr/>
        </p:nvSpPr>
        <p:spPr>
          <a:xfrm>
            <a:off x="257113" y="339075"/>
            <a:ext cx="9091532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2: Data Forwarding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g2b5c3c831c8_0_11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2" name="Google Shape;342;g2b5c3c831c8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2b5c3c831c8_0_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1354826"/>
            <a:ext cx="12050201" cy="47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2b5c3c831c8_0_115"/>
          <p:cNvSpPr txBox="1"/>
          <p:nvPr/>
        </p:nvSpPr>
        <p:spPr>
          <a:xfrm>
            <a:off x="257113" y="339075"/>
            <a:ext cx="9091532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2: Data Forwarding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Google Shape;349;g2b5c3c831c8_0_11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0" name="Google Shape;350;g2b5c3c831c8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2b5c3c831c8_0_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535" y="1283050"/>
            <a:ext cx="11402453" cy="45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2b5c3c831c8_0_110"/>
          <p:cNvSpPr txBox="1"/>
          <p:nvPr/>
        </p:nvSpPr>
        <p:spPr>
          <a:xfrm>
            <a:off x="257113" y="339075"/>
            <a:ext cx="9091532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2: Data Forwarding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Google Shape;357;g2b5c3c831c8_0_10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8" name="Google Shape;358;g2b5c3c831c8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2b5c3c831c8_0_105"/>
          <p:cNvSpPr txBox="1"/>
          <p:nvPr/>
        </p:nvSpPr>
        <p:spPr>
          <a:xfrm>
            <a:off x="58185" y="364875"/>
            <a:ext cx="8610585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change for Forwarding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b5c3c831c8_0_105"/>
          <p:cNvSpPr/>
          <p:nvPr/>
        </p:nvSpPr>
        <p:spPr>
          <a:xfrm>
            <a:off x="250371" y="1286933"/>
            <a:ext cx="9203934" cy="4511700"/>
          </a:xfrm>
          <a:prstGeom prst="rect">
            <a:avLst/>
          </a:prstGeom>
          <a:noFill/>
          <a:ln cap="flat" cmpd="sng" w="9525">
            <a:solidFill>
              <a:srgbClr val="FFFF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b5c3c831c8_0_105"/>
          <p:cNvSpPr/>
          <p:nvPr/>
        </p:nvSpPr>
        <p:spPr>
          <a:xfrm rot="5400000">
            <a:off x="7038290" y="3191768"/>
            <a:ext cx="3352800" cy="457531"/>
          </a:xfrm>
          <a:prstGeom prst="rect">
            <a:avLst/>
          </a:prstGeom>
          <a:solidFill>
            <a:srgbClr val="00CC00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MEM/WR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b5c3c831c8_0_105"/>
          <p:cNvSpPr/>
          <p:nvPr/>
        </p:nvSpPr>
        <p:spPr>
          <a:xfrm rot="5400000">
            <a:off x="714835" y="3191768"/>
            <a:ext cx="3352800" cy="457531"/>
          </a:xfrm>
          <a:prstGeom prst="rect">
            <a:avLst/>
          </a:prstGeom>
          <a:solidFill>
            <a:srgbClr val="00CC00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ID/EX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b5c3c831c8_0_105"/>
          <p:cNvSpPr/>
          <p:nvPr/>
        </p:nvSpPr>
        <p:spPr>
          <a:xfrm rot="5400000">
            <a:off x="4009056" y="3191768"/>
            <a:ext cx="3352800" cy="457531"/>
          </a:xfrm>
          <a:prstGeom prst="rect">
            <a:avLst/>
          </a:prstGeom>
          <a:solidFill>
            <a:srgbClr val="00CC00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EX/MEM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b5c3c831c8_0_105"/>
          <p:cNvSpPr/>
          <p:nvPr/>
        </p:nvSpPr>
        <p:spPr>
          <a:xfrm>
            <a:off x="6737777" y="2963333"/>
            <a:ext cx="1098074" cy="16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g2b5c3c831c8_0_105"/>
          <p:cNvGrpSpPr/>
          <p:nvPr/>
        </p:nvGrpSpPr>
        <p:grpSpPr>
          <a:xfrm>
            <a:off x="4135570" y="2483909"/>
            <a:ext cx="762551" cy="1470025"/>
            <a:chOff x="1782" y="2232"/>
            <a:chExt cx="468" cy="816"/>
          </a:xfrm>
        </p:grpSpPr>
        <p:sp>
          <p:nvSpPr>
            <p:cNvPr id="366" name="Google Shape;366;g2b5c3c831c8_0_105"/>
            <p:cNvSpPr/>
            <p:nvPr/>
          </p:nvSpPr>
          <p:spPr>
            <a:xfrm>
              <a:off x="1782" y="2232"/>
              <a:ext cx="468" cy="816"/>
            </a:xfrm>
            <a:custGeom>
              <a:rect b="b" l="l" r="r" t="t"/>
              <a:pathLst>
                <a:path extrusionOk="0" h="816" w="468">
                  <a:moveTo>
                    <a:pt x="0" y="0"/>
                  </a:moveTo>
                  <a:lnTo>
                    <a:pt x="468" y="252"/>
                  </a:lnTo>
                  <a:lnTo>
                    <a:pt x="468" y="588"/>
                  </a:lnTo>
                  <a:lnTo>
                    <a:pt x="0" y="816"/>
                  </a:lnTo>
                  <a:lnTo>
                    <a:pt x="0" y="576"/>
                  </a:lnTo>
                  <a:lnTo>
                    <a:pt x="168" y="420"/>
                  </a:lnTo>
                  <a:lnTo>
                    <a:pt x="0" y="25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2b5c3c831c8_0_105"/>
            <p:cNvSpPr txBox="1"/>
            <p:nvPr/>
          </p:nvSpPr>
          <p:spPr>
            <a:xfrm rot="5400000">
              <a:off x="1904" y="2455"/>
              <a:ext cx="300" cy="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ALU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g2b5c3c831c8_0_105"/>
          <p:cNvSpPr/>
          <p:nvPr/>
        </p:nvSpPr>
        <p:spPr>
          <a:xfrm>
            <a:off x="3342517" y="2277533"/>
            <a:ext cx="457531" cy="76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b5c3c831c8_0_105"/>
          <p:cNvSpPr txBox="1"/>
          <p:nvPr/>
        </p:nvSpPr>
        <p:spPr>
          <a:xfrm rot="5400000">
            <a:off x="3208863" y="2452095"/>
            <a:ext cx="724800" cy="412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b5c3c831c8_0_105"/>
          <p:cNvSpPr/>
          <p:nvPr/>
        </p:nvSpPr>
        <p:spPr>
          <a:xfrm>
            <a:off x="3342517" y="3464983"/>
            <a:ext cx="457531" cy="76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b5c3c831c8_0_105"/>
          <p:cNvSpPr txBox="1"/>
          <p:nvPr/>
        </p:nvSpPr>
        <p:spPr>
          <a:xfrm rot="5400000">
            <a:off x="3208863" y="3639545"/>
            <a:ext cx="724800" cy="412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g2b5c3c831c8_0_105"/>
          <p:cNvCxnSpPr/>
          <p:nvPr/>
        </p:nvCxnSpPr>
        <p:spPr>
          <a:xfrm>
            <a:off x="3800047" y="2658533"/>
            <a:ext cx="3660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3" name="Google Shape;373;g2b5c3c831c8_0_105"/>
          <p:cNvCxnSpPr/>
          <p:nvPr/>
        </p:nvCxnSpPr>
        <p:spPr>
          <a:xfrm>
            <a:off x="3800047" y="3725333"/>
            <a:ext cx="3660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4" name="Google Shape;374;g2b5c3c831c8_0_105"/>
          <p:cNvSpPr/>
          <p:nvPr/>
        </p:nvSpPr>
        <p:spPr>
          <a:xfrm rot="5400000">
            <a:off x="430122" y="2780156"/>
            <a:ext cx="1524000" cy="82355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g2b5c3c831c8_0_105"/>
          <p:cNvCxnSpPr/>
          <p:nvPr/>
        </p:nvCxnSpPr>
        <p:spPr>
          <a:xfrm>
            <a:off x="1603900" y="2887133"/>
            <a:ext cx="5490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6" name="Google Shape;376;g2b5c3c831c8_0_105"/>
          <p:cNvCxnSpPr/>
          <p:nvPr/>
        </p:nvCxnSpPr>
        <p:spPr>
          <a:xfrm>
            <a:off x="1603900" y="3572933"/>
            <a:ext cx="5490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7" name="Google Shape;377;g2b5c3c831c8_0_105"/>
          <p:cNvCxnSpPr/>
          <p:nvPr/>
        </p:nvCxnSpPr>
        <p:spPr>
          <a:xfrm>
            <a:off x="2610468" y="2887133"/>
            <a:ext cx="732049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8" name="Google Shape;378;g2b5c3c831c8_0_105"/>
          <p:cNvCxnSpPr/>
          <p:nvPr/>
        </p:nvCxnSpPr>
        <p:spPr>
          <a:xfrm>
            <a:off x="2610468" y="3572933"/>
            <a:ext cx="732049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9" name="Google Shape;379;g2b5c3c831c8_0_105"/>
          <p:cNvSpPr txBox="1"/>
          <p:nvPr/>
        </p:nvSpPr>
        <p:spPr>
          <a:xfrm>
            <a:off x="597332" y="1820333"/>
            <a:ext cx="1082943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NextPC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g2b5c3c831c8_0_105"/>
          <p:cNvCxnSpPr/>
          <p:nvPr/>
        </p:nvCxnSpPr>
        <p:spPr>
          <a:xfrm>
            <a:off x="1603900" y="1972733"/>
            <a:ext cx="5490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1" name="Google Shape;381;g2b5c3c831c8_0_105"/>
          <p:cNvSpPr/>
          <p:nvPr/>
        </p:nvSpPr>
        <p:spPr>
          <a:xfrm>
            <a:off x="2610468" y="1972733"/>
            <a:ext cx="732049" cy="762000"/>
          </a:xfrm>
          <a:custGeom>
            <a:rect b="b" l="l" r="r" t="t"/>
            <a:pathLst>
              <a:path extrusionOk="0" h="480" w="384">
                <a:moveTo>
                  <a:pt x="0" y="0"/>
                </a:moveTo>
                <a:lnTo>
                  <a:pt x="144" y="0"/>
                </a:lnTo>
                <a:lnTo>
                  <a:pt x="144" y="480"/>
                </a:lnTo>
                <a:lnTo>
                  <a:pt x="384" y="48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b5c3c831c8_0_105"/>
          <p:cNvSpPr txBox="1"/>
          <p:nvPr/>
        </p:nvSpPr>
        <p:spPr>
          <a:xfrm>
            <a:off x="332346" y="4144433"/>
            <a:ext cx="1450769" cy="33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Immediate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g2b5c3c831c8_0_105"/>
          <p:cNvCxnSpPr/>
          <p:nvPr/>
        </p:nvCxnSpPr>
        <p:spPr>
          <a:xfrm>
            <a:off x="1695406" y="4334933"/>
            <a:ext cx="457531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4" name="Google Shape;384;g2b5c3c831c8_0_105"/>
          <p:cNvSpPr/>
          <p:nvPr/>
        </p:nvSpPr>
        <p:spPr>
          <a:xfrm>
            <a:off x="2610468" y="3718983"/>
            <a:ext cx="732049" cy="615950"/>
          </a:xfrm>
          <a:custGeom>
            <a:rect b="b" l="l" r="r" t="t"/>
            <a:pathLst>
              <a:path extrusionOk="0" h="388" w="384">
                <a:moveTo>
                  <a:pt x="0" y="388"/>
                </a:moveTo>
                <a:lnTo>
                  <a:pt x="76" y="384"/>
                </a:lnTo>
                <a:lnTo>
                  <a:pt x="76" y="0"/>
                </a:lnTo>
                <a:lnTo>
                  <a:pt x="384" y="4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b5c3c831c8_0_105"/>
          <p:cNvSpPr/>
          <p:nvPr/>
        </p:nvSpPr>
        <p:spPr>
          <a:xfrm>
            <a:off x="2884986" y="3572934"/>
            <a:ext cx="2562172" cy="762001"/>
          </a:xfrm>
          <a:custGeom>
            <a:rect b="b" l="l" r="r" t="t"/>
            <a:pathLst>
              <a:path extrusionOk="0" h="624" w="1344">
                <a:moveTo>
                  <a:pt x="0" y="0"/>
                </a:moveTo>
                <a:lnTo>
                  <a:pt x="0" y="624"/>
                </a:lnTo>
                <a:lnTo>
                  <a:pt x="1344" y="624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g2b5c3c831c8_0_105"/>
          <p:cNvCxnSpPr/>
          <p:nvPr/>
        </p:nvCxnSpPr>
        <p:spPr>
          <a:xfrm>
            <a:off x="5904689" y="4334933"/>
            <a:ext cx="832922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7" name="Google Shape;387;g2b5c3c831c8_0_105"/>
          <p:cNvCxnSpPr/>
          <p:nvPr/>
        </p:nvCxnSpPr>
        <p:spPr>
          <a:xfrm>
            <a:off x="4898121" y="3268133"/>
            <a:ext cx="5490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8" name="Google Shape;388;g2b5c3c831c8_0_105"/>
          <p:cNvCxnSpPr/>
          <p:nvPr/>
        </p:nvCxnSpPr>
        <p:spPr>
          <a:xfrm>
            <a:off x="5904689" y="3268133"/>
            <a:ext cx="832922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9" name="Google Shape;389;g2b5c3c831c8_0_105"/>
          <p:cNvCxnSpPr/>
          <p:nvPr/>
        </p:nvCxnSpPr>
        <p:spPr>
          <a:xfrm>
            <a:off x="7835851" y="3801533"/>
            <a:ext cx="640543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0" name="Google Shape;390;g2b5c3c831c8_0_105"/>
          <p:cNvSpPr/>
          <p:nvPr/>
        </p:nvSpPr>
        <p:spPr>
          <a:xfrm>
            <a:off x="6280246" y="3268133"/>
            <a:ext cx="2196148" cy="1600200"/>
          </a:xfrm>
          <a:custGeom>
            <a:rect b="b" l="l" r="r" t="t"/>
            <a:pathLst>
              <a:path extrusionOk="0" h="1008" w="1152">
                <a:moveTo>
                  <a:pt x="0" y="0"/>
                </a:moveTo>
                <a:lnTo>
                  <a:pt x="0" y="1008"/>
                </a:lnTo>
                <a:lnTo>
                  <a:pt x="1152" y="1008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b5c3c831c8_0_105"/>
          <p:cNvSpPr/>
          <p:nvPr/>
        </p:nvSpPr>
        <p:spPr>
          <a:xfrm>
            <a:off x="6236399" y="3236383"/>
            <a:ext cx="91506" cy="76200"/>
          </a:xfrm>
          <a:prstGeom prst="ellipse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b5c3c831c8_0_105"/>
          <p:cNvSpPr/>
          <p:nvPr/>
        </p:nvSpPr>
        <p:spPr>
          <a:xfrm>
            <a:off x="2835420" y="3534833"/>
            <a:ext cx="91506" cy="76200"/>
          </a:xfrm>
          <a:prstGeom prst="ellipse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g2b5c3c831c8_0_105"/>
          <p:cNvCxnSpPr/>
          <p:nvPr/>
        </p:nvCxnSpPr>
        <p:spPr>
          <a:xfrm>
            <a:off x="8966332" y="4849283"/>
            <a:ext cx="1242898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4" name="Google Shape;394;g2b5c3c831c8_0_105"/>
          <p:cNvCxnSpPr/>
          <p:nvPr/>
        </p:nvCxnSpPr>
        <p:spPr>
          <a:xfrm flipH="1" rot="10800000">
            <a:off x="8943456" y="3795233"/>
            <a:ext cx="1250464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95" name="Google Shape;395;g2b5c3c831c8_0_105"/>
          <p:cNvGrpSpPr/>
          <p:nvPr/>
        </p:nvGrpSpPr>
        <p:grpSpPr>
          <a:xfrm>
            <a:off x="2980305" y="1363133"/>
            <a:ext cx="6695200" cy="4267200"/>
            <a:chOff x="1816" y="1104"/>
            <a:chExt cx="3512" cy="2688"/>
          </a:xfrm>
        </p:grpSpPr>
        <p:sp>
          <p:nvSpPr>
            <p:cNvPr id="396" name="Google Shape;396;g2b5c3c831c8_0_105"/>
            <p:cNvSpPr/>
            <p:nvPr/>
          </p:nvSpPr>
          <p:spPr>
            <a:xfrm>
              <a:off x="1893" y="2832"/>
              <a:ext cx="1659" cy="672"/>
            </a:xfrm>
            <a:custGeom>
              <a:rect b="b" l="l" r="r" t="t"/>
              <a:pathLst>
                <a:path extrusionOk="0" h="672" w="1659">
                  <a:moveTo>
                    <a:pt x="1659" y="480"/>
                  </a:moveTo>
                  <a:lnTo>
                    <a:pt x="1659" y="672"/>
                  </a:lnTo>
                  <a:lnTo>
                    <a:pt x="0" y="666"/>
                  </a:lnTo>
                  <a:lnTo>
                    <a:pt x="0" y="0"/>
                  </a:lnTo>
                  <a:lnTo>
                    <a:pt x="114" y="0"/>
                  </a:lnTo>
                </a:path>
              </a:pathLst>
            </a:custGeom>
            <a:noFill/>
            <a:ln cap="flat" cmpd="sng" w="28575">
              <a:solidFill>
                <a:srgbClr val="0563C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2b5c3c831c8_0_105"/>
            <p:cNvSpPr/>
            <p:nvPr/>
          </p:nvSpPr>
          <p:spPr>
            <a:xfrm>
              <a:off x="3532" y="3284"/>
              <a:ext cx="0" cy="0"/>
            </a:xfrm>
            <a:prstGeom prst="ellipse">
              <a:avLst/>
            </a:prstGeom>
            <a:solidFill>
              <a:srgbClr val="000000"/>
            </a:solidFill>
            <a:ln cap="flat" cmpd="sng" w="28575">
              <a:solidFill>
                <a:srgbClr val="0563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2b5c3c831c8_0_105"/>
            <p:cNvSpPr/>
            <p:nvPr/>
          </p:nvSpPr>
          <p:spPr>
            <a:xfrm>
              <a:off x="1824" y="1104"/>
              <a:ext cx="3504" cy="1536"/>
            </a:xfrm>
            <a:custGeom>
              <a:rect b="b" l="l" r="r" t="t"/>
              <a:pathLst>
                <a:path extrusionOk="0" h="1536" w="3504">
                  <a:moveTo>
                    <a:pt x="3504" y="1536"/>
                  </a:moveTo>
                  <a:lnTo>
                    <a:pt x="3504" y="0"/>
                  </a:lnTo>
                  <a:lnTo>
                    <a:pt x="0" y="0"/>
                  </a:lnTo>
                  <a:lnTo>
                    <a:pt x="3" y="798"/>
                  </a:lnTo>
                  <a:lnTo>
                    <a:pt x="186" y="795"/>
                  </a:lnTo>
                </a:path>
              </a:pathLst>
            </a:custGeom>
            <a:noFill/>
            <a:ln cap="flat" cmpd="sng" w="28575">
              <a:solidFill>
                <a:srgbClr val="0563C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2b5c3c831c8_0_105"/>
            <p:cNvSpPr/>
            <p:nvPr/>
          </p:nvSpPr>
          <p:spPr>
            <a:xfrm>
              <a:off x="1856" y="2764"/>
              <a:ext cx="3380" cy="956"/>
            </a:xfrm>
            <a:custGeom>
              <a:rect b="b" l="l" r="r" t="t"/>
              <a:pathLst>
                <a:path extrusionOk="0" h="956" w="3380">
                  <a:moveTo>
                    <a:pt x="3088" y="540"/>
                  </a:moveTo>
                  <a:lnTo>
                    <a:pt x="3380" y="540"/>
                  </a:lnTo>
                  <a:lnTo>
                    <a:pt x="3380" y="956"/>
                  </a:lnTo>
                  <a:lnTo>
                    <a:pt x="0" y="956"/>
                  </a:lnTo>
                  <a:lnTo>
                    <a:pt x="0" y="0"/>
                  </a:lnTo>
                  <a:lnTo>
                    <a:pt x="152" y="0"/>
                  </a:lnTo>
                </a:path>
              </a:pathLst>
            </a:custGeom>
            <a:noFill/>
            <a:ln cap="flat" cmpd="sng" w="28575">
              <a:solidFill>
                <a:srgbClr val="0563C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2b5c3c831c8_0_105"/>
            <p:cNvSpPr/>
            <p:nvPr/>
          </p:nvSpPr>
          <p:spPr>
            <a:xfrm>
              <a:off x="1816" y="2640"/>
              <a:ext cx="3512" cy="1152"/>
            </a:xfrm>
            <a:custGeom>
              <a:rect b="b" l="l" r="r" t="t"/>
              <a:pathLst>
                <a:path extrusionOk="0" h="1152" w="3512">
                  <a:moveTo>
                    <a:pt x="3128" y="0"/>
                  </a:moveTo>
                  <a:lnTo>
                    <a:pt x="3512" y="0"/>
                  </a:lnTo>
                  <a:lnTo>
                    <a:pt x="3512" y="1152"/>
                  </a:lnTo>
                  <a:lnTo>
                    <a:pt x="0" y="1152"/>
                  </a:lnTo>
                  <a:lnTo>
                    <a:pt x="2" y="33"/>
                  </a:lnTo>
                  <a:lnTo>
                    <a:pt x="191" y="36"/>
                  </a:lnTo>
                </a:path>
              </a:pathLst>
            </a:custGeom>
            <a:noFill/>
            <a:ln cap="flat" cmpd="sng" w="28575">
              <a:solidFill>
                <a:srgbClr val="0563C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2b5c3c831c8_0_105"/>
            <p:cNvSpPr/>
            <p:nvPr/>
          </p:nvSpPr>
          <p:spPr>
            <a:xfrm>
              <a:off x="1899" y="1296"/>
              <a:ext cx="1653" cy="1008"/>
            </a:xfrm>
            <a:custGeom>
              <a:rect b="b" l="l" r="r" t="t"/>
              <a:pathLst>
                <a:path extrusionOk="0" h="1008" w="1653">
                  <a:moveTo>
                    <a:pt x="1653" y="1008"/>
                  </a:moveTo>
                  <a:lnTo>
                    <a:pt x="1653" y="0"/>
                  </a:lnTo>
                  <a:lnTo>
                    <a:pt x="0" y="0"/>
                  </a:lnTo>
                  <a:lnTo>
                    <a:pt x="0" y="432"/>
                  </a:lnTo>
                  <a:lnTo>
                    <a:pt x="117" y="432"/>
                  </a:lnTo>
                </a:path>
              </a:pathLst>
            </a:custGeom>
            <a:noFill/>
            <a:ln cap="flat" cmpd="sng" w="28575">
              <a:solidFill>
                <a:srgbClr val="0563C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2b5c3c831c8_0_105"/>
            <p:cNvSpPr/>
            <p:nvPr/>
          </p:nvSpPr>
          <p:spPr>
            <a:xfrm>
              <a:off x="1872" y="1200"/>
              <a:ext cx="3360" cy="2112"/>
            </a:xfrm>
            <a:custGeom>
              <a:rect b="b" l="l" r="r" t="t"/>
              <a:pathLst>
                <a:path extrusionOk="0" h="2112" w="3360">
                  <a:moveTo>
                    <a:pt x="3360" y="2112"/>
                  </a:moveTo>
                  <a:lnTo>
                    <a:pt x="3360" y="0"/>
                  </a:lnTo>
                  <a:lnTo>
                    <a:pt x="0" y="0"/>
                  </a:lnTo>
                  <a:lnTo>
                    <a:pt x="0" y="624"/>
                  </a:lnTo>
                  <a:lnTo>
                    <a:pt x="144" y="624"/>
                  </a:lnTo>
                </a:path>
              </a:pathLst>
            </a:custGeom>
            <a:noFill/>
            <a:ln cap="flat" cmpd="sng" w="28575">
              <a:solidFill>
                <a:srgbClr val="0563C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2b5c3c831c8_0_105"/>
            <p:cNvSpPr/>
            <p:nvPr/>
          </p:nvSpPr>
          <p:spPr>
            <a:xfrm>
              <a:off x="5204" y="3276"/>
              <a:ext cx="0" cy="0"/>
            </a:xfrm>
            <a:prstGeom prst="ellipse">
              <a:avLst/>
            </a:prstGeom>
            <a:solidFill>
              <a:srgbClr val="000000"/>
            </a:solidFill>
            <a:ln cap="flat" cmpd="sng" w="28575">
              <a:solidFill>
                <a:srgbClr val="0563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2b5c3c831c8_0_105"/>
            <p:cNvSpPr/>
            <p:nvPr/>
          </p:nvSpPr>
          <p:spPr>
            <a:xfrm>
              <a:off x="5304" y="2616"/>
              <a:ext cx="0" cy="0"/>
            </a:xfrm>
            <a:prstGeom prst="ellipse">
              <a:avLst/>
            </a:prstGeom>
            <a:solidFill>
              <a:srgbClr val="000000"/>
            </a:solidFill>
            <a:ln cap="flat" cmpd="sng" w="28575">
              <a:solidFill>
                <a:srgbClr val="0563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g2b5c3c831c8_0_105"/>
          <p:cNvSpPr/>
          <p:nvPr/>
        </p:nvSpPr>
        <p:spPr>
          <a:xfrm>
            <a:off x="10123504" y="3496733"/>
            <a:ext cx="457531" cy="160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b5c3c831c8_0_105"/>
          <p:cNvSpPr txBox="1"/>
          <p:nvPr/>
        </p:nvSpPr>
        <p:spPr>
          <a:xfrm rot="5400000">
            <a:off x="9570765" y="4090395"/>
            <a:ext cx="1563000" cy="412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2b5c3c831c8_0_105"/>
          <p:cNvSpPr/>
          <p:nvPr/>
        </p:nvSpPr>
        <p:spPr>
          <a:xfrm>
            <a:off x="223682" y="3191933"/>
            <a:ext cx="10523207" cy="2590800"/>
          </a:xfrm>
          <a:custGeom>
            <a:rect b="b" l="l" r="r" t="t"/>
            <a:pathLst>
              <a:path extrusionOk="0" h="1632" w="5520">
                <a:moveTo>
                  <a:pt x="5424" y="720"/>
                </a:moveTo>
                <a:lnTo>
                  <a:pt x="5520" y="720"/>
                </a:lnTo>
                <a:lnTo>
                  <a:pt x="5520" y="1632"/>
                </a:lnTo>
                <a:lnTo>
                  <a:pt x="0" y="1632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b5c3c831c8_0_105"/>
          <p:cNvSpPr txBox="1"/>
          <p:nvPr/>
        </p:nvSpPr>
        <p:spPr>
          <a:xfrm>
            <a:off x="1725908" y="6155796"/>
            <a:ext cx="6942939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circuit detects and resolves this hazard?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g2b5c3c831c8_0_10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4" name="Google Shape;414;g2b5c3c831c8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2b5c3c831c8_0_100"/>
          <p:cNvSpPr/>
          <p:nvPr/>
        </p:nvSpPr>
        <p:spPr>
          <a:xfrm>
            <a:off x="264351" y="2002368"/>
            <a:ext cx="10157183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Does Forwarding eliminate all hazards??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b5c3c831c8_0_100"/>
          <p:cNvSpPr/>
          <p:nvPr/>
        </p:nvSpPr>
        <p:spPr>
          <a:xfrm>
            <a:off x="538869" y="4804833"/>
            <a:ext cx="10157183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FF3305"/>
                </a:solidFill>
                <a:latin typeface="Comic Sans MS"/>
                <a:ea typeface="Comic Sans MS"/>
                <a:cs typeface="Comic Sans MS"/>
                <a:sym typeface="Comic Sans MS"/>
              </a:rPr>
              <a:t>NO! You may need to stall after loads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b5c3c831c8_0_100"/>
          <p:cNvSpPr txBox="1"/>
          <p:nvPr/>
        </p:nvSpPr>
        <p:spPr>
          <a:xfrm>
            <a:off x="3019699" y="2942167"/>
            <a:ext cx="4349064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this 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LDR	R0, [R1, #60]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	R2, R0, R4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2" name="Google Shape;422;g2b5c3c831c8_0_9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3" name="Google Shape;423;g2b5c3c831c8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g2b5c3c831c8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490" y="1208925"/>
            <a:ext cx="11725697" cy="47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2b5c3c831c8_0_95"/>
          <p:cNvSpPr txBox="1"/>
          <p:nvPr/>
        </p:nvSpPr>
        <p:spPr>
          <a:xfrm>
            <a:off x="138500" y="339075"/>
            <a:ext cx="9924094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2: Data Forwarding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g2b5c3c831c8_0_9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1" name="Google Shape;431;g2b5c3c831c8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2b5c3c831c8_0_90"/>
          <p:cNvSpPr/>
          <p:nvPr/>
        </p:nvSpPr>
        <p:spPr>
          <a:xfrm>
            <a:off x="171751" y="2447779"/>
            <a:ext cx="997417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826B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forwarding we need to find only one independent instructions to place between them,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826B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swapping the ldr instructions works: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b5c3c831c8_0_90"/>
          <p:cNvSpPr/>
          <p:nvPr/>
        </p:nvSpPr>
        <p:spPr>
          <a:xfrm>
            <a:off x="2276392" y="5417231"/>
            <a:ext cx="4591519" cy="1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ldr	R6, [R2, #4]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ldr	R7, [R2]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nop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add	R4, R5, R6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	R6, [R2, #4]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b5c3c831c8_0_90"/>
          <p:cNvSpPr/>
          <p:nvPr/>
        </p:nvSpPr>
        <p:spPr>
          <a:xfrm>
            <a:off x="354763" y="4556755"/>
            <a:ext cx="997417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DC6C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forwarding we need two independent instructions to place between them,  so in addition a nop is added.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b5c3c831c8_0_90"/>
          <p:cNvSpPr/>
          <p:nvPr/>
        </p:nvSpPr>
        <p:spPr>
          <a:xfrm>
            <a:off x="299856" y="3514579"/>
            <a:ext cx="459151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ldr	R6, [R2, #4]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ldr	R7, [R2]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add	R4, R5, R6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	R6, [R2, #4]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2b5c3c831c8_0_90"/>
          <p:cNvSpPr/>
          <p:nvPr/>
        </p:nvSpPr>
        <p:spPr>
          <a:xfrm>
            <a:off x="2192512" y="1312987"/>
            <a:ext cx="4425799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ldr	R7, [R2]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ldr	R6, [R2, #4]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add	R4, R5, R6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	R6, [R2, #4]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b5c3c831c8_0_90"/>
          <p:cNvSpPr txBox="1"/>
          <p:nvPr/>
        </p:nvSpPr>
        <p:spPr>
          <a:xfrm>
            <a:off x="354752" y="339075"/>
            <a:ext cx="4738505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Think About It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b5c3c831c8_0_90"/>
          <p:cNvSpPr txBox="1"/>
          <p:nvPr/>
        </p:nvSpPr>
        <p:spPr>
          <a:xfrm>
            <a:off x="5093274" y="3556646"/>
            <a:ext cx="5571428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  ID    EXE  MEM  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    ID    EXE      MEM   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IF     ID       EXE        MEM    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IF         ID           EXE        MEM    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g2b5c3c831c8_0_90"/>
          <p:cNvCxnSpPr/>
          <p:nvPr/>
        </p:nvCxnSpPr>
        <p:spPr>
          <a:xfrm>
            <a:off x="7129033" y="3756074"/>
            <a:ext cx="191298" cy="5769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0" name="Google Shape;440;g2b5c3c831c8_0_90"/>
          <p:cNvCxnSpPr/>
          <p:nvPr/>
        </p:nvCxnSpPr>
        <p:spPr>
          <a:xfrm>
            <a:off x="7652730" y="3747279"/>
            <a:ext cx="591187" cy="7674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1" name="Google Shape;441;g2b5c3c831c8_0_90"/>
          <p:cNvSpPr txBox="1"/>
          <p:nvPr/>
        </p:nvSpPr>
        <p:spPr>
          <a:xfrm>
            <a:off x="7274423" y="5911789"/>
            <a:ext cx="87687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Google Shape;446;g2b5c3c831c8_0_8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7" name="Google Shape;447;g2b5c3c831c8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2b5c3c831c8_0_85"/>
          <p:cNvSpPr txBox="1"/>
          <p:nvPr/>
        </p:nvSpPr>
        <p:spPr>
          <a:xfrm>
            <a:off x="161890" y="1437906"/>
            <a:ext cx="2287654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a = b + 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d = e – f;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2b5c3c831c8_0_85"/>
          <p:cNvSpPr txBox="1"/>
          <p:nvPr/>
        </p:nvSpPr>
        <p:spPr>
          <a:xfrm>
            <a:off x="367779" y="3067050"/>
            <a:ext cx="2841734" cy="3047700"/>
          </a:xfrm>
          <a:prstGeom prst="rect">
            <a:avLst/>
          </a:prstGeom>
          <a:noFill/>
          <a:ln cap="flat" cmpd="sng" w="25400">
            <a:solidFill>
              <a:srgbClr val="1B49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R2, =b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R3, =c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	R1, R2, 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	R1, =a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R2, =e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R3, =f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	R1, R2, 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	R1, =d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b5c3c831c8_0_85"/>
          <p:cNvSpPr txBox="1"/>
          <p:nvPr/>
        </p:nvSpPr>
        <p:spPr>
          <a:xfrm>
            <a:off x="161890" y="2457450"/>
            <a:ext cx="1130497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b5c3c831c8_0_85"/>
          <p:cNvSpPr txBox="1"/>
          <p:nvPr/>
        </p:nvSpPr>
        <p:spPr>
          <a:xfrm>
            <a:off x="3480039" y="3067050"/>
            <a:ext cx="2841734" cy="3047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R2, =b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R3, =c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	R1, R2, 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	R1, =a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=e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=f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R5, R6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	R4, =d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2b5c3c831c8_0_85"/>
          <p:cNvSpPr txBox="1"/>
          <p:nvPr/>
        </p:nvSpPr>
        <p:spPr>
          <a:xfrm>
            <a:off x="3402966" y="2209800"/>
            <a:ext cx="3003131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Eliminate dependency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renaming registers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b5c3c831c8_0_85"/>
          <p:cNvSpPr txBox="1"/>
          <p:nvPr/>
        </p:nvSpPr>
        <p:spPr>
          <a:xfrm>
            <a:off x="7020144" y="1953036"/>
            <a:ext cx="2598198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Reordering &amp;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Assuming Data Forwarding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b5c3c831c8_0_85"/>
          <p:cNvSpPr txBox="1"/>
          <p:nvPr/>
        </p:nvSpPr>
        <p:spPr>
          <a:xfrm>
            <a:off x="6898430" y="3088220"/>
            <a:ext cx="2841734" cy="3047700"/>
          </a:xfrm>
          <a:prstGeom prst="rect">
            <a:avLst/>
          </a:prstGeom>
          <a:noFill/>
          <a:ln cap="flat" cmpd="sng" w="25400">
            <a:solidFill>
              <a:srgbClr val="5481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R2, =b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R3, =c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ldr	R5, =e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	R1, R2, 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=f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str	R1, =a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R5, R6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	R4, =d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2b5c3c831c8_0_85"/>
          <p:cNvSpPr txBox="1"/>
          <p:nvPr/>
        </p:nvSpPr>
        <p:spPr>
          <a:xfrm>
            <a:off x="367784" y="316950"/>
            <a:ext cx="5619702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Think About It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b5c3c831c8_0_85"/>
          <p:cNvSpPr txBox="1"/>
          <p:nvPr/>
        </p:nvSpPr>
        <p:spPr>
          <a:xfrm>
            <a:off x="3278029" y="6247627"/>
            <a:ext cx="633121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Draw the timing diagram check, if stalls are required?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658bb40c15_0_11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9" name="Google Shape;119;g2658bb40c15_0_1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658bb40c15_0_1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68" y="1286779"/>
            <a:ext cx="11585824" cy="50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658bb40c15_0_1176"/>
          <p:cNvSpPr txBox="1"/>
          <p:nvPr/>
        </p:nvSpPr>
        <p:spPr>
          <a:xfrm>
            <a:off x="220448" y="301000"/>
            <a:ext cx="9996146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How to Attack RAW Dependency?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Easy Ways To Tell If Your Team Is Really A Team - Alain Hunkins" id="461" name="Google Shape;4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826" y="1905001"/>
            <a:ext cx="5673381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27"/>
          <p:cNvCxnSpPr/>
          <p:nvPr/>
        </p:nvCxnSpPr>
        <p:spPr>
          <a:xfrm>
            <a:off x="5016146" y="1944917"/>
            <a:ext cx="4126423" cy="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3" name="Google Shape;463;p27"/>
          <p:cNvGrpSpPr/>
          <p:nvPr/>
        </p:nvGrpSpPr>
        <p:grpSpPr>
          <a:xfrm>
            <a:off x="282750" y="349466"/>
            <a:ext cx="10373980" cy="6218269"/>
            <a:chOff x="313939" y="349466"/>
            <a:chExt cx="11518312" cy="6218269"/>
          </a:xfrm>
        </p:grpSpPr>
        <p:sp>
          <p:nvSpPr>
            <p:cNvPr id="464" name="Google Shape;464;p27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7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7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8" name="Google Shape;468;p27"/>
          <p:cNvSpPr/>
          <p:nvPr/>
        </p:nvSpPr>
        <p:spPr>
          <a:xfrm>
            <a:off x="4864880" y="1163110"/>
            <a:ext cx="4146598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4899684" y="4087192"/>
            <a:ext cx="5835498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b="0" i="0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" name="Google Shape;47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7392" y="2179088"/>
            <a:ext cx="2188192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g2b5c3c831c8_0_7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7" name="Google Shape;127;g2b5c3c831c8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b5c3c831c8_0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537" y="1416027"/>
            <a:ext cx="10619667" cy="43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b5c3c831c8_0_75"/>
          <p:cNvSpPr txBox="1"/>
          <p:nvPr/>
        </p:nvSpPr>
        <p:spPr>
          <a:xfrm>
            <a:off x="180549" y="339075"/>
            <a:ext cx="9501869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How to Attack RAW Dependency?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2b5c3c831c8_0_7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5" name="Google Shape;135;g2b5c3c831c8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b5c3c831c8_0_70"/>
          <p:cNvSpPr txBox="1"/>
          <p:nvPr/>
        </p:nvSpPr>
        <p:spPr>
          <a:xfrm>
            <a:off x="280149" y="1698744"/>
            <a:ext cx="10126200" cy="4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Software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Solution 1: Re-order 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2: insert independent instructions (or no-ops) Ex: MOV R0,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1: Insert bubbles (i.e. stall the pipeline)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2: Data Forwarding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b5c3c831c8_0_70"/>
          <p:cNvSpPr txBox="1"/>
          <p:nvPr/>
        </p:nvSpPr>
        <p:spPr>
          <a:xfrm>
            <a:off x="391440" y="290465"/>
            <a:ext cx="5230981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Attacking Data Hazard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g2b5c3c831c8_0_6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3" name="Google Shape;143;g2b5c3c831c8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b5c3c831c8_0_65"/>
          <p:cNvSpPr txBox="1"/>
          <p:nvPr/>
        </p:nvSpPr>
        <p:spPr>
          <a:xfrm>
            <a:off x="4941332" y="5419577"/>
            <a:ext cx="5680947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 of Order Execution by Compiler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b5c3c831c8_0_65"/>
          <p:cNvSpPr txBox="1"/>
          <p:nvPr/>
        </p:nvSpPr>
        <p:spPr>
          <a:xfrm>
            <a:off x="732049" y="2142977"/>
            <a:ext cx="2370153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R0,R0,R1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R2,R3,R4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R5,R0,R4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R6,R4,R7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XOR R8,R4,R7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b5c3c831c8_0_65"/>
          <p:cNvSpPr txBox="1"/>
          <p:nvPr/>
        </p:nvSpPr>
        <p:spPr>
          <a:xfrm>
            <a:off x="6222418" y="2142977"/>
            <a:ext cx="2370153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R0,R0,R1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R2,R3,R4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R6,R4,R7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XOR R8,R4,R7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ADD R5,R0,R4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b5c3c831c8_0_65"/>
          <p:cNvSpPr txBox="1"/>
          <p:nvPr/>
        </p:nvSpPr>
        <p:spPr>
          <a:xfrm>
            <a:off x="174727" y="339075"/>
            <a:ext cx="9218344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Software Solution 1🡪 By Compiler</a:t>
            </a:r>
            <a:endParaRPr b="1" i="0" sz="33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g2b5c3c831c8_0_6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3" name="Google Shape;153;g2b5c3c831c8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b5c3c831c8_0_60"/>
          <p:cNvSpPr txBox="1"/>
          <p:nvPr/>
        </p:nvSpPr>
        <p:spPr>
          <a:xfrm>
            <a:off x="308293" y="117400"/>
            <a:ext cx="8929055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Software Solution 1🡪 By Compiler</a:t>
            </a:r>
            <a:endParaRPr b="1" i="0" sz="33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g2b5c3c831c8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760" y="1212649"/>
            <a:ext cx="11285640" cy="47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g2b5c3c831c8_0_5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1" name="Google Shape;161;g2b5c3c831c8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b5c3c831c8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767" y="1283050"/>
            <a:ext cx="11347213" cy="47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b5c3c831c8_0_55"/>
          <p:cNvSpPr txBox="1"/>
          <p:nvPr/>
        </p:nvSpPr>
        <p:spPr>
          <a:xfrm>
            <a:off x="263742" y="339075"/>
            <a:ext cx="8149812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Software Solution 1🡪 By Compiler</a:t>
            </a:r>
            <a:endParaRPr b="1" i="0" sz="33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g2b5c3c831c8_0_5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9" name="Google Shape;169;g2b5c3c831c8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b5c3c831c8_0_50"/>
          <p:cNvSpPr txBox="1"/>
          <p:nvPr/>
        </p:nvSpPr>
        <p:spPr>
          <a:xfrm>
            <a:off x="280149" y="1698744"/>
            <a:ext cx="10126200" cy="4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Software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1: Re-order 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Solution 2: insert independent instructions (or no-ops) Ex: MOV R0,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1: Insert bubbles (i.e. stall the pipeline)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2: Data Forwarding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b5c3c831c8_0_50"/>
          <p:cNvSpPr txBox="1"/>
          <p:nvPr/>
        </p:nvSpPr>
        <p:spPr>
          <a:xfrm>
            <a:off x="280150" y="290465"/>
            <a:ext cx="5230981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Attacking Data Hazard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2016-01-05T00:08:12Z</dcterms:created>
  <dc:creator>PESU-CS</dc:creator>
</cp:coreProperties>
</file>