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6858000" cx="109807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pos="3459">
          <p15:clr>
            <a:srgbClr val="000000"/>
          </p15:clr>
        </p15:guide>
      </p15:sldGuideLst>
    </p:ext>
    <p:ext uri="GoogleSlidesCustomDataVersion2">
      <go:slidesCustomData xmlns:go="http://customooxmlschemas.google.com/" r:id="rId38" roundtripDataSignature="AMtx7mggl9VioQSI7IG7x8puw2UmpBRW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DA1104-B2ED-436E-BEB5-9E5C118C6584}">
  <a:tblStyle styleId="{60DA1104-B2ED-436E-BEB5-9E5C118C6584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472C4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472C4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345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4fb4b183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264fb4b1835_1_3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b5ec8e0a7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2b5ec8e0a7a_0_47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b5ec8e0a7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g2b5ec8e0a7a_0_42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b5ec8e0a7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g2b5ec8e0a7a_0_37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b5ec8e0a7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g2b5ec8e0a7a_0_32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b5ec8e0a7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g2b5ec8e0a7a_0_27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b5ec8e0a7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g2b5ec8e0a7a_0_107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b5ec8e0a7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g2b5ec8e0a7a_0_102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b5ec8e0a7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5" name="Google Shape;475;g2b5ec8e0a7a_0_97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b5ec8e0a7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4" name="Google Shape;534;g2b5ec8e0a7a_0_92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b5ec8e0a7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2" name="Google Shape;572;g2b5ec8e0a7a_0_87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4fb4b1835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264fb4b1835_1_93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b5ec8e0a7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9" name="Google Shape;639;g2b5ec8e0a7a_0_82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b5ec8e0a7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6" name="Google Shape;646;g2b5ec8e0a7a_0_22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b5ec8e0a7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5" name="Google Shape;655;g2b5ec8e0a7a_0_17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b5ec8e0a7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4" name="Google Shape;724;g2b5ec8e0a7a_0_12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b5ec8e0a7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6" name="Google Shape;756;g2b5ec8e0a7a_0_7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2b5ec8e0a7a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0" name="Google Shape;840;g2b5ec8e0a7a_0_722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b8a78e620e_0_9:notes"/>
          <p:cNvSpPr/>
          <p:nvPr>
            <p:ph idx="2" type="sldImg"/>
          </p:nvPr>
        </p:nvSpPr>
        <p:spPr>
          <a:xfrm>
            <a:off x="684213" y="685800"/>
            <a:ext cx="54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b8a78e620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g2b8a78e620e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b5ec8e0a7a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5" name="Google Shape;935;g2b5ec8e0a7a_0_712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2b5ec8e0a7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7" name="Google Shape;1007;g2b5ec8e0a7a_0_2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2b5ec8e0a7a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9" name="Google Shape;1079;g2b5ec8e0a7a_0_707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58bb40c15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2658bb40c15_0_1176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2b5ec8e0a7a_0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1" name="Google Shape;1151;g2b5ec8e0a7a_0_1073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9" name="Google Shape;1159;p27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5ec8e0a7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2b5ec8e0a7a_0_77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5ec8e0a7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2b5ec8e0a7a_0_72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5ec8e0a7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2b5ec8e0a7a_0_67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5ec8e0a7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2b5ec8e0a7a_0_62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b5ec8e0a7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2b5ec8e0a7a_0_57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b5ec8e0a7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g2b5ec8e0a7a_0_52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549037" y="1600201"/>
            <a:ext cx="988266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3227389" y="-1078150"/>
            <a:ext cx="4525963" cy="9882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6270607" y="1965068"/>
            <a:ext cx="5851525" cy="2470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1237769" y="-414093"/>
            <a:ext cx="5851525" cy="7228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ctrTitle"/>
          </p:nvPr>
        </p:nvSpPr>
        <p:spPr>
          <a:xfrm>
            <a:off x="823556" y="2130426"/>
            <a:ext cx="933362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" type="subTitle"/>
          </p:nvPr>
        </p:nvSpPr>
        <p:spPr>
          <a:xfrm>
            <a:off x="1647111" y="3886200"/>
            <a:ext cx="7686517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30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/>
          <p:nvPr>
            <p:ph type="title"/>
          </p:nvPr>
        </p:nvSpPr>
        <p:spPr>
          <a:xfrm>
            <a:off x="867403" y="4406901"/>
            <a:ext cx="933362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" type="body"/>
          </p:nvPr>
        </p:nvSpPr>
        <p:spPr>
          <a:xfrm>
            <a:off x="867403" y="2906713"/>
            <a:ext cx="933362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1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/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" type="body"/>
          </p:nvPr>
        </p:nvSpPr>
        <p:spPr>
          <a:xfrm>
            <a:off x="549037" y="1600201"/>
            <a:ext cx="4849826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32"/>
          <p:cNvSpPr txBox="1"/>
          <p:nvPr>
            <p:ph idx="2" type="body"/>
          </p:nvPr>
        </p:nvSpPr>
        <p:spPr>
          <a:xfrm>
            <a:off x="5581875" y="1600201"/>
            <a:ext cx="4849826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32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/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" type="body"/>
          </p:nvPr>
        </p:nvSpPr>
        <p:spPr>
          <a:xfrm>
            <a:off x="549037" y="1535113"/>
            <a:ext cx="48517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3"/>
          <p:cNvSpPr txBox="1"/>
          <p:nvPr>
            <p:ph idx="2" type="body"/>
          </p:nvPr>
        </p:nvSpPr>
        <p:spPr>
          <a:xfrm>
            <a:off x="549037" y="2174875"/>
            <a:ext cx="48517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33"/>
          <p:cNvSpPr txBox="1"/>
          <p:nvPr>
            <p:ph idx="3" type="body"/>
          </p:nvPr>
        </p:nvSpPr>
        <p:spPr>
          <a:xfrm>
            <a:off x="5578063" y="1535113"/>
            <a:ext cx="4853639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3"/>
          <p:cNvSpPr txBox="1"/>
          <p:nvPr>
            <p:ph idx="4" type="body"/>
          </p:nvPr>
        </p:nvSpPr>
        <p:spPr>
          <a:xfrm>
            <a:off x="5578063" y="2174875"/>
            <a:ext cx="4853639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33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/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549038" y="273050"/>
            <a:ext cx="3612587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4293163" y="273051"/>
            <a:ext cx="6138538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549038" y="1435101"/>
            <a:ext cx="3612587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2152301" y="4800600"/>
            <a:ext cx="6588443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2152301" y="612775"/>
            <a:ext cx="6588443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2152301" y="5367338"/>
            <a:ext cx="6588443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549037" y="1600201"/>
            <a:ext cx="988266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g264fb4b1835_1_3"/>
          <p:cNvGrpSpPr/>
          <p:nvPr/>
        </p:nvGrpSpPr>
        <p:grpSpPr>
          <a:xfrm>
            <a:off x="282751" y="5489800"/>
            <a:ext cx="960815" cy="1077941"/>
            <a:chOff x="313939" y="5489794"/>
            <a:chExt cx="1066800" cy="1077941"/>
          </a:xfrm>
        </p:grpSpPr>
        <p:sp>
          <p:nvSpPr>
            <p:cNvPr id="89" name="Google Shape;89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1" name="Google Shape;91;g264fb4b1835_1_3"/>
          <p:cNvCxnSpPr/>
          <p:nvPr/>
        </p:nvCxnSpPr>
        <p:spPr>
          <a:xfrm flipH="1" rot="10800000">
            <a:off x="4857299" y="3678594"/>
            <a:ext cx="4336455" cy="11400"/>
          </a:xfrm>
          <a:prstGeom prst="straightConnector1">
            <a:avLst/>
          </a:prstGeom>
          <a:noFill/>
          <a:ln cap="flat" cmpd="sng" w="381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2" name="Google Shape;92;g264fb4b1835_1_3"/>
          <p:cNvGrpSpPr/>
          <p:nvPr/>
        </p:nvGrpSpPr>
        <p:grpSpPr>
          <a:xfrm rot="10800000">
            <a:off x="9777213" y="266198"/>
            <a:ext cx="960815" cy="1077941"/>
            <a:chOff x="313939" y="5489794"/>
            <a:chExt cx="1066800" cy="1077941"/>
          </a:xfrm>
        </p:grpSpPr>
        <p:sp>
          <p:nvSpPr>
            <p:cNvPr id="93" name="Google Shape;93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g264fb4b1835_1_3"/>
          <p:cNvSpPr/>
          <p:nvPr/>
        </p:nvSpPr>
        <p:spPr>
          <a:xfrm>
            <a:off x="3149613" y="1504372"/>
            <a:ext cx="6752361" cy="12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b="1" i="0" lang="en-US" sz="3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="1" i="0" lang="en-US" sz="3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64fb4b1835_1_3"/>
          <p:cNvSpPr txBox="1"/>
          <p:nvPr/>
        </p:nvSpPr>
        <p:spPr>
          <a:xfrm>
            <a:off x="5718834" y="2964930"/>
            <a:ext cx="2791298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UE22CS252B</a:t>
            </a:r>
            <a:endParaRPr b="1" i="0" sz="30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264fb4b1835_1_3"/>
          <p:cNvSpPr/>
          <p:nvPr/>
        </p:nvSpPr>
        <p:spPr>
          <a:xfrm>
            <a:off x="5176467" y="3946650"/>
            <a:ext cx="3876042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Session  - 2.7</a:t>
            </a:r>
            <a:endParaRPr b="1" i="0" sz="31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1" i="0" sz="31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g264fb4b1835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9581" y="2286269"/>
            <a:ext cx="1761164" cy="2171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5" name="Google Shape;305;g2b5ec8e0a7a_0_4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6" name="Google Shape;306;g2b5ec8e0a7a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2b5ec8e0a7a_0_47"/>
          <p:cNvSpPr txBox="1"/>
          <p:nvPr/>
        </p:nvSpPr>
        <p:spPr>
          <a:xfrm>
            <a:off x="396313" y="336375"/>
            <a:ext cx="4790023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When to Predict?</a:t>
            </a:r>
            <a:endParaRPr b="0" i="0" sz="33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2b5ec8e0a7a_0_47"/>
          <p:cNvSpPr txBox="1"/>
          <p:nvPr/>
        </p:nvSpPr>
        <p:spPr>
          <a:xfrm>
            <a:off x="5951645" y="1714651"/>
            <a:ext cx="4574227" cy="16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 prediction: at the Instruction Decode stage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Know that the instruction is a branch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9" name="Google Shape;309;g2b5ec8e0a7a_0_47"/>
          <p:cNvGrpSpPr/>
          <p:nvPr/>
        </p:nvGrpSpPr>
        <p:grpSpPr>
          <a:xfrm>
            <a:off x="396312" y="1992671"/>
            <a:ext cx="5343045" cy="1120578"/>
            <a:chOff x="216894" y="1922555"/>
            <a:chExt cx="4450209" cy="1120242"/>
          </a:xfrm>
        </p:grpSpPr>
        <p:grpSp>
          <p:nvGrpSpPr>
            <p:cNvPr id="310" name="Google Shape;310;g2b5ec8e0a7a_0_47"/>
            <p:cNvGrpSpPr/>
            <p:nvPr/>
          </p:nvGrpSpPr>
          <p:grpSpPr>
            <a:xfrm>
              <a:off x="216894" y="1922555"/>
              <a:ext cx="4450209" cy="1120242"/>
              <a:chOff x="228600" y="1807632"/>
              <a:chExt cx="8767157" cy="3217237"/>
            </a:xfrm>
          </p:grpSpPr>
          <p:pic>
            <p:nvPicPr>
              <p:cNvPr descr="CleanPipeline.jpg" id="311" name="Google Shape;311;g2b5ec8e0a7a_0_4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8600" y="1898253"/>
                <a:ext cx="8686801" cy="306149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2" name="Google Shape;312;g2b5ec8e0a7a_0_47"/>
              <p:cNvSpPr/>
              <p:nvPr/>
            </p:nvSpPr>
            <p:spPr>
              <a:xfrm>
                <a:off x="228600" y="1807632"/>
                <a:ext cx="1285500" cy="1084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g2b5ec8e0a7a_0_47"/>
              <p:cNvSpPr/>
              <p:nvPr/>
            </p:nvSpPr>
            <p:spPr>
              <a:xfrm>
                <a:off x="519485" y="4131769"/>
                <a:ext cx="885300" cy="8931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g2b5ec8e0a7a_0_47"/>
              <p:cNvSpPr/>
              <p:nvPr/>
            </p:nvSpPr>
            <p:spPr>
              <a:xfrm>
                <a:off x="8817557" y="3293257"/>
                <a:ext cx="178200" cy="323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5" name="Google Shape;315;g2b5ec8e0a7a_0_47"/>
            <p:cNvSpPr/>
            <p:nvPr/>
          </p:nvSpPr>
          <p:spPr>
            <a:xfrm>
              <a:off x="1183882" y="2300327"/>
              <a:ext cx="463500" cy="4317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g2b5ec8e0a7a_0_47"/>
          <p:cNvGrpSpPr/>
          <p:nvPr/>
        </p:nvGrpSpPr>
        <p:grpSpPr>
          <a:xfrm>
            <a:off x="23801" y="3832318"/>
            <a:ext cx="10431190" cy="1906609"/>
            <a:chOff x="0" y="4238790"/>
            <a:chExt cx="8686374" cy="1906800"/>
          </a:xfrm>
        </p:grpSpPr>
        <p:sp>
          <p:nvSpPr>
            <p:cNvPr id="317" name="Google Shape;317;g2b5ec8e0a7a_0_47"/>
            <p:cNvSpPr txBox="1"/>
            <p:nvPr/>
          </p:nvSpPr>
          <p:spPr>
            <a:xfrm>
              <a:off x="0" y="4238790"/>
              <a:ext cx="4294200" cy="19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Dynamic prediction: at the Instruction Fetch stage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742950" marR="0" rtl="0" algn="l">
                <a:lnSpc>
                  <a:spcPct val="8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–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How to Know that the instruction is Branch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742950" marR="0" rtl="0" algn="l">
                <a:lnSpc>
                  <a:spcPct val="8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–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How to Know the target Address?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742950" marR="0" rtl="0" algn="l">
                <a:lnSpc>
                  <a:spcPct val="8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–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Should check Irrespective of branch instruction or not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8" name="Google Shape;318;g2b5ec8e0a7a_0_47"/>
            <p:cNvGrpSpPr/>
            <p:nvPr/>
          </p:nvGrpSpPr>
          <p:grpSpPr>
            <a:xfrm>
              <a:off x="4235440" y="4527668"/>
              <a:ext cx="4450934" cy="1120788"/>
              <a:chOff x="4235440" y="4527668"/>
              <a:chExt cx="4450934" cy="1120788"/>
            </a:xfrm>
          </p:grpSpPr>
          <p:grpSp>
            <p:nvGrpSpPr>
              <p:cNvPr id="319" name="Google Shape;319;g2b5ec8e0a7a_0_47"/>
              <p:cNvGrpSpPr/>
              <p:nvPr/>
            </p:nvGrpSpPr>
            <p:grpSpPr>
              <a:xfrm>
                <a:off x="4235440" y="4527668"/>
                <a:ext cx="4450934" cy="1120788"/>
                <a:chOff x="227207" y="1805513"/>
                <a:chExt cx="8768585" cy="3218806"/>
              </a:xfrm>
            </p:grpSpPr>
            <p:pic>
              <p:nvPicPr>
                <p:cNvPr descr="CleanPipeline.jpg" id="320" name="Google Shape;320;g2b5ec8e0a7a_0_4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228599" y="1898253"/>
                  <a:ext cx="8686803" cy="306149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21" name="Google Shape;321;g2b5ec8e0a7a_0_47"/>
                <p:cNvSpPr/>
                <p:nvPr/>
              </p:nvSpPr>
              <p:spPr>
                <a:xfrm>
                  <a:off x="227207" y="1805513"/>
                  <a:ext cx="1288500" cy="10851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g2b5ec8e0a7a_0_47"/>
                <p:cNvSpPr/>
                <p:nvPr/>
              </p:nvSpPr>
              <p:spPr>
                <a:xfrm>
                  <a:off x="518037" y="4130619"/>
                  <a:ext cx="885000" cy="893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323;g2b5ec8e0a7a_0_47"/>
                <p:cNvSpPr/>
                <p:nvPr/>
              </p:nvSpPr>
              <p:spPr>
                <a:xfrm>
                  <a:off x="8817592" y="3291757"/>
                  <a:ext cx="178200" cy="323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4" name="Google Shape;324;g2b5ec8e0a7a_0_47"/>
              <p:cNvSpPr/>
              <p:nvPr/>
            </p:nvSpPr>
            <p:spPr>
              <a:xfrm>
                <a:off x="4294188" y="4905597"/>
                <a:ext cx="463500" cy="43170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5" name="Google Shape;325;g2b5ec8e0a7a_0_47"/>
          <p:cNvSpPr txBox="1"/>
          <p:nvPr/>
        </p:nvSpPr>
        <p:spPr>
          <a:xfrm>
            <a:off x="5288943" y="5964702"/>
            <a:ext cx="1098794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Google Shape;330;g2b5ec8e0a7a_0_42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31" name="Google Shape;331;g2b5ec8e0a7a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2b5ec8e0a7a_0_42"/>
          <p:cNvSpPr txBox="1"/>
          <p:nvPr/>
        </p:nvSpPr>
        <p:spPr>
          <a:xfrm>
            <a:off x="286520" y="1568445"/>
            <a:ext cx="8966162" cy="4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 Simplest method: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branch prediction buffer or Branch History Table (BHT) indexed by low address bits of the branch instruction.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buffer location (or BHT entry) contains one bit indicating whether the branch was recently taken or not.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Change bit on misprediction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Always mispredicts in first and last loop iterations.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2b5ec8e0a7a_0_42"/>
          <p:cNvSpPr txBox="1"/>
          <p:nvPr/>
        </p:nvSpPr>
        <p:spPr>
          <a:xfrm>
            <a:off x="429423" y="361000"/>
            <a:ext cx="6270333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One-bit Predictor</a:t>
            </a:r>
            <a:endParaRPr b="0" i="0" sz="33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8" name="Google Shape;338;g2b5ec8e0a7a_0_3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39" name="Google Shape;339;g2b5ec8e0a7a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0" name="Google Shape;340;g2b5ec8e0a7a_0_37"/>
          <p:cNvGraphicFramePr/>
          <p:nvPr/>
        </p:nvGraphicFramePr>
        <p:xfrm>
          <a:off x="142656" y="1471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{60DA1104-B2ED-436E-BEB5-9E5C118C6584}</a:tableStyleId>
              </a:tblPr>
              <a:tblGrid>
                <a:gridCol w="1190725"/>
                <a:gridCol w="1454050"/>
                <a:gridCol w="1554200"/>
                <a:gridCol w="1507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Address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Branch Address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Target Address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Prediction 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000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432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456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001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97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123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010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130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143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011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67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98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100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84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244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101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261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532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110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518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786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111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1031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1134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1" name="Google Shape;341;g2b5ec8e0a7a_0_37"/>
          <p:cNvGraphicFramePr/>
          <p:nvPr/>
        </p:nvGraphicFramePr>
        <p:xfrm>
          <a:off x="2693860" y="57445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{60DA1104-B2ED-436E-BEB5-9E5C118C6584}</a:tableStyleId>
              </a:tblPr>
              <a:tblGrid>
                <a:gridCol w="480800"/>
                <a:gridCol w="528450"/>
                <a:gridCol w="700025"/>
                <a:gridCol w="896400"/>
                <a:gridCol w="686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IF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EXE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MEM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WB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2" name="Google Shape;342;g2b5ec8e0a7a_0_37"/>
          <p:cNvSpPr txBox="1"/>
          <p:nvPr/>
        </p:nvSpPr>
        <p:spPr>
          <a:xfrm>
            <a:off x="1718218" y="5687539"/>
            <a:ext cx="93199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PC=84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3" name="Google Shape;343;g2b5ec8e0a7a_0_37"/>
          <p:cNvGraphicFramePr/>
          <p:nvPr/>
        </p:nvGraphicFramePr>
        <p:xfrm>
          <a:off x="6142641" y="16709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{60DA1104-B2ED-436E-BEB5-9E5C118C6584}</a:tableStyleId>
              </a:tblPr>
              <a:tblGrid>
                <a:gridCol w="305025"/>
                <a:gridCol w="1220075"/>
                <a:gridCol w="305025"/>
                <a:gridCol w="305025"/>
                <a:gridCol w="305025"/>
                <a:gridCol w="305025"/>
                <a:gridCol w="305025"/>
                <a:gridCol w="305025"/>
                <a:gridCol w="305025"/>
                <a:gridCol w="305025"/>
                <a:gridCol w="305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……………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44" name="Google Shape;344;g2b5ec8e0a7a_0_37"/>
          <p:cNvSpPr/>
          <p:nvPr/>
        </p:nvSpPr>
        <p:spPr>
          <a:xfrm rot="5400000">
            <a:off x="9711590" y="1949069"/>
            <a:ext cx="534600" cy="80049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Google Shape;345;g2b5ec8e0a7a_0_37"/>
          <p:cNvCxnSpPr>
            <a:stCxn id="344" idx="1"/>
          </p:cNvCxnSpPr>
          <p:nvPr/>
        </p:nvCxnSpPr>
        <p:spPr>
          <a:xfrm rot="5400000">
            <a:off x="7337090" y="1128319"/>
            <a:ext cx="1153500" cy="4130100"/>
          </a:xfrm>
          <a:prstGeom prst="bentConnector4">
            <a:avLst>
              <a:gd fmla="val -66990" name="adj1"/>
              <a:gd fmla="val 54845" name="adj2"/>
            </a:avLst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6" name="Google Shape;346;g2b5ec8e0a7a_0_37"/>
          <p:cNvSpPr txBox="1"/>
          <p:nvPr/>
        </p:nvSpPr>
        <p:spPr>
          <a:xfrm>
            <a:off x="8058172" y="1364565"/>
            <a:ext cx="1212997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 bit 84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2b5ec8e0a7a_0_37"/>
          <p:cNvSpPr txBox="1"/>
          <p:nvPr/>
        </p:nvSpPr>
        <p:spPr>
          <a:xfrm>
            <a:off x="6819080" y="4482517"/>
            <a:ext cx="2917389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000080 :  add R1, R2, R3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0000084: beq R1, R2, 244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0000088: sub R1, R4, R5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orr R2, R7, R8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….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1" marL="169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0000244: 	add R1, R4, R5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2b5ec8e0a7a_0_37"/>
          <p:cNvSpPr txBox="1"/>
          <p:nvPr/>
        </p:nvSpPr>
        <p:spPr>
          <a:xfrm>
            <a:off x="142659" y="23307"/>
            <a:ext cx="9237078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Branch History Table or Branch Prediction Buffer:-&gt; One Bit </a:t>
            </a:r>
            <a:endParaRPr b="0" i="0" sz="33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2b5ec8e0a7a_0_37"/>
          <p:cNvSpPr txBox="1"/>
          <p:nvPr/>
        </p:nvSpPr>
        <p:spPr>
          <a:xfrm>
            <a:off x="3107539" y="6178204"/>
            <a:ext cx="632617" cy="36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2b5ec8e0a7a_0_37"/>
          <p:cNvSpPr txBox="1"/>
          <p:nvPr/>
        </p:nvSpPr>
        <p:spPr>
          <a:xfrm>
            <a:off x="1279006" y="6189263"/>
            <a:ext cx="171664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PC=88 or 244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2b5ec8e0a7a_0_37"/>
          <p:cNvSpPr/>
          <p:nvPr/>
        </p:nvSpPr>
        <p:spPr>
          <a:xfrm>
            <a:off x="142656" y="3564610"/>
            <a:ext cx="5843424" cy="438300"/>
          </a:xfrm>
          <a:prstGeom prst="ellipse">
            <a:avLst/>
          </a:prstGeom>
          <a:solidFill>
            <a:srgbClr val="4472C4">
              <a:alpha val="29411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6" name="Google Shape;356;g2b5ec8e0a7a_0_32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57" name="Google Shape;357;g2b5ec8e0a7a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8" name="Google Shape;358;g2b5ec8e0a7a_0_32"/>
          <p:cNvGraphicFramePr/>
          <p:nvPr/>
        </p:nvGraphicFramePr>
        <p:xfrm>
          <a:off x="142656" y="1471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{60DA1104-B2ED-436E-BEB5-9E5C118C6584}</a:tableStyleId>
              </a:tblPr>
              <a:tblGrid>
                <a:gridCol w="1190725"/>
                <a:gridCol w="1454050"/>
                <a:gridCol w="1554200"/>
                <a:gridCol w="1507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Address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Branch Address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Target Address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Prediction 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000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432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456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001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97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123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010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130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143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011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67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98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100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84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244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101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261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532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110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518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786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111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1031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1134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9" name="Google Shape;359;g2b5ec8e0a7a_0_32"/>
          <p:cNvGraphicFramePr/>
          <p:nvPr/>
        </p:nvGraphicFramePr>
        <p:xfrm>
          <a:off x="348821" y="57304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{60DA1104-B2ED-436E-BEB5-9E5C118C6584}</a:tableStyleId>
              </a:tblPr>
              <a:tblGrid>
                <a:gridCol w="480800"/>
                <a:gridCol w="528450"/>
                <a:gridCol w="700025"/>
                <a:gridCol w="896400"/>
                <a:gridCol w="686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IF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EXE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MEM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WB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60" name="Google Shape;360;g2b5ec8e0a7a_0_32"/>
          <p:cNvSpPr txBox="1"/>
          <p:nvPr/>
        </p:nvSpPr>
        <p:spPr>
          <a:xfrm>
            <a:off x="277803" y="5252068"/>
            <a:ext cx="1072495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PC=244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1" name="Google Shape;361;g2b5ec8e0a7a_0_32"/>
          <p:cNvGraphicFramePr/>
          <p:nvPr/>
        </p:nvGraphicFramePr>
        <p:xfrm>
          <a:off x="6142641" y="16709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{60DA1104-B2ED-436E-BEB5-9E5C118C6584}</a:tableStyleId>
              </a:tblPr>
              <a:tblGrid>
                <a:gridCol w="305025"/>
                <a:gridCol w="1220075"/>
                <a:gridCol w="305025"/>
                <a:gridCol w="305025"/>
                <a:gridCol w="305025"/>
                <a:gridCol w="305025"/>
                <a:gridCol w="305025"/>
                <a:gridCol w="305025"/>
                <a:gridCol w="305025"/>
                <a:gridCol w="305025"/>
                <a:gridCol w="305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……………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62" name="Google Shape;362;g2b5ec8e0a7a_0_32"/>
          <p:cNvSpPr/>
          <p:nvPr/>
        </p:nvSpPr>
        <p:spPr>
          <a:xfrm rot="5400000">
            <a:off x="9711590" y="1949069"/>
            <a:ext cx="534600" cy="80049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3" name="Google Shape;363;g2b5ec8e0a7a_0_32"/>
          <p:cNvCxnSpPr>
            <a:stCxn id="362" idx="1"/>
          </p:cNvCxnSpPr>
          <p:nvPr/>
        </p:nvCxnSpPr>
        <p:spPr>
          <a:xfrm rot="5400000">
            <a:off x="7337090" y="1128319"/>
            <a:ext cx="1153500" cy="4130100"/>
          </a:xfrm>
          <a:prstGeom prst="bentConnector4">
            <a:avLst>
              <a:gd fmla="val -66990" name="adj1"/>
              <a:gd fmla="val 54845" name="adj2"/>
            </a:avLst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4" name="Google Shape;364;g2b5ec8e0a7a_0_32"/>
          <p:cNvSpPr txBox="1"/>
          <p:nvPr/>
        </p:nvSpPr>
        <p:spPr>
          <a:xfrm>
            <a:off x="8058172" y="1364565"/>
            <a:ext cx="1212997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 bit 84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2b5ec8e0a7a_0_32"/>
          <p:cNvSpPr/>
          <p:nvPr/>
        </p:nvSpPr>
        <p:spPr>
          <a:xfrm>
            <a:off x="4205660" y="5177563"/>
            <a:ext cx="2649514" cy="1045872"/>
          </a:xfrm>
          <a:prstGeom prst="cloud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 Branch Taken, update PC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2b5ec8e0a7a_0_32"/>
          <p:cNvSpPr txBox="1"/>
          <p:nvPr/>
        </p:nvSpPr>
        <p:spPr>
          <a:xfrm>
            <a:off x="7005193" y="4498015"/>
            <a:ext cx="2917389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000080 :  add R1, R2, R3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0000084: beq R1, R2, 244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0000088: sub R1, R4, R5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orr R2, R7, R8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….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1" marL="169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0000244: 	add R1, R4, R5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7" name="Google Shape;367;g2b5ec8e0a7a_0_32"/>
          <p:cNvGraphicFramePr/>
          <p:nvPr/>
        </p:nvGraphicFramePr>
        <p:xfrm>
          <a:off x="838349" y="62104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{60DA1104-B2ED-436E-BEB5-9E5C118C6584}</a:tableStyleId>
              </a:tblPr>
              <a:tblGrid>
                <a:gridCol w="588075"/>
                <a:gridCol w="646375"/>
                <a:gridCol w="700025"/>
                <a:gridCol w="946050"/>
                <a:gridCol w="782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IF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EXE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MEM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WB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68" name="Google Shape;368;g2b5ec8e0a7a_0_32"/>
          <p:cNvSpPr txBox="1"/>
          <p:nvPr/>
        </p:nvSpPr>
        <p:spPr>
          <a:xfrm>
            <a:off x="142659" y="-104543"/>
            <a:ext cx="9237078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Branch History Table or Branch Prediction Buffer:-&gt; One Bit </a:t>
            </a:r>
            <a:endParaRPr b="0" i="0" sz="33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3" name="Google Shape;373;g2b5ec8e0a7a_0_2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4" name="Google Shape;374;g2b5ec8e0a7a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5" name="Google Shape;375;g2b5ec8e0a7a_0_27"/>
          <p:cNvGraphicFramePr/>
          <p:nvPr/>
        </p:nvGraphicFramePr>
        <p:xfrm>
          <a:off x="142656" y="1471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{60DA1104-B2ED-436E-BEB5-9E5C118C6584}</a:tableStyleId>
              </a:tblPr>
              <a:tblGrid>
                <a:gridCol w="1190725"/>
                <a:gridCol w="1454050"/>
                <a:gridCol w="1554200"/>
                <a:gridCol w="1507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Address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Branch Address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Target Address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Prediction 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000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432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456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001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97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123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010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130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143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011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67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98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100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84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244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00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101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261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532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110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518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786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111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1031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1134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6" name="Google Shape;376;g2b5ec8e0a7a_0_27"/>
          <p:cNvGraphicFramePr/>
          <p:nvPr/>
        </p:nvGraphicFramePr>
        <p:xfrm>
          <a:off x="32434" y="57445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{60DA1104-B2ED-436E-BEB5-9E5C118C6584}</a:tableStyleId>
              </a:tblPr>
              <a:tblGrid>
                <a:gridCol w="480800"/>
                <a:gridCol w="528450"/>
                <a:gridCol w="700025"/>
                <a:gridCol w="896400"/>
                <a:gridCol w="686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IF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EXE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MEM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WB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7" name="Google Shape;377;g2b5ec8e0a7a_0_27"/>
          <p:cNvSpPr txBox="1"/>
          <p:nvPr/>
        </p:nvSpPr>
        <p:spPr>
          <a:xfrm>
            <a:off x="73080" y="5252068"/>
            <a:ext cx="93199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PC=88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8" name="Google Shape;378;g2b5ec8e0a7a_0_27"/>
          <p:cNvGraphicFramePr/>
          <p:nvPr/>
        </p:nvGraphicFramePr>
        <p:xfrm>
          <a:off x="6142641" y="16709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{60DA1104-B2ED-436E-BEB5-9E5C118C6584}</a:tableStyleId>
              </a:tblPr>
              <a:tblGrid>
                <a:gridCol w="305025"/>
                <a:gridCol w="1220075"/>
                <a:gridCol w="305025"/>
                <a:gridCol w="305025"/>
                <a:gridCol w="305025"/>
                <a:gridCol w="305025"/>
                <a:gridCol w="305025"/>
                <a:gridCol w="305025"/>
                <a:gridCol w="305025"/>
                <a:gridCol w="305025"/>
                <a:gridCol w="305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……………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79" name="Google Shape;379;g2b5ec8e0a7a_0_27"/>
          <p:cNvSpPr/>
          <p:nvPr/>
        </p:nvSpPr>
        <p:spPr>
          <a:xfrm rot="5400000">
            <a:off x="9711590" y="1949069"/>
            <a:ext cx="534600" cy="80049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0" name="Google Shape;380;g2b5ec8e0a7a_0_27"/>
          <p:cNvCxnSpPr>
            <a:stCxn id="379" idx="1"/>
          </p:cNvCxnSpPr>
          <p:nvPr/>
        </p:nvCxnSpPr>
        <p:spPr>
          <a:xfrm rot="5400000">
            <a:off x="7337090" y="1128319"/>
            <a:ext cx="1153500" cy="4130100"/>
          </a:xfrm>
          <a:prstGeom prst="bentConnector4">
            <a:avLst>
              <a:gd fmla="val -66990" name="adj1"/>
              <a:gd fmla="val 54845" name="adj2"/>
            </a:avLst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1" name="Google Shape;381;g2b5ec8e0a7a_0_27"/>
          <p:cNvSpPr txBox="1"/>
          <p:nvPr/>
        </p:nvSpPr>
        <p:spPr>
          <a:xfrm>
            <a:off x="8058172" y="1364565"/>
            <a:ext cx="1212997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 bit 84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2b5ec8e0a7a_0_27"/>
          <p:cNvSpPr/>
          <p:nvPr/>
        </p:nvSpPr>
        <p:spPr>
          <a:xfrm>
            <a:off x="3461211" y="5177562"/>
            <a:ext cx="3292276" cy="1045872"/>
          </a:xfrm>
          <a:prstGeom prst="cloud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 Branch Not Taken Continue with normal execution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2b5ec8e0a7a_0_27"/>
          <p:cNvSpPr txBox="1"/>
          <p:nvPr/>
        </p:nvSpPr>
        <p:spPr>
          <a:xfrm>
            <a:off x="6800474" y="4498015"/>
            <a:ext cx="2917389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000080 :  add R1, R2, R3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0000084: beq R1, R2, 244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0000088: sub R1, R4, R5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orr R2, R7, R8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….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1" marL="169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0000244: 	add R1, R4, R5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4" name="Google Shape;384;g2b5ec8e0a7a_0_27"/>
          <p:cNvGraphicFramePr/>
          <p:nvPr/>
        </p:nvGraphicFramePr>
        <p:xfrm>
          <a:off x="445090" y="61874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{60DA1104-B2ED-436E-BEB5-9E5C118C6584}</a:tableStyleId>
              </a:tblPr>
              <a:tblGrid>
                <a:gridCol w="588075"/>
                <a:gridCol w="646375"/>
                <a:gridCol w="700025"/>
                <a:gridCol w="946050"/>
                <a:gridCol w="782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IF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EXE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MEM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WB</a:t>
                      </a:r>
                      <a:endParaRPr sz="1400" u="none" cap="none" strike="noStrike"/>
                    </a:p>
                  </a:txBody>
                  <a:tcPr marT="45725" marB="45725" marR="109825" marL="109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85" name="Google Shape;385;g2b5ec8e0a7a_0_27"/>
          <p:cNvSpPr txBox="1"/>
          <p:nvPr/>
        </p:nvSpPr>
        <p:spPr>
          <a:xfrm>
            <a:off x="73069" y="7807"/>
            <a:ext cx="9237078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Branch History Table or Branch Prediction Buffer:-&gt; One Bit </a:t>
            </a:r>
            <a:endParaRPr b="0" i="0" sz="33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Google Shape;390;g2b5ec8e0a7a_0_10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91" name="Google Shape;391;g2b5ec8e0a7a_0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2b5ec8e0a7a_0_107"/>
          <p:cNvSpPr/>
          <p:nvPr/>
        </p:nvSpPr>
        <p:spPr>
          <a:xfrm>
            <a:off x="1402063" y="1956659"/>
            <a:ext cx="1464098" cy="1143000"/>
          </a:xfrm>
          <a:prstGeom prst="ellipse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2b5ec8e0a7a_0_107"/>
          <p:cNvSpPr/>
          <p:nvPr/>
        </p:nvSpPr>
        <p:spPr>
          <a:xfrm>
            <a:off x="4238754" y="2032859"/>
            <a:ext cx="1464098" cy="1143000"/>
          </a:xfrm>
          <a:prstGeom prst="ellipse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Google Shape;394;g2b5ec8e0a7a_0_107"/>
          <p:cNvCxnSpPr>
            <a:stCxn id="392" idx="7"/>
            <a:endCxn id="393" idx="1"/>
          </p:cNvCxnSpPr>
          <p:nvPr/>
        </p:nvCxnSpPr>
        <p:spPr>
          <a:xfrm flipH="1" rot="-5400000">
            <a:off x="3514399" y="1261397"/>
            <a:ext cx="76200" cy="1801500"/>
          </a:xfrm>
          <a:prstGeom prst="bentConnector3">
            <a:avLst>
              <a:gd fmla="val -532171" name="adj1"/>
            </a:avLst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5" name="Google Shape;395;g2b5ec8e0a7a_0_107"/>
          <p:cNvCxnSpPr>
            <a:stCxn id="393" idx="3"/>
            <a:endCxn id="392" idx="4"/>
          </p:cNvCxnSpPr>
          <p:nvPr/>
        </p:nvCxnSpPr>
        <p:spPr>
          <a:xfrm rot="5400000">
            <a:off x="3248066" y="1894571"/>
            <a:ext cx="91200" cy="2319000"/>
          </a:xfrm>
          <a:prstGeom prst="bentConnector3">
            <a:avLst>
              <a:gd fmla="val 444643" name="adj1"/>
            </a:avLst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6" name="Google Shape;396;g2b5ec8e0a7a_0_107"/>
          <p:cNvCxnSpPr>
            <a:stCxn id="393" idx="5"/>
            <a:endCxn id="393" idx="7"/>
          </p:cNvCxnSpPr>
          <p:nvPr/>
        </p:nvCxnSpPr>
        <p:spPr>
          <a:xfrm rot="-5400000">
            <a:off x="5084640" y="2604071"/>
            <a:ext cx="808200" cy="600"/>
          </a:xfrm>
          <a:prstGeom prst="bentConnector5">
            <a:avLst>
              <a:gd fmla="val -50175" name="adj1"/>
              <a:gd fmla="val 83450065" name="adj2"/>
              <a:gd fmla="val 150178" name="adj3"/>
            </a:avLst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7" name="Google Shape;397;g2b5ec8e0a7a_0_107"/>
          <p:cNvCxnSpPr>
            <a:stCxn id="392" idx="1"/>
            <a:endCxn id="392" idx="3"/>
          </p:cNvCxnSpPr>
          <p:nvPr/>
        </p:nvCxnSpPr>
        <p:spPr>
          <a:xfrm flipH="1" rot="-5400000">
            <a:off x="1212675" y="2527847"/>
            <a:ext cx="808200" cy="600"/>
          </a:xfrm>
          <a:prstGeom prst="bentConnector5">
            <a:avLst>
              <a:gd fmla="val -50175" name="adj1"/>
              <a:gd fmla="val -83450232" name="adj2"/>
              <a:gd fmla="val 150178" name="adj3"/>
            </a:avLst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8" name="Google Shape;398;g2b5ec8e0a7a_0_107"/>
          <p:cNvSpPr txBox="1"/>
          <p:nvPr/>
        </p:nvSpPr>
        <p:spPr>
          <a:xfrm>
            <a:off x="3293639" y="1956659"/>
            <a:ext cx="356658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2b5ec8e0a7a_0_107"/>
          <p:cNvSpPr txBox="1"/>
          <p:nvPr/>
        </p:nvSpPr>
        <p:spPr>
          <a:xfrm>
            <a:off x="6883860" y="2235027"/>
            <a:ext cx="356658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2b5ec8e0a7a_0_107"/>
          <p:cNvSpPr txBox="1"/>
          <p:nvPr/>
        </p:nvSpPr>
        <p:spPr>
          <a:xfrm>
            <a:off x="3115385" y="3398477"/>
            <a:ext cx="535707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2b5ec8e0a7a_0_107"/>
          <p:cNvSpPr txBox="1"/>
          <p:nvPr/>
        </p:nvSpPr>
        <p:spPr>
          <a:xfrm>
            <a:off x="-62036" y="2240839"/>
            <a:ext cx="535707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2b5ec8e0a7a_0_107"/>
          <p:cNvSpPr txBox="1"/>
          <p:nvPr/>
        </p:nvSpPr>
        <p:spPr>
          <a:xfrm>
            <a:off x="485237" y="239550"/>
            <a:ext cx="5503699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1 Bit Branch Prediction</a:t>
            </a:r>
            <a:endParaRPr b="0" i="0" sz="33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2b5ec8e0a7a_0_107"/>
          <p:cNvSpPr/>
          <p:nvPr/>
        </p:nvSpPr>
        <p:spPr>
          <a:xfrm>
            <a:off x="2379066" y="4669381"/>
            <a:ext cx="1464098" cy="1143000"/>
          </a:xfrm>
          <a:prstGeom prst="ellipse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2b5ec8e0a7a_0_107"/>
          <p:cNvSpPr/>
          <p:nvPr/>
        </p:nvSpPr>
        <p:spPr>
          <a:xfrm>
            <a:off x="5215757" y="4745581"/>
            <a:ext cx="1464098" cy="1143000"/>
          </a:xfrm>
          <a:prstGeom prst="ellipse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5" name="Google Shape;405;g2b5ec8e0a7a_0_107"/>
          <p:cNvCxnSpPr>
            <a:stCxn id="403" idx="7"/>
            <a:endCxn id="404" idx="1"/>
          </p:cNvCxnSpPr>
          <p:nvPr/>
        </p:nvCxnSpPr>
        <p:spPr>
          <a:xfrm flipH="1" rot="-5400000">
            <a:off x="4491402" y="3974119"/>
            <a:ext cx="76200" cy="1801500"/>
          </a:xfrm>
          <a:prstGeom prst="bentConnector3">
            <a:avLst>
              <a:gd fmla="val -532171" name="adj1"/>
            </a:avLst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6" name="Google Shape;406;g2b5ec8e0a7a_0_107"/>
          <p:cNvCxnSpPr>
            <a:stCxn id="404" idx="3"/>
            <a:endCxn id="403" idx="4"/>
          </p:cNvCxnSpPr>
          <p:nvPr/>
        </p:nvCxnSpPr>
        <p:spPr>
          <a:xfrm rot="5400000">
            <a:off x="4225069" y="4607293"/>
            <a:ext cx="91200" cy="2319000"/>
          </a:xfrm>
          <a:prstGeom prst="bentConnector3">
            <a:avLst>
              <a:gd fmla="val 444643" name="adj1"/>
            </a:avLst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7" name="Google Shape;407;g2b5ec8e0a7a_0_107"/>
          <p:cNvCxnSpPr>
            <a:stCxn id="404" idx="5"/>
            <a:endCxn id="404" idx="7"/>
          </p:cNvCxnSpPr>
          <p:nvPr/>
        </p:nvCxnSpPr>
        <p:spPr>
          <a:xfrm rot="-5400000">
            <a:off x="6061643" y="5316793"/>
            <a:ext cx="808200" cy="600"/>
          </a:xfrm>
          <a:prstGeom prst="bentConnector5">
            <a:avLst>
              <a:gd fmla="val -50175" name="adj1"/>
              <a:gd fmla="val 83450232" name="adj2"/>
              <a:gd fmla="val 150178" name="adj3"/>
            </a:avLst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8" name="Google Shape;408;g2b5ec8e0a7a_0_107"/>
          <p:cNvCxnSpPr>
            <a:stCxn id="403" idx="1"/>
            <a:endCxn id="403" idx="3"/>
          </p:cNvCxnSpPr>
          <p:nvPr/>
        </p:nvCxnSpPr>
        <p:spPr>
          <a:xfrm flipH="1" rot="-5400000">
            <a:off x="2189678" y="5240569"/>
            <a:ext cx="808200" cy="600"/>
          </a:xfrm>
          <a:prstGeom prst="bentConnector5">
            <a:avLst>
              <a:gd fmla="val -50175" name="adj1"/>
              <a:gd fmla="val -83450232" name="adj2"/>
              <a:gd fmla="val 150178" name="adj3"/>
            </a:avLst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9" name="Google Shape;409;g2b5ec8e0a7a_0_107"/>
          <p:cNvSpPr txBox="1"/>
          <p:nvPr/>
        </p:nvSpPr>
        <p:spPr>
          <a:xfrm>
            <a:off x="4270643" y="4669381"/>
            <a:ext cx="535707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2b5ec8e0a7a_0_107"/>
          <p:cNvSpPr txBox="1"/>
          <p:nvPr/>
        </p:nvSpPr>
        <p:spPr>
          <a:xfrm>
            <a:off x="7860864" y="4947749"/>
            <a:ext cx="535707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2b5ec8e0a7a_0_107"/>
          <p:cNvSpPr txBox="1"/>
          <p:nvPr/>
        </p:nvSpPr>
        <p:spPr>
          <a:xfrm>
            <a:off x="4092388" y="6111199"/>
            <a:ext cx="356658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2b5ec8e0a7a_0_107"/>
          <p:cNvSpPr txBox="1"/>
          <p:nvPr/>
        </p:nvSpPr>
        <p:spPr>
          <a:xfrm>
            <a:off x="914968" y="4953561"/>
            <a:ext cx="356658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2b5ec8e0a7a_0_107"/>
          <p:cNvSpPr txBox="1"/>
          <p:nvPr/>
        </p:nvSpPr>
        <p:spPr>
          <a:xfrm>
            <a:off x="6335042" y="3767809"/>
            <a:ext cx="564528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8" name="Google Shape;418;g2b5ec8e0a7a_0_102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19" name="Google Shape;419;g2b5ec8e0a7a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g2b5ec8e0a7a_0_102"/>
          <p:cNvSpPr/>
          <p:nvPr/>
        </p:nvSpPr>
        <p:spPr>
          <a:xfrm>
            <a:off x="1773720" y="1956659"/>
            <a:ext cx="1464098" cy="1143000"/>
          </a:xfrm>
          <a:prstGeom prst="ellipse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2b5ec8e0a7a_0_102"/>
          <p:cNvSpPr/>
          <p:nvPr/>
        </p:nvSpPr>
        <p:spPr>
          <a:xfrm>
            <a:off x="4610410" y="2032859"/>
            <a:ext cx="1464098" cy="1143000"/>
          </a:xfrm>
          <a:prstGeom prst="ellipse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2" name="Google Shape;422;g2b5ec8e0a7a_0_102"/>
          <p:cNvCxnSpPr>
            <a:stCxn id="420" idx="7"/>
            <a:endCxn id="421" idx="1"/>
          </p:cNvCxnSpPr>
          <p:nvPr/>
        </p:nvCxnSpPr>
        <p:spPr>
          <a:xfrm flipH="1" rot="-5400000">
            <a:off x="3886056" y="1261397"/>
            <a:ext cx="76200" cy="1801500"/>
          </a:xfrm>
          <a:prstGeom prst="bentConnector3">
            <a:avLst>
              <a:gd fmla="val -532171" name="adj1"/>
            </a:avLst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3" name="Google Shape;423;g2b5ec8e0a7a_0_102"/>
          <p:cNvCxnSpPr>
            <a:stCxn id="421" idx="5"/>
            <a:endCxn id="421" idx="7"/>
          </p:cNvCxnSpPr>
          <p:nvPr/>
        </p:nvCxnSpPr>
        <p:spPr>
          <a:xfrm rot="-5400000">
            <a:off x="5456296" y="2604071"/>
            <a:ext cx="808200" cy="600"/>
          </a:xfrm>
          <a:prstGeom prst="bentConnector5">
            <a:avLst>
              <a:gd fmla="val -50175" name="adj1"/>
              <a:gd fmla="val 83450232" name="adj2"/>
              <a:gd fmla="val 150178" name="adj3"/>
            </a:avLst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4" name="Google Shape;424;g2b5ec8e0a7a_0_102"/>
          <p:cNvCxnSpPr>
            <a:stCxn id="420" idx="1"/>
            <a:endCxn id="420" idx="3"/>
          </p:cNvCxnSpPr>
          <p:nvPr/>
        </p:nvCxnSpPr>
        <p:spPr>
          <a:xfrm flipH="1" rot="-5400000">
            <a:off x="1584332" y="2527847"/>
            <a:ext cx="808200" cy="600"/>
          </a:xfrm>
          <a:prstGeom prst="bentConnector5">
            <a:avLst>
              <a:gd fmla="val -50175" name="adj1"/>
              <a:gd fmla="val -83450398" name="adj2"/>
              <a:gd fmla="val 150178" name="adj3"/>
            </a:avLst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5" name="Google Shape;425;g2b5ec8e0a7a_0_102"/>
          <p:cNvSpPr txBox="1"/>
          <p:nvPr/>
        </p:nvSpPr>
        <p:spPr>
          <a:xfrm>
            <a:off x="3665296" y="1956659"/>
            <a:ext cx="356658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2b5ec8e0a7a_0_102"/>
          <p:cNvSpPr txBox="1"/>
          <p:nvPr/>
        </p:nvSpPr>
        <p:spPr>
          <a:xfrm>
            <a:off x="7255517" y="2235027"/>
            <a:ext cx="356658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2b5ec8e0a7a_0_102"/>
          <p:cNvSpPr txBox="1"/>
          <p:nvPr/>
        </p:nvSpPr>
        <p:spPr>
          <a:xfrm>
            <a:off x="3487041" y="3398477"/>
            <a:ext cx="535707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2b5ec8e0a7a_0_102"/>
          <p:cNvSpPr txBox="1"/>
          <p:nvPr/>
        </p:nvSpPr>
        <p:spPr>
          <a:xfrm>
            <a:off x="309621" y="2240839"/>
            <a:ext cx="535707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2b5ec8e0a7a_0_102"/>
          <p:cNvSpPr txBox="1"/>
          <p:nvPr/>
        </p:nvSpPr>
        <p:spPr>
          <a:xfrm>
            <a:off x="0" y="3931845"/>
            <a:ext cx="8857003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a program with two branch statement with the following behavior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T </a:t>
            </a: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 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</a:t>
            </a: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 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T T </a:t>
            </a: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 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 T T TT </a:t>
            </a: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 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 T T TNT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many Miss Prediction if the Initial state is NT?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2b5ec8e0a7a_0_102"/>
          <p:cNvSpPr txBox="1"/>
          <p:nvPr/>
        </p:nvSpPr>
        <p:spPr>
          <a:xfrm>
            <a:off x="93494" y="5517397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2b5ec8e0a7a_0_102"/>
          <p:cNvSpPr txBox="1"/>
          <p:nvPr/>
        </p:nvSpPr>
        <p:spPr>
          <a:xfrm>
            <a:off x="555680" y="5517397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2b5ec8e0a7a_0_102"/>
          <p:cNvSpPr txBox="1"/>
          <p:nvPr/>
        </p:nvSpPr>
        <p:spPr>
          <a:xfrm>
            <a:off x="1601675" y="5517397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2b5ec8e0a7a_0_102"/>
          <p:cNvSpPr txBox="1"/>
          <p:nvPr/>
        </p:nvSpPr>
        <p:spPr>
          <a:xfrm>
            <a:off x="3568867" y="5517397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2b5ec8e0a7a_0_102"/>
          <p:cNvSpPr txBox="1"/>
          <p:nvPr/>
        </p:nvSpPr>
        <p:spPr>
          <a:xfrm>
            <a:off x="3128684" y="5517397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2b5ec8e0a7a_0_102"/>
          <p:cNvSpPr txBox="1"/>
          <p:nvPr/>
        </p:nvSpPr>
        <p:spPr>
          <a:xfrm>
            <a:off x="2673219" y="5517397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2b5ec8e0a7a_0_102"/>
          <p:cNvSpPr txBox="1"/>
          <p:nvPr/>
        </p:nvSpPr>
        <p:spPr>
          <a:xfrm>
            <a:off x="5519973" y="5530315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2b5ec8e0a7a_0_102"/>
          <p:cNvSpPr txBox="1"/>
          <p:nvPr/>
        </p:nvSpPr>
        <p:spPr>
          <a:xfrm>
            <a:off x="5098401" y="5530315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2b5ec8e0a7a_0_102"/>
          <p:cNvSpPr txBox="1"/>
          <p:nvPr/>
        </p:nvSpPr>
        <p:spPr>
          <a:xfrm>
            <a:off x="4642932" y="5530315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2b5ec8e0a7a_0_102"/>
          <p:cNvSpPr txBox="1"/>
          <p:nvPr/>
        </p:nvSpPr>
        <p:spPr>
          <a:xfrm>
            <a:off x="7327103" y="5530315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2b5ec8e0a7a_0_102"/>
          <p:cNvSpPr txBox="1"/>
          <p:nvPr/>
        </p:nvSpPr>
        <p:spPr>
          <a:xfrm>
            <a:off x="6356549" y="5498164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2b5ec8e0a7a_0_102"/>
          <p:cNvSpPr txBox="1"/>
          <p:nvPr/>
        </p:nvSpPr>
        <p:spPr>
          <a:xfrm>
            <a:off x="5938307" y="5513662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2b5ec8e0a7a_0_102"/>
          <p:cNvSpPr txBox="1"/>
          <p:nvPr/>
        </p:nvSpPr>
        <p:spPr>
          <a:xfrm>
            <a:off x="8966847" y="5530315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2b5ec8e0a7a_0_102"/>
          <p:cNvSpPr txBox="1"/>
          <p:nvPr/>
        </p:nvSpPr>
        <p:spPr>
          <a:xfrm>
            <a:off x="8414998" y="5530315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2b5ec8e0a7a_0_102"/>
          <p:cNvSpPr txBox="1"/>
          <p:nvPr/>
        </p:nvSpPr>
        <p:spPr>
          <a:xfrm>
            <a:off x="7829252" y="5530315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2b5ec8e0a7a_0_102"/>
          <p:cNvSpPr txBox="1"/>
          <p:nvPr/>
        </p:nvSpPr>
        <p:spPr>
          <a:xfrm>
            <a:off x="983433" y="5517397"/>
            <a:ext cx="535707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2b5ec8e0a7a_0_102"/>
          <p:cNvSpPr txBox="1"/>
          <p:nvPr/>
        </p:nvSpPr>
        <p:spPr>
          <a:xfrm>
            <a:off x="2058387" y="5498164"/>
            <a:ext cx="535707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2b5ec8e0a7a_0_102"/>
          <p:cNvSpPr txBox="1"/>
          <p:nvPr/>
        </p:nvSpPr>
        <p:spPr>
          <a:xfrm>
            <a:off x="4000633" y="5517397"/>
            <a:ext cx="535707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2b5ec8e0a7a_0_102"/>
          <p:cNvSpPr txBox="1"/>
          <p:nvPr/>
        </p:nvSpPr>
        <p:spPr>
          <a:xfrm>
            <a:off x="6807204" y="5530315"/>
            <a:ext cx="535707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2b5ec8e0a7a_0_102"/>
          <p:cNvSpPr txBox="1"/>
          <p:nvPr/>
        </p:nvSpPr>
        <p:spPr>
          <a:xfrm>
            <a:off x="87159" y="6022619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2b5ec8e0a7a_0_102"/>
          <p:cNvSpPr txBox="1"/>
          <p:nvPr/>
        </p:nvSpPr>
        <p:spPr>
          <a:xfrm>
            <a:off x="546054" y="6022619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2b5ec8e0a7a_0_102"/>
          <p:cNvSpPr txBox="1"/>
          <p:nvPr/>
        </p:nvSpPr>
        <p:spPr>
          <a:xfrm>
            <a:off x="1068132" y="6022619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2b5ec8e0a7a_0_102"/>
          <p:cNvSpPr txBox="1"/>
          <p:nvPr/>
        </p:nvSpPr>
        <p:spPr>
          <a:xfrm>
            <a:off x="1613988" y="6022619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2b5ec8e0a7a_0_102"/>
          <p:cNvSpPr txBox="1"/>
          <p:nvPr/>
        </p:nvSpPr>
        <p:spPr>
          <a:xfrm>
            <a:off x="2070492" y="6022619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2b5ec8e0a7a_0_102"/>
          <p:cNvSpPr txBox="1"/>
          <p:nvPr/>
        </p:nvSpPr>
        <p:spPr>
          <a:xfrm>
            <a:off x="2673219" y="5993549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2b5ec8e0a7a_0_102"/>
          <p:cNvSpPr txBox="1"/>
          <p:nvPr/>
        </p:nvSpPr>
        <p:spPr>
          <a:xfrm>
            <a:off x="3140013" y="5993549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2b5ec8e0a7a_0_102"/>
          <p:cNvSpPr txBox="1"/>
          <p:nvPr/>
        </p:nvSpPr>
        <p:spPr>
          <a:xfrm>
            <a:off x="3601031" y="6022619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2b5ec8e0a7a_0_102"/>
          <p:cNvSpPr txBox="1"/>
          <p:nvPr/>
        </p:nvSpPr>
        <p:spPr>
          <a:xfrm>
            <a:off x="4095237" y="6022619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2b5ec8e0a7a_0_102"/>
          <p:cNvSpPr txBox="1"/>
          <p:nvPr/>
        </p:nvSpPr>
        <p:spPr>
          <a:xfrm>
            <a:off x="4595220" y="6022619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2b5ec8e0a7a_0_102"/>
          <p:cNvSpPr txBox="1"/>
          <p:nvPr/>
        </p:nvSpPr>
        <p:spPr>
          <a:xfrm>
            <a:off x="5125794" y="6022619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2b5ec8e0a7a_0_102"/>
          <p:cNvSpPr txBox="1"/>
          <p:nvPr/>
        </p:nvSpPr>
        <p:spPr>
          <a:xfrm>
            <a:off x="5593664" y="6009048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2b5ec8e0a7a_0_102"/>
          <p:cNvSpPr txBox="1"/>
          <p:nvPr/>
        </p:nvSpPr>
        <p:spPr>
          <a:xfrm>
            <a:off x="6054682" y="5964360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2b5ec8e0a7a_0_102"/>
          <p:cNvSpPr txBox="1"/>
          <p:nvPr/>
        </p:nvSpPr>
        <p:spPr>
          <a:xfrm>
            <a:off x="6514878" y="5964360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2b5ec8e0a7a_0_102"/>
          <p:cNvSpPr txBox="1"/>
          <p:nvPr/>
        </p:nvSpPr>
        <p:spPr>
          <a:xfrm>
            <a:off x="6955231" y="5993549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2b5ec8e0a7a_0_102"/>
          <p:cNvSpPr txBox="1"/>
          <p:nvPr/>
        </p:nvSpPr>
        <p:spPr>
          <a:xfrm>
            <a:off x="7399615" y="5964360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2b5ec8e0a7a_0_102"/>
          <p:cNvSpPr txBox="1"/>
          <p:nvPr/>
        </p:nvSpPr>
        <p:spPr>
          <a:xfrm>
            <a:off x="7869178" y="5993549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2b5ec8e0a7a_0_102"/>
          <p:cNvSpPr txBox="1"/>
          <p:nvPr/>
        </p:nvSpPr>
        <p:spPr>
          <a:xfrm>
            <a:off x="8411148" y="6022619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2b5ec8e0a7a_0_102"/>
          <p:cNvSpPr txBox="1"/>
          <p:nvPr/>
        </p:nvSpPr>
        <p:spPr>
          <a:xfrm>
            <a:off x="8985664" y="5981785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2b5ec8e0a7a_0_102"/>
          <p:cNvSpPr txBox="1"/>
          <p:nvPr/>
        </p:nvSpPr>
        <p:spPr>
          <a:xfrm>
            <a:off x="9372485" y="5527735"/>
            <a:ext cx="535707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2b5ec8e0a7a_0_102"/>
          <p:cNvSpPr txBox="1"/>
          <p:nvPr/>
        </p:nvSpPr>
        <p:spPr>
          <a:xfrm>
            <a:off x="9464679" y="5990969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2b5ec8e0a7a_0_102"/>
          <p:cNvSpPr txBox="1"/>
          <p:nvPr/>
        </p:nvSpPr>
        <p:spPr>
          <a:xfrm>
            <a:off x="6030188" y="4781713"/>
            <a:ext cx="2424553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10 miss predictions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1" name="Google Shape;471;g2b5ec8e0a7a_0_102"/>
          <p:cNvCxnSpPr/>
          <p:nvPr/>
        </p:nvCxnSpPr>
        <p:spPr>
          <a:xfrm flipH="1">
            <a:off x="2556508" y="3008471"/>
            <a:ext cx="2319000" cy="912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2" name="Google Shape;472;g2b5ec8e0a7a_0_102"/>
          <p:cNvSpPr txBox="1"/>
          <p:nvPr/>
        </p:nvSpPr>
        <p:spPr>
          <a:xfrm>
            <a:off x="93491" y="339075"/>
            <a:ext cx="5500096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1 Bit Branch Prediction</a:t>
            </a:r>
            <a:endParaRPr b="0" i="0" sz="33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7" name="Google Shape;477;g2b5ec8e0a7a_0_9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78" name="Google Shape;478;g2b5ec8e0a7a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g2b5ec8e0a7a_0_97"/>
          <p:cNvSpPr/>
          <p:nvPr/>
        </p:nvSpPr>
        <p:spPr>
          <a:xfrm>
            <a:off x="1773720" y="1956659"/>
            <a:ext cx="1464098" cy="1143000"/>
          </a:xfrm>
          <a:prstGeom prst="ellipse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2b5ec8e0a7a_0_97"/>
          <p:cNvSpPr/>
          <p:nvPr/>
        </p:nvSpPr>
        <p:spPr>
          <a:xfrm>
            <a:off x="4610410" y="2032859"/>
            <a:ext cx="1464098" cy="1143000"/>
          </a:xfrm>
          <a:prstGeom prst="ellipse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1" name="Google Shape;481;g2b5ec8e0a7a_0_97"/>
          <p:cNvCxnSpPr>
            <a:stCxn id="479" idx="7"/>
            <a:endCxn id="480" idx="1"/>
          </p:cNvCxnSpPr>
          <p:nvPr/>
        </p:nvCxnSpPr>
        <p:spPr>
          <a:xfrm flipH="1" rot="-5400000">
            <a:off x="3886056" y="1261397"/>
            <a:ext cx="76200" cy="1801500"/>
          </a:xfrm>
          <a:prstGeom prst="bentConnector3">
            <a:avLst>
              <a:gd fmla="val -532171" name="adj1"/>
            </a:avLst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2" name="Google Shape;482;g2b5ec8e0a7a_0_97"/>
          <p:cNvCxnSpPr>
            <a:stCxn id="480" idx="5"/>
            <a:endCxn id="480" idx="7"/>
          </p:cNvCxnSpPr>
          <p:nvPr/>
        </p:nvCxnSpPr>
        <p:spPr>
          <a:xfrm rot="-5400000">
            <a:off x="5456296" y="2604071"/>
            <a:ext cx="808200" cy="600"/>
          </a:xfrm>
          <a:prstGeom prst="bentConnector5">
            <a:avLst>
              <a:gd fmla="val -50175" name="adj1"/>
              <a:gd fmla="val 83450232" name="adj2"/>
              <a:gd fmla="val 150178" name="adj3"/>
            </a:avLst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3" name="Google Shape;483;g2b5ec8e0a7a_0_97"/>
          <p:cNvCxnSpPr>
            <a:stCxn id="479" idx="1"/>
            <a:endCxn id="479" idx="3"/>
          </p:cNvCxnSpPr>
          <p:nvPr/>
        </p:nvCxnSpPr>
        <p:spPr>
          <a:xfrm flipH="1" rot="-5400000">
            <a:off x="1584332" y="2527847"/>
            <a:ext cx="808200" cy="600"/>
          </a:xfrm>
          <a:prstGeom prst="bentConnector5">
            <a:avLst>
              <a:gd fmla="val -50175" name="adj1"/>
              <a:gd fmla="val -83450398" name="adj2"/>
              <a:gd fmla="val 150178" name="adj3"/>
            </a:avLst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4" name="Google Shape;484;g2b5ec8e0a7a_0_97"/>
          <p:cNvSpPr txBox="1"/>
          <p:nvPr/>
        </p:nvSpPr>
        <p:spPr>
          <a:xfrm>
            <a:off x="3665296" y="1956659"/>
            <a:ext cx="535707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2b5ec8e0a7a_0_97"/>
          <p:cNvSpPr txBox="1"/>
          <p:nvPr/>
        </p:nvSpPr>
        <p:spPr>
          <a:xfrm>
            <a:off x="7255517" y="2235027"/>
            <a:ext cx="535707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2b5ec8e0a7a_0_97"/>
          <p:cNvSpPr txBox="1"/>
          <p:nvPr/>
        </p:nvSpPr>
        <p:spPr>
          <a:xfrm>
            <a:off x="3487041" y="3398477"/>
            <a:ext cx="356658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2b5ec8e0a7a_0_97"/>
          <p:cNvSpPr txBox="1"/>
          <p:nvPr/>
        </p:nvSpPr>
        <p:spPr>
          <a:xfrm>
            <a:off x="309621" y="2240839"/>
            <a:ext cx="356658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2b5ec8e0a7a_0_97"/>
          <p:cNvSpPr txBox="1"/>
          <p:nvPr/>
        </p:nvSpPr>
        <p:spPr>
          <a:xfrm>
            <a:off x="0" y="3931845"/>
            <a:ext cx="8857003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a program with two branch statement with the following behavior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T </a:t>
            </a: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 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</a:t>
            </a: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 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T T </a:t>
            </a: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 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 T T TT </a:t>
            </a: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 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 T T TNT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many Miss Prediction if the Initial state is NT?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2b5ec8e0a7a_0_97"/>
          <p:cNvSpPr txBox="1"/>
          <p:nvPr/>
        </p:nvSpPr>
        <p:spPr>
          <a:xfrm>
            <a:off x="93494" y="5517397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2b5ec8e0a7a_0_97"/>
          <p:cNvSpPr txBox="1"/>
          <p:nvPr/>
        </p:nvSpPr>
        <p:spPr>
          <a:xfrm>
            <a:off x="555680" y="5517397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2b5ec8e0a7a_0_97"/>
          <p:cNvSpPr txBox="1"/>
          <p:nvPr/>
        </p:nvSpPr>
        <p:spPr>
          <a:xfrm>
            <a:off x="1601675" y="5517397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2b5ec8e0a7a_0_97"/>
          <p:cNvSpPr txBox="1"/>
          <p:nvPr/>
        </p:nvSpPr>
        <p:spPr>
          <a:xfrm>
            <a:off x="3568867" y="5517397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2b5ec8e0a7a_0_97"/>
          <p:cNvSpPr txBox="1"/>
          <p:nvPr/>
        </p:nvSpPr>
        <p:spPr>
          <a:xfrm>
            <a:off x="3128684" y="5517397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2b5ec8e0a7a_0_97"/>
          <p:cNvSpPr txBox="1"/>
          <p:nvPr/>
        </p:nvSpPr>
        <p:spPr>
          <a:xfrm>
            <a:off x="2673219" y="5517397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2b5ec8e0a7a_0_97"/>
          <p:cNvSpPr txBox="1"/>
          <p:nvPr/>
        </p:nvSpPr>
        <p:spPr>
          <a:xfrm>
            <a:off x="5519973" y="5530315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2b5ec8e0a7a_0_97"/>
          <p:cNvSpPr txBox="1"/>
          <p:nvPr/>
        </p:nvSpPr>
        <p:spPr>
          <a:xfrm>
            <a:off x="5098401" y="5530315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2b5ec8e0a7a_0_97"/>
          <p:cNvSpPr txBox="1"/>
          <p:nvPr/>
        </p:nvSpPr>
        <p:spPr>
          <a:xfrm>
            <a:off x="4642932" y="5530315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g2b5ec8e0a7a_0_97"/>
          <p:cNvSpPr txBox="1"/>
          <p:nvPr/>
        </p:nvSpPr>
        <p:spPr>
          <a:xfrm>
            <a:off x="7327103" y="5530315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2b5ec8e0a7a_0_97"/>
          <p:cNvSpPr txBox="1"/>
          <p:nvPr/>
        </p:nvSpPr>
        <p:spPr>
          <a:xfrm>
            <a:off x="6356549" y="5498164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2b5ec8e0a7a_0_97"/>
          <p:cNvSpPr txBox="1"/>
          <p:nvPr/>
        </p:nvSpPr>
        <p:spPr>
          <a:xfrm>
            <a:off x="5938307" y="5513662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2b5ec8e0a7a_0_97"/>
          <p:cNvSpPr txBox="1"/>
          <p:nvPr/>
        </p:nvSpPr>
        <p:spPr>
          <a:xfrm>
            <a:off x="8966847" y="5530315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2b5ec8e0a7a_0_97"/>
          <p:cNvSpPr txBox="1"/>
          <p:nvPr/>
        </p:nvSpPr>
        <p:spPr>
          <a:xfrm>
            <a:off x="8414998" y="5530315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2b5ec8e0a7a_0_97"/>
          <p:cNvSpPr txBox="1"/>
          <p:nvPr/>
        </p:nvSpPr>
        <p:spPr>
          <a:xfrm>
            <a:off x="7829252" y="5530315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2b5ec8e0a7a_0_97"/>
          <p:cNvSpPr txBox="1"/>
          <p:nvPr/>
        </p:nvSpPr>
        <p:spPr>
          <a:xfrm>
            <a:off x="983433" y="5517397"/>
            <a:ext cx="535707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2b5ec8e0a7a_0_97"/>
          <p:cNvSpPr txBox="1"/>
          <p:nvPr/>
        </p:nvSpPr>
        <p:spPr>
          <a:xfrm>
            <a:off x="2058387" y="5498164"/>
            <a:ext cx="535707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2b5ec8e0a7a_0_97"/>
          <p:cNvSpPr txBox="1"/>
          <p:nvPr/>
        </p:nvSpPr>
        <p:spPr>
          <a:xfrm>
            <a:off x="4000633" y="5517397"/>
            <a:ext cx="535707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2b5ec8e0a7a_0_97"/>
          <p:cNvSpPr txBox="1"/>
          <p:nvPr/>
        </p:nvSpPr>
        <p:spPr>
          <a:xfrm>
            <a:off x="6807204" y="5530315"/>
            <a:ext cx="535707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2b5ec8e0a7a_0_97"/>
          <p:cNvSpPr txBox="1"/>
          <p:nvPr/>
        </p:nvSpPr>
        <p:spPr>
          <a:xfrm>
            <a:off x="87159" y="6022619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2b5ec8e0a7a_0_97"/>
          <p:cNvSpPr txBox="1"/>
          <p:nvPr/>
        </p:nvSpPr>
        <p:spPr>
          <a:xfrm>
            <a:off x="546054" y="6022619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2b5ec8e0a7a_0_97"/>
          <p:cNvSpPr txBox="1"/>
          <p:nvPr/>
        </p:nvSpPr>
        <p:spPr>
          <a:xfrm>
            <a:off x="1068132" y="6022619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2b5ec8e0a7a_0_97"/>
          <p:cNvSpPr txBox="1"/>
          <p:nvPr/>
        </p:nvSpPr>
        <p:spPr>
          <a:xfrm>
            <a:off x="1613988" y="6022619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g2b5ec8e0a7a_0_97"/>
          <p:cNvSpPr txBox="1"/>
          <p:nvPr/>
        </p:nvSpPr>
        <p:spPr>
          <a:xfrm>
            <a:off x="2070492" y="6022619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2b5ec8e0a7a_0_97"/>
          <p:cNvSpPr txBox="1"/>
          <p:nvPr/>
        </p:nvSpPr>
        <p:spPr>
          <a:xfrm>
            <a:off x="2673219" y="5993549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2b5ec8e0a7a_0_97"/>
          <p:cNvSpPr txBox="1"/>
          <p:nvPr/>
        </p:nvSpPr>
        <p:spPr>
          <a:xfrm>
            <a:off x="3140013" y="5993549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2b5ec8e0a7a_0_97"/>
          <p:cNvSpPr txBox="1"/>
          <p:nvPr/>
        </p:nvSpPr>
        <p:spPr>
          <a:xfrm>
            <a:off x="3601031" y="6022619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g2b5ec8e0a7a_0_97"/>
          <p:cNvSpPr txBox="1"/>
          <p:nvPr/>
        </p:nvSpPr>
        <p:spPr>
          <a:xfrm>
            <a:off x="4095237" y="6022619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2b5ec8e0a7a_0_97"/>
          <p:cNvSpPr txBox="1"/>
          <p:nvPr/>
        </p:nvSpPr>
        <p:spPr>
          <a:xfrm>
            <a:off x="4595220" y="6022619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2b5ec8e0a7a_0_97"/>
          <p:cNvSpPr txBox="1"/>
          <p:nvPr/>
        </p:nvSpPr>
        <p:spPr>
          <a:xfrm>
            <a:off x="5125794" y="6022619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g2b5ec8e0a7a_0_97"/>
          <p:cNvSpPr txBox="1"/>
          <p:nvPr/>
        </p:nvSpPr>
        <p:spPr>
          <a:xfrm>
            <a:off x="5593664" y="6009048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g2b5ec8e0a7a_0_97"/>
          <p:cNvSpPr txBox="1"/>
          <p:nvPr/>
        </p:nvSpPr>
        <p:spPr>
          <a:xfrm>
            <a:off x="6054682" y="5964360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2b5ec8e0a7a_0_97"/>
          <p:cNvSpPr txBox="1"/>
          <p:nvPr/>
        </p:nvSpPr>
        <p:spPr>
          <a:xfrm>
            <a:off x="6514878" y="5964360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2b5ec8e0a7a_0_97"/>
          <p:cNvSpPr txBox="1"/>
          <p:nvPr/>
        </p:nvSpPr>
        <p:spPr>
          <a:xfrm>
            <a:off x="6955231" y="5993549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2b5ec8e0a7a_0_97"/>
          <p:cNvSpPr txBox="1"/>
          <p:nvPr/>
        </p:nvSpPr>
        <p:spPr>
          <a:xfrm>
            <a:off x="7399615" y="5964360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g2b5ec8e0a7a_0_97"/>
          <p:cNvSpPr txBox="1"/>
          <p:nvPr/>
        </p:nvSpPr>
        <p:spPr>
          <a:xfrm>
            <a:off x="7869178" y="5993549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2b5ec8e0a7a_0_97"/>
          <p:cNvSpPr txBox="1"/>
          <p:nvPr/>
        </p:nvSpPr>
        <p:spPr>
          <a:xfrm>
            <a:off x="8411148" y="6022619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g2b5ec8e0a7a_0_97"/>
          <p:cNvSpPr txBox="1"/>
          <p:nvPr/>
        </p:nvSpPr>
        <p:spPr>
          <a:xfrm>
            <a:off x="8985664" y="5981785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g2b5ec8e0a7a_0_97"/>
          <p:cNvSpPr txBox="1"/>
          <p:nvPr/>
        </p:nvSpPr>
        <p:spPr>
          <a:xfrm>
            <a:off x="9372485" y="5527735"/>
            <a:ext cx="535707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2b5ec8e0a7a_0_97"/>
          <p:cNvSpPr txBox="1"/>
          <p:nvPr/>
        </p:nvSpPr>
        <p:spPr>
          <a:xfrm>
            <a:off x="9464679" y="5990969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2b5ec8e0a7a_0_97"/>
          <p:cNvSpPr txBox="1"/>
          <p:nvPr/>
        </p:nvSpPr>
        <p:spPr>
          <a:xfrm>
            <a:off x="6030188" y="4781713"/>
            <a:ext cx="228405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9 miss predictions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0" name="Google Shape;530;g2b5ec8e0a7a_0_97"/>
          <p:cNvCxnSpPr/>
          <p:nvPr/>
        </p:nvCxnSpPr>
        <p:spPr>
          <a:xfrm flipH="1">
            <a:off x="2472036" y="3008471"/>
            <a:ext cx="2319000" cy="912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1" name="Google Shape;531;g2b5ec8e0a7a_0_97"/>
          <p:cNvSpPr txBox="1"/>
          <p:nvPr/>
        </p:nvSpPr>
        <p:spPr>
          <a:xfrm>
            <a:off x="309619" y="448600"/>
            <a:ext cx="6403629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1 Bit Branch Prediction</a:t>
            </a:r>
            <a:endParaRPr b="0" i="0" sz="33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6" name="Google Shape;536;g2b5ec8e0a7a_0_92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37" name="Google Shape;537;g2b5ec8e0a7a_0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g2b5ec8e0a7a_0_92"/>
          <p:cNvSpPr txBox="1"/>
          <p:nvPr/>
        </p:nvSpPr>
        <p:spPr>
          <a:xfrm>
            <a:off x="1216865" y="4188244"/>
            <a:ext cx="3573063" cy="646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for(j=0; j&lt;n ; j++)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begin S1; S2; …; Sk 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g2b5ec8e0a7a_0_92"/>
          <p:cNvSpPr/>
          <p:nvPr/>
        </p:nvSpPr>
        <p:spPr>
          <a:xfrm>
            <a:off x="7128382" y="4382266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g2b5ec8e0a7a_0_92"/>
          <p:cNvSpPr/>
          <p:nvPr/>
        </p:nvSpPr>
        <p:spPr>
          <a:xfrm>
            <a:off x="8016304" y="4382266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2b5ec8e0a7a_0_92"/>
          <p:cNvSpPr/>
          <p:nvPr/>
        </p:nvSpPr>
        <p:spPr>
          <a:xfrm>
            <a:off x="8885612" y="4382266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Outc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g2b5ec8e0a7a_0_92"/>
          <p:cNvSpPr/>
          <p:nvPr/>
        </p:nvSpPr>
        <p:spPr>
          <a:xfrm>
            <a:off x="8016304" y="4001266"/>
            <a:ext cx="1738617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2b5ec8e0a7a_0_92"/>
          <p:cNvSpPr/>
          <p:nvPr/>
        </p:nvSpPr>
        <p:spPr>
          <a:xfrm>
            <a:off x="7146996" y="4763266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g2b5ec8e0a7a_0_92"/>
          <p:cNvSpPr/>
          <p:nvPr/>
        </p:nvSpPr>
        <p:spPr>
          <a:xfrm>
            <a:off x="8016304" y="4763266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2b5ec8e0a7a_0_92"/>
          <p:cNvSpPr/>
          <p:nvPr/>
        </p:nvSpPr>
        <p:spPr>
          <a:xfrm>
            <a:off x="8885612" y="4763266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2b5ec8e0a7a_0_92"/>
          <p:cNvSpPr/>
          <p:nvPr/>
        </p:nvSpPr>
        <p:spPr>
          <a:xfrm>
            <a:off x="7146996" y="5144266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2b5ec8e0a7a_0_92"/>
          <p:cNvSpPr/>
          <p:nvPr/>
        </p:nvSpPr>
        <p:spPr>
          <a:xfrm>
            <a:off x="8016304" y="5144266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2b5ec8e0a7a_0_92"/>
          <p:cNvSpPr/>
          <p:nvPr/>
        </p:nvSpPr>
        <p:spPr>
          <a:xfrm>
            <a:off x="8885612" y="5144266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2b5ec8e0a7a_0_92"/>
          <p:cNvSpPr/>
          <p:nvPr/>
        </p:nvSpPr>
        <p:spPr>
          <a:xfrm>
            <a:off x="7146996" y="5525266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g2b5ec8e0a7a_0_92"/>
          <p:cNvSpPr/>
          <p:nvPr/>
        </p:nvSpPr>
        <p:spPr>
          <a:xfrm>
            <a:off x="8016304" y="5525266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2b5ec8e0a7a_0_92"/>
          <p:cNvSpPr/>
          <p:nvPr/>
        </p:nvSpPr>
        <p:spPr>
          <a:xfrm>
            <a:off x="8885612" y="5525266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g2b5ec8e0a7a_0_92"/>
          <p:cNvSpPr/>
          <p:nvPr/>
        </p:nvSpPr>
        <p:spPr>
          <a:xfrm>
            <a:off x="7146996" y="5906266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g2b5ec8e0a7a_0_92"/>
          <p:cNvSpPr/>
          <p:nvPr/>
        </p:nvSpPr>
        <p:spPr>
          <a:xfrm>
            <a:off x="8016304" y="5906266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g2b5ec8e0a7a_0_92"/>
          <p:cNvSpPr/>
          <p:nvPr/>
        </p:nvSpPr>
        <p:spPr>
          <a:xfrm>
            <a:off x="8885612" y="5906266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g2b5ec8e0a7a_0_92"/>
          <p:cNvSpPr/>
          <p:nvPr/>
        </p:nvSpPr>
        <p:spPr>
          <a:xfrm>
            <a:off x="7146996" y="6287266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g2b5ec8e0a7a_0_92"/>
          <p:cNvSpPr/>
          <p:nvPr/>
        </p:nvSpPr>
        <p:spPr>
          <a:xfrm>
            <a:off x="8016304" y="6287266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g2b5ec8e0a7a_0_92"/>
          <p:cNvSpPr/>
          <p:nvPr/>
        </p:nvSpPr>
        <p:spPr>
          <a:xfrm>
            <a:off x="8885612" y="6287266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2b5ec8e0a7a_0_92"/>
          <p:cNvSpPr txBox="1"/>
          <p:nvPr/>
        </p:nvSpPr>
        <p:spPr>
          <a:xfrm>
            <a:off x="1672730" y="5906266"/>
            <a:ext cx="370816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 Missprediction for each loop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g2b5ec8e0a7a_0_92"/>
          <p:cNvSpPr/>
          <p:nvPr/>
        </p:nvSpPr>
        <p:spPr>
          <a:xfrm>
            <a:off x="1402063" y="1956659"/>
            <a:ext cx="1464098" cy="1143000"/>
          </a:xfrm>
          <a:prstGeom prst="ellipse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g2b5ec8e0a7a_0_92"/>
          <p:cNvSpPr/>
          <p:nvPr/>
        </p:nvSpPr>
        <p:spPr>
          <a:xfrm>
            <a:off x="4238754" y="2032859"/>
            <a:ext cx="1464098" cy="1143000"/>
          </a:xfrm>
          <a:prstGeom prst="ellipse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1" name="Google Shape;561;g2b5ec8e0a7a_0_92"/>
          <p:cNvCxnSpPr>
            <a:stCxn id="559" idx="7"/>
            <a:endCxn id="560" idx="1"/>
          </p:cNvCxnSpPr>
          <p:nvPr/>
        </p:nvCxnSpPr>
        <p:spPr>
          <a:xfrm flipH="1" rot="-5400000">
            <a:off x="3514399" y="1261397"/>
            <a:ext cx="76200" cy="1801500"/>
          </a:xfrm>
          <a:prstGeom prst="bentConnector3">
            <a:avLst>
              <a:gd fmla="val -532171" name="adj1"/>
            </a:avLst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2" name="Google Shape;562;g2b5ec8e0a7a_0_92"/>
          <p:cNvCxnSpPr>
            <a:stCxn id="560" idx="3"/>
            <a:endCxn id="559" idx="4"/>
          </p:cNvCxnSpPr>
          <p:nvPr/>
        </p:nvCxnSpPr>
        <p:spPr>
          <a:xfrm rot="5400000">
            <a:off x="3248066" y="1894571"/>
            <a:ext cx="91200" cy="2319000"/>
          </a:xfrm>
          <a:prstGeom prst="bentConnector3">
            <a:avLst>
              <a:gd fmla="val 444643" name="adj1"/>
            </a:avLst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3" name="Google Shape;563;g2b5ec8e0a7a_0_92"/>
          <p:cNvCxnSpPr>
            <a:stCxn id="560" idx="5"/>
            <a:endCxn id="560" idx="7"/>
          </p:cNvCxnSpPr>
          <p:nvPr/>
        </p:nvCxnSpPr>
        <p:spPr>
          <a:xfrm rot="-5400000">
            <a:off x="5084640" y="2604071"/>
            <a:ext cx="808200" cy="600"/>
          </a:xfrm>
          <a:prstGeom prst="bentConnector5">
            <a:avLst>
              <a:gd fmla="val -50175" name="adj1"/>
              <a:gd fmla="val 83450065" name="adj2"/>
              <a:gd fmla="val 150178" name="adj3"/>
            </a:avLst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4" name="Google Shape;564;g2b5ec8e0a7a_0_92"/>
          <p:cNvCxnSpPr>
            <a:stCxn id="559" idx="1"/>
            <a:endCxn id="559" idx="3"/>
          </p:cNvCxnSpPr>
          <p:nvPr/>
        </p:nvCxnSpPr>
        <p:spPr>
          <a:xfrm flipH="1" rot="-5400000">
            <a:off x="1212675" y="2527847"/>
            <a:ext cx="808200" cy="600"/>
          </a:xfrm>
          <a:prstGeom prst="bentConnector5">
            <a:avLst>
              <a:gd fmla="val -50175" name="adj1"/>
              <a:gd fmla="val -83450232" name="adj2"/>
              <a:gd fmla="val 150178" name="adj3"/>
            </a:avLst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65" name="Google Shape;565;g2b5ec8e0a7a_0_92"/>
          <p:cNvSpPr txBox="1"/>
          <p:nvPr/>
        </p:nvSpPr>
        <p:spPr>
          <a:xfrm>
            <a:off x="3293639" y="1956659"/>
            <a:ext cx="356658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2b5ec8e0a7a_0_92"/>
          <p:cNvSpPr txBox="1"/>
          <p:nvPr/>
        </p:nvSpPr>
        <p:spPr>
          <a:xfrm>
            <a:off x="6883860" y="2235027"/>
            <a:ext cx="356658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2b5ec8e0a7a_0_92"/>
          <p:cNvSpPr txBox="1"/>
          <p:nvPr/>
        </p:nvSpPr>
        <p:spPr>
          <a:xfrm>
            <a:off x="3115385" y="3398477"/>
            <a:ext cx="535707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2b5ec8e0a7a_0_92"/>
          <p:cNvSpPr txBox="1"/>
          <p:nvPr/>
        </p:nvSpPr>
        <p:spPr>
          <a:xfrm>
            <a:off x="-62036" y="2240839"/>
            <a:ext cx="535707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2b5ec8e0a7a_0_92"/>
          <p:cNvSpPr txBox="1"/>
          <p:nvPr/>
        </p:nvSpPr>
        <p:spPr>
          <a:xfrm>
            <a:off x="164405" y="406350"/>
            <a:ext cx="6963834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1 Bit Branch Prediction</a:t>
            </a:r>
            <a:endParaRPr b="0" i="0" sz="33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g2b5ec8e0a7a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g2b5ec8e0a7a_0_87"/>
          <p:cNvSpPr txBox="1"/>
          <p:nvPr/>
        </p:nvSpPr>
        <p:spPr>
          <a:xfrm>
            <a:off x="4768318" y="563512"/>
            <a:ext cx="3627823" cy="9234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for(i=0 ; i &lt; m 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for(j=0; j&lt;n ; j++)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begin S1; S2; …; Sk 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g2b5ec8e0a7a_0_87"/>
          <p:cNvSpPr/>
          <p:nvPr/>
        </p:nvSpPr>
        <p:spPr>
          <a:xfrm>
            <a:off x="1129042" y="1384249"/>
            <a:ext cx="1418345" cy="2619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←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g2b5ec8e0a7a_0_87"/>
          <p:cNvSpPr/>
          <p:nvPr/>
        </p:nvSpPr>
        <p:spPr>
          <a:xfrm>
            <a:off x="930778" y="658762"/>
            <a:ext cx="1814992" cy="474600"/>
          </a:xfrm>
          <a:prstGeom prst="diamond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 ≤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g2b5ec8e0a7a_0_87"/>
          <p:cNvSpPr/>
          <p:nvPr/>
        </p:nvSpPr>
        <p:spPr>
          <a:xfrm>
            <a:off x="1037535" y="1897012"/>
            <a:ext cx="1601358" cy="450900"/>
          </a:xfrm>
          <a:prstGeom prst="diamond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≥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g2b5ec8e0a7a_0_87"/>
          <p:cNvSpPr/>
          <p:nvPr/>
        </p:nvSpPr>
        <p:spPr>
          <a:xfrm>
            <a:off x="1129042" y="2598687"/>
            <a:ext cx="1418345" cy="2382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 ←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g2b5ec8e0a7a_0_87"/>
          <p:cNvSpPr/>
          <p:nvPr/>
        </p:nvSpPr>
        <p:spPr>
          <a:xfrm>
            <a:off x="946029" y="3087637"/>
            <a:ext cx="1784370" cy="4065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S1; S2; …; 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g2b5ec8e0a7a_0_87"/>
          <p:cNvSpPr/>
          <p:nvPr/>
        </p:nvSpPr>
        <p:spPr>
          <a:xfrm>
            <a:off x="1037535" y="4240162"/>
            <a:ext cx="1601358" cy="449400"/>
          </a:xfrm>
          <a:prstGeom prst="diamond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 &lt;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g2b5ec8e0a7a_0_87"/>
          <p:cNvSpPr/>
          <p:nvPr/>
        </p:nvSpPr>
        <p:spPr>
          <a:xfrm>
            <a:off x="1129042" y="3744862"/>
            <a:ext cx="1418345" cy="2445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j←j+1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g2b5ec8e0a7a_0_87"/>
          <p:cNvSpPr/>
          <p:nvPr/>
        </p:nvSpPr>
        <p:spPr>
          <a:xfrm>
            <a:off x="1129042" y="4940249"/>
            <a:ext cx="1418345" cy="3303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i←i+1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4" name="Google Shape;584;g2b5ec8e0a7a_0_87"/>
          <p:cNvCxnSpPr>
            <a:stCxn id="577" idx="2"/>
            <a:endCxn id="576" idx="0"/>
          </p:cNvCxnSpPr>
          <p:nvPr/>
        </p:nvCxnSpPr>
        <p:spPr>
          <a:xfrm>
            <a:off x="1838274" y="1133362"/>
            <a:ext cx="0" cy="250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85" name="Google Shape;585;g2b5ec8e0a7a_0_87"/>
          <p:cNvCxnSpPr>
            <a:stCxn id="576" idx="2"/>
            <a:endCxn id="578" idx="0"/>
          </p:cNvCxnSpPr>
          <p:nvPr/>
        </p:nvCxnSpPr>
        <p:spPr>
          <a:xfrm>
            <a:off x="1838215" y="1646149"/>
            <a:ext cx="0" cy="250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86" name="Google Shape;586;g2b5ec8e0a7a_0_87"/>
          <p:cNvCxnSpPr>
            <a:stCxn id="578" idx="2"/>
            <a:endCxn id="579" idx="0"/>
          </p:cNvCxnSpPr>
          <p:nvPr/>
        </p:nvCxnSpPr>
        <p:spPr>
          <a:xfrm>
            <a:off x="1838214" y="2347912"/>
            <a:ext cx="0" cy="250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87" name="Google Shape;587;g2b5ec8e0a7a_0_87"/>
          <p:cNvCxnSpPr>
            <a:stCxn id="579" idx="2"/>
            <a:endCxn id="580" idx="0"/>
          </p:cNvCxnSpPr>
          <p:nvPr/>
        </p:nvCxnSpPr>
        <p:spPr>
          <a:xfrm>
            <a:off x="1838215" y="2836887"/>
            <a:ext cx="0" cy="250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88" name="Google Shape;588;g2b5ec8e0a7a_0_87"/>
          <p:cNvCxnSpPr>
            <a:stCxn id="580" idx="2"/>
            <a:endCxn id="582" idx="0"/>
          </p:cNvCxnSpPr>
          <p:nvPr/>
        </p:nvCxnSpPr>
        <p:spPr>
          <a:xfrm>
            <a:off x="1838214" y="3494137"/>
            <a:ext cx="0" cy="250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89" name="Google Shape;589;g2b5ec8e0a7a_0_87"/>
          <p:cNvCxnSpPr>
            <a:stCxn id="582" idx="2"/>
            <a:endCxn id="581" idx="0"/>
          </p:cNvCxnSpPr>
          <p:nvPr/>
        </p:nvCxnSpPr>
        <p:spPr>
          <a:xfrm>
            <a:off x="1838215" y="3989362"/>
            <a:ext cx="0" cy="250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90" name="Google Shape;590;g2b5ec8e0a7a_0_87"/>
          <p:cNvCxnSpPr>
            <a:stCxn id="581" idx="2"/>
            <a:endCxn id="583" idx="0"/>
          </p:cNvCxnSpPr>
          <p:nvPr/>
        </p:nvCxnSpPr>
        <p:spPr>
          <a:xfrm>
            <a:off x="1838214" y="4689562"/>
            <a:ext cx="0" cy="250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591" name="Google Shape;591;g2b5ec8e0a7a_0_87"/>
          <p:cNvSpPr/>
          <p:nvPr/>
        </p:nvSpPr>
        <p:spPr>
          <a:xfrm>
            <a:off x="1037535" y="5522862"/>
            <a:ext cx="1601358" cy="449400"/>
          </a:xfrm>
          <a:prstGeom prst="diamond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&lt; 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g2b5ec8e0a7a_0_87"/>
          <p:cNvSpPr/>
          <p:nvPr/>
        </p:nvSpPr>
        <p:spPr>
          <a:xfrm>
            <a:off x="1129042" y="6224537"/>
            <a:ext cx="1418345" cy="3303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i←i+1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3" name="Google Shape;593;g2b5ec8e0a7a_0_87"/>
          <p:cNvCxnSpPr>
            <a:stCxn id="583" idx="2"/>
            <a:endCxn id="591" idx="0"/>
          </p:cNvCxnSpPr>
          <p:nvPr/>
        </p:nvCxnSpPr>
        <p:spPr>
          <a:xfrm>
            <a:off x="1838215" y="5270549"/>
            <a:ext cx="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94" name="Google Shape;594;g2b5ec8e0a7a_0_87"/>
          <p:cNvCxnSpPr>
            <a:stCxn id="591" idx="2"/>
            <a:endCxn id="592" idx="0"/>
          </p:cNvCxnSpPr>
          <p:nvPr/>
        </p:nvCxnSpPr>
        <p:spPr>
          <a:xfrm>
            <a:off x="1838214" y="5972262"/>
            <a:ext cx="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95" name="Google Shape;595;g2b5ec8e0a7a_0_87"/>
          <p:cNvCxnSpPr>
            <a:stCxn id="592" idx="2"/>
          </p:cNvCxnSpPr>
          <p:nvPr/>
        </p:nvCxnSpPr>
        <p:spPr>
          <a:xfrm flipH="1">
            <a:off x="1836415" y="6554837"/>
            <a:ext cx="1800" cy="204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96" name="Google Shape;596;g2b5ec8e0a7a_0_87"/>
          <p:cNvCxnSpPr/>
          <p:nvPr/>
        </p:nvCxnSpPr>
        <p:spPr>
          <a:xfrm rot="5400000">
            <a:off x="1715727" y="1257924"/>
            <a:ext cx="250800" cy="1801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97" name="Google Shape;597;g2b5ec8e0a7a_0_87"/>
          <p:cNvCxnSpPr/>
          <p:nvPr/>
        </p:nvCxnSpPr>
        <p:spPr>
          <a:xfrm rot="5400000">
            <a:off x="1715727" y="521324"/>
            <a:ext cx="250800" cy="1801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98" name="Google Shape;598;g2b5ec8e0a7a_0_87"/>
          <p:cNvCxnSpPr>
            <a:stCxn id="577" idx="3"/>
            <a:endCxn id="592" idx="3"/>
          </p:cNvCxnSpPr>
          <p:nvPr/>
        </p:nvCxnSpPr>
        <p:spPr>
          <a:xfrm flipH="1">
            <a:off x="2547470" y="896062"/>
            <a:ext cx="198300" cy="5493600"/>
          </a:xfrm>
          <a:prstGeom prst="curvedConnector3">
            <a:avLst>
              <a:gd fmla="val -144203" name="adj1"/>
            </a:avLst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99" name="Google Shape;599;g2b5ec8e0a7a_0_87"/>
          <p:cNvCxnSpPr>
            <a:stCxn id="578" idx="3"/>
            <a:endCxn id="583" idx="3"/>
          </p:cNvCxnSpPr>
          <p:nvPr/>
        </p:nvCxnSpPr>
        <p:spPr>
          <a:xfrm flipH="1">
            <a:off x="2547393" y="2122462"/>
            <a:ext cx="91500" cy="2982900"/>
          </a:xfrm>
          <a:prstGeom prst="curvedConnector3">
            <a:avLst>
              <a:gd fmla="val -312520" name="adj1"/>
            </a:avLst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00" name="Google Shape;600;g2b5ec8e0a7a_0_87"/>
          <p:cNvCxnSpPr>
            <a:stCxn id="581" idx="1"/>
            <a:endCxn id="580" idx="1"/>
          </p:cNvCxnSpPr>
          <p:nvPr/>
        </p:nvCxnSpPr>
        <p:spPr>
          <a:xfrm rot="10800000">
            <a:off x="946035" y="3290962"/>
            <a:ext cx="91500" cy="1173900"/>
          </a:xfrm>
          <a:prstGeom prst="curvedConnector3">
            <a:avLst>
              <a:gd fmla="val 412526" name="adj1"/>
            </a:avLst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01" name="Google Shape;601;g2b5ec8e0a7a_0_87"/>
          <p:cNvCxnSpPr>
            <a:stCxn id="591" idx="1"/>
            <a:endCxn id="578" idx="1"/>
          </p:cNvCxnSpPr>
          <p:nvPr/>
        </p:nvCxnSpPr>
        <p:spPr>
          <a:xfrm flipH="1" rot="10800000">
            <a:off x="1037535" y="2122362"/>
            <a:ext cx="600" cy="3625200"/>
          </a:xfrm>
          <a:prstGeom prst="curvedConnector3">
            <a:avLst>
              <a:gd fmla="val -47691146" name="adj1"/>
            </a:avLst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02" name="Google Shape;602;g2b5ec8e0a7a_0_87"/>
          <p:cNvCxnSpPr/>
          <p:nvPr/>
        </p:nvCxnSpPr>
        <p:spPr>
          <a:xfrm flipH="1" rot="5400000">
            <a:off x="405136" y="3831599"/>
            <a:ext cx="1173300" cy="91500"/>
          </a:xfrm>
          <a:prstGeom prst="curvedConnector3">
            <a:avLst>
              <a:gd fmla="val 0" name="adj1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03" name="Google Shape;603;g2b5ec8e0a7a_0_87"/>
          <p:cNvCxnSpPr/>
          <p:nvPr/>
        </p:nvCxnSpPr>
        <p:spPr>
          <a:xfrm rot="5400000">
            <a:off x="1712740" y="4814431"/>
            <a:ext cx="250800" cy="3963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604" name="Google Shape;604;g2b5ec8e0a7a_0_87"/>
          <p:cNvSpPr/>
          <p:nvPr/>
        </p:nvSpPr>
        <p:spPr>
          <a:xfrm>
            <a:off x="4453765" y="1933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g2b5ec8e0a7a_0_87"/>
          <p:cNvSpPr/>
          <p:nvPr/>
        </p:nvSpPr>
        <p:spPr>
          <a:xfrm>
            <a:off x="5192794" y="1933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g2b5ec8e0a7a_0_87"/>
          <p:cNvSpPr/>
          <p:nvPr/>
        </p:nvSpPr>
        <p:spPr>
          <a:xfrm>
            <a:off x="6192382" y="1933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g2b5ec8e0a7a_0_87"/>
          <p:cNvSpPr/>
          <p:nvPr/>
        </p:nvSpPr>
        <p:spPr>
          <a:xfrm>
            <a:off x="7061691" y="1933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Outc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g2b5ec8e0a7a_0_87"/>
          <p:cNvSpPr/>
          <p:nvPr/>
        </p:nvSpPr>
        <p:spPr>
          <a:xfrm>
            <a:off x="6192382" y="1552524"/>
            <a:ext cx="1738617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9" name="Google Shape;609;g2b5ec8e0a7a_0_87"/>
          <p:cNvGrpSpPr/>
          <p:nvPr/>
        </p:nvGrpSpPr>
        <p:grpSpPr>
          <a:xfrm>
            <a:off x="4453765" y="2314524"/>
            <a:ext cx="1738617" cy="381000"/>
            <a:chOff x="3835400" y="2413000"/>
            <a:chExt cx="1447800" cy="381000"/>
          </a:xfrm>
        </p:grpSpPr>
        <p:sp>
          <p:nvSpPr>
            <p:cNvPr id="610" name="Google Shape;610;g2b5ec8e0a7a_0_87"/>
            <p:cNvSpPr/>
            <p:nvPr/>
          </p:nvSpPr>
          <p:spPr>
            <a:xfrm>
              <a:off x="3835400" y="2413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g2b5ec8e0a7a_0_87"/>
            <p:cNvSpPr/>
            <p:nvPr/>
          </p:nvSpPr>
          <p:spPr>
            <a:xfrm>
              <a:off x="4559300" y="2413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2" name="Google Shape;612;g2b5ec8e0a7a_0_87"/>
          <p:cNvSpPr/>
          <p:nvPr/>
        </p:nvSpPr>
        <p:spPr>
          <a:xfrm>
            <a:off x="6192382" y="2314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2b5ec8e0a7a_0_87"/>
          <p:cNvSpPr/>
          <p:nvPr/>
        </p:nvSpPr>
        <p:spPr>
          <a:xfrm>
            <a:off x="7061691" y="2314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4" name="Google Shape;614;g2b5ec8e0a7a_0_87"/>
          <p:cNvGrpSpPr/>
          <p:nvPr/>
        </p:nvGrpSpPr>
        <p:grpSpPr>
          <a:xfrm>
            <a:off x="4453765" y="2695524"/>
            <a:ext cx="1738617" cy="381000"/>
            <a:chOff x="3835400" y="2794000"/>
            <a:chExt cx="1447800" cy="381000"/>
          </a:xfrm>
        </p:grpSpPr>
        <p:sp>
          <p:nvSpPr>
            <p:cNvPr id="615" name="Google Shape;615;g2b5ec8e0a7a_0_87"/>
            <p:cNvSpPr/>
            <p:nvPr/>
          </p:nvSpPr>
          <p:spPr>
            <a:xfrm>
              <a:off x="3835400" y="2794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g2b5ec8e0a7a_0_87"/>
            <p:cNvSpPr/>
            <p:nvPr/>
          </p:nvSpPr>
          <p:spPr>
            <a:xfrm>
              <a:off x="4559300" y="2794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7" name="Google Shape;617;g2b5ec8e0a7a_0_87"/>
          <p:cNvSpPr/>
          <p:nvPr/>
        </p:nvSpPr>
        <p:spPr>
          <a:xfrm>
            <a:off x="6192382" y="2695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g2b5ec8e0a7a_0_87"/>
          <p:cNvSpPr/>
          <p:nvPr/>
        </p:nvSpPr>
        <p:spPr>
          <a:xfrm>
            <a:off x="7061691" y="2695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9" name="Google Shape;619;g2b5ec8e0a7a_0_87"/>
          <p:cNvGrpSpPr/>
          <p:nvPr/>
        </p:nvGrpSpPr>
        <p:grpSpPr>
          <a:xfrm>
            <a:off x="4453765" y="3076524"/>
            <a:ext cx="1738617" cy="381000"/>
            <a:chOff x="3835400" y="3175000"/>
            <a:chExt cx="1447800" cy="381000"/>
          </a:xfrm>
        </p:grpSpPr>
        <p:sp>
          <p:nvSpPr>
            <p:cNvPr id="620" name="Google Shape;620;g2b5ec8e0a7a_0_87"/>
            <p:cNvSpPr/>
            <p:nvPr/>
          </p:nvSpPr>
          <p:spPr>
            <a:xfrm>
              <a:off x="3835400" y="3175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g2b5ec8e0a7a_0_87"/>
            <p:cNvSpPr/>
            <p:nvPr/>
          </p:nvSpPr>
          <p:spPr>
            <a:xfrm>
              <a:off x="4559300" y="3175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2" name="Google Shape;622;g2b5ec8e0a7a_0_87"/>
          <p:cNvSpPr/>
          <p:nvPr/>
        </p:nvSpPr>
        <p:spPr>
          <a:xfrm>
            <a:off x="6192382" y="3076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g2b5ec8e0a7a_0_87"/>
          <p:cNvSpPr/>
          <p:nvPr/>
        </p:nvSpPr>
        <p:spPr>
          <a:xfrm>
            <a:off x="7061691" y="3076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4" name="Google Shape;624;g2b5ec8e0a7a_0_87"/>
          <p:cNvGrpSpPr/>
          <p:nvPr/>
        </p:nvGrpSpPr>
        <p:grpSpPr>
          <a:xfrm>
            <a:off x="4453765" y="3457524"/>
            <a:ext cx="1738617" cy="381000"/>
            <a:chOff x="3835400" y="3556000"/>
            <a:chExt cx="1447800" cy="381000"/>
          </a:xfrm>
        </p:grpSpPr>
        <p:sp>
          <p:nvSpPr>
            <p:cNvPr id="625" name="Google Shape;625;g2b5ec8e0a7a_0_87"/>
            <p:cNvSpPr/>
            <p:nvPr/>
          </p:nvSpPr>
          <p:spPr>
            <a:xfrm>
              <a:off x="3835400" y="3556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g2b5ec8e0a7a_0_87"/>
            <p:cNvSpPr/>
            <p:nvPr/>
          </p:nvSpPr>
          <p:spPr>
            <a:xfrm>
              <a:off x="4559300" y="3556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7" name="Google Shape;627;g2b5ec8e0a7a_0_87"/>
          <p:cNvSpPr/>
          <p:nvPr/>
        </p:nvSpPr>
        <p:spPr>
          <a:xfrm>
            <a:off x="6192382" y="3457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g2b5ec8e0a7a_0_87"/>
          <p:cNvSpPr/>
          <p:nvPr/>
        </p:nvSpPr>
        <p:spPr>
          <a:xfrm>
            <a:off x="7061691" y="3457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9" name="Google Shape;629;g2b5ec8e0a7a_0_87"/>
          <p:cNvGrpSpPr/>
          <p:nvPr/>
        </p:nvGrpSpPr>
        <p:grpSpPr>
          <a:xfrm>
            <a:off x="4453765" y="3838524"/>
            <a:ext cx="1738617" cy="381000"/>
            <a:chOff x="3835400" y="3937000"/>
            <a:chExt cx="1447800" cy="381000"/>
          </a:xfrm>
        </p:grpSpPr>
        <p:sp>
          <p:nvSpPr>
            <p:cNvPr id="630" name="Google Shape;630;g2b5ec8e0a7a_0_87"/>
            <p:cNvSpPr/>
            <p:nvPr/>
          </p:nvSpPr>
          <p:spPr>
            <a:xfrm>
              <a:off x="3835400" y="3937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g2b5ec8e0a7a_0_87"/>
            <p:cNvSpPr/>
            <p:nvPr/>
          </p:nvSpPr>
          <p:spPr>
            <a:xfrm>
              <a:off x="4559300" y="3937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2" name="Google Shape;632;g2b5ec8e0a7a_0_87"/>
          <p:cNvSpPr/>
          <p:nvPr/>
        </p:nvSpPr>
        <p:spPr>
          <a:xfrm>
            <a:off x="6192382" y="3838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g2b5ec8e0a7a_0_87"/>
          <p:cNvSpPr/>
          <p:nvPr/>
        </p:nvSpPr>
        <p:spPr>
          <a:xfrm>
            <a:off x="7061691" y="3838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g2b5ec8e0a7a_0_87"/>
          <p:cNvSpPr txBox="1"/>
          <p:nvPr/>
        </p:nvSpPr>
        <p:spPr>
          <a:xfrm>
            <a:off x="351240" y="3786137"/>
            <a:ext cx="36026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g2b5ec8e0a7a_0_87"/>
          <p:cNvSpPr txBox="1"/>
          <p:nvPr/>
        </p:nvSpPr>
        <p:spPr>
          <a:xfrm>
            <a:off x="1842027" y="4571949"/>
            <a:ext cx="543273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g2b5ec8e0a7a_0_87"/>
          <p:cNvSpPr txBox="1"/>
          <p:nvPr/>
        </p:nvSpPr>
        <p:spPr>
          <a:xfrm>
            <a:off x="5033304" y="4940249"/>
            <a:ext cx="267097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×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misspredictions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g264fb4b1835_1_93"/>
          <p:cNvGrpSpPr/>
          <p:nvPr/>
        </p:nvGrpSpPr>
        <p:grpSpPr>
          <a:xfrm>
            <a:off x="282751" y="5489800"/>
            <a:ext cx="960815" cy="1077941"/>
            <a:chOff x="313939" y="5489794"/>
            <a:chExt cx="1066800" cy="1077941"/>
          </a:xfrm>
        </p:grpSpPr>
        <p:sp>
          <p:nvSpPr>
            <p:cNvPr id="104" name="Google Shape;104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6" name="Google Shape;106;g264fb4b1835_1_93"/>
          <p:cNvCxnSpPr/>
          <p:nvPr/>
        </p:nvCxnSpPr>
        <p:spPr>
          <a:xfrm flipH="1" rot="10800000">
            <a:off x="4946253" y="3695169"/>
            <a:ext cx="4336455" cy="11400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7" name="Google Shape;107;g264fb4b1835_1_93"/>
          <p:cNvGrpSpPr/>
          <p:nvPr/>
        </p:nvGrpSpPr>
        <p:grpSpPr>
          <a:xfrm rot="10800000">
            <a:off x="9777213" y="266198"/>
            <a:ext cx="960815" cy="1077941"/>
            <a:chOff x="313939" y="5489794"/>
            <a:chExt cx="1066800" cy="1077941"/>
          </a:xfrm>
        </p:grpSpPr>
        <p:sp>
          <p:nvSpPr>
            <p:cNvPr id="108" name="Google Shape;108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g264fb4b1835_1_93"/>
          <p:cNvSpPr/>
          <p:nvPr/>
        </p:nvSpPr>
        <p:spPr>
          <a:xfrm>
            <a:off x="3336780" y="1143531"/>
            <a:ext cx="6752361" cy="12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b="1" i="0" lang="en-US" sz="3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="1" i="0" lang="en-US" sz="3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64fb4b1835_1_93"/>
          <p:cNvSpPr txBox="1"/>
          <p:nvPr/>
        </p:nvSpPr>
        <p:spPr>
          <a:xfrm>
            <a:off x="5718834" y="2964930"/>
            <a:ext cx="2791298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UE22CS252B</a:t>
            </a:r>
            <a:endParaRPr b="1" i="0" sz="30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264fb4b1835_1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9581" y="2286269"/>
            <a:ext cx="1761164" cy="217198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64fb4b1835_1_93"/>
          <p:cNvSpPr/>
          <p:nvPr/>
        </p:nvSpPr>
        <p:spPr>
          <a:xfrm>
            <a:off x="4946256" y="3873129"/>
            <a:ext cx="6094165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Pipeline Processor: Branch Prediction</a:t>
            </a:r>
            <a:endParaRPr b="1" i="0" sz="33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1" name="Google Shape;641;g2b5ec8e0a7a_0_82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2" name="Google Shape;642;g2b5ec8e0a7a_0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g2b5ec8e0a7a_0_82"/>
          <p:cNvSpPr txBox="1"/>
          <p:nvPr/>
        </p:nvSpPr>
        <p:spPr>
          <a:xfrm>
            <a:off x="2617802" y="2721000"/>
            <a:ext cx="6752722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2 Bit Branch Prediction</a:t>
            </a:r>
            <a:endParaRPr b="0" i="0" sz="40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8" name="Google Shape;648;g2b5ec8e0a7a_0_22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9" name="Google Shape;649;g2b5ec8e0a7a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g2b5ec8e0a7a_0_22"/>
          <p:cNvSpPr txBox="1"/>
          <p:nvPr/>
        </p:nvSpPr>
        <p:spPr>
          <a:xfrm>
            <a:off x="371650" y="339075"/>
            <a:ext cx="8576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Towards 2-Bit Predictor</a:t>
            </a:r>
            <a:endParaRPr b="0" i="0" sz="33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g2b5ec8e0a7a_0_22"/>
          <p:cNvSpPr txBox="1"/>
          <p:nvPr/>
        </p:nvSpPr>
        <p:spPr>
          <a:xfrm>
            <a:off x="371656" y="2106637"/>
            <a:ext cx="9882664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Aliasing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branches with same lower order bits will reference the same entry, causing mutual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Shortcomings with loops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Always mispredict twice for every loop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Mispredict upon exiting a loop, since this is a surprise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we repeat the loop, we’ll miss again since we’ll predict, branch not 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g2b5ec8e0a7a_0_22"/>
          <p:cNvSpPr txBox="1"/>
          <p:nvPr/>
        </p:nvSpPr>
        <p:spPr>
          <a:xfrm>
            <a:off x="608164" y="1493380"/>
            <a:ext cx="5402465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What is the problem with 1-Bit predictor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Google Shape;657;g2b5ec8e0a7a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g2b5ec8e0a7a_0_17"/>
          <p:cNvSpPr txBox="1"/>
          <p:nvPr/>
        </p:nvSpPr>
        <p:spPr>
          <a:xfrm>
            <a:off x="4768318" y="563512"/>
            <a:ext cx="3627823" cy="9234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for(i=0 ; i &lt; m 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for(j=0; j&lt;n ; j++)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begin S1; S2; …; Sk 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g2b5ec8e0a7a_0_17"/>
          <p:cNvSpPr/>
          <p:nvPr/>
        </p:nvSpPr>
        <p:spPr>
          <a:xfrm>
            <a:off x="1129042" y="1384249"/>
            <a:ext cx="1418345" cy="2619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←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g2b5ec8e0a7a_0_17"/>
          <p:cNvSpPr/>
          <p:nvPr/>
        </p:nvSpPr>
        <p:spPr>
          <a:xfrm>
            <a:off x="930778" y="658762"/>
            <a:ext cx="1814992" cy="474600"/>
          </a:xfrm>
          <a:prstGeom prst="diamond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 ≤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g2b5ec8e0a7a_0_17"/>
          <p:cNvSpPr/>
          <p:nvPr/>
        </p:nvSpPr>
        <p:spPr>
          <a:xfrm>
            <a:off x="1037535" y="1897012"/>
            <a:ext cx="1601358" cy="450900"/>
          </a:xfrm>
          <a:prstGeom prst="diamond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≥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g2b5ec8e0a7a_0_17"/>
          <p:cNvSpPr/>
          <p:nvPr/>
        </p:nvSpPr>
        <p:spPr>
          <a:xfrm>
            <a:off x="1129042" y="2598687"/>
            <a:ext cx="1418345" cy="2382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 ←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g2b5ec8e0a7a_0_17"/>
          <p:cNvSpPr/>
          <p:nvPr/>
        </p:nvSpPr>
        <p:spPr>
          <a:xfrm>
            <a:off x="946029" y="3087637"/>
            <a:ext cx="1784370" cy="4065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S1; S2; …; 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g2b5ec8e0a7a_0_17"/>
          <p:cNvSpPr/>
          <p:nvPr/>
        </p:nvSpPr>
        <p:spPr>
          <a:xfrm>
            <a:off x="1037535" y="4240162"/>
            <a:ext cx="1601358" cy="449400"/>
          </a:xfrm>
          <a:prstGeom prst="diamond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 &lt;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g2b5ec8e0a7a_0_17"/>
          <p:cNvSpPr/>
          <p:nvPr/>
        </p:nvSpPr>
        <p:spPr>
          <a:xfrm>
            <a:off x="1129042" y="3744862"/>
            <a:ext cx="1418345" cy="2445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j←j+1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g2b5ec8e0a7a_0_17"/>
          <p:cNvSpPr/>
          <p:nvPr/>
        </p:nvSpPr>
        <p:spPr>
          <a:xfrm>
            <a:off x="1129042" y="4940249"/>
            <a:ext cx="1418345" cy="3303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i←i+1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7" name="Google Shape;667;g2b5ec8e0a7a_0_17"/>
          <p:cNvCxnSpPr>
            <a:stCxn id="660" idx="2"/>
            <a:endCxn id="659" idx="0"/>
          </p:cNvCxnSpPr>
          <p:nvPr/>
        </p:nvCxnSpPr>
        <p:spPr>
          <a:xfrm>
            <a:off x="1838274" y="1133362"/>
            <a:ext cx="0" cy="250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68" name="Google Shape;668;g2b5ec8e0a7a_0_17"/>
          <p:cNvCxnSpPr>
            <a:stCxn id="659" idx="2"/>
            <a:endCxn id="661" idx="0"/>
          </p:cNvCxnSpPr>
          <p:nvPr/>
        </p:nvCxnSpPr>
        <p:spPr>
          <a:xfrm>
            <a:off x="1838215" y="1646149"/>
            <a:ext cx="0" cy="250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69" name="Google Shape;669;g2b5ec8e0a7a_0_17"/>
          <p:cNvCxnSpPr>
            <a:stCxn id="661" idx="2"/>
            <a:endCxn id="662" idx="0"/>
          </p:cNvCxnSpPr>
          <p:nvPr/>
        </p:nvCxnSpPr>
        <p:spPr>
          <a:xfrm>
            <a:off x="1838214" y="2347912"/>
            <a:ext cx="0" cy="250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70" name="Google Shape;670;g2b5ec8e0a7a_0_17"/>
          <p:cNvCxnSpPr>
            <a:stCxn id="662" idx="2"/>
            <a:endCxn id="663" idx="0"/>
          </p:cNvCxnSpPr>
          <p:nvPr/>
        </p:nvCxnSpPr>
        <p:spPr>
          <a:xfrm>
            <a:off x="1838215" y="2836887"/>
            <a:ext cx="0" cy="250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71" name="Google Shape;671;g2b5ec8e0a7a_0_17"/>
          <p:cNvCxnSpPr>
            <a:stCxn id="663" idx="2"/>
            <a:endCxn id="665" idx="0"/>
          </p:cNvCxnSpPr>
          <p:nvPr/>
        </p:nvCxnSpPr>
        <p:spPr>
          <a:xfrm>
            <a:off x="1838214" y="3494137"/>
            <a:ext cx="0" cy="250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72" name="Google Shape;672;g2b5ec8e0a7a_0_17"/>
          <p:cNvCxnSpPr>
            <a:stCxn id="665" idx="2"/>
            <a:endCxn id="664" idx="0"/>
          </p:cNvCxnSpPr>
          <p:nvPr/>
        </p:nvCxnSpPr>
        <p:spPr>
          <a:xfrm>
            <a:off x="1838215" y="3989362"/>
            <a:ext cx="0" cy="250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73" name="Google Shape;673;g2b5ec8e0a7a_0_17"/>
          <p:cNvCxnSpPr>
            <a:stCxn id="664" idx="2"/>
            <a:endCxn id="666" idx="0"/>
          </p:cNvCxnSpPr>
          <p:nvPr/>
        </p:nvCxnSpPr>
        <p:spPr>
          <a:xfrm>
            <a:off x="1838214" y="4689562"/>
            <a:ext cx="0" cy="250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674" name="Google Shape;674;g2b5ec8e0a7a_0_17"/>
          <p:cNvSpPr/>
          <p:nvPr/>
        </p:nvSpPr>
        <p:spPr>
          <a:xfrm>
            <a:off x="1037535" y="5522862"/>
            <a:ext cx="1601358" cy="449400"/>
          </a:xfrm>
          <a:prstGeom prst="diamond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&lt; 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g2b5ec8e0a7a_0_17"/>
          <p:cNvSpPr/>
          <p:nvPr/>
        </p:nvSpPr>
        <p:spPr>
          <a:xfrm>
            <a:off x="1129042" y="6224537"/>
            <a:ext cx="1418345" cy="3303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i←i+1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6" name="Google Shape;676;g2b5ec8e0a7a_0_17"/>
          <p:cNvCxnSpPr>
            <a:stCxn id="666" idx="2"/>
            <a:endCxn id="674" idx="0"/>
          </p:cNvCxnSpPr>
          <p:nvPr/>
        </p:nvCxnSpPr>
        <p:spPr>
          <a:xfrm>
            <a:off x="1838215" y="5270549"/>
            <a:ext cx="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77" name="Google Shape;677;g2b5ec8e0a7a_0_17"/>
          <p:cNvCxnSpPr>
            <a:stCxn id="674" idx="2"/>
            <a:endCxn id="675" idx="0"/>
          </p:cNvCxnSpPr>
          <p:nvPr/>
        </p:nvCxnSpPr>
        <p:spPr>
          <a:xfrm>
            <a:off x="1838214" y="5972262"/>
            <a:ext cx="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78" name="Google Shape;678;g2b5ec8e0a7a_0_17"/>
          <p:cNvCxnSpPr>
            <a:stCxn id="675" idx="2"/>
          </p:cNvCxnSpPr>
          <p:nvPr/>
        </p:nvCxnSpPr>
        <p:spPr>
          <a:xfrm flipH="1">
            <a:off x="1836415" y="6554837"/>
            <a:ext cx="1800" cy="204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79" name="Google Shape;679;g2b5ec8e0a7a_0_17"/>
          <p:cNvCxnSpPr/>
          <p:nvPr/>
        </p:nvCxnSpPr>
        <p:spPr>
          <a:xfrm rot="5400000">
            <a:off x="1715727" y="1257924"/>
            <a:ext cx="250800" cy="1801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80" name="Google Shape;680;g2b5ec8e0a7a_0_17"/>
          <p:cNvCxnSpPr/>
          <p:nvPr/>
        </p:nvCxnSpPr>
        <p:spPr>
          <a:xfrm rot="5400000">
            <a:off x="1715727" y="521324"/>
            <a:ext cx="250800" cy="1801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81" name="Google Shape;681;g2b5ec8e0a7a_0_17"/>
          <p:cNvCxnSpPr>
            <a:stCxn id="660" idx="3"/>
            <a:endCxn id="675" idx="3"/>
          </p:cNvCxnSpPr>
          <p:nvPr/>
        </p:nvCxnSpPr>
        <p:spPr>
          <a:xfrm flipH="1">
            <a:off x="2547470" y="896062"/>
            <a:ext cx="198300" cy="5493600"/>
          </a:xfrm>
          <a:prstGeom prst="curvedConnector3">
            <a:avLst>
              <a:gd fmla="val -144203" name="adj1"/>
            </a:avLst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82" name="Google Shape;682;g2b5ec8e0a7a_0_17"/>
          <p:cNvCxnSpPr>
            <a:stCxn id="661" idx="3"/>
            <a:endCxn id="666" idx="3"/>
          </p:cNvCxnSpPr>
          <p:nvPr/>
        </p:nvCxnSpPr>
        <p:spPr>
          <a:xfrm flipH="1">
            <a:off x="2547393" y="2122462"/>
            <a:ext cx="91500" cy="2982900"/>
          </a:xfrm>
          <a:prstGeom prst="curvedConnector3">
            <a:avLst>
              <a:gd fmla="val -312520" name="adj1"/>
            </a:avLst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83" name="Google Shape;683;g2b5ec8e0a7a_0_17"/>
          <p:cNvCxnSpPr>
            <a:stCxn id="664" idx="1"/>
            <a:endCxn id="663" idx="1"/>
          </p:cNvCxnSpPr>
          <p:nvPr/>
        </p:nvCxnSpPr>
        <p:spPr>
          <a:xfrm rot="10800000">
            <a:off x="946035" y="3290962"/>
            <a:ext cx="91500" cy="1173900"/>
          </a:xfrm>
          <a:prstGeom prst="curvedConnector3">
            <a:avLst>
              <a:gd fmla="val 412526" name="adj1"/>
            </a:avLst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84" name="Google Shape;684;g2b5ec8e0a7a_0_17"/>
          <p:cNvCxnSpPr>
            <a:stCxn id="674" idx="1"/>
            <a:endCxn id="661" idx="1"/>
          </p:cNvCxnSpPr>
          <p:nvPr/>
        </p:nvCxnSpPr>
        <p:spPr>
          <a:xfrm flipH="1" rot="10800000">
            <a:off x="1037535" y="2122362"/>
            <a:ext cx="600" cy="3625200"/>
          </a:xfrm>
          <a:prstGeom prst="curvedConnector3">
            <a:avLst>
              <a:gd fmla="val -47691146" name="adj1"/>
            </a:avLst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85" name="Google Shape;685;g2b5ec8e0a7a_0_17"/>
          <p:cNvCxnSpPr/>
          <p:nvPr/>
        </p:nvCxnSpPr>
        <p:spPr>
          <a:xfrm flipH="1" rot="5400000">
            <a:off x="405136" y="3831599"/>
            <a:ext cx="1173300" cy="91500"/>
          </a:xfrm>
          <a:prstGeom prst="curvedConnector3">
            <a:avLst>
              <a:gd fmla="val 0" name="adj1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86" name="Google Shape;686;g2b5ec8e0a7a_0_17"/>
          <p:cNvCxnSpPr/>
          <p:nvPr/>
        </p:nvCxnSpPr>
        <p:spPr>
          <a:xfrm rot="5400000">
            <a:off x="1712740" y="4814431"/>
            <a:ext cx="250800" cy="3963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687" name="Google Shape;687;g2b5ec8e0a7a_0_17"/>
          <p:cNvSpPr/>
          <p:nvPr/>
        </p:nvSpPr>
        <p:spPr>
          <a:xfrm>
            <a:off x="4453765" y="1933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g2b5ec8e0a7a_0_17"/>
          <p:cNvSpPr/>
          <p:nvPr/>
        </p:nvSpPr>
        <p:spPr>
          <a:xfrm>
            <a:off x="5311051" y="1933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g2b5ec8e0a7a_0_17"/>
          <p:cNvSpPr/>
          <p:nvPr/>
        </p:nvSpPr>
        <p:spPr>
          <a:xfrm>
            <a:off x="6192382" y="1933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g2b5ec8e0a7a_0_17"/>
          <p:cNvSpPr/>
          <p:nvPr/>
        </p:nvSpPr>
        <p:spPr>
          <a:xfrm>
            <a:off x="7061691" y="1933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Outc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g2b5ec8e0a7a_0_17"/>
          <p:cNvSpPr/>
          <p:nvPr/>
        </p:nvSpPr>
        <p:spPr>
          <a:xfrm>
            <a:off x="6192382" y="1552524"/>
            <a:ext cx="1738617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2" name="Google Shape;692;g2b5ec8e0a7a_0_17"/>
          <p:cNvGrpSpPr/>
          <p:nvPr/>
        </p:nvGrpSpPr>
        <p:grpSpPr>
          <a:xfrm>
            <a:off x="4453765" y="2314524"/>
            <a:ext cx="1738617" cy="381000"/>
            <a:chOff x="3835400" y="2413000"/>
            <a:chExt cx="1447800" cy="381000"/>
          </a:xfrm>
        </p:grpSpPr>
        <p:sp>
          <p:nvSpPr>
            <p:cNvPr id="693" name="Google Shape;693;g2b5ec8e0a7a_0_17"/>
            <p:cNvSpPr/>
            <p:nvPr/>
          </p:nvSpPr>
          <p:spPr>
            <a:xfrm>
              <a:off x="3835400" y="2413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g2b5ec8e0a7a_0_17"/>
            <p:cNvSpPr/>
            <p:nvPr/>
          </p:nvSpPr>
          <p:spPr>
            <a:xfrm>
              <a:off x="4559300" y="2413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5" name="Google Shape;695;g2b5ec8e0a7a_0_17"/>
          <p:cNvSpPr/>
          <p:nvPr/>
        </p:nvSpPr>
        <p:spPr>
          <a:xfrm>
            <a:off x="6192382" y="2314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g2b5ec8e0a7a_0_17"/>
          <p:cNvSpPr/>
          <p:nvPr/>
        </p:nvSpPr>
        <p:spPr>
          <a:xfrm>
            <a:off x="7061691" y="2314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7" name="Google Shape;697;g2b5ec8e0a7a_0_17"/>
          <p:cNvGrpSpPr/>
          <p:nvPr/>
        </p:nvGrpSpPr>
        <p:grpSpPr>
          <a:xfrm>
            <a:off x="4453765" y="2695524"/>
            <a:ext cx="1738617" cy="381000"/>
            <a:chOff x="3835400" y="2794000"/>
            <a:chExt cx="1447800" cy="381000"/>
          </a:xfrm>
        </p:grpSpPr>
        <p:sp>
          <p:nvSpPr>
            <p:cNvPr id="698" name="Google Shape;698;g2b5ec8e0a7a_0_17"/>
            <p:cNvSpPr/>
            <p:nvPr/>
          </p:nvSpPr>
          <p:spPr>
            <a:xfrm>
              <a:off x="3835400" y="2794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g2b5ec8e0a7a_0_17"/>
            <p:cNvSpPr/>
            <p:nvPr/>
          </p:nvSpPr>
          <p:spPr>
            <a:xfrm>
              <a:off x="4559300" y="2794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0" name="Google Shape;700;g2b5ec8e0a7a_0_17"/>
          <p:cNvSpPr/>
          <p:nvPr/>
        </p:nvSpPr>
        <p:spPr>
          <a:xfrm>
            <a:off x="6192382" y="2695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g2b5ec8e0a7a_0_17"/>
          <p:cNvSpPr/>
          <p:nvPr/>
        </p:nvSpPr>
        <p:spPr>
          <a:xfrm>
            <a:off x="7061691" y="2695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2" name="Google Shape;702;g2b5ec8e0a7a_0_17"/>
          <p:cNvGrpSpPr/>
          <p:nvPr/>
        </p:nvGrpSpPr>
        <p:grpSpPr>
          <a:xfrm>
            <a:off x="4453765" y="3076524"/>
            <a:ext cx="1738617" cy="381000"/>
            <a:chOff x="3835400" y="3175000"/>
            <a:chExt cx="1447800" cy="381000"/>
          </a:xfrm>
        </p:grpSpPr>
        <p:sp>
          <p:nvSpPr>
            <p:cNvPr id="703" name="Google Shape;703;g2b5ec8e0a7a_0_17"/>
            <p:cNvSpPr/>
            <p:nvPr/>
          </p:nvSpPr>
          <p:spPr>
            <a:xfrm>
              <a:off x="3835400" y="3175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g2b5ec8e0a7a_0_17"/>
            <p:cNvSpPr/>
            <p:nvPr/>
          </p:nvSpPr>
          <p:spPr>
            <a:xfrm>
              <a:off x="4559300" y="3175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5" name="Google Shape;705;g2b5ec8e0a7a_0_17"/>
          <p:cNvSpPr/>
          <p:nvPr/>
        </p:nvSpPr>
        <p:spPr>
          <a:xfrm>
            <a:off x="6192382" y="3076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g2b5ec8e0a7a_0_17"/>
          <p:cNvSpPr/>
          <p:nvPr/>
        </p:nvSpPr>
        <p:spPr>
          <a:xfrm>
            <a:off x="7061691" y="3076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7" name="Google Shape;707;g2b5ec8e0a7a_0_17"/>
          <p:cNvGrpSpPr/>
          <p:nvPr/>
        </p:nvGrpSpPr>
        <p:grpSpPr>
          <a:xfrm>
            <a:off x="4453765" y="3457524"/>
            <a:ext cx="1738617" cy="381000"/>
            <a:chOff x="3835400" y="3556000"/>
            <a:chExt cx="1447800" cy="381000"/>
          </a:xfrm>
        </p:grpSpPr>
        <p:sp>
          <p:nvSpPr>
            <p:cNvPr id="708" name="Google Shape;708;g2b5ec8e0a7a_0_17"/>
            <p:cNvSpPr/>
            <p:nvPr/>
          </p:nvSpPr>
          <p:spPr>
            <a:xfrm>
              <a:off x="3835400" y="3556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g2b5ec8e0a7a_0_17"/>
            <p:cNvSpPr/>
            <p:nvPr/>
          </p:nvSpPr>
          <p:spPr>
            <a:xfrm>
              <a:off x="4559300" y="3556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0" name="Google Shape;710;g2b5ec8e0a7a_0_17"/>
          <p:cNvSpPr/>
          <p:nvPr/>
        </p:nvSpPr>
        <p:spPr>
          <a:xfrm>
            <a:off x="6192382" y="3457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g2b5ec8e0a7a_0_17"/>
          <p:cNvSpPr/>
          <p:nvPr/>
        </p:nvSpPr>
        <p:spPr>
          <a:xfrm>
            <a:off x="7061691" y="3457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2" name="Google Shape;712;g2b5ec8e0a7a_0_17"/>
          <p:cNvGrpSpPr/>
          <p:nvPr/>
        </p:nvGrpSpPr>
        <p:grpSpPr>
          <a:xfrm>
            <a:off x="4453765" y="3838524"/>
            <a:ext cx="1738617" cy="381000"/>
            <a:chOff x="3835400" y="3937000"/>
            <a:chExt cx="1447800" cy="381000"/>
          </a:xfrm>
        </p:grpSpPr>
        <p:sp>
          <p:nvSpPr>
            <p:cNvPr id="713" name="Google Shape;713;g2b5ec8e0a7a_0_17"/>
            <p:cNvSpPr/>
            <p:nvPr/>
          </p:nvSpPr>
          <p:spPr>
            <a:xfrm>
              <a:off x="3835400" y="3937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g2b5ec8e0a7a_0_17"/>
            <p:cNvSpPr/>
            <p:nvPr/>
          </p:nvSpPr>
          <p:spPr>
            <a:xfrm>
              <a:off x="4559300" y="3937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5" name="Google Shape;715;g2b5ec8e0a7a_0_17"/>
          <p:cNvSpPr/>
          <p:nvPr/>
        </p:nvSpPr>
        <p:spPr>
          <a:xfrm>
            <a:off x="6192382" y="3838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g2b5ec8e0a7a_0_17"/>
          <p:cNvSpPr/>
          <p:nvPr/>
        </p:nvSpPr>
        <p:spPr>
          <a:xfrm>
            <a:off x="7061691" y="3838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g2b5ec8e0a7a_0_17"/>
          <p:cNvSpPr txBox="1"/>
          <p:nvPr/>
        </p:nvSpPr>
        <p:spPr>
          <a:xfrm>
            <a:off x="351240" y="3786137"/>
            <a:ext cx="36026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g2b5ec8e0a7a_0_17"/>
          <p:cNvSpPr txBox="1"/>
          <p:nvPr/>
        </p:nvSpPr>
        <p:spPr>
          <a:xfrm>
            <a:off x="1842027" y="4571949"/>
            <a:ext cx="543273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g2b5ec8e0a7a_0_17"/>
          <p:cNvSpPr txBox="1"/>
          <p:nvPr/>
        </p:nvSpPr>
        <p:spPr>
          <a:xfrm>
            <a:off x="4091185" y="4358312"/>
            <a:ext cx="634923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m= 100 &amp; n=10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miss prediction per Iteration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×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miss predictions for iterations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2x100= 200 miss predictions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 x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Correct Predictions ( Single Iteration)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8x10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80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Correct Predictions for nxm iterations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g2b5ec8e0a7a_0_17"/>
          <p:cNvSpPr txBox="1"/>
          <p:nvPr/>
        </p:nvSpPr>
        <p:spPr>
          <a:xfrm>
            <a:off x="566712" y="57073"/>
            <a:ext cx="5402465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What is the problem with 1-Bit predictor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g2b5ec8e0a7a_0_17"/>
          <p:cNvSpPr txBox="1"/>
          <p:nvPr/>
        </p:nvSpPr>
        <p:spPr>
          <a:xfrm>
            <a:off x="3252747" y="6185405"/>
            <a:ext cx="5777857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Accuracy of Correct Predictions = 800/1000= 80%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6" name="Google Shape;726;g2b5ec8e0a7a_0_12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27" name="Google Shape;727;g2b5ec8e0a7a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g2b5ec8e0a7a_0_12"/>
          <p:cNvSpPr/>
          <p:nvPr/>
        </p:nvSpPr>
        <p:spPr>
          <a:xfrm>
            <a:off x="1265192" y="4533199"/>
            <a:ext cx="1464098" cy="1143000"/>
          </a:xfrm>
          <a:prstGeom prst="ellipse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g2b5ec8e0a7a_0_12"/>
          <p:cNvSpPr/>
          <p:nvPr/>
        </p:nvSpPr>
        <p:spPr>
          <a:xfrm>
            <a:off x="1283022" y="2208510"/>
            <a:ext cx="1464098" cy="1143000"/>
          </a:xfrm>
          <a:prstGeom prst="ellipse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g2b5ec8e0a7a_0_12"/>
          <p:cNvSpPr/>
          <p:nvPr/>
        </p:nvSpPr>
        <p:spPr>
          <a:xfrm>
            <a:off x="5252631" y="4535722"/>
            <a:ext cx="1464098" cy="1143000"/>
          </a:xfrm>
          <a:prstGeom prst="ellipse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g2b5ec8e0a7a_0_12"/>
          <p:cNvSpPr/>
          <p:nvPr/>
        </p:nvSpPr>
        <p:spPr>
          <a:xfrm>
            <a:off x="5252631" y="2204315"/>
            <a:ext cx="1464098" cy="1143000"/>
          </a:xfrm>
          <a:prstGeom prst="ellipse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g2b5ec8e0a7a_0_12"/>
          <p:cNvSpPr txBox="1"/>
          <p:nvPr/>
        </p:nvSpPr>
        <p:spPr>
          <a:xfrm>
            <a:off x="3378180" y="4348533"/>
            <a:ext cx="93235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g2b5ec8e0a7a_0_12"/>
          <p:cNvSpPr txBox="1"/>
          <p:nvPr/>
        </p:nvSpPr>
        <p:spPr>
          <a:xfrm>
            <a:off x="1146282" y="1633039"/>
            <a:ext cx="868948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g2b5ec8e0a7a_0_12"/>
          <p:cNvSpPr txBox="1"/>
          <p:nvPr/>
        </p:nvSpPr>
        <p:spPr>
          <a:xfrm>
            <a:off x="3378180" y="3171040"/>
            <a:ext cx="868948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g2b5ec8e0a7a_0_12"/>
          <p:cNvSpPr txBox="1"/>
          <p:nvPr/>
        </p:nvSpPr>
        <p:spPr>
          <a:xfrm>
            <a:off x="3277749" y="2002371"/>
            <a:ext cx="1349896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g2b5ec8e0a7a_0_12"/>
          <p:cNvSpPr txBox="1"/>
          <p:nvPr/>
        </p:nvSpPr>
        <p:spPr>
          <a:xfrm rot="5400000">
            <a:off x="5662239" y="3594612"/>
            <a:ext cx="112410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7" name="Google Shape;737;g2b5ec8e0a7a_0_12"/>
          <p:cNvCxnSpPr>
            <a:stCxn id="728" idx="0"/>
            <a:endCxn id="729" idx="4"/>
          </p:cNvCxnSpPr>
          <p:nvPr/>
        </p:nvCxnSpPr>
        <p:spPr>
          <a:xfrm flipH="1" rot="10800000">
            <a:off x="1997241" y="3351499"/>
            <a:ext cx="17700" cy="11817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8" name="Google Shape;738;g2b5ec8e0a7a_0_12"/>
          <p:cNvCxnSpPr>
            <a:stCxn id="729" idx="7"/>
            <a:endCxn id="731" idx="1"/>
          </p:cNvCxnSpPr>
          <p:nvPr/>
        </p:nvCxnSpPr>
        <p:spPr>
          <a:xfrm flipH="1" rot="10800000">
            <a:off x="2532708" y="2371698"/>
            <a:ext cx="2934300" cy="4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9" name="Google Shape;739;g2b5ec8e0a7a_0_12"/>
          <p:cNvCxnSpPr>
            <a:stCxn id="731" idx="3"/>
            <a:endCxn id="729" idx="5"/>
          </p:cNvCxnSpPr>
          <p:nvPr/>
        </p:nvCxnSpPr>
        <p:spPr>
          <a:xfrm flipH="1">
            <a:off x="2532743" y="3179927"/>
            <a:ext cx="2934300" cy="42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0" name="Google Shape;740;g2b5ec8e0a7a_0_12"/>
          <p:cNvCxnSpPr>
            <a:stCxn id="731" idx="4"/>
            <a:endCxn id="730" idx="0"/>
          </p:cNvCxnSpPr>
          <p:nvPr/>
        </p:nvCxnSpPr>
        <p:spPr>
          <a:xfrm>
            <a:off x="5984680" y="3347315"/>
            <a:ext cx="0" cy="1188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1" name="Google Shape;741;g2b5ec8e0a7a_0_12"/>
          <p:cNvCxnSpPr>
            <a:stCxn id="730" idx="1"/>
            <a:endCxn id="728" idx="7"/>
          </p:cNvCxnSpPr>
          <p:nvPr/>
        </p:nvCxnSpPr>
        <p:spPr>
          <a:xfrm rot="10800000">
            <a:off x="2514743" y="4700710"/>
            <a:ext cx="2952300" cy="24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2" name="Google Shape;742;g2b5ec8e0a7a_0_12"/>
          <p:cNvCxnSpPr>
            <a:stCxn id="728" idx="5"/>
            <a:endCxn id="730" idx="3"/>
          </p:cNvCxnSpPr>
          <p:nvPr/>
        </p:nvCxnSpPr>
        <p:spPr>
          <a:xfrm>
            <a:off x="2514878" y="5508811"/>
            <a:ext cx="2952300" cy="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43" name="Google Shape;743;g2b5ec8e0a7a_0_12"/>
          <p:cNvSpPr txBox="1"/>
          <p:nvPr/>
        </p:nvSpPr>
        <p:spPr>
          <a:xfrm>
            <a:off x="3359485" y="5491533"/>
            <a:ext cx="1349896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4" name="Google Shape;744;g2b5ec8e0a7a_0_12"/>
          <p:cNvCxnSpPr>
            <a:stCxn id="729" idx="0"/>
            <a:endCxn id="729" idx="2"/>
          </p:cNvCxnSpPr>
          <p:nvPr/>
        </p:nvCxnSpPr>
        <p:spPr>
          <a:xfrm rot="5400000">
            <a:off x="1363321" y="2128260"/>
            <a:ext cx="571500" cy="732000"/>
          </a:xfrm>
          <a:prstGeom prst="bentConnector4">
            <a:avLst>
              <a:gd fmla="val -41667" name="adj1"/>
              <a:gd fmla="val 139071" name="adj2"/>
            </a:avLst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5" name="Google Shape;745;g2b5ec8e0a7a_0_12"/>
          <p:cNvCxnSpPr>
            <a:stCxn id="730" idx="4"/>
            <a:endCxn id="730" idx="6"/>
          </p:cNvCxnSpPr>
          <p:nvPr/>
        </p:nvCxnSpPr>
        <p:spPr>
          <a:xfrm rot="-5400000">
            <a:off x="6064930" y="5026972"/>
            <a:ext cx="571500" cy="732000"/>
          </a:xfrm>
          <a:prstGeom prst="bentConnector4">
            <a:avLst>
              <a:gd fmla="val -41667" name="adj1"/>
              <a:gd fmla="val 139072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46" name="Google Shape;746;g2b5ec8e0a7a_0_12"/>
          <p:cNvSpPr txBox="1"/>
          <p:nvPr/>
        </p:nvSpPr>
        <p:spPr>
          <a:xfrm>
            <a:off x="5771009" y="5894441"/>
            <a:ext cx="1349896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g2b5ec8e0a7a_0_12"/>
          <p:cNvSpPr txBox="1"/>
          <p:nvPr/>
        </p:nvSpPr>
        <p:spPr>
          <a:xfrm>
            <a:off x="783842" y="3837545"/>
            <a:ext cx="868948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8" name="Google Shape;748;g2b5ec8e0a7a_0_12"/>
          <p:cNvCxnSpPr>
            <a:endCxn id="728" idx="2"/>
          </p:cNvCxnSpPr>
          <p:nvPr/>
        </p:nvCxnSpPr>
        <p:spPr>
          <a:xfrm>
            <a:off x="-108808" y="5104699"/>
            <a:ext cx="1374000" cy="0"/>
          </a:xfrm>
          <a:prstGeom prst="straightConnector1">
            <a:avLst/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49" name="Google Shape;749;g2b5ec8e0a7a_0_12"/>
          <p:cNvSpPr txBox="1"/>
          <p:nvPr/>
        </p:nvSpPr>
        <p:spPr>
          <a:xfrm>
            <a:off x="43234" y="4818066"/>
            <a:ext cx="759429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g2b5ec8e0a7a_0_12"/>
          <p:cNvSpPr txBox="1"/>
          <p:nvPr/>
        </p:nvSpPr>
        <p:spPr>
          <a:xfrm>
            <a:off x="1592958" y="1373513"/>
            <a:ext cx="4099403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Think Twice Before Mis predicting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g2b5ec8e0a7a_0_12"/>
          <p:cNvSpPr txBox="1"/>
          <p:nvPr/>
        </p:nvSpPr>
        <p:spPr>
          <a:xfrm>
            <a:off x="-27249" y="307838"/>
            <a:ext cx="4084633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Two -bit Predictor</a:t>
            </a:r>
            <a:endParaRPr b="0" i="0" sz="33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g2b5ec8e0a7a_0_12"/>
          <p:cNvSpPr txBox="1"/>
          <p:nvPr/>
        </p:nvSpPr>
        <p:spPr>
          <a:xfrm>
            <a:off x="7561464" y="3205804"/>
            <a:ext cx="2567936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 Strong Not 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01: Weak Not 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10: Weak 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11: Strong 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g2b5ec8e0a7a_0_12"/>
          <p:cNvSpPr txBox="1"/>
          <p:nvPr/>
        </p:nvSpPr>
        <p:spPr>
          <a:xfrm>
            <a:off x="43234" y="6201614"/>
            <a:ext cx="8052541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baseline="3000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bit is prediction bit.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baseline="3000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bit is conviction bit (How much sure that the prediction is correct)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" name="Google Shape;758;g2b5ec8e0a7a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nch-2-bit-counter.jpg" id="759" name="Google Shape;759;g2b5ec8e0a7a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5966" y="4270984"/>
            <a:ext cx="3898543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g2b5ec8e0a7a_0_7"/>
          <p:cNvSpPr txBox="1"/>
          <p:nvPr/>
        </p:nvSpPr>
        <p:spPr>
          <a:xfrm>
            <a:off x="4751427" y="521308"/>
            <a:ext cx="3627823" cy="9234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for(i=0 ; i &lt; m 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for(j=0; j&lt;n ; j++)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begin S1; S2; …; Sk 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g2b5ec8e0a7a_0_7"/>
          <p:cNvSpPr/>
          <p:nvPr/>
        </p:nvSpPr>
        <p:spPr>
          <a:xfrm>
            <a:off x="1112151" y="1342045"/>
            <a:ext cx="1418345" cy="2619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←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g2b5ec8e0a7a_0_7"/>
          <p:cNvSpPr/>
          <p:nvPr/>
        </p:nvSpPr>
        <p:spPr>
          <a:xfrm>
            <a:off x="913887" y="616558"/>
            <a:ext cx="1814992" cy="474600"/>
          </a:xfrm>
          <a:prstGeom prst="diamond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 ≤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g2b5ec8e0a7a_0_7"/>
          <p:cNvSpPr/>
          <p:nvPr/>
        </p:nvSpPr>
        <p:spPr>
          <a:xfrm>
            <a:off x="1020644" y="1854808"/>
            <a:ext cx="1601358" cy="450900"/>
          </a:xfrm>
          <a:prstGeom prst="diamond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≥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g2b5ec8e0a7a_0_7"/>
          <p:cNvSpPr/>
          <p:nvPr/>
        </p:nvSpPr>
        <p:spPr>
          <a:xfrm>
            <a:off x="1112151" y="2556483"/>
            <a:ext cx="1418345" cy="2382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 ←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g2b5ec8e0a7a_0_7"/>
          <p:cNvSpPr/>
          <p:nvPr/>
        </p:nvSpPr>
        <p:spPr>
          <a:xfrm>
            <a:off x="929138" y="3045433"/>
            <a:ext cx="1784370" cy="4065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S1; S2; …; 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g2b5ec8e0a7a_0_7"/>
          <p:cNvSpPr/>
          <p:nvPr/>
        </p:nvSpPr>
        <p:spPr>
          <a:xfrm>
            <a:off x="1020644" y="4197958"/>
            <a:ext cx="1601358" cy="449400"/>
          </a:xfrm>
          <a:prstGeom prst="diamond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 &lt;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g2b5ec8e0a7a_0_7"/>
          <p:cNvSpPr/>
          <p:nvPr/>
        </p:nvSpPr>
        <p:spPr>
          <a:xfrm>
            <a:off x="1112151" y="3702658"/>
            <a:ext cx="1418345" cy="2445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j←j+1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g2b5ec8e0a7a_0_7"/>
          <p:cNvSpPr/>
          <p:nvPr/>
        </p:nvSpPr>
        <p:spPr>
          <a:xfrm>
            <a:off x="1112151" y="4898045"/>
            <a:ext cx="1418345" cy="3303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i←i+1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9" name="Google Shape;769;g2b5ec8e0a7a_0_7"/>
          <p:cNvCxnSpPr>
            <a:stCxn id="762" idx="2"/>
            <a:endCxn id="761" idx="0"/>
          </p:cNvCxnSpPr>
          <p:nvPr/>
        </p:nvCxnSpPr>
        <p:spPr>
          <a:xfrm>
            <a:off x="1821383" y="1091158"/>
            <a:ext cx="0" cy="250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70" name="Google Shape;770;g2b5ec8e0a7a_0_7"/>
          <p:cNvCxnSpPr>
            <a:stCxn id="761" idx="2"/>
            <a:endCxn id="763" idx="0"/>
          </p:cNvCxnSpPr>
          <p:nvPr/>
        </p:nvCxnSpPr>
        <p:spPr>
          <a:xfrm>
            <a:off x="1821324" y="1603945"/>
            <a:ext cx="0" cy="250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71" name="Google Shape;771;g2b5ec8e0a7a_0_7"/>
          <p:cNvCxnSpPr>
            <a:stCxn id="763" idx="2"/>
            <a:endCxn id="764" idx="0"/>
          </p:cNvCxnSpPr>
          <p:nvPr/>
        </p:nvCxnSpPr>
        <p:spPr>
          <a:xfrm>
            <a:off x="1821323" y="2305708"/>
            <a:ext cx="0" cy="250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72" name="Google Shape;772;g2b5ec8e0a7a_0_7"/>
          <p:cNvCxnSpPr>
            <a:stCxn id="764" idx="2"/>
            <a:endCxn id="765" idx="0"/>
          </p:cNvCxnSpPr>
          <p:nvPr/>
        </p:nvCxnSpPr>
        <p:spPr>
          <a:xfrm>
            <a:off x="1821324" y="2794683"/>
            <a:ext cx="0" cy="250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73" name="Google Shape;773;g2b5ec8e0a7a_0_7"/>
          <p:cNvCxnSpPr>
            <a:stCxn id="765" idx="2"/>
            <a:endCxn id="767" idx="0"/>
          </p:cNvCxnSpPr>
          <p:nvPr/>
        </p:nvCxnSpPr>
        <p:spPr>
          <a:xfrm>
            <a:off x="1821323" y="3451933"/>
            <a:ext cx="0" cy="250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74" name="Google Shape;774;g2b5ec8e0a7a_0_7"/>
          <p:cNvCxnSpPr>
            <a:stCxn id="767" idx="2"/>
            <a:endCxn id="766" idx="0"/>
          </p:cNvCxnSpPr>
          <p:nvPr/>
        </p:nvCxnSpPr>
        <p:spPr>
          <a:xfrm>
            <a:off x="1821324" y="3947158"/>
            <a:ext cx="0" cy="250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75" name="Google Shape;775;g2b5ec8e0a7a_0_7"/>
          <p:cNvCxnSpPr>
            <a:stCxn id="766" idx="2"/>
            <a:endCxn id="768" idx="0"/>
          </p:cNvCxnSpPr>
          <p:nvPr/>
        </p:nvCxnSpPr>
        <p:spPr>
          <a:xfrm>
            <a:off x="1821323" y="4647358"/>
            <a:ext cx="0" cy="250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776" name="Google Shape;776;g2b5ec8e0a7a_0_7"/>
          <p:cNvSpPr/>
          <p:nvPr/>
        </p:nvSpPr>
        <p:spPr>
          <a:xfrm>
            <a:off x="1020644" y="5480658"/>
            <a:ext cx="1601358" cy="449400"/>
          </a:xfrm>
          <a:prstGeom prst="diamond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&lt; 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g2b5ec8e0a7a_0_7"/>
          <p:cNvSpPr/>
          <p:nvPr/>
        </p:nvSpPr>
        <p:spPr>
          <a:xfrm>
            <a:off x="1112151" y="6182333"/>
            <a:ext cx="1418345" cy="3303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i←i+1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8" name="Google Shape;778;g2b5ec8e0a7a_0_7"/>
          <p:cNvCxnSpPr>
            <a:stCxn id="768" idx="2"/>
            <a:endCxn id="776" idx="0"/>
          </p:cNvCxnSpPr>
          <p:nvPr/>
        </p:nvCxnSpPr>
        <p:spPr>
          <a:xfrm>
            <a:off x="1821324" y="5228345"/>
            <a:ext cx="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79" name="Google Shape;779;g2b5ec8e0a7a_0_7"/>
          <p:cNvCxnSpPr>
            <a:stCxn id="776" idx="2"/>
            <a:endCxn id="777" idx="0"/>
          </p:cNvCxnSpPr>
          <p:nvPr/>
        </p:nvCxnSpPr>
        <p:spPr>
          <a:xfrm>
            <a:off x="1821323" y="5930058"/>
            <a:ext cx="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80" name="Google Shape;780;g2b5ec8e0a7a_0_7"/>
          <p:cNvCxnSpPr>
            <a:stCxn id="777" idx="2"/>
          </p:cNvCxnSpPr>
          <p:nvPr/>
        </p:nvCxnSpPr>
        <p:spPr>
          <a:xfrm flipH="1">
            <a:off x="1819524" y="6512633"/>
            <a:ext cx="1800" cy="204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81" name="Google Shape;781;g2b5ec8e0a7a_0_7"/>
          <p:cNvCxnSpPr/>
          <p:nvPr/>
        </p:nvCxnSpPr>
        <p:spPr>
          <a:xfrm rot="5400000">
            <a:off x="1698835" y="1215720"/>
            <a:ext cx="250800" cy="1801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82" name="Google Shape;782;g2b5ec8e0a7a_0_7"/>
          <p:cNvCxnSpPr/>
          <p:nvPr/>
        </p:nvCxnSpPr>
        <p:spPr>
          <a:xfrm rot="5400000">
            <a:off x="1698835" y="479120"/>
            <a:ext cx="250800" cy="1801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83" name="Google Shape;783;g2b5ec8e0a7a_0_7"/>
          <p:cNvCxnSpPr>
            <a:stCxn id="762" idx="3"/>
            <a:endCxn id="777" idx="3"/>
          </p:cNvCxnSpPr>
          <p:nvPr/>
        </p:nvCxnSpPr>
        <p:spPr>
          <a:xfrm flipH="1">
            <a:off x="2530579" y="853858"/>
            <a:ext cx="198300" cy="5493600"/>
          </a:xfrm>
          <a:prstGeom prst="curvedConnector3">
            <a:avLst>
              <a:gd fmla="val -144203" name="adj1"/>
            </a:avLst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84" name="Google Shape;784;g2b5ec8e0a7a_0_7"/>
          <p:cNvCxnSpPr>
            <a:stCxn id="763" idx="3"/>
            <a:endCxn id="768" idx="3"/>
          </p:cNvCxnSpPr>
          <p:nvPr/>
        </p:nvCxnSpPr>
        <p:spPr>
          <a:xfrm flipH="1">
            <a:off x="2530502" y="2080258"/>
            <a:ext cx="91500" cy="2982900"/>
          </a:xfrm>
          <a:prstGeom prst="curvedConnector3">
            <a:avLst>
              <a:gd fmla="val -312520" name="adj1"/>
            </a:avLst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85" name="Google Shape;785;g2b5ec8e0a7a_0_7"/>
          <p:cNvCxnSpPr>
            <a:stCxn id="766" idx="1"/>
            <a:endCxn id="765" idx="1"/>
          </p:cNvCxnSpPr>
          <p:nvPr/>
        </p:nvCxnSpPr>
        <p:spPr>
          <a:xfrm rot="10800000">
            <a:off x="929144" y="3248758"/>
            <a:ext cx="91500" cy="1173900"/>
          </a:xfrm>
          <a:prstGeom prst="curvedConnector3">
            <a:avLst>
              <a:gd fmla="val 412527" name="adj1"/>
            </a:avLst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86" name="Google Shape;786;g2b5ec8e0a7a_0_7"/>
          <p:cNvCxnSpPr>
            <a:stCxn id="776" idx="1"/>
            <a:endCxn id="763" idx="1"/>
          </p:cNvCxnSpPr>
          <p:nvPr/>
        </p:nvCxnSpPr>
        <p:spPr>
          <a:xfrm flipH="1" rot="10800000">
            <a:off x="1020644" y="2080158"/>
            <a:ext cx="600" cy="3625200"/>
          </a:xfrm>
          <a:prstGeom prst="curvedConnector3">
            <a:avLst>
              <a:gd fmla="val -47691146" name="adj1"/>
            </a:avLst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787" name="Google Shape;787;g2b5ec8e0a7a_0_7"/>
          <p:cNvSpPr/>
          <p:nvPr/>
        </p:nvSpPr>
        <p:spPr>
          <a:xfrm>
            <a:off x="6735966" y="5386995"/>
            <a:ext cx="1170486" cy="485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8" name="Google Shape;788;g2b5ec8e0a7a_0_7"/>
          <p:cNvCxnSpPr/>
          <p:nvPr/>
        </p:nvCxnSpPr>
        <p:spPr>
          <a:xfrm flipH="1" rot="5400000">
            <a:off x="388244" y="3789395"/>
            <a:ext cx="1173300" cy="91500"/>
          </a:xfrm>
          <a:prstGeom prst="curvedConnector3">
            <a:avLst>
              <a:gd fmla="val 0" name="adj1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89" name="Google Shape;789;g2b5ec8e0a7a_0_7"/>
          <p:cNvCxnSpPr/>
          <p:nvPr/>
        </p:nvCxnSpPr>
        <p:spPr>
          <a:xfrm rot="5400000">
            <a:off x="1695849" y="4772227"/>
            <a:ext cx="250800" cy="3963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790" name="Google Shape;790;g2b5ec8e0a7a_0_7"/>
          <p:cNvSpPr/>
          <p:nvPr/>
        </p:nvSpPr>
        <p:spPr>
          <a:xfrm>
            <a:off x="4436874" y="1891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g2b5ec8e0a7a_0_7"/>
          <p:cNvSpPr/>
          <p:nvPr/>
        </p:nvSpPr>
        <p:spPr>
          <a:xfrm>
            <a:off x="5306182" y="1891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g2b5ec8e0a7a_0_7"/>
          <p:cNvSpPr/>
          <p:nvPr/>
        </p:nvSpPr>
        <p:spPr>
          <a:xfrm>
            <a:off x="6175491" y="1891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g2b5ec8e0a7a_0_7"/>
          <p:cNvSpPr/>
          <p:nvPr/>
        </p:nvSpPr>
        <p:spPr>
          <a:xfrm>
            <a:off x="7044799" y="1891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g2b5ec8e0a7a_0_7"/>
          <p:cNvSpPr/>
          <p:nvPr/>
        </p:nvSpPr>
        <p:spPr>
          <a:xfrm>
            <a:off x="6175491" y="1510320"/>
            <a:ext cx="1738617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g2b5ec8e0a7a_0_7"/>
          <p:cNvSpPr/>
          <p:nvPr/>
        </p:nvSpPr>
        <p:spPr>
          <a:xfrm>
            <a:off x="7914108" y="1891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g2b5ec8e0a7a_0_7"/>
          <p:cNvSpPr/>
          <p:nvPr/>
        </p:nvSpPr>
        <p:spPr>
          <a:xfrm>
            <a:off x="8783416" y="1891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g2b5ec8e0a7a_0_7"/>
          <p:cNvSpPr/>
          <p:nvPr/>
        </p:nvSpPr>
        <p:spPr>
          <a:xfrm>
            <a:off x="7914108" y="1510320"/>
            <a:ext cx="2607925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2-bit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g2b5ec8e0a7a_0_7"/>
          <p:cNvSpPr/>
          <p:nvPr/>
        </p:nvSpPr>
        <p:spPr>
          <a:xfrm>
            <a:off x="4436874" y="2272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g2b5ec8e0a7a_0_7"/>
          <p:cNvSpPr/>
          <p:nvPr/>
        </p:nvSpPr>
        <p:spPr>
          <a:xfrm>
            <a:off x="5306182" y="2272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g2b5ec8e0a7a_0_7"/>
          <p:cNvSpPr/>
          <p:nvPr/>
        </p:nvSpPr>
        <p:spPr>
          <a:xfrm>
            <a:off x="6175491" y="2272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g2b5ec8e0a7a_0_7"/>
          <p:cNvSpPr/>
          <p:nvPr/>
        </p:nvSpPr>
        <p:spPr>
          <a:xfrm>
            <a:off x="7044799" y="2272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g2b5ec8e0a7a_0_7"/>
          <p:cNvSpPr/>
          <p:nvPr/>
        </p:nvSpPr>
        <p:spPr>
          <a:xfrm>
            <a:off x="7914108" y="2272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g2b5ec8e0a7a_0_7"/>
          <p:cNvSpPr/>
          <p:nvPr/>
        </p:nvSpPr>
        <p:spPr>
          <a:xfrm>
            <a:off x="8783416" y="2272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g2b5ec8e0a7a_0_7"/>
          <p:cNvSpPr/>
          <p:nvPr/>
        </p:nvSpPr>
        <p:spPr>
          <a:xfrm>
            <a:off x="4436874" y="2653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g2b5ec8e0a7a_0_7"/>
          <p:cNvSpPr/>
          <p:nvPr/>
        </p:nvSpPr>
        <p:spPr>
          <a:xfrm>
            <a:off x="5306182" y="2653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g2b5ec8e0a7a_0_7"/>
          <p:cNvSpPr/>
          <p:nvPr/>
        </p:nvSpPr>
        <p:spPr>
          <a:xfrm>
            <a:off x="6175491" y="2653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g2b5ec8e0a7a_0_7"/>
          <p:cNvSpPr/>
          <p:nvPr/>
        </p:nvSpPr>
        <p:spPr>
          <a:xfrm>
            <a:off x="7044799" y="2653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g2b5ec8e0a7a_0_7"/>
          <p:cNvSpPr/>
          <p:nvPr/>
        </p:nvSpPr>
        <p:spPr>
          <a:xfrm>
            <a:off x="7914108" y="2653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g2b5ec8e0a7a_0_7"/>
          <p:cNvSpPr/>
          <p:nvPr/>
        </p:nvSpPr>
        <p:spPr>
          <a:xfrm>
            <a:off x="8783416" y="2653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g2b5ec8e0a7a_0_7"/>
          <p:cNvSpPr/>
          <p:nvPr/>
        </p:nvSpPr>
        <p:spPr>
          <a:xfrm>
            <a:off x="9652725" y="1891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g2b5ec8e0a7a_0_7"/>
          <p:cNvSpPr/>
          <p:nvPr/>
        </p:nvSpPr>
        <p:spPr>
          <a:xfrm>
            <a:off x="9652725" y="2272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g2b5ec8e0a7a_0_7"/>
          <p:cNvSpPr/>
          <p:nvPr/>
        </p:nvSpPr>
        <p:spPr>
          <a:xfrm>
            <a:off x="9652725" y="2653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g2b5ec8e0a7a_0_7"/>
          <p:cNvSpPr/>
          <p:nvPr/>
        </p:nvSpPr>
        <p:spPr>
          <a:xfrm>
            <a:off x="4436874" y="3034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g2b5ec8e0a7a_0_7"/>
          <p:cNvSpPr/>
          <p:nvPr/>
        </p:nvSpPr>
        <p:spPr>
          <a:xfrm>
            <a:off x="5306182" y="3034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g2b5ec8e0a7a_0_7"/>
          <p:cNvSpPr/>
          <p:nvPr/>
        </p:nvSpPr>
        <p:spPr>
          <a:xfrm>
            <a:off x="6175491" y="3034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g2b5ec8e0a7a_0_7"/>
          <p:cNvSpPr/>
          <p:nvPr/>
        </p:nvSpPr>
        <p:spPr>
          <a:xfrm>
            <a:off x="7044799" y="3034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7" name="Google Shape;817;g2b5ec8e0a7a_0_7"/>
          <p:cNvGrpSpPr/>
          <p:nvPr/>
        </p:nvGrpSpPr>
        <p:grpSpPr>
          <a:xfrm>
            <a:off x="7914107" y="3034320"/>
            <a:ext cx="1738617" cy="381000"/>
            <a:chOff x="6731000" y="3175000"/>
            <a:chExt cx="1447800" cy="381000"/>
          </a:xfrm>
        </p:grpSpPr>
        <p:sp>
          <p:nvSpPr>
            <p:cNvPr id="818" name="Google Shape;818;g2b5ec8e0a7a_0_7"/>
            <p:cNvSpPr/>
            <p:nvPr/>
          </p:nvSpPr>
          <p:spPr>
            <a:xfrm>
              <a:off x="6731000" y="3175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g2b5ec8e0a7a_0_7"/>
            <p:cNvSpPr/>
            <p:nvPr/>
          </p:nvSpPr>
          <p:spPr>
            <a:xfrm>
              <a:off x="7454900" y="3175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0" name="Google Shape;820;g2b5ec8e0a7a_0_7"/>
          <p:cNvSpPr/>
          <p:nvPr/>
        </p:nvSpPr>
        <p:spPr>
          <a:xfrm>
            <a:off x="4436874" y="3415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g2b5ec8e0a7a_0_7"/>
          <p:cNvSpPr/>
          <p:nvPr/>
        </p:nvSpPr>
        <p:spPr>
          <a:xfrm>
            <a:off x="5306182" y="3415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g2b5ec8e0a7a_0_7"/>
          <p:cNvSpPr/>
          <p:nvPr/>
        </p:nvSpPr>
        <p:spPr>
          <a:xfrm>
            <a:off x="6175491" y="3415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g2b5ec8e0a7a_0_7"/>
          <p:cNvSpPr/>
          <p:nvPr/>
        </p:nvSpPr>
        <p:spPr>
          <a:xfrm>
            <a:off x="7044799" y="3415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g2b5ec8e0a7a_0_7"/>
          <p:cNvSpPr/>
          <p:nvPr/>
        </p:nvSpPr>
        <p:spPr>
          <a:xfrm>
            <a:off x="7914108" y="3415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g2b5ec8e0a7a_0_7"/>
          <p:cNvSpPr/>
          <p:nvPr/>
        </p:nvSpPr>
        <p:spPr>
          <a:xfrm>
            <a:off x="8783416" y="3415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g2b5ec8e0a7a_0_7"/>
          <p:cNvSpPr/>
          <p:nvPr/>
        </p:nvSpPr>
        <p:spPr>
          <a:xfrm>
            <a:off x="9652725" y="3034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g2b5ec8e0a7a_0_7"/>
          <p:cNvSpPr/>
          <p:nvPr/>
        </p:nvSpPr>
        <p:spPr>
          <a:xfrm>
            <a:off x="9652725" y="3415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g2b5ec8e0a7a_0_7"/>
          <p:cNvSpPr/>
          <p:nvPr/>
        </p:nvSpPr>
        <p:spPr>
          <a:xfrm>
            <a:off x="4436874" y="3796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g2b5ec8e0a7a_0_7"/>
          <p:cNvSpPr/>
          <p:nvPr/>
        </p:nvSpPr>
        <p:spPr>
          <a:xfrm>
            <a:off x="5306182" y="3796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g2b5ec8e0a7a_0_7"/>
          <p:cNvSpPr/>
          <p:nvPr/>
        </p:nvSpPr>
        <p:spPr>
          <a:xfrm>
            <a:off x="6175491" y="3796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g2b5ec8e0a7a_0_7"/>
          <p:cNvSpPr/>
          <p:nvPr/>
        </p:nvSpPr>
        <p:spPr>
          <a:xfrm>
            <a:off x="7044799" y="3796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g2b5ec8e0a7a_0_7"/>
          <p:cNvSpPr/>
          <p:nvPr/>
        </p:nvSpPr>
        <p:spPr>
          <a:xfrm>
            <a:off x="7914108" y="3796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g2b5ec8e0a7a_0_7"/>
          <p:cNvSpPr/>
          <p:nvPr/>
        </p:nvSpPr>
        <p:spPr>
          <a:xfrm>
            <a:off x="8783416" y="3796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g2b5ec8e0a7a_0_7"/>
          <p:cNvSpPr/>
          <p:nvPr/>
        </p:nvSpPr>
        <p:spPr>
          <a:xfrm>
            <a:off x="9652725" y="3796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g2b5ec8e0a7a_0_7"/>
          <p:cNvSpPr txBox="1"/>
          <p:nvPr/>
        </p:nvSpPr>
        <p:spPr>
          <a:xfrm>
            <a:off x="4070849" y="5906108"/>
            <a:ext cx="267097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+ 1 misspredictions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g2b5ec8e0a7a_0_7"/>
          <p:cNvSpPr txBox="1"/>
          <p:nvPr/>
        </p:nvSpPr>
        <p:spPr>
          <a:xfrm>
            <a:off x="334348" y="3743933"/>
            <a:ext cx="36026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g2b5ec8e0a7a_0_7"/>
          <p:cNvSpPr txBox="1"/>
          <p:nvPr/>
        </p:nvSpPr>
        <p:spPr>
          <a:xfrm>
            <a:off x="1825136" y="4529745"/>
            <a:ext cx="543273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2" name="Google Shape;842;g2b5ec8e0a7a_0_7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g2b5ec8e0a7a_0_722"/>
          <p:cNvSpPr txBox="1"/>
          <p:nvPr/>
        </p:nvSpPr>
        <p:spPr>
          <a:xfrm>
            <a:off x="4751427" y="521308"/>
            <a:ext cx="3627823" cy="9234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for(i=0 ; i &lt; m 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for(j=0; j&lt;n ; j++)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begin S1; S2; …; Sk 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g2b5ec8e0a7a_0_722"/>
          <p:cNvSpPr/>
          <p:nvPr/>
        </p:nvSpPr>
        <p:spPr>
          <a:xfrm>
            <a:off x="1112151" y="1342045"/>
            <a:ext cx="1418345" cy="2619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←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g2b5ec8e0a7a_0_722"/>
          <p:cNvSpPr/>
          <p:nvPr/>
        </p:nvSpPr>
        <p:spPr>
          <a:xfrm>
            <a:off x="913887" y="616558"/>
            <a:ext cx="1814992" cy="474600"/>
          </a:xfrm>
          <a:prstGeom prst="diamond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 ≤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g2b5ec8e0a7a_0_722"/>
          <p:cNvSpPr/>
          <p:nvPr/>
        </p:nvSpPr>
        <p:spPr>
          <a:xfrm>
            <a:off x="1020644" y="1854808"/>
            <a:ext cx="1601358" cy="450900"/>
          </a:xfrm>
          <a:prstGeom prst="diamond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≥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g2b5ec8e0a7a_0_722"/>
          <p:cNvSpPr/>
          <p:nvPr/>
        </p:nvSpPr>
        <p:spPr>
          <a:xfrm>
            <a:off x="1112151" y="2556483"/>
            <a:ext cx="1418345" cy="2382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 ←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g2b5ec8e0a7a_0_722"/>
          <p:cNvSpPr/>
          <p:nvPr/>
        </p:nvSpPr>
        <p:spPr>
          <a:xfrm>
            <a:off x="929138" y="3045433"/>
            <a:ext cx="1784370" cy="4065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S1; S2; …; 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g2b5ec8e0a7a_0_722"/>
          <p:cNvSpPr/>
          <p:nvPr/>
        </p:nvSpPr>
        <p:spPr>
          <a:xfrm>
            <a:off x="1020644" y="4197958"/>
            <a:ext cx="1601358" cy="449400"/>
          </a:xfrm>
          <a:prstGeom prst="diamond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 &lt;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g2b5ec8e0a7a_0_722"/>
          <p:cNvSpPr/>
          <p:nvPr/>
        </p:nvSpPr>
        <p:spPr>
          <a:xfrm>
            <a:off x="1112151" y="3702658"/>
            <a:ext cx="1418345" cy="2445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j←j+1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g2b5ec8e0a7a_0_722"/>
          <p:cNvSpPr/>
          <p:nvPr/>
        </p:nvSpPr>
        <p:spPr>
          <a:xfrm>
            <a:off x="1112151" y="4898045"/>
            <a:ext cx="1418345" cy="3303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i←i+1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2" name="Google Shape;852;g2b5ec8e0a7a_0_722"/>
          <p:cNvCxnSpPr>
            <a:stCxn id="845" idx="2"/>
            <a:endCxn id="844" idx="0"/>
          </p:cNvCxnSpPr>
          <p:nvPr/>
        </p:nvCxnSpPr>
        <p:spPr>
          <a:xfrm>
            <a:off x="1821383" y="1091158"/>
            <a:ext cx="0" cy="250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53" name="Google Shape;853;g2b5ec8e0a7a_0_722"/>
          <p:cNvCxnSpPr>
            <a:stCxn id="844" idx="2"/>
            <a:endCxn id="846" idx="0"/>
          </p:cNvCxnSpPr>
          <p:nvPr/>
        </p:nvCxnSpPr>
        <p:spPr>
          <a:xfrm>
            <a:off x="1821324" y="1603945"/>
            <a:ext cx="0" cy="250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54" name="Google Shape;854;g2b5ec8e0a7a_0_722"/>
          <p:cNvCxnSpPr>
            <a:stCxn id="846" idx="2"/>
            <a:endCxn id="847" idx="0"/>
          </p:cNvCxnSpPr>
          <p:nvPr/>
        </p:nvCxnSpPr>
        <p:spPr>
          <a:xfrm>
            <a:off x="1821323" y="2305708"/>
            <a:ext cx="0" cy="250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55" name="Google Shape;855;g2b5ec8e0a7a_0_722"/>
          <p:cNvCxnSpPr>
            <a:stCxn id="847" idx="2"/>
            <a:endCxn id="848" idx="0"/>
          </p:cNvCxnSpPr>
          <p:nvPr/>
        </p:nvCxnSpPr>
        <p:spPr>
          <a:xfrm>
            <a:off x="1821324" y="2794683"/>
            <a:ext cx="0" cy="250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56" name="Google Shape;856;g2b5ec8e0a7a_0_722"/>
          <p:cNvCxnSpPr>
            <a:stCxn id="848" idx="2"/>
            <a:endCxn id="850" idx="0"/>
          </p:cNvCxnSpPr>
          <p:nvPr/>
        </p:nvCxnSpPr>
        <p:spPr>
          <a:xfrm>
            <a:off x="1821323" y="3451933"/>
            <a:ext cx="0" cy="250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57" name="Google Shape;857;g2b5ec8e0a7a_0_722"/>
          <p:cNvCxnSpPr>
            <a:stCxn id="850" idx="2"/>
            <a:endCxn id="849" idx="0"/>
          </p:cNvCxnSpPr>
          <p:nvPr/>
        </p:nvCxnSpPr>
        <p:spPr>
          <a:xfrm>
            <a:off x="1821324" y="3947158"/>
            <a:ext cx="0" cy="250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58" name="Google Shape;858;g2b5ec8e0a7a_0_722"/>
          <p:cNvCxnSpPr>
            <a:stCxn id="849" idx="2"/>
            <a:endCxn id="851" idx="0"/>
          </p:cNvCxnSpPr>
          <p:nvPr/>
        </p:nvCxnSpPr>
        <p:spPr>
          <a:xfrm>
            <a:off x="1821323" y="4647358"/>
            <a:ext cx="0" cy="250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859" name="Google Shape;859;g2b5ec8e0a7a_0_722"/>
          <p:cNvSpPr/>
          <p:nvPr/>
        </p:nvSpPr>
        <p:spPr>
          <a:xfrm>
            <a:off x="1020644" y="5480658"/>
            <a:ext cx="1601358" cy="449400"/>
          </a:xfrm>
          <a:prstGeom prst="diamond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&lt; 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g2b5ec8e0a7a_0_722"/>
          <p:cNvSpPr/>
          <p:nvPr/>
        </p:nvSpPr>
        <p:spPr>
          <a:xfrm>
            <a:off x="1112151" y="6182333"/>
            <a:ext cx="1418345" cy="3303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i←i+1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1" name="Google Shape;861;g2b5ec8e0a7a_0_722"/>
          <p:cNvCxnSpPr>
            <a:stCxn id="851" idx="2"/>
            <a:endCxn id="859" idx="0"/>
          </p:cNvCxnSpPr>
          <p:nvPr/>
        </p:nvCxnSpPr>
        <p:spPr>
          <a:xfrm>
            <a:off x="1821324" y="5228345"/>
            <a:ext cx="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62" name="Google Shape;862;g2b5ec8e0a7a_0_722"/>
          <p:cNvCxnSpPr>
            <a:stCxn id="859" idx="2"/>
            <a:endCxn id="860" idx="0"/>
          </p:cNvCxnSpPr>
          <p:nvPr/>
        </p:nvCxnSpPr>
        <p:spPr>
          <a:xfrm>
            <a:off x="1821323" y="5930058"/>
            <a:ext cx="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63" name="Google Shape;863;g2b5ec8e0a7a_0_722"/>
          <p:cNvCxnSpPr>
            <a:stCxn id="860" idx="2"/>
          </p:cNvCxnSpPr>
          <p:nvPr/>
        </p:nvCxnSpPr>
        <p:spPr>
          <a:xfrm flipH="1">
            <a:off x="1819524" y="6512633"/>
            <a:ext cx="1800" cy="204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64" name="Google Shape;864;g2b5ec8e0a7a_0_722"/>
          <p:cNvCxnSpPr/>
          <p:nvPr/>
        </p:nvCxnSpPr>
        <p:spPr>
          <a:xfrm rot="5400000">
            <a:off x="1698835" y="1215720"/>
            <a:ext cx="250800" cy="1801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65" name="Google Shape;865;g2b5ec8e0a7a_0_722"/>
          <p:cNvCxnSpPr/>
          <p:nvPr/>
        </p:nvCxnSpPr>
        <p:spPr>
          <a:xfrm rot="5400000">
            <a:off x="1698835" y="479120"/>
            <a:ext cx="250800" cy="1801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66" name="Google Shape;866;g2b5ec8e0a7a_0_722"/>
          <p:cNvCxnSpPr>
            <a:stCxn id="845" idx="3"/>
            <a:endCxn id="860" idx="3"/>
          </p:cNvCxnSpPr>
          <p:nvPr/>
        </p:nvCxnSpPr>
        <p:spPr>
          <a:xfrm flipH="1">
            <a:off x="2530579" y="853858"/>
            <a:ext cx="198300" cy="5493600"/>
          </a:xfrm>
          <a:prstGeom prst="curvedConnector3">
            <a:avLst>
              <a:gd fmla="val -144203" name="adj1"/>
            </a:avLst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67" name="Google Shape;867;g2b5ec8e0a7a_0_722"/>
          <p:cNvCxnSpPr>
            <a:stCxn id="846" idx="3"/>
            <a:endCxn id="851" idx="3"/>
          </p:cNvCxnSpPr>
          <p:nvPr/>
        </p:nvCxnSpPr>
        <p:spPr>
          <a:xfrm flipH="1">
            <a:off x="2530502" y="2080258"/>
            <a:ext cx="91500" cy="2982900"/>
          </a:xfrm>
          <a:prstGeom prst="curvedConnector3">
            <a:avLst>
              <a:gd fmla="val -312520" name="adj1"/>
            </a:avLst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68" name="Google Shape;868;g2b5ec8e0a7a_0_722"/>
          <p:cNvCxnSpPr>
            <a:stCxn id="849" idx="1"/>
            <a:endCxn id="848" idx="1"/>
          </p:cNvCxnSpPr>
          <p:nvPr/>
        </p:nvCxnSpPr>
        <p:spPr>
          <a:xfrm rot="10800000">
            <a:off x="929144" y="3248758"/>
            <a:ext cx="91500" cy="1173900"/>
          </a:xfrm>
          <a:prstGeom prst="curvedConnector3">
            <a:avLst>
              <a:gd fmla="val 412527" name="adj1"/>
            </a:avLst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69" name="Google Shape;869;g2b5ec8e0a7a_0_722"/>
          <p:cNvCxnSpPr>
            <a:stCxn id="859" idx="1"/>
            <a:endCxn id="846" idx="1"/>
          </p:cNvCxnSpPr>
          <p:nvPr/>
        </p:nvCxnSpPr>
        <p:spPr>
          <a:xfrm flipH="1" rot="10800000">
            <a:off x="1020644" y="2080158"/>
            <a:ext cx="600" cy="3625200"/>
          </a:xfrm>
          <a:prstGeom prst="curvedConnector3">
            <a:avLst>
              <a:gd fmla="val -47691146" name="adj1"/>
            </a:avLst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70" name="Google Shape;870;g2b5ec8e0a7a_0_722"/>
          <p:cNvCxnSpPr/>
          <p:nvPr/>
        </p:nvCxnSpPr>
        <p:spPr>
          <a:xfrm flipH="1" rot="5400000">
            <a:off x="388244" y="3789395"/>
            <a:ext cx="1173300" cy="91500"/>
          </a:xfrm>
          <a:prstGeom prst="curvedConnector3">
            <a:avLst>
              <a:gd fmla="val 0" name="adj1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71" name="Google Shape;871;g2b5ec8e0a7a_0_722"/>
          <p:cNvCxnSpPr/>
          <p:nvPr/>
        </p:nvCxnSpPr>
        <p:spPr>
          <a:xfrm rot="5400000">
            <a:off x="1695849" y="4772227"/>
            <a:ext cx="250800" cy="3963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872" name="Google Shape;872;g2b5ec8e0a7a_0_722"/>
          <p:cNvSpPr/>
          <p:nvPr/>
        </p:nvSpPr>
        <p:spPr>
          <a:xfrm>
            <a:off x="4436874" y="1891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g2b5ec8e0a7a_0_722"/>
          <p:cNvSpPr/>
          <p:nvPr/>
        </p:nvSpPr>
        <p:spPr>
          <a:xfrm>
            <a:off x="5306182" y="1891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g2b5ec8e0a7a_0_722"/>
          <p:cNvSpPr/>
          <p:nvPr/>
        </p:nvSpPr>
        <p:spPr>
          <a:xfrm>
            <a:off x="6175491" y="1891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g2b5ec8e0a7a_0_722"/>
          <p:cNvSpPr/>
          <p:nvPr/>
        </p:nvSpPr>
        <p:spPr>
          <a:xfrm>
            <a:off x="7044799" y="1891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g2b5ec8e0a7a_0_722"/>
          <p:cNvSpPr/>
          <p:nvPr/>
        </p:nvSpPr>
        <p:spPr>
          <a:xfrm>
            <a:off x="6175491" y="1510320"/>
            <a:ext cx="1738617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g2b5ec8e0a7a_0_722"/>
          <p:cNvSpPr/>
          <p:nvPr/>
        </p:nvSpPr>
        <p:spPr>
          <a:xfrm>
            <a:off x="7914108" y="1891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g2b5ec8e0a7a_0_722"/>
          <p:cNvSpPr/>
          <p:nvPr/>
        </p:nvSpPr>
        <p:spPr>
          <a:xfrm>
            <a:off x="8783416" y="1891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g2b5ec8e0a7a_0_722"/>
          <p:cNvSpPr/>
          <p:nvPr/>
        </p:nvSpPr>
        <p:spPr>
          <a:xfrm>
            <a:off x="7914108" y="1510320"/>
            <a:ext cx="2607925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2-bit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g2b5ec8e0a7a_0_722"/>
          <p:cNvSpPr/>
          <p:nvPr/>
        </p:nvSpPr>
        <p:spPr>
          <a:xfrm>
            <a:off x="4436874" y="2272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g2b5ec8e0a7a_0_722"/>
          <p:cNvSpPr/>
          <p:nvPr/>
        </p:nvSpPr>
        <p:spPr>
          <a:xfrm>
            <a:off x="5306182" y="2272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g2b5ec8e0a7a_0_722"/>
          <p:cNvSpPr/>
          <p:nvPr/>
        </p:nvSpPr>
        <p:spPr>
          <a:xfrm>
            <a:off x="6175491" y="2272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g2b5ec8e0a7a_0_722"/>
          <p:cNvSpPr/>
          <p:nvPr/>
        </p:nvSpPr>
        <p:spPr>
          <a:xfrm>
            <a:off x="7044799" y="2272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g2b5ec8e0a7a_0_722"/>
          <p:cNvSpPr/>
          <p:nvPr/>
        </p:nvSpPr>
        <p:spPr>
          <a:xfrm>
            <a:off x="7914108" y="2272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g2b5ec8e0a7a_0_722"/>
          <p:cNvSpPr/>
          <p:nvPr/>
        </p:nvSpPr>
        <p:spPr>
          <a:xfrm>
            <a:off x="8783416" y="2272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g2b5ec8e0a7a_0_722"/>
          <p:cNvSpPr/>
          <p:nvPr/>
        </p:nvSpPr>
        <p:spPr>
          <a:xfrm>
            <a:off x="4436874" y="2653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g2b5ec8e0a7a_0_722"/>
          <p:cNvSpPr/>
          <p:nvPr/>
        </p:nvSpPr>
        <p:spPr>
          <a:xfrm>
            <a:off x="5306182" y="2653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g2b5ec8e0a7a_0_722"/>
          <p:cNvSpPr/>
          <p:nvPr/>
        </p:nvSpPr>
        <p:spPr>
          <a:xfrm>
            <a:off x="6175491" y="2653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g2b5ec8e0a7a_0_722"/>
          <p:cNvSpPr/>
          <p:nvPr/>
        </p:nvSpPr>
        <p:spPr>
          <a:xfrm>
            <a:off x="7044799" y="2653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g2b5ec8e0a7a_0_722"/>
          <p:cNvSpPr/>
          <p:nvPr/>
        </p:nvSpPr>
        <p:spPr>
          <a:xfrm>
            <a:off x="7914108" y="2653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g2b5ec8e0a7a_0_722"/>
          <p:cNvSpPr/>
          <p:nvPr/>
        </p:nvSpPr>
        <p:spPr>
          <a:xfrm>
            <a:off x="8783416" y="2653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g2b5ec8e0a7a_0_722"/>
          <p:cNvSpPr/>
          <p:nvPr/>
        </p:nvSpPr>
        <p:spPr>
          <a:xfrm>
            <a:off x="9652725" y="1891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g2b5ec8e0a7a_0_722"/>
          <p:cNvSpPr/>
          <p:nvPr/>
        </p:nvSpPr>
        <p:spPr>
          <a:xfrm>
            <a:off x="9652725" y="2272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g2b5ec8e0a7a_0_722"/>
          <p:cNvSpPr/>
          <p:nvPr/>
        </p:nvSpPr>
        <p:spPr>
          <a:xfrm>
            <a:off x="9652725" y="2653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g2b5ec8e0a7a_0_722"/>
          <p:cNvSpPr/>
          <p:nvPr/>
        </p:nvSpPr>
        <p:spPr>
          <a:xfrm>
            <a:off x="4436874" y="3034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g2b5ec8e0a7a_0_722"/>
          <p:cNvSpPr/>
          <p:nvPr/>
        </p:nvSpPr>
        <p:spPr>
          <a:xfrm>
            <a:off x="5306182" y="3034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g2b5ec8e0a7a_0_722"/>
          <p:cNvSpPr/>
          <p:nvPr/>
        </p:nvSpPr>
        <p:spPr>
          <a:xfrm>
            <a:off x="6175491" y="3034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g2b5ec8e0a7a_0_722"/>
          <p:cNvSpPr/>
          <p:nvPr/>
        </p:nvSpPr>
        <p:spPr>
          <a:xfrm>
            <a:off x="7044799" y="3034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9" name="Google Shape;899;g2b5ec8e0a7a_0_722"/>
          <p:cNvGrpSpPr/>
          <p:nvPr/>
        </p:nvGrpSpPr>
        <p:grpSpPr>
          <a:xfrm>
            <a:off x="7914107" y="3034320"/>
            <a:ext cx="1738617" cy="381000"/>
            <a:chOff x="6731000" y="3175000"/>
            <a:chExt cx="1447800" cy="381000"/>
          </a:xfrm>
        </p:grpSpPr>
        <p:sp>
          <p:nvSpPr>
            <p:cNvPr id="900" name="Google Shape;900;g2b5ec8e0a7a_0_722"/>
            <p:cNvSpPr/>
            <p:nvPr/>
          </p:nvSpPr>
          <p:spPr>
            <a:xfrm>
              <a:off x="6731000" y="3175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g2b5ec8e0a7a_0_722"/>
            <p:cNvSpPr/>
            <p:nvPr/>
          </p:nvSpPr>
          <p:spPr>
            <a:xfrm>
              <a:off x="7454900" y="3175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2" name="Google Shape;902;g2b5ec8e0a7a_0_722"/>
          <p:cNvSpPr/>
          <p:nvPr/>
        </p:nvSpPr>
        <p:spPr>
          <a:xfrm>
            <a:off x="4436874" y="3415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g2b5ec8e0a7a_0_722"/>
          <p:cNvSpPr/>
          <p:nvPr/>
        </p:nvSpPr>
        <p:spPr>
          <a:xfrm>
            <a:off x="5306182" y="3415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g2b5ec8e0a7a_0_722"/>
          <p:cNvSpPr/>
          <p:nvPr/>
        </p:nvSpPr>
        <p:spPr>
          <a:xfrm>
            <a:off x="6175491" y="3415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g2b5ec8e0a7a_0_722"/>
          <p:cNvSpPr/>
          <p:nvPr/>
        </p:nvSpPr>
        <p:spPr>
          <a:xfrm>
            <a:off x="7044799" y="3415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g2b5ec8e0a7a_0_722"/>
          <p:cNvSpPr/>
          <p:nvPr/>
        </p:nvSpPr>
        <p:spPr>
          <a:xfrm>
            <a:off x="7914108" y="3415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g2b5ec8e0a7a_0_722"/>
          <p:cNvSpPr/>
          <p:nvPr/>
        </p:nvSpPr>
        <p:spPr>
          <a:xfrm>
            <a:off x="8783416" y="3415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g2b5ec8e0a7a_0_722"/>
          <p:cNvSpPr/>
          <p:nvPr/>
        </p:nvSpPr>
        <p:spPr>
          <a:xfrm>
            <a:off x="9652725" y="3034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g2b5ec8e0a7a_0_722"/>
          <p:cNvSpPr/>
          <p:nvPr/>
        </p:nvSpPr>
        <p:spPr>
          <a:xfrm>
            <a:off x="9652725" y="3415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g2b5ec8e0a7a_0_722"/>
          <p:cNvSpPr/>
          <p:nvPr/>
        </p:nvSpPr>
        <p:spPr>
          <a:xfrm>
            <a:off x="4436874" y="3796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g2b5ec8e0a7a_0_722"/>
          <p:cNvSpPr/>
          <p:nvPr/>
        </p:nvSpPr>
        <p:spPr>
          <a:xfrm>
            <a:off x="5306182" y="3796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g2b5ec8e0a7a_0_722"/>
          <p:cNvSpPr/>
          <p:nvPr/>
        </p:nvSpPr>
        <p:spPr>
          <a:xfrm>
            <a:off x="6175491" y="3796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g2b5ec8e0a7a_0_722"/>
          <p:cNvSpPr/>
          <p:nvPr/>
        </p:nvSpPr>
        <p:spPr>
          <a:xfrm>
            <a:off x="7044799" y="3796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g2b5ec8e0a7a_0_722"/>
          <p:cNvSpPr/>
          <p:nvPr/>
        </p:nvSpPr>
        <p:spPr>
          <a:xfrm>
            <a:off x="7914108" y="3796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g2b5ec8e0a7a_0_722"/>
          <p:cNvSpPr/>
          <p:nvPr/>
        </p:nvSpPr>
        <p:spPr>
          <a:xfrm>
            <a:off x="8783416" y="3796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g2b5ec8e0a7a_0_722"/>
          <p:cNvSpPr/>
          <p:nvPr/>
        </p:nvSpPr>
        <p:spPr>
          <a:xfrm>
            <a:off x="9652725" y="3796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g2b5ec8e0a7a_0_722"/>
          <p:cNvSpPr txBox="1"/>
          <p:nvPr/>
        </p:nvSpPr>
        <p:spPr>
          <a:xfrm>
            <a:off x="8379264" y="1140433"/>
            <a:ext cx="267097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+ 1 misspredictions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g2b5ec8e0a7a_0_722"/>
          <p:cNvSpPr txBox="1"/>
          <p:nvPr/>
        </p:nvSpPr>
        <p:spPr>
          <a:xfrm>
            <a:off x="334348" y="3743933"/>
            <a:ext cx="36026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g2b5ec8e0a7a_0_722"/>
          <p:cNvSpPr txBox="1"/>
          <p:nvPr/>
        </p:nvSpPr>
        <p:spPr>
          <a:xfrm>
            <a:off x="1825136" y="4529745"/>
            <a:ext cx="543273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g2b5ec8e0a7a_0_722"/>
          <p:cNvSpPr txBox="1"/>
          <p:nvPr/>
        </p:nvSpPr>
        <p:spPr>
          <a:xfrm>
            <a:off x="4241050" y="4355425"/>
            <a:ext cx="6739800" cy="25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m= 100 &amp; n=10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miss prediction per Iteration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+ m miss predictions for m iterations 1+100= 101 miss predictions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 Correct Predictions ( Single Iteration)for m-1 iterations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correct predictions in the 1st iteration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9x(m-1)+8x1 Correct Predictions for nxm iterations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9x99+8=891+8=899 Correct Predictions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g2b5ec8e0a7a_0_722"/>
          <p:cNvSpPr txBox="1"/>
          <p:nvPr/>
        </p:nvSpPr>
        <p:spPr>
          <a:xfrm>
            <a:off x="4284497" y="6585930"/>
            <a:ext cx="577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Accuracy of Correct Predictions =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899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/10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00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≈ 90%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b8a78e620e_0_9"/>
          <p:cNvSpPr txBox="1"/>
          <p:nvPr>
            <p:ph type="title"/>
          </p:nvPr>
        </p:nvSpPr>
        <p:spPr>
          <a:xfrm>
            <a:off x="549037" y="274638"/>
            <a:ext cx="9882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g2b8a78e620e_0_9"/>
          <p:cNvSpPr txBox="1"/>
          <p:nvPr>
            <p:ph idx="1" type="body"/>
          </p:nvPr>
        </p:nvSpPr>
        <p:spPr>
          <a:xfrm>
            <a:off x="549037" y="1600201"/>
            <a:ext cx="9882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g2b8a78e620e_0_9"/>
          <p:cNvSpPr txBox="1"/>
          <p:nvPr>
            <p:ph idx="12" type="sldNum"/>
          </p:nvPr>
        </p:nvSpPr>
        <p:spPr>
          <a:xfrm>
            <a:off x="7869529" y="6356351"/>
            <a:ext cx="2562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0" name="Google Shape;930;g2b8a78e620e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0671"/>
            <a:ext cx="10980724" cy="6176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g2b8a78e620e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" y="0"/>
            <a:ext cx="1098042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g2b8a78e620e_0_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66244" y="213885"/>
            <a:ext cx="918244" cy="8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7" name="Google Shape;937;g2b5ec8e0a7a_0_712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38" name="Google Shape;938;g2b5ec8e0a7a_0_7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g2b5ec8e0a7a_0_712"/>
          <p:cNvSpPr txBox="1"/>
          <p:nvPr/>
        </p:nvSpPr>
        <p:spPr>
          <a:xfrm>
            <a:off x="135151" y="3988122"/>
            <a:ext cx="8710737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a program with two branch statement with the following behavior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T </a:t>
            </a: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 </a:t>
            </a: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T T </a:t>
            </a: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 T T TT </a:t>
            </a: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 T T T </a:t>
            </a: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many Miss Prediction?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g2b5ec8e0a7a_0_712"/>
          <p:cNvSpPr txBox="1"/>
          <p:nvPr/>
        </p:nvSpPr>
        <p:spPr>
          <a:xfrm>
            <a:off x="228644" y="5573674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g2b5ec8e0a7a_0_712"/>
          <p:cNvSpPr txBox="1"/>
          <p:nvPr/>
        </p:nvSpPr>
        <p:spPr>
          <a:xfrm>
            <a:off x="690831" y="5573674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g2b5ec8e0a7a_0_712"/>
          <p:cNvSpPr txBox="1"/>
          <p:nvPr/>
        </p:nvSpPr>
        <p:spPr>
          <a:xfrm>
            <a:off x="1736825" y="5573674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g2b5ec8e0a7a_0_712"/>
          <p:cNvSpPr txBox="1"/>
          <p:nvPr/>
        </p:nvSpPr>
        <p:spPr>
          <a:xfrm>
            <a:off x="3704018" y="5573674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g2b5ec8e0a7a_0_712"/>
          <p:cNvSpPr txBox="1"/>
          <p:nvPr/>
        </p:nvSpPr>
        <p:spPr>
          <a:xfrm>
            <a:off x="3263835" y="5573674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g2b5ec8e0a7a_0_712"/>
          <p:cNvSpPr txBox="1"/>
          <p:nvPr/>
        </p:nvSpPr>
        <p:spPr>
          <a:xfrm>
            <a:off x="2808369" y="5573674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g2b5ec8e0a7a_0_712"/>
          <p:cNvSpPr txBox="1"/>
          <p:nvPr/>
        </p:nvSpPr>
        <p:spPr>
          <a:xfrm>
            <a:off x="5655123" y="5586592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g2b5ec8e0a7a_0_712"/>
          <p:cNvSpPr txBox="1"/>
          <p:nvPr/>
        </p:nvSpPr>
        <p:spPr>
          <a:xfrm>
            <a:off x="5233551" y="5586592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g2b5ec8e0a7a_0_712"/>
          <p:cNvSpPr txBox="1"/>
          <p:nvPr/>
        </p:nvSpPr>
        <p:spPr>
          <a:xfrm>
            <a:off x="4778082" y="5586592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g2b5ec8e0a7a_0_712"/>
          <p:cNvSpPr txBox="1"/>
          <p:nvPr/>
        </p:nvSpPr>
        <p:spPr>
          <a:xfrm>
            <a:off x="7512935" y="5586592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g2b5ec8e0a7a_0_712"/>
          <p:cNvSpPr txBox="1"/>
          <p:nvPr/>
        </p:nvSpPr>
        <p:spPr>
          <a:xfrm>
            <a:off x="6491700" y="5554441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g2b5ec8e0a7a_0_712"/>
          <p:cNvSpPr txBox="1"/>
          <p:nvPr/>
        </p:nvSpPr>
        <p:spPr>
          <a:xfrm>
            <a:off x="6073458" y="5569939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g2b5ec8e0a7a_0_712"/>
          <p:cNvSpPr txBox="1"/>
          <p:nvPr/>
        </p:nvSpPr>
        <p:spPr>
          <a:xfrm>
            <a:off x="8865486" y="5586592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g2b5ec8e0a7a_0_712"/>
          <p:cNvSpPr txBox="1"/>
          <p:nvPr/>
        </p:nvSpPr>
        <p:spPr>
          <a:xfrm>
            <a:off x="8448786" y="5586592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g2b5ec8e0a7a_0_712"/>
          <p:cNvSpPr txBox="1"/>
          <p:nvPr/>
        </p:nvSpPr>
        <p:spPr>
          <a:xfrm>
            <a:off x="7981296" y="5586592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g2b5ec8e0a7a_0_712"/>
          <p:cNvSpPr txBox="1"/>
          <p:nvPr/>
        </p:nvSpPr>
        <p:spPr>
          <a:xfrm>
            <a:off x="1118584" y="5573674"/>
            <a:ext cx="535707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g2b5ec8e0a7a_0_712"/>
          <p:cNvSpPr txBox="1"/>
          <p:nvPr/>
        </p:nvSpPr>
        <p:spPr>
          <a:xfrm>
            <a:off x="2193537" y="5554441"/>
            <a:ext cx="535707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g2b5ec8e0a7a_0_712"/>
          <p:cNvSpPr txBox="1"/>
          <p:nvPr/>
        </p:nvSpPr>
        <p:spPr>
          <a:xfrm>
            <a:off x="4135784" y="5573674"/>
            <a:ext cx="535707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g2b5ec8e0a7a_0_712"/>
          <p:cNvSpPr txBox="1"/>
          <p:nvPr/>
        </p:nvSpPr>
        <p:spPr>
          <a:xfrm>
            <a:off x="6925461" y="5586592"/>
            <a:ext cx="535707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g2b5ec8e0a7a_0_712"/>
          <p:cNvSpPr txBox="1"/>
          <p:nvPr/>
        </p:nvSpPr>
        <p:spPr>
          <a:xfrm>
            <a:off x="222310" y="6078896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g2b5ec8e0a7a_0_712"/>
          <p:cNvSpPr txBox="1"/>
          <p:nvPr/>
        </p:nvSpPr>
        <p:spPr>
          <a:xfrm>
            <a:off x="681205" y="6078896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g2b5ec8e0a7a_0_712"/>
          <p:cNvSpPr txBox="1"/>
          <p:nvPr/>
        </p:nvSpPr>
        <p:spPr>
          <a:xfrm>
            <a:off x="1203283" y="6078896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g2b5ec8e0a7a_0_712"/>
          <p:cNvSpPr txBox="1"/>
          <p:nvPr/>
        </p:nvSpPr>
        <p:spPr>
          <a:xfrm>
            <a:off x="1749139" y="6078896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g2b5ec8e0a7a_0_712"/>
          <p:cNvSpPr txBox="1"/>
          <p:nvPr/>
        </p:nvSpPr>
        <p:spPr>
          <a:xfrm>
            <a:off x="2205643" y="6078896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g2b5ec8e0a7a_0_712"/>
          <p:cNvSpPr txBox="1"/>
          <p:nvPr/>
        </p:nvSpPr>
        <p:spPr>
          <a:xfrm>
            <a:off x="2808370" y="6049826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g2b5ec8e0a7a_0_712"/>
          <p:cNvSpPr txBox="1"/>
          <p:nvPr/>
        </p:nvSpPr>
        <p:spPr>
          <a:xfrm>
            <a:off x="4230388" y="6036692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g2b5ec8e0a7a_0_712"/>
          <p:cNvSpPr txBox="1"/>
          <p:nvPr/>
        </p:nvSpPr>
        <p:spPr>
          <a:xfrm>
            <a:off x="7073488" y="6049826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g2b5ec8e0a7a_0_712"/>
          <p:cNvSpPr txBox="1"/>
          <p:nvPr/>
        </p:nvSpPr>
        <p:spPr>
          <a:xfrm>
            <a:off x="9288022" y="5584012"/>
            <a:ext cx="535707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g2b5ec8e0a7a_0_712"/>
          <p:cNvSpPr txBox="1"/>
          <p:nvPr/>
        </p:nvSpPr>
        <p:spPr>
          <a:xfrm>
            <a:off x="9413999" y="6047246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g2b5ec8e0a7a_0_712"/>
          <p:cNvSpPr txBox="1"/>
          <p:nvPr/>
        </p:nvSpPr>
        <p:spPr>
          <a:xfrm>
            <a:off x="5846258" y="4344881"/>
            <a:ext cx="228405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5 miss predictions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g2b5ec8e0a7a_0_712"/>
          <p:cNvSpPr txBox="1"/>
          <p:nvPr/>
        </p:nvSpPr>
        <p:spPr>
          <a:xfrm>
            <a:off x="7377700" y="1997994"/>
            <a:ext cx="2567936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 Strong Not 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01: Weak Not 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10: Weak 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11: Strong 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g2b5ec8e0a7a_0_712"/>
          <p:cNvSpPr txBox="1"/>
          <p:nvPr/>
        </p:nvSpPr>
        <p:spPr>
          <a:xfrm>
            <a:off x="3281215" y="6038062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g2b5ec8e0a7a_0_712"/>
          <p:cNvSpPr txBox="1"/>
          <p:nvPr/>
        </p:nvSpPr>
        <p:spPr>
          <a:xfrm>
            <a:off x="3701549" y="6020637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g2b5ec8e0a7a_0_712"/>
          <p:cNvSpPr txBox="1"/>
          <p:nvPr/>
        </p:nvSpPr>
        <p:spPr>
          <a:xfrm>
            <a:off x="4816936" y="6047246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g2b5ec8e0a7a_0_712"/>
          <p:cNvSpPr txBox="1"/>
          <p:nvPr/>
        </p:nvSpPr>
        <p:spPr>
          <a:xfrm>
            <a:off x="5253541" y="6038062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g2b5ec8e0a7a_0_712"/>
          <p:cNvSpPr txBox="1"/>
          <p:nvPr/>
        </p:nvSpPr>
        <p:spPr>
          <a:xfrm>
            <a:off x="5710515" y="6020637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g2b5ec8e0a7a_0_712"/>
          <p:cNvSpPr txBox="1"/>
          <p:nvPr/>
        </p:nvSpPr>
        <p:spPr>
          <a:xfrm>
            <a:off x="6134672" y="6020637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g2b5ec8e0a7a_0_712"/>
          <p:cNvSpPr txBox="1"/>
          <p:nvPr/>
        </p:nvSpPr>
        <p:spPr>
          <a:xfrm>
            <a:off x="6574269" y="6020637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g2b5ec8e0a7a_0_712"/>
          <p:cNvSpPr txBox="1"/>
          <p:nvPr/>
        </p:nvSpPr>
        <p:spPr>
          <a:xfrm>
            <a:off x="7526205" y="6047246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g2b5ec8e0a7a_0_712"/>
          <p:cNvSpPr txBox="1"/>
          <p:nvPr/>
        </p:nvSpPr>
        <p:spPr>
          <a:xfrm>
            <a:off x="8029198" y="6020637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g2b5ec8e0a7a_0_712"/>
          <p:cNvSpPr txBox="1"/>
          <p:nvPr/>
        </p:nvSpPr>
        <p:spPr>
          <a:xfrm>
            <a:off x="8482395" y="6047246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g2b5ec8e0a7a_0_712"/>
          <p:cNvSpPr txBox="1"/>
          <p:nvPr/>
        </p:nvSpPr>
        <p:spPr>
          <a:xfrm>
            <a:off x="8923658" y="6020637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g2b5ec8e0a7a_0_712"/>
          <p:cNvSpPr txBox="1"/>
          <p:nvPr/>
        </p:nvSpPr>
        <p:spPr>
          <a:xfrm>
            <a:off x="119932" y="245775"/>
            <a:ext cx="8362365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Two -bit Predictor: Initial state: 11</a:t>
            </a:r>
            <a:endParaRPr b="0" i="0" sz="33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g2b5ec8e0a7a_0_712"/>
          <p:cNvSpPr txBox="1"/>
          <p:nvPr/>
        </p:nvSpPr>
        <p:spPr>
          <a:xfrm>
            <a:off x="222309" y="5207322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g2b5ec8e0a7a_0_712"/>
          <p:cNvSpPr txBox="1"/>
          <p:nvPr/>
        </p:nvSpPr>
        <p:spPr>
          <a:xfrm>
            <a:off x="660918" y="5202855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g2b5ec8e0a7a_0_712"/>
          <p:cNvSpPr txBox="1"/>
          <p:nvPr/>
        </p:nvSpPr>
        <p:spPr>
          <a:xfrm>
            <a:off x="1146675" y="5207644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g2b5ec8e0a7a_0_712"/>
          <p:cNvSpPr txBox="1"/>
          <p:nvPr/>
        </p:nvSpPr>
        <p:spPr>
          <a:xfrm>
            <a:off x="1672462" y="5185109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g2b5ec8e0a7a_0_712"/>
          <p:cNvSpPr txBox="1"/>
          <p:nvPr/>
        </p:nvSpPr>
        <p:spPr>
          <a:xfrm>
            <a:off x="2158423" y="520731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g2b5ec8e0a7a_0_712"/>
          <p:cNvSpPr txBox="1"/>
          <p:nvPr/>
        </p:nvSpPr>
        <p:spPr>
          <a:xfrm>
            <a:off x="2713736" y="5183251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g2b5ec8e0a7a_0_712"/>
          <p:cNvSpPr txBox="1"/>
          <p:nvPr/>
        </p:nvSpPr>
        <p:spPr>
          <a:xfrm>
            <a:off x="3152716" y="5171529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g2b5ec8e0a7a_0_712"/>
          <p:cNvSpPr txBox="1"/>
          <p:nvPr/>
        </p:nvSpPr>
        <p:spPr>
          <a:xfrm>
            <a:off x="3617974" y="5169178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g2b5ec8e0a7a_0_712"/>
          <p:cNvSpPr txBox="1"/>
          <p:nvPr/>
        </p:nvSpPr>
        <p:spPr>
          <a:xfrm>
            <a:off x="4120782" y="5157499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g2b5ec8e0a7a_0_712"/>
          <p:cNvSpPr txBox="1"/>
          <p:nvPr/>
        </p:nvSpPr>
        <p:spPr>
          <a:xfrm>
            <a:off x="4721236" y="5209039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g2b5ec8e0a7a_0_712"/>
          <p:cNvSpPr txBox="1"/>
          <p:nvPr/>
        </p:nvSpPr>
        <p:spPr>
          <a:xfrm>
            <a:off x="5160215" y="519731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g2b5ec8e0a7a_0_712"/>
          <p:cNvSpPr txBox="1"/>
          <p:nvPr/>
        </p:nvSpPr>
        <p:spPr>
          <a:xfrm>
            <a:off x="5625474" y="5194966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g2b5ec8e0a7a_0_712"/>
          <p:cNvSpPr txBox="1"/>
          <p:nvPr/>
        </p:nvSpPr>
        <p:spPr>
          <a:xfrm>
            <a:off x="6005140" y="5209039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g2b5ec8e0a7a_0_712"/>
          <p:cNvSpPr txBox="1"/>
          <p:nvPr/>
        </p:nvSpPr>
        <p:spPr>
          <a:xfrm>
            <a:off x="6444120" y="519731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g2b5ec8e0a7a_0_712"/>
          <p:cNvSpPr txBox="1"/>
          <p:nvPr/>
        </p:nvSpPr>
        <p:spPr>
          <a:xfrm>
            <a:off x="7418626" y="515254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g2b5ec8e0a7a_0_712"/>
          <p:cNvSpPr txBox="1"/>
          <p:nvPr/>
        </p:nvSpPr>
        <p:spPr>
          <a:xfrm>
            <a:off x="7879054" y="5166620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g2b5ec8e0a7a_0_712"/>
          <p:cNvSpPr txBox="1"/>
          <p:nvPr/>
        </p:nvSpPr>
        <p:spPr>
          <a:xfrm>
            <a:off x="8318034" y="5154898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g2b5ec8e0a7a_0_712"/>
          <p:cNvSpPr txBox="1"/>
          <p:nvPr/>
        </p:nvSpPr>
        <p:spPr>
          <a:xfrm>
            <a:off x="8783292" y="515254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g2b5ec8e0a7a_0_712"/>
          <p:cNvSpPr txBox="1"/>
          <p:nvPr/>
        </p:nvSpPr>
        <p:spPr>
          <a:xfrm>
            <a:off x="6904985" y="515527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g2b5ec8e0a7a_0_712"/>
          <p:cNvSpPr txBox="1"/>
          <p:nvPr/>
        </p:nvSpPr>
        <p:spPr>
          <a:xfrm>
            <a:off x="9345662" y="5194966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g2b5ec8e0a7a_0_712"/>
          <p:cNvSpPr txBox="1"/>
          <p:nvPr/>
        </p:nvSpPr>
        <p:spPr>
          <a:xfrm>
            <a:off x="9957543" y="5183251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4" name="Google Shape;1004;g2b5ec8e0a7a_0_7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4069" y="1406379"/>
            <a:ext cx="3335459" cy="2577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9" name="Google Shape;1009;g2b5ec8e0a7a_0_2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10" name="Google Shape;1010;g2b5ec8e0a7a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Google Shape;1011;g2b5ec8e0a7a_0_2"/>
          <p:cNvSpPr txBox="1"/>
          <p:nvPr/>
        </p:nvSpPr>
        <p:spPr>
          <a:xfrm>
            <a:off x="135151" y="3988122"/>
            <a:ext cx="8710737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a program with two branch statement with the following behavior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T </a:t>
            </a: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 </a:t>
            </a: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T T </a:t>
            </a: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 T T TT </a:t>
            </a: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 T T T </a:t>
            </a: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many Miss Prediction?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g2b5ec8e0a7a_0_2"/>
          <p:cNvSpPr txBox="1"/>
          <p:nvPr/>
        </p:nvSpPr>
        <p:spPr>
          <a:xfrm>
            <a:off x="228644" y="5573674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g2b5ec8e0a7a_0_2"/>
          <p:cNvSpPr txBox="1"/>
          <p:nvPr/>
        </p:nvSpPr>
        <p:spPr>
          <a:xfrm>
            <a:off x="690831" y="5573674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g2b5ec8e0a7a_0_2"/>
          <p:cNvSpPr txBox="1"/>
          <p:nvPr/>
        </p:nvSpPr>
        <p:spPr>
          <a:xfrm>
            <a:off x="1736825" y="5573674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g2b5ec8e0a7a_0_2"/>
          <p:cNvSpPr txBox="1"/>
          <p:nvPr/>
        </p:nvSpPr>
        <p:spPr>
          <a:xfrm>
            <a:off x="3704018" y="5573674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g2b5ec8e0a7a_0_2"/>
          <p:cNvSpPr txBox="1"/>
          <p:nvPr/>
        </p:nvSpPr>
        <p:spPr>
          <a:xfrm>
            <a:off x="3263835" y="5573674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g2b5ec8e0a7a_0_2"/>
          <p:cNvSpPr txBox="1"/>
          <p:nvPr/>
        </p:nvSpPr>
        <p:spPr>
          <a:xfrm>
            <a:off x="2808369" y="5573674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g2b5ec8e0a7a_0_2"/>
          <p:cNvSpPr txBox="1"/>
          <p:nvPr/>
        </p:nvSpPr>
        <p:spPr>
          <a:xfrm>
            <a:off x="5655123" y="5586592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g2b5ec8e0a7a_0_2"/>
          <p:cNvSpPr txBox="1"/>
          <p:nvPr/>
        </p:nvSpPr>
        <p:spPr>
          <a:xfrm>
            <a:off x="5233551" y="5586592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g2b5ec8e0a7a_0_2"/>
          <p:cNvSpPr txBox="1"/>
          <p:nvPr/>
        </p:nvSpPr>
        <p:spPr>
          <a:xfrm>
            <a:off x="4778082" y="5586592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g2b5ec8e0a7a_0_2"/>
          <p:cNvSpPr txBox="1"/>
          <p:nvPr/>
        </p:nvSpPr>
        <p:spPr>
          <a:xfrm>
            <a:off x="7512935" y="5586592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g2b5ec8e0a7a_0_2"/>
          <p:cNvSpPr txBox="1"/>
          <p:nvPr/>
        </p:nvSpPr>
        <p:spPr>
          <a:xfrm>
            <a:off x="6491700" y="5554441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g2b5ec8e0a7a_0_2"/>
          <p:cNvSpPr txBox="1"/>
          <p:nvPr/>
        </p:nvSpPr>
        <p:spPr>
          <a:xfrm>
            <a:off x="6073458" y="5569939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g2b5ec8e0a7a_0_2"/>
          <p:cNvSpPr txBox="1"/>
          <p:nvPr/>
        </p:nvSpPr>
        <p:spPr>
          <a:xfrm>
            <a:off x="8865486" y="5586592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g2b5ec8e0a7a_0_2"/>
          <p:cNvSpPr txBox="1"/>
          <p:nvPr/>
        </p:nvSpPr>
        <p:spPr>
          <a:xfrm>
            <a:off x="8448786" y="5586592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g2b5ec8e0a7a_0_2"/>
          <p:cNvSpPr txBox="1"/>
          <p:nvPr/>
        </p:nvSpPr>
        <p:spPr>
          <a:xfrm>
            <a:off x="7981296" y="5586592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g2b5ec8e0a7a_0_2"/>
          <p:cNvSpPr txBox="1"/>
          <p:nvPr/>
        </p:nvSpPr>
        <p:spPr>
          <a:xfrm>
            <a:off x="1118584" y="5573674"/>
            <a:ext cx="535707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g2b5ec8e0a7a_0_2"/>
          <p:cNvSpPr txBox="1"/>
          <p:nvPr/>
        </p:nvSpPr>
        <p:spPr>
          <a:xfrm>
            <a:off x="2193537" y="5554441"/>
            <a:ext cx="535707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g2b5ec8e0a7a_0_2"/>
          <p:cNvSpPr txBox="1"/>
          <p:nvPr/>
        </p:nvSpPr>
        <p:spPr>
          <a:xfrm>
            <a:off x="4135784" y="5573674"/>
            <a:ext cx="535707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g2b5ec8e0a7a_0_2"/>
          <p:cNvSpPr txBox="1"/>
          <p:nvPr/>
        </p:nvSpPr>
        <p:spPr>
          <a:xfrm>
            <a:off x="6925461" y="5586592"/>
            <a:ext cx="535707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g2b5ec8e0a7a_0_2"/>
          <p:cNvSpPr txBox="1"/>
          <p:nvPr/>
        </p:nvSpPr>
        <p:spPr>
          <a:xfrm>
            <a:off x="222310" y="6078896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g2b5ec8e0a7a_0_2"/>
          <p:cNvSpPr txBox="1"/>
          <p:nvPr/>
        </p:nvSpPr>
        <p:spPr>
          <a:xfrm>
            <a:off x="681205" y="6078896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g2b5ec8e0a7a_0_2"/>
          <p:cNvSpPr txBox="1"/>
          <p:nvPr/>
        </p:nvSpPr>
        <p:spPr>
          <a:xfrm>
            <a:off x="1203283" y="6078896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g2b5ec8e0a7a_0_2"/>
          <p:cNvSpPr txBox="1"/>
          <p:nvPr/>
        </p:nvSpPr>
        <p:spPr>
          <a:xfrm>
            <a:off x="1749139" y="6078896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g2b5ec8e0a7a_0_2"/>
          <p:cNvSpPr txBox="1"/>
          <p:nvPr/>
        </p:nvSpPr>
        <p:spPr>
          <a:xfrm>
            <a:off x="2205643" y="6078896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g2b5ec8e0a7a_0_2"/>
          <p:cNvSpPr txBox="1"/>
          <p:nvPr/>
        </p:nvSpPr>
        <p:spPr>
          <a:xfrm>
            <a:off x="2808370" y="6049826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g2b5ec8e0a7a_0_2"/>
          <p:cNvSpPr txBox="1"/>
          <p:nvPr/>
        </p:nvSpPr>
        <p:spPr>
          <a:xfrm>
            <a:off x="4230388" y="6036692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g2b5ec8e0a7a_0_2"/>
          <p:cNvSpPr txBox="1"/>
          <p:nvPr/>
        </p:nvSpPr>
        <p:spPr>
          <a:xfrm>
            <a:off x="7073488" y="6049826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g2b5ec8e0a7a_0_2"/>
          <p:cNvSpPr txBox="1"/>
          <p:nvPr/>
        </p:nvSpPr>
        <p:spPr>
          <a:xfrm>
            <a:off x="9288022" y="5584012"/>
            <a:ext cx="535707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g2b5ec8e0a7a_0_2"/>
          <p:cNvSpPr txBox="1"/>
          <p:nvPr/>
        </p:nvSpPr>
        <p:spPr>
          <a:xfrm>
            <a:off x="9413999" y="6047246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g2b5ec8e0a7a_0_2"/>
          <p:cNvSpPr txBox="1"/>
          <p:nvPr/>
        </p:nvSpPr>
        <p:spPr>
          <a:xfrm>
            <a:off x="5846258" y="4344881"/>
            <a:ext cx="228405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5 miss predictions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g2b5ec8e0a7a_0_2"/>
          <p:cNvSpPr txBox="1"/>
          <p:nvPr/>
        </p:nvSpPr>
        <p:spPr>
          <a:xfrm>
            <a:off x="7377700" y="1997994"/>
            <a:ext cx="2567936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 Strong Not 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01: Weak Not 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10: Weak 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11: Strong 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g2b5ec8e0a7a_0_2"/>
          <p:cNvSpPr txBox="1"/>
          <p:nvPr/>
        </p:nvSpPr>
        <p:spPr>
          <a:xfrm>
            <a:off x="3281215" y="6038062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g2b5ec8e0a7a_0_2"/>
          <p:cNvSpPr txBox="1"/>
          <p:nvPr/>
        </p:nvSpPr>
        <p:spPr>
          <a:xfrm>
            <a:off x="3701549" y="6020637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g2b5ec8e0a7a_0_2"/>
          <p:cNvSpPr txBox="1"/>
          <p:nvPr/>
        </p:nvSpPr>
        <p:spPr>
          <a:xfrm>
            <a:off x="4816936" y="6047246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g2b5ec8e0a7a_0_2"/>
          <p:cNvSpPr txBox="1"/>
          <p:nvPr/>
        </p:nvSpPr>
        <p:spPr>
          <a:xfrm>
            <a:off x="5253541" y="6038062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g2b5ec8e0a7a_0_2"/>
          <p:cNvSpPr txBox="1"/>
          <p:nvPr/>
        </p:nvSpPr>
        <p:spPr>
          <a:xfrm>
            <a:off x="5710515" y="6020637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g2b5ec8e0a7a_0_2"/>
          <p:cNvSpPr txBox="1"/>
          <p:nvPr/>
        </p:nvSpPr>
        <p:spPr>
          <a:xfrm>
            <a:off x="6134672" y="6020637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g2b5ec8e0a7a_0_2"/>
          <p:cNvSpPr txBox="1"/>
          <p:nvPr/>
        </p:nvSpPr>
        <p:spPr>
          <a:xfrm>
            <a:off x="6574269" y="6020637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g2b5ec8e0a7a_0_2"/>
          <p:cNvSpPr txBox="1"/>
          <p:nvPr/>
        </p:nvSpPr>
        <p:spPr>
          <a:xfrm>
            <a:off x="7526205" y="6047246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g2b5ec8e0a7a_0_2"/>
          <p:cNvSpPr txBox="1"/>
          <p:nvPr/>
        </p:nvSpPr>
        <p:spPr>
          <a:xfrm>
            <a:off x="8029198" y="6020637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g2b5ec8e0a7a_0_2"/>
          <p:cNvSpPr txBox="1"/>
          <p:nvPr/>
        </p:nvSpPr>
        <p:spPr>
          <a:xfrm>
            <a:off x="8482395" y="6047246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g2b5ec8e0a7a_0_2"/>
          <p:cNvSpPr txBox="1"/>
          <p:nvPr/>
        </p:nvSpPr>
        <p:spPr>
          <a:xfrm>
            <a:off x="8923658" y="6020637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g2b5ec8e0a7a_0_2"/>
          <p:cNvSpPr txBox="1"/>
          <p:nvPr/>
        </p:nvSpPr>
        <p:spPr>
          <a:xfrm>
            <a:off x="135152" y="448650"/>
            <a:ext cx="8347234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Two -bit Predictor: Initial state: 10</a:t>
            </a:r>
            <a:endParaRPr b="0" i="0" sz="33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g2b5ec8e0a7a_0_2"/>
          <p:cNvSpPr txBox="1"/>
          <p:nvPr/>
        </p:nvSpPr>
        <p:spPr>
          <a:xfrm>
            <a:off x="222309" y="5207322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g2b5ec8e0a7a_0_2"/>
          <p:cNvSpPr txBox="1"/>
          <p:nvPr/>
        </p:nvSpPr>
        <p:spPr>
          <a:xfrm>
            <a:off x="660918" y="5202855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g2b5ec8e0a7a_0_2"/>
          <p:cNvSpPr txBox="1"/>
          <p:nvPr/>
        </p:nvSpPr>
        <p:spPr>
          <a:xfrm>
            <a:off x="1146675" y="5207644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g2b5ec8e0a7a_0_2"/>
          <p:cNvSpPr txBox="1"/>
          <p:nvPr/>
        </p:nvSpPr>
        <p:spPr>
          <a:xfrm>
            <a:off x="1672462" y="5185109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g2b5ec8e0a7a_0_2"/>
          <p:cNvSpPr txBox="1"/>
          <p:nvPr/>
        </p:nvSpPr>
        <p:spPr>
          <a:xfrm>
            <a:off x="2158423" y="520731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g2b5ec8e0a7a_0_2"/>
          <p:cNvSpPr txBox="1"/>
          <p:nvPr/>
        </p:nvSpPr>
        <p:spPr>
          <a:xfrm>
            <a:off x="2713736" y="5183251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g2b5ec8e0a7a_0_2"/>
          <p:cNvSpPr txBox="1"/>
          <p:nvPr/>
        </p:nvSpPr>
        <p:spPr>
          <a:xfrm>
            <a:off x="3152716" y="5171529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g2b5ec8e0a7a_0_2"/>
          <p:cNvSpPr txBox="1"/>
          <p:nvPr/>
        </p:nvSpPr>
        <p:spPr>
          <a:xfrm>
            <a:off x="3617974" y="5169178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g2b5ec8e0a7a_0_2"/>
          <p:cNvSpPr txBox="1"/>
          <p:nvPr/>
        </p:nvSpPr>
        <p:spPr>
          <a:xfrm>
            <a:off x="4120782" y="5157499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g2b5ec8e0a7a_0_2"/>
          <p:cNvSpPr txBox="1"/>
          <p:nvPr/>
        </p:nvSpPr>
        <p:spPr>
          <a:xfrm>
            <a:off x="4721236" y="5209039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g2b5ec8e0a7a_0_2"/>
          <p:cNvSpPr txBox="1"/>
          <p:nvPr/>
        </p:nvSpPr>
        <p:spPr>
          <a:xfrm>
            <a:off x="5160215" y="519731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g2b5ec8e0a7a_0_2"/>
          <p:cNvSpPr txBox="1"/>
          <p:nvPr/>
        </p:nvSpPr>
        <p:spPr>
          <a:xfrm>
            <a:off x="5625474" y="5194966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g2b5ec8e0a7a_0_2"/>
          <p:cNvSpPr txBox="1"/>
          <p:nvPr/>
        </p:nvSpPr>
        <p:spPr>
          <a:xfrm>
            <a:off x="6005140" y="5209039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g2b5ec8e0a7a_0_2"/>
          <p:cNvSpPr txBox="1"/>
          <p:nvPr/>
        </p:nvSpPr>
        <p:spPr>
          <a:xfrm>
            <a:off x="6444120" y="519731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g2b5ec8e0a7a_0_2"/>
          <p:cNvSpPr txBox="1"/>
          <p:nvPr/>
        </p:nvSpPr>
        <p:spPr>
          <a:xfrm>
            <a:off x="7418626" y="515254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g2b5ec8e0a7a_0_2"/>
          <p:cNvSpPr txBox="1"/>
          <p:nvPr/>
        </p:nvSpPr>
        <p:spPr>
          <a:xfrm>
            <a:off x="7879054" y="5166620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g2b5ec8e0a7a_0_2"/>
          <p:cNvSpPr txBox="1"/>
          <p:nvPr/>
        </p:nvSpPr>
        <p:spPr>
          <a:xfrm>
            <a:off x="8318034" y="5154898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g2b5ec8e0a7a_0_2"/>
          <p:cNvSpPr txBox="1"/>
          <p:nvPr/>
        </p:nvSpPr>
        <p:spPr>
          <a:xfrm>
            <a:off x="8783292" y="515254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g2b5ec8e0a7a_0_2"/>
          <p:cNvSpPr txBox="1"/>
          <p:nvPr/>
        </p:nvSpPr>
        <p:spPr>
          <a:xfrm>
            <a:off x="6904985" y="515527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g2b5ec8e0a7a_0_2"/>
          <p:cNvSpPr txBox="1"/>
          <p:nvPr/>
        </p:nvSpPr>
        <p:spPr>
          <a:xfrm>
            <a:off x="9345662" y="5194966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g2b5ec8e0a7a_0_2"/>
          <p:cNvSpPr txBox="1"/>
          <p:nvPr/>
        </p:nvSpPr>
        <p:spPr>
          <a:xfrm>
            <a:off x="9957543" y="5183251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6" name="Google Shape;1076;g2b5ec8e0a7a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7864" y="1423588"/>
            <a:ext cx="4038937" cy="2532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1" name="Google Shape;1081;g2b5ec8e0a7a_0_70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82" name="Google Shape;1082;g2b5ec8e0a7a_0_7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3" name="Google Shape;1083;g2b5ec8e0a7a_0_7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706" y="1420836"/>
            <a:ext cx="4022443" cy="2616884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Google Shape;1084;g2b5ec8e0a7a_0_707"/>
          <p:cNvSpPr txBox="1"/>
          <p:nvPr/>
        </p:nvSpPr>
        <p:spPr>
          <a:xfrm>
            <a:off x="6953300" y="1630223"/>
            <a:ext cx="2567936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 Strong Not 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01: Weak Not 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10: Weak 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11: Strong 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g2b5ec8e0a7a_0_707"/>
          <p:cNvSpPr txBox="1"/>
          <p:nvPr/>
        </p:nvSpPr>
        <p:spPr>
          <a:xfrm>
            <a:off x="135151" y="3988122"/>
            <a:ext cx="8710737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a program with two branch statement with the following behavior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T </a:t>
            </a: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 </a:t>
            </a: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T T </a:t>
            </a: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 T T TT </a:t>
            </a: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 T T T </a:t>
            </a: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many Miss Prediction?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g2b5ec8e0a7a_0_707"/>
          <p:cNvSpPr txBox="1"/>
          <p:nvPr/>
        </p:nvSpPr>
        <p:spPr>
          <a:xfrm>
            <a:off x="228644" y="5573674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g2b5ec8e0a7a_0_707"/>
          <p:cNvSpPr txBox="1"/>
          <p:nvPr/>
        </p:nvSpPr>
        <p:spPr>
          <a:xfrm>
            <a:off x="690831" y="5573674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g2b5ec8e0a7a_0_707"/>
          <p:cNvSpPr txBox="1"/>
          <p:nvPr/>
        </p:nvSpPr>
        <p:spPr>
          <a:xfrm>
            <a:off x="1736825" y="5573674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g2b5ec8e0a7a_0_707"/>
          <p:cNvSpPr txBox="1"/>
          <p:nvPr/>
        </p:nvSpPr>
        <p:spPr>
          <a:xfrm>
            <a:off x="3704018" y="5573674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g2b5ec8e0a7a_0_707"/>
          <p:cNvSpPr txBox="1"/>
          <p:nvPr/>
        </p:nvSpPr>
        <p:spPr>
          <a:xfrm>
            <a:off x="3263835" y="5573674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g2b5ec8e0a7a_0_707"/>
          <p:cNvSpPr txBox="1"/>
          <p:nvPr/>
        </p:nvSpPr>
        <p:spPr>
          <a:xfrm>
            <a:off x="2808369" y="5573674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g2b5ec8e0a7a_0_707"/>
          <p:cNvSpPr txBox="1"/>
          <p:nvPr/>
        </p:nvSpPr>
        <p:spPr>
          <a:xfrm>
            <a:off x="5655123" y="5586592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g2b5ec8e0a7a_0_707"/>
          <p:cNvSpPr txBox="1"/>
          <p:nvPr/>
        </p:nvSpPr>
        <p:spPr>
          <a:xfrm>
            <a:off x="5233551" y="5586592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g2b5ec8e0a7a_0_707"/>
          <p:cNvSpPr txBox="1"/>
          <p:nvPr/>
        </p:nvSpPr>
        <p:spPr>
          <a:xfrm>
            <a:off x="4778082" y="5586592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g2b5ec8e0a7a_0_707"/>
          <p:cNvSpPr txBox="1"/>
          <p:nvPr/>
        </p:nvSpPr>
        <p:spPr>
          <a:xfrm>
            <a:off x="7512935" y="5586592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g2b5ec8e0a7a_0_707"/>
          <p:cNvSpPr txBox="1"/>
          <p:nvPr/>
        </p:nvSpPr>
        <p:spPr>
          <a:xfrm>
            <a:off x="6491700" y="5554441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g2b5ec8e0a7a_0_707"/>
          <p:cNvSpPr txBox="1"/>
          <p:nvPr/>
        </p:nvSpPr>
        <p:spPr>
          <a:xfrm>
            <a:off x="6073458" y="5569939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g2b5ec8e0a7a_0_707"/>
          <p:cNvSpPr txBox="1"/>
          <p:nvPr/>
        </p:nvSpPr>
        <p:spPr>
          <a:xfrm>
            <a:off x="8865486" y="5586592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g2b5ec8e0a7a_0_707"/>
          <p:cNvSpPr txBox="1"/>
          <p:nvPr/>
        </p:nvSpPr>
        <p:spPr>
          <a:xfrm>
            <a:off x="8448786" y="5586592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g2b5ec8e0a7a_0_707"/>
          <p:cNvSpPr txBox="1"/>
          <p:nvPr/>
        </p:nvSpPr>
        <p:spPr>
          <a:xfrm>
            <a:off x="7981296" y="5586592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g2b5ec8e0a7a_0_707"/>
          <p:cNvSpPr txBox="1"/>
          <p:nvPr/>
        </p:nvSpPr>
        <p:spPr>
          <a:xfrm>
            <a:off x="1118584" y="5573674"/>
            <a:ext cx="535707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g2b5ec8e0a7a_0_707"/>
          <p:cNvSpPr txBox="1"/>
          <p:nvPr/>
        </p:nvSpPr>
        <p:spPr>
          <a:xfrm>
            <a:off x="2193537" y="5554441"/>
            <a:ext cx="535707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g2b5ec8e0a7a_0_707"/>
          <p:cNvSpPr txBox="1"/>
          <p:nvPr/>
        </p:nvSpPr>
        <p:spPr>
          <a:xfrm>
            <a:off x="4135784" y="5573674"/>
            <a:ext cx="535707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g2b5ec8e0a7a_0_707"/>
          <p:cNvSpPr txBox="1"/>
          <p:nvPr/>
        </p:nvSpPr>
        <p:spPr>
          <a:xfrm>
            <a:off x="6925461" y="5586592"/>
            <a:ext cx="535707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g2b5ec8e0a7a_0_707"/>
          <p:cNvSpPr txBox="1"/>
          <p:nvPr/>
        </p:nvSpPr>
        <p:spPr>
          <a:xfrm>
            <a:off x="222309" y="6078896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g2b5ec8e0a7a_0_707"/>
          <p:cNvSpPr txBox="1"/>
          <p:nvPr/>
        </p:nvSpPr>
        <p:spPr>
          <a:xfrm>
            <a:off x="681204" y="6078896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g2b5ec8e0a7a_0_707"/>
          <p:cNvSpPr txBox="1"/>
          <p:nvPr/>
        </p:nvSpPr>
        <p:spPr>
          <a:xfrm>
            <a:off x="1203283" y="6078896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g2b5ec8e0a7a_0_707"/>
          <p:cNvSpPr txBox="1"/>
          <p:nvPr/>
        </p:nvSpPr>
        <p:spPr>
          <a:xfrm>
            <a:off x="1749139" y="6078896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g2b5ec8e0a7a_0_707"/>
          <p:cNvSpPr txBox="1"/>
          <p:nvPr/>
        </p:nvSpPr>
        <p:spPr>
          <a:xfrm>
            <a:off x="2205643" y="6078896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g2b5ec8e0a7a_0_707"/>
          <p:cNvSpPr txBox="1"/>
          <p:nvPr/>
        </p:nvSpPr>
        <p:spPr>
          <a:xfrm>
            <a:off x="2808370" y="6049826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g2b5ec8e0a7a_0_707"/>
          <p:cNvSpPr txBox="1"/>
          <p:nvPr/>
        </p:nvSpPr>
        <p:spPr>
          <a:xfrm>
            <a:off x="4230388" y="6036692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g2b5ec8e0a7a_0_707"/>
          <p:cNvSpPr txBox="1"/>
          <p:nvPr/>
        </p:nvSpPr>
        <p:spPr>
          <a:xfrm>
            <a:off x="7073488" y="6049826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g2b5ec8e0a7a_0_707"/>
          <p:cNvSpPr txBox="1"/>
          <p:nvPr/>
        </p:nvSpPr>
        <p:spPr>
          <a:xfrm>
            <a:off x="9288022" y="5584012"/>
            <a:ext cx="535707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g2b5ec8e0a7a_0_707"/>
          <p:cNvSpPr txBox="1"/>
          <p:nvPr/>
        </p:nvSpPr>
        <p:spPr>
          <a:xfrm>
            <a:off x="9413999" y="6047246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g2b5ec8e0a7a_0_707"/>
          <p:cNvSpPr txBox="1"/>
          <p:nvPr/>
        </p:nvSpPr>
        <p:spPr>
          <a:xfrm>
            <a:off x="5846258" y="4344881"/>
            <a:ext cx="228405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7 miss predictions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g2b5ec8e0a7a_0_707"/>
          <p:cNvSpPr txBox="1"/>
          <p:nvPr/>
        </p:nvSpPr>
        <p:spPr>
          <a:xfrm>
            <a:off x="3281215" y="6038062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g2b5ec8e0a7a_0_707"/>
          <p:cNvSpPr txBox="1"/>
          <p:nvPr/>
        </p:nvSpPr>
        <p:spPr>
          <a:xfrm>
            <a:off x="3701549" y="6020637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g2b5ec8e0a7a_0_707"/>
          <p:cNvSpPr txBox="1"/>
          <p:nvPr/>
        </p:nvSpPr>
        <p:spPr>
          <a:xfrm>
            <a:off x="4816936" y="6047246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g2b5ec8e0a7a_0_707"/>
          <p:cNvSpPr txBox="1"/>
          <p:nvPr/>
        </p:nvSpPr>
        <p:spPr>
          <a:xfrm>
            <a:off x="5253541" y="6038062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g2b5ec8e0a7a_0_707"/>
          <p:cNvSpPr txBox="1"/>
          <p:nvPr/>
        </p:nvSpPr>
        <p:spPr>
          <a:xfrm>
            <a:off x="5710515" y="6020637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g2b5ec8e0a7a_0_707"/>
          <p:cNvSpPr txBox="1"/>
          <p:nvPr/>
        </p:nvSpPr>
        <p:spPr>
          <a:xfrm>
            <a:off x="6134672" y="6020637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g2b5ec8e0a7a_0_707"/>
          <p:cNvSpPr txBox="1"/>
          <p:nvPr/>
        </p:nvSpPr>
        <p:spPr>
          <a:xfrm>
            <a:off x="6574269" y="6020637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g2b5ec8e0a7a_0_707"/>
          <p:cNvSpPr txBox="1"/>
          <p:nvPr/>
        </p:nvSpPr>
        <p:spPr>
          <a:xfrm>
            <a:off x="7526205" y="6047246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g2b5ec8e0a7a_0_707"/>
          <p:cNvSpPr txBox="1"/>
          <p:nvPr/>
        </p:nvSpPr>
        <p:spPr>
          <a:xfrm>
            <a:off x="8029198" y="6020637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g2b5ec8e0a7a_0_707"/>
          <p:cNvSpPr txBox="1"/>
          <p:nvPr/>
        </p:nvSpPr>
        <p:spPr>
          <a:xfrm>
            <a:off x="8482395" y="6047246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g2b5ec8e0a7a_0_707"/>
          <p:cNvSpPr txBox="1"/>
          <p:nvPr/>
        </p:nvSpPr>
        <p:spPr>
          <a:xfrm>
            <a:off x="8923658" y="6020637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g2b5ec8e0a7a_0_707"/>
          <p:cNvSpPr txBox="1"/>
          <p:nvPr/>
        </p:nvSpPr>
        <p:spPr>
          <a:xfrm>
            <a:off x="222309" y="5207322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g2b5ec8e0a7a_0_707"/>
          <p:cNvSpPr txBox="1"/>
          <p:nvPr/>
        </p:nvSpPr>
        <p:spPr>
          <a:xfrm>
            <a:off x="660918" y="5202855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g2b5ec8e0a7a_0_707"/>
          <p:cNvSpPr txBox="1"/>
          <p:nvPr/>
        </p:nvSpPr>
        <p:spPr>
          <a:xfrm>
            <a:off x="1146675" y="5207644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g2b5ec8e0a7a_0_707"/>
          <p:cNvSpPr txBox="1"/>
          <p:nvPr/>
        </p:nvSpPr>
        <p:spPr>
          <a:xfrm>
            <a:off x="1672462" y="5185109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g2b5ec8e0a7a_0_707"/>
          <p:cNvSpPr txBox="1"/>
          <p:nvPr/>
        </p:nvSpPr>
        <p:spPr>
          <a:xfrm>
            <a:off x="2158423" y="520731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g2b5ec8e0a7a_0_707"/>
          <p:cNvSpPr txBox="1"/>
          <p:nvPr/>
        </p:nvSpPr>
        <p:spPr>
          <a:xfrm>
            <a:off x="2713736" y="5183251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g2b5ec8e0a7a_0_707"/>
          <p:cNvSpPr txBox="1"/>
          <p:nvPr/>
        </p:nvSpPr>
        <p:spPr>
          <a:xfrm>
            <a:off x="3152716" y="5171529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g2b5ec8e0a7a_0_707"/>
          <p:cNvSpPr txBox="1"/>
          <p:nvPr/>
        </p:nvSpPr>
        <p:spPr>
          <a:xfrm>
            <a:off x="3617974" y="5169178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g2b5ec8e0a7a_0_707"/>
          <p:cNvSpPr txBox="1"/>
          <p:nvPr/>
        </p:nvSpPr>
        <p:spPr>
          <a:xfrm>
            <a:off x="4120782" y="5157499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g2b5ec8e0a7a_0_707"/>
          <p:cNvSpPr txBox="1"/>
          <p:nvPr/>
        </p:nvSpPr>
        <p:spPr>
          <a:xfrm>
            <a:off x="4721236" y="5209039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g2b5ec8e0a7a_0_707"/>
          <p:cNvSpPr txBox="1"/>
          <p:nvPr/>
        </p:nvSpPr>
        <p:spPr>
          <a:xfrm>
            <a:off x="5160215" y="519731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g2b5ec8e0a7a_0_707"/>
          <p:cNvSpPr txBox="1"/>
          <p:nvPr/>
        </p:nvSpPr>
        <p:spPr>
          <a:xfrm>
            <a:off x="5625474" y="5194966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g2b5ec8e0a7a_0_707"/>
          <p:cNvSpPr txBox="1"/>
          <p:nvPr/>
        </p:nvSpPr>
        <p:spPr>
          <a:xfrm>
            <a:off x="6005140" y="5209039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g2b5ec8e0a7a_0_707"/>
          <p:cNvSpPr txBox="1"/>
          <p:nvPr/>
        </p:nvSpPr>
        <p:spPr>
          <a:xfrm>
            <a:off x="6444120" y="519731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g2b5ec8e0a7a_0_707"/>
          <p:cNvSpPr txBox="1"/>
          <p:nvPr/>
        </p:nvSpPr>
        <p:spPr>
          <a:xfrm>
            <a:off x="7418626" y="515254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g2b5ec8e0a7a_0_707"/>
          <p:cNvSpPr txBox="1"/>
          <p:nvPr/>
        </p:nvSpPr>
        <p:spPr>
          <a:xfrm>
            <a:off x="7879054" y="5166620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g2b5ec8e0a7a_0_707"/>
          <p:cNvSpPr txBox="1"/>
          <p:nvPr/>
        </p:nvSpPr>
        <p:spPr>
          <a:xfrm>
            <a:off x="8318034" y="5154898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g2b5ec8e0a7a_0_707"/>
          <p:cNvSpPr txBox="1"/>
          <p:nvPr/>
        </p:nvSpPr>
        <p:spPr>
          <a:xfrm>
            <a:off x="8783292" y="515254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g2b5ec8e0a7a_0_707"/>
          <p:cNvSpPr txBox="1"/>
          <p:nvPr/>
        </p:nvSpPr>
        <p:spPr>
          <a:xfrm>
            <a:off x="6904985" y="515527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g2b5ec8e0a7a_0_707"/>
          <p:cNvSpPr txBox="1"/>
          <p:nvPr/>
        </p:nvSpPr>
        <p:spPr>
          <a:xfrm>
            <a:off x="9345662" y="5194966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g2b5ec8e0a7a_0_707"/>
          <p:cNvSpPr txBox="1"/>
          <p:nvPr/>
        </p:nvSpPr>
        <p:spPr>
          <a:xfrm>
            <a:off x="228640" y="448650"/>
            <a:ext cx="8993541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Two -bit Predictor: Initial state🡪 00</a:t>
            </a:r>
            <a:endParaRPr b="0" i="0" sz="33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g2b5ec8e0a7a_0_707"/>
          <p:cNvSpPr txBox="1"/>
          <p:nvPr/>
        </p:nvSpPr>
        <p:spPr>
          <a:xfrm>
            <a:off x="9998496" y="5214680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g2658bb40c15_0_1176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9" name="Google Shape;119;g2658bb40c15_0_1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658bb40c15_0_1176"/>
          <p:cNvSpPr txBox="1"/>
          <p:nvPr/>
        </p:nvSpPr>
        <p:spPr>
          <a:xfrm>
            <a:off x="254135" y="234775"/>
            <a:ext cx="4820645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Branch Prediction</a:t>
            </a:r>
            <a:endParaRPr b="0" i="0" sz="33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2658bb40c15_0_1176"/>
          <p:cNvSpPr txBox="1"/>
          <p:nvPr/>
        </p:nvSpPr>
        <p:spPr>
          <a:xfrm>
            <a:off x="152044" y="1699246"/>
            <a:ext cx="9129360" cy="4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5265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Guessing the branch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169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One of the important problems in “Computer Architecture”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169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Static: prediction by compiler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169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Dynamic: prediction by hardware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763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26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Static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026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Always Not Taken (easiest)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026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Always 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026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Taken / Not 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413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26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Dynamic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169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169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2-bit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169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3" name="Google Shape;1153;g2b5ec8e0a7a_0_107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54" name="Google Shape;1154;g2b5ec8e0a7a_0_10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Google Shape;1155;g2b5ec8e0a7a_0_1073"/>
          <p:cNvSpPr txBox="1"/>
          <p:nvPr/>
        </p:nvSpPr>
        <p:spPr>
          <a:xfrm>
            <a:off x="521868" y="429125"/>
            <a:ext cx="5465511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Think About It</a:t>
            </a:r>
            <a:endParaRPr b="0" i="0" sz="33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g2b5ec8e0a7a_0_1073"/>
          <p:cNvSpPr txBox="1"/>
          <p:nvPr/>
        </p:nvSpPr>
        <p:spPr>
          <a:xfrm>
            <a:off x="223337" y="1859797"/>
            <a:ext cx="9659303" cy="3785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Which predictor is best suitable if the following is the likely outcome of branch instruction? Suggest the suitable initial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US" sz="24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 NT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US" sz="24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 NT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US" sz="24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 NT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US" sz="24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 NT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US" sz="24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 TN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T T T  T T T T T T T T T T 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 NT NT NT NT NT NT NT NT</a:t>
            </a:r>
            <a:endParaRPr b="1" i="0" sz="2400" u="none" cap="none" strike="noStrik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 Easy Ways To Tell If Your Team Is Really A Team - Alain Hunkins" id="1161" name="Google Shape;116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9826" y="1905001"/>
            <a:ext cx="5673381" cy="213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2" name="Google Shape;1162;p27"/>
          <p:cNvCxnSpPr/>
          <p:nvPr/>
        </p:nvCxnSpPr>
        <p:spPr>
          <a:xfrm>
            <a:off x="5016146" y="1944917"/>
            <a:ext cx="4126423" cy="0"/>
          </a:xfrm>
          <a:prstGeom prst="straightConnector1">
            <a:avLst/>
          </a:prstGeom>
          <a:noFill/>
          <a:ln cap="flat" cmpd="sng" w="381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63" name="Google Shape;1163;p27"/>
          <p:cNvGrpSpPr/>
          <p:nvPr/>
        </p:nvGrpSpPr>
        <p:grpSpPr>
          <a:xfrm>
            <a:off x="282750" y="349466"/>
            <a:ext cx="10373980" cy="6218269"/>
            <a:chOff x="313939" y="349466"/>
            <a:chExt cx="11518312" cy="6218269"/>
          </a:xfrm>
        </p:grpSpPr>
        <p:sp>
          <p:nvSpPr>
            <p:cNvPr id="1164" name="Google Shape;1164;p27"/>
            <p:cNvSpPr/>
            <p:nvPr/>
          </p:nvSpPr>
          <p:spPr>
            <a:xfrm>
              <a:off x="11786532" y="360726"/>
              <a:ext cx="45600" cy="10668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27"/>
            <p:cNvSpPr/>
            <p:nvPr/>
          </p:nvSpPr>
          <p:spPr>
            <a:xfrm rot="5400000">
              <a:off x="11276051" y="-161134"/>
              <a:ext cx="45600" cy="10668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27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27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8" name="Google Shape;1168;p27"/>
          <p:cNvSpPr/>
          <p:nvPr/>
        </p:nvSpPr>
        <p:spPr>
          <a:xfrm>
            <a:off x="4864880" y="1163110"/>
            <a:ext cx="4146598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27"/>
          <p:cNvSpPr/>
          <p:nvPr/>
        </p:nvSpPr>
        <p:spPr>
          <a:xfrm>
            <a:off x="4899684" y="4087192"/>
            <a:ext cx="5835498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Team MPCA</a:t>
            </a:r>
            <a:endParaRPr b="0" i="0" sz="14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0" name="Google Shape;117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7392" y="2179088"/>
            <a:ext cx="2188192" cy="26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g2b5ec8e0a7a_0_7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7" name="Google Shape;127;g2b5ec8e0a7a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b5ec8e0a7a_0_77"/>
          <p:cNvSpPr txBox="1"/>
          <p:nvPr/>
        </p:nvSpPr>
        <p:spPr>
          <a:xfrm>
            <a:off x="304362" y="384375"/>
            <a:ext cx="6328695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Static Predictions </a:t>
            </a:r>
            <a:endParaRPr b="0" i="0" sz="33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b5ec8e0a7a_0_77"/>
          <p:cNvSpPr/>
          <p:nvPr/>
        </p:nvSpPr>
        <p:spPr>
          <a:xfrm>
            <a:off x="1217061" y="1837498"/>
            <a:ext cx="1564971" cy="1319100"/>
          </a:xfrm>
          <a:prstGeom prst="diamond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2b5ec8e0a7a_0_77"/>
          <p:cNvSpPr/>
          <p:nvPr/>
        </p:nvSpPr>
        <p:spPr>
          <a:xfrm>
            <a:off x="1217061" y="3569461"/>
            <a:ext cx="1564971" cy="9732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2b5ec8e0a7a_0_77"/>
          <p:cNvSpPr/>
          <p:nvPr/>
        </p:nvSpPr>
        <p:spPr>
          <a:xfrm>
            <a:off x="1217061" y="4937886"/>
            <a:ext cx="1564971" cy="9732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g2b5ec8e0a7a_0_77"/>
          <p:cNvCxnSpPr>
            <a:stCxn id="129" idx="2"/>
            <a:endCxn id="130" idx="0"/>
          </p:cNvCxnSpPr>
          <p:nvPr/>
        </p:nvCxnSpPr>
        <p:spPr>
          <a:xfrm>
            <a:off x="1999547" y="3156598"/>
            <a:ext cx="0" cy="412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dash"/>
            <a:round/>
            <a:headEnd len="sm" w="sm" type="none"/>
            <a:tailEnd len="med" w="med" type="stealth"/>
          </a:ln>
        </p:spPr>
      </p:cxnSp>
      <p:cxnSp>
        <p:nvCxnSpPr>
          <p:cNvPr id="133" name="Google Shape;133;g2b5ec8e0a7a_0_77"/>
          <p:cNvCxnSpPr>
            <a:stCxn id="130" idx="2"/>
            <a:endCxn id="131" idx="0"/>
          </p:cNvCxnSpPr>
          <p:nvPr/>
        </p:nvCxnSpPr>
        <p:spPr>
          <a:xfrm>
            <a:off x="1999547" y="4542661"/>
            <a:ext cx="0" cy="395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34" name="Google Shape;134;g2b5ec8e0a7a_0_77"/>
          <p:cNvCxnSpPr>
            <a:stCxn id="129" idx="1"/>
            <a:endCxn id="131" idx="1"/>
          </p:cNvCxnSpPr>
          <p:nvPr/>
        </p:nvCxnSpPr>
        <p:spPr>
          <a:xfrm>
            <a:off x="1217061" y="2497048"/>
            <a:ext cx="600" cy="2927400"/>
          </a:xfrm>
          <a:prstGeom prst="curvedConnector3">
            <a:avLst>
              <a:gd fmla="val -47691312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5" name="Google Shape;135;g2b5ec8e0a7a_0_77"/>
          <p:cNvSpPr/>
          <p:nvPr/>
        </p:nvSpPr>
        <p:spPr>
          <a:xfrm>
            <a:off x="8213468" y="1837498"/>
            <a:ext cx="1564971" cy="1319100"/>
          </a:xfrm>
          <a:prstGeom prst="diamond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2b5ec8e0a7a_0_77"/>
          <p:cNvSpPr/>
          <p:nvPr/>
        </p:nvSpPr>
        <p:spPr>
          <a:xfrm>
            <a:off x="8213468" y="3569461"/>
            <a:ext cx="1564971" cy="9732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2b5ec8e0a7a_0_77"/>
          <p:cNvSpPr/>
          <p:nvPr/>
        </p:nvSpPr>
        <p:spPr>
          <a:xfrm>
            <a:off x="8213468" y="4937886"/>
            <a:ext cx="1564971" cy="9732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g2b5ec8e0a7a_0_77"/>
          <p:cNvCxnSpPr>
            <a:stCxn id="135" idx="2"/>
            <a:endCxn id="136" idx="0"/>
          </p:cNvCxnSpPr>
          <p:nvPr/>
        </p:nvCxnSpPr>
        <p:spPr>
          <a:xfrm>
            <a:off x="8995954" y="3156598"/>
            <a:ext cx="0" cy="41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9" name="Google Shape;139;g2b5ec8e0a7a_0_77"/>
          <p:cNvCxnSpPr>
            <a:stCxn id="136" idx="2"/>
            <a:endCxn id="137" idx="0"/>
          </p:cNvCxnSpPr>
          <p:nvPr/>
        </p:nvCxnSpPr>
        <p:spPr>
          <a:xfrm>
            <a:off x="8995954" y="4542661"/>
            <a:ext cx="0" cy="395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40" name="Google Shape;140;g2b5ec8e0a7a_0_77"/>
          <p:cNvCxnSpPr>
            <a:stCxn id="135" idx="1"/>
            <a:endCxn id="137" idx="1"/>
          </p:cNvCxnSpPr>
          <p:nvPr/>
        </p:nvCxnSpPr>
        <p:spPr>
          <a:xfrm>
            <a:off x="8213468" y="2497048"/>
            <a:ext cx="600" cy="2927400"/>
          </a:xfrm>
          <a:prstGeom prst="curvedConnector3">
            <a:avLst>
              <a:gd fmla="val -47691146" name="adj1"/>
            </a:avLst>
          </a:prstGeom>
          <a:noFill/>
          <a:ln cap="flat" cmpd="sng" w="25400">
            <a:solidFill>
              <a:srgbClr val="000000"/>
            </a:solidFill>
            <a:prstDash val="dash"/>
            <a:round/>
            <a:headEnd len="sm" w="sm" type="none"/>
            <a:tailEnd len="med" w="med" type="stealth"/>
          </a:ln>
        </p:spPr>
      </p:cxnSp>
      <p:sp>
        <p:nvSpPr>
          <p:cNvPr id="141" name="Google Shape;141;g2b5ec8e0a7a_0_77"/>
          <p:cNvSpPr txBox="1"/>
          <p:nvPr/>
        </p:nvSpPr>
        <p:spPr>
          <a:xfrm>
            <a:off x="730934" y="6255511"/>
            <a:ext cx="2535513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Always 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b5ec8e0a7a_0_77"/>
          <p:cNvSpPr txBox="1"/>
          <p:nvPr/>
        </p:nvSpPr>
        <p:spPr>
          <a:xfrm>
            <a:off x="7370849" y="6255511"/>
            <a:ext cx="3282693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Always Not 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b5ec8e0a7a_0_77"/>
          <p:cNvSpPr txBox="1"/>
          <p:nvPr/>
        </p:nvSpPr>
        <p:spPr>
          <a:xfrm>
            <a:off x="4848711" y="3667886"/>
            <a:ext cx="964777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g2b5ec8e0a7a_0_77"/>
          <p:cNvCxnSpPr/>
          <p:nvPr/>
        </p:nvCxnSpPr>
        <p:spPr>
          <a:xfrm rot="5400000">
            <a:off x="1803138" y="1638174"/>
            <a:ext cx="396900" cy="1801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45" name="Google Shape;145;g2b5ec8e0a7a_0_77"/>
          <p:cNvCxnSpPr/>
          <p:nvPr/>
        </p:nvCxnSpPr>
        <p:spPr>
          <a:xfrm rot="5400000">
            <a:off x="8795733" y="1638174"/>
            <a:ext cx="396900" cy="1801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46" name="Google Shape;146;g2b5ec8e0a7a_0_77"/>
          <p:cNvCxnSpPr/>
          <p:nvPr/>
        </p:nvCxnSpPr>
        <p:spPr>
          <a:xfrm rot="5400000">
            <a:off x="1799325" y="6108574"/>
            <a:ext cx="396900" cy="1801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47" name="Google Shape;147;g2b5ec8e0a7a_0_77"/>
          <p:cNvCxnSpPr/>
          <p:nvPr/>
        </p:nvCxnSpPr>
        <p:spPr>
          <a:xfrm rot="5400000">
            <a:off x="8793826" y="6056186"/>
            <a:ext cx="396900" cy="1801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Google Shape;152;g2b5ec8e0a7a_0_72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3" name="Google Shape;153;g2b5ec8e0a7a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2b5ec8e0a7a_0_72"/>
          <p:cNvSpPr txBox="1"/>
          <p:nvPr/>
        </p:nvSpPr>
        <p:spPr>
          <a:xfrm>
            <a:off x="3080588" y="1783083"/>
            <a:ext cx="7114783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Early studies indicated that 2/3 of branches are 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30% of those branches were unconditional!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conditional branches there appears to be no preferred direction.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2b5ec8e0a7a_0_72"/>
          <p:cNvSpPr/>
          <p:nvPr/>
        </p:nvSpPr>
        <p:spPr>
          <a:xfrm>
            <a:off x="1031232" y="1865633"/>
            <a:ext cx="1564971" cy="1319100"/>
          </a:xfrm>
          <a:prstGeom prst="diamond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2b5ec8e0a7a_0_72"/>
          <p:cNvSpPr/>
          <p:nvPr/>
        </p:nvSpPr>
        <p:spPr>
          <a:xfrm>
            <a:off x="1031232" y="3597596"/>
            <a:ext cx="1564971" cy="9732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2b5ec8e0a7a_0_72"/>
          <p:cNvSpPr/>
          <p:nvPr/>
        </p:nvSpPr>
        <p:spPr>
          <a:xfrm>
            <a:off x="1031232" y="4966021"/>
            <a:ext cx="1564971" cy="9732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g2b5ec8e0a7a_0_72"/>
          <p:cNvCxnSpPr>
            <a:stCxn id="155" idx="2"/>
            <a:endCxn id="156" idx="0"/>
          </p:cNvCxnSpPr>
          <p:nvPr/>
        </p:nvCxnSpPr>
        <p:spPr>
          <a:xfrm>
            <a:off x="1813718" y="3184733"/>
            <a:ext cx="0" cy="412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dash"/>
            <a:round/>
            <a:headEnd len="sm" w="sm" type="none"/>
            <a:tailEnd len="med" w="med" type="stealth"/>
          </a:ln>
        </p:spPr>
      </p:cxnSp>
      <p:cxnSp>
        <p:nvCxnSpPr>
          <p:cNvPr id="159" name="Google Shape;159;g2b5ec8e0a7a_0_72"/>
          <p:cNvCxnSpPr>
            <a:stCxn id="156" idx="2"/>
            <a:endCxn id="157" idx="0"/>
          </p:cNvCxnSpPr>
          <p:nvPr/>
        </p:nvCxnSpPr>
        <p:spPr>
          <a:xfrm>
            <a:off x="1813718" y="4570796"/>
            <a:ext cx="0" cy="395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60" name="Google Shape;160;g2b5ec8e0a7a_0_72"/>
          <p:cNvCxnSpPr>
            <a:stCxn id="155" idx="1"/>
            <a:endCxn id="157" idx="1"/>
          </p:cNvCxnSpPr>
          <p:nvPr/>
        </p:nvCxnSpPr>
        <p:spPr>
          <a:xfrm>
            <a:off x="1031232" y="2525183"/>
            <a:ext cx="600" cy="2927400"/>
          </a:xfrm>
          <a:prstGeom prst="curvedConnector3">
            <a:avLst>
              <a:gd fmla="val -47691146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1" name="Google Shape;161;g2b5ec8e0a7a_0_72"/>
          <p:cNvSpPr txBox="1"/>
          <p:nvPr/>
        </p:nvSpPr>
        <p:spPr>
          <a:xfrm>
            <a:off x="545105" y="6283646"/>
            <a:ext cx="2535513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Always 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g2b5ec8e0a7a_0_72"/>
          <p:cNvCxnSpPr/>
          <p:nvPr/>
        </p:nvCxnSpPr>
        <p:spPr>
          <a:xfrm rot="5400000">
            <a:off x="1617309" y="1666309"/>
            <a:ext cx="396900" cy="1801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63" name="Google Shape;163;g2b5ec8e0a7a_0_72"/>
          <p:cNvCxnSpPr/>
          <p:nvPr/>
        </p:nvCxnSpPr>
        <p:spPr>
          <a:xfrm rot="5400000">
            <a:off x="1613497" y="6136709"/>
            <a:ext cx="396900" cy="1801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64" name="Google Shape;164;g2b5ec8e0a7a_0_72"/>
          <p:cNvSpPr txBox="1"/>
          <p:nvPr/>
        </p:nvSpPr>
        <p:spPr>
          <a:xfrm>
            <a:off x="177362" y="384375"/>
            <a:ext cx="6900789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Static Predictions         </a:t>
            </a:r>
            <a:endParaRPr b="1" i="0" sz="3300" u="none" cap="none" strike="noStrik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g2b5ec8e0a7a_0_6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0" name="Google Shape;170;g2b5ec8e0a7a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2b5ec8e0a7a_0_67"/>
          <p:cNvSpPr txBox="1"/>
          <p:nvPr/>
        </p:nvSpPr>
        <p:spPr>
          <a:xfrm>
            <a:off x="67583" y="377763"/>
            <a:ext cx="9882664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Alternative Static Predictions </a:t>
            </a:r>
            <a:endParaRPr b="0" i="0" sz="33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b5ec8e0a7a_0_67"/>
          <p:cNvSpPr txBox="1"/>
          <p:nvPr/>
        </p:nvSpPr>
        <p:spPr>
          <a:xfrm>
            <a:off x="67575" y="6268650"/>
            <a:ext cx="4834695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Forward Always Not 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g2b5ec8e0a7a_0_67"/>
          <p:cNvGrpSpPr/>
          <p:nvPr/>
        </p:nvGrpSpPr>
        <p:grpSpPr>
          <a:xfrm>
            <a:off x="1335288" y="1542672"/>
            <a:ext cx="1564924" cy="4865794"/>
            <a:chOff x="1055633" y="1286638"/>
            <a:chExt cx="1302900" cy="4866281"/>
          </a:xfrm>
        </p:grpSpPr>
        <p:sp>
          <p:nvSpPr>
            <p:cNvPr id="174" name="Google Shape;174;g2b5ec8e0a7a_0_67"/>
            <p:cNvSpPr/>
            <p:nvPr/>
          </p:nvSpPr>
          <p:spPr>
            <a:xfrm>
              <a:off x="1055633" y="1681968"/>
              <a:ext cx="1302900" cy="1320900"/>
            </a:xfrm>
            <a:prstGeom prst="diamond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g2b5ec8e0a7a_0_67"/>
            <p:cNvSpPr/>
            <p:nvPr/>
          </p:nvSpPr>
          <p:spPr>
            <a:xfrm>
              <a:off x="1055633" y="3390302"/>
              <a:ext cx="1302900" cy="9732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g2b5ec8e0a7a_0_67"/>
            <p:cNvSpPr/>
            <p:nvPr/>
          </p:nvSpPr>
          <p:spPr>
            <a:xfrm>
              <a:off x="1055633" y="4784277"/>
              <a:ext cx="1302900" cy="9732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7" name="Google Shape;177;g2b5ec8e0a7a_0_67"/>
            <p:cNvCxnSpPr>
              <a:stCxn id="174" idx="2"/>
              <a:endCxn id="175" idx="0"/>
            </p:cNvCxnSpPr>
            <p:nvPr/>
          </p:nvCxnSpPr>
          <p:spPr>
            <a:xfrm>
              <a:off x="1707083" y="3002868"/>
              <a:ext cx="0" cy="387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78" name="Google Shape;178;g2b5ec8e0a7a_0_67"/>
            <p:cNvCxnSpPr>
              <a:stCxn id="175" idx="2"/>
              <a:endCxn id="176" idx="0"/>
            </p:cNvCxnSpPr>
            <p:nvPr/>
          </p:nvCxnSpPr>
          <p:spPr>
            <a:xfrm>
              <a:off x="1707083" y="4363502"/>
              <a:ext cx="0" cy="4209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179" name="Google Shape;179;g2b5ec8e0a7a_0_67"/>
            <p:cNvCxnSpPr>
              <a:stCxn id="174" idx="1"/>
              <a:endCxn id="176" idx="1"/>
            </p:cNvCxnSpPr>
            <p:nvPr/>
          </p:nvCxnSpPr>
          <p:spPr>
            <a:xfrm>
              <a:off x="1055633" y="2342418"/>
              <a:ext cx="300" cy="2928600"/>
            </a:xfrm>
            <a:prstGeom prst="curvedConnector3">
              <a:avLst>
                <a:gd fmla="val -71840925" name="adj1"/>
              </a:avLst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sm" w="sm" type="none"/>
              <a:tailEnd len="med" w="med" type="stealth"/>
            </a:ln>
          </p:spPr>
        </p:cxnSp>
        <p:cxnSp>
          <p:nvCxnSpPr>
            <p:cNvPr id="180" name="Google Shape;180;g2b5ec8e0a7a_0_67"/>
            <p:cNvCxnSpPr/>
            <p:nvPr/>
          </p:nvCxnSpPr>
          <p:spPr>
            <a:xfrm rot="5400000">
              <a:off x="1511086" y="1483588"/>
              <a:ext cx="395400" cy="15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181" name="Google Shape;181;g2b5ec8e0a7a_0_67"/>
            <p:cNvCxnSpPr/>
            <p:nvPr/>
          </p:nvCxnSpPr>
          <p:spPr>
            <a:xfrm rot="5400000">
              <a:off x="1507912" y="5954469"/>
              <a:ext cx="395400" cy="15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</p:grpSp>
      <p:grpSp>
        <p:nvGrpSpPr>
          <p:cNvPr id="182" name="Google Shape;182;g2b5ec8e0a7a_0_67"/>
          <p:cNvGrpSpPr/>
          <p:nvPr/>
        </p:nvGrpSpPr>
        <p:grpSpPr>
          <a:xfrm>
            <a:off x="7658592" y="1610912"/>
            <a:ext cx="1565285" cy="4797445"/>
            <a:chOff x="6321251" y="1484590"/>
            <a:chExt cx="1303200" cy="4797445"/>
          </a:xfrm>
        </p:grpSpPr>
        <p:sp>
          <p:nvSpPr>
            <p:cNvPr id="183" name="Google Shape;183;g2b5ec8e0a7a_0_67"/>
            <p:cNvSpPr/>
            <p:nvPr/>
          </p:nvSpPr>
          <p:spPr>
            <a:xfrm>
              <a:off x="6321251" y="3218123"/>
              <a:ext cx="1302900" cy="1319100"/>
            </a:xfrm>
            <a:prstGeom prst="diamond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g2b5ec8e0a7a_0_67"/>
            <p:cNvSpPr/>
            <p:nvPr/>
          </p:nvSpPr>
          <p:spPr>
            <a:xfrm>
              <a:off x="6321251" y="1879873"/>
              <a:ext cx="1302900" cy="9732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g2b5ec8e0a7a_0_67"/>
            <p:cNvSpPr/>
            <p:nvPr/>
          </p:nvSpPr>
          <p:spPr>
            <a:xfrm>
              <a:off x="6321251" y="4935782"/>
              <a:ext cx="1302900" cy="9732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6" name="Google Shape;186;g2b5ec8e0a7a_0_67"/>
            <p:cNvCxnSpPr/>
            <p:nvPr/>
          </p:nvCxnSpPr>
          <p:spPr>
            <a:xfrm rot="5400000">
              <a:off x="6776705" y="1681540"/>
              <a:ext cx="395400" cy="15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187" name="Google Shape;187;g2b5ec8e0a7a_0_67"/>
            <p:cNvCxnSpPr>
              <a:stCxn id="184" idx="2"/>
              <a:endCxn id="183" idx="0"/>
            </p:cNvCxnSpPr>
            <p:nvPr/>
          </p:nvCxnSpPr>
          <p:spPr>
            <a:xfrm>
              <a:off x="6972701" y="2853073"/>
              <a:ext cx="0" cy="3651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188" name="Google Shape;188;g2b5ec8e0a7a_0_67"/>
            <p:cNvCxnSpPr>
              <a:stCxn id="183" idx="2"/>
            </p:cNvCxnSpPr>
            <p:nvPr/>
          </p:nvCxnSpPr>
          <p:spPr>
            <a:xfrm flipH="1">
              <a:off x="6969401" y="4537223"/>
              <a:ext cx="3300" cy="39840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dash"/>
              <a:round/>
              <a:headEnd len="sm" w="sm" type="none"/>
              <a:tailEnd len="med" w="med" type="stealth"/>
            </a:ln>
          </p:spPr>
        </p:cxnSp>
        <p:cxnSp>
          <p:nvCxnSpPr>
            <p:cNvPr id="189" name="Google Shape;189;g2b5ec8e0a7a_0_67"/>
            <p:cNvCxnSpPr/>
            <p:nvPr/>
          </p:nvCxnSpPr>
          <p:spPr>
            <a:xfrm rot="5400000">
              <a:off x="6787845" y="6099485"/>
              <a:ext cx="363600" cy="15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190" name="Google Shape;190;g2b5ec8e0a7a_0_67"/>
            <p:cNvCxnSpPr>
              <a:stCxn id="183" idx="3"/>
              <a:endCxn id="184" idx="3"/>
            </p:cNvCxnSpPr>
            <p:nvPr/>
          </p:nvCxnSpPr>
          <p:spPr>
            <a:xfrm flipH="1" rot="10800000">
              <a:off x="7624151" y="2366573"/>
              <a:ext cx="300" cy="1511100"/>
            </a:xfrm>
            <a:prstGeom prst="curvedConnector3">
              <a:avLst>
                <a:gd fmla="val -188893272" name="adj1"/>
              </a:avLst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191" name="Google Shape;191;g2b5ec8e0a7a_0_67"/>
          <p:cNvSpPr txBox="1"/>
          <p:nvPr/>
        </p:nvSpPr>
        <p:spPr>
          <a:xfrm>
            <a:off x="6419627" y="6268650"/>
            <a:ext cx="4430483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Backward Always 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2b5ec8e0a7a_0_67"/>
          <p:cNvSpPr txBox="1"/>
          <p:nvPr/>
        </p:nvSpPr>
        <p:spPr>
          <a:xfrm>
            <a:off x="3415175" y="1937950"/>
            <a:ext cx="3824164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Accuracy improvements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are barely noticeable.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2b5ec8e0a7a_0_67"/>
          <p:cNvSpPr txBox="1"/>
          <p:nvPr/>
        </p:nvSpPr>
        <p:spPr>
          <a:xfrm>
            <a:off x="3415175" y="3344475"/>
            <a:ext cx="4112013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 prediction based 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profiling is slightly better.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2b5ec8e0a7a_0_67"/>
          <p:cNvSpPr txBox="1"/>
          <p:nvPr/>
        </p:nvSpPr>
        <p:spPr>
          <a:xfrm>
            <a:off x="3415175" y="5039925"/>
            <a:ext cx="3725093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 branch-not-taken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 no implementation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cost on pipeline.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Google Shape;199;g2b5ec8e0a7a_0_62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0" name="Google Shape;200;g2b5ec8e0a7a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b5ec8e0a7a_0_62"/>
          <p:cNvSpPr txBox="1"/>
          <p:nvPr/>
        </p:nvSpPr>
        <p:spPr>
          <a:xfrm>
            <a:off x="135150" y="1329322"/>
            <a:ext cx="8857003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a program with two branch statement with the following behavior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T </a:t>
            </a: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 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</a:t>
            </a: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 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T T </a:t>
            </a: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 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 T T TT </a:t>
            </a: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 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 T T T</a:t>
            </a: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many Miss Prediction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2b5ec8e0a7a_0_62"/>
          <p:cNvSpPr txBox="1"/>
          <p:nvPr/>
        </p:nvSpPr>
        <p:spPr>
          <a:xfrm>
            <a:off x="228644" y="2914874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2b5ec8e0a7a_0_62"/>
          <p:cNvSpPr txBox="1"/>
          <p:nvPr/>
        </p:nvSpPr>
        <p:spPr>
          <a:xfrm>
            <a:off x="690831" y="2914874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2b5ec8e0a7a_0_62"/>
          <p:cNvSpPr txBox="1"/>
          <p:nvPr/>
        </p:nvSpPr>
        <p:spPr>
          <a:xfrm>
            <a:off x="1736825" y="2914874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2b5ec8e0a7a_0_62"/>
          <p:cNvSpPr txBox="1"/>
          <p:nvPr/>
        </p:nvSpPr>
        <p:spPr>
          <a:xfrm>
            <a:off x="3704018" y="2914874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2b5ec8e0a7a_0_62"/>
          <p:cNvSpPr txBox="1"/>
          <p:nvPr/>
        </p:nvSpPr>
        <p:spPr>
          <a:xfrm>
            <a:off x="3263835" y="2914874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b5ec8e0a7a_0_62"/>
          <p:cNvSpPr txBox="1"/>
          <p:nvPr/>
        </p:nvSpPr>
        <p:spPr>
          <a:xfrm>
            <a:off x="2808369" y="2914874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2b5ec8e0a7a_0_62"/>
          <p:cNvSpPr txBox="1"/>
          <p:nvPr/>
        </p:nvSpPr>
        <p:spPr>
          <a:xfrm>
            <a:off x="5655123" y="2927792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2b5ec8e0a7a_0_62"/>
          <p:cNvSpPr txBox="1"/>
          <p:nvPr/>
        </p:nvSpPr>
        <p:spPr>
          <a:xfrm>
            <a:off x="5233551" y="2927792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2b5ec8e0a7a_0_62"/>
          <p:cNvSpPr txBox="1"/>
          <p:nvPr/>
        </p:nvSpPr>
        <p:spPr>
          <a:xfrm>
            <a:off x="4778082" y="2927792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2b5ec8e0a7a_0_62"/>
          <p:cNvSpPr txBox="1"/>
          <p:nvPr/>
        </p:nvSpPr>
        <p:spPr>
          <a:xfrm>
            <a:off x="7462253" y="2927792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2b5ec8e0a7a_0_62"/>
          <p:cNvSpPr txBox="1"/>
          <p:nvPr/>
        </p:nvSpPr>
        <p:spPr>
          <a:xfrm>
            <a:off x="6491700" y="2895641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2b5ec8e0a7a_0_62"/>
          <p:cNvSpPr txBox="1"/>
          <p:nvPr/>
        </p:nvSpPr>
        <p:spPr>
          <a:xfrm>
            <a:off x="6073458" y="2911139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2b5ec8e0a7a_0_62"/>
          <p:cNvSpPr txBox="1"/>
          <p:nvPr/>
        </p:nvSpPr>
        <p:spPr>
          <a:xfrm>
            <a:off x="9101998" y="2927792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b5ec8e0a7a_0_62"/>
          <p:cNvSpPr txBox="1"/>
          <p:nvPr/>
        </p:nvSpPr>
        <p:spPr>
          <a:xfrm>
            <a:off x="8550148" y="2927792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2b5ec8e0a7a_0_62"/>
          <p:cNvSpPr txBox="1"/>
          <p:nvPr/>
        </p:nvSpPr>
        <p:spPr>
          <a:xfrm>
            <a:off x="7964402" y="2927792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2b5ec8e0a7a_0_62"/>
          <p:cNvSpPr txBox="1"/>
          <p:nvPr/>
        </p:nvSpPr>
        <p:spPr>
          <a:xfrm>
            <a:off x="1118584" y="2914874"/>
            <a:ext cx="535707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2b5ec8e0a7a_0_62"/>
          <p:cNvSpPr txBox="1"/>
          <p:nvPr/>
        </p:nvSpPr>
        <p:spPr>
          <a:xfrm>
            <a:off x="2193537" y="2895641"/>
            <a:ext cx="535707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2b5ec8e0a7a_0_62"/>
          <p:cNvSpPr txBox="1"/>
          <p:nvPr/>
        </p:nvSpPr>
        <p:spPr>
          <a:xfrm>
            <a:off x="4135784" y="2914874"/>
            <a:ext cx="535707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2b5ec8e0a7a_0_62"/>
          <p:cNvSpPr txBox="1"/>
          <p:nvPr/>
        </p:nvSpPr>
        <p:spPr>
          <a:xfrm>
            <a:off x="6942354" y="2927792"/>
            <a:ext cx="535707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2b5ec8e0a7a_0_62"/>
          <p:cNvSpPr txBox="1"/>
          <p:nvPr/>
        </p:nvSpPr>
        <p:spPr>
          <a:xfrm>
            <a:off x="222310" y="3420096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2b5ec8e0a7a_0_62"/>
          <p:cNvSpPr txBox="1"/>
          <p:nvPr/>
        </p:nvSpPr>
        <p:spPr>
          <a:xfrm>
            <a:off x="681205" y="3420096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b5ec8e0a7a_0_62"/>
          <p:cNvSpPr txBox="1"/>
          <p:nvPr/>
        </p:nvSpPr>
        <p:spPr>
          <a:xfrm>
            <a:off x="1203283" y="3420096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2b5ec8e0a7a_0_62"/>
          <p:cNvSpPr txBox="1"/>
          <p:nvPr/>
        </p:nvSpPr>
        <p:spPr>
          <a:xfrm>
            <a:off x="1749139" y="3420096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b5ec8e0a7a_0_62"/>
          <p:cNvSpPr txBox="1"/>
          <p:nvPr/>
        </p:nvSpPr>
        <p:spPr>
          <a:xfrm>
            <a:off x="2205643" y="3420096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2b5ec8e0a7a_0_62"/>
          <p:cNvSpPr txBox="1"/>
          <p:nvPr/>
        </p:nvSpPr>
        <p:spPr>
          <a:xfrm>
            <a:off x="2808370" y="3391026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2b5ec8e0a7a_0_62"/>
          <p:cNvSpPr txBox="1"/>
          <p:nvPr/>
        </p:nvSpPr>
        <p:spPr>
          <a:xfrm>
            <a:off x="3275164" y="3391026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2b5ec8e0a7a_0_62"/>
          <p:cNvSpPr txBox="1"/>
          <p:nvPr/>
        </p:nvSpPr>
        <p:spPr>
          <a:xfrm>
            <a:off x="3736182" y="3420096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2b5ec8e0a7a_0_62"/>
          <p:cNvSpPr txBox="1"/>
          <p:nvPr/>
        </p:nvSpPr>
        <p:spPr>
          <a:xfrm>
            <a:off x="4230388" y="3420096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2b5ec8e0a7a_0_62"/>
          <p:cNvSpPr txBox="1"/>
          <p:nvPr/>
        </p:nvSpPr>
        <p:spPr>
          <a:xfrm>
            <a:off x="4730371" y="3420096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2b5ec8e0a7a_0_62"/>
          <p:cNvSpPr txBox="1"/>
          <p:nvPr/>
        </p:nvSpPr>
        <p:spPr>
          <a:xfrm>
            <a:off x="5260945" y="3420096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b5ec8e0a7a_0_62"/>
          <p:cNvSpPr txBox="1"/>
          <p:nvPr/>
        </p:nvSpPr>
        <p:spPr>
          <a:xfrm>
            <a:off x="5728815" y="3406525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b5ec8e0a7a_0_62"/>
          <p:cNvSpPr txBox="1"/>
          <p:nvPr/>
        </p:nvSpPr>
        <p:spPr>
          <a:xfrm>
            <a:off x="6189833" y="3361837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2b5ec8e0a7a_0_62"/>
          <p:cNvSpPr txBox="1"/>
          <p:nvPr/>
        </p:nvSpPr>
        <p:spPr>
          <a:xfrm>
            <a:off x="6650028" y="3361837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2b5ec8e0a7a_0_62"/>
          <p:cNvSpPr txBox="1"/>
          <p:nvPr/>
        </p:nvSpPr>
        <p:spPr>
          <a:xfrm>
            <a:off x="7090381" y="3391026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2b5ec8e0a7a_0_62"/>
          <p:cNvSpPr txBox="1"/>
          <p:nvPr/>
        </p:nvSpPr>
        <p:spPr>
          <a:xfrm>
            <a:off x="7534766" y="3361837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2b5ec8e0a7a_0_62"/>
          <p:cNvSpPr txBox="1"/>
          <p:nvPr/>
        </p:nvSpPr>
        <p:spPr>
          <a:xfrm>
            <a:off x="8004329" y="3391026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2b5ec8e0a7a_0_62"/>
          <p:cNvSpPr txBox="1"/>
          <p:nvPr/>
        </p:nvSpPr>
        <p:spPr>
          <a:xfrm>
            <a:off x="8546299" y="3420096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2b5ec8e0a7a_0_62"/>
          <p:cNvSpPr txBox="1"/>
          <p:nvPr/>
        </p:nvSpPr>
        <p:spPr>
          <a:xfrm>
            <a:off x="9120814" y="3379262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2b5ec8e0a7a_0_62"/>
          <p:cNvSpPr txBox="1"/>
          <p:nvPr/>
        </p:nvSpPr>
        <p:spPr>
          <a:xfrm>
            <a:off x="9507636" y="2925212"/>
            <a:ext cx="535707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b5ec8e0a7a_0_62"/>
          <p:cNvSpPr txBox="1"/>
          <p:nvPr/>
        </p:nvSpPr>
        <p:spPr>
          <a:xfrm>
            <a:off x="9599830" y="3388446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b5ec8e0a7a_0_62"/>
          <p:cNvSpPr txBox="1"/>
          <p:nvPr/>
        </p:nvSpPr>
        <p:spPr>
          <a:xfrm>
            <a:off x="6165339" y="2179190"/>
            <a:ext cx="228405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5 miss predictions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2b5ec8e0a7a_0_62"/>
          <p:cNvSpPr txBox="1"/>
          <p:nvPr/>
        </p:nvSpPr>
        <p:spPr>
          <a:xfrm>
            <a:off x="358226" y="339075"/>
            <a:ext cx="8367049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Static Prediction🡪 Taken</a:t>
            </a:r>
            <a:endParaRPr b="1" i="0" sz="33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g2b5ec8e0a7a_0_5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9" name="Google Shape;249;g2b5ec8e0a7a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2b5ec8e0a7a_0_57"/>
          <p:cNvSpPr txBox="1"/>
          <p:nvPr/>
        </p:nvSpPr>
        <p:spPr>
          <a:xfrm>
            <a:off x="135150" y="1329322"/>
            <a:ext cx="8857003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a program with two branch statement with the following behavior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T </a:t>
            </a: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 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</a:t>
            </a: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 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T T </a:t>
            </a: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 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 T T TT </a:t>
            </a: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 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 T T TNT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many Miss Prediction?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2b5ec8e0a7a_0_57"/>
          <p:cNvSpPr txBox="1"/>
          <p:nvPr/>
        </p:nvSpPr>
        <p:spPr>
          <a:xfrm>
            <a:off x="228644" y="2914874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2b5ec8e0a7a_0_57"/>
          <p:cNvSpPr txBox="1"/>
          <p:nvPr/>
        </p:nvSpPr>
        <p:spPr>
          <a:xfrm>
            <a:off x="690831" y="2914874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2b5ec8e0a7a_0_57"/>
          <p:cNvSpPr txBox="1"/>
          <p:nvPr/>
        </p:nvSpPr>
        <p:spPr>
          <a:xfrm>
            <a:off x="1736825" y="2914874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b5ec8e0a7a_0_57"/>
          <p:cNvSpPr txBox="1"/>
          <p:nvPr/>
        </p:nvSpPr>
        <p:spPr>
          <a:xfrm>
            <a:off x="3704018" y="2914874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b5ec8e0a7a_0_57"/>
          <p:cNvSpPr txBox="1"/>
          <p:nvPr/>
        </p:nvSpPr>
        <p:spPr>
          <a:xfrm>
            <a:off x="3263835" y="2914874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2b5ec8e0a7a_0_57"/>
          <p:cNvSpPr txBox="1"/>
          <p:nvPr/>
        </p:nvSpPr>
        <p:spPr>
          <a:xfrm>
            <a:off x="2808369" y="2914874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b5ec8e0a7a_0_57"/>
          <p:cNvSpPr txBox="1"/>
          <p:nvPr/>
        </p:nvSpPr>
        <p:spPr>
          <a:xfrm>
            <a:off x="5655123" y="2927792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2b5ec8e0a7a_0_57"/>
          <p:cNvSpPr txBox="1"/>
          <p:nvPr/>
        </p:nvSpPr>
        <p:spPr>
          <a:xfrm>
            <a:off x="5233551" y="2927792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2b5ec8e0a7a_0_57"/>
          <p:cNvSpPr txBox="1"/>
          <p:nvPr/>
        </p:nvSpPr>
        <p:spPr>
          <a:xfrm>
            <a:off x="4778082" y="2927792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2b5ec8e0a7a_0_57"/>
          <p:cNvSpPr txBox="1"/>
          <p:nvPr/>
        </p:nvSpPr>
        <p:spPr>
          <a:xfrm>
            <a:off x="7462253" y="2927792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2b5ec8e0a7a_0_57"/>
          <p:cNvSpPr txBox="1"/>
          <p:nvPr/>
        </p:nvSpPr>
        <p:spPr>
          <a:xfrm>
            <a:off x="6491700" y="2895641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2b5ec8e0a7a_0_57"/>
          <p:cNvSpPr txBox="1"/>
          <p:nvPr/>
        </p:nvSpPr>
        <p:spPr>
          <a:xfrm>
            <a:off x="6073458" y="2911139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2b5ec8e0a7a_0_57"/>
          <p:cNvSpPr txBox="1"/>
          <p:nvPr/>
        </p:nvSpPr>
        <p:spPr>
          <a:xfrm>
            <a:off x="9101998" y="2927792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2b5ec8e0a7a_0_57"/>
          <p:cNvSpPr txBox="1"/>
          <p:nvPr/>
        </p:nvSpPr>
        <p:spPr>
          <a:xfrm>
            <a:off x="8550148" y="2927792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2b5ec8e0a7a_0_57"/>
          <p:cNvSpPr txBox="1"/>
          <p:nvPr/>
        </p:nvSpPr>
        <p:spPr>
          <a:xfrm>
            <a:off x="7964402" y="2927792"/>
            <a:ext cx="356658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2b5ec8e0a7a_0_57"/>
          <p:cNvSpPr txBox="1"/>
          <p:nvPr/>
        </p:nvSpPr>
        <p:spPr>
          <a:xfrm>
            <a:off x="1118584" y="2914874"/>
            <a:ext cx="535707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2b5ec8e0a7a_0_57"/>
          <p:cNvSpPr txBox="1"/>
          <p:nvPr/>
        </p:nvSpPr>
        <p:spPr>
          <a:xfrm>
            <a:off x="2193537" y="2895641"/>
            <a:ext cx="535707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2b5ec8e0a7a_0_57"/>
          <p:cNvSpPr txBox="1"/>
          <p:nvPr/>
        </p:nvSpPr>
        <p:spPr>
          <a:xfrm>
            <a:off x="4135784" y="2914874"/>
            <a:ext cx="535707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2b5ec8e0a7a_0_57"/>
          <p:cNvSpPr txBox="1"/>
          <p:nvPr/>
        </p:nvSpPr>
        <p:spPr>
          <a:xfrm>
            <a:off x="6942354" y="2927792"/>
            <a:ext cx="535707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2b5ec8e0a7a_0_57"/>
          <p:cNvSpPr txBox="1"/>
          <p:nvPr/>
        </p:nvSpPr>
        <p:spPr>
          <a:xfrm>
            <a:off x="222309" y="3420096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2b5ec8e0a7a_0_57"/>
          <p:cNvSpPr txBox="1"/>
          <p:nvPr/>
        </p:nvSpPr>
        <p:spPr>
          <a:xfrm>
            <a:off x="681204" y="3420096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2b5ec8e0a7a_0_57"/>
          <p:cNvSpPr txBox="1"/>
          <p:nvPr/>
        </p:nvSpPr>
        <p:spPr>
          <a:xfrm>
            <a:off x="1203283" y="3420096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2b5ec8e0a7a_0_57"/>
          <p:cNvSpPr txBox="1"/>
          <p:nvPr/>
        </p:nvSpPr>
        <p:spPr>
          <a:xfrm>
            <a:off x="1749139" y="3420096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2b5ec8e0a7a_0_57"/>
          <p:cNvSpPr txBox="1"/>
          <p:nvPr/>
        </p:nvSpPr>
        <p:spPr>
          <a:xfrm>
            <a:off x="2205643" y="3420096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2b5ec8e0a7a_0_57"/>
          <p:cNvSpPr txBox="1"/>
          <p:nvPr/>
        </p:nvSpPr>
        <p:spPr>
          <a:xfrm>
            <a:off x="2808369" y="3391026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2b5ec8e0a7a_0_57"/>
          <p:cNvSpPr txBox="1"/>
          <p:nvPr/>
        </p:nvSpPr>
        <p:spPr>
          <a:xfrm>
            <a:off x="3275163" y="3391026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2b5ec8e0a7a_0_57"/>
          <p:cNvSpPr txBox="1"/>
          <p:nvPr/>
        </p:nvSpPr>
        <p:spPr>
          <a:xfrm>
            <a:off x="3736181" y="3420096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2b5ec8e0a7a_0_57"/>
          <p:cNvSpPr txBox="1"/>
          <p:nvPr/>
        </p:nvSpPr>
        <p:spPr>
          <a:xfrm>
            <a:off x="4230388" y="3420096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2b5ec8e0a7a_0_57"/>
          <p:cNvSpPr txBox="1"/>
          <p:nvPr/>
        </p:nvSpPr>
        <p:spPr>
          <a:xfrm>
            <a:off x="4730371" y="3420096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2b5ec8e0a7a_0_57"/>
          <p:cNvSpPr txBox="1"/>
          <p:nvPr/>
        </p:nvSpPr>
        <p:spPr>
          <a:xfrm>
            <a:off x="5260944" y="3420096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2b5ec8e0a7a_0_57"/>
          <p:cNvSpPr txBox="1"/>
          <p:nvPr/>
        </p:nvSpPr>
        <p:spPr>
          <a:xfrm>
            <a:off x="5728814" y="3406525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2b5ec8e0a7a_0_57"/>
          <p:cNvSpPr txBox="1"/>
          <p:nvPr/>
        </p:nvSpPr>
        <p:spPr>
          <a:xfrm>
            <a:off x="6189832" y="3361837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2b5ec8e0a7a_0_57"/>
          <p:cNvSpPr txBox="1"/>
          <p:nvPr/>
        </p:nvSpPr>
        <p:spPr>
          <a:xfrm>
            <a:off x="6650028" y="3361837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2b5ec8e0a7a_0_57"/>
          <p:cNvSpPr txBox="1"/>
          <p:nvPr/>
        </p:nvSpPr>
        <p:spPr>
          <a:xfrm>
            <a:off x="7090382" y="3391026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2b5ec8e0a7a_0_57"/>
          <p:cNvSpPr txBox="1"/>
          <p:nvPr/>
        </p:nvSpPr>
        <p:spPr>
          <a:xfrm>
            <a:off x="7534765" y="3361837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2b5ec8e0a7a_0_57"/>
          <p:cNvSpPr txBox="1"/>
          <p:nvPr/>
        </p:nvSpPr>
        <p:spPr>
          <a:xfrm>
            <a:off x="8004329" y="3391026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2b5ec8e0a7a_0_57"/>
          <p:cNvSpPr txBox="1"/>
          <p:nvPr/>
        </p:nvSpPr>
        <p:spPr>
          <a:xfrm>
            <a:off x="8546298" y="3420096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2b5ec8e0a7a_0_57"/>
          <p:cNvSpPr txBox="1"/>
          <p:nvPr/>
        </p:nvSpPr>
        <p:spPr>
          <a:xfrm>
            <a:off x="9120814" y="3379262"/>
            <a:ext cx="366025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2b5ec8e0a7a_0_57"/>
          <p:cNvSpPr txBox="1"/>
          <p:nvPr/>
        </p:nvSpPr>
        <p:spPr>
          <a:xfrm>
            <a:off x="9507636" y="2925212"/>
            <a:ext cx="535707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2b5ec8e0a7a_0_57"/>
          <p:cNvSpPr txBox="1"/>
          <p:nvPr/>
        </p:nvSpPr>
        <p:spPr>
          <a:xfrm>
            <a:off x="9599830" y="3388446"/>
            <a:ext cx="360260" cy="3693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2b5ec8e0a7a_0_57"/>
          <p:cNvSpPr txBox="1"/>
          <p:nvPr/>
        </p:nvSpPr>
        <p:spPr>
          <a:xfrm>
            <a:off x="6165338" y="2179190"/>
            <a:ext cx="2424553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15 miss predictions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2b5ec8e0a7a_0_57"/>
          <p:cNvSpPr txBox="1"/>
          <p:nvPr/>
        </p:nvSpPr>
        <p:spPr>
          <a:xfrm>
            <a:off x="228649" y="150150"/>
            <a:ext cx="6960592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Static Prediction🡪 Not Taken</a:t>
            </a:r>
            <a:endParaRPr b="1" i="0" sz="3300" u="none" cap="none" strike="noStrik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Google Shape;297;g2b5ec8e0a7a_0_52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8" name="Google Shape;298;g2b5ec8e0a7a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2b5ec8e0a7a_0_52"/>
          <p:cNvSpPr txBox="1"/>
          <p:nvPr/>
        </p:nvSpPr>
        <p:spPr>
          <a:xfrm>
            <a:off x="247589" y="219900"/>
            <a:ext cx="4849466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Dynamic Predictors</a:t>
            </a:r>
            <a:endParaRPr b="0" i="0" sz="33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2b5ec8e0a7a_0_52"/>
          <p:cNvSpPr txBox="1"/>
          <p:nvPr/>
        </p:nvSpPr>
        <p:spPr>
          <a:xfrm>
            <a:off x="126701" y="1726809"/>
            <a:ext cx="9882664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Prediction of a given branch changes with the execution of the program.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a finite-state machine encodes the outcome of a few recent executions of the branch.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Elaborate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Not only early branch outcomes, but other correlated parts of the programs are considered.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2016-01-05T00:08:12Z</dcterms:created>
  <dc:creator>PESU-CS</dc:creator>
</cp:coreProperties>
</file>