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0287000" cx="18288000"/>
  <p:notesSz cx="6858000" cy="9144000"/>
  <p:embeddedFontLs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a1391121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gaa1391121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a1391121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aa1391121a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C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31062" y="-590550"/>
            <a:ext cx="11696700" cy="11468100"/>
          </a:xfrm>
          <a:prstGeom prst="rect">
            <a:avLst/>
          </a:prstGeom>
          <a:solidFill>
            <a:srgbClr val="273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 amt="25000"/>
          </a:blip>
          <a:srcRect b="33542" l="0" r="0" t="23084"/>
          <a:stretch/>
        </p:blipFill>
        <p:spPr>
          <a:xfrm>
            <a:off x="1016812" y="-228600"/>
            <a:ext cx="17556939" cy="10744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13"/>
          <p:cNvGrpSpPr/>
          <p:nvPr/>
        </p:nvGrpSpPr>
        <p:grpSpPr>
          <a:xfrm>
            <a:off x="1761925" y="1631603"/>
            <a:ext cx="10001700" cy="7547535"/>
            <a:chOff x="0" y="-28575"/>
            <a:chExt cx="13335600" cy="10063380"/>
          </a:xfrm>
        </p:grpSpPr>
        <p:sp>
          <p:nvSpPr>
            <p:cNvPr id="87" name="Google Shape;87;p13"/>
            <p:cNvSpPr txBox="1"/>
            <p:nvPr/>
          </p:nvSpPr>
          <p:spPr>
            <a:xfrm>
              <a:off x="0" y="1913423"/>
              <a:ext cx="13335533" cy="6232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0"/>
                <a:buFont typeface="Arial"/>
                <a:buNone/>
              </a:pPr>
              <a:r>
                <a:rPr b="1" i="0" lang="en-US" sz="12000" u="none" cap="none" strike="noStrike">
                  <a:solidFill>
                    <a:srgbClr val="F9FCFF"/>
                  </a:solidFill>
                  <a:latin typeface="Open Sans"/>
                  <a:ea typeface="Open Sans"/>
                  <a:cs typeface="Open Sans"/>
                  <a:sym typeface="Open Sans"/>
                </a:rPr>
                <a:t>Hostel Room Allocation System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 txBox="1"/>
            <p:nvPr/>
          </p:nvSpPr>
          <p:spPr>
            <a:xfrm>
              <a:off x="0" y="9307905"/>
              <a:ext cx="13335600" cy="72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5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99"/>
                <a:buFont typeface="Arial"/>
                <a:buNone/>
              </a:pPr>
              <a:r>
                <a:rPr b="0" i="0" lang="en-US" sz="3199" u="none" cap="none" strike="noStrike">
                  <a:solidFill>
                    <a:srgbClr val="F9FCFF"/>
                  </a:solidFill>
                  <a:latin typeface="Open Sans"/>
                  <a:ea typeface="Open Sans"/>
                  <a:cs typeface="Open Sans"/>
                  <a:sym typeface="Open Sans"/>
                </a:rPr>
                <a:t>Presented by Group  6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2" y="-28575"/>
              <a:ext cx="13335533" cy="670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231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12065533" y="1239776"/>
              <a:ext cx="1270000" cy="101600"/>
            </a:xfrm>
            <a:prstGeom prst="rect">
              <a:avLst/>
            </a:prstGeom>
            <a:solidFill>
              <a:srgbClr val="F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/>
          <p:nvPr/>
        </p:nvSpPr>
        <p:spPr>
          <a:xfrm>
            <a:off x="-228600" y="-152400"/>
            <a:ext cx="18823201" cy="10706100"/>
          </a:xfrm>
          <a:prstGeom prst="rect">
            <a:avLst/>
          </a:prstGeom>
          <a:solidFill>
            <a:srgbClr val="273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5372852" y="4094389"/>
            <a:ext cx="76203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rgbClr val="F9FCFF"/>
                </a:solidFill>
                <a:latin typeface="Open Sans"/>
                <a:ea typeface="Open Sans"/>
                <a:cs typeface="Open Sans"/>
                <a:sym typeface="Open Sans"/>
              </a:rPr>
              <a:t>Demo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2"/>
          <p:cNvPicPr preferRelativeResize="0"/>
          <p:nvPr/>
        </p:nvPicPr>
        <p:blipFill rotWithShape="1">
          <a:blip r:embed="rId3">
            <a:alphaModFix amt="40000"/>
          </a:blip>
          <a:srcRect b="46012" l="0" r="0" t="12201"/>
          <a:stretch/>
        </p:blipFill>
        <p:spPr>
          <a:xfrm>
            <a:off x="3581178" y="426064"/>
            <a:ext cx="13488626" cy="844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C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/>
          <p:nvPr/>
        </p:nvSpPr>
        <p:spPr>
          <a:xfrm>
            <a:off x="-342900" y="-276225"/>
            <a:ext cx="9772800" cy="10839300"/>
          </a:xfrm>
          <a:prstGeom prst="rect">
            <a:avLst/>
          </a:prstGeom>
          <a:solidFill>
            <a:srgbClr val="273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23"/>
          <p:cNvPicPr preferRelativeResize="0"/>
          <p:nvPr/>
        </p:nvPicPr>
        <p:blipFill rotWithShape="1">
          <a:blip r:embed="rId3">
            <a:alphaModFix amt="15000"/>
          </a:blip>
          <a:srcRect b="0" l="29265" r="29265" t="0"/>
          <a:stretch/>
        </p:blipFill>
        <p:spPr>
          <a:xfrm>
            <a:off x="59871" y="-85725"/>
            <a:ext cx="9369877" cy="10648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23"/>
          <p:cNvGrpSpPr/>
          <p:nvPr/>
        </p:nvGrpSpPr>
        <p:grpSpPr>
          <a:xfrm>
            <a:off x="10334425" y="7038685"/>
            <a:ext cx="7048825" cy="2314190"/>
            <a:chOff x="0" y="152400"/>
            <a:chExt cx="9398433" cy="3085587"/>
          </a:xfrm>
        </p:grpSpPr>
        <p:sp>
          <p:nvSpPr>
            <p:cNvPr id="224" name="Google Shape;224;p23"/>
            <p:cNvSpPr txBox="1"/>
            <p:nvPr/>
          </p:nvSpPr>
          <p:spPr>
            <a:xfrm>
              <a:off x="0" y="2554287"/>
              <a:ext cx="9398400" cy="68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2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3"/>
            <p:cNvSpPr txBox="1"/>
            <p:nvPr/>
          </p:nvSpPr>
          <p:spPr>
            <a:xfrm>
              <a:off x="5" y="152400"/>
              <a:ext cx="9398400" cy="14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1" i="0" lang="en-US" sz="8000" u="none" cap="none" strike="noStrike">
                  <a:solidFill>
                    <a:srgbClr val="273755"/>
                  </a:solidFill>
                  <a:latin typeface="Open Sans"/>
                  <a:ea typeface="Open Sans"/>
                  <a:cs typeface="Open Sans"/>
                  <a:sym typeface="Open Sans"/>
                </a:rPr>
                <a:t>Conclusion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8128533" y="1993042"/>
              <a:ext cx="1269900" cy="101700"/>
            </a:xfrm>
            <a:prstGeom prst="rect">
              <a:avLst/>
            </a:prstGeom>
            <a:solidFill>
              <a:srgbClr val="2737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23"/>
          <p:cNvSpPr txBox="1"/>
          <p:nvPr/>
        </p:nvSpPr>
        <p:spPr>
          <a:xfrm>
            <a:off x="1328200" y="1271882"/>
            <a:ext cx="6407100" cy="77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9FCFF"/>
              </a:buClr>
              <a:buSzPts val="3000"/>
              <a:buFont typeface="Open Sans"/>
              <a:buAutoNum type="arabicPeriod"/>
            </a:pPr>
            <a:r>
              <a:rPr b="0" i="0" lang="en-US" sz="3000" u="none" cap="none" strike="noStrike">
                <a:solidFill>
                  <a:srgbClr val="F9FCFF"/>
                </a:solidFill>
                <a:latin typeface="Open Sans"/>
                <a:ea typeface="Open Sans"/>
                <a:cs typeface="Open Sans"/>
                <a:sym typeface="Open Sans"/>
              </a:rPr>
              <a:t>Reduced the strain of allocating rooms.</a:t>
            </a:r>
            <a:endParaRPr b="0" i="0" sz="3000" u="none" cap="none" strike="noStrike">
              <a:solidFill>
                <a:srgbClr val="F9FC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9FCFF"/>
              </a:buClr>
              <a:buSzPts val="3000"/>
              <a:buFont typeface="Open Sans"/>
              <a:buAutoNum type="arabicPeriod"/>
            </a:pPr>
            <a:r>
              <a:rPr lang="en-US" sz="3000">
                <a:solidFill>
                  <a:srgbClr val="F9FCFF"/>
                </a:solidFill>
                <a:latin typeface="Open Sans"/>
                <a:ea typeface="Open Sans"/>
                <a:cs typeface="Open Sans"/>
                <a:sym typeface="Open Sans"/>
              </a:rPr>
              <a:t>Provided the facility of sending room requests to peers.</a:t>
            </a:r>
            <a:endParaRPr sz="3000">
              <a:solidFill>
                <a:srgbClr val="F9FC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9FCFF"/>
              </a:buClr>
              <a:buSzPts val="3000"/>
              <a:buFont typeface="Open Sans"/>
              <a:buAutoNum type="arabicPeriod"/>
            </a:pPr>
            <a:r>
              <a:rPr lang="en-US" sz="3000">
                <a:solidFill>
                  <a:srgbClr val="F9FCFF"/>
                </a:solidFill>
                <a:latin typeface="Open Sans"/>
                <a:ea typeface="Open Sans"/>
                <a:cs typeface="Open Sans"/>
                <a:sym typeface="Open Sans"/>
              </a:rPr>
              <a:t>Instant Complaint box to post student’s issues to hostel administration.</a:t>
            </a:r>
            <a:endParaRPr sz="3000">
              <a:solidFill>
                <a:srgbClr val="F9FC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9FCFF"/>
              </a:buClr>
              <a:buSzPts val="3000"/>
              <a:buFont typeface="Open Sans"/>
              <a:buAutoNum type="arabicPeriod"/>
            </a:pPr>
            <a:r>
              <a:rPr lang="en-US" sz="3000">
                <a:solidFill>
                  <a:srgbClr val="F9FCFF"/>
                </a:solidFill>
                <a:latin typeface="Open Sans"/>
                <a:ea typeface="Open Sans"/>
                <a:cs typeface="Open Sans"/>
                <a:sym typeface="Open Sans"/>
              </a:rPr>
              <a:t>Replaced the use of notice-boards since admins can send updates and feed to all students.</a:t>
            </a:r>
            <a:endParaRPr sz="3000">
              <a:solidFill>
                <a:srgbClr val="F9FC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3924910" y="2771470"/>
            <a:ext cx="38103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3924910" y="4833640"/>
            <a:ext cx="38103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3924910" y="6333239"/>
            <a:ext cx="38103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3924910" y="8112377"/>
            <a:ext cx="38103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C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24"/>
          <p:cNvGrpSpPr/>
          <p:nvPr/>
        </p:nvGrpSpPr>
        <p:grpSpPr>
          <a:xfrm>
            <a:off x="10212313" y="3802259"/>
            <a:ext cx="7047000" cy="3594350"/>
            <a:chOff x="0" y="1215824"/>
            <a:chExt cx="9396000" cy="4792467"/>
          </a:xfrm>
        </p:grpSpPr>
        <p:sp>
          <p:nvSpPr>
            <p:cNvPr id="237" name="Google Shape;237;p24"/>
            <p:cNvSpPr txBox="1"/>
            <p:nvPr/>
          </p:nvSpPr>
          <p:spPr>
            <a:xfrm>
              <a:off x="2507" y="5324634"/>
              <a:ext cx="9393476" cy="6836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-US" sz="3600" u="none" cap="none" strike="noStrike">
                  <a:solidFill>
                    <a:srgbClr val="8AABCA"/>
                  </a:solidFill>
                  <a:latin typeface="Open Sans"/>
                  <a:ea typeface="Open Sans"/>
                  <a:cs typeface="Open Sans"/>
                  <a:sym typeface="Open Sans"/>
                </a:rPr>
                <a:t>GROUP 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4"/>
            <p:cNvSpPr txBox="1"/>
            <p:nvPr/>
          </p:nvSpPr>
          <p:spPr>
            <a:xfrm>
              <a:off x="0" y="1215824"/>
              <a:ext cx="9396000" cy="413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t/>
              </a:r>
              <a:endParaRPr b="1" i="0" sz="8000" u="none" cap="none" strike="noStrike">
                <a:solidFill>
                  <a:srgbClr val="273755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1" i="0" lang="en-US" sz="8000" u="none" cap="none" strike="noStrike">
                  <a:solidFill>
                    <a:srgbClr val="273755"/>
                  </a:solidFill>
                  <a:latin typeface="Open Sans"/>
                  <a:ea typeface="Open Sans"/>
                  <a:cs typeface="Open Sans"/>
                  <a:sym typeface="Open Sans"/>
                </a:rPr>
                <a:t>Thanks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t/>
              </a:r>
              <a:endParaRPr b="1" i="0" sz="8000" u="none" cap="none" strike="noStrike">
                <a:solidFill>
                  <a:srgbClr val="273755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8125983" y="4737113"/>
              <a:ext cx="1270000" cy="101600"/>
            </a:xfrm>
            <a:prstGeom prst="rect">
              <a:avLst/>
            </a:prstGeom>
            <a:solidFill>
              <a:srgbClr val="2737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24"/>
          <p:cNvSpPr/>
          <p:nvPr/>
        </p:nvSpPr>
        <p:spPr>
          <a:xfrm>
            <a:off x="-228600" y="-152400"/>
            <a:ext cx="9277200" cy="10706100"/>
          </a:xfrm>
          <a:prstGeom prst="rect">
            <a:avLst/>
          </a:prstGeom>
          <a:solidFill>
            <a:srgbClr val="273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989625" y="2113544"/>
            <a:ext cx="6211500" cy="7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rPr b="0" i="0" lang="en-US" sz="3599" u="none" cap="none" strike="noStrike">
                <a:solidFill>
                  <a:srgbClr val="F9FCFF"/>
                </a:solidFill>
                <a:latin typeface="Open Sans"/>
                <a:ea typeface="Open Sans"/>
                <a:cs typeface="Open Sans"/>
                <a:sym typeface="Open Sans"/>
              </a:rPr>
              <a:t>Mohith Kumar Thummaluru</a:t>
            </a:r>
            <a:endParaRPr b="0" i="0" sz="3599" u="none" cap="none" strike="noStrike">
              <a:solidFill>
                <a:srgbClr val="F9FC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rgbClr val="F9FC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rPr b="0" i="0" lang="en-US" sz="3599" u="none" cap="none" strike="noStrike">
                <a:solidFill>
                  <a:srgbClr val="F9FCFF"/>
                </a:solidFill>
                <a:latin typeface="Open Sans"/>
                <a:ea typeface="Open Sans"/>
                <a:cs typeface="Open Sans"/>
                <a:sym typeface="Open Sans"/>
              </a:rPr>
              <a:t>Avinash Samudrala</a:t>
            </a:r>
            <a:endParaRPr b="0" i="0" sz="3599" u="none" cap="none" strike="noStrike">
              <a:solidFill>
                <a:srgbClr val="F9FC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rgbClr val="F9FC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rPr b="0" i="0" lang="en-US" sz="3599" u="none" cap="none" strike="noStrike">
                <a:solidFill>
                  <a:srgbClr val="F9FCFF"/>
                </a:solidFill>
                <a:latin typeface="Open Sans"/>
                <a:ea typeface="Open Sans"/>
                <a:cs typeface="Open Sans"/>
                <a:sym typeface="Open Sans"/>
              </a:rPr>
              <a:t>Rahul Kumawat</a:t>
            </a:r>
            <a:endParaRPr b="0" i="0" sz="3599" u="none" cap="none" strike="noStrike">
              <a:solidFill>
                <a:srgbClr val="F9FC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rgbClr val="F9FC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rPr b="0" i="0" lang="en-US" sz="3599" u="none" cap="none" strike="noStrike">
                <a:solidFill>
                  <a:srgbClr val="F9FCFF"/>
                </a:solidFill>
                <a:latin typeface="Open Sans"/>
                <a:ea typeface="Open Sans"/>
                <a:cs typeface="Open Sans"/>
                <a:sym typeface="Open Sans"/>
              </a:rPr>
              <a:t>Tushar Kumar Patni</a:t>
            </a:r>
            <a:endParaRPr b="0" i="0" sz="3599" u="none" cap="none" strike="noStrike">
              <a:solidFill>
                <a:srgbClr val="F9FC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rgbClr val="F9FC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rPr b="0" i="0" lang="en-US" sz="3599" u="none" cap="none" strike="noStrike">
                <a:solidFill>
                  <a:srgbClr val="F9FCFF"/>
                </a:solidFill>
                <a:latin typeface="Open Sans"/>
                <a:ea typeface="Open Sans"/>
                <a:cs typeface="Open Sans"/>
                <a:sym typeface="Open Sans"/>
              </a:rPr>
              <a:t>Ritik Goutham</a:t>
            </a:r>
            <a:endParaRPr b="0" i="0" sz="3599" u="none" cap="none" strike="noStrike">
              <a:solidFill>
                <a:srgbClr val="F9FC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/>
              <a:buNone/>
            </a:pPr>
            <a:r>
              <a:t/>
            </a:r>
            <a:endParaRPr b="0" i="0" sz="3599" u="none" cap="none" strike="noStrike">
              <a:solidFill>
                <a:srgbClr val="F9FC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24"/>
          <p:cNvSpPr txBox="1"/>
          <p:nvPr/>
        </p:nvSpPr>
        <p:spPr>
          <a:xfrm>
            <a:off x="1693239" y="4638769"/>
            <a:ext cx="5433673" cy="5054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2499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4"/>
          <p:cNvSpPr txBox="1"/>
          <p:nvPr/>
        </p:nvSpPr>
        <p:spPr>
          <a:xfrm>
            <a:off x="1693239" y="5832872"/>
            <a:ext cx="5429650" cy="5357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Google Shape;244;p24"/>
          <p:cNvGrpSpPr/>
          <p:nvPr/>
        </p:nvGrpSpPr>
        <p:grpSpPr>
          <a:xfrm>
            <a:off x="1693239" y="7954114"/>
            <a:ext cx="5433673" cy="1174552"/>
            <a:chOff x="0" y="0"/>
            <a:chExt cx="7244897" cy="1566069"/>
          </a:xfrm>
        </p:grpSpPr>
        <p:sp>
          <p:nvSpPr>
            <p:cNvPr id="245" name="Google Shape;245;p24"/>
            <p:cNvSpPr txBox="1"/>
            <p:nvPr/>
          </p:nvSpPr>
          <p:spPr>
            <a:xfrm>
              <a:off x="0" y="0"/>
              <a:ext cx="7239533" cy="714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4"/>
            <p:cNvSpPr txBox="1"/>
            <p:nvPr/>
          </p:nvSpPr>
          <p:spPr>
            <a:xfrm>
              <a:off x="0" y="892175"/>
              <a:ext cx="7244897" cy="6738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24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C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8896350" y="-209550"/>
            <a:ext cx="9582150" cy="10706100"/>
          </a:xfrm>
          <a:prstGeom prst="rect">
            <a:avLst/>
          </a:prstGeom>
          <a:solidFill>
            <a:srgbClr val="273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 amt="40000"/>
          </a:blip>
          <a:srcRect b="12204" l="0" r="0" t="12204"/>
          <a:stretch/>
        </p:blipFill>
        <p:spPr>
          <a:xfrm>
            <a:off x="9182100" y="-161925"/>
            <a:ext cx="9369879" cy="10610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4"/>
          <p:cNvGrpSpPr/>
          <p:nvPr/>
        </p:nvGrpSpPr>
        <p:grpSpPr>
          <a:xfrm>
            <a:off x="1028700" y="3175605"/>
            <a:ext cx="6953650" cy="3964365"/>
            <a:chOff x="0" y="38100"/>
            <a:chExt cx="9271533" cy="5285819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0" y="38100"/>
              <a:ext cx="9271533" cy="6836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-US" sz="3600" u="none" cap="none" strike="noStrike">
                  <a:solidFill>
                    <a:srgbClr val="8AABCA"/>
                  </a:solidFill>
                  <a:latin typeface="Open Sans"/>
                  <a:ea typeface="Open Sans"/>
                  <a:cs typeface="Open Sans"/>
                  <a:sym typeface="Open Sans"/>
                </a:rPr>
                <a:t>TODAY'S TOPICS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0" y="890032"/>
              <a:ext cx="9271533" cy="4433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-US" sz="3000" u="none" cap="none" strike="noStrike">
                  <a:solidFill>
                    <a:srgbClr val="273755"/>
                  </a:solidFill>
                  <a:latin typeface="Open Sans"/>
                  <a:ea typeface="Open Sans"/>
                  <a:cs typeface="Open Sans"/>
                  <a:sym typeface="Open Sans"/>
                </a:rPr>
                <a:t>Introduction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-US" sz="3000">
                  <a:solidFill>
                    <a:srgbClr val="273755"/>
                  </a:solidFill>
                  <a:latin typeface="Open Sans"/>
                  <a:ea typeface="Open Sans"/>
                  <a:cs typeface="Open Sans"/>
                  <a:sym typeface="Open Sans"/>
                </a:rPr>
                <a:t>Objective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-US" sz="3000" u="none" cap="none" strike="noStrike">
                  <a:solidFill>
                    <a:srgbClr val="273755"/>
                  </a:solidFill>
                  <a:latin typeface="Open Sans"/>
                  <a:ea typeface="Open Sans"/>
                  <a:cs typeface="Open Sans"/>
                  <a:sym typeface="Open Sans"/>
                </a:rPr>
                <a:t>Our Services</a:t>
              </a:r>
              <a:endParaRPr b="0" i="0" sz="3000" u="none" cap="none" strike="noStrike">
                <a:solidFill>
                  <a:srgbClr val="273755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-US" sz="3000">
                  <a:solidFill>
                    <a:srgbClr val="273755"/>
                  </a:solidFill>
                  <a:latin typeface="Open Sans"/>
                  <a:ea typeface="Open Sans"/>
                  <a:cs typeface="Open Sans"/>
                  <a:sym typeface="Open Sans"/>
                </a:rPr>
                <a:t>Implementation</a:t>
              </a:r>
              <a:endParaRPr sz="3000">
                <a:solidFill>
                  <a:srgbClr val="273755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-US" sz="3000" u="none" cap="none" strike="noStrike">
                  <a:solidFill>
                    <a:srgbClr val="273755"/>
                  </a:solidFill>
                  <a:latin typeface="Open Sans"/>
                  <a:ea typeface="Open Sans"/>
                  <a:cs typeface="Open Sans"/>
                  <a:sym typeface="Open Sans"/>
                </a:rPr>
                <a:t>Sample Pages</a:t>
              </a:r>
              <a:endParaRPr b="0" i="0" sz="3000" u="none" cap="none" strike="noStrike">
                <a:solidFill>
                  <a:srgbClr val="273755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-US" sz="3000">
                  <a:solidFill>
                    <a:srgbClr val="273755"/>
                  </a:solidFill>
                  <a:latin typeface="Open Sans"/>
                  <a:ea typeface="Open Sans"/>
                  <a:cs typeface="Open Sans"/>
                  <a:sym typeface="Open Sans"/>
                </a:rPr>
                <a:t>Demo</a:t>
              </a:r>
              <a:endParaRPr sz="3000">
                <a:solidFill>
                  <a:srgbClr val="273755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r">
                <a:lnSpc>
                  <a:spcPct val="15005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99"/>
                <a:buFont typeface="Arial"/>
                <a:buNone/>
              </a:pPr>
              <a:r>
                <a:rPr b="0" i="0" lang="en-US" sz="2999" u="none" cap="none" strike="noStrike">
                  <a:solidFill>
                    <a:srgbClr val="273755"/>
                  </a:solidFill>
                  <a:latin typeface="Open Sans"/>
                  <a:ea typeface="Open Sans"/>
                  <a:cs typeface="Open Sans"/>
                  <a:sym typeface="Open Sans"/>
                </a:rPr>
                <a:t>Conclusion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100;p14"/>
          <p:cNvGrpSpPr/>
          <p:nvPr/>
        </p:nvGrpSpPr>
        <p:grpSpPr>
          <a:xfrm>
            <a:off x="9781977" y="3970014"/>
            <a:ext cx="7620396" cy="2461272"/>
            <a:chOff x="0" y="152400"/>
            <a:chExt cx="10160528" cy="3281696"/>
          </a:xfrm>
        </p:grpSpPr>
        <p:sp>
          <p:nvSpPr>
            <p:cNvPr id="101" name="Google Shape;101;p14"/>
            <p:cNvSpPr txBox="1"/>
            <p:nvPr/>
          </p:nvSpPr>
          <p:spPr>
            <a:xfrm>
              <a:off x="0" y="152400"/>
              <a:ext cx="10160528" cy="2797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1" i="0" lang="en-US" sz="8000" u="none" cap="none" strike="noStrike">
                  <a:solidFill>
                    <a:srgbClr val="F9FCFF"/>
                  </a:solidFill>
                  <a:latin typeface="Open Sans"/>
                  <a:ea typeface="Open Sans"/>
                  <a:cs typeface="Open Sans"/>
                  <a:sym typeface="Open Sans"/>
                </a:rPr>
                <a:t>Presentation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1" i="0" lang="en-US" sz="8000" u="none" cap="none" strike="noStrike">
                  <a:solidFill>
                    <a:srgbClr val="F9FCFF"/>
                  </a:solidFill>
                  <a:latin typeface="Open Sans"/>
                  <a:ea typeface="Open Sans"/>
                  <a:cs typeface="Open Sans"/>
                  <a:sym typeface="Open Sans"/>
                </a:rPr>
                <a:t>Outline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0" y="3332496"/>
              <a:ext cx="1270000" cy="101600"/>
            </a:xfrm>
            <a:prstGeom prst="rect">
              <a:avLst/>
            </a:prstGeom>
            <a:solidFill>
              <a:srgbClr val="F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C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-290413" y="3333750"/>
            <a:ext cx="18859500" cy="7219950"/>
          </a:xfrm>
          <a:prstGeom prst="rect">
            <a:avLst/>
          </a:prstGeom>
          <a:solidFill>
            <a:srgbClr val="273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 amt="15000"/>
          </a:blip>
          <a:srcRect b="22205" l="0" r="0" t="22207"/>
          <a:stretch/>
        </p:blipFill>
        <p:spPr>
          <a:xfrm>
            <a:off x="-317628" y="3619500"/>
            <a:ext cx="18913927" cy="6991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15"/>
          <p:cNvGrpSpPr/>
          <p:nvPr/>
        </p:nvGrpSpPr>
        <p:grpSpPr>
          <a:xfrm>
            <a:off x="1028700" y="6981646"/>
            <a:ext cx="16211949" cy="2276654"/>
            <a:chOff x="0" y="38100"/>
            <a:chExt cx="21615932" cy="3035538"/>
          </a:xfrm>
        </p:grpSpPr>
        <p:sp>
          <p:nvSpPr>
            <p:cNvPr id="110" name="Google Shape;110;p15"/>
            <p:cNvSpPr txBox="1"/>
            <p:nvPr/>
          </p:nvSpPr>
          <p:spPr>
            <a:xfrm>
              <a:off x="0" y="38100"/>
              <a:ext cx="21615932" cy="6836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-US" sz="3600" u="none" cap="none" strike="noStrike">
                  <a:solidFill>
                    <a:srgbClr val="F9FCFF"/>
                  </a:solidFill>
                  <a:latin typeface="Open Sans"/>
                  <a:ea typeface="Open Sans"/>
                  <a:cs typeface="Open Sans"/>
                  <a:sym typeface="Open Sans"/>
                </a:rPr>
                <a:t>HOSTEL ROOM ALLOCATION SYSTEM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0" y="890032"/>
              <a:ext cx="21615932" cy="21836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-US" sz="3000" u="none" cap="none" strike="noStrike">
                  <a:solidFill>
                    <a:srgbClr val="F9FCFF"/>
                  </a:solidFill>
                  <a:latin typeface="Open Sans"/>
                  <a:ea typeface="Open Sans"/>
                  <a:cs typeface="Open Sans"/>
                  <a:sym typeface="Open Sans"/>
                </a:rPr>
                <a:t>A software that allows automation of currently existing hostel room allocation process, while not compromising on the choices of the student's for their roommates and hostels.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15"/>
          <p:cNvGrpSpPr/>
          <p:nvPr/>
        </p:nvGrpSpPr>
        <p:grpSpPr>
          <a:xfrm>
            <a:off x="1028700" y="1005209"/>
            <a:ext cx="16211946" cy="1456682"/>
            <a:chOff x="0" y="152400"/>
            <a:chExt cx="21615928" cy="1942242"/>
          </a:xfrm>
        </p:grpSpPr>
        <p:sp>
          <p:nvSpPr>
            <p:cNvPr id="113" name="Google Shape;113;p15"/>
            <p:cNvSpPr txBox="1"/>
            <p:nvPr/>
          </p:nvSpPr>
          <p:spPr>
            <a:xfrm>
              <a:off x="0" y="152400"/>
              <a:ext cx="21615928" cy="14579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1" i="0" lang="en-US" sz="8000" u="none" cap="none" strike="noStrike">
                  <a:solidFill>
                    <a:srgbClr val="273755"/>
                  </a:solidFill>
                  <a:latin typeface="Open Sans"/>
                  <a:ea typeface="Open Sans"/>
                  <a:cs typeface="Open Sans"/>
                  <a:sym typeface="Open Sans"/>
                </a:rPr>
                <a:t>Introduction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0" y="1993042"/>
              <a:ext cx="1270000" cy="101600"/>
            </a:xfrm>
            <a:prstGeom prst="rect">
              <a:avLst/>
            </a:prstGeom>
            <a:solidFill>
              <a:srgbClr val="2737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C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6"/>
          <p:cNvGrpSpPr/>
          <p:nvPr/>
        </p:nvGrpSpPr>
        <p:grpSpPr>
          <a:xfrm>
            <a:off x="1028700" y="4193084"/>
            <a:ext cx="4953400" cy="2862262"/>
            <a:chOff x="0" y="0"/>
            <a:chExt cx="6604533" cy="3816350"/>
          </a:xfrm>
        </p:grpSpPr>
        <p:sp>
          <p:nvSpPr>
            <p:cNvPr id="120" name="Google Shape;120;p16"/>
            <p:cNvSpPr txBox="1"/>
            <p:nvPr/>
          </p:nvSpPr>
          <p:spPr>
            <a:xfrm>
              <a:off x="0" y="0"/>
              <a:ext cx="6604533" cy="714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rgbClr val="8AABCA"/>
                  </a:solidFill>
                  <a:latin typeface="Open Sans"/>
                  <a:ea typeface="Open Sans"/>
                  <a:cs typeface="Open Sans"/>
                  <a:sym typeface="Open Sans"/>
                </a:rPr>
                <a:t>Computerisation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0" y="882650"/>
              <a:ext cx="6604533" cy="29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rgbClr val="273755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-US" sz="3000" u="none" cap="none" strike="noStrike">
                  <a:solidFill>
                    <a:srgbClr val="273755"/>
                  </a:solidFill>
                  <a:latin typeface="Open Sans"/>
                  <a:ea typeface="Open Sans"/>
                  <a:cs typeface="Open Sans"/>
                  <a:sym typeface="Open Sans"/>
                </a:rPr>
                <a:t>Make the currently existing process of the room allocation completely automated.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16"/>
          <p:cNvGrpSpPr/>
          <p:nvPr/>
        </p:nvGrpSpPr>
        <p:grpSpPr>
          <a:xfrm>
            <a:off x="6667300" y="4193084"/>
            <a:ext cx="4953400" cy="2299692"/>
            <a:chOff x="0" y="0"/>
            <a:chExt cx="6604533" cy="3066256"/>
          </a:xfrm>
        </p:grpSpPr>
        <p:sp>
          <p:nvSpPr>
            <p:cNvPr id="123" name="Google Shape;123;p16"/>
            <p:cNvSpPr txBox="1"/>
            <p:nvPr/>
          </p:nvSpPr>
          <p:spPr>
            <a:xfrm>
              <a:off x="0" y="0"/>
              <a:ext cx="6604533" cy="714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rgbClr val="8AABCA"/>
                  </a:solidFill>
                  <a:latin typeface="Open Sans"/>
                  <a:ea typeface="Open Sans"/>
                  <a:cs typeface="Open Sans"/>
                  <a:sym typeface="Open Sans"/>
                </a:rPr>
                <a:t>Data Consistency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0" y="882650"/>
              <a:ext cx="6604533" cy="21836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rgbClr val="273755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-US" sz="3000" u="none" cap="none" strike="noStrike">
                  <a:solidFill>
                    <a:srgbClr val="273755"/>
                  </a:solidFill>
                  <a:latin typeface="Open Sans"/>
                  <a:ea typeface="Open Sans"/>
                  <a:cs typeface="Open Sans"/>
                  <a:sym typeface="Open Sans"/>
                </a:rPr>
                <a:t>No loss of data and reducing data redundancy to the possible extent.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p16"/>
          <p:cNvGrpSpPr/>
          <p:nvPr/>
        </p:nvGrpSpPr>
        <p:grpSpPr>
          <a:xfrm>
            <a:off x="12305900" y="4193084"/>
            <a:ext cx="4953400" cy="2862262"/>
            <a:chOff x="0" y="0"/>
            <a:chExt cx="6604533" cy="3816350"/>
          </a:xfrm>
        </p:grpSpPr>
        <p:sp>
          <p:nvSpPr>
            <p:cNvPr id="126" name="Google Shape;126;p16"/>
            <p:cNvSpPr txBox="1"/>
            <p:nvPr/>
          </p:nvSpPr>
          <p:spPr>
            <a:xfrm>
              <a:off x="0" y="0"/>
              <a:ext cx="6604533" cy="714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rgbClr val="8AABCA"/>
                  </a:solidFill>
                  <a:latin typeface="Open Sans"/>
                  <a:ea typeface="Open Sans"/>
                  <a:cs typeface="Open Sans"/>
                  <a:sym typeface="Open Sans"/>
                </a:rPr>
                <a:t>User Friendly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6"/>
            <p:cNvSpPr txBox="1"/>
            <p:nvPr/>
          </p:nvSpPr>
          <p:spPr>
            <a:xfrm>
              <a:off x="0" y="882650"/>
              <a:ext cx="6604533" cy="29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rgbClr val="273755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-US" sz="3000" u="none" cap="none" strike="noStrike">
                  <a:solidFill>
                    <a:srgbClr val="273755"/>
                  </a:solidFill>
                  <a:latin typeface="Open Sans"/>
                  <a:ea typeface="Open Sans"/>
                  <a:cs typeface="Open Sans"/>
                  <a:sym typeface="Open Sans"/>
                </a:rPr>
                <a:t>A responsive web page with a proper front end and that is easier to interact with.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16"/>
          <p:cNvSpPr/>
          <p:nvPr/>
        </p:nvSpPr>
        <p:spPr>
          <a:xfrm>
            <a:off x="-266700" y="-247650"/>
            <a:ext cx="18821400" cy="3581400"/>
          </a:xfrm>
          <a:prstGeom prst="rect">
            <a:avLst/>
          </a:prstGeom>
          <a:solidFill>
            <a:srgbClr val="273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 amt="15000"/>
          </a:blip>
          <a:srcRect b="55366" l="0" r="0" t="18177"/>
          <a:stretch/>
        </p:blipFill>
        <p:spPr>
          <a:xfrm>
            <a:off x="-317628" y="-285750"/>
            <a:ext cx="18913929" cy="3333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16"/>
          <p:cNvGrpSpPr/>
          <p:nvPr/>
        </p:nvGrpSpPr>
        <p:grpSpPr>
          <a:xfrm>
            <a:off x="1028700" y="1005209"/>
            <a:ext cx="16211946" cy="1456682"/>
            <a:chOff x="0" y="152400"/>
            <a:chExt cx="21615928" cy="1942242"/>
          </a:xfrm>
        </p:grpSpPr>
        <p:sp>
          <p:nvSpPr>
            <p:cNvPr id="131" name="Google Shape;131;p16"/>
            <p:cNvSpPr txBox="1"/>
            <p:nvPr/>
          </p:nvSpPr>
          <p:spPr>
            <a:xfrm>
              <a:off x="0" y="152400"/>
              <a:ext cx="21615928" cy="14579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1" i="0" lang="en-US" sz="8000" u="none" cap="none" strike="noStrike">
                  <a:solidFill>
                    <a:srgbClr val="F9FCFF"/>
                  </a:solidFill>
                  <a:latin typeface="Open Sans"/>
                  <a:ea typeface="Open Sans"/>
                  <a:cs typeface="Open Sans"/>
                  <a:sym typeface="Open Sans"/>
                </a:rPr>
                <a:t>Objective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0" y="1993042"/>
              <a:ext cx="1270000" cy="101600"/>
            </a:xfrm>
            <a:prstGeom prst="rect">
              <a:avLst/>
            </a:prstGeom>
            <a:solidFill>
              <a:srgbClr val="F9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C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-342900" y="-276225"/>
            <a:ext cx="9772650" cy="10839450"/>
          </a:xfrm>
          <a:prstGeom prst="rect">
            <a:avLst/>
          </a:prstGeom>
          <a:solidFill>
            <a:srgbClr val="273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 rotWithShape="1">
          <a:blip r:embed="rId3">
            <a:alphaModFix amt="15000"/>
          </a:blip>
          <a:srcRect b="0" l="29267" r="29267" t="0"/>
          <a:stretch/>
        </p:blipFill>
        <p:spPr>
          <a:xfrm>
            <a:off x="59871" y="-85725"/>
            <a:ext cx="9369879" cy="10648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" name="Google Shape;139;p17"/>
          <p:cNvGrpSpPr/>
          <p:nvPr/>
        </p:nvGrpSpPr>
        <p:grpSpPr>
          <a:xfrm>
            <a:off x="10334425" y="7038685"/>
            <a:ext cx="7048900" cy="2314158"/>
            <a:chOff x="0" y="152400"/>
            <a:chExt cx="9398533" cy="3085544"/>
          </a:xfrm>
        </p:grpSpPr>
        <p:sp>
          <p:nvSpPr>
            <p:cNvPr id="140" name="Google Shape;140;p17"/>
            <p:cNvSpPr txBox="1"/>
            <p:nvPr/>
          </p:nvSpPr>
          <p:spPr>
            <a:xfrm>
              <a:off x="0" y="2554287"/>
              <a:ext cx="9398533" cy="6836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2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5" y="152400"/>
              <a:ext cx="9398528" cy="14579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1" i="0" lang="en-US" sz="8000" u="none" cap="none" strike="noStrike">
                  <a:solidFill>
                    <a:srgbClr val="273755"/>
                  </a:solidFill>
                  <a:latin typeface="Open Sans"/>
                  <a:ea typeface="Open Sans"/>
                  <a:cs typeface="Open Sans"/>
                  <a:sym typeface="Open Sans"/>
                </a:rPr>
                <a:t>Our Services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8128533" y="1993042"/>
              <a:ext cx="1270000" cy="101600"/>
            </a:xfrm>
            <a:prstGeom prst="rect">
              <a:avLst/>
            </a:prstGeom>
            <a:solidFill>
              <a:srgbClr val="2737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17"/>
          <p:cNvSpPr txBox="1"/>
          <p:nvPr/>
        </p:nvSpPr>
        <p:spPr>
          <a:xfrm>
            <a:off x="3924910" y="1271870"/>
            <a:ext cx="3810400" cy="533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9FCFF"/>
                </a:solidFill>
                <a:latin typeface="Open Sans"/>
                <a:ea typeface="Open Sans"/>
                <a:cs typeface="Open Sans"/>
                <a:sym typeface="Open Sans"/>
              </a:rPr>
              <a:t>Multiple Admins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3924910" y="2771470"/>
            <a:ext cx="3810400" cy="10965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9FCFF"/>
                </a:solidFill>
                <a:latin typeface="Open Sans"/>
                <a:ea typeface="Open Sans"/>
                <a:cs typeface="Open Sans"/>
                <a:sym typeface="Open Sans"/>
              </a:rPr>
              <a:t>Send and Accepting requests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3924910" y="4833640"/>
            <a:ext cx="3810400" cy="533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9FCFF"/>
                </a:solidFill>
                <a:latin typeface="Open Sans"/>
                <a:ea typeface="Open Sans"/>
                <a:cs typeface="Open Sans"/>
                <a:sym typeface="Open Sans"/>
              </a:rPr>
              <a:t>Easy Record Keeping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3924910" y="6333239"/>
            <a:ext cx="3810400" cy="10965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9FCFF"/>
                </a:solidFill>
                <a:latin typeface="Open Sans"/>
                <a:ea typeface="Open Sans"/>
                <a:cs typeface="Open Sans"/>
                <a:sym typeface="Open Sans"/>
              </a:rPr>
              <a:t>Transparency in the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3924910" y="8112377"/>
            <a:ext cx="3810400" cy="10965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9FCFF"/>
                </a:solidFill>
                <a:latin typeface="Open Sans"/>
                <a:ea typeface="Open Sans"/>
                <a:cs typeface="Open Sans"/>
                <a:sym typeface="Open Sans"/>
              </a:rPr>
              <a:t>Easy student interaction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C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/>
          <p:nvPr/>
        </p:nvSpPr>
        <p:spPr>
          <a:xfrm>
            <a:off x="-342900" y="-276225"/>
            <a:ext cx="9772800" cy="10839300"/>
          </a:xfrm>
          <a:prstGeom prst="rect">
            <a:avLst/>
          </a:prstGeom>
          <a:solidFill>
            <a:srgbClr val="273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 rotWithShape="1">
          <a:blip r:embed="rId3">
            <a:alphaModFix amt="15000"/>
          </a:blip>
          <a:srcRect b="0" l="29263" r="29268" t="0"/>
          <a:stretch/>
        </p:blipFill>
        <p:spPr>
          <a:xfrm>
            <a:off x="59871" y="-85725"/>
            <a:ext cx="9369875" cy="106489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Google Shape;154;p18"/>
          <p:cNvGrpSpPr/>
          <p:nvPr/>
        </p:nvGrpSpPr>
        <p:grpSpPr>
          <a:xfrm>
            <a:off x="9528962" y="7175937"/>
            <a:ext cx="8287425" cy="2176939"/>
            <a:chOff x="-1073951" y="335402"/>
            <a:chExt cx="11049900" cy="2902585"/>
          </a:xfrm>
        </p:grpSpPr>
        <p:sp>
          <p:nvSpPr>
            <p:cNvPr id="155" name="Google Shape;155;p18"/>
            <p:cNvSpPr txBox="1"/>
            <p:nvPr/>
          </p:nvSpPr>
          <p:spPr>
            <a:xfrm>
              <a:off x="0" y="2554287"/>
              <a:ext cx="9398400" cy="68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2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8"/>
            <p:cNvSpPr txBox="1"/>
            <p:nvPr/>
          </p:nvSpPr>
          <p:spPr>
            <a:xfrm>
              <a:off x="-1073951" y="335402"/>
              <a:ext cx="11049900" cy="14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1" lang="en-US" sz="8000">
                  <a:solidFill>
                    <a:srgbClr val="273755"/>
                  </a:solidFill>
                  <a:latin typeface="Open Sans"/>
                  <a:ea typeface="Open Sans"/>
                  <a:cs typeface="Open Sans"/>
                  <a:sym typeface="Open Sans"/>
                </a:rPr>
                <a:t>Implementation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8128533" y="1993042"/>
              <a:ext cx="1269900" cy="101700"/>
            </a:xfrm>
            <a:prstGeom prst="rect">
              <a:avLst/>
            </a:prstGeom>
            <a:solidFill>
              <a:srgbClr val="2737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18"/>
          <p:cNvSpPr txBox="1"/>
          <p:nvPr/>
        </p:nvSpPr>
        <p:spPr>
          <a:xfrm>
            <a:off x="1328200" y="1527553"/>
            <a:ext cx="6407100" cy="77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9FCFF"/>
              </a:buClr>
              <a:buSzPts val="3000"/>
              <a:buFont typeface="Open Sans"/>
              <a:buAutoNum type="arabicPeriod"/>
            </a:pPr>
            <a:r>
              <a:rPr lang="en-US" sz="3000">
                <a:solidFill>
                  <a:srgbClr val="F9FCFF"/>
                </a:solidFill>
                <a:latin typeface="Open Sans"/>
                <a:ea typeface="Open Sans"/>
                <a:cs typeface="Open Sans"/>
                <a:sym typeface="Open Sans"/>
              </a:rPr>
              <a:t>Administrator Module</a:t>
            </a:r>
            <a:endParaRPr sz="3000">
              <a:solidFill>
                <a:srgbClr val="F9FC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9FCFF"/>
              </a:buClr>
              <a:buSzPts val="3000"/>
              <a:buFont typeface="Open Sans"/>
              <a:buChar char="○"/>
            </a:pPr>
            <a:r>
              <a:rPr lang="en-US" sz="3000">
                <a:solidFill>
                  <a:srgbClr val="F9FCFF"/>
                </a:solidFill>
                <a:latin typeface="Open Sans"/>
                <a:ea typeface="Open Sans"/>
                <a:cs typeface="Open Sans"/>
                <a:sym typeface="Open Sans"/>
              </a:rPr>
              <a:t>Allot different students in different hostels.</a:t>
            </a:r>
            <a:endParaRPr sz="3000">
              <a:solidFill>
                <a:srgbClr val="F9FC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9FCFF"/>
              </a:buClr>
              <a:buSzPts val="3000"/>
              <a:buFont typeface="Open Sans"/>
              <a:buChar char="○"/>
            </a:pPr>
            <a:r>
              <a:rPr lang="en-US" sz="3000">
                <a:solidFill>
                  <a:srgbClr val="F9FCFF"/>
                </a:solidFill>
                <a:latin typeface="Open Sans"/>
                <a:ea typeface="Open Sans"/>
                <a:cs typeface="Open Sans"/>
                <a:sym typeface="Open Sans"/>
              </a:rPr>
              <a:t>Vacate all the students from the hostel</a:t>
            </a:r>
            <a:endParaRPr sz="3000">
              <a:solidFill>
                <a:srgbClr val="F9FC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9FCFF"/>
              </a:buClr>
              <a:buSzPts val="3000"/>
              <a:buFont typeface="Open Sans"/>
              <a:buChar char="○"/>
            </a:pPr>
            <a:r>
              <a:rPr lang="en-US" sz="3000">
                <a:solidFill>
                  <a:srgbClr val="F9FCFF"/>
                </a:solidFill>
                <a:latin typeface="Open Sans"/>
                <a:ea typeface="Open Sans"/>
                <a:cs typeface="Open Sans"/>
                <a:sym typeface="Open Sans"/>
              </a:rPr>
              <a:t>Appoint new admins(only by the main admin)</a:t>
            </a:r>
            <a:endParaRPr sz="3000">
              <a:solidFill>
                <a:srgbClr val="F9FC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9FCFF"/>
              </a:buClr>
              <a:buSzPts val="3000"/>
              <a:buFont typeface="Open Sans"/>
              <a:buChar char="○"/>
            </a:pPr>
            <a:r>
              <a:rPr lang="en-US" sz="3000">
                <a:solidFill>
                  <a:srgbClr val="F9FCFF"/>
                </a:solidFill>
                <a:latin typeface="Open Sans"/>
                <a:ea typeface="Open Sans"/>
                <a:cs typeface="Open Sans"/>
                <a:sym typeface="Open Sans"/>
              </a:rPr>
              <a:t>Add new hostels and assign admins to it.(only by the main admin).</a:t>
            </a:r>
            <a:endParaRPr sz="3000">
              <a:solidFill>
                <a:srgbClr val="F9FC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9FCFF"/>
              </a:buClr>
              <a:buSzPts val="3000"/>
              <a:buFont typeface="Open Sans"/>
              <a:buChar char="○"/>
            </a:pPr>
            <a:r>
              <a:rPr lang="en-US" sz="3000">
                <a:solidFill>
                  <a:srgbClr val="F9FCFF"/>
                </a:solidFill>
                <a:latin typeface="Open Sans"/>
                <a:ea typeface="Open Sans"/>
                <a:cs typeface="Open Sans"/>
                <a:sym typeface="Open Sans"/>
              </a:rPr>
              <a:t>Post feed to the students.</a:t>
            </a:r>
            <a:endParaRPr sz="3000">
              <a:solidFill>
                <a:srgbClr val="F9FC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3924910" y="2771470"/>
            <a:ext cx="38103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3924910" y="4833640"/>
            <a:ext cx="38103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3924910" y="6333239"/>
            <a:ext cx="38103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3924910" y="8112377"/>
            <a:ext cx="38103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C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/>
          <p:nvPr/>
        </p:nvSpPr>
        <p:spPr>
          <a:xfrm>
            <a:off x="-342900" y="-276225"/>
            <a:ext cx="9772800" cy="10839300"/>
          </a:xfrm>
          <a:prstGeom prst="rect">
            <a:avLst/>
          </a:prstGeom>
          <a:solidFill>
            <a:srgbClr val="273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9"/>
          <p:cNvPicPr preferRelativeResize="0"/>
          <p:nvPr/>
        </p:nvPicPr>
        <p:blipFill rotWithShape="1">
          <a:blip r:embed="rId3">
            <a:alphaModFix amt="15000"/>
          </a:blip>
          <a:srcRect b="0" l="29263" r="29268" t="0"/>
          <a:stretch/>
        </p:blipFill>
        <p:spPr>
          <a:xfrm>
            <a:off x="59871" y="-85725"/>
            <a:ext cx="9369875" cy="106489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19"/>
          <p:cNvGrpSpPr/>
          <p:nvPr/>
        </p:nvGrpSpPr>
        <p:grpSpPr>
          <a:xfrm>
            <a:off x="9528962" y="7175937"/>
            <a:ext cx="8287425" cy="2176939"/>
            <a:chOff x="-1073951" y="335402"/>
            <a:chExt cx="11049900" cy="2902585"/>
          </a:xfrm>
        </p:grpSpPr>
        <p:sp>
          <p:nvSpPr>
            <p:cNvPr id="170" name="Google Shape;170;p19"/>
            <p:cNvSpPr txBox="1"/>
            <p:nvPr/>
          </p:nvSpPr>
          <p:spPr>
            <a:xfrm>
              <a:off x="0" y="2554287"/>
              <a:ext cx="9398400" cy="68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2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9"/>
            <p:cNvSpPr txBox="1"/>
            <p:nvPr/>
          </p:nvSpPr>
          <p:spPr>
            <a:xfrm>
              <a:off x="-1073951" y="335402"/>
              <a:ext cx="11049900" cy="14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1" lang="en-US" sz="8000">
                  <a:solidFill>
                    <a:srgbClr val="273755"/>
                  </a:solidFill>
                  <a:latin typeface="Open Sans"/>
                  <a:ea typeface="Open Sans"/>
                  <a:cs typeface="Open Sans"/>
                  <a:sym typeface="Open Sans"/>
                </a:rPr>
                <a:t>Implementation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8128533" y="1993042"/>
              <a:ext cx="1269900" cy="101700"/>
            </a:xfrm>
            <a:prstGeom prst="rect">
              <a:avLst/>
            </a:prstGeom>
            <a:solidFill>
              <a:srgbClr val="2737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19"/>
          <p:cNvSpPr txBox="1"/>
          <p:nvPr/>
        </p:nvSpPr>
        <p:spPr>
          <a:xfrm>
            <a:off x="1328200" y="1542585"/>
            <a:ext cx="6407100" cy="85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9FCFF"/>
                </a:solidFill>
                <a:latin typeface="Open Sans"/>
                <a:ea typeface="Open Sans"/>
                <a:cs typeface="Open Sans"/>
                <a:sym typeface="Open Sans"/>
              </a:rPr>
              <a:t>2. User</a:t>
            </a:r>
            <a:r>
              <a:rPr lang="en-US" sz="3000">
                <a:solidFill>
                  <a:srgbClr val="F9FCFF"/>
                </a:solidFill>
                <a:latin typeface="Open Sans"/>
                <a:ea typeface="Open Sans"/>
                <a:cs typeface="Open Sans"/>
                <a:sym typeface="Open Sans"/>
              </a:rPr>
              <a:t> Module</a:t>
            </a:r>
            <a:endParaRPr sz="3000">
              <a:solidFill>
                <a:srgbClr val="F9FC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9FCFF"/>
              </a:buClr>
              <a:buSzPts val="3000"/>
              <a:buFont typeface="Open Sans"/>
              <a:buChar char="○"/>
            </a:pPr>
            <a:r>
              <a:rPr lang="en-US" sz="3000">
                <a:solidFill>
                  <a:srgbClr val="F9FCFF"/>
                </a:solidFill>
                <a:latin typeface="Open Sans"/>
                <a:ea typeface="Open Sans"/>
                <a:cs typeface="Open Sans"/>
                <a:sym typeface="Open Sans"/>
              </a:rPr>
              <a:t>Student can choose their roommates</a:t>
            </a:r>
            <a:endParaRPr sz="3000">
              <a:solidFill>
                <a:srgbClr val="F9FC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9FCFF"/>
              </a:buClr>
              <a:buSzPts val="3000"/>
              <a:buFont typeface="Open Sans"/>
              <a:buChar char="○"/>
            </a:pPr>
            <a:r>
              <a:rPr lang="en-US" sz="3000">
                <a:solidFill>
                  <a:srgbClr val="F9FCFF"/>
                </a:solidFill>
                <a:latin typeface="Open Sans"/>
                <a:ea typeface="Open Sans"/>
                <a:cs typeface="Open Sans"/>
                <a:sym typeface="Open Sans"/>
              </a:rPr>
              <a:t>Edit their profile.</a:t>
            </a:r>
            <a:endParaRPr sz="3000">
              <a:solidFill>
                <a:srgbClr val="F9FC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9FCFF"/>
              </a:buClr>
              <a:buSzPts val="3000"/>
              <a:buFont typeface="Open Sans"/>
              <a:buChar char="○"/>
            </a:pPr>
            <a:r>
              <a:rPr lang="en-US" sz="3000">
                <a:solidFill>
                  <a:srgbClr val="F9FCFF"/>
                </a:solidFill>
                <a:latin typeface="Open Sans"/>
                <a:ea typeface="Open Sans"/>
                <a:cs typeface="Open Sans"/>
                <a:sym typeface="Open Sans"/>
              </a:rPr>
              <a:t>Allows students to send and accept requests and get notified for the same.</a:t>
            </a:r>
            <a:endParaRPr sz="3000">
              <a:solidFill>
                <a:srgbClr val="F9FC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9FCFF"/>
              </a:buClr>
              <a:buSzPts val="3000"/>
              <a:buFont typeface="Open Sans"/>
              <a:buChar char="○"/>
            </a:pPr>
            <a:r>
              <a:rPr lang="en-US" sz="3000">
                <a:solidFill>
                  <a:srgbClr val="F9FCFF"/>
                </a:solidFill>
                <a:latin typeface="Open Sans"/>
                <a:ea typeface="Open Sans"/>
                <a:cs typeface="Open Sans"/>
                <a:sym typeface="Open Sans"/>
              </a:rPr>
              <a:t>Can post complaints to the admin and check the status of the complaint.</a:t>
            </a:r>
            <a:endParaRPr sz="3000">
              <a:solidFill>
                <a:srgbClr val="F9FC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9FCFF"/>
              </a:buClr>
              <a:buSzPts val="3000"/>
              <a:buFont typeface="Open Sans"/>
              <a:buChar char="○"/>
            </a:pPr>
            <a:r>
              <a:rPr lang="en-US" sz="3000">
                <a:solidFill>
                  <a:srgbClr val="F9FCFF"/>
                </a:solidFill>
                <a:latin typeface="Open Sans"/>
                <a:ea typeface="Open Sans"/>
                <a:cs typeface="Open Sans"/>
                <a:sym typeface="Open Sans"/>
              </a:rPr>
              <a:t>Can see the feed posted by the admin.</a:t>
            </a:r>
            <a:endParaRPr sz="3000">
              <a:solidFill>
                <a:srgbClr val="F9FC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9FC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3924910" y="2771470"/>
            <a:ext cx="38103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3924910" y="4833640"/>
            <a:ext cx="38103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3924910" y="6333239"/>
            <a:ext cx="38103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3924910" y="8112377"/>
            <a:ext cx="38103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755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0"/>
          <p:cNvPicPr preferRelativeResize="0"/>
          <p:nvPr/>
        </p:nvPicPr>
        <p:blipFill rotWithShape="1">
          <a:blip r:embed="rId3">
            <a:alphaModFix amt="80000"/>
          </a:blip>
          <a:srcRect b="4421" l="17623" r="17630" t="4412"/>
          <a:stretch/>
        </p:blipFill>
        <p:spPr>
          <a:xfrm>
            <a:off x="9143999" y="280603"/>
            <a:ext cx="8861890" cy="4862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 rotWithShape="1">
          <a:blip r:embed="rId4">
            <a:alphaModFix/>
          </a:blip>
          <a:srcRect b="0" l="7258" r="9594" t="17876"/>
          <a:stretch/>
        </p:blipFill>
        <p:spPr>
          <a:xfrm>
            <a:off x="9036925" y="280600"/>
            <a:ext cx="8968975" cy="498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 rotWithShape="1">
          <a:blip r:embed="rId5">
            <a:alphaModFix/>
          </a:blip>
          <a:srcRect b="-1918" l="929" r="16040" t="19918"/>
          <a:stretch/>
        </p:blipFill>
        <p:spPr>
          <a:xfrm>
            <a:off x="9036925" y="5154032"/>
            <a:ext cx="8968975" cy="498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 rotWithShape="1">
          <a:blip r:embed="rId6">
            <a:alphaModFix/>
          </a:blip>
          <a:srcRect b="0" l="24161" r="20493" t="17094"/>
          <a:stretch/>
        </p:blipFill>
        <p:spPr>
          <a:xfrm>
            <a:off x="364601" y="286475"/>
            <a:ext cx="8724400" cy="7347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20"/>
          <p:cNvCxnSpPr/>
          <p:nvPr/>
        </p:nvCxnSpPr>
        <p:spPr>
          <a:xfrm>
            <a:off x="9010900" y="5104441"/>
            <a:ext cx="8985000" cy="0"/>
          </a:xfrm>
          <a:prstGeom prst="straightConnector1">
            <a:avLst/>
          </a:prstGeom>
          <a:noFill/>
          <a:ln cap="flat" cmpd="sng" w="9525">
            <a:solidFill>
              <a:srgbClr val="27375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7" name="Google Shape;187;p20"/>
          <p:cNvPicPr preferRelativeResize="0"/>
          <p:nvPr/>
        </p:nvPicPr>
        <p:blipFill rotWithShape="1">
          <a:blip r:embed="rId7">
            <a:alphaModFix/>
          </a:blip>
          <a:srcRect b="0" l="0" r="50038" t="83287"/>
          <a:stretch/>
        </p:blipFill>
        <p:spPr>
          <a:xfrm>
            <a:off x="364600" y="8333782"/>
            <a:ext cx="8861901" cy="1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/>
          <p:nvPr/>
        </p:nvSpPr>
        <p:spPr>
          <a:xfrm>
            <a:off x="8854625" y="104175"/>
            <a:ext cx="182400" cy="10029900"/>
          </a:xfrm>
          <a:prstGeom prst="rect">
            <a:avLst/>
          </a:prstGeom>
          <a:solidFill>
            <a:srgbClr val="27375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0"/>
          <p:cNvSpPr/>
          <p:nvPr/>
        </p:nvSpPr>
        <p:spPr>
          <a:xfrm rot="5400000">
            <a:off x="13439975" y="673972"/>
            <a:ext cx="162900" cy="8958600"/>
          </a:xfrm>
          <a:prstGeom prst="rect">
            <a:avLst/>
          </a:prstGeom>
          <a:solidFill>
            <a:srgbClr val="27375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" name="Google Shape;190;p20"/>
          <p:cNvGrpSpPr/>
          <p:nvPr/>
        </p:nvGrpSpPr>
        <p:grpSpPr>
          <a:xfrm>
            <a:off x="-266700" y="6495742"/>
            <a:ext cx="10058400" cy="3337425"/>
            <a:chOff x="0" y="0"/>
            <a:chExt cx="13411200" cy="4449900"/>
          </a:xfrm>
        </p:grpSpPr>
        <p:sp>
          <p:nvSpPr>
            <p:cNvPr id="191" name="Google Shape;191;p20"/>
            <p:cNvSpPr/>
            <p:nvPr/>
          </p:nvSpPr>
          <p:spPr>
            <a:xfrm>
              <a:off x="0" y="0"/>
              <a:ext cx="13411200" cy="4449900"/>
            </a:xfrm>
            <a:prstGeom prst="rect">
              <a:avLst/>
            </a:prstGeom>
            <a:solidFill>
              <a:srgbClr val="2737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0"/>
            <p:cNvSpPr txBox="1"/>
            <p:nvPr/>
          </p:nvSpPr>
          <p:spPr>
            <a:xfrm>
              <a:off x="2311133" y="834430"/>
              <a:ext cx="9144600" cy="13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-US" sz="3600" u="none" cap="none" strike="noStrike">
                  <a:solidFill>
                    <a:srgbClr val="F9FCFF"/>
                  </a:solidFill>
                  <a:latin typeface="Open Sans"/>
                  <a:ea typeface="Open Sans"/>
                  <a:cs typeface="Open Sans"/>
                  <a:sym typeface="Open Sans"/>
                </a:rPr>
                <a:t>Sample Designs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0"/>
            <p:cNvSpPr txBox="1"/>
            <p:nvPr/>
          </p:nvSpPr>
          <p:spPr>
            <a:xfrm>
              <a:off x="2311133" y="2220158"/>
              <a:ext cx="9144600" cy="14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-US" sz="3000" u="none" cap="none" strike="noStrike">
                  <a:solidFill>
                    <a:srgbClr val="F9FCFF"/>
                  </a:solidFill>
                  <a:latin typeface="Open Sans"/>
                  <a:ea typeface="Open Sans"/>
                  <a:cs typeface="Open Sans"/>
                  <a:sym typeface="Open Sans"/>
                </a:rPr>
                <a:t>Web pages for the users logging in.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C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21"/>
          <p:cNvGrpSpPr/>
          <p:nvPr/>
        </p:nvGrpSpPr>
        <p:grpSpPr>
          <a:xfrm>
            <a:off x="12677575" y="2721769"/>
            <a:ext cx="4858200" cy="4843575"/>
            <a:chOff x="0" y="0"/>
            <a:chExt cx="6477600" cy="6458100"/>
          </a:xfrm>
        </p:grpSpPr>
        <p:sp>
          <p:nvSpPr>
            <p:cNvPr id="199" name="Google Shape;199;p21"/>
            <p:cNvSpPr txBox="1"/>
            <p:nvPr/>
          </p:nvSpPr>
          <p:spPr>
            <a:xfrm>
              <a:off x="0" y="533400"/>
              <a:ext cx="6477600" cy="592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1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99"/>
                <a:buFont typeface="Arial"/>
                <a:buNone/>
              </a:pPr>
              <a:r>
                <a:rPr b="0" i="0" lang="en-US" sz="2999" u="none" cap="none" strike="noStrike">
                  <a:solidFill>
                    <a:srgbClr val="273755"/>
                  </a:solidFill>
                  <a:latin typeface="Open Sans"/>
                  <a:ea typeface="Open Sans"/>
                  <a:cs typeface="Open Sans"/>
                  <a:sym typeface="Open Sans"/>
                </a:rPr>
                <a:t>Presentations are communication tools that can be used as demonstrations, lectures, speeches, reports, and more. Most of the time, they’re presented before an audience.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0" y="0"/>
              <a:ext cx="1269900" cy="101700"/>
            </a:xfrm>
            <a:prstGeom prst="rect">
              <a:avLst/>
            </a:prstGeom>
            <a:solidFill>
              <a:srgbClr val="2737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21"/>
          <p:cNvSpPr/>
          <p:nvPr/>
        </p:nvSpPr>
        <p:spPr>
          <a:xfrm>
            <a:off x="-270782" y="-276225"/>
            <a:ext cx="12192000" cy="108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1"/>
          <p:cNvPicPr preferRelativeResize="0"/>
          <p:nvPr/>
        </p:nvPicPr>
        <p:blipFill rotWithShape="1">
          <a:blip r:embed="rId3">
            <a:alphaModFix/>
          </a:blip>
          <a:srcRect b="2882" l="0" r="1458" t="17920"/>
          <a:stretch/>
        </p:blipFill>
        <p:spPr>
          <a:xfrm>
            <a:off x="0" y="678975"/>
            <a:ext cx="19136752" cy="8646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21"/>
          <p:cNvGrpSpPr/>
          <p:nvPr/>
        </p:nvGrpSpPr>
        <p:grpSpPr>
          <a:xfrm>
            <a:off x="9115074" y="7891048"/>
            <a:ext cx="9173261" cy="2239635"/>
            <a:chOff x="0" y="0"/>
            <a:chExt cx="13411200" cy="4449900"/>
          </a:xfrm>
        </p:grpSpPr>
        <p:sp>
          <p:nvSpPr>
            <p:cNvPr id="204" name="Google Shape;204;p21"/>
            <p:cNvSpPr/>
            <p:nvPr/>
          </p:nvSpPr>
          <p:spPr>
            <a:xfrm>
              <a:off x="0" y="0"/>
              <a:ext cx="13411200" cy="4449900"/>
            </a:xfrm>
            <a:prstGeom prst="rect">
              <a:avLst/>
            </a:prstGeom>
            <a:solidFill>
              <a:srgbClr val="2737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1"/>
            <p:cNvSpPr txBox="1"/>
            <p:nvPr/>
          </p:nvSpPr>
          <p:spPr>
            <a:xfrm>
              <a:off x="2311133" y="1748830"/>
              <a:ext cx="9144600" cy="13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-US" sz="3600" u="none" cap="none" strike="noStrike">
                  <a:solidFill>
                    <a:srgbClr val="F9FCFF"/>
                  </a:solidFill>
                  <a:latin typeface="Open Sans"/>
                  <a:ea typeface="Open Sans"/>
                  <a:cs typeface="Open Sans"/>
                  <a:sym typeface="Open Sans"/>
                </a:rPr>
                <a:t>Admin Dashboard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1"/>
            <p:cNvSpPr txBox="1"/>
            <p:nvPr/>
          </p:nvSpPr>
          <p:spPr>
            <a:xfrm>
              <a:off x="2311133" y="2220158"/>
              <a:ext cx="9144600" cy="14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21"/>
          <p:cNvSpPr/>
          <p:nvPr/>
        </p:nvSpPr>
        <p:spPr>
          <a:xfrm>
            <a:off x="0" y="0"/>
            <a:ext cx="18288001" cy="689700"/>
          </a:xfrm>
          <a:prstGeom prst="rect">
            <a:avLst/>
          </a:prstGeom>
          <a:solidFill>
            <a:srgbClr val="273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1"/>
          <p:cNvSpPr/>
          <p:nvPr/>
        </p:nvSpPr>
        <p:spPr>
          <a:xfrm>
            <a:off x="0" y="9325775"/>
            <a:ext cx="9115200" cy="284100"/>
          </a:xfrm>
          <a:prstGeom prst="rect">
            <a:avLst/>
          </a:prstGeom>
          <a:solidFill>
            <a:srgbClr val="273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-1" y="9844250"/>
            <a:ext cx="9115200" cy="284100"/>
          </a:xfrm>
          <a:prstGeom prst="rect">
            <a:avLst/>
          </a:prstGeom>
          <a:solidFill>
            <a:srgbClr val="273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