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  <p:embeddedFont>
      <p:font typeface="EB Garamond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44" Type="http://schemas.openxmlformats.org/officeDocument/2006/relationships/font" Target="fonts/Lato-regular.fntdata"/><Relationship Id="rId43" Type="http://schemas.openxmlformats.org/officeDocument/2006/relationships/font" Target="fonts/Raleway-boldItalic.fntdata"/><Relationship Id="rId46" Type="http://schemas.openxmlformats.org/officeDocument/2006/relationships/font" Target="fonts/Lato-italic.fntdata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EBGaramond-regular.fntdata"/><Relationship Id="rId47" Type="http://schemas.openxmlformats.org/officeDocument/2006/relationships/font" Target="fonts/Lato-boldItalic.fntdata"/><Relationship Id="rId49" Type="http://schemas.openxmlformats.org/officeDocument/2006/relationships/font" Target="fonts/EBGaramo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EBGaramond-boldItalic.fntdata"/><Relationship Id="rId50" Type="http://schemas.openxmlformats.org/officeDocument/2006/relationships/font" Target="fonts/EBGaramon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ca9366221_1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ca9366221_1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ca9366221_1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ca9366221_1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ca9366221_1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ca9366221_1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ca9366221_1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ca9366221_1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ca9366221_1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ca9366221_1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ca9366221_1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ca9366221_1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ca9366221_1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ca9366221_1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ca936622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ca936622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ca9366221_1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ca9366221_1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ca9366221_1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ca9366221_1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ca9366221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ca9366221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ca9366221_1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ca9366221_1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ca9366221_1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aca9366221_1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ca9366221_1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ca9366221_1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ca9366221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ca9366221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ca9366221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ca9366221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ca9366221_1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ca9366221_1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ca9366221_1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ca9366221_1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ca9366221_1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ca9366221_1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ca9366221_1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ca9366221_1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ca9366221_1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aca9366221_1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ca9366221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ca9366221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ca9366221_1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aca9366221_1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acba4ed2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acba4ed2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aca9366221_1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aca9366221_1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aca9366221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aca9366221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2d3ef3f3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a2d3ef3f3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ca9366221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ca9366221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ca9366221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ca9366221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ca9366221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ca9366221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ca9366221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ca9366221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ca9366221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ca9366221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ca9366221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ca9366221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5.xml"/><Relationship Id="rId11" Type="http://schemas.openxmlformats.org/officeDocument/2006/relationships/slide" Target="/ppt/slides/slide18.xml"/><Relationship Id="rId10" Type="http://schemas.openxmlformats.org/officeDocument/2006/relationships/slide" Target="/ppt/slides/slide18.xml"/><Relationship Id="rId12" Type="http://schemas.openxmlformats.org/officeDocument/2006/relationships/slide" Target="/ppt/slides/slide24.xml"/><Relationship Id="rId9" Type="http://schemas.openxmlformats.org/officeDocument/2006/relationships/slide" Target="/ppt/slides/slide18.xml"/><Relationship Id="rId5" Type="http://schemas.openxmlformats.org/officeDocument/2006/relationships/slide" Target="/ppt/slides/slide9.xml"/><Relationship Id="rId6" Type="http://schemas.openxmlformats.org/officeDocument/2006/relationships/slide" Target="/ppt/slides/slide9.xml"/><Relationship Id="rId7" Type="http://schemas.openxmlformats.org/officeDocument/2006/relationships/slide" Target="/ppt/slides/slide9.xml"/><Relationship Id="rId8" Type="http://schemas.openxmlformats.org/officeDocument/2006/relationships/slide" Target="/ppt/slides/slide14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312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 Project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79325" y="2825218"/>
            <a:ext cx="8116200" cy="27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Mohith Kumar Thummaluru - B180299CS</a:t>
            </a:r>
            <a:endParaRPr b="1"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Rahul Kumawat - B180635CS</a:t>
            </a:r>
            <a:endParaRPr b="1"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Tushar Kumar Patni - B180122CS</a:t>
            </a:r>
            <a:endParaRPr b="1"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Avinash Samudrala - B180409CS</a:t>
            </a:r>
            <a:endParaRPr b="1"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Ritik Gautam - B180630CS</a:t>
            </a:r>
            <a:endParaRPr b="1" sz="2000"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839" y="1625016"/>
            <a:ext cx="5951626" cy="31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54000" y="130130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      </a:t>
            </a:r>
            <a:r>
              <a:rPr b="1" lang="en-GB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3.2  Delhi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397375" y="2166875"/>
            <a:ext cx="2189400" cy="26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count    867.000000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mean       0.406229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std        0.067197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min        0.293726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25%        0.316199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50%        0.446580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75%        0.454588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max        0.493260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Name: mean, dtype: float64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6042250" y="4824882"/>
            <a:ext cx="27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Mohith, Tushar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925" y="1721716"/>
            <a:ext cx="5820850" cy="310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/>
        </p:nvSpPr>
        <p:spPr>
          <a:xfrm>
            <a:off x="1098325" y="1226398"/>
            <a:ext cx="24111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3.3  Hyderabad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404900" y="1994425"/>
            <a:ext cx="2264400" cy="28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count    435.000000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mean       0.560609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std        0.027464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min        0.504799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25%        0.532716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50%        0.565423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75%        0.582271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max        0.619198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Name: mean, dtype: float64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6042250" y="4824882"/>
            <a:ext cx="27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Mohith, Rahul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1131409" y="1224789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3.4  Kolkata</a:t>
            </a:r>
            <a:endParaRPr sz="2000"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958" y="1576759"/>
            <a:ext cx="5865499" cy="31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5446500" y="4712275"/>
            <a:ext cx="933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382400" y="1964425"/>
            <a:ext cx="2331900" cy="2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count    423.000000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mean       0.452581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std        0.040499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min        0.378095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25%        0.402414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50%        0.474470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75%        0.483084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max        0.514445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Name: mean, dtype: float64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6042250" y="4824882"/>
            <a:ext cx="27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Rahul, Tushar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1151863" y="1244107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3.5 Mumbai</a:t>
            </a:r>
            <a:endParaRPr sz="2000"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7425" y="1582211"/>
            <a:ext cx="5775801" cy="31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352375" y="1986925"/>
            <a:ext cx="2534400" cy="24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count    72.000000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mean      0.489176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std       0.059714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min       0.386803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25%       0.426950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50%       0.514331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75%       0.527027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max       0.574718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Name: mean, dtype: float64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6042250" y="4824882"/>
            <a:ext cx="27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Rahul, Tushar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469" y="1342138"/>
            <a:ext cx="4191825" cy="36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/>
        </p:nvSpPr>
        <p:spPr>
          <a:xfrm>
            <a:off x="677800" y="1380225"/>
            <a:ext cx="43131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4. Choropleth Map: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677800" y="2193575"/>
            <a:ext cx="4313100" cy="28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Thematic map in which a set of 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predefined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 areas is colored in proportion to a statistical variable that represents an aggregate summary of a geographic characteristic within each area.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Here, statistical variable is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b="1" lang="en-GB">
                <a:solidFill>
                  <a:srgbClr val="37474F"/>
                </a:solidFill>
                <a:highlight>
                  <a:srgbClr val="FFFFFF"/>
                </a:highlight>
              </a:rPr>
              <a:t>SO2_column_number_density_amf</a:t>
            </a:r>
            <a:r>
              <a:rPr lang="en-GB">
                <a:solidFill>
                  <a:srgbClr val="37474F"/>
                </a:solidFill>
                <a:highlight>
                  <a:srgbClr val="FFFFFF"/>
                </a:highlight>
              </a:rPr>
              <a:t> 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and the areas are wards of respective cities.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200" name="Google Shape;200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6042250" y="4824882"/>
            <a:ext cx="27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Mohith , Avinash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79" y="1393275"/>
            <a:ext cx="4325275" cy="356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1799" y="1355325"/>
            <a:ext cx="2749096" cy="356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6042250" y="4824882"/>
            <a:ext cx="27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Avinash, Rahul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89" y="1644351"/>
            <a:ext cx="4636925" cy="326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030" y="1739276"/>
            <a:ext cx="4003195" cy="307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7" name="Google Shape;217;p28"/>
          <p:cNvSpPr txBox="1"/>
          <p:nvPr/>
        </p:nvSpPr>
        <p:spPr>
          <a:xfrm>
            <a:off x="6042250" y="4824882"/>
            <a:ext cx="27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Avinash, Mohith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Inference from </a:t>
            </a:r>
            <a:r>
              <a:rPr lang="en-GB"/>
              <a:t>Choropleth</a:t>
            </a:r>
            <a:r>
              <a:rPr lang="en-GB"/>
              <a:t> maps:</a:t>
            </a:r>
            <a:endParaRPr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729450" y="2136925"/>
            <a:ext cx="4550700" cy="27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Major sources of SO2 are smelters.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We can notice a considerable reduction in levels of SO2 in the center hubs of major cities over the past 2-3 years.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This is because people over there are getting </a:t>
            </a:r>
            <a:r>
              <a:rPr lang="en-GB" sz="1400"/>
              <a:t>aware</a:t>
            </a:r>
            <a:r>
              <a:rPr lang="en-GB" sz="1400"/>
              <a:t> of the effects of rising levels of SO2 and started inclining towards CNG which reduced the emissions of SO2 from automobiles in the cities.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So the levels of SO2 in the outskirts</a:t>
            </a:r>
            <a:r>
              <a:rPr lang="en-GB" sz="1400"/>
              <a:t> of cities</a:t>
            </a:r>
            <a:r>
              <a:rPr lang="en-GB" sz="1400"/>
              <a:t>, where the smelters are high in number, remained high.</a:t>
            </a:r>
            <a:endParaRPr sz="1400"/>
          </a:p>
        </p:txBody>
      </p:sp>
      <p:pic>
        <p:nvPicPr>
          <p:cNvPr id="224" name="Google Shape;224;p29"/>
          <p:cNvPicPr preferRelativeResize="0"/>
          <p:nvPr/>
        </p:nvPicPr>
        <p:blipFill rotWithShape="1">
          <a:blip r:embed="rId3">
            <a:alphaModFix/>
          </a:blip>
          <a:srcRect b="0" l="17389" r="9237" t="0"/>
          <a:stretch/>
        </p:blipFill>
        <p:spPr>
          <a:xfrm>
            <a:off x="5280167" y="1947350"/>
            <a:ext cx="3578075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6042250" y="4824882"/>
            <a:ext cx="27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Mohith , Avinash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300" y="1512477"/>
            <a:ext cx="5760974" cy="32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0"/>
          <p:cNvSpPr txBox="1"/>
          <p:nvPr/>
        </p:nvSpPr>
        <p:spPr>
          <a:xfrm>
            <a:off x="707250" y="539250"/>
            <a:ext cx="34887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5. Regression of SO2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1068462" y="1292099"/>
            <a:ext cx="23358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5.1 Bangalore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5" name="Google Shape;235;p30"/>
          <p:cNvSpPr txBox="1"/>
          <p:nvPr/>
        </p:nvSpPr>
        <p:spPr>
          <a:xfrm>
            <a:off x="382400" y="2037750"/>
            <a:ext cx="2151900" cy="25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count    25.000000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mean      0.747157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std       0.155321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min       0.435046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25%       0.625875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50%       0.756830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75%       0.858075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max       1.026315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Name: mean, dtype: float64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6042250" y="4824882"/>
            <a:ext cx="27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Mohith, Avinash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049" y="1538576"/>
            <a:ext cx="5901724" cy="333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1"/>
          <p:cNvSpPr txBox="1"/>
          <p:nvPr/>
        </p:nvSpPr>
        <p:spPr>
          <a:xfrm>
            <a:off x="1118150" y="1229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5.2 Delhi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4" name="Google Shape;244;p31"/>
          <p:cNvSpPr txBox="1"/>
          <p:nvPr/>
        </p:nvSpPr>
        <p:spPr>
          <a:xfrm>
            <a:off x="344900" y="2034250"/>
            <a:ext cx="21294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count    25.000000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mean      0.451115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std       0.160634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min       0.265778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25%       0.309969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50%       0.454284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75%       0.519147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max       0.803422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Name: mean, dtype: float64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6042250" y="4824882"/>
            <a:ext cx="27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Mohith, Avinash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1454954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en-GB" sz="1600">
                <a:solidFill>
                  <a:srgbClr val="666666"/>
                </a:solidFill>
                <a:uFill>
                  <a:noFill/>
                </a:u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en-GB" sz="1600">
                <a:solidFill>
                  <a:srgbClr val="666666"/>
                </a:solidFill>
                <a:uFill>
                  <a:noFill/>
                </a:u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SO2 Monthly data set analysis across cities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en-GB" sz="1600">
                <a:solidFill>
                  <a:srgbClr val="666666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Ward wise SO</a:t>
            </a:r>
            <a:r>
              <a:rPr baseline="-25000" lang="en-GB" sz="1600">
                <a:solidFill>
                  <a:srgbClr val="666666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</a:t>
            </a:r>
            <a:r>
              <a:rPr lang="en-GB" sz="1600">
                <a:solidFill>
                  <a:srgbClr val="666666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levels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en-GB" sz="1600">
                <a:solidFill>
                  <a:srgbClr val="666666"/>
                </a:solidFill>
                <a:uFill>
                  <a:noFill/>
                </a:uFill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Choropleth maps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en-GB" sz="1600">
                <a:solidFill>
                  <a:srgbClr val="666666"/>
                </a:solidFill>
                <a:uFill>
                  <a:noFill/>
                </a:uFill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Regression for SO</a:t>
            </a:r>
            <a:r>
              <a:rPr baseline="-25000" lang="en-GB" sz="1600">
                <a:solidFill>
                  <a:srgbClr val="666666"/>
                </a:solidFill>
                <a:uFill>
                  <a:noFill/>
                </a:uFill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</a:t>
            </a:r>
            <a:r>
              <a:rPr lang="en-GB" sz="1600">
                <a:solidFill>
                  <a:srgbClr val="666666"/>
                </a:solidFill>
                <a:uFill>
                  <a:noFill/>
                </a:uFill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levels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en-GB" sz="1600">
                <a:solidFill>
                  <a:srgbClr val="666666"/>
                </a:solidFill>
                <a:uFill>
                  <a:noFill/>
                </a:uFill>
                <a:hlinkClick action="ppaction://hlinksldjump"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Multivariate Analysis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en-GB" sz="1600">
                <a:solidFill>
                  <a:srgbClr val="666666"/>
                </a:solidFill>
                <a:uFill>
                  <a:noFill/>
                </a:uFill>
                <a:hlinkClick action="ppaction://hlinkshowjump?jump=las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Conclusion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6042250" y="4565000"/>
            <a:ext cx="27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Ritik Gowtham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700" y="1536869"/>
            <a:ext cx="5849651" cy="330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2"/>
          <p:cNvSpPr txBox="1"/>
          <p:nvPr/>
        </p:nvSpPr>
        <p:spPr>
          <a:xfrm>
            <a:off x="1227525" y="1237200"/>
            <a:ext cx="22686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5.3 Hyderabad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3" name="Google Shape;253;p32"/>
          <p:cNvSpPr txBox="1"/>
          <p:nvPr/>
        </p:nvSpPr>
        <p:spPr>
          <a:xfrm>
            <a:off x="314900" y="1926950"/>
            <a:ext cx="2114400" cy="24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count    25.000000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mean      0.618186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std       0.139840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min       0.376018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25%       0.512270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50%       0.582619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75%       0.707708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max       0.891944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Name: mean, dtype: float64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6042250" y="4824882"/>
            <a:ext cx="27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Mohith, Avinash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450" y="1407491"/>
            <a:ext cx="6032574" cy="34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3"/>
          <p:cNvSpPr txBox="1"/>
          <p:nvPr/>
        </p:nvSpPr>
        <p:spPr>
          <a:xfrm>
            <a:off x="1105725" y="1196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5.4 Kolkata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2" name="Google Shape;262;p33"/>
          <p:cNvSpPr txBox="1"/>
          <p:nvPr/>
        </p:nvSpPr>
        <p:spPr>
          <a:xfrm>
            <a:off x="292425" y="1911925"/>
            <a:ext cx="2369400" cy="27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count    25.000000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mean      0.500126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std       0.114036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min       0.312725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25%       0.405568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50%       0.509696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75%       0.553012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max       0.747491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Name: mean, dtype: float64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6042250" y="4824882"/>
            <a:ext cx="27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Rahul, Tushar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285" y="1383831"/>
            <a:ext cx="6036400" cy="34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4"/>
          <p:cNvSpPr txBox="1"/>
          <p:nvPr/>
        </p:nvSpPr>
        <p:spPr>
          <a:xfrm>
            <a:off x="1217525" y="1229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5.5 Mumbai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1" name="Google Shape;271;p34"/>
          <p:cNvSpPr txBox="1"/>
          <p:nvPr/>
        </p:nvSpPr>
        <p:spPr>
          <a:xfrm>
            <a:off x="404850" y="2016925"/>
            <a:ext cx="2084400" cy="23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count    25.000000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mean      0.576477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std       0.220430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min       0.352493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25%       0.388811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50%       0.467718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75%       0.850701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max       0.984980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Name: mean, dtype: float64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6042250" y="4824882"/>
            <a:ext cx="27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Rahul, Tushar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5.6 Inferences  from Regression analysis</a:t>
            </a:r>
            <a:endParaRPr sz="2000"/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Since the trends of SO</a:t>
            </a:r>
            <a:r>
              <a:rPr baseline="-25000" lang="en-GB" sz="1600"/>
              <a:t>2 </a:t>
            </a:r>
            <a:r>
              <a:rPr lang="en-GB" sz="1600"/>
              <a:t> depends on various parameters, there is no concrete conclusion that can be drawn from the linear regression analysis.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But the </a:t>
            </a:r>
            <a:r>
              <a:rPr lang="en-GB" sz="1600"/>
              <a:t>noticeable</a:t>
            </a:r>
            <a:r>
              <a:rPr lang="en-GB" sz="1600"/>
              <a:t> observation that can be seen is that the levels of SO</a:t>
            </a:r>
            <a:r>
              <a:rPr baseline="-25000" lang="en-GB" sz="1600"/>
              <a:t>2</a:t>
            </a:r>
            <a:r>
              <a:rPr lang="en-GB" sz="1600"/>
              <a:t> had been rising over the years due to rise in usage of sources that emits SO</a:t>
            </a:r>
            <a:r>
              <a:rPr baseline="-25000" lang="en-GB" sz="1600"/>
              <a:t>2</a:t>
            </a:r>
            <a:r>
              <a:rPr lang="en-GB" sz="1600"/>
              <a:t>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79" name="Google Shape;279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0" name="Google Shape;280;p35"/>
          <p:cNvSpPr txBox="1"/>
          <p:nvPr/>
        </p:nvSpPr>
        <p:spPr>
          <a:xfrm>
            <a:off x="6042250" y="4824882"/>
            <a:ext cx="27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Mohith, Avinash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type="title"/>
          </p:nvPr>
        </p:nvSpPr>
        <p:spPr>
          <a:xfrm>
            <a:off x="727650" y="1298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6.Multivariate Analysis</a:t>
            </a:r>
            <a:endParaRPr/>
          </a:p>
        </p:txBody>
      </p:sp>
      <p:sp>
        <p:nvSpPr>
          <p:cNvPr id="286" name="Google Shape;286;p36"/>
          <p:cNvSpPr txBox="1"/>
          <p:nvPr>
            <p:ph idx="1" type="body"/>
          </p:nvPr>
        </p:nvSpPr>
        <p:spPr>
          <a:xfrm>
            <a:off x="729450" y="2349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Variables used: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Sentinel CO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Sentinel</a:t>
            </a:r>
            <a:r>
              <a:rPr lang="en-GB" sz="1600"/>
              <a:t> Pollution levels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Sentinel SO</a:t>
            </a:r>
            <a:r>
              <a:rPr baseline="-25000" lang="en-GB" sz="1600"/>
              <a:t>2</a:t>
            </a:r>
            <a:endParaRPr sz="1600"/>
          </a:p>
        </p:txBody>
      </p:sp>
      <p:pic>
        <p:nvPicPr>
          <p:cNvPr id="287" name="Google Shape;2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980" y="1923848"/>
            <a:ext cx="3632950" cy="241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9" name="Google Shape;289;p36"/>
          <p:cNvSpPr txBox="1"/>
          <p:nvPr/>
        </p:nvSpPr>
        <p:spPr>
          <a:xfrm>
            <a:off x="6042250" y="4824882"/>
            <a:ext cx="27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Rahul, Tushar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853689" y="1243017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6.1 C</a:t>
            </a:r>
            <a:r>
              <a:rPr lang="en-GB" sz="2000">
                <a:solidFill>
                  <a:srgbClr val="000000"/>
                </a:solidFill>
              </a:rPr>
              <a:t>ity-wise analysis of variables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344" y="1875322"/>
            <a:ext cx="3526125" cy="2919317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7"/>
          <p:cNvSpPr txBox="1"/>
          <p:nvPr/>
        </p:nvSpPr>
        <p:spPr>
          <a:xfrm>
            <a:off x="5475950" y="4385925"/>
            <a:ext cx="18975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/>
          </a:p>
        </p:txBody>
      </p:sp>
      <p:pic>
        <p:nvPicPr>
          <p:cNvPr id="297" name="Google Shape;29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1" y="1875516"/>
            <a:ext cx="3526125" cy="29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9" name="Google Shape;299;p37"/>
          <p:cNvSpPr txBox="1"/>
          <p:nvPr/>
        </p:nvSpPr>
        <p:spPr>
          <a:xfrm>
            <a:off x="6042250" y="4824882"/>
            <a:ext cx="27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Avinash, Tushar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727650" y="1320823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6.2 C</a:t>
            </a:r>
            <a:r>
              <a:rPr lang="en-GB" sz="2000">
                <a:solidFill>
                  <a:srgbClr val="000000"/>
                </a:solidFill>
              </a:rPr>
              <a:t>ity-wise CO vs SO</a:t>
            </a:r>
            <a:r>
              <a:rPr baseline="-25000" lang="en-GB" sz="2000">
                <a:solidFill>
                  <a:srgbClr val="000000"/>
                </a:solidFill>
              </a:rPr>
              <a:t>2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305" name="Google Shape;305;p38"/>
          <p:cNvPicPr preferRelativeResize="0"/>
          <p:nvPr/>
        </p:nvPicPr>
        <p:blipFill rotWithShape="1">
          <a:blip r:embed="rId3">
            <a:alphaModFix/>
          </a:blip>
          <a:srcRect b="8382" l="0" r="1127" t="0"/>
          <a:stretch/>
        </p:blipFill>
        <p:spPr>
          <a:xfrm>
            <a:off x="1567675" y="1780237"/>
            <a:ext cx="6217950" cy="307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8"/>
          <p:cNvSpPr txBox="1"/>
          <p:nvPr/>
        </p:nvSpPr>
        <p:spPr>
          <a:xfrm>
            <a:off x="4497300" y="4408375"/>
            <a:ext cx="18975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/>
          </a:p>
        </p:txBody>
      </p:sp>
      <p:sp>
        <p:nvSpPr>
          <p:cNvPr id="307" name="Google Shape;307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8" name="Google Shape;308;p38"/>
          <p:cNvSpPr txBox="1"/>
          <p:nvPr/>
        </p:nvSpPr>
        <p:spPr>
          <a:xfrm>
            <a:off x="6042250" y="4824882"/>
            <a:ext cx="27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Rahul, Tushar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/>
          <p:nvPr>
            <p:ph type="title"/>
          </p:nvPr>
        </p:nvSpPr>
        <p:spPr>
          <a:xfrm>
            <a:off x="727653" y="1256276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6.3 </a:t>
            </a:r>
            <a:r>
              <a:rPr lang="en-GB" sz="2000">
                <a:solidFill>
                  <a:srgbClr val="000000"/>
                </a:solidFill>
              </a:rPr>
              <a:t>Correlation b/w SO</a:t>
            </a:r>
            <a:r>
              <a:rPr baseline="-25000" lang="en-GB" sz="2000">
                <a:solidFill>
                  <a:srgbClr val="000000"/>
                </a:solidFill>
              </a:rPr>
              <a:t>2</a:t>
            </a:r>
            <a:r>
              <a:rPr lang="en-GB" sz="2000">
                <a:solidFill>
                  <a:srgbClr val="000000"/>
                </a:solidFill>
              </a:rPr>
              <a:t> vs CO</a:t>
            </a:r>
            <a:endParaRPr sz="2000"/>
          </a:p>
        </p:txBody>
      </p:sp>
      <p:sp>
        <p:nvSpPr>
          <p:cNvPr id="314" name="Google Shape;314;p39"/>
          <p:cNvSpPr txBox="1"/>
          <p:nvPr>
            <p:ph idx="1" type="body"/>
          </p:nvPr>
        </p:nvSpPr>
        <p:spPr>
          <a:xfrm>
            <a:off x="729450" y="2227950"/>
            <a:ext cx="4544100" cy="24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Correlation </a:t>
            </a:r>
            <a:r>
              <a:rPr lang="en-GB" sz="1600"/>
              <a:t>coefficient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Corr ,_ = pearsonr(SO</a:t>
            </a:r>
            <a:r>
              <a:rPr baseline="-25000" lang="en-GB" sz="1600"/>
              <a:t>2</a:t>
            </a:r>
            <a:r>
              <a:rPr lang="en-GB" sz="1600"/>
              <a:t>, CO) =  </a:t>
            </a:r>
            <a:r>
              <a:rPr b="1" lang="en-GB" sz="1600"/>
              <a:t>-0.76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From this it can be inferred that SO</a:t>
            </a:r>
            <a:r>
              <a:rPr baseline="-25000" lang="en-GB" sz="1600"/>
              <a:t>2 </a:t>
            </a:r>
            <a:r>
              <a:rPr lang="en-GB" sz="1600"/>
              <a:t> and CO are negatively strongly correlated.</a:t>
            </a:r>
            <a:endParaRPr sz="1600"/>
          </a:p>
        </p:txBody>
      </p:sp>
      <p:pic>
        <p:nvPicPr>
          <p:cNvPr id="315" name="Google Shape;3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477" y="1705684"/>
            <a:ext cx="3013673" cy="302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9"/>
          <p:cNvSpPr txBox="1"/>
          <p:nvPr/>
        </p:nvSpPr>
        <p:spPr>
          <a:xfrm>
            <a:off x="5721150" y="4346525"/>
            <a:ext cx="26970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17" name="Google Shape;317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8" name="Google Shape;318;p39"/>
          <p:cNvSpPr txBox="1"/>
          <p:nvPr/>
        </p:nvSpPr>
        <p:spPr>
          <a:xfrm>
            <a:off x="6042250" y="4824882"/>
            <a:ext cx="27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Rahul, Avinash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type="title"/>
          </p:nvPr>
        </p:nvSpPr>
        <p:spPr>
          <a:xfrm>
            <a:off x="729450" y="1229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6.4 </a:t>
            </a:r>
            <a:r>
              <a:rPr lang="en-GB" sz="2000">
                <a:solidFill>
                  <a:srgbClr val="000000"/>
                </a:solidFill>
              </a:rPr>
              <a:t>SO</a:t>
            </a:r>
            <a:r>
              <a:rPr baseline="-25000" lang="en-GB" sz="2000">
                <a:solidFill>
                  <a:srgbClr val="000000"/>
                </a:solidFill>
              </a:rPr>
              <a:t>2 </a:t>
            </a:r>
            <a:r>
              <a:rPr lang="en-GB" sz="2000">
                <a:solidFill>
                  <a:srgbClr val="000000"/>
                </a:solidFill>
              </a:rPr>
              <a:t>vs CO over all cities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324" name="Google Shape;3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549" y="1775672"/>
            <a:ext cx="5887200" cy="313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0"/>
          <p:cNvSpPr txBox="1"/>
          <p:nvPr/>
        </p:nvSpPr>
        <p:spPr>
          <a:xfrm>
            <a:off x="4960500" y="4411325"/>
            <a:ext cx="22635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26" name="Google Shape;326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7" name="Google Shape;327;p40"/>
          <p:cNvSpPr txBox="1"/>
          <p:nvPr/>
        </p:nvSpPr>
        <p:spPr>
          <a:xfrm>
            <a:off x="6042250" y="4824882"/>
            <a:ext cx="27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Avinash, Tushar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/>
          <p:nvPr>
            <p:ph type="title"/>
          </p:nvPr>
        </p:nvSpPr>
        <p:spPr>
          <a:xfrm>
            <a:off x="727650" y="1199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6.5 </a:t>
            </a:r>
            <a:r>
              <a:rPr lang="en-GB" sz="2000">
                <a:solidFill>
                  <a:srgbClr val="000000"/>
                </a:solidFill>
              </a:rPr>
              <a:t>Box plot of SO</a:t>
            </a:r>
            <a:r>
              <a:rPr baseline="-25000" lang="en-GB" sz="2000">
                <a:solidFill>
                  <a:srgbClr val="000000"/>
                </a:solidFill>
              </a:rPr>
              <a:t>2</a:t>
            </a:r>
            <a:r>
              <a:rPr lang="en-GB" sz="2000">
                <a:solidFill>
                  <a:srgbClr val="000000"/>
                </a:solidFill>
              </a:rPr>
              <a:t>, CO and Pollution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333" name="Google Shape;33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8949" y="1892158"/>
            <a:ext cx="4776900" cy="254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1"/>
          <p:cNvSpPr txBox="1"/>
          <p:nvPr/>
        </p:nvSpPr>
        <p:spPr>
          <a:xfrm>
            <a:off x="5162150" y="4438600"/>
            <a:ext cx="27042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35" name="Google Shape;335;p41"/>
          <p:cNvSpPr txBox="1"/>
          <p:nvPr/>
        </p:nvSpPr>
        <p:spPr>
          <a:xfrm>
            <a:off x="727650" y="1931218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This is used to </a:t>
            </a:r>
            <a:r>
              <a:rPr lang="en-GB" sz="16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used to analyze the shape of the distribution, its central value, and its variability.</a:t>
            </a:r>
            <a:endParaRPr sz="16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" name="Google Shape;336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7" name="Google Shape;337;p41"/>
          <p:cNvSpPr txBox="1"/>
          <p:nvPr/>
        </p:nvSpPr>
        <p:spPr>
          <a:xfrm>
            <a:off x="6042250" y="4824882"/>
            <a:ext cx="27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Tushar</a:t>
            </a:r>
            <a:r>
              <a:rPr lang="en-GB" sz="1000">
                <a:latin typeface="Lato"/>
                <a:ea typeface="Lato"/>
                <a:cs typeface="Lato"/>
                <a:sym typeface="Lato"/>
              </a:rPr>
              <a:t>, Rahul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7650" y="1184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GB"/>
              <a:t>Introduction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814300" y="1815350"/>
            <a:ext cx="7433100" cy="30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-GB" sz="1600">
                <a:solidFill>
                  <a:srgbClr val="222222"/>
                </a:solidFill>
              </a:rPr>
              <a:t>Properties of </a:t>
            </a:r>
            <a:r>
              <a:rPr lang="en-GB" sz="1600">
                <a:solidFill>
                  <a:srgbClr val="222222"/>
                </a:solidFill>
              </a:rPr>
              <a:t>SO</a:t>
            </a:r>
            <a:r>
              <a:rPr baseline="-25000" lang="en-GB" sz="1600">
                <a:solidFill>
                  <a:srgbClr val="222222"/>
                </a:solidFill>
              </a:rPr>
              <a:t>2</a:t>
            </a:r>
            <a:endParaRPr sz="1600">
              <a:solidFill>
                <a:srgbClr val="222222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-GB" sz="1600">
                <a:solidFill>
                  <a:srgbClr val="222222"/>
                </a:solidFill>
              </a:rPr>
              <a:t>SO</a:t>
            </a:r>
            <a:r>
              <a:rPr baseline="-25000" lang="en-GB" sz="1600">
                <a:solidFill>
                  <a:srgbClr val="222222"/>
                </a:solidFill>
              </a:rPr>
              <a:t>2</a:t>
            </a:r>
            <a:r>
              <a:rPr lang="en-GB" sz="1600">
                <a:solidFill>
                  <a:srgbClr val="222222"/>
                </a:solidFill>
              </a:rPr>
              <a:t> one of the major pollutant.</a:t>
            </a:r>
            <a:endParaRPr sz="1600">
              <a:solidFill>
                <a:srgbClr val="222222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-GB" sz="1600">
                <a:solidFill>
                  <a:srgbClr val="222222"/>
                </a:solidFill>
              </a:rPr>
              <a:t>SO</a:t>
            </a:r>
            <a:r>
              <a:rPr baseline="-25000" lang="en-GB" sz="1600">
                <a:solidFill>
                  <a:srgbClr val="222222"/>
                </a:solidFill>
              </a:rPr>
              <a:t>2</a:t>
            </a:r>
            <a:r>
              <a:rPr lang="en-GB" sz="1600">
                <a:solidFill>
                  <a:srgbClr val="222222"/>
                </a:solidFill>
              </a:rPr>
              <a:t> is a colorless, bad-smelling and toxic gas which is part of a larger group of chemicals.</a:t>
            </a:r>
            <a:endParaRPr sz="1600">
              <a:solidFill>
                <a:srgbClr val="22222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-GB" sz="1600">
                <a:solidFill>
                  <a:srgbClr val="222222"/>
                </a:solidFill>
              </a:rPr>
              <a:t>Sources of </a:t>
            </a:r>
            <a:r>
              <a:rPr lang="en-GB" sz="1600">
                <a:solidFill>
                  <a:srgbClr val="222222"/>
                </a:solidFill>
              </a:rPr>
              <a:t>SO</a:t>
            </a:r>
            <a:r>
              <a:rPr baseline="-25000" lang="en-GB" sz="1600">
                <a:solidFill>
                  <a:srgbClr val="222222"/>
                </a:solidFill>
              </a:rPr>
              <a:t>2</a:t>
            </a:r>
            <a:endParaRPr sz="1600">
              <a:solidFill>
                <a:srgbClr val="222222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-GB" sz="1600">
                <a:solidFill>
                  <a:srgbClr val="222222"/>
                </a:solidFill>
              </a:rPr>
              <a:t>SO</a:t>
            </a:r>
            <a:r>
              <a:rPr baseline="-25000" lang="en-GB" sz="1600">
                <a:solidFill>
                  <a:srgbClr val="222222"/>
                </a:solidFill>
              </a:rPr>
              <a:t>2</a:t>
            </a:r>
            <a:r>
              <a:rPr lang="en-GB" sz="1600">
                <a:solidFill>
                  <a:srgbClr val="222222"/>
                </a:solidFill>
              </a:rPr>
              <a:t>, is emitted by the burning of fossil fuels - coal, oil, and diesel etc.</a:t>
            </a:r>
            <a:endParaRPr sz="1600">
              <a:solidFill>
                <a:srgbClr val="222222"/>
              </a:solidFill>
            </a:endParaRPr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6042250" y="4565000"/>
            <a:ext cx="27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Ritik Gowtham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6.6 Heat Map</a:t>
            </a:r>
            <a:endParaRPr sz="2000"/>
          </a:p>
        </p:txBody>
      </p:sp>
      <p:pic>
        <p:nvPicPr>
          <p:cNvPr id="343" name="Google Shape;3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386" y="1775868"/>
            <a:ext cx="4147850" cy="29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2"/>
          <p:cNvSpPr txBox="1"/>
          <p:nvPr/>
        </p:nvSpPr>
        <p:spPr>
          <a:xfrm>
            <a:off x="680975" y="2087225"/>
            <a:ext cx="37734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Here heat map is used to </a:t>
            </a: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analyze</a:t>
            </a: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the </a:t>
            </a: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correlation</a:t>
            </a: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coefficients across the variables.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It can be noticed that SO</a:t>
            </a:r>
            <a:r>
              <a:rPr baseline="-25000"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mean values are strongly correlates with CO levels than pollution levels.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5" name="Google Shape;345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6" name="Google Shape;346;p42"/>
          <p:cNvSpPr txBox="1"/>
          <p:nvPr/>
        </p:nvSpPr>
        <p:spPr>
          <a:xfrm>
            <a:off x="6042250" y="4824882"/>
            <a:ext cx="27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Mohith, Avinash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/>
          <p:nvPr>
            <p:ph type="title"/>
          </p:nvPr>
        </p:nvSpPr>
        <p:spPr>
          <a:xfrm>
            <a:off x="727650" y="1284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6.7 Inference from Heat Map</a:t>
            </a:r>
            <a:endParaRPr sz="2300"/>
          </a:p>
        </p:txBody>
      </p:sp>
      <p:sp>
        <p:nvSpPr>
          <p:cNvPr id="352" name="Google Shape;352;p43"/>
          <p:cNvSpPr txBox="1"/>
          <p:nvPr>
            <p:ph idx="1" type="body"/>
          </p:nvPr>
        </p:nvSpPr>
        <p:spPr>
          <a:xfrm>
            <a:off x="729450" y="2078875"/>
            <a:ext cx="3522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CO is strongly positively </a:t>
            </a:r>
            <a:r>
              <a:rPr lang="en-GB" sz="1400"/>
              <a:t>correlated</a:t>
            </a:r>
            <a:r>
              <a:rPr lang="en-GB" sz="1400"/>
              <a:t> with pollution than SO</a:t>
            </a:r>
            <a:r>
              <a:rPr baseline="-25000" lang="en-GB" sz="1400"/>
              <a:t>2</a:t>
            </a:r>
            <a:r>
              <a:rPr lang="en-GB" sz="1400"/>
              <a:t>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This is due to the fact that CO contributes more than Sulphur oxides for air pollution.</a:t>
            </a:r>
            <a:endParaRPr sz="1400"/>
          </a:p>
        </p:txBody>
      </p:sp>
      <p:sp>
        <p:nvSpPr>
          <p:cNvPr id="353" name="Google Shape;353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4" name="Google Shape;354;p43"/>
          <p:cNvSpPr txBox="1"/>
          <p:nvPr/>
        </p:nvSpPr>
        <p:spPr>
          <a:xfrm>
            <a:off x="5470600" y="1737050"/>
            <a:ext cx="3000300" cy="21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5" name="Google Shape;355;p43"/>
          <p:cNvPicPr preferRelativeResize="0"/>
          <p:nvPr/>
        </p:nvPicPr>
        <p:blipFill rotWithShape="1">
          <a:blip r:embed="rId3">
            <a:alphaModFix/>
          </a:blip>
          <a:srcRect b="0" l="10071" r="0" t="0"/>
          <a:stretch/>
        </p:blipFill>
        <p:spPr>
          <a:xfrm>
            <a:off x="4047740" y="1820000"/>
            <a:ext cx="4783711" cy="32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3"/>
          <p:cNvSpPr txBox="1"/>
          <p:nvPr/>
        </p:nvSpPr>
        <p:spPr>
          <a:xfrm>
            <a:off x="6042250" y="4824882"/>
            <a:ext cx="27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Rahul, Tushar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4"/>
          <p:cNvSpPr txBox="1"/>
          <p:nvPr>
            <p:ph type="title"/>
          </p:nvPr>
        </p:nvSpPr>
        <p:spPr>
          <a:xfrm>
            <a:off x="727650" y="1298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6.8 Pair Plot</a:t>
            </a:r>
            <a:endParaRPr sz="2000"/>
          </a:p>
        </p:txBody>
      </p:sp>
      <p:sp>
        <p:nvSpPr>
          <p:cNvPr id="362" name="Google Shape;362;p44"/>
          <p:cNvSpPr txBox="1"/>
          <p:nvPr>
            <p:ph idx="1" type="body"/>
          </p:nvPr>
        </p:nvSpPr>
        <p:spPr>
          <a:xfrm>
            <a:off x="729450" y="2078875"/>
            <a:ext cx="3730800" cy="25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used Pair plot to plot the multiple pairwise bivariate distributions in our dataset.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Here analysis between SO</a:t>
            </a:r>
            <a:r>
              <a:rPr baseline="-25000" lang="en-GB"/>
              <a:t>2 </a:t>
            </a:r>
            <a:r>
              <a:rPr lang="en-GB"/>
              <a:t>means, CO means and pollution means are done across all the major cities.</a:t>
            </a:r>
            <a:endParaRPr/>
          </a:p>
        </p:txBody>
      </p:sp>
      <p:pic>
        <p:nvPicPr>
          <p:cNvPr id="363" name="Google Shape;3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698" y="1477650"/>
            <a:ext cx="3924349" cy="335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5" name="Google Shape;365;p44"/>
          <p:cNvSpPr txBox="1"/>
          <p:nvPr/>
        </p:nvSpPr>
        <p:spPr>
          <a:xfrm>
            <a:off x="6042250" y="4824882"/>
            <a:ext cx="27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Avinash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 Conclusion</a:t>
            </a:r>
            <a:endParaRPr/>
          </a:p>
        </p:txBody>
      </p:sp>
      <p:sp>
        <p:nvSpPr>
          <p:cNvPr id="371" name="Google Shape;371;p45"/>
          <p:cNvSpPr txBox="1"/>
          <p:nvPr>
            <p:ph idx="1" type="body"/>
          </p:nvPr>
        </p:nvSpPr>
        <p:spPr>
          <a:xfrm>
            <a:off x="729450" y="2078875"/>
            <a:ext cx="7688700" cy="28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Climate change is not a myth, it’s </a:t>
            </a:r>
            <a:r>
              <a:rPr b="1" lang="en-GB" sz="1600"/>
              <a:t>reality!!!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analytically inferred that climate change trends are true.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Climate change is </a:t>
            </a:r>
            <a:r>
              <a:rPr lang="en-GB" sz="1600"/>
              <a:t>dependent on anthropogenic activities and also on urban areas that are heterogeneous environments composed of buildings and surfaces with different land patterns.</a:t>
            </a:r>
            <a:endParaRPr sz="1600"/>
          </a:p>
        </p:txBody>
      </p:sp>
      <p:sp>
        <p:nvSpPr>
          <p:cNvPr id="372" name="Google Shape;372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3" name="Google Shape;373;p45"/>
          <p:cNvSpPr txBox="1"/>
          <p:nvPr/>
        </p:nvSpPr>
        <p:spPr>
          <a:xfrm>
            <a:off x="6042250" y="4824882"/>
            <a:ext cx="27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Mohith, Avinash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Cont'd...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Government should bring regulatory bodies to reduce the levels of SO</a:t>
            </a:r>
            <a:r>
              <a:rPr baseline="-25000" lang="en-GB" sz="1600"/>
              <a:t>2</a:t>
            </a:r>
            <a:r>
              <a:rPr lang="en-GB" sz="1600"/>
              <a:t> like</a:t>
            </a:r>
            <a:endParaRPr sz="1600"/>
          </a:p>
          <a:p>
            <a:pPr indent="-3302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Monitoring coal-burning power plants sulphur emission activities.</a:t>
            </a:r>
            <a:endParaRPr sz="1600"/>
          </a:p>
          <a:p>
            <a:pPr indent="-3302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 By making powerplants to install </a:t>
            </a:r>
            <a:r>
              <a:rPr b="1" lang="en-GB" sz="1600"/>
              <a:t>scrubbers</a:t>
            </a:r>
            <a:r>
              <a:rPr lang="en-GB" sz="1600"/>
              <a:t> that remove SO</a:t>
            </a:r>
            <a:r>
              <a:rPr baseline="-25000" lang="en-GB" sz="1600"/>
              <a:t>2</a:t>
            </a:r>
            <a:r>
              <a:rPr lang="en-GB" sz="1600"/>
              <a:t> from gases leaving the smokestack.</a:t>
            </a:r>
            <a:endParaRPr sz="1600"/>
          </a:p>
          <a:p>
            <a:pPr indent="-3302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By conducting awareness campaigns to educate people about the hazards of increase in levels of SO</a:t>
            </a:r>
            <a:r>
              <a:rPr baseline="-25000" lang="en-GB" sz="1600"/>
              <a:t>2</a:t>
            </a:r>
            <a:r>
              <a:rPr lang="en-GB" sz="1600"/>
              <a:t>.</a:t>
            </a:r>
            <a:endParaRPr/>
          </a:p>
        </p:txBody>
      </p:sp>
      <p:sp>
        <p:nvSpPr>
          <p:cNvPr id="380" name="Google Shape;380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1" name="Google Shape;381;p46"/>
          <p:cNvSpPr txBox="1"/>
          <p:nvPr/>
        </p:nvSpPr>
        <p:spPr>
          <a:xfrm>
            <a:off x="6042250" y="4824882"/>
            <a:ext cx="27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Avinash ,</a:t>
            </a:r>
            <a:r>
              <a:rPr lang="en-GB" sz="1000">
                <a:latin typeface="Lato"/>
                <a:ea typeface="Lato"/>
                <a:cs typeface="Lato"/>
                <a:sym typeface="Lato"/>
              </a:rPr>
              <a:t>Mohith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7650" y="1396762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</a:t>
            </a:r>
            <a:r>
              <a:rPr lang="en-GB"/>
              <a:t>nt</a:t>
            </a:r>
            <a:r>
              <a:rPr lang="en-GB"/>
              <a:t>'</a:t>
            </a:r>
            <a:r>
              <a:rPr lang="en-GB"/>
              <a:t>d...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Effects of SO</a:t>
            </a:r>
            <a:r>
              <a:rPr baseline="-25000" lang="en-GB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○"/>
            </a:pPr>
            <a:r>
              <a:rPr lang="en-GB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</a:t>
            </a:r>
            <a:r>
              <a:rPr baseline="-25000" lang="en-GB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can contribute to respiratory illness by making breathing more difficult.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○"/>
            </a:pPr>
            <a:r>
              <a:rPr lang="en-GB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It combines with water vapour present in the atmosphere to form sulphuric acid that causes acid rain.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6042250" y="4565000"/>
            <a:ext cx="27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Ritik Gowtham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706" y="1860700"/>
            <a:ext cx="6723794" cy="294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864713" y="597403"/>
            <a:ext cx="7770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2. </a:t>
            </a: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SO2 Monthly data set analysis across cities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1232180" y="1261145"/>
            <a:ext cx="24354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2.1 Monthly Means</a:t>
            </a:r>
            <a:endParaRPr b="1"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6020600" y="4749850"/>
            <a:ext cx="27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Mohith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48" y="1838727"/>
            <a:ext cx="7107700" cy="31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1194467" y="1282580"/>
            <a:ext cx="23382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2.2 Monthly Maxs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6042250" y="4824882"/>
            <a:ext cx="27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Mohith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325" y="1741025"/>
            <a:ext cx="7247149" cy="31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1134771" y="1257708"/>
            <a:ext cx="22113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2.3 Monthly Mins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6042250" y="4835711"/>
            <a:ext cx="27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Avinash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1127015" y="125653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2.4 Observations from the monthly data</a:t>
            </a:r>
            <a:endParaRPr sz="2000"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1201559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Mean values of SO</a:t>
            </a:r>
            <a:r>
              <a:rPr baseline="-25000" lang="en-GB" sz="1600"/>
              <a:t>2</a:t>
            </a:r>
            <a:r>
              <a:rPr lang="en-GB" sz="1600"/>
              <a:t> are considerably high in summers than in monsoons and winters.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This is due to the fact that the rise in usage levels  of air-conditioners and refrigerators which are the major sources of SO</a:t>
            </a:r>
            <a:r>
              <a:rPr baseline="-25000" lang="en-GB" sz="1600"/>
              <a:t>2</a:t>
            </a:r>
            <a:r>
              <a:rPr lang="en-GB" sz="1600"/>
              <a:t> 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A seasonal trend is observed in the levels of SO2.</a:t>
            </a:r>
            <a:endParaRPr sz="1600"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6042250" y="4565000"/>
            <a:ext cx="27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Mohith , Avinash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122" y="1684965"/>
            <a:ext cx="5879300" cy="31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836531" y="615357"/>
            <a:ext cx="52944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3. </a:t>
            </a: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Ward Wise</a:t>
            </a: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SO2 levels</a:t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1188251" y="1279200"/>
            <a:ext cx="21672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-GB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3.1  Bangalore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412375" y="2039400"/>
            <a:ext cx="2136900" cy="23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count    594.000000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mean       0.682246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std        0.029667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min        0.631988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25%        0.658269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50%        0.676498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75%        0.699951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max        0.794131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Name: mean, dtype: float64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6042250" y="4824882"/>
            <a:ext cx="27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Mohith, Avinash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