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a9366221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a9366221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a9366221_1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a9366221_1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a9366221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a9366221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a9366221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a9366221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a9366221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a9366221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ca9366221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ca9366221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a9366221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a9366221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a93662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a93662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a9366221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a9366221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a9366221_1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ca9366221_1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ca9366221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ca9366221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ca9366221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ca9366221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a9366221_1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ca9366221_1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a9366221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ca9366221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a9366221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ca9366221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ca936622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ca936622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ca9366221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ca9366221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a9366221_1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ca9366221_1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ca9366221_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ca9366221_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ca9366221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aca9366221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ca9366221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ca9366221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ca9366221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ca9366221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ca9366221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ca9366221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cba4ed2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cba4ed2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ca9366221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ca9366221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ca9366221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ca9366221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a936622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a936622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a9366221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a9366221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a9366221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a9366221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a936622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a936622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a936622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a936622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a936622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a936622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11" Type="http://schemas.openxmlformats.org/officeDocument/2006/relationships/slide" Target="/ppt/slides/slide18.xml"/><Relationship Id="rId10" Type="http://schemas.openxmlformats.org/officeDocument/2006/relationships/slide" Target="/ppt/slides/slide18.xml"/><Relationship Id="rId12" Type="http://schemas.openxmlformats.org/officeDocument/2006/relationships/slide" Target="/ppt/slides/slide24.xml"/><Relationship Id="rId9" Type="http://schemas.openxmlformats.org/officeDocument/2006/relationships/slide" Target="/ppt/slides/slide18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Relationship Id="rId7" Type="http://schemas.openxmlformats.org/officeDocument/2006/relationships/slide" Target="/ppt/slides/slide9.xml"/><Relationship Id="rId8" Type="http://schemas.openxmlformats.org/officeDocument/2006/relationships/slide" Target="/ppt/slides/slide14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12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79325" y="2825218"/>
            <a:ext cx="81162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Mohith Kumar Thummaluru - B180299CS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Rahul Kumawat - B180635CS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Tushar Kumar Patni - B180122CS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Avinash Samudrala - B180409CS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Ritik Gautam - B180630CS</a:t>
            </a:r>
            <a:endParaRPr b="1" sz="20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39" y="1776613"/>
            <a:ext cx="5951626" cy="31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4000" y="13013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3.2  Delhi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925" y="1830000"/>
            <a:ext cx="5820850" cy="31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1105825" y="1211398"/>
            <a:ext cx="2411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3.3  Hyderabad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131409" y="1224789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3.4  Kolkata</a:t>
            </a:r>
            <a:endParaRPr sz="20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958" y="1728357"/>
            <a:ext cx="5865499" cy="31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446500" y="4712275"/>
            <a:ext cx="933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151863" y="124410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3.5 Mumbai</a:t>
            </a:r>
            <a:endParaRPr sz="20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425" y="1787951"/>
            <a:ext cx="5775801" cy="31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69" y="1342138"/>
            <a:ext cx="4191825" cy="3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677800" y="1380225"/>
            <a:ext cx="4313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 Choropleth Map: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77800" y="2193575"/>
            <a:ext cx="43131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Thematic map in which a set of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predefined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areas is colored in proportion to a statistical variable that represents an aggregate summary of a geographic characteristic within each area.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Here, statistical variable is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b="1" lang="en-GB">
                <a:solidFill>
                  <a:srgbClr val="37474F"/>
                </a:solidFill>
                <a:highlight>
                  <a:srgbClr val="FFFFFF"/>
                </a:highlight>
              </a:rPr>
              <a:t>SO2_column_number_density_amf</a:t>
            </a:r>
            <a:r>
              <a:rPr lang="en-GB">
                <a:solidFill>
                  <a:srgbClr val="37474F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and the areas are wards of respective cities.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9" y="1393275"/>
            <a:ext cx="4325275" cy="35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799" y="1355325"/>
            <a:ext cx="2749096" cy="356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89" y="1644351"/>
            <a:ext cx="4636925" cy="326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30" y="1739276"/>
            <a:ext cx="4003195" cy="30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from </a:t>
            </a:r>
            <a:r>
              <a:rPr lang="en-GB"/>
              <a:t>Choropleth</a:t>
            </a:r>
            <a:r>
              <a:rPr lang="en-GB"/>
              <a:t> maps: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729450" y="2136925"/>
            <a:ext cx="45507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Major sources of SO2 are smelters.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We can notice a considerable reduction in levels of SO2 in the center hubs of major cities over the past 2-3 years.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This is because people over there are getting </a:t>
            </a:r>
            <a:r>
              <a:rPr lang="en-GB" sz="1400"/>
              <a:t>aware</a:t>
            </a:r>
            <a:r>
              <a:rPr lang="en-GB" sz="1400"/>
              <a:t> of the effects of rising levels of SO2 and started inclining towards CNG which reduced the emissions of SO2 from automobiles in the cities.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So the levels of SO2 in the outskirts</a:t>
            </a:r>
            <a:r>
              <a:rPr lang="en-GB" sz="1400"/>
              <a:t> of cities</a:t>
            </a:r>
            <a:r>
              <a:rPr lang="en-GB" sz="1400"/>
              <a:t>, where the smelters are high in number, remained high.</a:t>
            </a:r>
            <a:endParaRPr sz="1400"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17389" r="9237" t="0"/>
          <a:stretch/>
        </p:blipFill>
        <p:spPr>
          <a:xfrm>
            <a:off x="5280167" y="1947350"/>
            <a:ext cx="35780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300" y="1664075"/>
            <a:ext cx="5760974" cy="32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707250" y="539250"/>
            <a:ext cx="3488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 Regression of SO2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1068462" y="1292099"/>
            <a:ext cx="2335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5.1 Bangalore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049" y="1614375"/>
            <a:ext cx="5901724" cy="33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1118150" y="122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5.2 Delhi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454954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SO2 Monthly data set analysis across cities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Ward wise SO</a:t>
            </a:r>
            <a:r>
              <a:rPr baseline="-25000"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levels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Choropleth maps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Regression for SO</a:t>
            </a:r>
            <a:r>
              <a:rPr baseline="-25000"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levels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Multivariate Analysis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-GB" sz="1600">
                <a:solidFill>
                  <a:srgbClr val="666666"/>
                </a:solidFill>
                <a:uFill>
                  <a:noFill/>
                </a:uFill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700" y="1634325"/>
            <a:ext cx="5849651" cy="33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1227525" y="1237200"/>
            <a:ext cx="22686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5.3 Hyderabad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450" y="1515775"/>
            <a:ext cx="6032574" cy="34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1105725" y="1196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5.4 Kolkata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810" y="1678703"/>
            <a:ext cx="6036400" cy="34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217525" y="1229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5.5 Mumbai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5.6 Inferences  from Regression analysis</a:t>
            </a:r>
            <a:endParaRPr sz="2000"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Since the trends of SO</a:t>
            </a:r>
            <a:r>
              <a:rPr baseline="-25000" lang="en-GB" sz="1600"/>
              <a:t>2 </a:t>
            </a:r>
            <a:r>
              <a:rPr lang="en-GB" sz="1600"/>
              <a:t> depends on various parameters, there is no concrete conclusion that can be drawn from the linear regression analysis.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But the </a:t>
            </a:r>
            <a:r>
              <a:rPr lang="en-GB" sz="1600"/>
              <a:t>noticeable</a:t>
            </a:r>
            <a:r>
              <a:rPr lang="en-GB" sz="1600"/>
              <a:t> observation that can be seen is that the levels of SO</a:t>
            </a:r>
            <a:r>
              <a:rPr baseline="-25000" lang="en-GB" sz="1600"/>
              <a:t>2</a:t>
            </a:r>
            <a:r>
              <a:rPr lang="en-GB" sz="1600"/>
              <a:t> had been rising over the years due to rise in usage of sources that emits SO</a:t>
            </a:r>
            <a:r>
              <a:rPr baseline="-25000" lang="en-GB" sz="1600"/>
              <a:t>2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727650" y="12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6.Multivariate Analysis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729450" y="2349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Variables used: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 CO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</a:t>
            </a:r>
            <a:r>
              <a:rPr lang="en-GB" sz="1600"/>
              <a:t> Pollution levels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Sentinel SO</a:t>
            </a:r>
            <a:r>
              <a:rPr baseline="-25000" lang="en-GB" sz="1600"/>
              <a:t>2</a:t>
            </a:r>
            <a:endParaRPr sz="160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980" y="1923848"/>
            <a:ext cx="3632950" cy="24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853689" y="124301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6.1 C</a:t>
            </a:r>
            <a:r>
              <a:rPr lang="en-GB" sz="2000">
                <a:solidFill>
                  <a:srgbClr val="000000"/>
                </a:solidFill>
              </a:rPr>
              <a:t>ity-wise analysis of variables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344" y="1875322"/>
            <a:ext cx="3526125" cy="291931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5475950" y="4385925"/>
            <a:ext cx="1897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1" y="1875516"/>
            <a:ext cx="3526125" cy="29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27650" y="132082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6.2 C</a:t>
            </a:r>
            <a:r>
              <a:rPr lang="en-GB" sz="2000">
                <a:solidFill>
                  <a:srgbClr val="000000"/>
                </a:solidFill>
              </a:rPr>
              <a:t>ity-wise CO vs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8382" l="0" r="1127" t="0"/>
          <a:stretch/>
        </p:blipFill>
        <p:spPr>
          <a:xfrm>
            <a:off x="1567675" y="1899350"/>
            <a:ext cx="6217950" cy="30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4497300" y="4408375"/>
            <a:ext cx="1897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/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727653" y="125627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6.3 </a:t>
            </a:r>
            <a:r>
              <a:rPr lang="en-GB" sz="2000">
                <a:solidFill>
                  <a:srgbClr val="000000"/>
                </a:solidFill>
              </a:rPr>
              <a:t>Correlation b/w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r>
              <a:rPr lang="en-GB" sz="2000">
                <a:solidFill>
                  <a:srgbClr val="000000"/>
                </a:solidFill>
              </a:rPr>
              <a:t> vs CO</a:t>
            </a:r>
            <a:endParaRPr sz="2000"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729450" y="2227950"/>
            <a:ext cx="45441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Correlation </a:t>
            </a:r>
            <a:r>
              <a:rPr lang="en-GB" sz="1600"/>
              <a:t>coefficient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Corr ,_ = pearsonr(SO</a:t>
            </a:r>
            <a:r>
              <a:rPr baseline="-25000" lang="en-GB" sz="1600"/>
              <a:t>2</a:t>
            </a:r>
            <a:r>
              <a:rPr lang="en-GB" sz="1600"/>
              <a:t>, CO) =  </a:t>
            </a:r>
            <a:r>
              <a:rPr b="1" lang="en-GB" sz="1600"/>
              <a:t>-0.76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From this it can be inferred that SO</a:t>
            </a:r>
            <a:r>
              <a:rPr baseline="-25000" lang="en-GB" sz="1600"/>
              <a:t>2 </a:t>
            </a:r>
            <a:r>
              <a:rPr lang="en-GB" sz="1600"/>
              <a:t> and CO are negatively strongly correlated.</a:t>
            </a:r>
            <a:endParaRPr sz="1600"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477" y="1846454"/>
            <a:ext cx="3013673" cy="30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5721150" y="4346525"/>
            <a:ext cx="2697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29450" y="1229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6.4 </a:t>
            </a:r>
            <a:r>
              <a:rPr lang="en-GB" sz="2000">
                <a:solidFill>
                  <a:srgbClr val="000000"/>
                </a:solidFill>
              </a:rPr>
              <a:t>SO</a:t>
            </a:r>
            <a:r>
              <a:rPr baseline="-25000" lang="en-GB" sz="2000">
                <a:solidFill>
                  <a:srgbClr val="000000"/>
                </a:solidFill>
              </a:rPr>
              <a:t>2 </a:t>
            </a:r>
            <a:r>
              <a:rPr lang="en-GB" sz="2000">
                <a:solidFill>
                  <a:srgbClr val="000000"/>
                </a:solidFill>
              </a:rPr>
              <a:t>vs CO over all cities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691" y="1862300"/>
            <a:ext cx="5887200" cy="31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4960500" y="4411325"/>
            <a:ext cx="22635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727650" y="1199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6.5 </a:t>
            </a:r>
            <a:r>
              <a:rPr lang="en-GB" sz="2000">
                <a:solidFill>
                  <a:srgbClr val="000000"/>
                </a:solidFill>
              </a:rPr>
              <a:t>Box plot of SO</a:t>
            </a:r>
            <a:r>
              <a:rPr baseline="-25000" lang="en-GB" sz="2000">
                <a:solidFill>
                  <a:srgbClr val="000000"/>
                </a:solidFill>
              </a:rPr>
              <a:t>2</a:t>
            </a:r>
            <a:r>
              <a:rPr lang="en-GB" sz="2000">
                <a:solidFill>
                  <a:srgbClr val="000000"/>
                </a:solidFill>
              </a:rPr>
              <a:t>, CO and Pollution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949" y="1957129"/>
            <a:ext cx="4776900" cy="2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/>
        </p:nvSpPr>
        <p:spPr>
          <a:xfrm>
            <a:off x="5162150" y="4438600"/>
            <a:ext cx="27042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8" name="Google Shape;298;p41"/>
          <p:cNvSpPr txBox="1"/>
          <p:nvPr/>
        </p:nvSpPr>
        <p:spPr>
          <a:xfrm>
            <a:off x="727650" y="193121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This is used to </a:t>
            </a:r>
            <a:r>
              <a:rPr lang="en-GB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used to analyze the shape of the distribution, its central value, and its variability.</a:t>
            </a:r>
            <a:endParaRPr sz="16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118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/>
              <a:t>Introduction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14300" y="1815350"/>
            <a:ext cx="7433100" cy="30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solidFill>
                  <a:srgbClr val="222222"/>
                </a:solidFill>
              </a:rPr>
              <a:t>Properties of </a:t>
            </a: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 one of the major pollutant.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 is a colorless, bad-smelling and toxic gas which is part of a larger group of chemicals.</a:t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solidFill>
                  <a:srgbClr val="222222"/>
                </a:solidFill>
              </a:rPr>
              <a:t>Sources of </a:t>
            </a: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endParaRPr sz="1600">
              <a:solidFill>
                <a:srgbClr val="222222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-GB" sz="1600">
                <a:solidFill>
                  <a:srgbClr val="222222"/>
                </a:solidFill>
              </a:rPr>
              <a:t>SO</a:t>
            </a:r>
            <a:r>
              <a:rPr baseline="-25000" lang="en-GB" sz="1600">
                <a:solidFill>
                  <a:srgbClr val="222222"/>
                </a:solidFill>
              </a:rPr>
              <a:t>2</a:t>
            </a:r>
            <a:r>
              <a:rPr lang="en-GB" sz="1600">
                <a:solidFill>
                  <a:srgbClr val="222222"/>
                </a:solidFill>
              </a:rPr>
              <a:t>, is emitted by the burning of fossil fuels - coal, oil, and diesel etc.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6.6 Heat Map</a:t>
            </a:r>
            <a:endParaRPr sz="2000"/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386" y="1916638"/>
            <a:ext cx="4147850" cy="29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680975" y="2087225"/>
            <a:ext cx="37734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Here heat map is used to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coefficients across the variables.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can be noticed that SO</a:t>
            </a:r>
            <a:r>
              <a:rPr baseline="-25000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mean values are strongly correlates with CO levels than pollution levels.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727650" y="128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6.7 Inference from Heat Map</a:t>
            </a:r>
            <a:endParaRPr sz="2300"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729450" y="2078875"/>
            <a:ext cx="352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 is strongly positively </a:t>
            </a:r>
            <a:r>
              <a:rPr lang="en-GB" sz="1400"/>
              <a:t>correlated</a:t>
            </a:r>
            <a:r>
              <a:rPr lang="en-GB" sz="1400"/>
              <a:t> with pollution than SO</a:t>
            </a:r>
            <a:r>
              <a:rPr baseline="-25000" lang="en-GB" sz="1400"/>
              <a:t>2</a:t>
            </a:r>
            <a:r>
              <a:rPr lang="en-GB" sz="1400"/>
              <a:t>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is due to the fact that CO contributes more than Sulphur oxides for air pollution.</a:t>
            </a:r>
            <a:endParaRPr sz="1400"/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5470600" y="1737050"/>
            <a:ext cx="30003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 rotWithShape="1">
          <a:blip r:embed="rId3">
            <a:alphaModFix/>
          </a:blip>
          <a:srcRect b="0" l="10071" r="0" t="0"/>
          <a:stretch/>
        </p:blipFill>
        <p:spPr>
          <a:xfrm>
            <a:off x="4047740" y="1820000"/>
            <a:ext cx="4783711" cy="3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727650" y="129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6.8 Pair Plot</a:t>
            </a:r>
            <a:endParaRPr sz="2000"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729450" y="2078875"/>
            <a:ext cx="3730800" cy="25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used Pair plot to plot the multiple pairwise bivariate distributions in our dataset.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Here analysis between SO</a:t>
            </a:r>
            <a:r>
              <a:rPr baseline="-25000" lang="en-GB"/>
              <a:t>2 </a:t>
            </a:r>
            <a:r>
              <a:rPr lang="en-GB"/>
              <a:t>means, CO means and pollution means are done across all the major cities.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98" y="1629248"/>
            <a:ext cx="3924349" cy="33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 Conclusion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729450" y="2078875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Climate change is </a:t>
            </a:r>
            <a:r>
              <a:rPr b="1" lang="en-GB" sz="1600"/>
              <a:t>not</a:t>
            </a:r>
            <a:r>
              <a:rPr lang="en-GB" sz="1600"/>
              <a:t> a myth.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Government should bring strict regulations to reduce the levels of SO</a:t>
            </a:r>
            <a:r>
              <a:rPr baseline="-25000" lang="en-GB" sz="1600"/>
              <a:t>2</a:t>
            </a:r>
            <a:r>
              <a:rPr lang="en-GB" sz="1600"/>
              <a:t> like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Monitoring coal-burning power plants sulphur emission activities.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 By making powerplants to install </a:t>
            </a:r>
            <a:r>
              <a:rPr b="1" lang="en-GB" sz="1600"/>
              <a:t>scrubbers</a:t>
            </a:r>
            <a:r>
              <a:rPr lang="en-GB" sz="1600"/>
              <a:t> that remove SO</a:t>
            </a:r>
            <a:r>
              <a:rPr baseline="-25000" lang="en-GB" sz="1600"/>
              <a:t>2</a:t>
            </a:r>
            <a:r>
              <a:rPr lang="en-GB" sz="1600"/>
              <a:t> from gases leaving the smokestack.</a:t>
            </a:r>
            <a:endParaRPr sz="1600"/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By conducting awareness campaigns to educate people about the hazards of increase in levels of SO</a:t>
            </a:r>
            <a:r>
              <a:rPr baseline="-25000" lang="en-GB" sz="1600"/>
              <a:t>2</a:t>
            </a:r>
            <a:r>
              <a:rPr lang="en-GB" sz="1600"/>
              <a:t>.</a:t>
            </a:r>
            <a:endParaRPr sz="1600"/>
          </a:p>
        </p:txBody>
      </p:sp>
      <p:sp>
        <p:nvSpPr>
          <p:cNvPr id="331" name="Google Shape;331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396762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</a:t>
            </a:r>
            <a:r>
              <a:rPr lang="en-GB"/>
              <a:t>nt</a:t>
            </a:r>
            <a:r>
              <a:rPr lang="en-GB"/>
              <a:t>'</a:t>
            </a:r>
            <a:r>
              <a:rPr lang="en-GB"/>
              <a:t>d...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Effects of SO</a:t>
            </a:r>
            <a:r>
              <a:rPr baseline="-25000"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</a:t>
            </a:r>
            <a:r>
              <a:rPr baseline="-25000"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can contribute to respiratory illness by making breathing more difficult.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combines with water vapour present in the atmosphere to form sulphuric acid that causes acid rain.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06" y="1860700"/>
            <a:ext cx="6723794" cy="29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864713" y="597403"/>
            <a:ext cx="7770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SO2 Monthly data set analysis across cities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232180" y="1261145"/>
            <a:ext cx="24354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2.1 Monthly Means</a:t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48" y="1838727"/>
            <a:ext cx="7107700" cy="31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1194467" y="1282580"/>
            <a:ext cx="2338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2.2 Monthly Maxs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325" y="1741025"/>
            <a:ext cx="7247149" cy="31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134771" y="1257708"/>
            <a:ext cx="2211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2.3 Monthly Mins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27015" y="125653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2.4 Observations from the monthly data</a:t>
            </a:r>
            <a:endParaRPr sz="20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201559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Mean values of SO</a:t>
            </a:r>
            <a:r>
              <a:rPr baseline="-25000" lang="en-GB" sz="1600"/>
              <a:t>2</a:t>
            </a:r>
            <a:r>
              <a:rPr lang="en-GB" sz="1600"/>
              <a:t> are considerably high in summers than in monsoons and winters.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This is due to the fact that the rise in usage levels  of air-conditioners and refrigerators which are the major sources of SO</a:t>
            </a:r>
            <a:r>
              <a:rPr baseline="-25000" lang="en-GB" sz="1600"/>
              <a:t>2</a:t>
            </a:r>
            <a:r>
              <a:rPr lang="en-GB" sz="1600"/>
              <a:t> 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 seasonal trend is observed in the levels of SO2.</a:t>
            </a:r>
            <a:endParaRPr sz="16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122" y="1814906"/>
            <a:ext cx="5879300" cy="31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836531" y="615357"/>
            <a:ext cx="5294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Ward Wise</a:t>
            </a: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SO2 levels</a:t>
            </a:r>
            <a:endParaRPr b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188251" y="1279200"/>
            <a:ext cx="2167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GB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3.1  Bangalore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