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9" r:id="rId5"/>
    <p:sldId id="275" r:id="rId6"/>
    <p:sldId id="276" r:id="rId7"/>
    <p:sldId id="278" r:id="rId8"/>
    <p:sldId id="261" r:id="rId9"/>
    <p:sldId id="269" r:id="rId10"/>
    <p:sldId id="270" r:id="rId11"/>
    <p:sldId id="271" r:id="rId12"/>
    <p:sldId id="272" r:id="rId13"/>
    <p:sldId id="295" r:id="rId14"/>
    <p:sldId id="277" r:id="rId15"/>
    <p:sldId id="296" r:id="rId16"/>
    <p:sldId id="297" r:id="rId17"/>
    <p:sldId id="298" r:id="rId18"/>
    <p:sldId id="293"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1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516625"/>
            <a:ext cx="9753600" cy="2595025"/>
          </a:xfrm>
        </p:spPr>
        <p:txBody>
          <a:bodyPr>
            <a:normAutofit/>
          </a:bodyPr>
          <a:lstStyle>
            <a:lvl1pPr>
              <a:defRPr sz="6400"/>
            </a:lvl1pPr>
          </a:lstStyle>
          <a:p>
            <a:r>
              <a:rPr lang="en-US"/>
              <a:t>Click to edit Master title style</a:t>
            </a:r>
            <a:endParaRPr lang="en-US"/>
          </a:p>
        </p:txBody>
      </p:sp>
      <p:sp>
        <p:nvSpPr>
          <p:cNvPr id="3" name="Subtitle 2"/>
          <p:cNvSpPr>
            <a:spLocks noGrp="1"/>
          </p:cNvSpPr>
          <p:nvPr>
            <p:ph type="subTitle" idx="1"/>
          </p:nvPr>
        </p:nvSpPr>
        <p:spPr>
          <a:xfrm>
            <a:off x="1219200" y="5166531"/>
            <a:ext cx="9753600" cy="1144632"/>
          </a:xfrm>
        </p:spPr>
        <p:txBody>
          <a:bodyPr>
            <a:normAutofit/>
          </a:bodyPr>
          <a:lstStyle>
            <a:lvl1pPr marL="0" indent="0" algn="l">
              <a:buNone/>
              <a:defRPr sz="2935">
                <a:solidFill>
                  <a:schemeClr val="tx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38B15B7-553A-4A40-B64F-4054BCE38871}" type="datetimeFigureOut">
              <a:rPr lang="en-IN" smtClean="0"/>
            </a:fld>
            <a:endParaRPr lang="en-IN"/>
          </a:p>
        </p:txBody>
      </p:sp>
      <p:sp>
        <p:nvSpPr>
          <p:cNvPr id="8" name="Slide Number Placeholder 7"/>
          <p:cNvSpPr>
            <a:spLocks noGrp="1"/>
          </p:cNvSpPr>
          <p:nvPr>
            <p:ph type="sldNum" sz="quarter" idx="11"/>
          </p:nvPr>
        </p:nvSpPr>
        <p:spPr/>
        <p:txBody>
          <a:bodyPr/>
          <a:lstStyle/>
          <a:p>
            <a:fld id="{44F3EAC3-FF21-4148-B2CA-B1C9A42D20B5}" type="slidenum">
              <a:rPr lang="en-IN" smtClean="0"/>
            </a:fld>
            <a:endParaRPr lang="en-IN"/>
          </a:p>
        </p:txBody>
      </p:sp>
      <p:sp>
        <p:nvSpPr>
          <p:cNvPr id="9" name="Footer Placeholder 8"/>
          <p:cNvSpPr>
            <a:spLocks noGrp="1"/>
          </p:cNvSpPr>
          <p:nvPr>
            <p:ph type="ftr" sz="quarter" idx="12"/>
          </p:nvPr>
        </p:nvSpPr>
        <p:spPr>
          <a:xfrm>
            <a:off x="7518401" y="6375400"/>
            <a:ext cx="2995319" cy="301227"/>
          </a:xfrm>
        </p:spPr>
        <p:txBody>
          <a:bodyPr/>
          <a:lstStyle>
            <a:lvl1pPr algn="ctr">
              <a:defRPr>
                <a:solidFill>
                  <a:schemeClr val="tx1">
                    <a:lumMod val="65000"/>
                  </a:schemeClr>
                </a:solidFill>
              </a:defRPr>
            </a:lvl1p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38B15B7-553A-4A40-B64F-4054BCE3887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3EAC3-FF21-4148-B2CA-B1C9A42D20B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31202" y="1826710"/>
            <a:ext cx="1989999" cy="448445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139365" y="1826710"/>
            <a:ext cx="6988635" cy="448445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38B15B7-553A-4A40-B64F-4054BCE3887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3EAC3-FF21-4148-B2CA-B1C9A42D20B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38B15B7-553A-4A40-B64F-4054BCE38871}" type="datetimeFigureOut">
              <a:rPr lang="en-IN" smtClean="0"/>
            </a:fld>
            <a:endParaRPr lang="en-IN"/>
          </a:p>
        </p:txBody>
      </p:sp>
      <p:sp>
        <p:nvSpPr>
          <p:cNvPr id="5" name="Footer Placeholder 4"/>
          <p:cNvSpPr>
            <a:spLocks noGrp="1"/>
          </p:cNvSpPr>
          <p:nvPr>
            <p:ph type="ftr" sz="quarter" idx="11"/>
          </p:nvPr>
        </p:nvSpPr>
        <p:spPr>
          <a:xfrm>
            <a:off x="8636001" y="6375400"/>
            <a:ext cx="2995319" cy="301227"/>
          </a:xfrm>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p>
            <a:fld id="{44F3EAC3-FF21-4148-B2CA-B1C9A42D20B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5017572"/>
            <a:ext cx="9753600" cy="1293592"/>
          </a:xfrm>
        </p:spPr>
        <p:txBody>
          <a:bodyPr anchor="t"/>
          <a:lstStyle>
            <a:lvl1pPr algn="l">
              <a:defRPr sz="5335" b="0" cap="none"/>
            </a:lvl1pPr>
          </a:lstStyle>
          <a:p>
            <a:r>
              <a:rPr lang="en-US"/>
              <a:t>Click to edit Master title style</a:t>
            </a:r>
            <a:endParaRPr lang="en-US"/>
          </a:p>
        </p:txBody>
      </p:sp>
      <p:sp>
        <p:nvSpPr>
          <p:cNvPr id="3" name="Text Placeholder 2"/>
          <p:cNvSpPr>
            <a:spLocks noGrp="1"/>
          </p:cNvSpPr>
          <p:nvPr>
            <p:ph type="body" idx="1"/>
          </p:nvPr>
        </p:nvSpPr>
        <p:spPr>
          <a:xfrm>
            <a:off x="1219200" y="3865098"/>
            <a:ext cx="9753600" cy="1098439"/>
          </a:xfrm>
        </p:spPr>
        <p:txBody>
          <a:bodyPr anchor="b"/>
          <a:lstStyle>
            <a:lvl1pPr marL="0" indent="0">
              <a:buNone/>
              <a:defRPr sz="2665">
                <a:solidFill>
                  <a:schemeClr val="tx1"/>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38B15B7-553A-4A40-B64F-4054BCE3887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3EAC3-FF21-4148-B2CA-B1C9A42D20B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38B15B7-553A-4A40-B64F-4054BCE3887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3EAC3-FF21-4148-B2CA-B1C9A42D20B5}" type="slidenum">
              <a:rPr lang="en-IN" smtClean="0"/>
            </a:fld>
            <a:endParaRPr lang="en-IN"/>
          </a:p>
        </p:txBody>
      </p:sp>
      <p:sp>
        <p:nvSpPr>
          <p:cNvPr id="9" name="Title 8"/>
          <p:cNvSpPr>
            <a:spLocks noGrp="1"/>
          </p:cNvSpPr>
          <p:nvPr>
            <p:ph type="title"/>
          </p:nvPr>
        </p:nvSpPr>
        <p:spPr>
          <a:xfrm>
            <a:off x="1219200" y="1544717"/>
            <a:ext cx="9753600" cy="1154097"/>
          </a:xfrm>
        </p:spPr>
        <p:txBody>
          <a:bodyPr/>
          <a:lstStyle/>
          <a:p>
            <a:r>
              <a:rPr lang="en-US"/>
              <a:t>Click to edit Master title style</a:t>
            </a:r>
            <a:endParaRPr lang="en-US"/>
          </a:p>
        </p:txBody>
      </p:sp>
      <p:sp>
        <p:nvSpPr>
          <p:cNvPr id="8" name="Content Placeholder 7"/>
          <p:cNvSpPr>
            <a:spLocks noGrp="1"/>
          </p:cNvSpPr>
          <p:nvPr>
            <p:ph sz="quarter" idx="13"/>
          </p:nvPr>
        </p:nvSpPr>
        <p:spPr>
          <a:xfrm>
            <a:off x="1219200" y="2743200"/>
            <a:ext cx="4754880" cy="359359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Content Placeholder 10"/>
          <p:cNvSpPr>
            <a:spLocks noGrp="1"/>
          </p:cNvSpPr>
          <p:nvPr>
            <p:ph sz="quarter" idx="14"/>
          </p:nvPr>
        </p:nvSpPr>
        <p:spPr>
          <a:xfrm>
            <a:off x="6242304" y="2743202"/>
            <a:ext cx="4754880" cy="35956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8464" y="2743200"/>
            <a:ext cx="4486656" cy="621792"/>
          </a:xfrm>
        </p:spPr>
        <p:txBody>
          <a:bodyPr anchor="b">
            <a:noAutofit/>
          </a:bodyPr>
          <a:lstStyle>
            <a:lvl1pPr marL="0" indent="0">
              <a:buNone/>
              <a:defRPr sz="2665" b="1">
                <a:solidFill>
                  <a:schemeClr val="tx2"/>
                </a:solidFill>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endParaRPr lang="en-US"/>
          </a:p>
        </p:txBody>
      </p:sp>
      <p:sp>
        <p:nvSpPr>
          <p:cNvPr id="5" name="Text Placeholder 4"/>
          <p:cNvSpPr>
            <a:spLocks noGrp="1"/>
          </p:cNvSpPr>
          <p:nvPr>
            <p:ph type="body" sz="quarter" idx="3"/>
          </p:nvPr>
        </p:nvSpPr>
        <p:spPr>
          <a:xfrm>
            <a:off x="6513526" y="2743200"/>
            <a:ext cx="4482749" cy="621792"/>
          </a:xfrm>
        </p:spPr>
        <p:txBody>
          <a:bodyPr anchor="b">
            <a:noAutofit/>
          </a:bodyPr>
          <a:lstStyle>
            <a:lvl1pPr marL="0" indent="0">
              <a:buNone/>
              <a:defRPr sz="2665" b="1">
                <a:solidFill>
                  <a:schemeClr val="tx2"/>
                </a:solidFill>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038B15B7-553A-4A40-B64F-4054BCE3887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F3EAC3-FF21-4148-B2CA-B1C9A42D20B5}" type="slidenum">
              <a:rPr lang="en-IN" smtClean="0"/>
            </a:fld>
            <a:endParaRPr lang="en-IN"/>
          </a:p>
        </p:txBody>
      </p:sp>
      <p:sp>
        <p:nvSpPr>
          <p:cNvPr id="10" name="Title 9"/>
          <p:cNvSpPr>
            <a:spLocks noGrp="1"/>
          </p:cNvSpPr>
          <p:nvPr>
            <p:ph type="title"/>
          </p:nvPr>
        </p:nvSpPr>
        <p:spPr>
          <a:xfrm>
            <a:off x="1219200" y="1544717"/>
            <a:ext cx="97536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1219200" y="3383280"/>
            <a:ext cx="4754880" cy="29535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12"/>
          <p:cNvSpPr>
            <a:spLocks noGrp="1"/>
          </p:cNvSpPr>
          <p:nvPr>
            <p:ph sz="quarter" idx="14"/>
          </p:nvPr>
        </p:nvSpPr>
        <p:spPr>
          <a:xfrm>
            <a:off x="6242303" y="3383280"/>
            <a:ext cx="4754880" cy="29535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38B15B7-553A-4A40-B64F-4054BCE3887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F3EAC3-FF21-4148-B2CA-B1C9A42D20B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B15B7-553A-4A40-B64F-4054BCE3887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F3EAC3-FF21-4148-B2CA-B1C9A42D20B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5363"/>
            <a:ext cx="3934581" cy="2173015"/>
          </a:xfrm>
        </p:spPr>
        <p:txBody>
          <a:bodyPr anchor="b">
            <a:normAutofit/>
          </a:bodyPr>
          <a:lstStyle>
            <a:lvl1pPr algn="l">
              <a:defRPr sz="3735" b="0"/>
            </a:lvl1pPr>
          </a:lstStyle>
          <a:p>
            <a:r>
              <a:rPr lang="en-US"/>
              <a:t>Click to edit Master title style</a:t>
            </a:r>
            <a:endParaRPr lang="en-US" dirty="0"/>
          </a:p>
        </p:txBody>
      </p:sp>
      <p:sp>
        <p:nvSpPr>
          <p:cNvPr id="3" name="Content Placeholder 2"/>
          <p:cNvSpPr>
            <a:spLocks noGrp="1"/>
          </p:cNvSpPr>
          <p:nvPr>
            <p:ph idx="1"/>
          </p:nvPr>
        </p:nvSpPr>
        <p:spPr>
          <a:xfrm>
            <a:off x="5362336" y="1826710"/>
            <a:ext cx="5610464" cy="4476615"/>
          </a:xfrm>
        </p:spPr>
        <p:txBody>
          <a:bodyPr anchor="ctr"/>
          <a:lstStyle>
            <a:lvl1pPr>
              <a:defRPr sz="2665"/>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219200" y="4061096"/>
            <a:ext cx="3934581" cy="2245387"/>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8B15B7-553A-4A40-B64F-4054BCE3887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3EAC3-FF21-4148-B2CA-B1C9A42D20B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8800"/>
            <a:ext cx="3938016" cy="2176272"/>
          </a:xfrm>
        </p:spPr>
        <p:txBody>
          <a:bodyPr anchor="b">
            <a:normAutofit/>
          </a:bodyPr>
          <a:lstStyle>
            <a:lvl1pPr algn="l">
              <a:defRPr sz="3735" b="0"/>
            </a:lvl1pPr>
          </a:lstStyle>
          <a:p>
            <a:r>
              <a:rPr lang="en-US"/>
              <a:t>Click to edit Master title style</a:t>
            </a:r>
            <a:endParaRPr lang="en-US" dirty="0"/>
          </a:p>
        </p:txBody>
      </p:sp>
      <p:sp>
        <p:nvSpPr>
          <p:cNvPr id="3" name="Picture Placeholder 2"/>
          <p:cNvSpPr>
            <a:spLocks noGrp="1"/>
          </p:cNvSpPr>
          <p:nvPr>
            <p:ph type="pic" idx="1"/>
          </p:nvPr>
        </p:nvSpPr>
        <p:spPr>
          <a:xfrm>
            <a:off x="5588000" y="2286000"/>
            <a:ext cx="53848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t>Click icon to add picture</a:t>
            </a:r>
            <a:endParaRPr lang="en-US" dirty="0"/>
          </a:p>
        </p:txBody>
      </p:sp>
      <p:sp>
        <p:nvSpPr>
          <p:cNvPr id="4" name="Text Placeholder 3"/>
          <p:cNvSpPr>
            <a:spLocks noGrp="1"/>
          </p:cNvSpPr>
          <p:nvPr>
            <p:ph type="body" sz="half" idx="2"/>
          </p:nvPr>
        </p:nvSpPr>
        <p:spPr>
          <a:xfrm>
            <a:off x="1219200" y="4059936"/>
            <a:ext cx="3938016" cy="2249424"/>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8B15B7-553A-4A40-B64F-4054BCE3887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3EAC3-FF21-4148-B2CA-B1C9A42D20B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11247024" y="573807"/>
            <a:ext cx="114981"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11425892" y="573807"/>
            <a:ext cx="76809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a:xfrm>
            <a:off x="1219200" y="1544717"/>
            <a:ext cx="97536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19200" y="2769834"/>
            <a:ext cx="9753600" cy="3539527"/>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010254" y="548797"/>
            <a:ext cx="1585509" cy="297919"/>
          </a:xfrm>
          <a:prstGeom prst="rect">
            <a:avLst/>
          </a:prstGeom>
        </p:spPr>
        <p:txBody>
          <a:bodyPr vert="horz" lIns="91440" tIns="45720" rIns="91440" bIns="45720" rtlCol="0" anchor="ctr"/>
          <a:lstStyle>
            <a:lvl1pPr algn="l">
              <a:defRPr sz="1600">
                <a:solidFill>
                  <a:schemeClr val="tx1">
                    <a:alpha val="50000"/>
                  </a:schemeClr>
                </a:solidFill>
              </a:defRPr>
            </a:lvl1pPr>
          </a:lstStyle>
          <a:p>
            <a:fld id="{038B15B7-553A-4A40-B64F-4054BCE38871}" type="datetimeFigureOut">
              <a:rPr lang="en-IN" smtClean="0"/>
            </a:fld>
            <a:endParaRPr lang="en-IN"/>
          </a:p>
        </p:txBody>
      </p:sp>
      <p:sp>
        <p:nvSpPr>
          <p:cNvPr id="6" name="Slide Number Placeholder 5"/>
          <p:cNvSpPr>
            <a:spLocks noGrp="1"/>
          </p:cNvSpPr>
          <p:nvPr>
            <p:ph type="sldNum" sz="quarter" idx="4"/>
          </p:nvPr>
        </p:nvSpPr>
        <p:spPr>
          <a:xfrm>
            <a:off x="9752556" y="548797"/>
            <a:ext cx="1254937" cy="301752"/>
          </a:xfrm>
          <a:prstGeom prst="rect">
            <a:avLst/>
          </a:prstGeom>
        </p:spPr>
        <p:txBody>
          <a:bodyPr vert="horz" lIns="91440" tIns="45720" rIns="91440" bIns="45720" rtlCol="0" anchor="ctr"/>
          <a:lstStyle>
            <a:lvl1pPr algn="r">
              <a:defRPr sz="1600">
                <a:solidFill>
                  <a:schemeClr val="tx1"/>
                </a:solidFill>
              </a:defRPr>
            </a:lvl1pPr>
          </a:lstStyle>
          <a:p>
            <a:fld id="{44F3EAC3-FF21-4148-B2CA-B1C9A42D20B5}" type="slidenum">
              <a:rPr lang="en-IN" smtClean="0"/>
            </a:fld>
            <a:endParaRPr lang="en-IN"/>
          </a:p>
        </p:txBody>
      </p:sp>
      <p:sp>
        <p:nvSpPr>
          <p:cNvPr id="5" name="Footer Placeholder 4"/>
          <p:cNvSpPr>
            <a:spLocks noGrp="1"/>
          </p:cNvSpPr>
          <p:nvPr>
            <p:ph type="ftr" sz="quarter" idx="3"/>
          </p:nvPr>
        </p:nvSpPr>
        <p:spPr>
          <a:xfrm>
            <a:off x="8011586" y="855957"/>
            <a:ext cx="2995319" cy="301227"/>
          </a:xfrm>
          <a:prstGeom prst="rect">
            <a:avLst/>
          </a:prstGeom>
        </p:spPr>
        <p:txBody>
          <a:bodyPr vert="horz" lIns="91440" tIns="0" rIns="91440" bIns="45720" rtlCol="0" anchor="t"/>
          <a:lstStyle>
            <a:lvl1pPr algn="l">
              <a:defRPr sz="1335">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200" rtl="0" eaLnBrk="1" latinLnBrk="0" hangingPunct="1">
        <a:spcBef>
          <a:spcPct val="0"/>
        </a:spcBef>
        <a:buNone/>
        <a:defRPr sz="5335"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800" indent="-243840" algn="l" defTabSz="1219200" rtl="0" eaLnBrk="1" latinLnBrk="0" hangingPunct="1">
        <a:spcBef>
          <a:spcPct val="20000"/>
        </a:spcBef>
        <a:buClr>
          <a:schemeClr val="tx2"/>
        </a:buClr>
        <a:buFont typeface="Wingdings" panose="05000000000000000000" pitchFamily="2" charset="2"/>
        <a:buChar char="§"/>
        <a:defRPr sz="2665" kern="1200">
          <a:solidFill>
            <a:schemeClr val="tx1"/>
          </a:solidFill>
          <a:latin typeface="+mn-lt"/>
          <a:ea typeface="+mn-ea"/>
          <a:cs typeface="+mn-cs"/>
        </a:defRPr>
      </a:lvl1pPr>
      <a:lvl2pPr marL="670560" indent="-243840" algn="l" defTabSz="12192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914400" indent="-243840" algn="l" defTabSz="1219200" rtl="0" eaLnBrk="1" latinLnBrk="0" hangingPunct="1">
        <a:spcBef>
          <a:spcPct val="20000"/>
        </a:spcBef>
        <a:buClr>
          <a:schemeClr val="tx2"/>
        </a:buClr>
        <a:buFont typeface="Wingdings" panose="05000000000000000000" pitchFamily="2" charset="2"/>
        <a:buChar char="§"/>
        <a:defRPr sz="2135" kern="1200">
          <a:solidFill>
            <a:schemeClr val="tx1"/>
          </a:solidFill>
          <a:latin typeface="+mn-lt"/>
          <a:ea typeface="+mn-ea"/>
          <a:cs typeface="+mn-cs"/>
        </a:defRPr>
      </a:lvl3pPr>
      <a:lvl4pPr marL="1219200" indent="-243840" algn="l" defTabSz="1219200" rtl="0" eaLnBrk="1" latinLnBrk="0" hangingPunct="1">
        <a:spcBef>
          <a:spcPct val="20000"/>
        </a:spcBef>
        <a:buClr>
          <a:schemeClr val="tx2"/>
        </a:buClr>
        <a:buFont typeface="Wingdings" panose="05000000000000000000" pitchFamily="2" charset="2"/>
        <a:buChar char="§"/>
        <a:defRPr sz="1865" kern="1200">
          <a:solidFill>
            <a:schemeClr val="tx1"/>
          </a:solidFill>
          <a:latin typeface="+mn-lt"/>
          <a:ea typeface="+mn-ea"/>
          <a:cs typeface="+mn-cs"/>
        </a:defRPr>
      </a:lvl4pPr>
      <a:lvl5pPr marL="1524000" indent="-243840" algn="l" defTabSz="1219200" rtl="0" eaLnBrk="1" latinLnBrk="0" hangingPunct="1">
        <a:spcBef>
          <a:spcPct val="20000"/>
        </a:spcBef>
        <a:buClr>
          <a:schemeClr val="tx2"/>
        </a:buClr>
        <a:buFont typeface="Wingdings" panose="05000000000000000000" pitchFamily="2" charset="2"/>
        <a:buChar char="§"/>
        <a:defRPr sz="1865" kern="1200">
          <a:solidFill>
            <a:schemeClr val="tx1"/>
          </a:solidFill>
          <a:latin typeface="+mn-lt"/>
          <a:ea typeface="+mn-ea"/>
          <a:cs typeface="+mn-cs"/>
        </a:defRPr>
      </a:lvl5pPr>
      <a:lvl6pPr marL="1828800" indent="-243840" algn="l" defTabSz="1219200" rtl="0" eaLnBrk="1" latinLnBrk="0" hangingPunct="1">
        <a:spcBef>
          <a:spcPct val="20000"/>
        </a:spcBef>
        <a:buClr>
          <a:schemeClr val="tx2"/>
        </a:buClr>
        <a:buFont typeface="Wingdings" panose="05000000000000000000" pitchFamily="2" charset="2"/>
        <a:buChar char="§"/>
        <a:defRPr sz="1865" kern="1200">
          <a:solidFill>
            <a:schemeClr val="tx1"/>
          </a:solidFill>
          <a:latin typeface="+mn-lt"/>
          <a:ea typeface="+mn-ea"/>
          <a:cs typeface="+mn-cs"/>
        </a:defRPr>
      </a:lvl6pPr>
      <a:lvl7pPr marL="2133600" indent="-243840" algn="l" defTabSz="1219200" rtl="0" eaLnBrk="1" latinLnBrk="0" hangingPunct="1">
        <a:spcBef>
          <a:spcPct val="20000"/>
        </a:spcBef>
        <a:buClr>
          <a:schemeClr val="tx2"/>
        </a:buClr>
        <a:buFont typeface="Wingdings" panose="05000000000000000000" pitchFamily="2" charset="2"/>
        <a:buChar char="§"/>
        <a:defRPr sz="1865" kern="1200">
          <a:solidFill>
            <a:schemeClr val="tx1"/>
          </a:solidFill>
          <a:latin typeface="+mn-lt"/>
          <a:ea typeface="+mn-ea"/>
          <a:cs typeface="+mn-cs"/>
        </a:defRPr>
      </a:lvl7pPr>
      <a:lvl8pPr marL="2438400" indent="-243840" algn="l" defTabSz="1219200" rtl="0" eaLnBrk="1" latinLnBrk="0" hangingPunct="1">
        <a:spcBef>
          <a:spcPct val="20000"/>
        </a:spcBef>
        <a:buClr>
          <a:schemeClr val="tx2"/>
        </a:buClr>
        <a:buFont typeface="Wingdings" panose="05000000000000000000" pitchFamily="2" charset="2"/>
        <a:buChar char="§"/>
        <a:defRPr sz="1865" kern="1200">
          <a:solidFill>
            <a:schemeClr val="tx1"/>
          </a:solidFill>
          <a:latin typeface="+mn-lt"/>
          <a:ea typeface="+mn-ea"/>
          <a:cs typeface="+mn-cs"/>
        </a:defRPr>
      </a:lvl8pPr>
      <a:lvl9pPr marL="2743200" indent="-243840" algn="l" defTabSz="1219200" rtl="0" eaLnBrk="1" latinLnBrk="0" hangingPunct="1">
        <a:spcBef>
          <a:spcPct val="20000"/>
        </a:spcBef>
        <a:buClr>
          <a:schemeClr val="tx2"/>
        </a:buClr>
        <a:buFont typeface="Wingdings" panose="05000000000000000000" pitchFamily="2" charset="2"/>
        <a:buChar char="§"/>
        <a:defRPr sz="18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researchgate.net/publication/275522126_Implementing_Tumor_Detection_and_Area_Calculation_in_Mri_Image_of_Human_Brain_Using_Image_Processing_Techniques" TargetMode="External"/><Relationship Id="rId1" Type="http://schemas.openxmlformats.org/officeDocument/2006/relationships/hyperlink" Target="https://www.researchgate.net/publication/323775063_Advanced_Brain_Tumour_Segmentation_from_MRI_Imag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96000"/>
          </a:schemeClr>
        </a:solidFill>
        <a:effectLst/>
      </p:bgPr>
    </p:bg>
    <p:spTree>
      <p:nvGrpSpPr>
        <p:cNvPr id="1" name=""/>
        <p:cNvGrpSpPr/>
        <p:nvPr/>
      </p:nvGrpSpPr>
      <p:grpSpPr>
        <a:xfrm>
          <a:off x="0" y="0"/>
          <a:ext cx="0" cy="0"/>
          <a:chOff x="0" y="0"/>
          <a:chExt cx="0" cy="0"/>
        </a:xfrm>
      </p:grpSpPr>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3673475" y="192233"/>
            <a:ext cx="4845050" cy="2675255"/>
          </a:xfrm>
          <a:prstGeom prst="rect">
            <a:avLst/>
          </a:prstGeom>
          <a:noFill/>
          <a:ln>
            <a:noFill/>
          </a:ln>
        </p:spPr>
      </p:pic>
      <p:graphicFrame>
        <p:nvGraphicFramePr>
          <p:cNvPr id="5" name="Table 4"/>
          <p:cNvGraphicFramePr>
            <a:graphicFrameLocks noGrp="1"/>
          </p:cNvGraphicFramePr>
          <p:nvPr/>
        </p:nvGraphicFramePr>
        <p:xfrm>
          <a:off x="976813" y="3192324"/>
          <a:ext cx="10560675" cy="2603798"/>
        </p:xfrm>
        <a:graphic>
          <a:graphicData uri="http://schemas.openxmlformats.org/drawingml/2006/table">
            <a:tbl>
              <a:tblPr>
                <a:tableStyleId>{5C22544A-7EE6-4342-B048-85BDC9FD1C3A}</a:tableStyleId>
              </a:tblPr>
              <a:tblGrid>
                <a:gridCol w="1807488"/>
                <a:gridCol w="4167811"/>
                <a:gridCol w="4585376"/>
              </a:tblGrid>
              <a:tr h="277794">
                <a:tc gridSpan="3">
                  <a:txBody>
                    <a:bodyPr/>
                    <a:lstStyle/>
                    <a:p>
                      <a:pPr algn="ctr">
                        <a:lnSpc>
                          <a:spcPct val="107000"/>
                        </a:lnSpc>
                        <a:spcAft>
                          <a:spcPts val="800"/>
                        </a:spcAft>
                      </a:pPr>
                      <a:r>
                        <a:rPr lang="en-IN" sz="1600" dirty="0">
                          <a:solidFill>
                            <a:schemeClr val="tx1"/>
                          </a:solidFill>
                          <a:effectLst/>
                          <a:latin typeface="Times New Roman" panose="02020603050405020304" pitchFamily="18" charset="0"/>
                          <a:cs typeface="Times New Roman" panose="02020603050405020304" pitchFamily="18" charset="0"/>
                        </a:rPr>
                        <a:t>TITLE: BRAIN TUMOR </a:t>
                      </a:r>
                      <a:r>
                        <a:rPr lang="en-US" sz="1600" dirty="0">
                          <a:solidFill>
                            <a:schemeClr val="tx1"/>
                          </a:solidFill>
                          <a:effectLst/>
                          <a:latin typeface="Times New Roman" panose="02020603050405020304" pitchFamily="18" charset="0"/>
                          <a:cs typeface="Times New Roman" panose="02020603050405020304" pitchFamily="18" charset="0"/>
                        </a:rPr>
                        <a:t>DETECTION </a:t>
                      </a:r>
                      <a:endParaRPr lang="en-IN"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83138"/>
                    </a:solidFill>
                  </a:tcPr>
                </a:tc>
                <a:tc hMerge="1">
                  <a:tcPr/>
                </a:tc>
                <a:tc hMerge="1">
                  <a:tcPr/>
                </a:tc>
              </a:tr>
              <a:tr h="381446">
                <a:tc gridSpan="3">
                  <a:txBody>
                    <a:bodyPr/>
                    <a:lstStyle/>
                    <a:p>
                      <a:pPr marL="0" marR="0" lvl="0" indent="0" algn="ctr" defTabSz="1219200" rtl="0" eaLnBrk="1" fontAlgn="auto" latinLnBrk="0" hangingPunct="1">
                        <a:lnSpc>
                          <a:spcPct val="107000"/>
                        </a:lnSpc>
                        <a:spcBef>
                          <a:spcPts val="0"/>
                        </a:spcBef>
                        <a:spcAft>
                          <a:spcPts val="800"/>
                        </a:spcAft>
                        <a:buClrTx/>
                        <a:buSzTx/>
                        <a:buFontTx/>
                        <a:buNone/>
                        <a:defRPr/>
                      </a:pPr>
                      <a:r>
                        <a:rPr lang="en-IN" sz="1600" dirty="0" smtClean="0">
                          <a:solidFill>
                            <a:schemeClr val="tx1"/>
                          </a:solidFill>
                          <a:effectLst/>
                          <a:latin typeface="Times New Roman" panose="02020603050405020304" pitchFamily="18" charset="0"/>
                          <a:cs typeface="Times New Roman" panose="02020603050405020304" pitchFamily="18" charset="0"/>
                        </a:rPr>
                        <a:t>FACULTY</a:t>
                      </a:r>
                      <a:r>
                        <a:rPr lang="en-IN" sz="1600" dirty="0">
                          <a:solidFill>
                            <a:schemeClr val="tx1"/>
                          </a:solidFill>
                          <a:effectLst/>
                          <a:latin typeface="Times New Roman" panose="02020603050405020304" pitchFamily="18" charset="0"/>
                          <a:cs typeface="Times New Roman" panose="02020603050405020304" pitchFamily="18" charset="0"/>
                        </a:rPr>
                        <a:t>: </a:t>
                      </a:r>
                      <a:r>
                        <a:rPr lang="en-IN" sz="1600" dirty="0" smtClean="0">
                          <a:solidFill>
                            <a:schemeClr val="tx1"/>
                          </a:solidFill>
                          <a:effectLst/>
                          <a:latin typeface="Times New Roman" panose="02020603050405020304" pitchFamily="18" charset="0"/>
                          <a:cs typeface="Times New Roman" panose="02020603050405020304" pitchFamily="18" charset="0"/>
                        </a:rPr>
                        <a:t>MALATHI G </a:t>
                      </a:r>
                      <a:endParaRPr lang="en-IN"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83138"/>
                    </a:solidFill>
                  </a:tcPr>
                </a:tc>
                <a:tc hMerge="1">
                  <a:tcPr/>
                </a:tc>
                <a:tc hMerge="1">
                  <a:tcPr/>
                </a:tc>
              </a:tr>
              <a:tr h="277794">
                <a:tc gridSpan="3">
                  <a:txBody>
                    <a:bodyPr/>
                    <a:lstStyle/>
                    <a:p>
                      <a:pPr algn="ctr">
                        <a:lnSpc>
                          <a:spcPct val="107000"/>
                        </a:lnSpc>
                        <a:spcAft>
                          <a:spcPts val="800"/>
                        </a:spcAft>
                      </a:pPr>
                      <a:r>
                        <a:rPr lang="en-IN" sz="1600" dirty="0">
                          <a:solidFill>
                            <a:schemeClr val="tx1"/>
                          </a:solidFill>
                          <a:effectLst/>
                          <a:latin typeface="Times New Roman" panose="02020603050405020304" pitchFamily="18" charset="0"/>
                          <a:cs typeface="Times New Roman" panose="02020603050405020304" pitchFamily="18" charset="0"/>
                        </a:rPr>
                        <a:t>COURSE NAME: DIGITAL IMAGE </a:t>
                      </a:r>
                      <a:r>
                        <a:rPr lang="en-US" sz="1600" dirty="0">
                          <a:solidFill>
                            <a:schemeClr val="tx1"/>
                          </a:solidFill>
                          <a:effectLst/>
                          <a:latin typeface="Times New Roman" panose="02020603050405020304" pitchFamily="18" charset="0"/>
                          <a:cs typeface="Times New Roman" panose="02020603050405020304" pitchFamily="18" charset="0"/>
                        </a:rPr>
                        <a:t>PROCESSING </a:t>
                      </a:r>
                      <a:endParaRPr lang="en-IN"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83138"/>
                    </a:solidFill>
                  </a:tcPr>
                </a:tc>
                <a:tc hMerge="1">
                  <a:tcPr/>
                </a:tc>
                <a:tc hMerge="1">
                  <a:tcPr/>
                </a:tc>
              </a:tr>
              <a:tr h="277794">
                <a:tc gridSpan="3">
                  <a:txBody>
                    <a:bodyPr/>
                    <a:lstStyle/>
                    <a:p>
                      <a:pPr algn="ctr">
                        <a:lnSpc>
                          <a:spcPct val="107000"/>
                        </a:lnSpc>
                        <a:spcAft>
                          <a:spcPts val="800"/>
                        </a:spcAft>
                      </a:pPr>
                      <a:r>
                        <a:rPr lang="en-IN" sz="1600" dirty="0">
                          <a:solidFill>
                            <a:schemeClr val="tx1"/>
                          </a:solidFill>
                          <a:effectLst/>
                          <a:latin typeface="Times New Roman" panose="02020603050405020304" pitchFamily="18" charset="0"/>
                          <a:cs typeface="Times New Roman" panose="02020603050405020304" pitchFamily="18" charset="0"/>
                        </a:rPr>
                        <a:t>COURSE CODE: SWE1010</a:t>
                      </a:r>
                      <a:endParaRPr lang="en-IN"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83138"/>
                    </a:solidFill>
                  </a:tcPr>
                </a:tc>
                <a:tc hMerge="1">
                  <a:tcPr/>
                </a:tc>
                <a:tc hMerge="1">
                  <a:tcPr/>
                </a:tc>
              </a:tr>
              <a:tr h="277794">
                <a:tc gridSpan="3">
                  <a:txBody>
                    <a:bodyPr/>
                    <a:lstStyle/>
                    <a:p>
                      <a:pPr algn="ctr">
                        <a:lnSpc>
                          <a:spcPct val="107000"/>
                        </a:lnSpc>
                        <a:spcAft>
                          <a:spcPts val="800"/>
                        </a:spcAft>
                      </a:pPr>
                      <a:r>
                        <a:rPr lang="en-IN" sz="1600" dirty="0" smtClean="0">
                          <a:solidFill>
                            <a:schemeClr val="tx1"/>
                          </a:solidFill>
                          <a:effectLst/>
                          <a:latin typeface="Times New Roman" panose="02020603050405020304" pitchFamily="18" charset="0"/>
                          <a:cs typeface="Times New Roman" panose="02020603050405020304" pitchFamily="18" charset="0"/>
                        </a:rPr>
                        <a:t>REVIEW-3</a:t>
                      </a:r>
                      <a:endParaRPr lang="en-IN"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83138"/>
                    </a:solidFill>
                  </a:tcPr>
                </a:tc>
                <a:tc hMerge="1">
                  <a:tcPr/>
                </a:tc>
                <a:tc hMerge="1">
                  <a:tcPr/>
                </a:tc>
              </a:tr>
              <a:tr h="277794">
                <a:tc gridSpan="3">
                  <a:txBody>
                    <a:bodyPr/>
                    <a:lstStyle/>
                    <a:p>
                      <a:pPr algn="ctr">
                        <a:lnSpc>
                          <a:spcPct val="107000"/>
                        </a:lnSpc>
                        <a:spcAft>
                          <a:spcPts val="800"/>
                        </a:spcAft>
                      </a:pPr>
                      <a:r>
                        <a:rPr lang="en-IN" sz="1600" dirty="0">
                          <a:solidFill>
                            <a:schemeClr val="tx1"/>
                          </a:solidFill>
                          <a:effectLst/>
                          <a:latin typeface="Times New Roman" panose="02020603050405020304" pitchFamily="18" charset="0"/>
                          <a:cs typeface="Times New Roman" panose="02020603050405020304" pitchFamily="18" charset="0"/>
                        </a:rPr>
                        <a:t>TEAM MEMBERS:</a:t>
                      </a:r>
                      <a:endParaRPr lang="en-IN"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83138"/>
                    </a:solidFill>
                  </a:tcPr>
                </a:tc>
                <a:tc hMerge="1">
                  <a:tcPr/>
                </a:tc>
                <a:tc hMerge="1">
                  <a:tcPr/>
                </a:tc>
              </a:tr>
              <a:tr h="277794">
                <a:tc>
                  <a:txBody>
                    <a:bodyPr/>
                    <a:lstStyle/>
                    <a:p>
                      <a:pPr algn="ctr">
                        <a:lnSpc>
                          <a:spcPct val="107000"/>
                        </a:lnSpc>
                        <a:spcAft>
                          <a:spcPts val="800"/>
                        </a:spcAft>
                      </a:pPr>
                      <a:r>
                        <a:rPr lang="en-IN" sz="1600">
                          <a:solidFill>
                            <a:schemeClr val="tx1"/>
                          </a:solidFill>
                          <a:effectLst/>
                          <a:latin typeface="Times New Roman" panose="02020603050405020304" pitchFamily="18" charset="0"/>
                          <a:cs typeface="Times New Roman" panose="02020603050405020304" pitchFamily="18" charset="0"/>
                        </a:rPr>
                        <a:t>S.NO</a:t>
                      </a:r>
                      <a:endParaRPr lang="en-IN"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83138"/>
                    </a:solidFill>
                  </a:tcPr>
                </a:tc>
                <a:tc>
                  <a:txBody>
                    <a:bodyPr/>
                    <a:lstStyle/>
                    <a:p>
                      <a:pPr algn="ctr">
                        <a:lnSpc>
                          <a:spcPct val="107000"/>
                        </a:lnSpc>
                        <a:spcAft>
                          <a:spcPts val="800"/>
                        </a:spcAft>
                      </a:pPr>
                      <a:r>
                        <a:rPr lang="en-IN" sz="1600" dirty="0">
                          <a:solidFill>
                            <a:schemeClr val="tx1"/>
                          </a:solidFill>
                          <a:effectLst/>
                          <a:latin typeface="Times New Roman" panose="02020603050405020304" pitchFamily="18" charset="0"/>
                          <a:cs typeface="Times New Roman" panose="02020603050405020304" pitchFamily="18" charset="0"/>
                        </a:rPr>
                        <a:t>NAME</a:t>
                      </a:r>
                      <a:endParaRPr lang="en-IN"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83138"/>
                    </a:solidFill>
                  </a:tcPr>
                </a:tc>
                <a:tc>
                  <a:txBody>
                    <a:bodyPr/>
                    <a:lstStyle/>
                    <a:p>
                      <a:pPr algn="ctr">
                        <a:lnSpc>
                          <a:spcPct val="107000"/>
                        </a:lnSpc>
                        <a:spcAft>
                          <a:spcPts val="800"/>
                        </a:spcAft>
                      </a:pPr>
                      <a:r>
                        <a:rPr lang="en-IN" sz="1600">
                          <a:solidFill>
                            <a:schemeClr val="tx1"/>
                          </a:solidFill>
                          <a:effectLst/>
                          <a:latin typeface="Times New Roman" panose="02020603050405020304" pitchFamily="18" charset="0"/>
                          <a:cs typeface="Times New Roman" panose="02020603050405020304" pitchFamily="18" charset="0"/>
                        </a:rPr>
                        <a:t>REGISTER NUMBER</a:t>
                      </a:r>
                      <a:endParaRPr lang="en-IN"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83138"/>
                    </a:solidFill>
                  </a:tcPr>
                </a:tc>
              </a:tr>
              <a:tr h="277794">
                <a:tc>
                  <a:txBody>
                    <a:bodyPr/>
                    <a:lstStyle/>
                    <a:p>
                      <a:pPr algn="ctr">
                        <a:lnSpc>
                          <a:spcPct val="107000"/>
                        </a:lnSpc>
                        <a:spcAft>
                          <a:spcPts val="800"/>
                        </a:spcAft>
                      </a:pPr>
                      <a:r>
                        <a:rPr lang="en-IN" sz="1600">
                          <a:solidFill>
                            <a:schemeClr val="tx1"/>
                          </a:solidFill>
                          <a:effectLst/>
                          <a:latin typeface="Times New Roman" panose="02020603050405020304" pitchFamily="18" charset="0"/>
                          <a:cs typeface="Times New Roman" panose="02020603050405020304" pitchFamily="18" charset="0"/>
                        </a:rPr>
                        <a:t>1.</a:t>
                      </a:r>
                      <a:endParaRPr lang="en-IN"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83138"/>
                    </a:solidFill>
                  </a:tcPr>
                </a:tc>
                <a:tc>
                  <a:txBody>
                    <a:bodyPr/>
                    <a:lstStyle/>
                    <a:p>
                      <a:pPr algn="l">
                        <a:lnSpc>
                          <a:spcPct val="107000"/>
                        </a:lnSpc>
                        <a:spcAft>
                          <a:spcPts val="800"/>
                        </a:spcAft>
                      </a:pPr>
                      <a:r>
                        <a:rPr lang="en-IN" sz="1600" dirty="0" smtClean="0">
                          <a:solidFill>
                            <a:schemeClr val="tx1"/>
                          </a:solidFill>
                          <a:effectLst/>
                          <a:latin typeface="Times New Roman" panose="02020603050405020304" pitchFamily="18" charset="0"/>
                          <a:ea typeface="+mn-ea"/>
                          <a:cs typeface="Times New Roman" panose="02020603050405020304" pitchFamily="18" charset="0"/>
                        </a:rPr>
                        <a:t>A.MOHITH</a:t>
                      </a:r>
                      <a:endParaRPr lang="en-IN"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83138"/>
                    </a:solidFill>
                  </a:tcPr>
                </a:tc>
                <a:tc>
                  <a:txBody>
                    <a:bodyPr/>
                    <a:lstStyle/>
                    <a:p>
                      <a:pPr algn="ctr">
                        <a:lnSpc>
                          <a:spcPct val="107000"/>
                        </a:lnSpc>
                        <a:spcAft>
                          <a:spcPts val="800"/>
                        </a:spcAft>
                      </a:pPr>
                      <a:r>
                        <a:rPr lang="en-IN" sz="1600" dirty="0" smtClean="0">
                          <a:solidFill>
                            <a:schemeClr val="tx1"/>
                          </a:solidFill>
                          <a:effectLst/>
                          <a:latin typeface="Times New Roman" panose="02020603050405020304" pitchFamily="18" charset="0"/>
                          <a:cs typeface="Times New Roman" panose="02020603050405020304" pitchFamily="18" charset="0"/>
                        </a:rPr>
                        <a:t>19MIS1007</a:t>
                      </a:r>
                      <a:endParaRPr lang="en-IN"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83138"/>
                    </a:solidFill>
                  </a:tcPr>
                </a:tc>
              </a:tr>
              <a:tr h="277794">
                <a:tc>
                  <a:txBody>
                    <a:bodyPr/>
                    <a:lstStyle/>
                    <a:p>
                      <a:pPr algn="ctr">
                        <a:lnSpc>
                          <a:spcPct val="107000"/>
                        </a:lnSpc>
                        <a:spcAft>
                          <a:spcPts val="800"/>
                        </a:spcAft>
                      </a:pPr>
                      <a:r>
                        <a:rPr lang="en-IN" sz="1600">
                          <a:solidFill>
                            <a:schemeClr val="tx1"/>
                          </a:solidFill>
                          <a:effectLst/>
                          <a:latin typeface="Times New Roman" panose="02020603050405020304" pitchFamily="18" charset="0"/>
                          <a:cs typeface="Times New Roman" panose="02020603050405020304" pitchFamily="18" charset="0"/>
                        </a:rPr>
                        <a:t>2.</a:t>
                      </a:r>
                      <a:endParaRPr lang="en-IN"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83138"/>
                    </a:solidFill>
                  </a:tcPr>
                </a:tc>
                <a:tc>
                  <a:txBody>
                    <a:bodyPr/>
                    <a:lstStyle/>
                    <a:p>
                      <a:pPr algn="l">
                        <a:lnSpc>
                          <a:spcPct val="107000"/>
                        </a:lnSpc>
                        <a:spcAft>
                          <a:spcPts val="800"/>
                        </a:spcAft>
                      </a:pPr>
                      <a:r>
                        <a:rPr lang="en-IN" sz="14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MANOJ DARSHAN.R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83138"/>
                    </a:solidFill>
                  </a:tcPr>
                </a:tc>
                <a:tc>
                  <a:txBody>
                    <a:bodyPr/>
                    <a:lstStyle/>
                    <a:p>
                      <a:pPr algn="ctr">
                        <a:lnSpc>
                          <a:spcPct val="107000"/>
                        </a:lnSpc>
                        <a:spcAft>
                          <a:spcPts val="800"/>
                        </a:spcAft>
                      </a:pPr>
                      <a:r>
                        <a:rPr lang="en-IN" sz="1600" dirty="0" smtClean="0">
                          <a:solidFill>
                            <a:schemeClr val="tx1"/>
                          </a:solidFill>
                          <a:effectLst/>
                          <a:latin typeface="Times New Roman" panose="02020603050405020304" pitchFamily="18" charset="0"/>
                          <a:cs typeface="Times New Roman" panose="02020603050405020304" pitchFamily="18" charset="0"/>
                        </a:rPr>
                        <a:t>19MIS1198</a:t>
                      </a:r>
                      <a:endParaRPr lang="en-IN"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283138"/>
                    </a:solidFill>
                  </a:tcPr>
                </a:tc>
              </a:tr>
            </a:tbl>
          </a:graphicData>
        </a:graphic>
      </p:graphicFrame>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53600" cy="1154097"/>
          </a:xfrm>
        </p:spPr>
        <p:txBody>
          <a:bodyPr>
            <a:normAutofit/>
          </a:bodyPr>
          <a:lstStyle/>
          <a:p>
            <a:r>
              <a:rPr lang="en-US" sz="4000" b="1" u="sng" dirty="0">
                <a:latin typeface="Times New Roman" panose="02020603050405020304" pitchFamily="18" charset="0"/>
                <a:cs typeface="Times New Roman" panose="02020603050405020304" pitchFamily="18" charset="0"/>
              </a:rPr>
              <a:t>Feature extraction</a:t>
            </a:r>
            <a:r>
              <a:rPr lang="en-IN" sz="4000" b="1" u="sng" dirty="0">
                <a:latin typeface="Times New Roman" panose="02020603050405020304" pitchFamily="18" charset="0"/>
                <a:cs typeface="Times New Roman" panose="02020603050405020304" pitchFamily="18" charset="0"/>
              </a:rPr>
              <a:t>:</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3697" y="1393651"/>
            <a:ext cx="11369783" cy="5372629"/>
          </a:xfrm>
        </p:spPr>
        <p:txBody>
          <a:bodyPr>
            <a:normAutofit/>
          </a:bodyPr>
          <a:lstStyle/>
          <a:p>
            <a:r>
              <a:rPr lang="en-US" sz="2800" dirty="0">
                <a:latin typeface="Times New Roman" panose="02020603050405020304" pitchFamily="18" charset="0"/>
                <a:cs typeface="Times New Roman" panose="02020603050405020304" pitchFamily="18" charset="0"/>
              </a:rPr>
              <a:t>After image processing the clustered image has extracted from</a:t>
            </a:r>
            <a:endParaRPr lang="en-US" sz="2800" dirty="0">
              <a:latin typeface="Times New Roman" panose="02020603050405020304" pitchFamily="18" charset="0"/>
              <a:cs typeface="Times New Roman" panose="02020603050405020304" pitchFamily="18" charset="0"/>
            </a:endParaRPr>
          </a:p>
          <a:p>
            <a:pPr>
              <a:buNone/>
            </a:pPr>
            <a:r>
              <a:rPr lang="en-US" sz="2800" dirty="0">
                <a:latin typeface="Times New Roman" panose="02020603050405020304" pitchFamily="18" charset="0"/>
                <a:cs typeface="Times New Roman" panose="02020603050405020304" pitchFamily="18" charset="0"/>
              </a:rPr>
              <a:t>   the processed image. The extracted cluster is given to the Thresholding  process it applies binary mask over the entire image which gives the output as dark pixel becomes darker and white becomes whiter. In threshold coding, each transform coefficient is compared with a threshold value.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If (transform coefficient) &lt; (threshold value) then the value assign to them is 0. In this case it is treated as “Background” which will be neglected.</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if (transform coefficient) &gt; (threshold value) then the value assign to them is 1.In this case it is treated as “Foreground” which will be highlighted.</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53600" cy="1154097"/>
          </a:xfrm>
        </p:spPr>
        <p:txBody>
          <a:bodyPr>
            <a:normAutofit/>
          </a:bodyPr>
          <a:lstStyle/>
          <a:p>
            <a:r>
              <a:rPr lang="en-US" sz="4000" b="1" u="sng" dirty="0">
                <a:latin typeface="Times New Roman" panose="02020603050405020304" pitchFamily="18" charset="0"/>
                <a:cs typeface="Times New Roman" panose="02020603050405020304" pitchFamily="18" charset="0"/>
              </a:rPr>
              <a:t>Image segmentation</a:t>
            </a:r>
            <a:r>
              <a:rPr lang="en-IN" sz="4000" b="1" u="sng" dirty="0">
                <a:latin typeface="Times New Roman" panose="02020603050405020304" pitchFamily="18" charset="0"/>
                <a:cs typeface="Times New Roman" panose="02020603050405020304" pitchFamily="18" charset="0"/>
              </a:rPr>
              <a:t>:</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3697" y="1393651"/>
            <a:ext cx="11369783" cy="5372629"/>
          </a:xfrm>
        </p:spPr>
        <p:txBody>
          <a:bodyPr>
            <a:normAutofit/>
          </a:bodyPr>
          <a:lstStyle/>
          <a:p>
            <a:r>
              <a:rPr lang="en-US" sz="2800" dirty="0"/>
              <a:t>Image segmentation is used to convert the image in to more meaningful image. The main objective of image segmentation is to extract various features of the images that may merge or split in order to build objects of interest on which analysis and interpretations Performed. </a:t>
            </a:r>
            <a:endParaRPr lang="en-US" sz="2800" dirty="0"/>
          </a:p>
          <a:p>
            <a:r>
              <a:rPr lang="en-US" sz="2800" dirty="0"/>
              <a:t>In this edge detection of an tumor image can be done by segmentation </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9" y="235528"/>
            <a:ext cx="8839200" cy="1371600"/>
          </a:xfrm>
        </p:spPr>
        <p:txBody>
          <a:bodyPr>
            <a:normAutofit/>
          </a:bodyPr>
          <a:lstStyle/>
          <a:p>
            <a:r>
              <a:rPr lang="en-US" dirty="0"/>
              <a:t>DATA SET:</a:t>
            </a:r>
            <a:endParaRPr lang="en-US" dirty="0"/>
          </a:p>
        </p:txBody>
      </p:sp>
      <p:sp>
        <p:nvSpPr>
          <p:cNvPr id="3" name="Content Placeholder 2"/>
          <p:cNvSpPr>
            <a:spLocks noGrp="1"/>
          </p:cNvSpPr>
          <p:nvPr>
            <p:ph idx="1"/>
          </p:nvPr>
        </p:nvSpPr>
        <p:spPr>
          <a:xfrm>
            <a:off x="360219" y="1731818"/>
            <a:ext cx="10612581" cy="4577543"/>
          </a:xfrm>
        </p:spPr>
        <p:txBody>
          <a:bodyPr/>
          <a:lstStyle/>
          <a:p>
            <a:r>
              <a:rPr lang="en-US" dirty="0"/>
              <a:t>A single abnormal images is taken as input to detect tumor. The input </a:t>
            </a:r>
            <a:r>
              <a:rPr lang="en-US" dirty="0" smtClean="0"/>
              <a:t>mages </a:t>
            </a:r>
            <a:r>
              <a:rPr lang="en-US" dirty="0"/>
              <a:t>are of 256*256 with 8 –bit grayscale images</a:t>
            </a:r>
            <a:r>
              <a:rPr lang="en-US" dirty="0" smtClean="0"/>
              <a:t>.</a:t>
            </a:r>
            <a:endParaRPr lang="en-US" dirty="0" smtClean="0"/>
          </a:p>
          <a:p>
            <a:endParaRPr lang="en-US" dirty="0" smtClean="0"/>
          </a:p>
          <a:p>
            <a:endParaRPr lang="en-US" dirty="0"/>
          </a:p>
        </p:txBody>
      </p:sp>
      <p:pic>
        <p:nvPicPr>
          <p:cNvPr id="4" name="Picture 3"/>
          <p:cNvPicPr>
            <a:picLocks noChangeAspect="1"/>
          </p:cNvPicPr>
          <p:nvPr/>
        </p:nvPicPr>
        <p:blipFill>
          <a:blip r:embed="rId1"/>
          <a:stretch>
            <a:fillRect/>
          </a:stretch>
        </p:blipFill>
        <p:spPr>
          <a:xfrm>
            <a:off x="398370" y="3020291"/>
            <a:ext cx="10366612" cy="33906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53600" cy="1154097"/>
          </a:xfrm>
        </p:spPr>
        <p:txBody>
          <a:bodyPr>
            <a:normAutofit/>
          </a:bodyPr>
          <a:lstStyle/>
          <a:p>
            <a:r>
              <a:rPr lang="en-US" sz="4000" b="1" u="sng" dirty="0">
                <a:latin typeface="Times New Roman" panose="02020603050405020304" pitchFamily="18" charset="0"/>
                <a:cs typeface="Times New Roman" panose="02020603050405020304" pitchFamily="18" charset="0"/>
              </a:rPr>
              <a:t>SYSTEM ARCHITECTURE</a:t>
            </a:r>
            <a:endParaRPr lang="en-IN" sz="4000" b="1" u="sng"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06842" y="1314876"/>
            <a:ext cx="9178316" cy="5297924"/>
          </a:xfr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207819"/>
            <a:ext cx="8326582" cy="983672"/>
          </a:xfrm>
        </p:spPr>
        <p:txBody>
          <a:bodyPr/>
          <a:lstStyle/>
          <a:p>
            <a:r>
              <a:rPr lang="en-US" dirty="0"/>
              <a:t>RESULTS AND DISCUSSION: </a:t>
            </a:r>
            <a:endParaRPr lang="en-US" dirty="0"/>
          </a:p>
        </p:txBody>
      </p:sp>
      <p:sp>
        <p:nvSpPr>
          <p:cNvPr id="3" name="Content Placeholder 2"/>
          <p:cNvSpPr>
            <a:spLocks noGrp="1"/>
          </p:cNvSpPr>
          <p:nvPr>
            <p:ph idx="1"/>
          </p:nvPr>
        </p:nvSpPr>
        <p:spPr>
          <a:xfrm>
            <a:off x="360218" y="1302327"/>
            <a:ext cx="11014364" cy="5278581"/>
          </a:xfrm>
        </p:spPr>
        <p:txBody>
          <a:bodyPr/>
          <a:lstStyle/>
          <a:p>
            <a:r>
              <a:rPr lang="en-US" dirty="0"/>
              <a:t>TUMOR: </a:t>
            </a:r>
            <a:endParaRPr lang="en-US" dirty="0" smtClean="0"/>
          </a:p>
          <a:p>
            <a:endParaRPr lang="en-US" dirty="0"/>
          </a:p>
        </p:txBody>
      </p:sp>
      <p:pic>
        <p:nvPicPr>
          <p:cNvPr id="4" name="Picture 3"/>
          <p:cNvPicPr>
            <a:picLocks noChangeAspect="1"/>
          </p:cNvPicPr>
          <p:nvPr/>
        </p:nvPicPr>
        <p:blipFill>
          <a:blip r:embed="rId1"/>
          <a:stretch>
            <a:fillRect/>
          </a:stretch>
        </p:blipFill>
        <p:spPr>
          <a:xfrm>
            <a:off x="360218" y="1302327"/>
            <a:ext cx="10598727" cy="54461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srcRect l="355" t="21130"/>
          <a:stretch>
            <a:fillRect/>
          </a:stretch>
        </p:blipFill>
        <p:spPr>
          <a:xfrm>
            <a:off x="377942" y="1316183"/>
            <a:ext cx="10810882" cy="50153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346365"/>
            <a:ext cx="9254836" cy="1343890"/>
          </a:xfrm>
        </p:spPr>
        <p:txBody>
          <a:bodyPr/>
          <a:lstStyle/>
          <a:p>
            <a:r>
              <a:rPr lang="en-US" dirty="0"/>
              <a:t>NO TUMOR:</a:t>
            </a:r>
            <a:endParaRPr lang="en-US" dirty="0"/>
          </a:p>
        </p:txBody>
      </p:sp>
      <p:pic>
        <p:nvPicPr>
          <p:cNvPr id="4" name="Content Placeholder 3"/>
          <p:cNvPicPr>
            <a:picLocks noGrp="1" noChangeAspect="1"/>
          </p:cNvPicPr>
          <p:nvPr>
            <p:ph idx="1"/>
          </p:nvPr>
        </p:nvPicPr>
        <p:blipFill>
          <a:blip r:embed="rId1"/>
          <a:stretch>
            <a:fillRect/>
          </a:stretch>
        </p:blipFill>
        <p:spPr>
          <a:xfrm>
            <a:off x="817418" y="2004400"/>
            <a:ext cx="10500740" cy="464578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31775"/>
            <a:ext cx="9753600" cy="1030605"/>
          </a:xfrm>
        </p:spPr>
        <p:txBody>
          <a:bodyPr/>
          <a:lstStyle/>
          <a:p>
            <a:r>
              <a:rPr lang="en-US" b="1">
                <a:latin typeface="Times New Roman" panose="02020603050405020304" pitchFamily="18" charset="0"/>
                <a:cs typeface="Times New Roman" panose="02020603050405020304" pitchFamily="18" charset="0"/>
              </a:rPr>
              <a:t>Conclusion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673860"/>
            <a:ext cx="9753600" cy="4635500"/>
          </a:xfrm>
        </p:spPr>
        <p:txBody>
          <a:bodyPr/>
          <a:lstStyle/>
          <a:p>
            <a:r>
              <a:rPr lang="en-US" sz="2800"/>
              <a:t>From our Project, we will be able to design an automated tool for Brain tumour quantification using MRI Images. It will be able to identify accurate and meaningful information from MRI Images with minimum errors.</a:t>
            </a:r>
            <a:endParaRPr 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53600" cy="1154097"/>
          </a:xfrm>
        </p:spPr>
        <p:txBody>
          <a:bodyPr>
            <a:normAutofit/>
          </a:bodyPr>
          <a:lstStyle/>
          <a:p>
            <a:r>
              <a:rPr lang="en-IN" sz="4000" b="1" u="sng" dirty="0">
                <a:latin typeface="Times New Roman" panose="02020603050405020304" pitchFamily="18" charset="0"/>
                <a:cs typeface="Times New Roman" panose="02020603050405020304" pitchFamily="18" charset="0"/>
              </a:rPr>
              <a:t>REFERENCES:</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0703" y="1298626"/>
            <a:ext cx="11555134" cy="5372629"/>
          </a:xfrm>
        </p:spPr>
        <p:txBody>
          <a:bodyPr/>
          <a:lstStyle/>
          <a:p>
            <a:r>
              <a:rPr lang="en-IN" dirty="0">
                <a:latin typeface="Times New Roman" panose="02020603050405020304" pitchFamily="18" charset="0"/>
                <a:cs typeface="Times New Roman" panose="02020603050405020304" pitchFamily="18" charset="0"/>
                <a:hlinkClick r:id="rId1"/>
              </a:rPr>
              <a:t>https://www.researchgate.net/publication/323775063_Advanced_Brain_Tumour_Segmentation_from_MRI_Images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2"/>
              </a:rPr>
              <a:t>https://www.researchgate.net/publication/275522126_Implementing_Tumor_Detection_and_Area_Calculation_in_Mri_Image_of_Human_Brain_Using_Image_Processing_Techniques</a:t>
            </a:r>
            <a:endParaRPr lang="en-IN" dirty="0">
              <a:latin typeface="Times New Roman" panose="02020603050405020304" pitchFamily="18" charset="0"/>
              <a:cs typeface="Times New Roman" panose="02020603050405020304" pitchFamily="18" charset="0"/>
            </a:endParaRPr>
          </a:p>
          <a:p>
            <a:endParaRPr lang="en-IN" sz="3200" b="1" u="sng" dirty="0">
              <a:latin typeface="Times New Roman" panose="02020603050405020304" pitchFamily="18" charset="0"/>
              <a:cs typeface="Times New Roman" panose="02020603050405020304" pitchFamily="18" charset="0"/>
            </a:endParaRPr>
          </a:p>
          <a:p>
            <a:pPr marL="60960" indent="0">
              <a:buNone/>
            </a:pPr>
            <a:endParaRPr lang="en-IN" sz="3200" b="1" u="sng" dirty="0">
              <a:latin typeface="Times New Roman" panose="02020603050405020304" pitchFamily="18" charset="0"/>
              <a:cs typeface="Times New Roman" panose="02020603050405020304" pitchFamily="18" charset="0"/>
            </a:endParaRPr>
          </a:p>
          <a:p>
            <a:endParaRPr lang="en-IN" sz="3200" b="1" u="sng" dirty="0">
              <a:latin typeface="Times New Roman" panose="02020603050405020304" pitchFamily="18" charset="0"/>
              <a:cs typeface="Times New Roman" panose="02020603050405020304" pitchFamily="18" charset="0"/>
            </a:endParaRPr>
          </a:p>
          <a:p>
            <a:pPr marL="60960" indent="0" algn="ctr">
              <a:buNone/>
            </a:pPr>
            <a:r>
              <a:rPr lang="en-IN" sz="3200" b="1" u="sng" dirty="0">
                <a:latin typeface="Times New Roman" panose="02020603050405020304" pitchFamily="18" charset="0"/>
                <a:cs typeface="Times New Roman" panose="02020603050405020304" pitchFamily="18" charset="0"/>
              </a:rPr>
              <a:t>THEND</a:t>
            </a:r>
            <a:endParaRPr lang="en-IN" sz="3200" b="1" u="sng"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53600" cy="1154097"/>
          </a:xfrm>
        </p:spPr>
        <p:txBody>
          <a:bodyPr>
            <a:normAutofit/>
          </a:bodyPr>
          <a:lstStyle/>
          <a:p>
            <a:r>
              <a:rPr lang="en-IN" sz="4000" b="1" u="sng" dirty="0">
                <a:latin typeface="Times New Roman" panose="02020603050405020304" pitchFamily="18" charset="0"/>
                <a:cs typeface="Times New Roman" panose="02020603050405020304" pitchFamily="18" charset="0"/>
              </a:rPr>
              <a:t>ABSTRACT</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3697" y="1393651"/>
            <a:ext cx="11369783" cy="5372629"/>
          </a:xfrm>
        </p:spPr>
        <p:txBody>
          <a:bodyPr>
            <a:normAutofit/>
          </a:bodyPr>
          <a:lstStyle/>
          <a:p>
            <a:pPr indent="243840"/>
            <a:r>
              <a:rPr lang="en-US" sz="2800" dirty="0">
                <a:latin typeface="Times New Roman" panose="02020603050405020304" pitchFamily="18" charset="0"/>
                <a:cs typeface="Times New Roman" panose="02020603050405020304" pitchFamily="18" charset="0"/>
              </a:rPr>
              <a:t>Medical image processing is the most challenging and emerging field today. This project describes the methodology of detection &amp; extraction of brain tumor from patient’s MRI scan images of the brain. In this project, a method for segmentation of brain tumor has been developed on 2D-MRI data which allows the identification of tumor tissue with high accuracy and reproducibility compared to manual techniques. This method incorporates with some noise removal functions, segmentation and morphological operations which are the basic concepts of image processing. The aim of this work is to design an automated tool for brain tumor quantification using MRI image data sets.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4" y="138546"/>
            <a:ext cx="9365672" cy="900546"/>
          </a:xfrm>
        </p:spPr>
        <p:txBody>
          <a:bodyPr>
            <a:normAutofit fontScale="90000"/>
          </a:bodyPr>
          <a:lstStyle/>
          <a:p>
            <a:r>
              <a:rPr lang="en-IN" sz="5400" b="1" u="sng" dirty="0">
                <a:latin typeface="Times New Roman" panose="02020603050405020304" pitchFamily="18" charset="0"/>
                <a:cs typeface="Times New Roman" panose="02020603050405020304" pitchFamily="18" charset="0"/>
              </a:rPr>
              <a:t>MOTIVATION:</a:t>
            </a:r>
            <a:endParaRPr lang="en-US" dirty="0"/>
          </a:p>
        </p:txBody>
      </p:sp>
      <p:sp>
        <p:nvSpPr>
          <p:cNvPr id="3" name="Content Placeholder 2"/>
          <p:cNvSpPr>
            <a:spLocks noGrp="1"/>
          </p:cNvSpPr>
          <p:nvPr>
            <p:ph idx="1"/>
          </p:nvPr>
        </p:nvSpPr>
        <p:spPr>
          <a:xfrm>
            <a:off x="374074" y="1149928"/>
            <a:ext cx="10598726" cy="5159434"/>
          </a:xfrm>
        </p:spPr>
        <p:txBody>
          <a:bodyPr/>
          <a:lstStyle/>
          <a:p>
            <a:r>
              <a:rPr lang="en-US" dirty="0">
                <a:latin typeface="Times New Roman" panose="02020603050405020304" pitchFamily="18" charset="0"/>
                <a:cs typeface="Times New Roman" panose="02020603050405020304" pitchFamily="18" charset="0"/>
              </a:rPr>
              <a:t>Brain tumor segmentation is one of the most important and difficult tasks in many medical-image applications because it usually involves a huge amount of data. Moreover, the World Health Organization (WHO) states that around 400,000 people in the world are affected with the brain tumor and 120,000 people have died in the previous year. Before the treatment of chemotherapy, radiotherapy, or brain surgeries, there is a need for medical practitioners to confirm the boundaries and regions of the brain tumor and determine where exactly it is located and the exact affected area. For brain tumor segmentation can helps and also acts as a pre-requisite stage for doctors to identify the brain tumor before performing surgeries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53600" cy="1154097"/>
          </a:xfrm>
        </p:spPr>
        <p:txBody>
          <a:bodyPr>
            <a:normAutofit/>
          </a:bodyPr>
          <a:lstStyle/>
          <a:p>
            <a:r>
              <a:rPr lang="en-US" sz="4000" b="1" u="sng" dirty="0">
                <a:latin typeface="Times New Roman" panose="02020603050405020304" pitchFamily="18" charset="0"/>
                <a:cs typeface="Times New Roman" panose="02020603050405020304" pitchFamily="18" charset="0"/>
              </a:rPr>
              <a:t>OBJECTIVES</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3697" y="1393651"/>
            <a:ext cx="11369783" cy="5372629"/>
          </a:xfrm>
        </p:spPr>
        <p:txBody>
          <a:bodyPr>
            <a:normAutofit/>
          </a:bodyPr>
          <a:lstStyle/>
          <a:p>
            <a:r>
              <a:rPr lang="en-US" sz="2800" dirty="0"/>
              <a:t>The main objective of this project is to identify accurate and meaningful information using  MRI images with the minimum errors possible.  </a:t>
            </a:r>
            <a:endParaRPr lang="en-US" sz="2800" dirty="0"/>
          </a:p>
          <a:p>
            <a:r>
              <a:rPr lang="en-US" sz="2800" dirty="0"/>
              <a:t>Easy way to detect if there is a tumor in a given MRI Image.</a:t>
            </a:r>
            <a:endParaRPr lang="en-US" sz="2800" dirty="0"/>
          </a:p>
          <a:p>
            <a:r>
              <a:rPr lang="en-US" sz="2800" dirty="0"/>
              <a:t>If tumor exists</a:t>
            </a:r>
            <a:endParaRPr lang="en-US" sz="2800" dirty="0"/>
          </a:p>
          <a:p>
            <a:pPr>
              <a:buNone/>
            </a:pPr>
            <a:r>
              <a:rPr lang="en-US" sz="2800" dirty="0"/>
              <a:t>         a)detecting and specifying the tumor location </a:t>
            </a:r>
            <a:endParaRPr lang="en-US" sz="2800" dirty="0"/>
          </a:p>
          <a:p>
            <a:pPr>
              <a:buNone/>
            </a:pPr>
            <a:r>
              <a:rPr lang="en-US" sz="2800" dirty="0"/>
              <a:t>         b)Highlighting tumor</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53600" cy="1154097"/>
          </a:xfrm>
        </p:spPr>
        <p:txBody>
          <a:bodyPr>
            <a:normAutofit/>
          </a:bodyPr>
          <a:lstStyle/>
          <a:p>
            <a:r>
              <a:rPr lang="en-US" sz="4000" b="1" u="sng" dirty="0">
                <a:latin typeface="Times New Roman" panose="02020603050405020304" pitchFamily="18" charset="0"/>
                <a:cs typeface="Times New Roman" panose="02020603050405020304" pitchFamily="18" charset="0"/>
              </a:rPr>
              <a:t>METHODOLGY</a:t>
            </a:r>
            <a:endParaRPr lang="en-IN" sz="4000" b="1" u="sng"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665607" y="1344086"/>
            <a:ext cx="3312709" cy="5314137"/>
          </a:xfr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53600" cy="1154097"/>
          </a:xfrm>
        </p:spPr>
        <p:txBody>
          <a:bodyPr>
            <a:normAutofit/>
          </a:bodyPr>
          <a:lstStyle/>
          <a:p>
            <a:r>
              <a:rPr lang="en-US" sz="4000" b="1" u="sng" dirty="0">
                <a:latin typeface="Times New Roman" panose="02020603050405020304" pitchFamily="18" charset="0"/>
                <a:cs typeface="Times New Roman" panose="02020603050405020304" pitchFamily="18" charset="0"/>
              </a:rPr>
              <a:t>SOFTWARE REQUIREMENTS</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3697" y="1393651"/>
            <a:ext cx="11369783" cy="5372629"/>
          </a:xfrm>
        </p:spPr>
        <p:txBody>
          <a:bodyPr>
            <a:normAutofit/>
          </a:bodyPr>
          <a:lstStyle/>
          <a:p>
            <a:r>
              <a:rPr lang="en-US" sz="2800" dirty="0">
                <a:latin typeface="Times New Roman" panose="02020603050405020304" pitchFamily="18" charset="0"/>
                <a:cs typeface="Times New Roman" panose="02020603050405020304" pitchFamily="18" charset="0"/>
              </a:rPr>
              <a:t>Visual studio code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Images</a:t>
            </a:r>
            <a:endParaRPr lang="en-US" sz="2800" dirty="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Image processing tool</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53600" cy="1154097"/>
          </a:xfrm>
        </p:spPr>
        <p:txBody>
          <a:bodyPr>
            <a:normAutofit/>
          </a:bodyPr>
          <a:lstStyle/>
          <a:p>
            <a:r>
              <a:rPr lang="en-IN" sz="4000" b="1" u="sng" dirty="0">
                <a:latin typeface="Times New Roman" panose="02020603050405020304" pitchFamily="18" charset="0"/>
                <a:cs typeface="Times New Roman" panose="02020603050405020304" pitchFamily="18" charset="0"/>
              </a:rPr>
              <a:t>MODULES</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3894" y="1261556"/>
            <a:ext cx="9551772" cy="5372629"/>
          </a:xfrm>
        </p:spPr>
        <p:txBody>
          <a:bodyPr/>
          <a:lstStyle/>
          <a:p>
            <a:r>
              <a:rPr lang="en-US" dirty="0">
                <a:latin typeface="Times New Roman" panose="02020603050405020304" pitchFamily="18" charset="0"/>
                <a:cs typeface="Times New Roman" panose="02020603050405020304" pitchFamily="18" charset="0"/>
              </a:rPr>
              <a:t>Input MRI image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Image processing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Feature </a:t>
            </a:r>
            <a:r>
              <a:rPr lang="en-US" sz="2800" dirty="0">
                <a:latin typeface="Times New Roman" panose="02020603050405020304" pitchFamily="18" charset="0"/>
                <a:cs typeface="Times New Roman" panose="02020603050405020304" pitchFamily="18" charset="0"/>
              </a:rPr>
              <a:t>extraction</a:t>
            </a:r>
            <a:endParaRPr lang="en-US" sz="2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segmentation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Area calculation and detection</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53600" cy="1154097"/>
          </a:xfrm>
        </p:spPr>
        <p:txBody>
          <a:bodyPr>
            <a:normAutofit/>
          </a:bodyPr>
          <a:lstStyle/>
          <a:p>
            <a:r>
              <a:rPr lang="en-US" sz="4000" b="1" u="sng" dirty="0">
                <a:latin typeface="Times New Roman" panose="02020603050405020304" pitchFamily="18" charset="0"/>
                <a:cs typeface="Times New Roman" panose="02020603050405020304" pitchFamily="18" charset="0"/>
              </a:rPr>
              <a:t>Module Description</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1108" y="2639468"/>
            <a:ext cx="11369783" cy="3423513"/>
          </a:xfrm>
        </p:spPr>
        <p:txBody>
          <a:bodyPr>
            <a:normAutofit/>
          </a:bodyPr>
          <a:lstStyle/>
          <a:p>
            <a:pPr lvl="5" algn="ctr">
              <a:buNone/>
            </a:pPr>
            <a:endParaRPr lang="en-US" dirty="0">
              <a:solidFill>
                <a:srgbClr val="FFC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this module using </a:t>
            </a:r>
            <a:r>
              <a:rPr lang="en-US" dirty="0" err="1">
                <a:latin typeface="Times New Roman" panose="02020603050405020304" pitchFamily="18" charset="0"/>
                <a:cs typeface="Times New Roman" panose="02020603050405020304" pitchFamily="18" charset="0"/>
              </a:rPr>
              <a:t>Uiget</a:t>
            </a:r>
            <a:r>
              <a:rPr lang="en-US" dirty="0">
                <a:latin typeface="Times New Roman" panose="02020603050405020304" pitchFamily="18" charset="0"/>
                <a:cs typeface="Times New Roman" panose="02020603050405020304" pitchFamily="18" charset="0"/>
              </a:rPr>
              <a:t> function the 2-D MRI Images are given as input. </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Uiget</a:t>
            </a:r>
            <a:r>
              <a:rPr lang="en-US" dirty="0">
                <a:latin typeface="Times New Roman" panose="02020603050405020304" pitchFamily="18" charset="0"/>
                <a:cs typeface="Times New Roman" panose="02020603050405020304" pitchFamily="18" charset="0"/>
              </a:rPr>
              <a:t> file function helps the user to access the files from the current folder or other folders. When we execute the command it shows one dialog box where we can choose a file by selecting the file or by typing the name of the file. If out file is not available in a current folder then we can browse the folders from the dialog box on left side of the dialog box. </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1542839"/>
            <a:ext cx="4443664" cy="707886"/>
          </a:xfrm>
          <a:prstGeom prst="rect">
            <a:avLst/>
          </a:prstGeom>
          <a:noFill/>
        </p:spPr>
        <p:txBody>
          <a:bodyPr wrap="square">
            <a:spAutoFit/>
          </a:bodyPr>
          <a:lstStyle/>
          <a:p>
            <a:r>
              <a:rPr lang="en-US" sz="4000" b="1" u="sng" dirty="0">
                <a:solidFill>
                  <a:schemeClr val="tx2"/>
                </a:solidFill>
                <a:latin typeface="Times New Roman" panose="02020603050405020304" pitchFamily="18" charset="0"/>
                <a:cs typeface="Times New Roman" panose="02020603050405020304" pitchFamily="18" charset="0"/>
              </a:rPr>
              <a:t>Input MRI Image: </a:t>
            </a:r>
            <a:endParaRPr lang="en-IN" sz="4000" b="1" u="sng"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53600" cy="1154097"/>
          </a:xfrm>
        </p:spPr>
        <p:txBody>
          <a:bodyPr>
            <a:normAutofit/>
          </a:bodyPr>
          <a:lstStyle/>
          <a:p>
            <a:r>
              <a:rPr lang="en-IN" sz="4000" b="1" u="sng" dirty="0">
                <a:latin typeface="Times New Roman" panose="02020603050405020304" pitchFamily="18" charset="0"/>
                <a:cs typeface="Times New Roman" panose="02020603050405020304" pitchFamily="18" charset="0"/>
              </a:rPr>
              <a:t>Image processing:</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3697" y="1393651"/>
            <a:ext cx="11369783" cy="5372629"/>
          </a:xfrm>
        </p:spPr>
        <p:txBody>
          <a:bodyPr>
            <a:normAutofit/>
          </a:bodyPr>
          <a:lstStyle/>
          <a:p>
            <a:r>
              <a:rPr lang="en-US" sz="2800" dirty="0">
                <a:latin typeface="Times New Roman" panose="02020603050405020304" pitchFamily="18" charset="0"/>
                <a:cs typeface="Times New Roman" panose="02020603050405020304" pitchFamily="18" charset="0"/>
              </a:rPr>
              <a:t>Image processing:</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Generally captured image is of poor quality so Image  processing is required for Noise filtering in the image and also for sharpening the image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RGB to grey conversion and Reshaping is also done in this step.</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It includes median filter for noise removal.</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Image processing step is useful before going for the Segmentation of the image.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0</TotalTime>
  <Words>4908</Words>
  <Application>WPS Presentation</Application>
  <PresentationFormat>Widescreen</PresentationFormat>
  <Paragraphs>142</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Times New Roman</vt:lpstr>
      <vt:lpstr>Calibri</vt:lpstr>
      <vt:lpstr>Microsoft YaHei</vt:lpstr>
      <vt:lpstr>Arial Unicode MS</vt:lpstr>
      <vt:lpstr>Theme1</vt:lpstr>
      <vt:lpstr>PowerPoint 演示文稿</vt:lpstr>
      <vt:lpstr>ABSTRACT</vt:lpstr>
      <vt:lpstr>MOTIVATION:</vt:lpstr>
      <vt:lpstr>OBJECTIVES</vt:lpstr>
      <vt:lpstr>METHODOLGY</vt:lpstr>
      <vt:lpstr>SOFTWARE REQUIREMENTS</vt:lpstr>
      <vt:lpstr>MODULES</vt:lpstr>
      <vt:lpstr>Module Description</vt:lpstr>
      <vt:lpstr>Image processing:</vt:lpstr>
      <vt:lpstr>Feature extraction:</vt:lpstr>
      <vt:lpstr>Image segmentation:</vt:lpstr>
      <vt:lpstr>DATA SET:</vt:lpstr>
      <vt:lpstr>SYSTEM ARCHITECTURE</vt:lpstr>
      <vt:lpstr>RESULTS AND DISCUSSION: </vt:lpstr>
      <vt:lpstr>PowerPoint 演示文稿</vt:lpstr>
      <vt:lpstr>NO TUMOR:</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 .c</dc:creator>
  <cp:lastModifiedBy>Mohith Chowdary</cp:lastModifiedBy>
  <cp:revision>34</cp:revision>
  <dcterms:created xsi:type="dcterms:W3CDTF">2021-03-02T10:00:00Z</dcterms:created>
  <dcterms:modified xsi:type="dcterms:W3CDTF">2024-05-30T07:46:04Z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FF05D1806DCD49BF8E5ED76D19A9D08D_13</vt:lpwstr>
  </property>
  <property fmtid="{D5CDD505-2E9C-101B-9397-08002B2CF9AE}" pid="3" name="KSOProductBuildVer">
    <vt:lpwstr>1033-12.2.0.16731</vt:lpwstr>
  </property>
</Properties>
</file>