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9" r:id="rId38"/>
    <p:sldId id="301" r:id="rId39"/>
    <p:sldId id="302" r:id="rId40"/>
    <p:sldId id="303" r:id="rId41"/>
    <p:sldId id="261" r:id="rId42"/>
    <p:sldId id="304" r:id="rId43"/>
    <p:sldId id="262" r:id="rId44"/>
    <p:sldId id="263" r:id="rId45"/>
    <p:sldId id="264" r:id="rId46"/>
    <p:sldId id="265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87F8C-27CC-467A-83FD-5225B90C689A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5EC64-4D00-4357-BFF4-6790FEE3F5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5EC64-4D00-4357-BFF4-6790FEE3F5F5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7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0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46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7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1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7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25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5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B4D5D4-30B7-4405-B5DB-2FC37BCE33B9}" type="datetimeFigureOut">
              <a:rPr lang="en-IN" smtClean="0"/>
              <a:t>05-01-2018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7CDB8F-EE49-475A-A651-0BA2A9A0350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6475-FDC0-4C28-BB42-788A12145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72F9F-B366-43C7-A590-25786545B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04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1607" y="802482"/>
            <a:ext cx="3181350" cy="122222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b="1" spc="-5" dirty="0">
                <a:latin typeface="Century Schoolbook"/>
                <a:cs typeface="Century Schoolbook"/>
              </a:rPr>
              <a:t>Example:</a:t>
            </a:r>
            <a:endParaRPr sz="2250">
              <a:latin typeface="Century Schoolbook"/>
              <a:cs typeface="Century Schoolbook"/>
            </a:endParaRPr>
          </a:p>
          <a:p>
            <a:pPr>
              <a:spcBef>
                <a:spcPts val="52"/>
              </a:spcBef>
            </a:pPr>
            <a:endParaRPr sz="3281">
              <a:latin typeface="Times New Roman"/>
              <a:cs typeface="Times New Roman"/>
            </a:endParaRPr>
          </a:p>
          <a:p>
            <a:pPr marL="269081" indent="-257175">
              <a:buClr>
                <a:srgbClr val="FD8537"/>
              </a:buClr>
              <a:buSzPct val="68750"/>
              <a:buFont typeface="Wingdings"/>
              <a:buChar char=""/>
              <a:tabLst>
                <a:tab pos="269081" algn="l"/>
              </a:tabLst>
            </a:pPr>
            <a:r>
              <a:rPr sz="2250" b="1" spc="-5" dirty="0">
                <a:latin typeface="Century Schoolbook"/>
                <a:cs typeface="Century Schoolbook"/>
              </a:rPr>
              <a:t>∏</a:t>
            </a:r>
            <a:r>
              <a:rPr sz="2250" spc="-7" baseline="-20833" dirty="0">
                <a:latin typeface="Century Schoolbook"/>
                <a:cs typeface="Century Schoolbook"/>
              </a:rPr>
              <a:t>E. No,</a:t>
            </a:r>
            <a:r>
              <a:rPr sz="2250" spc="-70" baseline="-20833" dirty="0">
                <a:latin typeface="Century Schoolbook"/>
                <a:cs typeface="Century Schoolbook"/>
              </a:rPr>
              <a:t> </a:t>
            </a:r>
            <a:r>
              <a:rPr sz="2250" spc="-7" baseline="-20833" dirty="0">
                <a:latin typeface="Century Schoolbook"/>
                <a:cs typeface="Century Schoolbook"/>
              </a:rPr>
              <a:t>Salary</a:t>
            </a:r>
            <a:r>
              <a:rPr sz="2250" spc="-5" dirty="0">
                <a:latin typeface="Century Schoolbook"/>
                <a:cs typeface="Century Schoolbook"/>
              </a:rPr>
              <a:t>(Employee)</a:t>
            </a:r>
            <a:endParaRPr sz="2250">
              <a:latin typeface="Century Schoolbook"/>
              <a:cs typeface="Century School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0230" y="2163961"/>
          <a:ext cx="3448645" cy="3443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534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900" b="1" dirty="0">
                          <a:latin typeface="Century Schoolbook"/>
                          <a:cs typeface="Century Schoolbook"/>
                        </a:rPr>
                        <a:t>E.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900" b="1" spc="-5" dirty="0">
                          <a:latin typeface="Century Schoolbook"/>
                          <a:cs typeface="Century Schoolbook"/>
                        </a:rPr>
                        <a:t>No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7872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900" b="1" dirty="0">
                          <a:latin typeface="Century Schoolbook"/>
                          <a:cs typeface="Century Schoolbook"/>
                        </a:rPr>
                        <a:t>Employee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9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7872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1900" b="1" dirty="0">
                          <a:latin typeface="Century Schoolbook"/>
                          <a:cs typeface="Century Schoolbook"/>
                        </a:rPr>
                        <a:t>Salary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1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37000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Giri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965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08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9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19658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Swetha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6681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52000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16681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364229" y="2407443"/>
            <a:ext cx="460177" cy="3110508"/>
          </a:xfrm>
          <a:custGeom>
            <a:avLst/>
            <a:gdLst/>
            <a:ahLst/>
            <a:cxnLst/>
            <a:rect l="l" t="t" r="r" b="b"/>
            <a:pathLst>
              <a:path w="490855" h="3317875">
                <a:moveTo>
                  <a:pt x="490600" y="0"/>
                </a:moveTo>
                <a:lnTo>
                  <a:pt x="0" y="3317875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73454" y="2248853"/>
          <a:ext cx="3458170" cy="35611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300" b="1" dirty="0">
                          <a:latin typeface="Century Schoolbook"/>
                          <a:cs typeface="Century Schoolbook"/>
                        </a:rPr>
                        <a:t>E.</a:t>
                      </a:r>
                      <a:r>
                        <a:rPr sz="2300" b="1" spc="-45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2300" b="1" spc="-5" dirty="0">
                          <a:latin typeface="Century Schoolbook"/>
                          <a:cs typeface="Century Schoolbook"/>
                        </a:rPr>
                        <a:t>No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6802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2300" b="1" spc="-5" dirty="0">
                          <a:latin typeface="Century Schoolbook"/>
                          <a:cs typeface="Century Schoolbook"/>
                        </a:rPr>
                        <a:t>Salary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6802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1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30000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2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40000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3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37000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4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50000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739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527"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70"/>
                        </a:spcBef>
                      </a:pPr>
                      <a:r>
                        <a:rPr sz="23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300">
                        <a:latin typeface="Arial"/>
                        <a:cs typeface="Arial"/>
                      </a:endParaRPr>
                    </a:p>
                  </a:txBody>
                  <a:tcPr marL="0" marR="0" marT="127397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52000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123825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788104" y="4354115"/>
            <a:ext cx="928688" cy="442913"/>
          </a:xfrm>
          <a:custGeom>
            <a:avLst/>
            <a:gdLst/>
            <a:ahLst/>
            <a:cxnLst/>
            <a:rect l="l" t="t" r="r" b="b"/>
            <a:pathLst>
              <a:path w="990600" h="472439">
                <a:moveTo>
                  <a:pt x="754380" y="0"/>
                </a:moveTo>
                <a:lnTo>
                  <a:pt x="754380" y="118110"/>
                </a:lnTo>
                <a:lnTo>
                  <a:pt x="0" y="118110"/>
                </a:lnTo>
                <a:lnTo>
                  <a:pt x="0" y="354330"/>
                </a:lnTo>
                <a:lnTo>
                  <a:pt x="754380" y="354330"/>
                </a:lnTo>
                <a:lnTo>
                  <a:pt x="754380" y="472440"/>
                </a:lnTo>
                <a:lnTo>
                  <a:pt x="990600" y="236220"/>
                </a:lnTo>
                <a:lnTo>
                  <a:pt x="754380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" name="object 7"/>
          <p:cNvSpPr/>
          <p:nvPr/>
        </p:nvSpPr>
        <p:spPr>
          <a:xfrm>
            <a:off x="5788104" y="4354115"/>
            <a:ext cx="928688" cy="442913"/>
          </a:xfrm>
          <a:custGeom>
            <a:avLst/>
            <a:gdLst/>
            <a:ahLst/>
            <a:cxnLst/>
            <a:rect l="l" t="t" r="r" b="b"/>
            <a:pathLst>
              <a:path w="990600" h="472439">
                <a:moveTo>
                  <a:pt x="0" y="118110"/>
                </a:moveTo>
                <a:lnTo>
                  <a:pt x="754380" y="118110"/>
                </a:lnTo>
                <a:lnTo>
                  <a:pt x="754380" y="0"/>
                </a:lnTo>
                <a:lnTo>
                  <a:pt x="990600" y="236220"/>
                </a:lnTo>
                <a:lnTo>
                  <a:pt x="754380" y="472440"/>
                </a:lnTo>
                <a:lnTo>
                  <a:pt x="754380" y="354330"/>
                </a:lnTo>
                <a:lnTo>
                  <a:pt x="0" y="354330"/>
                </a:lnTo>
                <a:lnTo>
                  <a:pt x="0" y="118110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330756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8467" y="402183"/>
            <a:ext cx="7628334" cy="1223292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2625" spc="-9" dirty="0">
                <a:solidFill>
                  <a:srgbClr val="FF0000"/>
                </a:solidFill>
              </a:rPr>
              <a:t>Union: </a:t>
            </a:r>
            <a:r>
              <a:rPr sz="2625" spc="-5" dirty="0">
                <a:latin typeface="Century Schoolbook"/>
                <a:cs typeface="Century Schoolbook"/>
              </a:rPr>
              <a:t>Produces all combinations of </a:t>
            </a:r>
            <a:r>
              <a:rPr sz="2625" spc="-9" dirty="0">
                <a:latin typeface="Century Schoolbook"/>
                <a:cs typeface="Century Schoolbook"/>
              </a:rPr>
              <a:t>Tuples</a:t>
            </a:r>
            <a:r>
              <a:rPr sz="2625" spc="117" dirty="0">
                <a:latin typeface="Century Schoolbook"/>
                <a:cs typeface="Century Schoolbook"/>
              </a:rPr>
              <a:t> </a:t>
            </a:r>
            <a:r>
              <a:rPr sz="2625" spc="-9" dirty="0">
                <a:latin typeface="Century Schoolbook"/>
                <a:cs typeface="Century Schoolbook"/>
              </a:rPr>
              <a:t>from</a:t>
            </a:r>
            <a:endParaRPr sz="2625">
              <a:latin typeface="Century Schoolbook"/>
              <a:cs typeface="Century Schoolbook"/>
            </a:endParaRPr>
          </a:p>
          <a:p>
            <a:pPr marL="11906">
              <a:lnSpc>
                <a:spcPct val="100000"/>
              </a:lnSpc>
              <a:spcBef>
                <a:spcPts val="9"/>
              </a:spcBef>
            </a:pPr>
            <a:r>
              <a:rPr sz="2625" dirty="0">
                <a:latin typeface="Century Schoolbook"/>
                <a:cs typeface="Century Schoolbook"/>
              </a:rPr>
              <a:t>R</a:t>
            </a:r>
            <a:r>
              <a:rPr sz="2602" baseline="-21021" dirty="0">
                <a:latin typeface="Century Schoolbook"/>
                <a:cs typeface="Century Schoolbook"/>
              </a:rPr>
              <a:t>1 </a:t>
            </a:r>
            <a:r>
              <a:rPr sz="2625" spc="-9" dirty="0">
                <a:latin typeface="Century Schoolbook"/>
                <a:cs typeface="Century Schoolbook"/>
              </a:rPr>
              <a:t>and</a:t>
            </a:r>
            <a:r>
              <a:rPr sz="2625" spc="5" dirty="0">
                <a:latin typeface="Century Schoolbook"/>
                <a:cs typeface="Century Schoolbook"/>
              </a:rPr>
              <a:t> </a:t>
            </a:r>
            <a:r>
              <a:rPr sz="2625" dirty="0">
                <a:latin typeface="Century Schoolbook"/>
                <a:cs typeface="Century Schoolbook"/>
              </a:rPr>
              <a:t>R</a:t>
            </a:r>
            <a:r>
              <a:rPr sz="2602" baseline="-21021" dirty="0">
                <a:latin typeface="Century Schoolbook"/>
                <a:cs typeface="Century Schoolbook"/>
              </a:rPr>
              <a:t>2.</a:t>
            </a:r>
            <a:endParaRPr sz="2602" baseline="-21021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5597" y="2718912"/>
            <a:ext cx="2263378" cy="1621630"/>
          </a:xfrm>
          <a:custGeom>
            <a:avLst/>
            <a:gdLst/>
            <a:ahLst/>
            <a:cxnLst/>
            <a:rect l="l" t="t" r="r" b="b"/>
            <a:pathLst>
              <a:path w="2414270" h="1729739">
                <a:moveTo>
                  <a:pt x="1207008" y="0"/>
                </a:moveTo>
                <a:lnTo>
                  <a:pt x="1151757" y="889"/>
                </a:lnTo>
                <a:lnTo>
                  <a:pt x="1097144" y="3534"/>
                </a:lnTo>
                <a:lnTo>
                  <a:pt x="1043221" y="7895"/>
                </a:lnTo>
                <a:lnTo>
                  <a:pt x="990043" y="13934"/>
                </a:lnTo>
                <a:lnTo>
                  <a:pt x="937663" y="21613"/>
                </a:lnTo>
                <a:lnTo>
                  <a:pt x="886133" y="30894"/>
                </a:lnTo>
                <a:lnTo>
                  <a:pt x="835507" y="41739"/>
                </a:lnTo>
                <a:lnTo>
                  <a:pt x="785839" y="54109"/>
                </a:lnTo>
                <a:lnTo>
                  <a:pt x="737181" y="67966"/>
                </a:lnTo>
                <a:lnTo>
                  <a:pt x="689587" y="83273"/>
                </a:lnTo>
                <a:lnTo>
                  <a:pt x="643110" y="99991"/>
                </a:lnTo>
                <a:lnTo>
                  <a:pt x="597803" y="118081"/>
                </a:lnTo>
                <a:lnTo>
                  <a:pt x="553719" y="137507"/>
                </a:lnTo>
                <a:lnTo>
                  <a:pt x="510913" y="158228"/>
                </a:lnTo>
                <a:lnTo>
                  <a:pt x="469436" y="180208"/>
                </a:lnTo>
                <a:lnTo>
                  <a:pt x="429343" y="203409"/>
                </a:lnTo>
                <a:lnTo>
                  <a:pt x="390687" y="227791"/>
                </a:lnTo>
                <a:lnTo>
                  <a:pt x="353520" y="253317"/>
                </a:lnTo>
                <a:lnTo>
                  <a:pt x="317896" y="279949"/>
                </a:lnTo>
                <a:lnTo>
                  <a:pt x="283869" y="307648"/>
                </a:lnTo>
                <a:lnTo>
                  <a:pt x="251491" y="336376"/>
                </a:lnTo>
                <a:lnTo>
                  <a:pt x="220817" y="366096"/>
                </a:lnTo>
                <a:lnTo>
                  <a:pt x="191898" y="396769"/>
                </a:lnTo>
                <a:lnTo>
                  <a:pt x="164789" y="428356"/>
                </a:lnTo>
                <a:lnTo>
                  <a:pt x="139543" y="460821"/>
                </a:lnTo>
                <a:lnTo>
                  <a:pt x="116212" y="494123"/>
                </a:lnTo>
                <a:lnTo>
                  <a:pt x="94851" y="528226"/>
                </a:lnTo>
                <a:lnTo>
                  <a:pt x="75512" y="563091"/>
                </a:lnTo>
                <a:lnTo>
                  <a:pt x="58248" y="598680"/>
                </a:lnTo>
                <a:lnTo>
                  <a:pt x="43114" y="634955"/>
                </a:lnTo>
                <a:lnTo>
                  <a:pt x="30162" y="671878"/>
                </a:lnTo>
                <a:lnTo>
                  <a:pt x="19446" y="709410"/>
                </a:lnTo>
                <a:lnTo>
                  <a:pt x="11018" y="747513"/>
                </a:lnTo>
                <a:lnTo>
                  <a:pt x="4932" y="786150"/>
                </a:lnTo>
                <a:lnTo>
                  <a:pt x="1242" y="825281"/>
                </a:lnTo>
                <a:lnTo>
                  <a:pt x="0" y="864869"/>
                </a:lnTo>
                <a:lnTo>
                  <a:pt x="1242" y="904458"/>
                </a:lnTo>
                <a:lnTo>
                  <a:pt x="4932" y="943589"/>
                </a:lnTo>
                <a:lnTo>
                  <a:pt x="11018" y="982226"/>
                </a:lnTo>
                <a:lnTo>
                  <a:pt x="19446" y="1020329"/>
                </a:lnTo>
                <a:lnTo>
                  <a:pt x="30162" y="1057861"/>
                </a:lnTo>
                <a:lnTo>
                  <a:pt x="43114" y="1094784"/>
                </a:lnTo>
                <a:lnTo>
                  <a:pt x="58248" y="1131059"/>
                </a:lnTo>
                <a:lnTo>
                  <a:pt x="75512" y="1166648"/>
                </a:lnTo>
                <a:lnTo>
                  <a:pt x="94851" y="1201513"/>
                </a:lnTo>
                <a:lnTo>
                  <a:pt x="116212" y="1235616"/>
                </a:lnTo>
                <a:lnTo>
                  <a:pt x="139543" y="1268918"/>
                </a:lnTo>
                <a:lnTo>
                  <a:pt x="164789" y="1301383"/>
                </a:lnTo>
                <a:lnTo>
                  <a:pt x="191898" y="1332970"/>
                </a:lnTo>
                <a:lnTo>
                  <a:pt x="220817" y="1363643"/>
                </a:lnTo>
                <a:lnTo>
                  <a:pt x="251491" y="1393363"/>
                </a:lnTo>
                <a:lnTo>
                  <a:pt x="283869" y="1422091"/>
                </a:lnTo>
                <a:lnTo>
                  <a:pt x="317896" y="1449790"/>
                </a:lnTo>
                <a:lnTo>
                  <a:pt x="353520" y="1476422"/>
                </a:lnTo>
                <a:lnTo>
                  <a:pt x="390687" y="1501948"/>
                </a:lnTo>
                <a:lnTo>
                  <a:pt x="429343" y="1526330"/>
                </a:lnTo>
                <a:lnTo>
                  <a:pt x="469436" y="1549531"/>
                </a:lnTo>
                <a:lnTo>
                  <a:pt x="510913" y="1571511"/>
                </a:lnTo>
                <a:lnTo>
                  <a:pt x="553719" y="1592232"/>
                </a:lnTo>
                <a:lnTo>
                  <a:pt x="597803" y="1611658"/>
                </a:lnTo>
                <a:lnTo>
                  <a:pt x="643110" y="1629748"/>
                </a:lnTo>
                <a:lnTo>
                  <a:pt x="689587" y="1646466"/>
                </a:lnTo>
                <a:lnTo>
                  <a:pt x="737181" y="1661773"/>
                </a:lnTo>
                <a:lnTo>
                  <a:pt x="785839" y="1675630"/>
                </a:lnTo>
                <a:lnTo>
                  <a:pt x="835507" y="1688000"/>
                </a:lnTo>
                <a:lnTo>
                  <a:pt x="886133" y="1698845"/>
                </a:lnTo>
                <a:lnTo>
                  <a:pt x="937663" y="1708126"/>
                </a:lnTo>
                <a:lnTo>
                  <a:pt x="990043" y="1715805"/>
                </a:lnTo>
                <a:lnTo>
                  <a:pt x="1043221" y="1721844"/>
                </a:lnTo>
                <a:lnTo>
                  <a:pt x="1097144" y="1726205"/>
                </a:lnTo>
                <a:lnTo>
                  <a:pt x="1151757" y="1728850"/>
                </a:lnTo>
                <a:lnTo>
                  <a:pt x="1207008" y="1729739"/>
                </a:lnTo>
                <a:lnTo>
                  <a:pt x="1262258" y="1728850"/>
                </a:lnTo>
                <a:lnTo>
                  <a:pt x="1316871" y="1726205"/>
                </a:lnTo>
                <a:lnTo>
                  <a:pt x="1370794" y="1721844"/>
                </a:lnTo>
                <a:lnTo>
                  <a:pt x="1423972" y="1715805"/>
                </a:lnTo>
                <a:lnTo>
                  <a:pt x="1476352" y="1708126"/>
                </a:lnTo>
                <a:lnTo>
                  <a:pt x="1527882" y="1698845"/>
                </a:lnTo>
                <a:lnTo>
                  <a:pt x="1578508" y="1688000"/>
                </a:lnTo>
                <a:lnTo>
                  <a:pt x="1628176" y="1675630"/>
                </a:lnTo>
                <a:lnTo>
                  <a:pt x="1676834" y="1661773"/>
                </a:lnTo>
                <a:lnTo>
                  <a:pt x="1724428" y="1646466"/>
                </a:lnTo>
                <a:lnTo>
                  <a:pt x="1770905" y="1629748"/>
                </a:lnTo>
                <a:lnTo>
                  <a:pt x="1816212" y="1611658"/>
                </a:lnTo>
                <a:lnTo>
                  <a:pt x="1860296" y="1592232"/>
                </a:lnTo>
                <a:lnTo>
                  <a:pt x="1903102" y="1571511"/>
                </a:lnTo>
                <a:lnTo>
                  <a:pt x="1944579" y="1549531"/>
                </a:lnTo>
                <a:lnTo>
                  <a:pt x="1984672" y="1526330"/>
                </a:lnTo>
                <a:lnTo>
                  <a:pt x="2023328" y="1501948"/>
                </a:lnTo>
                <a:lnTo>
                  <a:pt x="2060495" y="1476422"/>
                </a:lnTo>
                <a:lnTo>
                  <a:pt x="2096119" y="1449790"/>
                </a:lnTo>
                <a:lnTo>
                  <a:pt x="2130146" y="1422091"/>
                </a:lnTo>
                <a:lnTo>
                  <a:pt x="2162524" y="1393363"/>
                </a:lnTo>
                <a:lnTo>
                  <a:pt x="2193198" y="1363643"/>
                </a:lnTo>
                <a:lnTo>
                  <a:pt x="2222117" y="1332970"/>
                </a:lnTo>
                <a:lnTo>
                  <a:pt x="2249226" y="1301383"/>
                </a:lnTo>
                <a:lnTo>
                  <a:pt x="2274472" y="1268918"/>
                </a:lnTo>
                <a:lnTo>
                  <a:pt x="2297803" y="1235616"/>
                </a:lnTo>
                <a:lnTo>
                  <a:pt x="2319164" y="1201513"/>
                </a:lnTo>
                <a:lnTo>
                  <a:pt x="2338503" y="1166648"/>
                </a:lnTo>
                <a:lnTo>
                  <a:pt x="2355767" y="1131059"/>
                </a:lnTo>
                <a:lnTo>
                  <a:pt x="2370901" y="1094784"/>
                </a:lnTo>
                <a:lnTo>
                  <a:pt x="2383853" y="1057861"/>
                </a:lnTo>
                <a:lnTo>
                  <a:pt x="2394569" y="1020329"/>
                </a:lnTo>
                <a:lnTo>
                  <a:pt x="2402997" y="982226"/>
                </a:lnTo>
                <a:lnTo>
                  <a:pt x="2409083" y="943589"/>
                </a:lnTo>
                <a:lnTo>
                  <a:pt x="2412773" y="904458"/>
                </a:lnTo>
                <a:lnTo>
                  <a:pt x="2414016" y="864869"/>
                </a:lnTo>
                <a:lnTo>
                  <a:pt x="2412773" y="825281"/>
                </a:lnTo>
                <a:lnTo>
                  <a:pt x="2409083" y="786150"/>
                </a:lnTo>
                <a:lnTo>
                  <a:pt x="2402997" y="747513"/>
                </a:lnTo>
                <a:lnTo>
                  <a:pt x="2394569" y="709410"/>
                </a:lnTo>
                <a:lnTo>
                  <a:pt x="2383853" y="671878"/>
                </a:lnTo>
                <a:lnTo>
                  <a:pt x="2370901" y="634955"/>
                </a:lnTo>
                <a:lnTo>
                  <a:pt x="2355767" y="598680"/>
                </a:lnTo>
                <a:lnTo>
                  <a:pt x="2338503" y="563091"/>
                </a:lnTo>
                <a:lnTo>
                  <a:pt x="2319164" y="528226"/>
                </a:lnTo>
                <a:lnTo>
                  <a:pt x="2297803" y="494123"/>
                </a:lnTo>
                <a:lnTo>
                  <a:pt x="2274472" y="460821"/>
                </a:lnTo>
                <a:lnTo>
                  <a:pt x="2249226" y="428356"/>
                </a:lnTo>
                <a:lnTo>
                  <a:pt x="2222117" y="396769"/>
                </a:lnTo>
                <a:lnTo>
                  <a:pt x="2193198" y="366096"/>
                </a:lnTo>
                <a:lnTo>
                  <a:pt x="2162524" y="336376"/>
                </a:lnTo>
                <a:lnTo>
                  <a:pt x="2130146" y="307648"/>
                </a:lnTo>
                <a:lnTo>
                  <a:pt x="2096119" y="279949"/>
                </a:lnTo>
                <a:lnTo>
                  <a:pt x="2060495" y="253317"/>
                </a:lnTo>
                <a:lnTo>
                  <a:pt x="2023328" y="227791"/>
                </a:lnTo>
                <a:lnTo>
                  <a:pt x="1984672" y="203409"/>
                </a:lnTo>
                <a:lnTo>
                  <a:pt x="1944579" y="180208"/>
                </a:lnTo>
                <a:lnTo>
                  <a:pt x="1903102" y="158228"/>
                </a:lnTo>
                <a:lnTo>
                  <a:pt x="1860296" y="137507"/>
                </a:lnTo>
                <a:lnTo>
                  <a:pt x="1816212" y="118081"/>
                </a:lnTo>
                <a:lnTo>
                  <a:pt x="1770905" y="99991"/>
                </a:lnTo>
                <a:lnTo>
                  <a:pt x="1724428" y="83273"/>
                </a:lnTo>
                <a:lnTo>
                  <a:pt x="1676834" y="67966"/>
                </a:lnTo>
                <a:lnTo>
                  <a:pt x="1628176" y="54109"/>
                </a:lnTo>
                <a:lnTo>
                  <a:pt x="1578508" y="41739"/>
                </a:lnTo>
                <a:lnTo>
                  <a:pt x="1527882" y="30894"/>
                </a:lnTo>
                <a:lnTo>
                  <a:pt x="1476352" y="21613"/>
                </a:lnTo>
                <a:lnTo>
                  <a:pt x="1423972" y="13934"/>
                </a:lnTo>
                <a:lnTo>
                  <a:pt x="1370794" y="7895"/>
                </a:lnTo>
                <a:lnTo>
                  <a:pt x="1316871" y="3534"/>
                </a:lnTo>
                <a:lnTo>
                  <a:pt x="1262258" y="889"/>
                </a:lnTo>
                <a:lnTo>
                  <a:pt x="1207008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object 4"/>
          <p:cNvSpPr/>
          <p:nvPr/>
        </p:nvSpPr>
        <p:spPr>
          <a:xfrm>
            <a:off x="2875597" y="2718912"/>
            <a:ext cx="2263378" cy="1621630"/>
          </a:xfrm>
          <a:custGeom>
            <a:avLst/>
            <a:gdLst/>
            <a:ahLst/>
            <a:cxnLst/>
            <a:rect l="l" t="t" r="r" b="b"/>
            <a:pathLst>
              <a:path w="2414270" h="1729739">
                <a:moveTo>
                  <a:pt x="0" y="864869"/>
                </a:moveTo>
                <a:lnTo>
                  <a:pt x="1242" y="825281"/>
                </a:lnTo>
                <a:lnTo>
                  <a:pt x="4932" y="786150"/>
                </a:lnTo>
                <a:lnTo>
                  <a:pt x="11018" y="747513"/>
                </a:lnTo>
                <a:lnTo>
                  <a:pt x="19446" y="709410"/>
                </a:lnTo>
                <a:lnTo>
                  <a:pt x="30162" y="671878"/>
                </a:lnTo>
                <a:lnTo>
                  <a:pt x="43114" y="634955"/>
                </a:lnTo>
                <a:lnTo>
                  <a:pt x="58248" y="598680"/>
                </a:lnTo>
                <a:lnTo>
                  <a:pt x="75512" y="563091"/>
                </a:lnTo>
                <a:lnTo>
                  <a:pt x="94851" y="528226"/>
                </a:lnTo>
                <a:lnTo>
                  <a:pt x="116212" y="494123"/>
                </a:lnTo>
                <a:lnTo>
                  <a:pt x="139543" y="460821"/>
                </a:lnTo>
                <a:lnTo>
                  <a:pt x="164789" y="428356"/>
                </a:lnTo>
                <a:lnTo>
                  <a:pt x="191898" y="396769"/>
                </a:lnTo>
                <a:lnTo>
                  <a:pt x="220817" y="366096"/>
                </a:lnTo>
                <a:lnTo>
                  <a:pt x="251491" y="336376"/>
                </a:lnTo>
                <a:lnTo>
                  <a:pt x="283869" y="307648"/>
                </a:lnTo>
                <a:lnTo>
                  <a:pt x="317896" y="279949"/>
                </a:lnTo>
                <a:lnTo>
                  <a:pt x="353520" y="253317"/>
                </a:lnTo>
                <a:lnTo>
                  <a:pt x="390687" y="227791"/>
                </a:lnTo>
                <a:lnTo>
                  <a:pt x="429343" y="203409"/>
                </a:lnTo>
                <a:lnTo>
                  <a:pt x="469436" y="180208"/>
                </a:lnTo>
                <a:lnTo>
                  <a:pt x="510913" y="158228"/>
                </a:lnTo>
                <a:lnTo>
                  <a:pt x="553719" y="137507"/>
                </a:lnTo>
                <a:lnTo>
                  <a:pt x="597803" y="118081"/>
                </a:lnTo>
                <a:lnTo>
                  <a:pt x="643110" y="99991"/>
                </a:lnTo>
                <a:lnTo>
                  <a:pt x="689587" y="83273"/>
                </a:lnTo>
                <a:lnTo>
                  <a:pt x="737181" y="67966"/>
                </a:lnTo>
                <a:lnTo>
                  <a:pt x="785839" y="54109"/>
                </a:lnTo>
                <a:lnTo>
                  <a:pt x="835507" y="41739"/>
                </a:lnTo>
                <a:lnTo>
                  <a:pt x="886133" y="30894"/>
                </a:lnTo>
                <a:lnTo>
                  <a:pt x="937663" y="21613"/>
                </a:lnTo>
                <a:lnTo>
                  <a:pt x="990043" y="13934"/>
                </a:lnTo>
                <a:lnTo>
                  <a:pt x="1043221" y="7895"/>
                </a:lnTo>
                <a:lnTo>
                  <a:pt x="1097144" y="3534"/>
                </a:lnTo>
                <a:lnTo>
                  <a:pt x="1151757" y="889"/>
                </a:lnTo>
                <a:lnTo>
                  <a:pt x="1207008" y="0"/>
                </a:lnTo>
                <a:lnTo>
                  <a:pt x="1262258" y="889"/>
                </a:lnTo>
                <a:lnTo>
                  <a:pt x="1316871" y="3534"/>
                </a:lnTo>
                <a:lnTo>
                  <a:pt x="1370794" y="7895"/>
                </a:lnTo>
                <a:lnTo>
                  <a:pt x="1423972" y="13934"/>
                </a:lnTo>
                <a:lnTo>
                  <a:pt x="1476352" y="21613"/>
                </a:lnTo>
                <a:lnTo>
                  <a:pt x="1527882" y="30894"/>
                </a:lnTo>
                <a:lnTo>
                  <a:pt x="1578508" y="41739"/>
                </a:lnTo>
                <a:lnTo>
                  <a:pt x="1628176" y="54109"/>
                </a:lnTo>
                <a:lnTo>
                  <a:pt x="1676834" y="67966"/>
                </a:lnTo>
                <a:lnTo>
                  <a:pt x="1724428" y="83273"/>
                </a:lnTo>
                <a:lnTo>
                  <a:pt x="1770905" y="99991"/>
                </a:lnTo>
                <a:lnTo>
                  <a:pt x="1816212" y="118081"/>
                </a:lnTo>
                <a:lnTo>
                  <a:pt x="1860296" y="137507"/>
                </a:lnTo>
                <a:lnTo>
                  <a:pt x="1903102" y="158228"/>
                </a:lnTo>
                <a:lnTo>
                  <a:pt x="1944579" y="180208"/>
                </a:lnTo>
                <a:lnTo>
                  <a:pt x="1984672" y="203409"/>
                </a:lnTo>
                <a:lnTo>
                  <a:pt x="2023328" y="227791"/>
                </a:lnTo>
                <a:lnTo>
                  <a:pt x="2060495" y="253317"/>
                </a:lnTo>
                <a:lnTo>
                  <a:pt x="2096119" y="279949"/>
                </a:lnTo>
                <a:lnTo>
                  <a:pt x="2130146" y="307648"/>
                </a:lnTo>
                <a:lnTo>
                  <a:pt x="2162524" y="336376"/>
                </a:lnTo>
                <a:lnTo>
                  <a:pt x="2193198" y="366096"/>
                </a:lnTo>
                <a:lnTo>
                  <a:pt x="2222117" y="396769"/>
                </a:lnTo>
                <a:lnTo>
                  <a:pt x="2249226" y="428356"/>
                </a:lnTo>
                <a:lnTo>
                  <a:pt x="2274472" y="460821"/>
                </a:lnTo>
                <a:lnTo>
                  <a:pt x="2297803" y="494123"/>
                </a:lnTo>
                <a:lnTo>
                  <a:pt x="2319164" y="528226"/>
                </a:lnTo>
                <a:lnTo>
                  <a:pt x="2338503" y="563091"/>
                </a:lnTo>
                <a:lnTo>
                  <a:pt x="2355767" y="598680"/>
                </a:lnTo>
                <a:lnTo>
                  <a:pt x="2370901" y="634955"/>
                </a:lnTo>
                <a:lnTo>
                  <a:pt x="2383853" y="671878"/>
                </a:lnTo>
                <a:lnTo>
                  <a:pt x="2394569" y="709410"/>
                </a:lnTo>
                <a:lnTo>
                  <a:pt x="2402997" y="747513"/>
                </a:lnTo>
                <a:lnTo>
                  <a:pt x="2409083" y="786150"/>
                </a:lnTo>
                <a:lnTo>
                  <a:pt x="2412773" y="825281"/>
                </a:lnTo>
                <a:lnTo>
                  <a:pt x="2414016" y="864869"/>
                </a:lnTo>
                <a:lnTo>
                  <a:pt x="2412773" y="904458"/>
                </a:lnTo>
                <a:lnTo>
                  <a:pt x="2409083" y="943589"/>
                </a:lnTo>
                <a:lnTo>
                  <a:pt x="2402997" y="982226"/>
                </a:lnTo>
                <a:lnTo>
                  <a:pt x="2394569" y="1020329"/>
                </a:lnTo>
                <a:lnTo>
                  <a:pt x="2383853" y="1057861"/>
                </a:lnTo>
                <a:lnTo>
                  <a:pt x="2370901" y="1094784"/>
                </a:lnTo>
                <a:lnTo>
                  <a:pt x="2355767" y="1131059"/>
                </a:lnTo>
                <a:lnTo>
                  <a:pt x="2338503" y="1166648"/>
                </a:lnTo>
                <a:lnTo>
                  <a:pt x="2319164" y="1201513"/>
                </a:lnTo>
                <a:lnTo>
                  <a:pt x="2297803" y="1235616"/>
                </a:lnTo>
                <a:lnTo>
                  <a:pt x="2274472" y="1268918"/>
                </a:lnTo>
                <a:lnTo>
                  <a:pt x="2249226" y="1301383"/>
                </a:lnTo>
                <a:lnTo>
                  <a:pt x="2222117" y="1332970"/>
                </a:lnTo>
                <a:lnTo>
                  <a:pt x="2193198" y="1363643"/>
                </a:lnTo>
                <a:lnTo>
                  <a:pt x="2162524" y="1393363"/>
                </a:lnTo>
                <a:lnTo>
                  <a:pt x="2130146" y="1422091"/>
                </a:lnTo>
                <a:lnTo>
                  <a:pt x="2096119" y="1449790"/>
                </a:lnTo>
                <a:lnTo>
                  <a:pt x="2060495" y="1476422"/>
                </a:lnTo>
                <a:lnTo>
                  <a:pt x="2023328" y="1501948"/>
                </a:lnTo>
                <a:lnTo>
                  <a:pt x="1984672" y="1526330"/>
                </a:lnTo>
                <a:lnTo>
                  <a:pt x="1944579" y="1549531"/>
                </a:lnTo>
                <a:lnTo>
                  <a:pt x="1903102" y="1571511"/>
                </a:lnTo>
                <a:lnTo>
                  <a:pt x="1860296" y="1592232"/>
                </a:lnTo>
                <a:lnTo>
                  <a:pt x="1816212" y="1611658"/>
                </a:lnTo>
                <a:lnTo>
                  <a:pt x="1770905" y="1629748"/>
                </a:lnTo>
                <a:lnTo>
                  <a:pt x="1724428" y="1646466"/>
                </a:lnTo>
                <a:lnTo>
                  <a:pt x="1676834" y="1661773"/>
                </a:lnTo>
                <a:lnTo>
                  <a:pt x="1628176" y="1675630"/>
                </a:lnTo>
                <a:lnTo>
                  <a:pt x="1578508" y="1688000"/>
                </a:lnTo>
                <a:lnTo>
                  <a:pt x="1527882" y="1698845"/>
                </a:lnTo>
                <a:lnTo>
                  <a:pt x="1476352" y="1708126"/>
                </a:lnTo>
                <a:lnTo>
                  <a:pt x="1423972" y="1715805"/>
                </a:lnTo>
                <a:lnTo>
                  <a:pt x="1370794" y="1721844"/>
                </a:lnTo>
                <a:lnTo>
                  <a:pt x="1316871" y="1726205"/>
                </a:lnTo>
                <a:lnTo>
                  <a:pt x="1262258" y="1728850"/>
                </a:lnTo>
                <a:lnTo>
                  <a:pt x="1207008" y="1729739"/>
                </a:lnTo>
                <a:lnTo>
                  <a:pt x="1151757" y="1728850"/>
                </a:lnTo>
                <a:lnTo>
                  <a:pt x="1097144" y="1726205"/>
                </a:lnTo>
                <a:lnTo>
                  <a:pt x="1043221" y="1721844"/>
                </a:lnTo>
                <a:lnTo>
                  <a:pt x="990043" y="1715805"/>
                </a:lnTo>
                <a:lnTo>
                  <a:pt x="937663" y="1708126"/>
                </a:lnTo>
                <a:lnTo>
                  <a:pt x="886133" y="1698845"/>
                </a:lnTo>
                <a:lnTo>
                  <a:pt x="835507" y="1688000"/>
                </a:lnTo>
                <a:lnTo>
                  <a:pt x="785839" y="1675630"/>
                </a:lnTo>
                <a:lnTo>
                  <a:pt x="737181" y="1661773"/>
                </a:lnTo>
                <a:lnTo>
                  <a:pt x="689587" y="1646466"/>
                </a:lnTo>
                <a:lnTo>
                  <a:pt x="643110" y="1629748"/>
                </a:lnTo>
                <a:lnTo>
                  <a:pt x="597803" y="1611658"/>
                </a:lnTo>
                <a:lnTo>
                  <a:pt x="553719" y="1592232"/>
                </a:lnTo>
                <a:lnTo>
                  <a:pt x="510913" y="1571511"/>
                </a:lnTo>
                <a:lnTo>
                  <a:pt x="469436" y="1549531"/>
                </a:lnTo>
                <a:lnTo>
                  <a:pt x="429343" y="1526330"/>
                </a:lnTo>
                <a:lnTo>
                  <a:pt x="390687" y="1501948"/>
                </a:lnTo>
                <a:lnTo>
                  <a:pt x="353520" y="1476422"/>
                </a:lnTo>
                <a:lnTo>
                  <a:pt x="317896" y="1449790"/>
                </a:lnTo>
                <a:lnTo>
                  <a:pt x="283869" y="1422091"/>
                </a:lnTo>
                <a:lnTo>
                  <a:pt x="251491" y="1393363"/>
                </a:lnTo>
                <a:lnTo>
                  <a:pt x="220817" y="1363643"/>
                </a:lnTo>
                <a:lnTo>
                  <a:pt x="191898" y="1332970"/>
                </a:lnTo>
                <a:lnTo>
                  <a:pt x="164789" y="1301383"/>
                </a:lnTo>
                <a:lnTo>
                  <a:pt x="139543" y="1268918"/>
                </a:lnTo>
                <a:lnTo>
                  <a:pt x="116212" y="1235616"/>
                </a:lnTo>
                <a:lnTo>
                  <a:pt x="94851" y="1201513"/>
                </a:lnTo>
                <a:lnTo>
                  <a:pt x="75512" y="1166648"/>
                </a:lnTo>
                <a:lnTo>
                  <a:pt x="58248" y="1131059"/>
                </a:lnTo>
                <a:lnTo>
                  <a:pt x="43114" y="1094784"/>
                </a:lnTo>
                <a:lnTo>
                  <a:pt x="30162" y="1057861"/>
                </a:lnTo>
                <a:lnTo>
                  <a:pt x="19446" y="1020329"/>
                </a:lnTo>
                <a:lnTo>
                  <a:pt x="11018" y="982226"/>
                </a:lnTo>
                <a:lnTo>
                  <a:pt x="4932" y="943589"/>
                </a:lnTo>
                <a:lnTo>
                  <a:pt x="1242" y="904458"/>
                </a:lnTo>
                <a:lnTo>
                  <a:pt x="0" y="8648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" name="object 5"/>
          <p:cNvSpPr/>
          <p:nvPr/>
        </p:nvSpPr>
        <p:spPr>
          <a:xfrm>
            <a:off x="5975985" y="2718912"/>
            <a:ext cx="2196108" cy="1621630"/>
          </a:xfrm>
          <a:custGeom>
            <a:avLst/>
            <a:gdLst/>
            <a:ahLst/>
            <a:cxnLst/>
            <a:rect l="l" t="t" r="r" b="b"/>
            <a:pathLst>
              <a:path w="2342515" h="1729739">
                <a:moveTo>
                  <a:pt x="1171193" y="0"/>
                </a:moveTo>
                <a:lnTo>
                  <a:pt x="1116062" y="941"/>
                </a:lnTo>
                <a:lnTo>
                  <a:pt x="1061586" y="3737"/>
                </a:lnTo>
                <a:lnTo>
                  <a:pt x="1007822" y="8347"/>
                </a:lnTo>
                <a:lnTo>
                  <a:pt x="954827" y="14729"/>
                </a:lnTo>
                <a:lnTo>
                  <a:pt x="902656" y="22842"/>
                </a:lnTo>
                <a:lnTo>
                  <a:pt x="851367" y="32643"/>
                </a:lnTo>
                <a:lnTo>
                  <a:pt x="801014" y="44092"/>
                </a:lnTo>
                <a:lnTo>
                  <a:pt x="751655" y="57146"/>
                </a:lnTo>
                <a:lnTo>
                  <a:pt x="703345" y="71765"/>
                </a:lnTo>
                <a:lnTo>
                  <a:pt x="656141" y="87907"/>
                </a:lnTo>
                <a:lnTo>
                  <a:pt x="610100" y="105530"/>
                </a:lnTo>
                <a:lnTo>
                  <a:pt x="565277" y="124593"/>
                </a:lnTo>
                <a:lnTo>
                  <a:pt x="521728" y="145054"/>
                </a:lnTo>
                <a:lnTo>
                  <a:pt x="479511" y="166871"/>
                </a:lnTo>
                <a:lnTo>
                  <a:pt x="438680" y="190004"/>
                </a:lnTo>
                <a:lnTo>
                  <a:pt x="399293" y="214410"/>
                </a:lnTo>
                <a:lnTo>
                  <a:pt x="361406" y="240049"/>
                </a:lnTo>
                <a:lnTo>
                  <a:pt x="325075" y="266878"/>
                </a:lnTo>
                <a:lnTo>
                  <a:pt x="290355" y="294855"/>
                </a:lnTo>
                <a:lnTo>
                  <a:pt x="257304" y="323941"/>
                </a:lnTo>
                <a:lnTo>
                  <a:pt x="225978" y="354092"/>
                </a:lnTo>
                <a:lnTo>
                  <a:pt x="196433" y="385267"/>
                </a:lnTo>
                <a:lnTo>
                  <a:pt x="168725" y="417426"/>
                </a:lnTo>
                <a:lnTo>
                  <a:pt x="142910" y="450525"/>
                </a:lnTo>
                <a:lnTo>
                  <a:pt x="119045" y="484525"/>
                </a:lnTo>
                <a:lnTo>
                  <a:pt x="97186" y="519383"/>
                </a:lnTo>
                <a:lnTo>
                  <a:pt x="77388" y="555057"/>
                </a:lnTo>
                <a:lnTo>
                  <a:pt x="59710" y="591507"/>
                </a:lnTo>
                <a:lnTo>
                  <a:pt x="44206" y="628690"/>
                </a:lnTo>
                <a:lnTo>
                  <a:pt x="30933" y="666565"/>
                </a:lnTo>
                <a:lnTo>
                  <a:pt x="19947" y="705091"/>
                </a:lnTo>
                <a:lnTo>
                  <a:pt x="11304" y="744226"/>
                </a:lnTo>
                <a:lnTo>
                  <a:pt x="5061" y="783928"/>
                </a:lnTo>
                <a:lnTo>
                  <a:pt x="1274" y="824157"/>
                </a:lnTo>
                <a:lnTo>
                  <a:pt x="0" y="864869"/>
                </a:lnTo>
                <a:lnTo>
                  <a:pt x="1274" y="905582"/>
                </a:lnTo>
                <a:lnTo>
                  <a:pt x="5061" y="945811"/>
                </a:lnTo>
                <a:lnTo>
                  <a:pt x="11304" y="985513"/>
                </a:lnTo>
                <a:lnTo>
                  <a:pt x="19947" y="1024648"/>
                </a:lnTo>
                <a:lnTo>
                  <a:pt x="30933" y="1063174"/>
                </a:lnTo>
                <a:lnTo>
                  <a:pt x="44206" y="1101049"/>
                </a:lnTo>
                <a:lnTo>
                  <a:pt x="59710" y="1138232"/>
                </a:lnTo>
                <a:lnTo>
                  <a:pt x="77388" y="1174682"/>
                </a:lnTo>
                <a:lnTo>
                  <a:pt x="97186" y="1210356"/>
                </a:lnTo>
                <a:lnTo>
                  <a:pt x="119045" y="1245214"/>
                </a:lnTo>
                <a:lnTo>
                  <a:pt x="142910" y="1279214"/>
                </a:lnTo>
                <a:lnTo>
                  <a:pt x="168725" y="1312313"/>
                </a:lnTo>
                <a:lnTo>
                  <a:pt x="196433" y="1344472"/>
                </a:lnTo>
                <a:lnTo>
                  <a:pt x="225978" y="1375647"/>
                </a:lnTo>
                <a:lnTo>
                  <a:pt x="257304" y="1405798"/>
                </a:lnTo>
                <a:lnTo>
                  <a:pt x="290355" y="1434884"/>
                </a:lnTo>
                <a:lnTo>
                  <a:pt x="325075" y="1462861"/>
                </a:lnTo>
                <a:lnTo>
                  <a:pt x="361406" y="1489690"/>
                </a:lnTo>
                <a:lnTo>
                  <a:pt x="399293" y="1515329"/>
                </a:lnTo>
                <a:lnTo>
                  <a:pt x="438680" y="1539735"/>
                </a:lnTo>
                <a:lnTo>
                  <a:pt x="479511" y="1562868"/>
                </a:lnTo>
                <a:lnTo>
                  <a:pt x="521728" y="1584685"/>
                </a:lnTo>
                <a:lnTo>
                  <a:pt x="565277" y="1605146"/>
                </a:lnTo>
                <a:lnTo>
                  <a:pt x="610100" y="1624209"/>
                </a:lnTo>
                <a:lnTo>
                  <a:pt x="656141" y="1641832"/>
                </a:lnTo>
                <a:lnTo>
                  <a:pt x="703345" y="1657974"/>
                </a:lnTo>
                <a:lnTo>
                  <a:pt x="751655" y="1672593"/>
                </a:lnTo>
                <a:lnTo>
                  <a:pt x="801014" y="1685647"/>
                </a:lnTo>
                <a:lnTo>
                  <a:pt x="851367" y="1697096"/>
                </a:lnTo>
                <a:lnTo>
                  <a:pt x="902656" y="1706897"/>
                </a:lnTo>
                <a:lnTo>
                  <a:pt x="954827" y="1715010"/>
                </a:lnTo>
                <a:lnTo>
                  <a:pt x="1007822" y="1721392"/>
                </a:lnTo>
                <a:lnTo>
                  <a:pt x="1061586" y="1726002"/>
                </a:lnTo>
                <a:lnTo>
                  <a:pt x="1116062" y="1728798"/>
                </a:lnTo>
                <a:lnTo>
                  <a:pt x="1171193" y="1729739"/>
                </a:lnTo>
                <a:lnTo>
                  <a:pt x="1226325" y="1728798"/>
                </a:lnTo>
                <a:lnTo>
                  <a:pt x="1280801" y="1726002"/>
                </a:lnTo>
                <a:lnTo>
                  <a:pt x="1334565" y="1721392"/>
                </a:lnTo>
                <a:lnTo>
                  <a:pt x="1387560" y="1715010"/>
                </a:lnTo>
                <a:lnTo>
                  <a:pt x="1439731" y="1706897"/>
                </a:lnTo>
                <a:lnTo>
                  <a:pt x="1491020" y="1697096"/>
                </a:lnTo>
                <a:lnTo>
                  <a:pt x="1541373" y="1685647"/>
                </a:lnTo>
                <a:lnTo>
                  <a:pt x="1590732" y="1672593"/>
                </a:lnTo>
                <a:lnTo>
                  <a:pt x="1639042" y="1657974"/>
                </a:lnTo>
                <a:lnTo>
                  <a:pt x="1686246" y="1641832"/>
                </a:lnTo>
                <a:lnTo>
                  <a:pt x="1732287" y="1624209"/>
                </a:lnTo>
                <a:lnTo>
                  <a:pt x="1777110" y="1605146"/>
                </a:lnTo>
                <a:lnTo>
                  <a:pt x="1820659" y="1584685"/>
                </a:lnTo>
                <a:lnTo>
                  <a:pt x="1862876" y="1562868"/>
                </a:lnTo>
                <a:lnTo>
                  <a:pt x="1903707" y="1539735"/>
                </a:lnTo>
                <a:lnTo>
                  <a:pt x="1943094" y="1515329"/>
                </a:lnTo>
                <a:lnTo>
                  <a:pt x="1980981" y="1489690"/>
                </a:lnTo>
                <a:lnTo>
                  <a:pt x="2017312" y="1462861"/>
                </a:lnTo>
                <a:lnTo>
                  <a:pt x="2052032" y="1434884"/>
                </a:lnTo>
                <a:lnTo>
                  <a:pt x="2085083" y="1405798"/>
                </a:lnTo>
                <a:lnTo>
                  <a:pt x="2116409" y="1375647"/>
                </a:lnTo>
                <a:lnTo>
                  <a:pt x="2145954" y="1344472"/>
                </a:lnTo>
                <a:lnTo>
                  <a:pt x="2173662" y="1312313"/>
                </a:lnTo>
                <a:lnTo>
                  <a:pt x="2199477" y="1279214"/>
                </a:lnTo>
                <a:lnTo>
                  <a:pt x="2223342" y="1245214"/>
                </a:lnTo>
                <a:lnTo>
                  <a:pt x="2245201" y="1210356"/>
                </a:lnTo>
                <a:lnTo>
                  <a:pt x="2264999" y="1174682"/>
                </a:lnTo>
                <a:lnTo>
                  <a:pt x="2282677" y="1138232"/>
                </a:lnTo>
                <a:lnTo>
                  <a:pt x="2298181" y="1101049"/>
                </a:lnTo>
                <a:lnTo>
                  <a:pt x="2311454" y="1063174"/>
                </a:lnTo>
                <a:lnTo>
                  <a:pt x="2322440" y="1024648"/>
                </a:lnTo>
                <a:lnTo>
                  <a:pt x="2331083" y="985513"/>
                </a:lnTo>
                <a:lnTo>
                  <a:pt x="2337326" y="945811"/>
                </a:lnTo>
                <a:lnTo>
                  <a:pt x="2341113" y="905582"/>
                </a:lnTo>
                <a:lnTo>
                  <a:pt x="2342388" y="864869"/>
                </a:lnTo>
                <a:lnTo>
                  <a:pt x="2341113" y="824157"/>
                </a:lnTo>
                <a:lnTo>
                  <a:pt x="2337326" y="783928"/>
                </a:lnTo>
                <a:lnTo>
                  <a:pt x="2331083" y="744226"/>
                </a:lnTo>
                <a:lnTo>
                  <a:pt x="2322440" y="705091"/>
                </a:lnTo>
                <a:lnTo>
                  <a:pt x="2311454" y="666565"/>
                </a:lnTo>
                <a:lnTo>
                  <a:pt x="2298181" y="628690"/>
                </a:lnTo>
                <a:lnTo>
                  <a:pt x="2282677" y="591507"/>
                </a:lnTo>
                <a:lnTo>
                  <a:pt x="2264999" y="555057"/>
                </a:lnTo>
                <a:lnTo>
                  <a:pt x="2245201" y="519383"/>
                </a:lnTo>
                <a:lnTo>
                  <a:pt x="2223342" y="484525"/>
                </a:lnTo>
                <a:lnTo>
                  <a:pt x="2199477" y="450525"/>
                </a:lnTo>
                <a:lnTo>
                  <a:pt x="2173662" y="417426"/>
                </a:lnTo>
                <a:lnTo>
                  <a:pt x="2145954" y="385267"/>
                </a:lnTo>
                <a:lnTo>
                  <a:pt x="2116409" y="354092"/>
                </a:lnTo>
                <a:lnTo>
                  <a:pt x="2085083" y="323941"/>
                </a:lnTo>
                <a:lnTo>
                  <a:pt x="2052032" y="294855"/>
                </a:lnTo>
                <a:lnTo>
                  <a:pt x="2017312" y="266878"/>
                </a:lnTo>
                <a:lnTo>
                  <a:pt x="1980981" y="240049"/>
                </a:lnTo>
                <a:lnTo>
                  <a:pt x="1943094" y="214410"/>
                </a:lnTo>
                <a:lnTo>
                  <a:pt x="1903707" y="190004"/>
                </a:lnTo>
                <a:lnTo>
                  <a:pt x="1862876" y="166871"/>
                </a:lnTo>
                <a:lnTo>
                  <a:pt x="1820659" y="145054"/>
                </a:lnTo>
                <a:lnTo>
                  <a:pt x="1777110" y="124593"/>
                </a:lnTo>
                <a:lnTo>
                  <a:pt x="1732287" y="105530"/>
                </a:lnTo>
                <a:lnTo>
                  <a:pt x="1686246" y="87907"/>
                </a:lnTo>
                <a:lnTo>
                  <a:pt x="1639042" y="71765"/>
                </a:lnTo>
                <a:lnTo>
                  <a:pt x="1590732" y="57146"/>
                </a:lnTo>
                <a:lnTo>
                  <a:pt x="1541373" y="44092"/>
                </a:lnTo>
                <a:lnTo>
                  <a:pt x="1491020" y="32643"/>
                </a:lnTo>
                <a:lnTo>
                  <a:pt x="1439731" y="22842"/>
                </a:lnTo>
                <a:lnTo>
                  <a:pt x="1387560" y="14729"/>
                </a:lnTo>
                <a:lnTo>
                  <a:pt x="1334565" y="8347"/>
                </a:lnTo>
                <a:lnTo>
                  <a:pt x="1280801" y="3737"/>
                </a:lnTo>
                <a:lnTo>
                  <a:pt x="1226325" y="941"/>
                </a:lnTo>
                <a:lnTo>
                  <a:pt x="1171193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/>
          <p:nvPr/>
        </p:nvSpPr>
        <p:spPr>
          <a:xfrm>
            <a:off x="5975985" y="2718912"/>
            <a:ext cx="2196108" cy="1621630"/>
          </a:xfrm>
          <a:custGeom>
            <a:avLst/>
            <a:gdLst/>
            <a:ahLst/>
            <a:cxnLst/>
            <a:rect l="l" t="t" r="r" b="b"/>
            <a:pathLst>
              <a:path w="2342515" h="1729739">
                <a:moveTo>
                  <a:pt x="0" y="864869"/>
                </a:moveTo>
                <a:lnTo>
                  <a:pt x="1274" y="824157"/>
                </a:lnTo>
                <a:lnTo>
                  <a:pt x="5061" y="783928"/>
                </a:lnTo>
                <a:lnTo>
                  <a:pt x="11304" y="744226"/>
                </a:lnTo>
                <a:lnTo>
                  <a:pt x="19947" y="705091"/>
                </a:lnTo>
                <a:lnTo>
                  <a:pt x="30933" y="666565"/>
                </a:lnTo>
                <a:lnTo>
                  <a:pt x="44206" y="628690"/>
                </a:lnTo>
                <a:lnTo>
                  <a:pt x="59710" y="591507"/>
                </a:lnTo>
                <a:lnTo>
                  <a:pt x="77388" y="555057"/>
                </a:lnTo>
                <a:lnTo>
                  <a:pt x="97186" y="519383"/>
                </a:lnTo>
                <a:lnTo>
                  <a:pt x="119045" y="484525"/>
                </a:lnTo>
                <a:lnTo>
                  <a:pt x="142910" y="450525"/>
                </a:lnTo>
                <a:lnTo>
                  <a:pt x="168725" y="417426"/>
                </a:lnTo>
                <a:lnTo>
                  <a:pt x="196433" y="385267"/>
                </a:lnTo>
                <a:lnTo>
                  <a:pt x="225978" y="354092"/>
                </a:lnTo>
                <a:lnTo>
                  <a:pt x="257304" y="323941"/>
                </a:lnTo>
                <a:lnTo>
                  <a:pt x="290355" y="294855"/>
                </a:lnTo>
                <a:lnTo>
                  <a:pt x="325075" y="266878"/>
                </a:lnTo>
                <a:lnTo>
                  <a:pt x="361406" y="240049"/>
                </a:lnTo>
                <a:lnTo>
                  <a:pt x="399293" y="214410"/>
                </a:lnTo>
                <a:lnTo>
                  <a:pt x="438680" y="190004"/>
                </a:lnTo>
                <a:lnTo>
                  <a:pt x="479511" y="166871"/>
                </a:lnTo>
                <a:lnTo>
                  <a:pt x="521728" y="145054"/>
                </a:lnTo>
                <a:lnTo>
                  <a:pt x="565277" y="124593"/>
                </a:lnTo>
                <a:lnTo>
                  <a:pt x="610100" y="105530"/>
                </a:lnTo>
                <a:lnTo>
                  <a:pt x="656141" y="87907"/>
                </a:lnTo>
                <a:lnTo>
                  <a:pt x="703345" y="71765"/>
                </a:lnTo>
                <a:lnTo>
                  <a:pt x="751655" y="57146"/>
                </a:lnTo>
                <a:lnTo>
                  <a:pt x="801014" y="44092"/>
                </a:lnTo>
                <a:lnTo>
                  <a:pt x="851367" y="32643"/>
                </a:lnTo>
                <a:lnTo>
                  <a:pt x="902656" y="22842"/>
                </a:lnTo>
                <a:lnTo>
                  <a:pt x="954827" y="14729"/>
                </a:lnTo>
                <a:lnTo>
                  <a:pt x="1007822" y="8347"/>
                </a:lnTo>
                <a:lnTo>
                  <a:pt x="1061586" y="3737"/>
                </a:lnTo>
                <a:lnTo>
                  <a:pt x="1116062" y="941"/>
                </a:lnTo>
                <a:lnTo>
                  <a:pt x="1171193" y="0"/>
                </a:lnTo>
                <a:lnTo>
                  <a:pt x="1226325" y="941"/>
                </a:lnTo>
                <a:lnTo>
                  <a:pt x="1280801" y="3737"/>
                </a:lnTo>
                <a:lnTo>
                  <a:pt x="1334565" y="8347"/>
                </a:lnTo>
                <a:lnTo>
                  <a:pt x="1387560" y="14729"/>
                </a:lnTo>
                <a:lnTo>
                  <a:pt x="1439731" y="22842"/>
                </a:lnTo>
                <a:lnTo>
                  <a:pt x="1491020" y="32643"/>
                </a:lnTo>
                <a:lnTo>
                  <a:pt x="1541373" y="44092"/>
                </a:lnTo>
                <a:lnTo>
                  <a:pt x="1590732" y="57146"/>
                </a:lnTo>
                <a:lnTo>
                  <a:pt x="1639042" y="71765"/>
                </a:lnTo>
                <a:lnTo>
                  <a:pt x="1686246" y="87907"/>
                </a:lnTo>
                <a:lnTo>
                  <a:pt x="1732287" y="105530"/>
                </a:lnTo>
                <a:lnTo>
                  <a:pt x="1777110" y="124593"/>
                </a:lnTo>
                <a:lnTo>
                  <a:pt x="1820659" y="145054"/>
                </a:lnTo>
                <a:lnTo>
                  <a:pt x="1862876" y="166871"/>
                </a:lnTo>
                <a:lnTo>
                  <a:pt x="1903707" y="190004"/>
                </a:lnTo>
                <a:lnTo>
                  <a:pt x="1943094" y="214410"/>
                </a:lnTo>
                <a:lnTo>
                  <a:pt x="1980981" y="240049"/>
                </a:lnTo>
                <a:lnTo>
                  <a:pt x="2017312" y="266878"/>
                </a:lnTo>
                <a:lnTo>
                  <a:pt x="2052032" y="294855"/>
                </a:lnTo>
                <a:lnTo>
                  <a:pt x="2085083" y="323941"/>
                </a:lnTo>
                <a:lnTo>
                  <a:pt x="2116409" y="354092"/>
                </a:lnTo>
                <a:lnTo>
                  <a:pt x="2145954" y="385267"/>
                </a:lnTo>
                <a:lnTo>
                  <a:pt x="2173662" y="417426"/>
                </a:lnTo>
                <a:lnTo>
                  <a:pt x="2199477" y="450525"/>
                </a:lnTo>
                <a:lnTo>
                  <a:pt x="2223342" y="484525"/>
                </a:lnTo>
                <a:lnTo>
                  <a:pt x="2245201" y="519383"/>
                </a:lnTo>
                <a:lnTo>
                  <a:pt x="2264999" y="555057"/>
                </a:lnTo>
                <a:lnTo>
                  <a:pt x="2282677" y="591507"/>
                </a:lnTo>
                <a:lnTo>
                  <a:pt x="2298181" y="628690"/>
                </a:lnTo>
                <a:lnTo>
                  <a:pt x="2311454" y="666565"/>
                </a:lnTo>
                <a:lnTo>
                  <a:pt x="2322440" y="705091"/>
                </a:lnTo>
                <a:lnTo>
                  <a:pt x="2331083" y="744226"/>
                </a:lnTo>
                <a:lnTo>
                  <a:pt x="2337326" y="783928"/>
                </a:lnTo>
                <a:lnTo>
                  <a:pt x="2341113" y="824157"/>
                </a:lnTo>
                <a:lnTo>
                  <a:pt x="2342388" y="864869"/>
                </a:lnTo>
                <a:lnTo>
                  <a:pt x="2341113" y="905582"/>
                </a:lnTo>
                <a:lnTo>
                  <a:pt x="2337326" y="945811"/>
                </a:lnTo>
                <a:lnTo>
                  <a:pt x="2331083" y="985513"/>
                </a:lnTo>
                <a:lnTo>
                  <a:pt x="2322440" y="1024648"/>
                </a:lnTo>
                <a:lnTo>
                  <a:pt x="2311454" y="1063174"/>
                </a:lnTo>
                <a:lnTo>
                  <a:pt x="2298181" y="1101049"/>
                </a:lnTo>
                <a:lnTo>
                  <a:pt x="2282677" y="1138232"/>
                </a:lnTo>
                <a:lnTo>
                  <a:pt x="2264999" y="1174682"/>
                </a:lnTo>
                <a:lnTo>
                  <a:pt x="2245201" y="1210356"/>
                </a:lnTo>
                <a:lnTo>
                  <a:pt x="2223342" y="1245214"/>
                </a:lnTo>
                <a:lnTo>
                  <a:pt x="2199477" y="1279214"/>
                </a:lnTo>
                <a:lnTo>
                  <a:pt x="2173662" y="1312313"/>
                </a:lnTo>
                <a:lnTo>
                  <a:pt x="2145954" y="1344472"/>
                </a:lnTo>
                <a:lnTo>
                  <a:pt x="2116409" y="1375647"/>
                </a:lnTo>
                <a:lnTo>
                  <a:pt x="2085083" y="1405798"/>
                </a:lnTo>
                <a:lnTo>
                  <a:pt x="2052032" y="1434884"/>
                </a:lnTo>
                <a:lnTo>
                  <a:pt x="2017312" y="1462861"/>
                </a:lnTo>
                <a:lnTo>
                  <a:pt x="1980981" y="1489690"/>
                </a:lnTo>
                <a:lnTo>
                  <a:pt x="1943094" y="1515329"/>
                </a:lnTo>
                <a:lnTo>
                  <a:pt x="1903707" y="1539735"/>
                </a:lnTo>
                <a:lnTo>
                  <a:pt x="1862876" y="1562868"/>
                </a:lnTo>
                <a:lnTo>
                  <a:pt x="1820659" y="1584685"/>
                </a:lnTo>
                <a:lnTo>
                  <a:pt x="1777110" y="1605146"/>
                </a:lnTo>
                <a:lnTo>
                  <a:pt x="1732287" y="1624209"/>
                </a:lnTo>
                <a:lnTo>
                  <a:pt x="1686246" y="1641832"/>
                </a:lnTo>
                <a:lnTo>
                  <a:pt x="1639042" y="1657974"/>
                </a:lnTo>
                <a:lnTo>
                  <a:pt x="1590732" y="1672593"/>
                </a:lnTo>
                <a:lnTo>
                  <a:pt x="1541373" y="1685647"/>
                </a:lnTo>
                <a:lnTo>
                  <a:pt x="1491020" y="1697096"/>
                </a:lnTo>
                <a:lnTo>
                  <a:pt x="1439731" y="1706897"/>
                </a:lnTo>
                <a:lnTo>
                  <a:pt x="1387560" y="1715010"/>
                </a:lnTo>
                <a:lnTo>
                  <a:pt x="1334565" y="1721392"/>
                </a:lnTo>
                <a:lnTo>
                  <a:pt x="1280801" y="1726002"/>
                </a:lnTo>
                <a:lnTo>
                  <a:pt x="1226325" y="1728798"/>
                </a:lnTo>
                <a:lnTo>
                  <a:pt x="1171193" y="1729739"/>
                </a:lnTo>
                <a:lnTo>
                  <a:pt x="1116062" y="1728798"/>
                </a:lnTo>
                <a:lnTo>
                  <a:pt x="1061586" y="1726002"/>
                </a:lnTo>
                <a:lnTo>
                  <a:pt x="1007822" y="1721392"/>
                </a:lnTo>
                <a:lnTo>
                  <a:pt x="954827" y="1715010"/>
                </a:lnTo>
                <a:lnTo>
                  <a:pt x="902656" y="1706897"/>
                </a:lnTo>
                <a:lnTo>
                  <a:pt x="851367" y="1697096"/>
                </a:lnTo>
                <a:lnTo>
                  <a:pt x="801014" y="1685647"/>
                </a:lnTo>
                <a:lnTo>
                  <a:pt x="751655" y="1672593"/>
                </a:lnTo>
                <a:lnTo>
                  <a:pt x="703345" y="1657974"/>
                </a:lnTo>
                <a:lnTo>
                  <a:pt x="656141" y="1641832"/>
                </a:lnTo>
                <a:lnTo>
                  <a:pt x="610100" y="1624209"/>
                </a:lnTo>
                <a:lnTo>
                  <a:pt x="565277" y="1605146"/>
                </a:lnTo>
                <a:lnTo>
                  <a:pt x="521728" y="1584685"/>
                </a:lnTo>
                <a:lnTo>
                  <a:pt x="479511" y="1562868"/>
                </a:lnTo>
                <a:lnTo>
                  <a:pt x="438680" y="1539735"/>
                </a:lnTo>
                <a:lnTo>
                  <a:pt x="399293" y="1515329"/>
                </a:lnTo>
                <a:lnTo>
                  <a:pt x="361406" y="1489690"/>
                </a:lnTo>
                <a:lnTo>
                  <a:pt x="325075" y="1462861"/>
                </a:lnTo>
                <a:lnTo>
                  <a:pt x="290355" y="1434884"/>
                </a:lnTo>
                <a:lnTo>
                  <a:pt x="257304" y="1405798"/>
                </a:lnTo>
                <a:lnTo>
                  <a:pt x="225978" y="1375647"/>
                </a:lnTo>
                <a:lnTo>
                  <a:pt x="196433" y="1344472"/>
                </a:lnTo>
                <a:lnTo>
                  <a:pt x="168725" y="1312313"/>
                </a:lnTo>
                <a:lnTo>
                  <a:pt x="142910" y="1279214"/>
                </a:lnTo>
                <a:lnTo>
                  <a:pt x="119045" y="1245214"/>
                </a:lnTo>
                <a:lnTo>
                  <a:pt x="97186" y="1210356"/>
                </a:lnTo>
                <a:lnTo>
                  <a:pt x="77388" y="1174682"/>
                </a:lnTo>
                <a:lnTo>
                  <a:pt x="59710" y="1138232"/>
                </a:lnTo>
                <a:lnTo>
                  <a:pt x="44206" y="1101049"/>
                </a:lnTo>
                <a:lnTo>
                  <a:pt x="30933" y="1063174"/>
                </a:lnTo>
                <a:lnTo>
                  <a:pt x="19947" y="1024648"/>
                </a:lnTo>
                <a:lnTo>
                  <a:pt x="11304" y="985513"/>
                </a:lnTo>
                <a:lnTo>
                  <a:pt x="5061" y="945811"/>
                </a:lnTo>
                <a:lnTo>
                  <a:pt x="1274" y="905582"/>
                </a:lnTo>
                <a:lnTo>
                  <a:pt x="0" y="86486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" name="object 7"/>
          <p:cNvSpPr/>
          <p:nvPr/>
        </p:nvSpPr>
        <p:spPr>
          <a:xfrm>
            <a:off x="3942874" y="4524852"/>
            <a:ext cx="4229100" cy="1703189"/>
          </a:xfrm>
          <a:custGeom>
            <a:avLst/>
            <a:gdLst/>
            <a:ahLst/>
            <a:cxnLst/>
            <a:rect l="l" t="t" r="r" b="b"/>
            <a:pathLst>
              <a:path w="4511040" h="1816734">
                <a:moveTo>
                  <a:pt x="2255520" y="0"/>
                </a:moveTo>
                <a:lnTo>
                  <a:pt x="2189013" y="387"/>
                </a:lnTo>
                <a:lnTo>
                  <a:pt x="2122985" y="1541"/>
                </a:lnTo>
                <a:lnTo>
                  <a:pt x="2057461" y="3453"/>
                </a:lnTo>
                <a:lnTo>
                  <a:pt x="1992468" y="6110"/>
                </a:lnTo>
                <a:lnTo>
                  <a:pt x="1928032" y="9503"/>
                </a:lnTo>
                <a:lnTo>
                  <a:pt x="1864180" y="13621"/>
                </a:lnTo>
                <a:lnTo>
                  <a:pt x="1800938" y="18453"/>
                </a:lnTo>
                <a:lnTo>
                  <a:pt x="1738333" y="23988"/>
                </a:lnTo>
                <a:lnTo>
                  <a:pt x="1676390" y="30216"/>
                </a:lnTo>
                <a:lnTo>
                  <a:pt x="1615137" y="37127"/>
                </a:lnTo>
                <a:lnTo>
                  <a:pt x="1554599" y="44709"/>
                </a:lnTo>
                <a:lnTo>
                  <a:pt x="1494804" y="52952"/>
                </a:lnTo>
                <a:lnTo>
                  <a:pt x="1435778" y="61845"/>
                </a:lnTo>
                <a:lnTo>
                  <a:pt x="1377547" y="71377"/>
                </a:lnTo>
                <a:lnTo>
                  <a:pt x="1320137" y="81539"/>
                </a:lnTo>
                <a:lnTo>
                  <a:pt x="1263575" y="92319"/>
                </a:lnTo>
                <a:lnTo>
                  <a:pt x="1207888" y="103707"/>
                </a:lnTo>
                <a:lnTo>
                  <a:pt x="1153102" y="115692"/>
                </a:lnTo>
                <a:lnTo>
                  <a:pt x="1099243" y="128263"/>
                </a:lnTo>
                <a:lnTo>
                  <a:pt x="1046338" y="141410"/>
                </a:lnTo>
                <a:lnTo>
                  <a:pt x="994413" y="155122"/>
                </a:lnTo>
                <a:lnTo>
                  <a:pt x="943495" y="169388"/>
                </a:lnTo>
                <a:lnTo>
                  <a:pt x="893610" y="184198"/>
                </a:lnTo>
                <a:lnTo>
                  <a:pt x="844784" y="199541"/>
                </a:lnTo>
                <a:lnTo>
                  <a:pt x="797045" y="215407"/>
                </a:lnTo>
                <a:lnTo>
                  <a:pt x="750417" y="231785"/>
                </a:lnTo>
                <a:lnTo>
                  <a:pt x="704929" y="248663"/>
                </a:lnTo>
                <a:lnTo>
                  <a:pt x="660606" y="266033"/>
                </a:lnTo>
                <a:lnTo>
                  <a:pt x="617474" y="283882"/>
                </a:lnTo>
                <a:lnTo>
                  <a:pt x="575561" y="302200"/>
                </a:lnTo>
                <a:lnTo>
                  <a:pt x="534893" y="320977"/>
                </a:lnTo>
                <a:lnTo>
                  <a:pt x="495495" y="340203"/>
                </a:lnTo>
                <a:lnTo>
                  <a:pt x="457395" y="359865"/>
                </a:lnTo>
                <a:lnTo>
                  <a:pt x="420619" y="379954"/>
                </a:lnTo>
                <a:lnTo>
                  <a:pt x="385193" y="400459"/>
                </a:lnTo>
                <a:lnTo>
                  <a:pt x="351144" y="421369"/>
                </a:lnTo>
                <a:lnTo>
                  <a:pt x="318498" y="442674"/>
                </a:lnTo>
                <a:lnTo>
                  <a:pt x="257521" y="486426"/>
                </a:lnTo>
                <a:lnTo>
                  <a:pt x="202475" y="531629"/>
                </a:lnTo>
                <a:lnTo>
                  <a:pt x="153571" y="578197"/>
                </a:lnTo>
                <a:lnTo>
                  <a:pt x="111019" y="626046"/>
                </a:lnTo>
                <a:lnTo>
                  <a:pt x="75032" y="675091"/>
                </a:lnTo>
                <a:lnTo>
                  <a:pt x="45821" y="725246"/>
                </a:lnTo>
                <a:lnTo>
                  <a:pt x="23598" y="776427"/>
                </a:lnTo>
                <a:lnTo>
                  <a:pt x="8574" y="828547"/>
                </a:lnTo>
                <a:lnTo>
                  <a:pt x="961" y="881522"/>
                </a:lnTo>
                <a:lnTo>
                  <a:pt x="0" y="908304"/>
                </a:lnTo>
                <a:lnTo>
                  <a:pt x="961" y="935084"/>
                </a:lnTo>
                <a:lnTo>
                  <a:pt x="8574" y="988058"/>
                </a:lnTo>
                <a:lnTo>
                  <a:pt x="23598" y="1040177"/>
                </a:lnTo>
                <a:lnTo>
                  <a:pt x="45821" y="1091357"/>
                </a:lnTo>
                <a:lnTo>
                  <a:pt x="75032" y="1141511"/>
                </a:lnTo>
                <a:lnTo>
                  <a:pt x="111019" y="1190556"/>
                </a:lnTo>
                <a:lnTo>
                  <a:pt x="153571" y="1238405"/>
                </a:lnTo>
                <a:lnTo>
                  <a:pt x="202475" y="1284973"/>
                </a:lnTo>
                <a:lnTo>
                  <a:pt x="257521" y="1330176"/>
                </a:lnTo>
                <a:lnTo>
                  <a:pt x="318498" y="1373927"/>
                </a:lnTo>
                <a:lnTo>
                  <a:pt x="351144" y="1395232"/>
                </a:lnTo>
                <a:lnTo>
                  <a:pt x="385193" y="1416143"/>
                </a:lnTo>
                <a:lnTo>
                  <a:pt x="420619" y="1436648"/>
                </a:lnTo>
                <a:lnTo>
                  <a:pt x="457395" y="1456737"/>
                </a:lnTo>
                <a:lnTo>
                  <a:pt x="495495" y="1476399"/>
                </a:lnTo>
                <a:lnTo>
                  <a:pt x="534893" y="1495624"/>
                </a:lnTo>
                <a:lnTo>
                  <a:pt x="575561" y="1514401"/>
                </a:lnTo>
                <a:lnTo>
                  <a:pt x="617474" y="1532720"/>
                </a:lnTo>
                <a:lnTo>
                  <a:pt x="660606" y="1550569"/>
                </a:lnTo>
                <a:lnTo>
                  <a:pt x="704929" y="1567939"/>
                </a:lnTo>
                <a:lnTo>
                  <a:pt x="750417" y="1584818"/>
                </a:lnTo>
                <a:lnTo>
                  <a:pt x="797045" y="1601196"/>
                </a:lnTo>
                <a:lnTo>
                  <a:pt x="844784" y="1617062"/>
                </a:lnTo>
                <a:lnTo>
                  <a:pt x="893610" y="1632405"/>
                </a:lnTo>
                <a:lnTo>
                  <a:pt x="943495" y="1647216"/>
                </a:lnTo>
                <a:lnTo>
                  <a:pt x="994413" y="1661482"/>
                </a:lnTo>
                <a:lnTo>
                  <a:pt x="1046338" y="1675194"/>
                </a:lnTo>
                <a:lnTo>
                  <a:pt x="1099243" y="1688341"/>
                </a:lnTo>
                <a:lnTo>
                  <a:pt x="1153102" y="1700913"/>
                </a:lnTo>
                <a:lnTo>
                  <a:pt x="1207888" y="1712898"/>
                </a:lnTo>
                <a:lnTo>
                  <a:pt x="1263575" y="1724286"/>
                </a:lnTo>
                <a:lnTo>
                  <a:pt x="1320137" y="1735066"/>
                </a:lnTo>
                <a:lnTo>
                  <a:pt x="1377547" y="1745228"/>
                </a:lnTo>
                <a:lnTo>
                  <a:pt x="1435778" y="1754761"/>
                </a:lnTo>
                <a:lnTo>
                  <a:pt x="1494804" y="1763654"/>
                </a:lnTo>
                <a:lnTo>
                  <a:pt x="1554599" y="1771897"/>
                </a:lnTo>
                <a:lnTo>
                  <a:pt x="1615137" y="1779479"/>
                </a:lnTo>
                <a:lnTo>
                  <a:pt x="1676390" y="1786390"/>
                </a:lnTo>
                <a:lnTo>
                  <a:pt x="1738333" y="1792618"/>
                </a:lnTo>
                <a:lnTo>
                  <a:pt x="1800938" y="1798154"/>
                </a:lnTo>
                <a:lnTo>
                  <a:pt x="1864180" y="1802986"/>
                </a:lnTo>
                <a:lnTo>
                  <a:pt x="1928032" y="1807104"/>
                </a:lnTo>
                <a:lnTo>
                  <a:pt x="1992468" y="1810497"/>
                </a:lnTo>
                <a:lnTo>
                  <a:pt x="2057461" y="1813154"/>
                </a:lnTo>
                <a:lnTo>
                  <a:pt x="2122985" y="1815066"/>
                </a:lnTo>
                <a:lnTo>
                  <a:pt x="2189013" y="1816220"/>
                </a:lnTo>
                <a:lnTo>
                  <a:pt x="2255520" y="1816608"/>
                </a:lnTo>
                <a:lnTo>
                  <a:pt x="2322026" y="1816220"/>
                </a:lnTo>
                <a:lnTo>
                  <a:pt x="2388054" y="1815066"/>
                </a:lnTo>
                <a:lnTo>
                  <a:pt x="2453578" y="1813154"/>
                </a:lnTo>
                <a:lnTo>
                  <a:pt x="2518571" y="1810497"/>
                </a:lnTo>
                <a:lnTo>
                  <a:pt x="2583007" y="1807104"/>
                </a:lnTo>
                <a:lnTo>
                  <a:pt x="2646859" y="1802986"/>
                </a:lnTo>
                <a:lnTo>
                  <a:pt x="2710101" y="1798154"/>
                </a:lnTo>
                <a:lnTo>
                  <a:pt x="2772706" y="1792618"/>
                </a:lnTo>
                <a:lnTo>
                  <a:pt x="2834649" y="1786390"/>
                </a:lnTo>
                <a:lnTo>
                  <a:pt x="2895902" y="1779479"/>
                </a:lnTo>
                <a:lnTo>
                  <a:pt x="2956440" y="1771897"/>
                </a:lnTo>
                <a:lnTo>
                  <a:pt x="3016235" y="1763654"/>
                </a:lnTo>
                <a:lnTo>
                  <a:pt x="3075261" y="1754761"/>
                </a:lnTo>
                <a:lnTo>
                  <a:pt x="3133492" y="1745228"/>
                </a:lnTo>
                <a:lnTo>
                  <a:pt x="3190902" y="1735066"/>
                </a:lnTo>
                <a:lnTo>
                  <a:pt x="3247464" y="1724286"/>
                </a:lnTo>
                <a:lnTo>
                  <a:pt x="3303151" y="1712898"/>
                </a:lnTo>
                <a:lnTo>
                  <a:pt x="3357937" y="1700913"/>
                </a:lnTo>
                <a:lnTo>
                  <a:pt x="3411796" y="1688341"/>
                </a:lnTo>
                <a:lnTo>
                  <a:pt x="3464701" y="1675194"/>
                </a:lnTo>
                <a:lnTo>
                  <a:pt x="3516626" y="1661482"/>
                </a:lnTo>
                <a:lnTo>
                  <a:pt x="3567544" y="1647216"/>
                </a:lnTo>
                <a:lnTo>
                  <a:pt x="3617429" y="1632405"/>
                </a:lnTo>
                <a:lnTo>
                  <a:pt x="3666255" y="1617062"/>
                </a:lnTo>
                <a:lnTo>
                  <a:pt x="3713994" y="1601196"/>
                </a:lnTo>
                <a:lnTo>
                  <a:pt x="3760622" y="1584818"/>
                </a:lnTo>
                <a:lnTo>
                  <a:pt x="3806110" y="1567939"/>
                </a:lnTo>
                <a:lnTo>
                  <a:pt x="3850433" y="1550569"/>
                </a:lnTo>
                <a:lnTo>
                  <a:pt x="3893565" y="1532720"/>
                </a:lnTo>
                <a:lnTo>
                  <a:pt x="3935478" y="1514401"/>
                </a:lnTo>
                <a:lnTo>
                  <a:pt x="3976146" y="1495624"/>
                </a:lnTo>
                <a:lnTo>
                  <a:pt x="4015544" y="1476399"/>
                </a:lnTo>
                <a:lnTo>
                  <a:pt x="4053644" y="1456737"/>
                </a:lnTo>
                <a:lnTo>
                  <a:pt x="4090420" y="1436648"/>
                </a:lnTo>
                <a:lnTo>
                  <a:pt x="4125846" y="1416143"/>
                </a:lnTo>
                <a:lnTo>
                  <a:pt x="4159895" y="1395232"/>
                </a:lnTo>
                <a:lnTo>
                  <a:pt x="4192541" y="1373927"/>
                </a:lnTo>
                <a:lnTo>
                  <a:pt x="4253518" y="1330176"/>
                </a:lnTo>
                <a:lnTo>
                  <a:pt x="4308564" y="1284973"/>
                </a:lnTo>
                <a:lnTo>
                  <a:pt x="4357468" y="1238405"/>
                </a:lnTo>
                <a:lnTo>
                  <a:pt x="4400020" y="1190556"/>
                </a:lnTo>
                <a:lnTo>
                  <a:pt x="4436007" y="1141511"/>
                </a:lnTo>
                <a:lnTo>
                  <a:pt x="4465218" y="1091357"/>
                </a:lnTo>
                <a:lnTo>
                  <a:pt x="4487441" y="1040177"/>
                </a:lnTo>
                <a:lnTo>
                  <a:pt x="4502465" y="988058"/>
                </a:lnTo>
                <a:lnTo>
                  <a:pt x="4510078" y="935084"/>
                </a:lnTo>
                <a:lnTo>
                  <a:pt x="4511040" y="908304"/>
                </a:lnTo>
                <a:lnTo>
                  <a:pt x="4510078" y="881522"/>
                </a:lnTo>
                <a:lnTo>
                  <a:pt x="4502465" y="828547"/>
                </a:lnTo>
                <a:lnTo>
                  <a:pt x="4487441" y="776427"/>
                </a:lnTo>
                <a:lnTo>
                  <a:pt x="4465218" y="725246"/>
                </a:lnTo>
                <a:lnTo>
                  <a:pt x="4436007" y="675091"/>
                </a:lnTo>
                <a:lnTo>
                  <a:pt x="4400020" y="626046"/>
                </a:lnTo>
                <a:lnTo>
                  <a:pt x="4357468" y="578197"/>
                </a:lnTo>
                <a:lnTo>
                  <a:pt x="4308564" y="531629"/>
                </a:lnTo>
                <a:lnTo>
                  <a:pt x="4253518" y="486426"/>
                </a:lnTo>
                <a:lnTo>
                  <a:pt x="4192541" y="442674"/>
                </a:lnTo>
                <a:lnTo>
                  <a:pt x="4159895" y="421369"/>
                </a:lnTo>
                <a:lnTo>
                  <a:pt x="4125846" y="400459"/>
                </a:lnTo>
                <a:lnTo>
                  <a:pt x="4090420" y="379954"/>
                </a:lnTo>
                <a:lnTo>
                  <a:pt x="4053644" y="359865"/>
                </a:lnTo>
                <a:lnTo>
                  <a:pt x="4015544" y="340203"/>
                </a:lnTo>
                <a:lnTo>
                  <a:pt x="3976146" y="320977"/>
                </a:lnTo>
                <a:lnTo>
                  <a:pt x="3935478" y="302200"/>
                </a:lnTo>
                <a:lnTo>
                  <a:pt x="3893565" y="283882"/>
                </a:lnTo>
                <a:lnTo>
                  <a:pt x="3850433" y="266033"/>
                </a:lnTo>
                <a:lnTo>
                  <a:pt x="3806110" y="248663"/>
                </a:lnTo>
                <a:lnTo>
                  <a:pt x="3760622" y="231785"/>
                </a:lnTo>
                <a:lnTo>
                  <a:pt x="3713994" y="215407"/>
                </a:lnTo>
                <a:lnTo>
                  <a:pt x="3666255" y="199541"/>
                </a:lnTo>
                <a:lnTo>
                  <a:pt x="3617429" y="184198"/>
                </a:lnTo>
                <a:lnTo>
                  <a:pt x="3567544" y="169388"/>
                </a:lnTo>
                <a:lnTo>
                  <a:pt x="3516626" y="155122"/>
                </a:lnTo>
                <a:lnTo>
                  <a:pt x="3464701" y="141410"/>
                </a:lnTo>
                <a:lnTo>
                  <a:pt x="3411796" y="128263"/>
                </a:lnTo>
                <a:lnTo>
                  <a:pt x="3357937" y="115692"/>
                </a:lnTo>
                <a:lnTo>
                  <a:pt x="3303151" y="103707"/>
                </a:lnTo>
                <a:lnTo>
                  <a:pt x="3247464" y="92319"/>
                </a:lnTo>
                <a:lnTo>
                  <a:pt x="3190902" y="81539"/>
                </a:lnTo>
                <a:lnTo>
                  <a:pt x="3133492" y="71377"/>
                </a:lnTo>
                <a:lnTo>
                  <a:pt x="3075261" y="61845"/>
                </a:lnTo>
                <a:lnTo>
                  <a:pt x="3016235" y="52952"/>
                </a:lnTo>
                <a:lnTo>
                  <a:pt x="2956440" y="44709"/>
                </a:lnTo>
                <a:lnTo>
                  <a:pt x="2895902" y="37127"/>
                </a:lnTo>
                <a:lnTo>
                  <a:pt x="2834649" y="30216"/>
                </a:lnTo>
                <a:lnTo>
                  <a:pt x="2772706" y="23988"/>
                </a:lnTo>
                <a:lnTo>
                  <a:pt x="2710101" y="18453"/>
                </a:lnTo>
                <a:lnTo>
                  <a:pt x="2646859" y="13621"/>
                </a:lnTo>
                <a:lnTo>
                  <a:pt x="2583007" y="9503"/>
                </a:lnTo>
                <a:lnTo>
                  <a:pt x="2518571" y="6110"/>
                </a:lnTo>
                <a:lnTo>
                  <a:pt x="2453578" y="3453"/>
                </a:lnTo>
                <a:lnTo>
                  <a:pt x="2388054" y="1541"/>
                </a:lnTo>
                <a:lnTo>
                  <a:pt x="2322026" y="387"/>
                </a:lnTo>
                <a:lnTo>
                  <a:pt x="2255520" y="0"/>
                </a:lnTo>
                <a:close/>
              </a:path>
            </a:pathLst>
          </a:custGeom>
          <a:solidFill>
            <a:srgbClr val="B32C16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8" name="object 8"/>
          <p:cNvSpPr/>
          <p:nvPr/>
        </p:nvSpPr>
        <p:spPr>
          <a:xfrm>
            <a:off x="3942874" y="4524852"/>
            <a:ext cx="4229100" cy="1703189"/>
          </a:xfrm>
          <a:custGeom>
            <a:avLst/>
            <a:gdLst/>
            <a:ahLst/>
            <a:cxnLst/>
            <a:rect l="l" t="t" r="r" b="b"/>
            <a:pathLst>
              <a:path w="4511040" h="1816734">
                <a:moveTo>
                  <a:pt x="0" y="908304"/>
                </a:moveTo>
                <a:lnTo>
                  <a:pt x="3828" y="854933"/>
                </a:lnTo>
                <a:lnTo>
                  <a:pt x="15173" y="802375"/>
                </a:lnTo>
                <a:lnTo>
                  <a:pt x="33823" y="750714"/>
                </a:lnTo>
                <a:lnTo>
                  <a:pt x="59567" y="700035"/>
                </a:lnTo>
                <a:lnTo>
                  <a:pt x="92192" y="650425"/>
                </a:lnTo>
                <a:lnTo>
                  <a:pt x="131487" y="601967"/>
                </a:lnTo>
                <a:lnTo>
                  <a:pt x="177242" y="554747"/>
                </a:lnTo>
                <a:lnTo>
                  <a:pt x="229244" y="508851"/>
                </a:lnTo>
                <a:lnTo>
                  <a:pt x="287282" y="464363"/>
                </a:lnTo>
                <a:lnTo>
                  <a:pt x="351144" y="421369"/>
                </a:lnTo>
                <a:lnTo>
                  <a:pt x="385193" y="400459"/>
                </a:lnTo>
                <a:lnTo>
                  <a:pt x="420619" y="379954"/>
                </a:lnTo>
                <a:lnTo>
                  <a:pt x="457395" y="359865"/>
                </a:lnTo>
                <a:lnTo>
                  <a:pt x="495495" y="340203"/>
                </a:lnTo>
                <a:lnTo>
                  <a:pt x="534893" y="320977"/>
                </a:lnTo>
                <a:lnTo>
                  <a:pt x="575561" y="302200"/>
                </a:lnTo>
                <a:lnTo>
                  <a:pt x="617474" y="283882"/>
                </a:lnTo>
                <a:lnTo>
                  <a:pt x="660606" y="266033"/>
                </a:lnTo>
                <a:lnTo>
                  <a:pt x="704929" y="248663"/>
                </a:lnTo>
                <a:lnTo>
                  <a:pt x="750417" y="231785"/>
                </a:lnTo>
                <a:lnTo>
                  <a:pt x="797045" y="215407"/>
                </a:lnTo>
                <a:lnTo>
                  <a:pt x="844784" y="199541"/>
                </a:lnTo>
                <a:lnTo>
                  <a:pt x="893610" y="184198"/>
                </a:lnTo>
                <a:lnTo>
                  <a:pt x="943495" y="169388"/>
                </a:lnTo>
                <a:lnTo>
                  <a:pt x="994413" y="155122"/>
                </a:lnTo>
                <a:lnTo>
                  <a:pt x="1046338" y="141410"/>
                </a:lnTo>
                <a:lnTo>
                  <a:pt x="1099243" y="128263"/>
                </a:lnTo>
                <a:lnTo>
                  <a:pt x="1153102" y="115692"/>
                </a:lnTo>
                <a:lnTo>
                  <a:pt x="1207888" y="103707"/>
                </a:lnTo>
                <a:lnTo>
                  <a:pt x="1263575" y="92319"/>
                </a:lnTo>
                <a:lnTo>
                  <a:pt x="1320137" y="81539"/>
                </a:lnTo>
                <a:lnTo>
                  <a:pt x="1377547" y="71377"/>
                </a:lnTo>
                <a:lnTo>
                  <a:pt x="1435778" y="61845"/>
                </a:lnTo>
                <a:lnTo>
                  <a:pt x="1494804" y="52952"/>
                </a:lnTo>
                <a:lnTo>
                  <a:pt x="1554599" y="44709"/>
                </a:lnTo>
                <a:lnTo>
                  <a:pt x="1615137" y="37127"/>
                </a:lnTo>
                <a:lnTo>
                  <a:pt x="1676390" y="30216"/>
                </a:lnTo>
                <a:lnTo>
                  <a:pt x="1738333" y="23988"/>
                </a:lnTo>
                <a:lnTo>
                  <a:pt x="1800938" y="18453"/>
                </a:lnTo>
                <a:lnTo>
                  <a:pt x="1864180" y="13621"/>
                </a:lnTo>
                <a:lnTo>
                  <a:pt x="1928032" y="9503"/>
                </a:lnTo>
                <a:lnTo>
                  <a:pt x="1992468" y="6110"/>
                </a:lnTo>
                <a:lnTo>
                  <a:pt x="2057461" y="3453"/>
                </a:lnTo>
                <a:lnTo>
                  <a:pt x="2122985" y="1541"/>
                </a:lnTo>
                <a:lnTo>
                  <a:pt x="2189013" y="387"/>
                </a:lnTo>
                <a:lnTo>
                  <a:pt x="2255520" y="0"/>
                </a:lnTo>
                <a:lnTo>
                  <a:pt x="2322026" y="387"/>
                </a:lnTo>
                <a:lnTo>
                  <a:pt x="2388054" y="1541"/>
                </a:lnTo>
                <a:lnTo>
                  <a:pt x="2453578" y="3453"/>
                </a:lnTo>
                <a:lnTo>
                  <a:pt x="2518571" y="6110"/>
                </a:lnTo>
                <a:lnTo>
                  <a:pt x="2583007" y="9503"/>
                </a:lnTo>
                <a:lnTo>
                  <a:pt x="2646859" y="13621"/>
                </a:lnTo>
                <a:lnTo>
                  <a:pt x="2710101" y="18453"/>
                </a:lnTo>
                <a:lnTo>
                  <a:pt x="2772706" y="23988"/>
                </a:lnTo>
                <a:lnTo>
                  <a:pt x="2834649" y="30216"/>
                </a:lnTo>
                <a:lnTo>
                  <a:pt x="2895902" y="37127"/>
                </a:lnTo>
                <a:lnTo>
                  <a:pt x="2956440" y="44709"/>
                </a:lnTo>
                <a:lnTo>
                  <a:pt x="3016235" y="52952"/>
                </a:lnTo>
                <a:lnTo>
                  <a:pt x="3075261" y="61845"/>
                </a:lnTo>
                <a:lnTo>
                  <a:pt x="3133492" y="71377"/>
                </a:lnTo>
                <a:lnTo>
                  <a:pt x="3190902" y="81539"/>
                </a:lnTo>
                <a:lnTo>
                  <a:pt x="3247464" y="92319"/>
                </a:lnTo>
                <a:lnTo>
                  <a:pt x="3303151" y="103707"/>
                </a:lnTo>
                <a:lnTo>
                  <a:pt x="3357937" y="115692"/>
                </a:lnTo>
                <a:lnTo>
                  <a:pt x="3411796" y="128263"/>
                </a:lnTo>
                <a:lnTo>
                  <a:pt x="3464701" y="141410"/>
                </a:lnTo>
                <a:lnTo>
                  <a:pt x="3516626" y="155122"/>
                </a:lnTo>
                <a:lnTo>
                  <a:pt x="3567544" y="169388"/>
                </a:lnTo>
                <a:lnTo>
                  <a:pt x="3617429" y="184198"/>
                </a:lnTo>
                <a:lnTo>
                  <a:pt x="3666255" y="199541"/>
                </a:lnTo>
                <a:lnTo>
                  <a:pt x="3713994" y="215407"/>
                </a:lnTo>
                <a:lnTo>
                  <a:pt x="3760622" y="231785"/>
                </a:lnTo>
                <a:lnTo>
                  <a:pt x="3806110" y="248663"/>
                </a:lnTo>
                <a:lnTo>
                  <a:pt x="3850433" y="266033"/>
                </a:lnTo>
                <a:lnTo>
                  <a:pt x="3893565" y="283882"/>
                </a:lnTo>
                <a:lnTo>
                  <a:pt x="3935478" y="302200"/>
                </a:lnTo>
                <a:lnTo>
                  <a:pt x="3976146" y="320977"/>
                </a:lnTo>
                <a:lnTo>
                  <a:pt x="4015544" y="340203"/>
                </a:lnTo>
                <a:lnTo>
                  <a:pt x="4053644" y="359865"/>
                </a:lnTo>
                <a:lnTo>
                  <a:pt x="4090420" y="379954"/>
                </a:lnTo>
                <a:lnTo>
                  <a:pt x="4125846" y="400459"/>
                </a:lnTo>
                <a:lnTo>
                  <a:pt x="4159895" y="421369"/>
                </a:lnTo>
                <a:lnTo>
                  <a:pt x="4192541" y="442674"/>
                </a:lnTo>
                <a:lnTo>
                  <a:pt x="4253518" y="486426"/>
                </a:lnTo>
                <a:lnTo>
                  <a:pt x="4308564" y="531629"/>
                </a:lnTo>
                <a:lnTo>
                  <a:pt x="4357468" y="578197"/>
                </a:lnTo>
                <a:lnTo>
                  <a:pt x="4400020" y="626046"/>
                </a:lnTo>
                <a:lnTo>
                  <a:pt x="4436007" y="675091"/>
                </a:lnTo>
                <a:lnTo>
                  <a:pt x="4465218" y="725246"/>
                </a:lnTo>
                <a:lnTo>
                  <a:pt x="4487441" y="776427"/>
                </a:lnTo>
                <a:lnTo>
                  <a:pt x="4502465" y="828547"/>
                </a:lnTo>
                <a:lnTo>
                  <a:pt x="4510078" y="881522"/>
                </a:lnTo>
                <a:lnTo>
                  <a:pt x="4511040" y="908304"/>
                </a:lnTo>
                <a:lnTo>
                  <a:pt x="4510078" y="935084"/>
                </a:lnTo>
                <a:lnTo>
                  <a:pt x="4502465" y="988058"/>
                </a:lnTo>
                <a:lnTo>
                  <a:pt x="4487441" y="1040177"/>
                </a:lnTo>
                <a:lnTo>
                  <a:pt x="4465218" y="1091357"/>
                </a:lnTo>
                <a:lnTo>
                  <a:pt x="4436007" y="1141511"/>
                </a:lnTo>
                <a:lnTo>
                  <a:pt x="4400020" y="1190556"/>
                </a:lnTo>
                <a:lnTo>
                  <a:pt x="4357468" y="1238405"/>
                </a:lnTo>
                <a:lnTo>
                  <a:pt x="4308564" y="1284973"/>
                </a:lnTo>
                <a:lnTo>
                  <a:pt x="4253518" y="1330176"/>
                </a:lnTo>
                <a:lnTo>
                  <a:pt x="4192541" y="1373927"/>
                </a:lnTo>
                <a:lnTo>
                  <a:pt x="4159895" y="1395232"/>
                </a:lnTo>
                <a:lnTo>
                  <a:pt x="4125846" y="1416143"/>
                </a:lnTo>
                <a:lnTo>
                  <a:pt x="4090420" y="1436648"/>
                </a:lnTo>
                <a:lnTo>
                  <a:pt x="4053644" y="1456737"/>
                </a:lnTo>
                <a:lnTo>
                  <a:pt x="4015544" y="1476399"/>
                </a:lnTo>
                <a:lnTo>
                  <a:pt x="3976146" y="1495624"/>
                </a:lnTo>
                <a:lnTo>
                  <a:pt x="3935478" y="1514401"/>
                </a:lnTo>
                <a:lnTo>
                  <a:pt x="3893565" y="1532720"/>
                </a:lnTo>
                <a:lnTo>
                  <a:pt x="3850433" y="1550569"/>
                </a:lnTo>
                <a:lnTo>
                  <a:pt x="3806110" y="1567939"/>
                </a:lnTo>
                <a:lnTo>
                  <a:pt x="3760622" y="1584818"/>
                </a:lnTo>
                <a:lnTo>
                  <a:pt x="3713994" y="1601196"/>
                </a:lnTo>
                <a:lnTo>
                  <a:pt x="3666255" y="1617062"/>
                </a:lnTo>
                <a:lnTo>
                  <a:pt x="3617429" y="1632405"/>
                </a:lnTo>
                <a:lnTo>
                  <a:pt x="3567544" y="1647216"/>
                </a:lnTo>
                <a:lnTo>
                  <a:pt x="3516626" y="1661482"/>
                </a:lnTo>
                <a:lnTo>
                  <a:pt x="3464701" y="1675194"/>
                </a:lnTo>
                <a:lnTo>
                  <a:pt x="3411796" y="1688341"/>
                </a:lnTo>
                <a:lnTo>
                  <a:pt x="3357937" y="1700913"/>
                </a:lnTo>
                <a:lnTo>
                  <a:pt x="3303151" y="1712898"/>
                </a:lnTo>
                <a:lnTo>
                  <a:pt x="3247464" y="1724286"/>
                </a:lnTo>
                <a:lnTo>
                  <a:pt x="3190902" y="1735066"/>
                </a:lnTo>
                <a:lnTo>
                  <a:pt x="3133492" y="1745228"/>
                </a:lnTo>
                <a:lnTo>
                  <a:pt x="3075261" y="1754761"/>
                </a:lnTo>
                <a:lnTo>
                  <a:pt x="3016235" y="1763654"/>
                </a:lnTo>
                <a:lnTo>
                  <a:pt x="2956440" y="1771897"/>
                </a:lnTo>
                <a:lnTo>
                  <a:pt x="2895902" y="1779479"/>
                </a:lnTo>
                <a:lnTo>
                  <a:pt x="2834649" y="1786390"/>
                </a:lnTo>
                <a:lnTo>
                  <a:pt x="2772706" y="1792618"/>
                </a:lnTo>
                <a:lnTo>
                  <a:pt x="2710101" y="1798154"/>
                </a:lnTo>
                <a:lnTo>
                  <a:pt x="2646859" y="1802986"/>
                </a:lnTo>
                <a:lnTo>
                  <a:pt x="2583007" y="1807104"/>
                </a:lnTo>
                <a:lnTo>
                  <a:pt x="2518571" y="1810497"/>
                </a:lnTo>
                <a:lnTo>
                  <a:pt x="2453578" y="1813154"/>
                </a:lnTo>
                <a:lnTo>
                  <a:pt x="2388054" y="1815066"/>
                </a:lnTo>
                <a:lnTo>
                  <a:pt x="2322026" y="1816220"/>
                </a:lnTo>
                <a:lnTo>
                  <a:pt x="2255520" y="1816608"/>
                </a:lnTo>
                <a:lnTo>
                  <a:pt x="2189013" y="1816220"/>
                </a:lnTo>
                <a:lnTo>
                  <a:pt x="2122985" y="1815066"/>
                </a:lnTo>
                <a:lnTo>
                  <a:pt x="2057461" y="1813154"/>
                </a:lnTo>
                <a:lnTo>
                  <a:pt x="1992468" y="1810497"/>
                </a:lnTo>
                <a:lnTo>
                  <a:pt x="1928032" y="1807104"/>
                </a:lnTo>
                <a:lnTo>
                  <a:pt x="1864180" y="1802986"/>
                </a:lnTo>
                <a:lnTo>
                  <a:pt x="1800938" y="1798154"/>
                </a:lnTo>
                <a:lnTo>
                  <a:pt x="1738333" y="1792618"/>
                </a:lnTo>
                <a:lnTo>
                  <a:pt x="1676390" y="1786390"/>
                </a:lnTo>
                <a:lnTo>
                  <a:pt x="1615137" y="1779479"/>
                </a:lnTo>
                <a:lnTo>
                  <a:pt x="1554599" y="1771897"/>
                </a:lnTo>
                <a:lnTo>
                  <a:pt x="1494804" y="1763654"/>
                </a:lnTo>
                <a:lnTo>
                  <a:pt x="1435778" y="1754761"/>
                </a:lnTo>
                <a:lnTo>
                  <a:pt x="1377547" y="1745228"/>
                </a:lnTo>
                <a:lnTo>
                  <a:pt x="1320137" y="1735066"/>
                </a:lnTo>
                <a:lnTo>
                  <a:pt x="1263575" y="1724286"/>
                </a:lnTo>
                <a:lnTo>
                  <a:pt x="1207888" y="1712898"/>
                </a:lnTo>
                <a:lnTo>
                  <a:pt x="1153102" y="1700913"/>
                </a:lnTo>
                <a:lnTo>
                  <a:pt x="1099243" y="1688341"/>
                </a:lnTo>
                <a:lnTo>
                  <a:pt x="1046338" y="1675194"/>
                </a:lnTo>
                <a:lnTo>
                  <a:pt x="994413" y="1661482"/>
                </a:lnTo>
                <a:lnTo>
                  <a:pt x="943495" y="1647216"/>
                </a:lnTo>
                <a:lnTo>
                  <a:pt x="893610" y="1632405"/>
                </a:lnTo>
                <a:lnTo>
                  <a:pt x="844784" y="1617062"/>
                </a:lnTo>
                <a:lnTo>
                  <a:pt x="797045" y="1601196"/>
                </a:lnTo>
                <a:lnTo>
                  <a:pt x="750417" y="1584818"/>
                </a:lnTo>
                <a:lnTo>
                  <a:pt x="704929" y="1567939"/>
                </a:lnTo>
                <a:lnTo>
                  <a:pt x="660606" y="1550569"/>
                </a:lnTo>
                <a:lnTo>
                  <a:pt x="617474" y="1532720"/>
                </a:lnTo>
                <a:lnTo>
                  <a:pt x="575561" y="1514401"/>
                </a:lnTo>
                <a:lnTo>
                  <a:pt x="534893" y="1495624"/>
                </a:lnTo>
                <a:lnTo>
                  <a:pt x="495495" y="1476399"/>
                </a:lnTo>
                <a:lnTo>
                  <a:pt x="457395" y="1456737"/>
                </a:lnTo>
                <a:lnTo>
                  <a:pt x="420619" y="1436648"/>
                </a:lnTo>
                <a:lnTo>
                  <a:pt x="385193" y="1416143"/>
                </a:lnTo>
                <a:lnTo>
                  <a:pt x="351144" y="1395232"/>
                </a:lnTo>
                <a:lnTo>
                  <a:pt x="318498" y="1373927"/>
                </a:lnTo>
                <a:lnTo>
                  <a:pt x="257521" y="1330176"/>
                </a:lnTo>
                <a:lnTo>
                  <a:pt x="202475" y="1284973"/>
                </a:lnTo>
                <a:lnTo>
                  <a:pt x="153571" y="1238405"/>
                </a:lnTo>
                <a:lnTo>
                  <a:pt x="111019" y="1190556"/>
                </a:lnTo>
                <a:lnTo>
                  <a:pt x="75032" y="1141511"/>
                </a:lnTo>
                <a:lnTo>
                  <a:pt x="45821" y="1091357"/>
                </a:lnTo>
                <a:lnTo>
                  <a:pt x="23598" y="1040177"/>
                </a:lnTo>
                <a:lnTo>
                  <a:pt x="8574" y="988058"/>
                </a:lnTo>
                <a:lnTo>
                  <a:pt x="961" y="935084"/>
                </a:lnTo>
                <a:lnTo>
                  <a:pt x="0" y="90830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9" name="object 9"/>
          <p:cNvSpPr txBox="1"/>
          <p:nvPr/>
        </p:nvSpPr>
        <p:spPr>
          <a:xfrm>
            <a:off x="3175635" y="3107531"/>
            <a:ext cx="321469" cy="294352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6320">
              <a:lnSpc>
                <a:spcPts val="2020"/>
              </a:lnSpc>
              <a:spcBef>
                <a:spcPts val="295"/>
              </a:spcBef>
            </a:pPr>
            <a:r>
              <a:rPr sz="1688" spc="-5" dirty="0">
                <a:latin typeface="Arial"/>
                <a:cs typeface="Arial"/>
              </a:rPr>
              <a:t>1</a:t>
            </a:r>
            <a:endParaRPr sz="16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4282" y="3107531"/>
            <a:ext cx="316111" cy="294352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6320">
              <a:lnSpc>
                <a:spcPts val="2020"/>
              </a:lnSpc>
              <a:spcBef>
                <a:spcPts val="295"/>
              </a:spcBef>
            </a:pPr>
            <a:r>
              <a:rPr sz="1688" spc="-5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4359" y="3107531"/>
            <a:ext cx="335756" cy="294352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6320">
              <a:lnSpc>
                <a:spcPts val="2020"/>
              </a:lnSpc>
              <a:spcBef>
                <a:spcPts val="295"/>
              </a:spcBef>
            </a:pPr>
            <a:r>
              <a:rPr sz="1688" spc="-5" dirty="0">
                <a:latin typeface="Arial"/>
                <a:cs typeface="Arial"/>
              </a:rPr>
              <a:t>3</a:t>
            </a:r>
            <a:endParaRPr sz="16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8469" y="3777614"/>
            <a:ext cx="334566" cy="280926"/>
          </a:xfrm>
          <a:prstGeom prst="rect">
            <a:avLst/>
          </a:prstGeom>
          <a:solidFill>
            <a:srgbClr val="C8CACE"/>
          </a:solidFill>
          <a:ln w="9143">
            <a:solidFill>
              <a:srgbClr val="000000"/>
            </a:solidFill>
          </a:ln>
        </p:spPr>
        <p:txBody>
          <a:bodyPr vert="horz" wrap="square" lIns="0" tIns="36909" rIns="0" bIns="0" rtlCol="0">
            <a:spAutoFit/>
          </a:bodyPr>
          <a:lstStyle/>
          <a:p>
            <a:pPr marL="85725">
              <a:lnSpc>
                <a:spcPts val="1922"/>
              </a:lnSpc>
              <a:spcBef>
                <a:spcPts val="291"/>
              </a:spcBef>
            </a:pPr>
            <a:r>
              <a:rPr sz="1688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44265" y="3670458"/>
            <a:ext cx="298847" cy="297021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6909" rIns="0" bIns="0" rtlCol="0">
            <a:spAutoFit/>
          </a:bodyPr>
          <a:lstStyle/>
          <a:p>
            <a:pPr marL="86320">
              <a:spcBef>
                <a:spcPts val="291"/>
              </a:spcBef>
            </a:pPr>
            <a:r>
              <a:rPr sz="1688" dirty="0">
                <a:latin typeface="Arial"/>
                <a:cs typeface="Arial"/>
              </a:rPr>
              <a:t>3</a:t>
            </a:r>
            <a:endParaRPr sz="16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4338" y="3670458"/>
            <a:ext cx="327422" cy="297021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6909" rIns="0" bIns="0" rtlCol="0">
            <a:spAutoFit/>
          </a:bodyPr>
          <a:lstStyle/>
          <a:p>
            <a:pPr marL="85725">
              <a:spcBef>
                <a:spcPts val="291"/>
              </a:spcBef>
            </a:pPr>
            <a:r>
              <a:rPr sz="1688" dirty="0">
                <a:latin typeface="Arial"/>
                <a:cs typeface="Arial"/>
              </a:rPr>
              <a:t>2</a:t>
            </a:r>
            <a:endParaRPr sz="16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90323" y="3107532"/>
            <a:ext cx="388739" cy="297622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6320">
              <a:spcBef>
                <a:spcPts val="295"/>
              </a:spcBef>
            </a:pPr>
            <a:r>
              <a:rPr sz="1688" spc="-5" dirty="0">
                <a:latin typeface="Arial"/>
                <a:cs typeface="Arial"/>
              </a:rPr>
              <a:t>6</a:t>
            </a:r>
            <a:endParaRPr sz="16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264" y="3107532"/>
            <a:ext cx="376238" cy="297622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6916">
              <a:spcBef>
                <a:spcPts val="295"/>
              </a:spcBef>
            </a:pPr>
            <a:r>
              <a:rPr sz="1688" spc="-5" dirty="0">
                <a:latin typeface="Arial"/>
                <a:cs typeface="Arial"/>
              </a:rPr>
              <a:t>7</a:t>
            </a:r>
            <a:endParaRPr sz="16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86073" y="3919062"/>
            <a:ext cx="387548" cy="297622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7505" rIns="0" bIns="0" rtlCol="0">
            <a:spAutoFit/>
          </a:bodyPr>
          <a:lstStyle/>
          <a:p>
            <a:pPr marL="85130">
              <a:spcBef>
                <a:spcPts val="295"/>
              </a:spcBef>
            </a:pPr>
            <a:r>
              <a:rPr sz="1688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1952" y="4203740"/>
            <a:ext cx="257770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b="1" spc="-9" dirty="0">
                <a:latin typeface="Arial"/>
                <a:cs typeface="Arial"/>
              </a:rPr>
              <a:t>R</a:t>
            </a:r>
            <a:r>
              <a:rPr sz="1688" b="1" spc="-7" baseline="-20833" dirty="0">
                <a:latin typeface="Arial"/>
                <a:cs typeface="Arial"/>
              </a:rPr>
              <a:t>1</a:t>
            </a:r>
            <a:endParaRPr sz="1688" baseline="-20833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9443" y="4203740"/>
            <a:ext cx="257770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b="1" spc="-9" dirty="0">
                <a:latin typeface="Arial"/>
                <a:cs typeface="Arial"/>
              </a:rPr>
              <a:t>R</a:t>
            </a:r>
            <a:r>
              <a:rPr sz="1688" b="1" spc="-7" baseline="-20833" dirty="0">
                <a:latin typeface="Arial"/>
                <a:cs typeface="Arial"/>
              </a:rPr>
              <a:t>2</a:t>
            </a:r>
            <a:endParaRPr sz="1688" baseline="-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49027" y="3670458"/>
            <a:ext cx="395883" cy="297021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6909" rIns="0" bIns="0" rtlCol="0">
            <a:spAutoFit/>
          </a:bodyPr>
          <a:lstStyle/>
          <a:p>
            <a:pPr marL="86320">
              <a:spcBef>
                <a:spcPts val="291"/>
              </a:spcBef>
            </a:pPr>
            <a:r>
              <a:rPr sz="1688" dirty="0">
                <a:latin typeface="Arial"/>
                <a:cs typeface="Arial"/>
              </a:rPr>
              <a:t>5</a:t>
            </a:r>
            <a:endParaRPr sz="16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61522" y="4969191"/>
            <a:ext cx="355997" cy="298223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32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1</a:t>
            </a:r>
            <a:endParaRPr sz="1688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58739" y="4969191"/>
            <a:ext cx="442913" cy="298223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725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3</a:t>
            </a:r>
            <a:endParaRPr sz="16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68829" y="4969191"/>
            <a:ext cx="388739" cy="298223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13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94359" y="5544979"/>
            <a:ext cx="345877" cy="298223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32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14448" y="5544979"/>
            <a:ext cx="392906" cy="298223"/>
          </a:xfrm>
          <a:prstGeom prst="rect">
            <a:avLst/>
          </a:prstGeom>
          <a:solidFill>
            <a:srgbClr val="E75C00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13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5</a:t>
            </a:r>
            <a:endParaRPr sz="16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6062" y="4969191"/>
            <a:ext cx="394692" cy="298223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725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3</a:t>
            </a:r>
            <a:endParaRPr sz="16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1666" y="5544979"/>
            <a:ext cx="340519" cy="298223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13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2</a:t>
            </a:r>
            <a:endParaRPr sz="16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90323" y="5544979"/>
            <a:ext cx="388739" cy="298223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32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6</a:t>
            </a:r>
            <a:endParaRPr sz="16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61860" y="4969191"/>
            <a:ext cx="384571" cy="298223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725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4</a:t>
            </a:r>
            <a:endParaRPr sz="1688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80395" y="5544979"/>
            <a:ext cx="469106" cy="298223"/>
          </a:xfrm>
          <a:prstGeom prst="rect">
            <a:avLst/>
          </a:prstGeom>
          <a:solidFill>
            <a:srgbClr val="C8CACE"/>
          </a:solidFill>
          <a:ln w="914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320">
              <a:spcBef>
                <a:spcPts val="300"/>
              </a:spcBef>
            </a:pPr>
            <a:r>
              <a:rPr sz="1688" spc="-5" dirty="0">
                <a:latin typeface="Arial"/>
                <a:cs typeface="Arial"/>
              </a:rPr>
              <a:t>7</a:t>
            </a:r>
            <a:endParaRPr sz="1688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80928" y="5391626"/>
            <a:ext cx="844748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b="1" spc="-5" dirty="0">
                <a:latin typeface="Arial"/>
                <a:cs typeface="Arial"/>
              </a:rPr>
              <a:t>R1 U</a:t>
            </a:r>
            <a:r>
              <a:rPr sz="1688" b="1" spc="-70" dirty="0">
                <a:latin typeface="Arial"/>
                <a:cs typeface="Arial"/>
              </a:rPr>
              <a:t> </a:t>
            </a:r>
            <a:r>
              <a:rPr sz="1688" b="1" spc="-5" dirty="0">
                <a:latin typeface="Arial"/>
                <a:cs typeface="Arial"/>
              </a:rPr>
              <a:t>R2</a:t>
            </a:r>
            <a:endParaRPr sz="168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202192" y="5445681"/>
            <a:ext cx="681633" cy="529828"/>
          </a:xfrm>
          <a:custGeom>
            <a:avLst/>
            <a:gdLst/>
            <a:ahLst/>
            <a:cxnLst/>
            <a:rect l="l" t="t" r="r" b="b"/>
            <a:pathLst>
              <a:path w="727075" h="565150">
                <a:moveTo>
                  <a:pt x="0" y="0"/>
                </a:moveTo>
                <a:lnTo>
                  <a:pt x="727075" y="565150"/>
                </a:lnTo>
              </a:path>
            </a:pathLst>
          </a:custGeom>
          <a:ln w="28956">
            <a:solidFill>
              <a:srgbClr val="9A3C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3" name="object 33"/>
          <p:cNvSpPr/>
          <p:nvPr/>
        </p:nvSpPr>
        <p:spPr>
          <a:xfrm>
            <a:off x="4395072" y="5445681"/>
            <a:ext cx="488156" cy="461367"/>
          </a:xfrm>
          <a:custGeom>
            <a:avLst/>
            <a:gdLst/>
            <a:ahLst/>
            <a:cxnLst/>
            <a:rect l="l" t="t" r="r" b="b"/>
            <a:pathLst>
              <a:path w="520700" h="492125">
                <a:moveTo>
                  <a:pt x="520700" y="0"/>
                </a:moveTo>
                <a:lnTo>
                  <a:pt x="0" y="492125"/>
                </a:lnTo>
              </a:path>
            </a:pathLst>
          </a:custGeom>
          <a:ln w="28956">
            <a:solidFill>
              <a:srgbClr val="9A3C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4" name="object 34"/>
          <p:cNvSpPr txBox="1"/>
          <p:nvPr/>
        </p:nvSpPr>
        <p:spPr>
          <a:xfrm>
            <a:off x="5313998" y="3380541"/>
            <a:ext cx="218480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b="1" spc="23" dirty="0">
                <a:latin typeface="Cambria Math"/>
                <a:cs typeface="Cambria Math"/>
              </a:rPr>
              <a:t>∪</a:t>
            </a:r>
            <a:endParaRPr sz="22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657" y="5193625"/>
            <a:ext cx="1021556" cy="53152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 marR="4763">
              <a:spcBef>
                <a:spcPts val="94"/>
              </a:spcBef>
            </a:pPr>
            <a:r>
              <a:rPr sz="1688" spc="-5" dirty="0">
                <a:latin typeface="Arial"/>
                <a:cs typeface="Arial"/>
              </a:rPr>
              <a:t>No  D</a:t>
            </a:r>
            <a:r>
              <a:rPr sz="1688" spc="-14" dirty="0">
                <a:latin typeface="Arial"/>
                <a:cs typeface="Arial"/>
              </a:rPr>
              <a:t>u</a:t>
            </a:r>
            <a:r>
              <a:rPr sz="1688" spc="-5" dirty="0">
                <a:latin typeface="Arial"/>
                <a:cs typeface="Arial"/>
              </a:rPr>
              <a:t>p</a:t>
            </a:r>
            <a:r>
              <a:rPr sz="1688" spc="-14" dirty="0">
                <a:latin typeface="Arial"/>
                <a:cs typeface="Arial"/>
              </a:rPr>
              <a:t>l</a:t>
            </a:r>
            <a:r>
              <a:rPr sz="1688" spc="-5" dirty="0">
                <a:latin typeface="Arial"/>
                <a:cs typeface="Arial"/>
              </a:rPr>
              <a:t>ic</a:t>
            </a:r>
            <a:r>
              <a:rPr sz="1688" spc="-14" dirty="0">
                <a:latin typeface="Arial"/>
                <a:cs typeface="Arial"/>
              </a:rPr>
              <a:t>a</a:t>
            </a:r>
            <a:r>
              <a:rPr sz="1688" dirty="0">
                <a:latin typeface="Arial"/>
                <a:cs typeface="Arial"/>
              </a:rPr>
              <a:t>tes</a:t>
            </a:r>
            <a:endParaRPr sz="1688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95899" y="3777614"/>
            <a:ext cx="361950" cy="747713"/>
          </a:xfrm>
          <a:custGeom>
            <a:avLst/>
            <a:gdLst/>
            <a:ahLst/>
            <a:cxnLst/>
            <a:rect l="l" t="t" r="r" b="b"/>
            <a:pathLst>
              <a:path w="386079" h="797560">
                <a:moveTo>
                  <a:pt x="385572" y="604266"/>
                </a:moveTo>
                <a:lnTo>
                  <a:pt x="0" y="604266"/>
                </a:lnTo>
                <a:lnTo>
                  <a:pt x="192786" y="797052"/>
                </a:lnTo>
                <a:lnTo>
                  <a:pt x="385572" y="604266"/>
                </a:lnTo>
                <a:close/>
              </a:path>
              <a:path w="386079" h="797560">
                <a:moveTo>
                  <a:pt x="289178" y="0"/>
                </a:moveTo>
                <a:lnTo>
                  <a:pt x="96392" y="0"/>
                </a:lnTo>
                <a:lnTo>
                  <a:pt x="96392" y="604266"/>
                </a:lnTo>
                <a:lnTo>
                  <a:pt x="289178" y="604266"/>
                </a:lnTo>
                <a:lnTo>
                  <a:pt x="289178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7" name="object 37"/>
          <p:cNvSpPr/>
          <p:nvPr/>
        </p:nvSpPr>
        <p:spPr>
          <a:xfrm>
            <a:off x="5295899" y="3777614"/>
            <a:ext cx="361950" cy="747713"/>
          </a:xfrm>
          <a:custGeom>
            <a:avLst/>
            <a:gdLst/>
            <a:ahLst/>
            <a:cxnLst/>
            <a:rect l="l" t="t" r="r" b="b"/>
            <a:pathLst>
              <a:path w="386079" h="797560">
                <a:moveTo>
                  <a:pt x="0" y="604266"/>
                </a:moveTo>
                <a:lnTo>
                  <a:pt x="96392" y="604266"/>
                </a:lnTo>
                <a:lnTo>
                  <a:pt x="96392" y="0"/>
                </a:lnTo>
                <a:lnTo>
                  <a:pt x="289178" y="0"/>
                </a:lnTo>
                <a:lnTo>
                  <a:pt x="289178" y="604266"/>
                </a:lnTo>
                <a:lnTo>
                  <a:pt x="385572" y="604266"/>
                </a:lnTo>
                <a:lnTo>
                  <a:pt x="192786" y="797052"/>
                </a:lnTo>
                <a:lnTo>
                  <a:pt x="0" y="60426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246025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619" y="833252"/>
            <a:ext cx="1398984" cy="358271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250" dirty="0"/>
              <a:t>Examp</a:t>
            </a:r>
            <a:r>
              <a:rPr sz="2250" spc="-9" dirty="0"/>
              <a:t>l</a:t>
            </a:r>
            <a:r>
              <a:rPr sz="2250" spc="-5" dirty="0"/>
              <a:t>e:</a:t>
            </a:r>
            <a:endParaRPr sz="22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45531" y="1681758"/>
          <a:ext cx="3227784" cy="2904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4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8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Number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953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20650" algn="ctr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953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165735" algn="ctr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Century Schoolbook"/>
                          <a:cs typeface="Century Schoolbook"/>
                        </a:rPr>
                        <a:t>Age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953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42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111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3121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900" b="1" spc="-5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3121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27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3121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222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/>
                </a:tc>
                <a:tc>
                  <a:txBody>
                    <a:bodyPr/>
                    <a:lstStyle/>
                    <a:p>
                      <a:pPr marR="120014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/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32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444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spc="-5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ctr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28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18480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17469" y="1762125"/>
          <a:ext cx="3432572" cy="2731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823">
                <a:tc>
                  <a:txBody>
                    <a:bodyPr/>
                    <a:lstStyle/>
                    <a:p>
                      <a:pPr marR="3429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Number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208955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208955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755"/>
                        </a:spcBef>
                      </a:pPr>
                      <a:r>
                        <a:rPr sz="1700" b="1" dirty="0">
                          <a:latin typeface="Century Schoolbook"/>
                          <a:cs typeface="Century Schoolbook"/>
                        </a:rPr>
                        <a:t>Age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208955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823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900" b="1" spc="-5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111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26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26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639"/>
                        </a:spcBef>
                      </a:pPr>
                      <a:r>
                        <a:rPr sz="1900" b="1" spc="-5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27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26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823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222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/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32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23">
                <a:tc>
                  <a:txBody>
                    <a:bodyPr/>
                    <a:lstStyle/>
                    <a:p>
                      <a:pPr marR="36830"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333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John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77470" algn="ctr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41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95858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285619" y="5086183"/>
            <a:ext cx="2722959" cy="415378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2625" b="1" spc="-38" dirty="0">
                <a:latin typeface="Arial"/>
                <a:cs typeface="Arial"/>
              </a:rPr>
              <a:t>Table:</a:t>
            </a:r>
            <a:r>
              <a:rPr sz="2625" b="1" spc="-28" dirty="0">
                <a:latin typeface="Arial"/>
                <a:cs typeface="Arial"/>
              </a:rPr>
              <a:t> </a:t>
            </a:r>
            <a:r>
              <a:rPr sz="2625" b="1" spc="-5" dirty="0">
                <a:latin typeface="Arial"/>
                <a:cs typeface="Arial"/>
              </a:rPr>
              <a:t>Graduates</a:t>
            </a:r>
            <a:endParaRPr sz="26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1267" y="5086183"/>
            <a:ext cx="2630091" cy="415378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2625" b="1" spc="-38" dirty="0">
                <a:latin typeface="Arial"/>
                <a:cs typeface="Arial"/>
              </a:rPr>
              <a:t>Table:</a:t>
            </a:r>
            <a:r>
              <a:rPr sz="2625" b="1" spc="-28" dirty="0">
                <a:latin typeface="Arial"/>
                <a:cs typeface="Arial"/>
              </a:rPr>
              <a:t> </a:t>
            </a:r>
            <a:r>
              <a:rPr sz="2625" b="1" spc="-5" dirty="0">
                <a:latin typeface="Arial"/>
                <a:cs typeface="Arial"/>
              </a:rPr>
              <a:t>Managers</a:t>
            </a:r>
            <a:endParaRPr sz="262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53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0809" y="735330"/>
            <a:ext cx="3696891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77416" indent="-265509">
              <a:spcBef>
                <a:spcPts val="9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78011" algn="l"/>
              </a:tabLst>
            </a:pPr>
            <a:r>
              <a:rPr sz="2250" b="1" spc="-5" dirty="0">
                <a:solidFill>
                  <a:srgbClr val="FF0000"/>
                </a:solidFill>
                <a:latin typeface="Century Schoolbook"/>
                <a:cs typeface="Century Schoolbook"/>
              </a:rPr>
              <a:t>Graduates </a:t>
            </a:r>
            <a:r>
              <a:rPr sz="2250" b="1" dirty="0">
                <a:solidFill>
                  <a:srgbClr val="FF0000"/>
                </a:solidFill>
                <a:latin typeface="Century Schoolbook"/>
                <a:cs typeface="Century Schoolbook"/>
              </a:rPr>
              <a:t>U</a:t>
            </a:r>
            <a:r>
              <a:rPr sz="2250" b="1" spc="-47" dirty="0">
                <a:solidFill>
                  <a:srgbClr val="FF0000"/>
                </a:solidFill>
                <a:latin typeface="Century Schoolbook"/>
                <a:cs typeface="Century Schoolbook"/>
              </a:rPr>
              <a:t> </a:t>
            </a:r>
            <a:r>
              <a:rPr sz="2250" b="1" spc="-5" dirty="0">
                <a:solidFill>
                  <a:srgbClr val="FF0000"/>
                </a:solidFill>
                <a:latin typeface="Century Schoolbook"/>
                <a:cs typeface="Century Schoolbook"/>
              </a:rPr>
              <a:t>Managers</a:t>
            </a:r>
            <a:endParaRPr sz="2250">
              <a:latin typeface="Century Schoolbook"/>
              <a:cs typeface="Century School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38501" y="1735337"/>
          <a:ext cx="5715595" cy="384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5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Number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358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21285" algn="ctr">
                        <a:lnSpc>
                          <a:spcPct val="100000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358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66370" algn="ctr">
                        <a:lnSpc>
                          <a:spcPct val="100000"/>
                        </a:lnSpc>
                      </a:pPr>
                      <a:r>
                        <a:rPr sz="1700" b="1" dirty="0">
                          <a:latin typeface="Century Schoolbook"/>
                          <a:cs typeface="Century Schoolbook"/>
                        </a:rPr>
                        <a:t>Age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5358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548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111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3189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spc="-5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27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548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222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/>
                </a:tc>
                <a:tc>
                  <a:txBody>
                    <a:bodyPr/>
                    <a:lstStyle/>
                    <a:p>
                      <a:pPr marR="12065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/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2000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32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1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548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444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2555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spc="-5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dirty="0">
                          <a:solidFill>
                            <a:srgbClr val="E75C00"/>
                          </a:solidFill>
                          <a:latin typeface="Century Schoolbook"/>
                          <a:cs typeface="Century Schoolbook"/>
                        </a:rPr>
                        <a:t>28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548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333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John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6370" algn="ct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900" b="1" dirty="0">
                          <a:solidFill>
                            <a:srgbClr val="585D62"/>
                          </a:solidFill>
                          <a:latin typeface="Century Schoolbook"/>
                          <a:cs typeface="Century Schoolbook"/>
                        </a:rPr>
                        <a:t>41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3872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72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0722" y="271224"/>
            <a:ext cx="8119467" cy="5458625"/>
          </a:xfrm>
          <a:prstGeom prst="rect">
            <a:avLst/>
          </a:prstGeom>
        </p:spPr>
        <p:txBody>
          <a:bodyPr vert="horz" wrap="square" lIns="0" tIns="84534" rIns="0" bIns="0" rtlCol="0">
            <a:spAutoFit/>
          </a:bodyPr>
          <a:lstStyle/>
          <a:p>
            <a:pPr marL="1997869">
              <a:spcBef>
                <a:spcPts val="666"/>
              </a:spcBef>
            </a:pPr>
            <a:r>
              <a:rPr sz="3375" b="1" spc="-5" dirty="0">
                <a:latin typeface="Century Schoolbook"/>
                <a:cs typeface="Century Schoolbook"/>
              </a:rPr>
              <a:t>Union</a:t>
            </a:r>
            <a:r>
              <a:rPr sz="3375" b="1" spc="-14" dirty="0">
                <a:latin typeface="Century Schoolbook"/>
                <a:cs typeface="Century Schoolbook"/>
              </a:rPr>
              <a:t> </a:t>
            </a:r>
            <a:r>
              <a:rPr sz="3375" b="1" dirty="0">
                <a:latin typeface="Century Schoolbook"/>
                <a:cs typeface="Century Schoolbook"/>
              </a:rPr>
              <a:t>Compatible</a:t>
            </a:r>
            <a:endParaRPr sz="3375">
              <a:latin typeface="Century Schoolbook"/>
              <a:cs typeface="Century Schoolbook"/>
            </a:endParaRPr>
          </a:p>
          <a:p>
            <a:pPr marL="11906">
              <a:spcBef>
                <a:spcPts val="572"/>
              </a:spcBef>
            </a:pPr>
            <a:r>
              <a:rPr sz="2344" spc="5" dirty="0">
                <a:solidFill>
                  <a:srgbClr val="FD8537"/>
                </a:solidFill>
                <a:latin typeface="Courier New"/>
                <a:cs typeface="Courier New"/>
              </a:rPr>
              <a:t>o </a:t>
            </a:r>
            <a:r>
              <a:rPr sz="3375" spc="-5" dirty="0">
                <a:latin typeface="Century Schoolbook"/>
                <a:cs typeface="Century Schoolbook"/>
              </a:rPr>
              <a:t>Union, Intersection and </a:t>
            </a:r>
            <a:r>
              <a:rPr sz="3375" dirty="0">
                <a:latin typeface="Century Schoolbook"/>
                <a:cs typeface="Century Schoolbook"/>
              </a:rPr>
              <a:t>Set</a:t>
            </a:r>
            <a:r>
              <a:rPr sz="3375" spc="502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difference</a:t>
            </a:r>
            <a:endParaRPr sz="3375">
              <a:latin typeface="Century Schoolbook"/>
              <a:cs typeface="Century Schoolbook"/>
            </a:endParaRPr>
          </a:p>
          <a:p>
            <a:pPr marL="440531" marR="1592461">
              <a:tabLst>
                <a:tab pos="1226344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operations </a:t>
            </a:r>
            <a:r>
              <a:rPr sz="3375" dirty="0">
                <a:latin typeface="Century Schoolbook"/>
                <a:cs typeface="Century Schoolbook"/>
              </a:rPr>
              <a:t>on </a:t>
            </a:r>
            <a:r>
              <a:rPr sz="3375" spc="-5" dirty="0">
                <a:latin typeface="Century Schoolbook"/>
                <a:cs typeface="Century Schoolbook"/>
              </a:rPr>
              <a:t>relations </a:t>
            </a:r>
            <a:r>
              <a:rPr sz="3375" dirty="0">
                <a:latin typeface="Century Schoolbook"/>
                <a:cs typeface="Century Schoolbook"/>
              </a:rPr>
              <a:t>R1 </a:t>
            </a:r>
            <a:r>
              <a:rPr sz="3375" spc="-5" dirty="0">
                <a:latin typeface="Century Schoolbook"/>
                <a:cs typeface="Century Schoolbook"/>
              </a:rPr>
              <a:t>and  </a:t>
            </a:r>
            <a:r>
              <a:rPr sz="3375" dirty="0">
                <a:latin typeface="Century Schoolbook"/>
                <a:cs typeface="Century Schoolbook"/>
              </a:rPr>
              <a:t>R2	</a:t>
            </a:r>
            <a:r>
              <a:rPr sz="3375" spc="-5" dirty="0">
                <a:latin typeface="Century Schoolbook"/>
                <a:cs typeface="Century Schoolbook"/>
              </a:rPr>
              <a:t>must </a:t>
            </a:r>
            <a:r>
              <a:rPr sz="3375" dirty="0">
                <a:latin typeface="Century Schoolbook"/>
                <a:cs typeface="Century Schoolbook"/>
              </a:rPr>
              <a:t>satisfy </a:t>
            </a:r>
            <a:r>
              <a:rPr sz="3375" spc="-5" dirty="0">
                <a:latin typeface="Century Schoolbook"/>
                <a:cs typeface="Century Schoolbook"/>
              </a:rPr>
              <a:t>the following  conditions:</a:t>
            </a:r>
            <a:endParaRPr sz="3375">
              <a:latin typeface="Century Schoolbook"/>
              <a:cs typeface="Century Schoolbook"/>
            </a:endParaRPr>
          </a:p>
          <a:p>
            <a:pPr marL="594717" marR="4763">
              <a:spcBef>
                <a:spcPts val="806"/>
              </a:spcBef>
            </a:pPr>
            <a:r>
              <a:rPr sz="3375" dirty="0">
                <a:latin typeface="Century Schoolbook"/>
                <a:cs typeface="Century Schoolbook"/>
              </a:rPr>
              <a:t>- R1 </a:t>
            </a:r>
            <a:r>
              <a:rPr sz="3375" spc="-5" dirty="0">
                <a:latin typeface="Century Schoolbook"/>
                <a:cs typeface="Century Schoolbook"/>
              </a:rPr>
              <a:t>and R2 must </a:t>
            </a:r>
            <a:r>
              <a:rPr sz="3375" dirty="0">
                <a:latin typeface="Century Schoolbook"/>
                <a:cs typeface="Century Schoolbook"/>
              </a:rPr>
              <a:t>have schemas </a:t>
            </a:r>
            <a:r>
              <a:rPr sz="3375" spc="-5" dirty="0">
                <a:latin typeface="Century Schoolbook"/>
                <a:cs typeface="Century Schoolbook"/>
              </a:rPr>
              <a:t>with  </a:t>
            </a:r>
            <a:r>
              <a:rPr sz="3375" dirty="0">
                <a:latin typeface="Century Schoolbook"/>
                <a:cs typeface="Century Schoolbook"/>
              </a:rPr>
              <a:t>identical set of </a:t>
            </a:r>
            <a:r>
              <a:rPr sz="3375" spc="-9" dirty="0">
                <a:latin typeface="Century Schoolbook"/>
                <a:cs typeface="Century Schoolbook"/>
              </a:rPr>
              <a:t>attributes. </a:t>
            </a:r>
            <a:r>
              <a:rPr sz="3375" spc="-5" dirty="0">
                <a:latin typeface="Century Schoolbook"/>
                <a:cs typeface="Century Schoolbook"/>
              </a:rPr>
              <a:t>The  </a:t>
            </a:r>
            <a:r>
              <a:rPr sz="3375" dirty="0">
                <a:latin typeface="Century Schoolbook"/>
                <a:cs typeface="Century Schoolbook"/>
              </a:rPr>
              <a:t>columns of R1 </a:t>
            </a:r>
            <a:r>
              <a:rPr sz="3375" spc="-5" dirty="0">
                <a:latin typeface="Century Schoolbook"/>
                <a:cs typeface="Century Schoolbook"/>
              </a:rPr>
              <a:t>and R2 must be  </a:t>
            </a:r>
            <a:r>
              <a:rPr sz="3375" dirty="0">
                <a:latin typeface="Century Schoolbook"/>
                <a:cs typeface="Century Schoolbook"/>
              </a:rPr>
              <a:t>ordered so </a:t>
            </a:r>
            <a:r>
              <a:rPr sz="3375" spc="-5" dirty="0">
                <a:latin typeface="Century Schoolbook"/>
                <a:cs typeface="Century Schoolbook"/>
              </a:rPr>
              <a:t>that the </a:t>
            </a:r>
            <a:r>
              <a:rPr sz="3375" dirty="0">
                <a:latin typeface="Century Schoolbook"/>
                <a:cs typeface="Century Schoolbook"/>
              </a:rPr>
              <a:t>order of </a:t>
            </a:r>
            <a:r>
              <a:rPr sz="3375" spc="-5" dirty="0">
                <a:latin typeface="Century Schoolbook"/>
                <a:cs typeface="Century Schoolbook"/>
              </a:rPr>
              <a:t>attributes  </a:t>
            </a:r>
            <a:r>
              <a:rPr sz="3375" dirty="0">
                <a:latin typeface="Century Schoolbook"/>
                <a:cs typeface="Century Schoolbook"/>
              </a:rPr>
              <a:t>is </a:t>
            </a:r>
            <a:r>
              <a:rPr sz="3375" spc="-5" dirty="0">
                <a:latin typeface="Century Schoolbook"/>
                <a:cs typeface="Century Schoolbook"/>
              </a:rPr>
              <a:t>the </a:t>
            </a:r>
            <a:r>
              <a:rPr sz="3375" dirty="0">
                <a:latin typeface="Century Schoolbook"/>
                <a:cs typeface="Century Schoolbook"/>
              </a:rPr>
              <a:t>same </a:t>
            </a:r>
            <a:r>
              <a:rPr sz="3375" spc="-5" dirty="0">
                <a:latin typeface="Century Schoolbook"/>
                <a:cs typeface="Century Schoolbook"/>
              </a:rPr>
              <a:t>for both</a:t>
            </a:r>
            <a:r>
              <a:rPr sz="3375" spc="-19" dirty="0">
                <a:latin typeface="Century Schoolbook"/>
                <a:cs typeface="Century Schoolbook"/>
              </a:rPr>
              <a:t> </a:t>
            </a:r>
            <a:r>
              <a:rPr sz="3375" dirty="0">
                <a:latin typeface="Century Schoolbook"/>
                <a:cs typeface="Century Schoolbook"/>
              </a:rPr>
              <a:t>relations.</a:t>
            </a:r>
            <a:endParaRPr sz="3375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4526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05920" y="465606"/>
            <a:ext cx="7018139" cy="2798979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440531" marR="4763" indent="-428625" algn="just">
              <a:lnSpc>
                <a:spcPct val="100200"/>
              </a:lnSpc>
              <a:spcBef>
                <a:spcPts val="89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441126" algn="l"/>
              </a:tabLst>
            </a:pPr>
            <a:r>
              <a:rPr sz="3000" b="1" dirty="0">
                <a:latin typeface="Century Schoolbook"/>
                <a:cs typeface="Century Schoolbook"/>
              </a:rPr>
              <a:t>Set </a:t>
            </a:r>
            <a:r>
              <a:rPr sz="3000" b="1" spc="-5" dirty="0">
                <a:latin typeface="Century Schoolbook"/>
                <a:cs typeface="Century Schoolbook"/>
              </a:rPr>
              <a:t>Difference: </a:t>
            </a:r>
            <a:r>
              <a:rPr sz="3000" dirty="0">
                <a:latin typeface="Century Schoolbook"/>
                <a:cs typeface="Century Schoolbook"/>
              </a:rPr>
              <a:t>Produces a relation  </a:t>
            </a:r>
            <a:r>
              <a:rPr sz="3000" spc="-5" dirty="0">
                <a:latin typeface="Century Schoolbook"/>
                <a:cs typeface="Century Schoolbook"/>
              </a:rPr>
              <a:t>that </a:t>
            </a:r>
            <a:r>
              <a:rPr sz="3000" dirty="0">
                <a:latin typeface="Century Schoolbook"/>
                <a:cs typeface="Century Schoolbook"/>
              </a:rPr>
              <a:t>includes </a:t>
            </a:r>
            <a:r>
              <a:rPr sz="3000" spc="-5" dirty="0">
                <a:latin typeface="Century Schoolbook"/>
                <a:cs typeface="Century Schoolbook"/>
              </a:rPr>
              <a:t>all tuples </a:t>
            </a:r>
            <a:r>
              <a:rPr sz="3000" dirty="0">
                <a:latin typeface="Century Schoolbook"/>
                <a:cs typeface="Century Schoolbook"/>
              </a:rPr>
              <a:t>in </a:t>
            </a:r>
            <a:r>
              <a:rPr sz="3000" spc="9" dirty="0">
                <a:latin typeface="Century Schoolbook"/>
                <a:cs typeface="Century Schoolbook"/>
              </a:rPr>
              <a:t>R</a:t>
            </a:r>
            <a:r>
              <a:rPr sz="2953" spc="14" baseline="-21164" dirty="0">
                <a:latin typeface="Century Schoolbook"/>
                <a:cs typeface="Century Schoolbook"/>
              </a:rPr>
              <a:t>1 </a:t>
            </a:r>
            <a:r>
              <a:rPr sz="3000" spc="-5" dirty="0">
                <a:latin typeface="Century Schoolbook"/>
                <a:cs typeface="Century Schoolbook"/>
              </a:rPr>
              <a:t>that are  </a:t>
            </a:r>
            <a:r>
              <a:rPr sz="3000" dirty="0">
                <a:latin typeface="Century Schoolbook"/>
                <a:cs typeface="Century Schoolbook"/>
              </a:rPr>
              <a:t>not </a:t>
            </a:r>
            <a:r>
              <a:rPr sz="3000" spc="-5" dirty="0">
                <a:latin typeface="Century Schoolbook"/>
                <a:cs typeface="Century Schoolbook"/>
              </a:rPr>
              <a:t>in </a:t>
            </a:r>
            <a:r>
              <a:rPr sz="3000" dirty="0">
                <a:latin typeface="Century Schoolbook"/>
                <a:cs typeface="Century Schoolbook"/>
              </a:rPr>
              <a:t>R</a:t>
            </a:r>
            <a:r>
              <a:rPr sz="2953" baseline="-21164" dirty="0">
                <a:latin typeface="Century Schoolbook"/>
                <a:cs typeface="Century Schoolbook"/>
              </a:rPr>
              <a:t>2 </a:t>
            </a:r>
            <a:r>
              <a:rPr sz="3000" dirty="0">
                <a:latin typeface="Century Schoolbook"/>
                <a:cs typeface="Century Schoolbook"/>
              </a:rPr>
              <a:t>( </a:t>
            </a:r>
            <a:r>
              <a:rPr sz="3000" spc="5" dirty="0">
                <a:latin typeface="Century Schoolbook"/>
                <a:cs typeface="Century Schoolbook"/>
              </a:rPr>
              <a:t>R</a:t>
            </a:r>
            <a:r>
              <a:rPr sz="2953" spc="7" baseline="-21164" dirty="0">
                <a:latin typeface="Century Schoolbook"/>
                <a:cs typeface="Century Schoolbook"/>
              </a:rPr>
              <a:t>1 </a:t>
            </a:r>
            <a:r>
              <a:rPr sz="3000" dirty="0">
                <a:latin typeface="Century Schoolbook"/>
                <a:cs typeface="Century Schoolbook"/>
              </a:rPr>
              <a:t>-</a:t>
            </a:r>
            <a:r>
              <a:rPr sz="3000" spc="-586" dirty="0">
                <a:latin typeface="Century Schoolbook"/>
                <a:cs typeface="Century Schoolbook"/>
              </a:rPr>
              <a:t> </a:t>
            </a:r>
            <a:r>
              <a:rPr sz="3000" spc="5" dirty="0">
                <a:latin typeface="Century Schoolbook"/>
                <a:cs typeface="Century Schoolbook"/>
              </a:rPr>
              <a:t>R</a:t>
            </a:r>
            <a:r>
              <a:rPr sz="2953" spc="7" baseline="-21164" dirty="0">
                <a:latin typeface="Century Schoolbook"/>
                <a:cs typeface="Century Schoolbook"/>
              </a:rPr>
              <a:t>2)</a:t>
            </a:r>
            <a:endParaRPr sz="2953" baseline="-21164">
              <a:latin typeface="Century Schoolbook"/>
              <a:cs typeface="Century Schoolbook"/>
            </a:endParaRPr>
          </a:p>
          <a:p>
            <a:pPr>
              <a:spcBef>
                <a:spcPts val="14"/>
              </a:spcBef>
            </a:pPr>
            <a:endParaRPr sz="4031">
              <a:latin typeface="Times New Roman"/>
              <a:cs typeface="Times New Roman"/>
            </a:endParaRPr>
          </a:p>
          <a:p>
            <a:pPr marL="11906">
              <a:lnSpc>
                <a:spcPts val="2559"/>
              </a:lnSpc>
            </a:pPr>
            <a:r>
              <a:rPr sz="2250" b="1" dirty="0">
                <a:latin typeface="Century Schoolbook"/>
                <a:cs typeface="Century Schoolbook"/>
              </a:rPr>
              <a:t>Example:</a:t>
            </a:r>
            <a:endParaRPr sz="2250">
              <a:latin typeface="Century Schoolbook"/>
              <a:cs typeface="Century Schoolbook"/>
            </a:endParaRPr>
          </a:p>
          <a:p>
            <a:pPr marL="11906">
              <a:lnSpc>
                <a:spcPts val="3459"/>
              </a:lnSpc>
            </a:pPr>
            <a:r>
              <a:rPr sz="3000" b="1" dirty="0">
                <a:latin typeface="Century Schoolbook"/>
                <a:cs typeface="Century Schoolbook"/>
              </a:rPr>
              <a:t>Graduates -</a:t>
            </a:r>
            <a:r>
              <a:rPr sz="3000" b="1" spc="-33" dirty="0">
                <a:latin typeface="Century Schoolbook"/>
                <a:cs typeface="Century Schoolbook"/>
              </a:rPr>
              <a:t> </a:t>
            </a:r>
            <a:r>
              <a:rPr sz="3000" b="1" dirty="0">
                <a:latin typeface="Century Schoolbook"/>
                <a:cs typeface="Century Schoolbook"/>
              </a:rPr>
              <a:t>Managers</a:t>
            </a:r>
            <a:endParaRPr sz="3000">
              <a:latin typeface="Century Schoolbook"/>
              <a:cs typeface="Century School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38501" y="3845719"/>
          <a:ext cx="5714999" cy="1768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039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10" dirty="0">
                          <a:latin typeface="Century Schoolbook"/>
                          <a:cs typeface="Century Schoolbook"/>
                        </a:rPr>
                        <a:t>Number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5580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10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653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5" dirty="0">
                          <a:latin typeface="Century Schoolbook"/>
                          <a:cs typeface="Century Schoolbook"/>
                        </a:rPr>
                        <a:t>Age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39"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5" dirty="0">
                          <a:solidFill>
                            <a:srgbClr val="9A3C00"/>
                          </a:solidFill>
                          <a:latin typeface="Century Schoolbook"/>
                          <a:cs typeface="Century Schoolbook"/>
                        </a:rPr>
                        <a:t>444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10" dirty="0">
                          <a:solidFill>
                            <a:srgbClr val="9A3C00"/>
                          </a:solidFill>
                          <a:latin typeface="Century Schoolbook"/>
                          <a:cs typeface="Century Schoolbook"/>
                        </a:rPr>
                        <a:t>Narayan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2600" b="1" spc="-5" dirty="0">
                          <a:solidFill>
                            <a:srgbClr val="9A3C00"/>
                          </a:solidFill>
                          <a:latin typeface="Century Schoolbook"/>
                          <a:cs typeface="Century Schoolbook"/>
                        </a:rPr>
                        <a:t>28</a:t>
                      </a:r>
                      <a:endParaRPr sz="2600">
                        <a:latin typeface="Century Schoolbook"/>
                        <a:cs typeface="Century Schoolbook"/>
                      </a:endParaRPr>
                    </a:p>
                  </a:txBody>
                  <a:tcPr marL="0" marR="0" marT="236339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3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51226"/>
            <a:ext cx="7666481" cy="935352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  <a:tabLst>
                <a:tab pos="2309217" algn="l"/>
              </a:tabLst>
            </a:pPr>
            <a:r>
              <a:rPr sz="6000" spc="-5" dirty="0"/>
              <a:t>Cartesian</a:t>
            </a:r>
            <a:r>
              <a:rPr lang="en-US" sz="6000" spc="-5" dirty="0"/>
              <a:t> </a:t>
            </a:r>
            <a:r>
              <a:rPr sz="6000" dirty="0"/>
              <a:t>Product </a:t>
            </a:r>
            <a:r>
              <a:rPr sz="6000" spc="-5" dirty="0"/>
              <a:t>(R1 </a:t>
            </a:r>
            <a:r>
              <a:rPr sz="6000" dirty="0"/>
              <a:t>X</a:t>
            </a:r>
            <a:r>
              <a:rPr sz="6000" spc="-89" dirty="0"/>
              <a:t> </a:t>
            </a:r>
            <a:r>
              <a:rPr sz="6000" dirty="0"/>
              <a:t>R2)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45328" y="1628260"/>
            <a:ext cx="7399139" cy="484026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295" marR="4763" indent="-255389">
              <a:spcBef>
                <a:spcPts val="94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0988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Produces </a:t>
            </a:r>
            <a:r>
              <a:rPr sz="3375" dirty="0">
                <a:latin typeface="Century Schoolbook"/>
                <a:cs typeface="Century Schoolbook"/>
              </a:rPr>
              <a:t>a </a:t>
            </a:r>
            <a:r>
              <a:rPr sz="3375" spc="-5" dirty="0">
                <a:latin typeface="Century Schoolbook"/>
                <a:cs typeface="Century Schoolbook"/>
              </a:rPr>
              <a:t>relation that </a:t>
            </a:r>
            <a:r>
              <a:rPr sz="3375" dirty="0">
                <a:latin typeface="Century Schoolbook"/>
                <a:cs typeface="Century Schoolbook"/>
              </a:rPr>
              <a:t>has </a:t>
            </a:r>
            <a:r>
              <a:rPr sz="3375" spc="-5" dirty="0">
                <a:latin typeface="Century Schoolbook"/>
                <a:cs typeface="Century Schoolbook"/>
              </a:rPr>
              <a:t>the  attributes </a:t>
            </a:r>
            <a:r>
              <a:rPr sz="3375" dirty="0">
                <a:latin typeface="Century Schoolbook"/>
                <a:cs typeface="Century Schoolbook"/>
              </a:rPr>
              <a:t>of R</a:t>
            </a:r>
            <a:r>
              <a:rPr sz="3375" baseline="-20833" dirty="0">
                <a:latin typeface="Century Schoolbook"/>
                <a:cs typeface="Century Schoolbook"/>
              </a:rPr>
              <a:t>1 </a:t>
            </a:r>
            <a:r>
              <a:rPr sz="3375" spc="-5" dirty="0">
                <a:latin typeface="Century Schoolbook"/>
                <a:cs typeface="Century Schoolbook"/>
              </a:rPr>
              <a:t>and </a:t>
            </a:r>
            <a:r>
              <a:rPr sz="3375" dirty="0">
                <a:latin typeface="Century Schoolbook"/>
                <a:cs typeface="Century Schoolbook"/>
              </a:rPr>
              <a:t>R</a:t>
            </a:r>
            <a:r>
              <a:rPr sz="3375" baseline="-20833" dirty="0">
                <a:latin typeface="Century Schoolbook"/>
                <a:cs typeface="Century Schoolbook"/>
              </a:rPr>
              <a:t>2 </a:t>
            </a:r>
            <a:r>
              <a:rPr sz="3375" spc="-5" dirty="0">
                <a:latin typeface="Century Schoolbook"/>
                <a:cs typeface="Century Schoolbook"/>
              </a:rPr>
              <a:t>and includes  as tuples </a:t>
            </a:r>
            <a:r>
              <a:rPr sz="3375" spc="-9" dirty="0">
                <a:latin typeface="Century Schoolbook"/>
                <a:cs typeface="Century Schoolbook"/>
              </a:rPr>
              <a:t>all </a:t>
            </a:r>
            <a:r>
              <a:rPr sz="3375" spc="-5" dirty="0">
                <a:latin typeface="Century Schoolbook"/>
                <a:cs typeface="Century Schoolbook"/>
              </a:rPr>
              <a:t>possible combinations  </a:t>
            </a:r>
            <a:r>
              <a:rPr sz="3375" dirty="0">
                <a:latin typeface="Century Schoolbook"/>
                <a:cs typeface="Century Schoolbook"/>
              </a:rPr>
              <a:t>of </a:t>
            </a:r>
            <a:r>
              <a:rPr sz="3375" spc="-5" dirty="0">
                <a:latin typeface="Century Schoolbook"/>
                <a:cs typeface="Century Schoolbook"/>
              </a:rPr>
              <a:t>tuples from </a:t>
            </a:r>
            <a:r>
              <a:rPr sz="3375" dirty="0">
                <a:latin typeface="Century Schoolbook"/>
                <a:cs typeface="Century Schoolbook"/>
              </a:rPr>
              <a:t>R</a:t>
            </a:r>
            <a:r>
              <a:rPr sz="3375" baseline="-20833" dirty="0">
                <a:latin typeface="Century Schoolbook"/>
                <a:cs typeface="Century Schoolbook"/>
              </a:rPr>
              <a:t>1 </a:t>
            </a:r>
            <a:r>
              <a:rPr sz="3375" spc="-5" dirty="0">
                <a:latin typeface="Century Schoolbook"/>
                <a:cs typeface="Century Schoolbook"/>
              </a:rPr>
              <a:t>and</a:t>
            </a:r>
            <a:r>
              <a:rPr sz="3375" spc="-9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R</a:t>
            </a:r>
            <a:r>
              <a:rPr sz="3375" spc="-7" baseline="-20833" dirty="0">
                <a:latin typeface="Century Schoolbook"/>
                <a:cs typeface="Century Schoolbook"/>
              </a:rPr>
              <a:t>2.</a:t>
            </a:r>
            <a:endParaRPr sz="3375" baseline="-20833" dirty="0">
              <a:latin typeface="Century Schoolbook"/>
              <a:cs typeface="Century Schoolbook"/>
            </a:endParaRPr>
          </a:p>
          <a:p>
            <a:pPr marL="398859" indent="-386953">
              <a:spcBef>
                <a:spcPts val="563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398859" algn="l"/>
                <a:tab pos="399454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Each </a:t>
            </a:r>
            <a:r>
              <a:rPr sz="3375" dirty="0">
                <a:latin typeface="Century Schoolbook"/>
                <a:cs typeface="Century Schoolbook"/>
              </a:rPr>
              <a:t>row of </a:t>
            </a:r>
            <a:r>
              <a:rPr sz="3375" spc="-5" dirty="0">
                <a:latin typeface="Century Schoolbook"/>
                <a:cs typeface="Century Schoolbook"/>
              </a:rPr>
              <a:t>R1 </a:t>
            </a:r>
            <a:r>
              <a:rPr sz="3375" spc="-9" dirty="0">
                <a:latin typeface="Century Schoolbook"/>
                <a:cs typeface="Century Schoolbook"/>
              </a:rPr>
              <a:t>is </a:t>
            </a:r>
            <a:r>
              <a:rPr sz="3375" spc="-5" dirty="0">
                <a:latin typeface="Century Schoolbook"/>
                <a:cs typeface="Century Schoolbook"/>
              </a:rPr>
              <a:t>paired with</a:t>
            </a:r>
            <a:r>
              <a:rPr sz="3375" spc="-14" dirty="0">
                <a:latin typeface="Century Schoolbook"/>
                <a:cs typeface="Century Schoolbook"/>
              </a:rPr>
              <a:t> </a:t>
            </a:r>
            <a:r>
              <a:rPr sz="3375" dirty="0">
                <a:latin typeface="Century Schoolbook"/>
                <a:cs typeface="Century Schoolbook"/>
              </a:rPr>
              <a:t>each</a:t>
            </a:r>
          </a:p>
          <a:p>
            <a:pPr marL="267295"/>
            <a:r>
              <a:rPr sz="3375" dirty="0">
                <a:latin typeface="Century Schoolbook"/>
                <a:cs typeface="Century Schoolbook"/>
              </a:rPr>
              <a:t>row of</a:t>
            </a:r>
            <a:r>
              <a:rPr sz="3375" spc="-5" dirty="0">
                <a:latin typeface="Century Schoolbook"/>
                <a:cs typeface="Century Schoolbook"/>
              </a:rPr>
              <a:t> R2.</a:t>
            </a:r>
            <a:endParaRPr sz="3375" dirty="0">
              <a:latin typeface="Century Schoolbook"/>
              <a:cs typeface="Century Schoolbook"/>
            </a:endParaRPr>
          </a:p>
          <a:p>
            <a:pPr marL="398859" indent="-386953">
              <a:spcBef>
                <a:spcPts val="558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398859" algn="l"/>
                <a:tab pos="399454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Result </a:t>
            </a:r>
            <a:r>
              <a:rPr sz="3375" dirty="0">
                <a:latin typeface="Century Schoolbook"/>
                <a:cs typeface="Century Schoolbook"/>
              </a:rPr>
              <a:t>schema has one </a:t>
            </a:r>
            <a:r>
              <a:rPr sz="3375" spc="-5" dirty="0">
                <a:latin typeface="Century Schoolbook"/>
                <a:cs typeface="Century Schoolbook"/>
              </a:rPr>
              <a:t>field</a:t>
            </a:r>
            <a:r>
              <a:rPr sz="3375" spc="-56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per</a:t>
            </a:r>
            <a:endParaRPr sz="3375" dirty="0">
              <a:latin typeface="Century Schoolbook"/>
              <a:cs typeface="Century Schoolbook"/>
            </a:endParaRPr>
          </a:p>
          <a:p>
            <a:pPr marL="267295"/>
            <a:r>
              <a:rPr sz="3375" spc="-9" dirty="0">
                <a:latin typeface="Century Schoolbook"/>
                <a:cs typeface="Century Schoolbook"/>
              </a:rPr>
              <a:t>field </a:t>
            </a:r>
            <a:r>
              <a:rPr sz="3375" dirty="0">
                <a:latin typeface="Century Schoolbook"/>
                <a:cs typeface="Century Schoolbook"/>
              </a:rPr>
              <a:t>of </a:t>
            </a:r>
            <a:r>
              <a:rPr sz="3375" spc="-5" dirty="0">
                <a:latin typeface="Century Schoolbook"/>
                <a:cs typeface="Century Schoolbook"/>
              </a:rPr>
              <a:t>R1 </a:t>
            </a:r>
            <a:r>
              <a:rPr sz="3375" spc="-9" dirty="0">
                <a:latin typeface="Century Schoolbook"/>
                <a:cs typeface="Century Schoolbook"/>
              </a:rPr>
              <a:t>and </a:t>
            </a:r>
            <a:r>
              <a:rPr sz="3375" spc="-5" dirty="0">
                <a:latin typeface="Century Schoolbook"/>
                <a:cs typeface="Century Schoolbook"/>
              </a:rPr>
              <a:t>R2, with field</a:t>
            </a:r>
            <a:r>
              <a:rPr sz="3375" dirty="0">
                <a:latin typeface="Century Schoolbook"/>
                <a:cs typeface="Century Schoolbook"/>
              </a:rPr>
              <a:t> names</a:t>
            </a:r>
          </a:p>
          <a:p>
            <a:pPr marL="267295"/>
            <a:r>
              <a:rPr sz="3375" spc="-5" dirty="0">
                <a:latin typeface="Century Schoolbook"/>
                <a:cs typeface="Century Schoolbook"/>
              </a:rPr>
              <a:t>`inherited’ </a:t>
            </a:r>
            <a:r>
              <a:rPr sz="3375" dirty="0">
                <a:latin typeface="Century Schoolbook"/>
                <a:cs typeface="Century Schoolbook"/>
              </a:rPr>
              <a:t>if</a:t>
            </a:r>
            <a:r>
              <a:rPr sz="3375" spc="5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possible.</a:t>
            </a:r>
            <a:endParaRPr sz="3375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334011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211" y="245507"/>
            <a:ext cx="6772274" cy="415378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267295" indent="-255389">
              <a:spcBef>
                <a:spcPts val="89"/>
              </a:spcBef>
              <a:buChar char=""/>
              <a:tabLst>
                <a:tab pos="267891" algn="l"/>
                <a:tab pos="2334816" algn="l"/>
                <a:tab pos="6759773" algn="l"/>
              </a:tabLst>
            </a:pPr>
            <a:r>
              <a:rPr sz="2625" u="sng" spc="-9" dirty="0">
                <a:latin typeface="Century Schoolbook"/>
                <a:cs typeface="Century Schoolbook"/>
              </a:rPr>
              <a:t>Example</a:t>
            </a:r>
            <a:r>
              <a:rPr sz="2625" u="sng" spc="47" dirty="0">
                <a:latin typeface="Century Schoolbook"/>
                <a:cs typeface="Century Schoolbook"/>
              </a:rPr>
              <a:t> </a:t>
            </a:r>
            <a:r>
              <a:rPr sz="2625" u="sng" spc="-5" dirty="0">
                <a:latin typeface="Century Schoolbook"/>
                <a:cs typeface="Century Schoolbook"/>
              </a:rPr>
              <a:t>for	Traine</a:t>
            </a:r>
            <a:r>
              <a:rPr sz="2625" spc="-5" dirty="0">
                <a:latin typeface="Century Schoolbook"/>
                <a:cs typeface="Century Schoolbook"/>
              </a:rPr>
              <a:t>e X</a:t>
            </a:r>
            <a:r>
              <a:rPr sz="2625" spc="-52" dirty="0">
                <a:latin typeface="Century Schoolbook"/>
                <a:cs typeface="Century Schoolbook"/>
              </a:rPr>
              <a:t> </a:t>
            </a:r>
            <a:r>
              <a:rPr sz="2625" u="sng" spc="-5" dirty="0">
                <a:latin typeface="Century Schoolbook"/>
                <a:cs typeface="Century Schoolbook"/>
              </a:rPr>
              <a:t>Project:	</a:t>
            </a:r>
            <a:endParaRPr sz="2625">
              <a:latin typeface="Century Schoolbook"/>
              <a:cs typeface="Century Schoolbook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9476" y="795990"/>
          <a:ext cx="3188494" cy="17651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141">
                <a:tc>
                  <a:txBody>
                    <a:bodyPr/>
                    <a:lstStyle/>
                    <a:p>
                      <a:pPr marR="8255" algn="ctr">
                        <a:lnSpc>
                          <a:spcPts val="2135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Trainee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135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Project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spc="-5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spc="-5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20"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02394" marB="0">
                    <a:lnB w="12700">
                      <a:solidFill>
                        <a:srgbClr val="F5CD2C"/>
                      </a:solidFill>
                      <a:prstDash val="solid"/>
                    </a:lnB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60056" y="868261"/>
          <a:ext cx="3046213" cy="1725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66">
                <a:tc>
                  <a:txBody>
                    <a:bodyPr/>
                    <a:lstStyle/>
                    <a:p>
                      <a:pPr marL="19685" algn="ctr">
                        <a:lnSpc>
                          <a:spcPts val="2135"/>
                        </a:lnSpc>
                      </a:pPr>
                      <a:r>
                        <a:rPr sz="1700" b="1" dirty="0">
                          <a:latin typeface="Century Schoolbook"/>
                          <a:cs typeface="Century Schoolbook"/>
                        </a:rPr>
                        <a:t>Code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2135"/>
                        </a:lnSpc>
                      </a:pPr>
                      <a:r>
                        <a:rPr sz="17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88119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Proj1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88119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88119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1700" dirty="0">
                          <a:latin typeface="Century Schoolbook"/>
                          <a:cs typeface="Century Schoolbook"/>
                        </a:rPr>
                        <a:t>Proj2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188119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633662" y="2637830"/>
            <a:ext cx="2243733" cy="415378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2625" b="1" spc="-38" dirty="0">
                <a:latin typeface="Arial"/>
                <a:cs typeface="Arial"/>
              </a:rPr>
              <a:t>Table: </a:t>
            </a:r>
            <a:r>
              <a:rPr sz="2625" b="1" spc="-23" dirty="0">
                <a:latin typeface="Arial"/>
                <a:cs typeface="Arial"/>
              </a:rPr>
              <a:t>Trainee</a:t>
            </a:r>
            <a:endParaRPr sz="262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9821" y="2701885"/>
            <a:ext cx="2203847" cy="415378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11906">
              <a:spcBef>
                <a:spcPts val="89"/>
              </a:spcBef>
            </a:pPr>
            <a:r>
              <a:rPr sz="2625" b="1" spc="-38" dirty="0">
                <a:latin typeface="Arial"/>
                <a:cs typeface="Arial"/>
              </a:rPr>
              <a:t>Table:</a:t>
            </a:r>
            <a:r>
              <a:rPr sz="2625" b="1" spc="-33" dirty="0">
                <a:latin typeface="Arial"/>
                <a:cs typeface="Arial"/>
              </a:rPr>
              <a:t> </a:t>
            </a:r>
            <a:r>
              <a:rPr sz="2625" b="1" spc="-5" dirty="0">
                <a:latin typeface="Arial"/>
                <a:cs typeface="Arial"/>
              </a:rPr>
              <a:t>Project</a:t>
            </a:r>
            <a:endParaRPr sz="2625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38500" y="3528774"/>
          <a:ext cx="5716785" cy="2955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R="12700" algn="ctr">
                        <a:lnSpc>
                          <a:spcPts val="2780"/>
                        </a:lnSpc>
                      </a:pPr>
                      <a:r>
                        <a:rPr sz="2300" b="1" spc="-10" dirty="0">
                          <a:latin typeface="Century Schoolbook"/>
                          <a:cs typeface="Century Schoolbook"/>
                        </a:rPr>
                        <a:t>Trainee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2780"/>
                        </a:lnSpc>
                      </a:pPr>
                      <a:r>
                        <a:rPr sz="2300" b="1" spc="-5" dirty="0">
                          <a:latin typeface="Century Schoolbook"/>
                          <a:cs typeface="Century Schoolbook"/>
                        </a:rPr>
                        <a:t>Project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2780"/>
                        </a:lnSpc>
                      </a:pPr>
                      <a:r>
                        <a:rPr sz="2300" b="1" dirty="0">
                          <a:latin typeface="Century Schoolbook"/>
                          <a:cs typeface="Century Schoolbook"/>
                        </a:rPr>
                        <a:t>Code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780"/>
                        </a:lnSpc>
                      </a:pPr>
                      <a:r>
                        <a:rPr sz="2300" b="1" spc="-5" dirty="0">
                          <a:latin typeface="Century Schoolbook"/>
                          <a:cs typeface="Century Schoolbook"/>
                        </a:rPr>
                        <a:t>Name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0" marB="0">
                    <a:lnT w="12700">
                      <a:solidFill>
                        <a:srgbClr val="F5CD2C"/>
                      </a:solidFill>
                      <a:prstDash val="solid"/>
                    </a:lnT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Proj1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lnT w="12700">
                      <a:solidFill>
                        <a:srgbClr val="F5CD2C"/>
                      </a:solidFill>
                      <a:prstDash val="solid"/>
                    </a:lnT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/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Proj1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Proj1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1672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/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Proj2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Proj2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solidFill>
                      <a:srgbClr val="F5CD2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Tom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A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461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dirty="0">
                          <a:latin typeface="Century Schoolbook"/>
                          <a:cs typeface="Century Schoolbook"/>
                        </a:rPr>
                        <a:t>B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300" spc="-5" dirty="0">
                          <a:latin typeface="Century Schoolbook"/>
                          <a:cs typeface="Century Schoolbook"/>
                        </a:rPr>
                        <a:t>Proj2</a:t>
                      </a:r>
                      <a:endParaRPr sz="2300">
                        <a:latin typeface="Century Schoolbook"/>
                        <a:cs typeface="Century Schoolbook"/>
                      </a:endParaRPr>
                    </a:p>
                  </a:txBody>
                  <a:tcPr marL="0" marR="0" marT="42267" marB="0">
                    <a:lnB w="12700">
                      <a:solidFill>
                        <a:srgbClr val="F5CD2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668088" y="2631043"/>
            <a:ext cx="454819" cy="916186"/>
          </a:xfrm>
          <a:custGeom>
            <a:avLst/>
            <a:gdLst/>
            <a:ahLst/>
            <a:cxnLst/>
            <a:rect l="l" t="t" r="r" b="b"/>
            <a:pathLst>
              <a:path w="485139" h="977264">
                <a:moveTo>
                  <a:pt x="484632" y="734567"/>
                </a:moveTo>
                <a:lnTo>
                  <a:pt x="0" y="734567"/>
                </a:lnTo>
                <a:lnTo>
                  <a:pt x="242315" y="976883"/>
                </a:lnTo>
                <a:lnTo>
                  <a:pt x="484632" y="734567"/>
                </a:lnTo>
                <a:close/>
              </a:path>
              <a:path w="485139" h="977264">
                <a:moveTo>
                  <a:pt x="363474" y="0"/>
                </a:moveTo>
                <a:lnTo>
                  <a:pt x="121158" y="0"/>
                </a:lnTo>
                <a:lnTo>
                  <a:pt x="121158" y="734567"/>
                </a:lnTo>
                <a:lnTo>
                  <a:pt x="363474" y="734567"/>
                </a:lnTo>
                <a:lnTo>
                  <a:pt x="363474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9" name="object 9"/>
          <p:cNvSpPr/>
          <p:nvPr/>
        </p:nvSpPr>
        <p:spPr>
          <a:xfrm>
            <a:off x="5668088" y="2631043"/>
            <a:ext cx="454819" cy="916186"/>
          </a:xfrm>
          <a:custGeom>
            <a:avLst/>
            <a:gdLst/>
            <a:ahLst/>
            <a:cxnLst/>
            <a:rect l="l" t="t" r="r" b="b"/>
            <a:pathLst>
              <a:path w="485139" h="977264">
                <a:moveTo>
                  <a:pt x="0" y="734567"/>
                </a:moveTo>
                <a:lnTo>
                  <a:pt x="121158" y="734567"/>
                </a:lnTo>
                <a:lnTo>
                  <a:pt x="121158" y="0"/>
                </a:lnTo>
                <a:lnTo>
                  <a:pt x="363474" y="0"/>
                </a:lnTo>
                <a:lnTo>
                  <a:pt x="363474" y="734567"/>
                </a:lnTo>
                <a:lnTo>
                  <a:pt x="484632" y="734567"/>
                </a:lnTo>
                <a:lnTo>
                  <a:pt x="242315" y="976883"/>
                </a:lnTo>
                <a:lnTo>
                  <a:pt x="0" y="734567"/>
                </a:lnTo>
                <a:close/>
              </a:path>
            </a:pathLst>
          </a:custGeom>
          <a:ln w="25908">
            <a:solidFill>
              <a:srgbClr val="BA6025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2581805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249" y="1209674"/>
            <a:ext cx="6561534" cy="267627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34553">
              <a:spcBef>
                <a:spcPts val="94"/>
              </a:spcBef>
            </a:pPr>
            <a:r>
              <a:rPr sz="2813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5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813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-I</a:t>
            </a:r>
            <a:r>
              <a:rPr sz="225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NTERSECTION </a:t>
            </a:r>
            <a:r>
              <a:rPr sz="2813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250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PERATION </a:t>
            </a:r>
            <a:r>
              <a:rPr sz="2813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(R1</a:t>
            </a:r>
            <a:r>
              <a:rPr sz="2813" b="1" spc="-1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13" b="1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13" b="1" dirty="0">
                <a:solidFill>
                  <a:srgbClr val="FF0000"/>
                </a:solidFill>
                <a:latin typeface="Times New Roman"/>
                <a:cs typeface="Times New Roman"/>
              </a:rPr>
              <a:t>R2)</a:t>
            </a:r>
            <a:endParaRPr sz="2813">
              <a:latin typeface="Times New Roman"/>
              <a:cs typeface="Times New Roman"/>
            </a:endParaRPr>
          </a:p>
          <a:p>
            <a:pPr marL="267891" indent="-255984">
              <a:spcBef>
                <a:spcPts val="285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68486" algn="l"/>
              </a:tabLst>
            </a:pPr>
            <a:r>
              <a:rPr sz="2250" spc="-5" dirty="0">
                <a:latin typeface="Times New Roman"/>
                <a:cs typeface="Times New Roman"/>
              </a:rPr>
              <a:t>Defined </a:t>
            </a:r>
            <a:r>
              <a:rPr sz="2250" dirty="0">
                <a:latin typeface="Times New Roman"/>
                <a:cs typeface="Times New Roman"/>
              </a:rPr>
              <a:t>as: </a:t>
            </a:r>
            <a:r>
              <a:rPr sz="2250" i="1" dirty="0">
                <a:latin typeface="Times New Roman"/>
                <a:cs typeface="Times New Roman"/>
              </a:rPr>
              <a:t>r </a:t>
            </a:r>
            <a:r>
              <a:rPr sz="2250" dirty="0">
                <a:latin typeface="Symbol"/>
                <a:cs typeface="Symbol"/>
              </a:rPr>
              <a:t>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s </a:t>
            </a:r>
            <a:r>
              <a:rPr sz="2250" dirty="0">
                <a:latin typeface="Times New Roman"/>
                <a:cs typeface="Times New Roman"/>
              </a:rPr>
              <a:t>={ </a:t>
            </a:r>
            <a:r>
              <a:rPr sz="2250" i="1" dirty="0">
                <a:latin typeface="Times New Roman"/>
                <a:cs typeface="Times New Roman"/>
              </a:rPr>
              <a:t>t </a:t>
            </a:r>
            <a:r>
              <a:rPr sz="2250" dirty="0">
                <a:latin typeface="Times New Roman"/>
                <a:cs typeface="Times New Roman"/>
              </a:rPr>
              <a:t>| </a:t>
            </a:r>
            <a:r>
              <a:rPr sz="2250" i="1" dirty="0">
                <a:latin typeface="Times New Roman"/>
                <a:cs typeface="Times New Roman"/>
              </a:rPr>
              <a:t>t </a:t>
            </a:r>
            <a:r>
              <a:rPr sz="2250" dirty="0">
                <a:latin typeface="Symbol"/>
                <a:cs typeface="Symbol"/>
              </a:rPr>
              <a:t>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r </a:t>
            </a:r>
            <a:r>
              <a:rPr sz="2250" b="1" dirty="0">
                <a:latin typeface="Times New Roman"/>
                <a:cs typeface="Times New Roman"/>
              </a:rPr>
              <a:t>and </a:t>
            </a:r>
            <a:r>
              <a:rPr sz="2250" i="1" dirty="0">
                <a:latin typeface="Times New Roman"/>
                <a:cs typeface="Times New Roman"/>
              </a:rPr>
              <a:t>t </a:t>
            </a:r>
            <a:r>
              <a:rPr sz="2250" dirty="0">
                <a:latin typeface="Symbol"/>
                <a:cs typeface="Symbol"/>
              </a:rPr>
              <a:t>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s</a:t>
            </a:r>
            <a:r>
              <a:rPr sz="2250" i="1" spc="-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}</a:t>
            </a:r>
            <a:endParaRPr sz="2250">
              <a:latin typeface="Times New Roman"/>
              <a:cs typeface="Times New Roman"/>
            </a:endParaRPr>
          </a:p>
          <a:p>
            <a:pPr marL="267891" indent="-255984">
              <a:spcBef>
                <a:spcPts val="548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68486" algn="l"/>
              </a:tabLst>
            </a:pPr>
            <a:r>
              <a:rPr sz="2250" spc="-5" dirty="0">
                <a:latin typeface="Times New Roman"/>
                <a:cs typeface="Times New Roman"/>
              </a:rPr>
              <a:t>Assume:</a:t>
            </a:r>
            <a:endParaRPr sz="2250">
              <a:latin typeface="Times New Roman"/>
              <a:cs typeface="Times New Roman"/>
            </a:endParaRPr>
          </a:p>
          <a:p>
            <a:pPr marL="611981" lvl="1" indent="-255984">
              <a:spcBef>
                <a:spcPts val="698"/>
              </a:spcBef>
              <a:buClr>
                <a:srgbClr val="FD8537"/>
              </a:buClr>
              <a:buSzPct val="79687"/>
              <a:buFont typeface="Wingdings 2"/>
              <a:buChar char=""/>
              <a:tabLst>
                <a:tab pos="612577" algn="l"/>
              </a:tabLst>
            </a:pPr>
            <a:r>
              <a:rPr sz="3000" i="1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i="1" dirty="0">
                <a:latin typeface="Times New Roman"/>
                <a:cs typeface="Times New Roman"/>
              </a:rPr>
              <a:t>s </a:t>
            </a:r>
            <a:r>
              <a:rPr sz="3000" dirty="0">
                <a:latin typeface="Times New Roman"/>
                <a:cs typeface="Times New Roman"/>
              </a:rPr>
              <a:t>have the </a:t>
            </a:r>
            <a:r>
              <a:rPr sz="3000" i="1" dirty="0">
                <a:latin typeface="Times New Roman"/>
                <a:cs typeface="Times New Roman"/>
              </a:rPr>
              <a:t>same</a:t>
            </a:r>
            <a:r>
              <a:rPr sz="3000" i="1" spc="-19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arity</a:t>
            </a:r>
            <a:endParaRPr sz="3000">
              <a:latin typeface="Times New Roman"/>
              <a:cs typeface="Times New Roman"/>
            </a:endParaRPr>
          </a:p>
          <a:p>
            <a:pPr marL="611981" lvl="1" indent="-255984">
              <a:spcBef>
                <a:spcPts val="717"/>
              </a:spcBef>
              <a:buClr>
                <a:srgbClr val="FD8537"/>
              </a:buClr>
              <a:buSzPct val="79687"/>
              <a:buFont typeface="Wingdings 2"/>
              <a:buChar char=""/>
              <a:tabLst>
                <a:tab pos="612577" algn="l"/>
              </a:tabLst>
            </a:pPr>
            <a:r>
              <a:rPr sz="3000" dirty="0">
                <a:latin typeface="Times New Roman"/>
                <a:cs typeface="Times New Roman"/>
              </a:rPr>
              <a:t>attributes of r and s are</a:t>
            </a:r>
            <a:r>
              <a:rPr sz="3000" spc="-6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compatible</a:t>
            </a:r>
            <a:endParaRPr sz="3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897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9014" y="530353"/>
            <a:ext cx="7849790" cy="531395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3375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72" spc="-5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3375" spc="-5" dirty="0">
                <a:solidFill>
                  <a:srgbClr val="FF0000"/>
                </a:solidFill>
                <a:latin typeface="Times New Roman"/>
                <a:cs typeface="Times New Roman"/>
              </a:rPr>
              <a:t>-I</a:t>
            </a:r>
            <a:r>
              <a:rPr sz="2672" spc="-5" dirty="0">
                <a:solidFill>
                  <a:srgbClr val="FF0000"/>
                </a:solidFill>
                <a:latin typeface="Times New Roman"/>
                <a:cs typeface="Times New Roman"/>
              </a:rPr>
              <a:t>NTERSECTION </a:t>
            </a:r>
            <a:r>
              <a:rPr sz="3375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72" spc="-9" dirty="0">
                <a:solidFill>
                  <a:srgbClr val="FF0000"/>
                </a:solidFill>
                <a:latin typeface="Times New Roman"/>
                <a:cs typeface="Times New Roman"/>
              </a:rPr>
              <a:t>PERATION </a:t>
            </a:r>
            <a:r>
              <a:rPr sz="337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375" spc="3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75" spc="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72" spc="9" dirty="0">
                <a:solidFill>
                  <a:srgbClr val="FF0000"/>
                </a:solidFill>
                <a:latin typeface="Times New Roman"/>
                <a:cs typeface="Times New Roman"/>
              </a:rPr>
              <a:t>XAMPLE</a:t>
            </a:r>
            <a:endParaRPr sz="2672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248" y="2280404"/>
            <a:ext cx="2289572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891" indent="-255984">
              <a:spcBef>
                <a:spcPts val="9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68486" algn="l"/>
              </a:tabLst>
            </a:pPr>
            <a:r>
              <a:rPr sz="2250" spc="-5" dirty="0">
                <a:latin typeface="Century Schoolbook"/>
                <a:cs typeface="Century Schoolbook"/>
              </a:rPr>
              <a:t>Relation </a:t>
            </a:r>
            <a:r>
              <a:rPr sz="2250" dirty="0">
                <a:latin typeface="Century Schoolbook"/>
                <a:cs typeface="Century Schoolbook"/>
              </a:rPr>
              <a:t>r1,</a:t>
            </a:r>
            <a:r>
              <a:rPr sz="2250" spc="-94" dirty="0">
                <a:latin typeface="Century Schoolbook"/>
                <a:cs typeface="Century Schoolbook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s1: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249" y="3937993"/>
            <a:ext cx="2233017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spc="-5" dirty="0">
                <a:latin typeface="Century Schoolbook"/>
                <a:cs typeface="Century Schoolbook"/>
              </a:rPr>
              <a:t>Result </a:t>
            </a:r>
            <a:r>
              <a:rPr sz="2250" dirty="0">
                <a:latin typeface="Century Schoolbook"/>
                <a:cs typeface="Century Schoolbook"/>
              </a:rPr>
              <a:t>of r1 </a:t>
            </a:r>
            <a:r>
              <a:rPr sz="2250" dirty="0">
                <a:latin typeface="Symbol"/>
                <a:cs typeface="Symbol"/>
              </a:rPr>
              <a:t></a:t>
            </a:r>
            <a:r>
              <a:rPr sz="2250" spc="-38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s1</a:t>
            </a:r>
            <a:endParaRPr sz="2250">
              <a:latin typeface="Century Schoolbook"/>
              <a:cs typeface="Century Schoolboo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967287" y="2643188"/>
          <a:ext cx="980479" cy="1444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9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605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882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9882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219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endParaRPr sz="1700">
                        <a:latin typeface="Symbol"/>
                        <a:cs typeface="Symbol"/>
                      </a:endParaRPr>
                    </a:p>
                    <a:p>
                      <a:pPr marR="13970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Symbol"/>
                          <a:cs typeface="Symbol"/>
                        </a:rPr>
                        <a:t></a:t>
                      </a:r>
                      <a:endParaRPr sz="1700">
                        <a:latin typeface="Symbol"/>
                        <a:cs typeface="Symbol"/>
                      </a:endParaRPr>
                    </a:p>
                    <a:p>
                      <a:pPr marR="14604" algn="ctr">
                        <a:lnSpc>
                          <a:spcPct val="100000"/>
                        </a:lnSpc>
                      </a:pPr>
                      <a:r>
                        <a:rPr sz="1700" dirty="0">
                          <a:latin typeface="Symbol"/>
                          <a:cs typeface="Symbol"/>
                        </a:rPr>
                        <a:t></a:t>
                      </a:r>
                      <a:endParaRPr sz="1700">
                        <a:latin typeface="Symbol"/>
                        <a:cs typeface="Symbol"/>
                      </a:endParaRPr>
                    </a:p>
                  </a:txBody>
                  <a:tcPr marL="0" marR="0" marT="6548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568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892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603207" y="2763203"/>
            <a:ext cx="450055" cy="360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9417" rIns="0" bIns="0" rtlCol="0">
            <a:spAutoFit/>
          </a:bodyPr>
          <a:lstStyle/>
          <a:p>
            <a:pPr marL="86916">
              <a:spcBef>
                <a:spcPts val="783"/>
              </a:spcBef>
            </a:pPr>
            <a:r>
              <a:rPr sz="1688" dirty="0">
                <a:latin typeface="Arial"/>
                <a:cs typeface="Arial"/>
              </a:rPr>
              <a:t>A</a:t>
            </a:r>
            <a:endParaRPr sz="16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3262" y="2763203"/>
            <a:ext cx="531614" cy="36013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9417" rIns="0" bIns="0" rtlCol="0">
            <a:spAutoFit/>
          </a:bodyPr>
          <a:lstStyle/>
          <a:p>
            <a:pPr marR="13691" algn="ctr">
              <a:spcBef>
                <a:spcPts val="783"/>
              </a:spcBef>
            </a:pPr>
            <a:r>
              <a:rPr sz="1688" dirty="0">
                <a:latin typeface="Arial"/>
                <a:cs typeface="Arial"/>
              </a:rPr>
              <a:t>B</a:t>
            </a:r>
            <a:endParaRPr sz="168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94634" y="3266123"/>
            <a:ext cx="980479" cy="703064"/>
          </a:xfrm>
          <a:custGeom>
            <a:avLst/>
            <a:gdLst/>
            <a:ahLst/>
            <a:cxnLst/>
            <a:rect l="l" t="t" r="r" b="b"/>
            <a:pathLst>
              <a:path w="1045845" h="749935">
                <a:moveTo>
                  <a:pt x="0" y="749808"/>
                </a:moveTo>
                <a:lnTo>
                  <a:pt x="1045463" y="749808"/>
                </a:lnTo>
                <a:lnTo>
                  <a:pt x="1045463" y="0"/>
                </a:lnTo>
                <a:lnTo>
                  <a:pt x="0" y="0"/>
                </a:lnTo>
                <a:lnTo>
                  <a:pt x="0" y="7498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9" name="object 9"/>
          <p:cNvSpPr/>
          <p:nvPr/>
        </p:nvSpPr>
        <p:spPr>
          <a:xfrm>
            <a:off x="7053262" y="3294698"/>
            <a:ext cx="16073" cy="667345"/>
          </a:xfrm>
          <a:custGeom>
            <a:avLst/>
            <a:gdLst/>
            <a:ahLst/>
            <a:cxnLst/>
            <a:rect l="l" t="t" r="r" b="b"/>
            <a:pathLst>
              <a:path w="17145" h="711835">
                <a:moveTo>
                  <a:pt x="16764" y="0"/>
                </a:moveTo>
                <a:lnTo>
                  <a:pt x="0" y="7117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0" name="object 10"/>
          <p:cNvSpPr txBox="1"/>
          <p:nvPr/>
        </p:nvSpPr>
        <p:spPr>
          <a:xfrm>
            <a:off x="6764892" y="3301603"/>
            <a:ext cx="147638" cy="53152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688" dirty="0">
                <a:latin typeface="Symbol"/>
                <a:cs typeface="Symbol"/>
              </a:rPr>
              <a:t></a:t>
            </a:r>
            <a:endParaRPr sz="1688">
              <a:latin typeface="Symbol"/>
              <a:cs typeface="Symbol"/>
            </a:endParaRPr>
          </a:p>
          <a:p>
            <a:pPr marL="8334"/>
            <a:r>
              <a:rPr sz="1688" dirty="0">
                <a:latin typeface="Symbol"/>
                <a:cs typeface="Symbol"/>
              </a:rPr>
              <a:t></a:t>
            </a:r>
            <a:endParaRPr sz="1688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99591" y="3325415"/>
            <a:ext cx="131564" cy="53152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>
              <a:spcBef>
                <a:spcPts val="94"/>
              </a:spcBef>
            </a:pPr>
            <a:r>
              <a:rPr sz="1688" spc="-5" dirty="0">
                <a:latin typeface="Arial"/>
                <a:cs typeface="Arial"/>
              </a:rPr>
              <a:t>2</a:t>
            </a:r>
            <a:endParaRPr sz="168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88" dirty="0">
                <a:latin typeface="Arial"/>
                <a:cs typeface="Arial"/>
              </a:rPr>
              <a:t>3</a:t>
            </a:r>
            <a:endParaRPr sz="16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0531" y="4214099"/>
            <a:ext cx="214908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spc="-5" dirty="0">
                <a:latin typeface="Arial"/>
                <a:cs typeface="Arial"/>
              </a:rPr>
              <a:t>r1</a:t>
            </a:r>
            <a:endParaRPr sz="16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61571" y="4114323"/>
            <a:ext cx="250627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spc="-5" dirty="0">
                <a:latin typeface="Arial"/>
                <a:cs typeface="Arial"/>
              </a:rPr>
              <a:t>s1</a:t>
            </a:r>
            <a:endParaRPr sz="16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44340" y="4852035"/>
            <a:ext cx="473273" cy="3577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7036" rIns="0" bIns="0" rtlCol="0">
            <a:spAutoFit/>
          </a:bodyPr>
          <a:lstStyle/>
          <a:p>
            <a:pPr marL="86916">
              <a:spcBef>
                <a:spcPts val="764"/>
              </a:spcBef>
            </a:pPr>
            <a:r>
              <a:rPr sz="1688" dirty="0">
                <a:latin typeface="Arial"/>
                <a:cs typeface="Arial"/>
              </a:rPr>
              <a:t>A</a:t>
            </a:r>
            <a:endParaRPr sz="16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7256" y="4852035"/>
            <a:ext cx="508992" cy="3577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7036" rIns="0" bIns="0" rtlCol="0">
            <a:spAutoFit/>
          </a:bodyPr>
          <a:lstStyle/>
          <a:p>
            <a:pPr marL="160139">
              <a:spcBef>
                <a:spcPts val="764"/>
              </a:spcBef>
            </a:pPr>
            <a:r>
              <a:rPr sz="1688" dirty="0">
                <a:latin typeface="Arial"/>
                <a:cs typeface="Arial"/>
              </a:rPr>
              <a:t>B</a:t>
            </a:r>
            <a:endParaRPr sz="16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61484" y="5354955"/>
            <a:ext cx="448866" cy="35352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2869" rIns="0" bIns="0" rtlCol="0">
            <a:spAutoFit/>
          </a:bodyPr>
          <a:lstStyle/>
          <a:p>
            <a:pPr marL="126206">
              <a:spcBef>
                <a:spcPts val="731"/>
              </a:spcBef>
            </a:pPr>
            <a:r>
              <a:rPr sz="1688" dirty="0">
                <a:latin typeface="Symbol"/>
                <a:cs typeface="Symbol"/>
              </a:rPr>
              <a:t></a:t>
            </a:r>
            <a:endParaRPr sz="1688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10113" y="5354955"/>
            <a:ext cx="531614" cy="353527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2869" rIns="0" bIns="0" rtlCol="0">
            <a:spAutoFit/>
          </a:bodyPr>
          <a:lstStyle/>
          <a:p>
            <a:pPr marL="170259">
              <a:spcBef>
                <a:spcPts val="731"/>
              </a:spcBef>
            </a:pPr>
            <a:r>
              <a:rPr sz="1688" spc="-5" dirty="0">
                <a:latin typeface="Arial"/>
                <a:cs typeface="Arial"/>
              </a:rPr>
              <a:t>2</a:t>
            </a:r>
            <a:endParaRPr sz="16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86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r>
              <a:rPr lang="en-US" dirty="0"/>
              <a:t>Relational 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Proposed by Ted Codd in 1970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It uses the concept of mathematical relation and has its theoretical basis in set theory and first order predicate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of the languages associated with it are </a:t>
            </a:r>
          </a:p>
          <a:p>
            <a:pPr marL="0" indent="0">
              <a:buNone/>
            </a:pPr>
            <a:r>
              <a:rPr lang="en-US" dirty="0"/>
              <a:t>                                             Query Languages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formal                            Commercial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Algebra           Calculus                         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TRC           DRC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08ACC-1DE5-40AC-B564-A487FA8917DE}"/>
              </a:ext>
            </a:extLst>
          </p:cNvPr>
          <p:cNvCxnSpPr>
            <a:cxnSpLocks/>
          </p:cNvCxnSpPr>
          <p:nvPr/>
        </p:nvCxnSpPr>
        <p:spPr>
          <a:xfrm flipH="1">
            <a:off x="3794760" y="3513328"/>
            <a:ext cx="1473200" cy="65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57EB04-9A51-4DF7-BCA1-99F65C495822}"/>
              </a:ext>
            </a:extLst>
          </p:cNvPr>
          <p:cNvCxnSpPr>
            <a:cxnSpLocks/>
          </p:cNvCxnSpPr>
          <p:nvPr/>
        </p:nvCxnSpPr>
        <p:spPr>
          <a:xfrm>
            <a:off x="5267960" y="3513328"/>
            <a:ext cx="1483360" cy="65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DF32C9-ED84-4C08-980A-2AFE043F2922}"/>
              </a:ext>
            </a:extLst>
          </p:cNvPr>
          <p:cNvCxnSpPr/>
          <p:nvPr/>
        </p:nvCxnSpPr>
        <p:spPr>
          <a:xfrm flipH="1">
            <a:off x="2499360" y="4417568"/>
            <a:ext cx="1066800" cy="67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05928-912B-4008-BFAB-5F99F829CDD2}"/>
              </a:ext>
            </a:extLst>
          </p:cNvPr>
          <p:cNvCxnSpPr/>
          <p:nvPr/>
        </p:nvCxnSpPr>
        <p:spPr>
          <a:xfrm>
            <a:off x="3566160" y="4432808"/>
            <a:ext cx="701040" cy="67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BC85E1-BD9C-408E-BAC2-F50FA159D1A5}"/>
              </a:ext>
            </a:extLst>
          </p:cNvPr>
          <p:cNvCxnSpPr/>
          <p:nvPr/>
        </p:nvCxnSpPr>
        <p:spPr>
          <a:xfrm>
            <a:off x="6751320" y="4521200"/>
            <a:ext cx="0" cy="67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779634-0033-4763-8382-8004B6690D5D}"/>
              </a:ext>
            </a:extLst>
          </p:cNvPr>
          <p:cNvCxnSpPr/>
          <p:nvPr/>
        </p:nvCxnSpPr>
        <p:spPr>
          <a:xfrm flipH="1">
            <a:off x="3291840" y="5317744"/>
            <a:ext cx="853440" cy="670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89018B-9384-432C-9737-378BDDDF0415}"/>
              </a:ext>
            </a:extLst>
          </p:cNvPr>
          <p:cNvCxnSpPr/>
          <p:nvPr/>
        </p:nvCxnSpPr>
        <p:spPr>
          <a:xfrm>
            <a:off x="4211320" y="5352288"/>
            <a:ext cx="497840" cy="650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79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490" y="176293"/>
            <a:ext cx="9738790" cy="934751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  <a:tabLst>
                <a:tab pos="5819775" algn="l"/>
              </a:tabLst>
            </a:pPr>
            <a:r>
              <a:rPr sz="5400" spc="-9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pc="-338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TURA</a:t>
            </a:r>
            <a:r>
              <a:rPr spc="-9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750" spc="-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540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OIN</a:t>
            </a:r>
            <a:r>
              <a:rPr spc="16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000" spc="-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pc="-9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pc="-34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b="0" dirty="0">
                <a:solidFill>
                  <a:srgbClr val="FF0000"/>
                </a:solidFill>
                <a:latin typeface="Times New Roman"/>
                <a:cs typeface="Times New Roman"/>
              </a:rPr>
              <a:t>TION</a:t>
            </a:r>
            <a:r>
              <a:rPr spc="16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750" spc="-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7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750" spc="-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6165" y="1111044"/>
            <a:ext cx="7823597" cy="560778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80392" indent="-268486">
              <a:lnSpc>
                <a:spcPts val="3848"/>
              </a:lnSpc>
              <a:spcBef>
                <a:spcPts val="94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0988" algn="l"/>
              </a:tabLst>
            </a:pPr>
            <a:r>
              <a:rPr sz="3375" dirty="0">
                <a:latin typeface="Times New Roman"/>
                <a:cs typeface="Times New Roman"/>
              </a:rPr>
              <a:t>Let </a:t>
            </a:r>
            <a:r>
              <a:rPr sz="3375" i="1" dirty="0">
                <a:latin typeface="Times New Roman"/>
                <a:cs typeface="Times New Roman"/>
              </a:rPr>
              <a:t>r1 </a:t>
            </a:r>
            <a:r>
              <a:rPr sz="3375" dirty="0">
                <a:latin typeface="Times New Roman"/>
                <a:cs typeface="Times New Roman"/>
              </a:rPr>
              <a:t>and </a:t>
            </a:r>
            <a:r>
              <a:rPr sz="3375" i="1" dirty="0">
                <a:latin typeface="Times New Roman"/>
                <a:cs typeface="Times New Roman"/>
              </a:rPr>
              <a:t>s1 </a:t>
            </a:r>
            <a:r>
              <a:rPr sz="3375" dirty="0">
                <a:latin typeface="Times New Roman"/>
                <a:cs typeface="Times New Roman"/>
              </a:rPr>
              <a:t>be </a:t>
            </a:r>
            <a:r>
              <a:rPr sz="3375" spc="-5" dirty="0">
                <a:latin typeface="Times New Roman"/>
                <a:cs typeface="Times New Roman"/>
              </a:rPr>
              <a:t>relations </a:t>
            </a:r>
            <a:r>
              <a:rPr sz="3375" dirty="0">
                <a:latin typeface="Times New Roman"/>
                <a:cs typeface="Times New Roman"/>
              </a:rPr>
              <a:t>on </a:t>
            </a:r>
            <a:r>
              <a:rPr sz="3375" spc="-5" dirty="0">
                <a:latin typeface="Times New Roman"/>
                <a:cs typeface="Times New Roman"/>
              </a:rPr>
              <a:t>schemas</a:t>
            </a:r>
            <a:r>
              <a:rPr sz="3375" spc="-14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R1</a:t>
            </a:r>
            <a:endParaRPr sz="3375" dirty="0">
              <a:latin typeface="Times New Roman"/>
              <a:cs typeface="Times New Roman"/>
            </a:endParaRPr>
          </a:p>
          <a:p>
            <a:pPr marL="267295">
              <a:lnSpc>
                <a:spcPts val="3647"/>
              </a:lnSpc>
            </a:pPr>
            <a:r>
              <a:rPr sz="3375" dirty="0">
                <a:latin typeface="Times New Roman"/>
                <a:cs typeface="Times New Roman"/>
              </a:rPr>
              <a:t>and</a:t>
            </a:r>
            <a:r>
              <a:rPr sz="3375" spc="-9" dirty="0">
                <a:latin typeface="Times New Roman"/>
                <a:cs typeface="Times New Roman"/>
              </a:rPr>
              <a:t> </a:t>
            </a:r>
            <a:r>
              <a:rPr sz="3375" i="1" dirty="0">
                <a:latin typeface="Times New Roman"/>
                <a:cs typeface="Times New Roman"/>
              </a:rPr>
              <a:t>S</a:t>
            </a:r>
            <a:r>
              <a:rPr sz="3375" dirty="0">
                <a:latin typeface="Times New Roman"/>
                <a:cs typeface="Times New Roman"/>
              </a:rPr>
              <a:t>1.</a:t>
            </a:r>
          </a:p>
          <a:p>
            <a:pPr marL="267295">
              <a:lnSpc>
                <a:spcPts val="3652"/>
              </a:lnSpc>
              <a:tabLst>
                <a:tab pos="1469827" algn="l"/>
                <a:tab pos="2469952" algn="l"/>
              </a:tabLst>
            </a:pPr>
            <a:r>
              <a:rPr sz="3375" dirty="0">
                <a:latin typeface="Times New Roman"/>
                <a:cs typeface="Times New Roman"/>
              </a:rPr>
              <a:t>Then,	r1	</a:t>
            </a:r>
            <a:r>
              <a:rPr sz="3375" spc="-5" dirty="0">
                <a:latin typeface="Times New Roman"/>
                <a:cs typeface="Times New Roman"/>
              </a:rPr>
              <a:t>s1 is </a:t>
            </a:r>
            <a:r>
              <a:rPr sz="3375" dirty="0">
                <a:latin typeface="Times New Roman"/>
                <a:cs typeface="Times New Roman"/>
              </a:rPr>
              <a:t>a </a:t>
            </a:r>
            <a:r>
              <a:rPr sz="3375" spc="-5" dirty="0">
                <a:latin typeface="Times New Roman"/>
                <a:cs typeface="Times New Roman"/>
              </a:rPr>
              <a:t>relation </a:t>
            </a:r>
            <a:r>
              <a:rPr sz="3375" dirty="0">
                <a:latin typeface="Times New Roman"/>
                <a:cs typeface="Times New Roman"/>
              </a:rPr>
              <a:t>on schema</a:t>
            </a:r>
            <a:r>
              <a:rPr sz="3375" spc="-5" dirty="0">
                <a:latin typeface="Times New Roman"/>
                <a:cs typeface="Times New Roman"/>
              </a:rPr>
              <a:t> </a:t>
            </a:r>
            <a:r>
              <a:rPr sz="3375" i="1" dirty="0">
                <a:latin typeface="Times New Roman"/>
                <a:cs typeface="Times New Roman"/>
              </a:rPr>
              <a:t>R1</a:t>
            </a:r>
            <a:endParaRPr sz="3375" dirty="0">
              <a:latin typeface="Times New Roman"/>
              <a:cs typeface="Times New Roman"/>
            </a:endParaRPr>
          </a:p>
          <a:p>
            <a:pPr marL="267295">
              <a:lnSpc>
                <a:spcPts val="3853"/>
              </a:lnSpc>
            </a:pPr>
            <a:r>
              <a:rPr sz="3375" dirty="0">
                <a:latin typeface="Symbol"/>
                <a:cs typeface="Symbol"/>
              </a:rPr>
              <a:t></a:t>
            </a:r>
            <a:r>
              <a:rPr sz="3375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S1 </a:t>
            </a:r>
            <a:r>
              <a:rPr sz="3375" spc="-5" dirty="0">
                <a:latin typeface="Times New Roman"/>
                <a:cs typeface="Times New Roman"/>
              </a:rPr>
              <a:t>obtained </a:t>
            </a:r>
            <a:r>
              <a:rPr sz="3375" dirty="0">
                <a:latin typeface="Times New Roman"/>
                <a:cs typeface="Times New Roman"/>
              </a:rPr>
              <a:t>as</a:t>
            </a:r>
            <a:r>
              <a:rPr sz="3375" spc="-5" dirty="0">
                <a:latin typeface="Times New Roman"/>
                <a:cs typeface="Times New Roman"/>
              </a:rPr>
              <a:t> follows:</a:t>
            </a:r>
            <a:endParaRPr sz="3375" dirty="0">
              <a:latin typeface="Times New Roman"/>
              <a:cs typeface="Times New Roman"/>
            </a:endParaRPr>
          </a:p>
          <a:p>
            <a:pPr marL="611981" lvl="1" indent="-255984">
              <a:lnSpc>
                <a:spcPts val="3848"/>
              </a:lnSpc>
              <a:spcBef>
                <a:spcPts val="398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11981" algn="l"/>
              </a:tabLst>
            </a:pPr>
            <a:r>
              <a:rPr sz="3375" dirty="0">
                <a:latin typeface="Times New Roman"/>
                <a:cs typeface="Times New Roman"/>
              </a:rPr>
              <a:t>Consider </a:t>
            </a:r>
            <a:r>
              <a:rPr sz="3375" spc="-5" dirty="0">
                <a:latin typeface="Times New Roman"/>
                <a:cs typeface="Times New Roman"/>
              </a:rPr>
              <a:t>each </a:t>
            </a:r>
            <a:r>
              <a:rPr sz="3375" dirty="0">
                <a:latin typeface="Times New Roman"/>
                <a:cs typeface="Times New Roman"/>
              </a:rPr>
              <a:t>pair of tuples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r </a:t>
            </a:r>
            <a:r>
              <a:rPr sz="3375" dirty="0">
                <a:latin typeface="Times New Roman"/>
                <a:cs typeface="Times New Roman"/>
              </a:rPr>
              <a:t>from</a:t>
            </a:r>
            <a:r>
              <a:rPr sz="3375" spc="-286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r1</a:t>
            </a:r>
            <a:endParaRPr sz="3375" dirty="0">
              <a:latin typeface="Times New Roman"/>
              <a:cs typeface="Times New Roman"/>
            </a:endParaRPr>
          </a:p>
          <a:p>
            <a:pPr marL="611981">
              <a:lnSpc>
                <a:spcPts val="3848"/>
              </a:lnSpc>
            </a:pPr>
            <a:r>
              <a:rPr sz="3375" dirty="0">
                <a:latin typeface="Times New Roman"/>
                <a:cs typeface="Times New Roman"/>
              </a:rPr>
              <a:t>and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s </a:t>
            </a:r>
            <a:r>
              <a:rPr sz="3375" dirty="0">
                <a:latin typeface="Times New Roman"/>
                <a:cs typeface="Times New Roman"/>
              </a:rPr>
              <a:t>from</a:t>
            </a:r>
            <a:r>
              <a:rPr sz="3375" spc="-277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s1</a:t>
            </a:r>
            <a:r>
              <a:rPr sz="3375" spc="-5" dirty="0">
                <a:latin typeface="Times New Roman"/>
                <a:cs typeface="Times New Roman"/>
              </a:rPr>
              <a:t>.</a:t>
            </a:r>
            <a:endParaRPr sz="3375" dirty="0">
              <a:latin typeface="Times New Roman"/>
              <a:cs typeface="Times New Roman"/>
            </a:endParaRPr>
          </a:p>
          <a:p>
            <a:pPr marL="611981" marR="4763" lvl="1" indent="-255984" algn="just">
              <a:lnSpc>
                <a:spcPct val="90000"/>
              </a:lnSpc>
              <a:spcBef>
                <a:spcPts val="811"/>
              </a:spcBef>
              <a:buClr>
                <a:srgbClr val="FD8537"/>
              </a:buClr>
              <a:buSzPct val="79166"/>
              <a:buFont typeface="Wingdings 2"/>
              <a:buChar char=""/>
              <a:tabLst>
                <a:tab pos="611981" algn="l"/>
              </a:tabLst>
            </a:pPr>
            <a:r>
              <a:rPr sz="3375" dirty="0">
                <a:latin typeface="Times New Roman"/>
                <a:cs typeface="Times New Roman"/>
              </a:rPr>
              <a:t>If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r </a:t>
            </a:r>
            <a:r>
              <a:rPr sz="3375" dirty="0">
                <a:latin typeface="Times New Roman"/>
                <a:cs typeface="Times New Roman"/>
              </a:rPr>
              <a:t>and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s </a:t>
            </a:r>
            <a:r>
              <a:rPr sz="3375" dirty="0">
                <a:latin typeface="Times New Roman"/>
                <a:cs typeface="Times New Roman"/>
              </a:rPr>
              <a:t>have the same </a:t>
            </a:r>
            <a:r>
              <a:rPr sz="3375" spc="-5" dirty="0">
                <a:latin typeface="Times New Roman"/>
                <a:cs typeface="Times New Roman"/>
              </a:rPr>
              <a:t>value </a:t>
            </a:r>
            <a:r>
              <a:rPr sz="3375" dirty="0">
                <a:latin typeface="Times New Roman"/>
                <a:cs typeface="Times New Roman"/>
              </a:rPr>
              <a:t>on each of  the </a:t>
            </a:r>
            <a:r>
              <a:rPr sz="3375" spc="-5" dirty="0">
                <a:latin typeface="Times New Roman"/>
                <a:cs typeface="Times New Roman"/>
              </a:rPr>
              <a:t>attributes </a:t>
            </a:r>
            <a:r>
              <a:rPr sz="3375" dirty="0">
                <a:latin typeface="Times New Roman"/>
                <a:cs typeface="Times New Roman"/>
              </a:rPr>
              <a:t>in </a:t>
            </a:r>
            <a:r>
              <a:rPr sz="3375" i="1" spc="-5" dirty="0">
                <a:latin typeface="Times New Roman"/>
                <a:cs typeface="Times New Roman"/>
              </a:rPr>
              <a:t>R1 </a:t>
            </a:r>
            <a:r>
              <a:rPr sz="3375" dirty="0">
                <a:latin typeface="Symbol"/>
                <a:cs typeface="Symbol"/>
              </a:rPr>
              <a:t></a:t>
            </a:r>
            <a:r>
              <a:rPr sz="3375" dirty="0">
                <a:latin typeface="Times New Roman"/>
                <a:cs typeface="Times New Roman"/>
              </a:rPr>
              <a:t> </a:t>
            </a:r>
            <a:r>
              <a:rPr sz="3375" i="1" dirty="0">
                <a:latin typeface="Times New Roman"/>
                <a:cs typeface="Times New Roman"/>
              </a:rPr>
              <a:t>S1</a:t>
            </a:r>
            <a:r>
              <a:rPr sz="3375" dirty="0">
                <a:latin typeface="Times New Roman"/>
                <a:cs typeface="Times New Roman"/>
              </a:rPr>
              <a:t>, add a tuple </a:t>
            </a:r>
            <a:r>
              <a:rPr sz="3375" i="1" dirty="0">
                <a:latin typeface="Times New Roman"/>
                <a:cs typeface="Times New Roman"/>
              </a:rPr>
              <a:t>t</a:t>
            </a:r>
            <a:r>
              <a:rPr sz="3375" i="1" spc="797" dirty="0">
                <a:latin typeface="Times New Roman"/>
                <a:cs typeface="Times New Roman"/>
              </a:rPr>
              <a:t> </a:t>
            </a:r>
            <a:r>
              <a:rPr sz="3375" dirty="0">
                <a:latin typeface="Times New Roman"/>
                <a:cs typeface="Times New Roman"/>
              </a:rPr>
              <a:t>to  the result,</a:t>
            </a:r>
            <a:r>
              <a:rPr sz="3375" spc="-5" dirty="0">
                <a:latin typeface="Times New Roman"/>
                <a:cs typeface="Times New Roman"/>
              </a:rPr>
              <a:t> </a:t>
            </a:r>
            <a:r>
              <a:rPr sz="3375" dirty="0">
                <a:latin typeface="Times New Roman"/>
                <a:cs typeface="Times New Roman"/>
              </a:rPr>
              <a:t>where</a:t>
            </a:r>
          </a:p>
          <a:p>
            <a:pPr marL="869156" lvl="2" indent="-171450">
              <a:spcBef>
                <a:spcPts val="403"/>
              </a:spcBef>
              <a:buClr>
                <a:srgbClr val="DF752E"/>
              </a:buClr>
              <a:buSzPct val="59722"/>
              <a:buFont typeface="Wingdings"/>
              <a:buChar char=""/>
              <a:tabLst>
                <a:tab pos="869156" algn="l"/>
              </a:tabLst>
            </a:pPr>
            <a:r>
              <a:rPr sz="3375" i="1" dirty="0">
                <a:latin typeface="Times New Roman"/>
                <a:cs typeface="Times New Roman"/>
              </a:rPr>
              <a:t>t </a:t>
            </a:r>
            <a:r>
              <a:rPr sz="3375" spc="-5" dirty="0">
                <a:latin typeface="Times New Roman"/>
                <a:cs typeface="Times New Roman"/>
              </a:rPr>
              <a:t>has </a:t>
            </a:r>
            <a:r>
              <a:rPr sz="3375" dirty="0">
                <a:latin typeface="Times New Roman"/>
                <a:cs typeface="Times New Roman"/>
              </a:rPr>
              <a:t>the same value </a:t>
            </a:r>
            <a:r>
              <a:rPr sz="3375" spc="-5" dirty="0">
                <a:latin typeface="Times New Roman"/>
                <a:cs typeface="Times New Roman"/>
              </a:rPr>
              <a:t>as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r  </a:t>
            </a:r>
            <a:r>
              <a:rPr sz="3375" dirty="0">
                <a:latin typeface="Times New Roman"/>
                <a:cs typeface="Times New Roman"/>
              </a:rPr>
              <a:t>on</a:t>
            </a:r>
            <a:r>
              <a:rPr sz="3375" spc="-300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r1</a:t>
            </a:r>
            <a:endParaRPr sz="3375" dirty="0">
              <a:latin typeface="Times New Roman"/>
              <a:cs typeface="Times New Roman"/>
            </a:endParaRPr>
          </a:p>
          <a:p>
            <a:pPr marL="869156" lvl="2" indent="-171450">
              <a:spcBef>
                <a:spcPts val="403"/>
              </a:spcBef>
              <a:buClr>
                <a:srgbClr val="DF752E"/>
              </a:buClr>
              <a:buSzPct val="59722"/>
              <a:buFont typeface="Wingdings"/>
              <a:buChar char=""/>
              <a:tabLst>
                <a:tab pos="869156" algn="l"/>
              </a:tabLst>
            </a:pPr>
            <a:r>
              <a:rPr sz="3375" i="1" dirty="0">
                <a:latin typeface="Times New Roman"/>
                <a:cs typeface="Times New Roman"/>
              </a:rPr>
              <a:t>t </a:t>
            </a:r>
            <a:r>
              <a:rPr sz="3375" spc="-5" dirty="0">
                <a:latin typeface="Times New Roman"/>
                <a:cs typeface="Times New Roman"/>
              </a:rPr>
              <a:t>has </a:t>
            </a:r>
            <a:r>
              <a:rPr sz="3375" dirty="0">
                <a:latin typeface="Times New Roman"/>
                <a:cs typeface="Times New Roman"/>
              </a:rPr>
              <a:t>the same value </a:t>
            </a:r>
            <a:r>
              <a:rPr sz="3375" spc="-5" dirty="0">
                <a:latin typeface="Times New Roman"/>
                <a:cs typeface="Times New Roman"/>
              </a:rPr>
              <a:t>as </a:t>
            </a:r>
            <a:r>
              <a:rPr sz="3375" i="1" spc="-5" dirty="0">
                <a:latin typeface="Times New Roman"/>
                <a:cs typeface="Times New Roman"/>
              </a:rPr>
              <a:t>t</a:t>
            </a:r>
            <a:r>
              <a:rPr sz="3375" i="1" spc="-7" baseline="-20833" dirty="0">
                <a:latin typeface="Times New Roman"/>
                <a:cs typeface="Times New Roman"/>
              </a:rPr>
              <a:t>s  </a:t>
            </a:r>
            <a:r>
              <a:rPr sz="3375" dirty="0">
                <a:latin typeface="Times New Roman"/>
                <a:cs typeface="Times New Roman"/>
              </a:rPr>
              <a:t>on</a:t>
            </a:r>
            <a:r>
              <a:rPr sz="3375" spc="-300" dirty="0">
                <a:latin typeface="Times New Roman"/>
                <a:cs typeface="Times New Roman"/>
              </a:rPr>
              <a:t> </a:t>
            </a:r>
            <a:r>
              <a:rPr sz="3375" i="1" spc="-5" dirty="0">
                <a:latin typeface="Times New Roman"/>
                <a:cs typeface="Times New Roman"/>
              </a:rPr>
              <a:t>s1</a:t>
            </a:r>
            <a:endParaRPr sz="3375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2839" y="2730342"/>
            <a:ext cx="151448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" name="object 5"/>
          <p:cNvSpPr/>
          <p:nvPr/>
        </p:nvSpPr>
        <p:spPr>
          <a:xfrm>
            <a:off x="9814512" y="643668"/>
            <a:ext cx="190500" cy="251817"/>
          </a:xfrm>
          <a:custGeom>
            <a:avLst/>
            <a:gdLst/>
            <a:ahLst/>
            <a:cxnLst/>
            <a:rect l="l" t="t" r="r" b="b"/>
            <a:pathLst>
              <a:path w="203200" h="268605">
                <a:moveTo>
                  <a:pt x="202691" y="268224"/>
                </a:moveTo>
                <a:lnTo>
                  <a:pt x="202691" y="0"/>
                </a:lnTo>
                <a:lnTo>
                  <a:pt x="101346" y="134112"/>
                </a:lnTo>
                <a:lnTo>
                  <a:pt x="0" y="0"/>
                </a:lnTo>
                <a:lnTo>
                  <a:pt x="0" y="268224"/>
                </a:lnTo>
                <a:lnTo>
                  <a:pt x="101346" y="134112"/>
                </a:lnTo>
                <a:lnTo>
                  <a:pt x="202691" y="268224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/>
          <p:nvPr/>
        </p:nvSpPr>
        <p:spPr>
          <a:xfrm>
            <a:off x="4142899" y="2240281"/>
            <a:ext cx="190500" cy="251817"/>
          </a:xfrm>
          <a:custGeom>
            <a:avLst/>
            <a:gdLst/>
            <a:ahLst/>
            <a:cxnLst/>
            <a:rect l="l" t="t" r="r" b="b"/>
            <a:pathLst>
              <a:path w="203200" h="268605">
                <a:moveTo>
                  <a:pt x="202691" y="268223"/>
                </a:moveTo>
                <a:lnTo>
                  <a:pt x="202691" y="0"/>
                </a:lnTo>
                <a:lnTo>
                  <a:pt x="101345" y="134112"/>
                </a:lnTo>
                <a:lnTo>
                  <a:pt x="0" y="0"/>
                </a:lnTo>
                <a:lnTo>
                  <a:pt x="0" y="268223"/>
                </a:lnTo>
                <a:lnTo>
                  <a:pt x="101345" y="134112"/>
                </a:lnTo>
                <a:lnTo>
                  <a:pt x="202691" y="26822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69804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928" y="530211"/>
            <a:ext cx="8428951" cy="588503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3750" spc="-5" dirty="0">
                <a:solidFill>
                  <a:srgbClr val="565F6C"/>
                </a:solidFill>
                <a:latin typeface="Times New Roman"/>
                <a:cs typeface="Times New Roman"/>
              </a:rPr>
              <a:t>Natural Join</a:t>
            </a:r>
            <a:r>
              <a:rPr sz="3750" spc="-23" dirty="0">
                <a:solidFill>
                  <a:srgbClr val="565F6C"/>
                </a:solidFill>
                <a:latin typeface="Times New Roman"/>
                <a:cs typeface="Times New Roman"/>
              </a:rPr>
              <a:t> </a:t>
            </a:r>
            <a:endParaRPr sz="37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839" y="1701427"/>
            <a:ext cx="6352579" cy="1397017"/>
          </a:xfrm>
          <a:prstGeom prst="rect">
            <a:avLst/>
          </a:prstGeom>
        </p:spPr>
        <p:txBody>
          <a:bodyPr vert="horz" wrap="square" lIns="0" tIns="126206" rIns="0" bIns="0" rtlCol="0">
            <a:spAutoFit/>
          </a:bodyPr>
          <a:lstStyle/>
          <a:p>
            <a:pPr marL="267295" indent="-255389">
              <a:spcBef>
                <a:spcPts val="994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267891" algn="l"/>
              </a:tabLst>
            </a:pPr>
            <a:r>
              <a:rPr sz="3750" i="1" spc="-5" dirty="0">
                <a:latin typeface="Times New Roman"/>
                <a:cs typeface="Times New Roman"/>
              </a:rPr>
              <a:t>R </a:t>
            </a:r>
            <a:r>
              <a:rPr sz="3750" spc="-5" dirty="0">
                <a:latin typeface="Times New Roman"/>
                <a:cs typeface="Times New Roman"/>
              </a:rPr>
              <a:t>= (</a:t>
            </a:r>
            <a:r>
              <a:rPr sz="3750" i="1" spc="-5" dirty="0">
                <a:latin typeface="Times New Roman"/>
                <a:cs typeface="Times New Roman"/>
              </a:rPr>
              <a:t>A, B, </a:t>
            </a:r>
            <a:r>
              <a:rPr sz="3750" i="1" spc="-9" dirty="0">
                <a:latin typeface="Times New Roman"/>
                <a:cs typeface="Times New Roman"/>
              </a:rPr>
              <a:t>C, </a:t>
            </a:r>
            <a:r>
              <a:rPr sz="3750" i="1" spc="-5" dirty="0">
                <a:latin typeface="Times New Roman"/>
                <a:cs typeface="Times New Roman"/>
              </a:rPr>
              <a:t>D</a:t>
            </a:r>
            <a:r>
              <a:rPr sz="3750" spc="-5" dirty="0">
                <a:latin typeface="Times New Roman"/>
                <a:cs typeface="Times New Roman"/>
              </a:rPr>
              <a:t>); </a:t>
            </a:r>
            <a:r>
              <a:rPr sz="3750" i="1" spc="-5" dirty="0">
                <a:latin typeface="Times New Roman"/>
                <a:cs typeface="Times New Roman"/>
              </a:rPr>
              <a:t>S </a:t>
            </a:r>
            <a:r>
              <a:rPr sz="3750" spc="-5" dirty="0">
                <a:latin typeface="Times New Roman"/>
                <a:cs typeface="Times New Roman"/>
              </a:rPr>
              <a:t>= (</a:t>
            </a:r>
            <a:r>
              <a:rPr sz="3750" i="1" spc="-5" dirty="0">
                <a:latin typeface="Times New Roman"/>
                <a:cs typeface="Times New Roman"/>
              </a:rPr>
              <a:t>E, B, D</a:t>
            </a:r>
            <a:r>
              <a:rPr sz="3750" spc="-5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  <a:p>
            <a:pPr marL="267295" indent="-255389">
              <a:spcBef>
                <a:spcPts val="90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267891" algn="l"/>
              </a:tabLst>
            </a:pPr>
            <a:r>
              <a:rPr sz="3750" spc="-5" dirty="0">
                <a:latin typeface="Times New Roman"/>
                <a:cs typeface="Times New Roman"/>
              </a:rPr>
              <a:t>Result schema = </a:t>
            </a:r>
            <a:r>
              <a:rPr sz="3750" dirty="0">
                <a:latin typeface="Times New Roman"/>
                <a:cs typeface="Times New Roman"/>
              </a:rPr>
              <a:t>(</a:t>
            </a:r>
            <a:r>
              <a:rPr sz="3750" i="1" dirty="0">
                <a:latin typeface="Times New Roman"/>
                <a:cs typeface="Times New Roman"/>
              </a:rPr>
              <a:t>A, </a:t>
            </a:r>
            <a:r>
              <a:rPr sz="3750" i="1" spc="-5" dirty="0">
                <a:latin typeface="Times New Roman"/>
                <a:cs typeface="Times New Roman"/>
              </a:rPr>
              <a:t>B, C, D,</a:t>
            </a:r>
            <a:r>
              <a:rPr sz="3750" i="1" spc="-9" dirty="0">
                <a:latin typeface="Times New Roman"/>
                <a:cs typeface="Times New Roman"/>
              </a:rPr>
              <a:t> </a:t>
            </a:r>
            <a:r>
              <a:rPr sz="3750" i="1" spc="-14" dirty="0">
                <a:latin typeface="Times New Roman"/>
                <a:cs typeface="Times New Roman"/>
              </a:rPr>
              <a:t>E</a:t>
            </a:r>
            <a:r>
              <a:rPr sz="3750" spc="-14" dirty="0">
                <a:latin typeface="Times New Roman"/>
                <a:cs typeface="Times New Roman"/>
              </a:rPr>
              <a:t>)</a:t>
            </a:r>
            <a:endParaRPr sz="3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8839" y="2866853"/>
            <a:ext cx="6071592" cy="1547965"/>
          </a:xfrm>
          <a:prstGeom prst="rect">
            <a:avLst/>
          </a:prstGeom>
        </p:spPr>
        <p:txBody>
          <a:bodyPr vert="horz" wrap="square" lIns="0" tIns="332780" rIns="0" bIns="0" rtlCol="0">
            <a:spAutoFit/>
          </a:bodyPr>
          <a:lstStyle/>
          <a:p>
            <a:pPr marL="267295" indent="-255389">
              <a:spcBef>
                <a:spcPts val="2620"/>
              </a:spcBef>
              <a:buClr>
                <a:srgbClr val="FD8537"/>
              </a:buClr>
              <a:buSzPct val="80000"/>
              <a:buFont typeface="Wingdings 2"/>
              <a:buChar char=""/>
              <a:tabLst>
                <a:tab pos="267891" algn="l"/>
                <a:tab pos="1048941" algn="l"/>
              </a:tabLst>
            </a:pPr>
            <a:r>
              <a:rPr sz="3750" i="1" spc="-5" dirty="0">
                <a:latin typeface="Times New Roman"/>
                <a:cs typeface="Times New Roman"/>
              </a:rPr>
              <a:t>r	s </a:t>
            </a:r>
            <a:r>
              <a:rPr sz="3750" spc="-5" dirty="0">
                <a:latin typeface="Times New Roman"/>
                <a:cs typeface="Times New Roman"/>
              </a:rPr>
              <a:t>is defined</a:t>
            </a:r>
            <a:r>
              <a:rPr sz="3750" dirty="0">
                <a:latin typeface="Times New Roman"/>
                <a:cs typeface="Times New Roman"/>
              </a:rPr>
              <a:t> </a:t>
            </a:r>
            <a:r>
              <a:rPr sz="3750" spc="-5" dirty="0">
                <a:latin typeface="Times New Roman"/>
                <a:cs typeface="Times New Roman"/>
              </a:rPr>
              <a:t>as:</a:t>
            </a:r>
            <a:endParaRPr sz="3750">
              <a:latin typeface="Times New Roman"/>
              <a:cs typeface="Times New Roman"/>
            </a:endParaRPr>
          </a:p>
          <a:p>
            <a:pPr marL="506016">
              <a:spcBef>
                <a:spcPts val="1763"/>
              </a:spcBef>
              <a:tabLst>
                <a:tab pos="5372695" algn="l"/>
                <a:tab pos="5706070" algn="l"/>
              </a:tabLst>
            </a:pPr>
            <a:r>
              <a:rPr sz="3938" spc="-7" baseline="13888" dirty="0">
                <a:latin typeface="Symbol"/>
                <a:cs typeface="Symbol"/>
              </a:rPr>
              <a:t>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dirty="0">
                <a:latin typeface="Times New Roman"/>
                <a:cs typeface="Times New Roman"/>
              </a:rPr>
              <a:t>.A,</a:t>
            </a:r>
            <a:r>
              <a:rPr sz="1734" i="1" spc="-33" dirty="0">
                <a:latin typeface="Times New Roman"/>
                <a:cs typeface="Times New Roman"/>
              </a:rPr>
              <a:t> 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dirty="0">
                <a:latin typeface="Times New Roman"/>
                <a:cs typeface="Times New Roman"/>
              </a:rPr>
              <a:t>.B,</a:t>
            </a:r>
            <a:r>
              <a:rPr sz="1734" i="1" spc="-33" dirty="0">
                <a:latin typeface="Times New Roman"/>
                <a:cs typeface="Times New Roman"/>
              </a:rPr>
              <a:t> 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dirty="0">
                <a:latin typeface="Times New Roman"/>
                <a:cs typeface="Times New Roman"/>
              </a:rPr>
              <a:t>.C,</a:t>
            </a:r>
            <a:r>
              <a:rPr sz="1734" i="1" spc="-19" dirty="0">
                <a:latin typeface="Times New Roman"/>
                <a:cs typeface="Times New Roman"/>
              </a:rPr>
              <a:t> 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spc="5" dirty="0">
                <a:latin typeface="Times New Roman"/>
                <a:cs typeface="Times New Roman"/>
              </a:rPr>
              <a:t>.D</a:t>
            </a:r>
            <a:r>
              <a:rPr sz="1734" i="1" dirty="0">
                <a:latin typeface="Times New Roman"/>
                <a:cs typeface="Times New Roman"/>
              </a:rPr>
              <a:t>,</a:t>
            </a:r>
            <a:r>
              <a:rPr sz="1734" i="1" spc="-19" dirty="0">
                <a:latin typeface="Times New Roman"/>
                <a:cs typeface="Times New Roman"/>
              </a:rPr>
              <a:t> </a:t>
            </a:r>
            <a:r>
              <a:rPr sz="1734" i="1" dirty="0">
                <a:latin typeface="Times New Roman"/>
                <a:cs typeface="Times New Roman"/>
              </a:rPr>
              <a:t>s.E</a:t>
            </a:r>
            <a:r>
              <a:rPr sz="1734" i="1" spc="202" dirty="0">
                <a:latin typeface="Times New Roman"/>
                <a:cs typeface="Times New Roman"/>
              </a:rPr>
              <a:t> </a:t>
            </a:r>
            <a:r>
              <a:rPr sz="3938" spc="-7" baseline="13888" dirty="0">
                <a:latin typeface="Times New Roman"/>
                <a:cs typeface="Times New Roman"/>
              </a:rPr>
              <a:t>(</a:t>
            </a:r>
            <a:r>
              <a:rPr sz="3938" baseline="13888" dirty="0">
                <a:latin typeface="Symbol"/>
                <a:cs typeface="Symbol"/>
              </a:rPr>
              <a:t>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dirty="0">
                <a:latin typeface="Times New Roman"/>
                <a:cs typeface="Times New Roman"/>
              </a:rPr>
              <a:t>.B</a:t>
            </a:r>
            <a:r>
              <a:rPr sz="1734" i="1" spc="-23" dirty="0">
                <a:latin typeface="Times New Roman"/>
                <a:cs typeface="Times New Roman"/>
              </a:rPr>
              <a:t> </a:t>
            </a:r>
            <a:r>
              <a:rPr sz="1734" i="1" spc="5" dirty="0">
                <a:latin typeface="Times New Roman"/>
                <a:cs typeface="Times New Roman"/>
              </a:rPr>
              <a:t>=</a:t>
            </a:r>
            <a:r>
              <a:rPr sz="1734" i="1" spc="-9" dirty="0">
                <a:latin typeface="Times New Roman"/>
                <a:cs typeface="Times New Roman"/>
              </a:rPr>
              <a:t> </a:t>
            </a:r>
            <a:r>
              <a:rPr sz="1734" i="1" dirty="0">
                <a:latin typeface="Times New Roman"/>
                <a:cs typeface="Times New Roman"/>
              </a:rPr>
              <a:t>s.B</a:t>
            </a:r>
            <a:r>
              <a:rPr sz="1734" i="1" spc="-5" dirty="0">
                <a:latin typeface="Times New Roman"/>
                <a:cs typeface="Times New Roman"/>
              </a:rPr>
              <a:t> </a:t>
            </a:r>
            <a:r>
              <a:rPr sz="3938" spc="-7" baseline="13888" dirty="0">
                <a:latin typeface="Symbol"/>
                <a:cs typeface="Symbol"/>
              </a:rPr>
              <a:t></a:t>
            </a:r>
            <a:r>
              <a:rPr sz="3938" spc="-337" baseline="13888" dirty="0">
                <a:latin typeface="Times New Roman"/>
                <a:cs typeface="Times New Roman"/>
              </a:rPr>
              <a:t> </a:t>
            </a:r>
            <a:r>
              <a:rPr sz="1734" i="1" spc="-188" dirty="0">
                <a:latin typeface="Times New Roman"/>
                <a:cs typeface="Times New Roman"/>
              </a:rPr>
              <a:t>r</a:t>
            </a:r>
            <a:r>
              <a:rPr sz="1734" i="1" spc="5" dirty="0">
                <a:latin typeface="Times New Roman"/>
                <a:cs typeface="Times New Roman"/>
              </a:rPr>
              <a:t>.D</a:t>
            </a:r>
            <a:r>
              <a:rPr sz="1734" i="1" spc="-14" dirty="0">
                <a:latin typeface="Times New Roman"/>
                <a:cs typeface="Times New Roman"/>
              </a:rPr>
              <a:t> </a:t>
            </a:r>
            <a:r>
              <a:rPr sz="1734" i="1" spc="5" dirty="0">
                <a:latin typeface="Times New Roman"/>
                <a:cs typeface="Times New Roman"/>
              </a:rPr>
              <a:t>=</a:t>
            </a:r>
            <a:r>
              <a:rPr sz="1734" i="1" spc="-9" dirty="0">
                <a:latin typeface="Times New Roman"/>
                <a:cs typeface="Times New Roman"/>
              </a:rPr>
              <a:t> </a:t>
            </a:r>
            <a:r>
              <a:rPr sz="1734" i="1" dirty="0">
                <a:latin typeface="Times New Roman"/>
                <a:cs typeface="Times New Roman"/>
              </a:rPr>
              <a:t>s.D</a:t>
            </a:r>
            <a:r>
              <a:rPr sz="1734" i="1" spc="211" dirty="0">
                <a:latin typeface="Times New Roman"/>
                <a:cs typeface="Times New Roman"/>
              </a:rPr>
              <a:t> </a:t>
            </a:r>
            <a:r>
              <a:rPr sz="3938" spc="-7" baseline="13888" dirty="0">
                <a:latin typeface="Times New Roman"/>
                <a:cs typeface="Times New Roman"/>
              </a:rPr>
              <a:t>(</a:t>
            </a:r>
            <a:r>
              <a:rPr sz="3938" i="1" spc="-7" baseline="13888" dirty="0">
                <a:latin typeface="Times New Roman"/>
                <a:cs typeface="Times New Roman"/>
              </a:rPr>
              <a:t>r</a:t>
            </a:r>
            <a:r>
              <a:rPr sz="3938" i="1" baseline="13888" dirty="0">
                <a:latin typeface="Times New Roman"/>
                <a:cs typeface="Times New Roman"/>
              </a:rPr>
              <a:t>	</a:t>
            </a:r>
            <a:r>
              <a:rPr sz="3938" spc="-7" baseline="13888" dirty="0">
                <a:latin typeface="Times New Roman"/>
                <a:cs typeface="Times New Roman"/>
              </a:rPr>
              <a:t>x</a:t>
            </a:r>
            <a:r>
              <a:rPr sz="3938" baseline="13888" dirty="0">
                <a:latin typeface="Times New Roman"/>
                <a:cs typeface="Times New Roman"/>
              </a:rPr>
              <a:t>	</a:t>
            </a:r>
            <a:r>
              <a:rPr sz="3938" i="1" spc="-7" baseline="13888" dirty="0">
                <a:latin typeface="Times New Roman"/>
                <a:cs typeface="Times New Roman"/>
              </a:rPr>
              <a:t>s</a:t>
            </a:r>
            <a:r>
              <a:rPr sz="3938" spc="-7" baseline="13888" dirty="0">
                <a:latin typeface="Times New Roman"/>
                <a:cs typeface="Times New Roman"/>
              </a:rPr>
              <a:t>))</a:t>
            </a:r>
            <a:endParaRPr sz="3938" baseline="13888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9996" y="3433286"/>
            <a:ext cx="187523" cy="294680"/>
          </a:xfrm>
          <a:custGeom>
            <a:avLst/>
            <a:gdLst/>
            <a:ahLst/>
            <a:cxnLst/>
            <a:rect l="l" t="t" r="r" b="b"/>
            <a:pathLst>
              <a:path w="200025" h="314325">
                <a:moveTo>
                  <a:pt x="199644" y="313943"/>
                </a:moveTo>
                <a:lnTo>
                  <a:pt x="199644" y="0"/>
                </a:lnTo>
                <a:lnTo>
                  <a:pt x="99822" y="156972"/>
                </a:lnTo>
                <a:lnTo>
                  <a:pt x="0" y="0"/>
                </a:lnTo>
                <a:lnTo>
                  <a:pt x="0" y="313943"/>
                </a:lnTo>
                <a:lnTo>
                  <a:pt x="99822" y="156972"/>
                </a:lnTo>
                <a:lnTo>
                  <a:pt x="199644" y="3139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1018254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921741"/>
            <a:ext cx="5614988" cy="444898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813" spc="-42" dirty="0">
                <a:solidFill>
                  <a:srgbClr val="535E6F"/>
                </a:solidFill>
                <a:latin typeface="Times New Roman"/>
                <a:cs typeface="Times New Roman"/>
              </a:rPr>
              <a:t>N</a:t>
            </a:r>
            <a:r>
              <a:rPr sz="2250" spc="-42" dirty="0">
                <a:solidFill>
                  <a:srgbClr val="535E6F"/>
                </a:solidFill>
                <a:latin typeface="Times New Roman"/>
                <a:cs typeface="Times New Roman"/>
              </a:rPr>
              <a:t>ATURAL </a:t>
            </a: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J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OIN </a:t>
            </a:r>
            <a:r>
              <a:rPr sz="2813" spc="-33" dirty="0">
                <a:solidFill>
                  <a:srgbClr val="535E6F"/>
                </a:solidFill>
                <a:latin typeface="Times New Roman"/>
                <a:cs typeface="Times New Roman"/>
              </a:rPr>
              <a:t>O</a:t>
            </a:r>
            <a:r>
              <a:rPr sz="2250" spc="-33" dirty="0">
                <a:solidFill>
                  <a:srgbClr val="535E6F"/>
                </a:solidFill>
                <a:latin typeface="Times New Roman"/>
                <a:cs typeface="Times New Roman"/>
              </a:rPr>
              <a:t>PERATION </a:t>
            </a:r>
            <a:r>
              <a:rPr sz="2813" dirty="0">
                <a:solidFill>
                  <a:srgbClr val="535E6F"/>
                </a:solidFill>
                <a:latin typeface="Times New Roman"/>
                <a:cs typeface="Times New Roman"/>
              </a:rPr>
              <a:t>–</a:t>
            </a:r>
            <a:r>
              <a:rPr sz="2813" spc="-80" dirty="0">
                <a:solidFill>
                  <a:srgbClr val="535E6F"/>
                </a:solidFill>
                <a:latin typeface="Times New Roman"/>
                <a:cs typeface="Times New Roman"/>
              </a:rPr>
              <a:t> </a:t>
            </a: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E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XAMPLE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249" y="1640562"/>
            <a:ext cx="1846064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891" indent="-255984">
              <a:spcBef>
                <a:spcPts val="9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68486" algn="l"/>
              </a:tabLst>
            </a:pPr>
            <a:r>
              <a:rPr sz="2250" dirty="0">
                <a:latin typeface="Times New Roman"/>
                <a:cs typeface="Times New Roman"/>
              </a:rPr>
              <a:t>Relations </a:t>
            </a:r>
            <a:r>
              <a:rPr sz="2250" spc="-47" dirty="0">
                <a:latin typeface="Times New Roman"/>
                <a:cs typeface="Times New Roman"/>
              </a:rPr>
              <a:t>r,</a:t>
            </a:r>
            <a:r>
              <a:rPr sz="2250" spc="-98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Times New Roman"/>
                <a:cs typeface="Times New Roman"/>
              </a:rPr>
              <a:t>s:</a:t>
            </a:r>
            <a:endParaRPr sz="225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50192" y="1598771"/>
          <a:ext cx="1714500" cy="53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995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50192" y="2208848"/>
          <a:ext cx="1714500" cy="1423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9525" algn="ctr">
                        <a:lnSpc>
                          <a:spcPts val="2220"/>
                        </a:lnSpc>
                        <a:spcBef>
                          <a:spcPts val="219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825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2065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220"/>
                        </a:lnSpc>
                        <a:spcBef>
                          <a:spcPts val="219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889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889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2619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5113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  b  a  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996237" y="1565910"/>
          <a:ext cx="1285875" cy="53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05"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1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1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15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996237" y="2175986"/>
          <a:ext cx="1285875" cy="1460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47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0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 marR="151130" algn="just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  a  b  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500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2220"/>
                        </a:lnSpc>
                        <a:spcBef>
                          <a:spcPts val="530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079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016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397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2065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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6310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154697" y="3724036"/>
            <a:ext cx="95250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spc="-5" dirty="0">
                <a:latin typeface="Arial"/>
                <a:cs typeface="Arial"/>
              </a:rPr>
              <a:t>r</a:t>
            </a:r>
            <a:endParaRPr sz="1688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80134" y="4206240"/>
          <a:ext cx="2039537" cy="497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7086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14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14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14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14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148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880134" y="4774882"/>
          <a:ext cx="2039537" cy="14118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71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0169">
                <a:tc>
                  <a:txBody>
                    <a:bodyPr/>
                    <a:lstStyle/>
                    <a:p>
                      <a:pPr marL="9525" algn="ctr">
                        <a:lnSpc>
                          <a:spcPts val="2220"/>
                        </a:lnSpc>
                        <a:spcBef>
                          <a:spcPts val="125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952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2065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48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220"/>
                        </a:lnSpc>
                        <a:spcBef>
                          <a:spcPts val="125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016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143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1430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2700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48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 marR="139700" algn="just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  a  a  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678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220"/>
                        </a:lnSpc>
                        <a:spcBef>
                          <a:spcPts val="125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079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206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0795" algn="ctr">
                        <a:lnSpc>
                          <a:spcPts val="21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14604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488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548092" y="3768805"/>
            <a:ext cx="130969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dirty="0">
                <a:latin typeface="Arial"/>
                <a:cs typeface="Arial"/>
              </a:rPr>
              <a:t>s</a:t>
            </a:r>
            <a:endParaRPr sz="1688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05614" y="4389120"/>
            <a:ext cx="130016" cy="161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3" name="object 13"/>
          <p:cNvSpPr txBox="1"/>
          <p:nvPr/>
        </p:nvSpPr>
        <p:spPr>
          <a:xfrm>
            <a:off x="2754248" y="3127010"/>
            <a:ext cx="1744266" cy="146524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376833">
              <a:spcBef>
                <a:spcPts val="94"/>
              </a:spcBef>
            </a:pPr>
            <a:r>
              <a:rPr sz="1688" spc="-5" dirty="0">
                <a:latin typeface="Arial"/>
                <a:cs typeface="Arial"/>
              </a:rPr>
              <a:t>Join</a:t>
            </a:r>
            <a:r>
              <a:rPr sz="1688" spc="-66" dirty="0">
                <a:latin typeface="Arial"/>
                <a:cs typeface="Arial"/>
              </a:rPr>
              <a:t> </a:t>
            </a:r>
            <a:r>
              <a:rPr sz="1688" spc="-5" dirty="0">
                <a:latin typeface="Arial"/>
                <a:cs typeface="Arial"/>
              </a:rPr>
              <a:t>Condition</a:t>
            </a:r>
            <a:endParaRPr sz="1688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547">
              <a:latin typeface="Times New Roman"/>
              <a:cs typeface="Times New Roman"/>
            </a:endParaRPr>
          </a:p>
          <a:p>
            <a:pPr marL="11906"/>
            <a:r>
              <a:rPr sz="1500" i="1" spc="-61" dirty="0">
                <a:latin typeface="Times New Roman"/>
                <a:cs typeface="Times New Roman"/>
              </a:rPr>
              <a:t>r.B </a:t>
            </a:r>
            <a:r>
              <a:rPr sz="1500" i="1" spc="-5" dirty="0">
                <a:latin typeface="Times New Roman"/>
                <a:cs typeface="Times New Roman"/>
              </a:rPr>
              <a:t>= s.B </a:t>
            </a:r>
            <a:r>
              <a:rPr sz="3375" baseline="13888" dirty="0">
                <a:latin typeface="Symbol"/>
                <a:cs typeface="Symbol"/>
              </a:rPr>
              <a:t></a:t>
            </a:r>
            <a:r>
              <a:rPr sz="3375" baseline="13888" dirty="0">
                <a:latin typeface="Times New Roman"/>
                <a:cs typeface="Times New Roman"/>
              </a:rPr>
              <a:t> </a:t>
            </a:r>
            <a:r>
              <a:rPr sz="1500" i="1" spc="-61" dirty="0">
                <a:latin typeface="Times New Roman"/>
                <a:cs typeface="Times New Roman"/>
              </a:rPr>
              <a:t>r.D </a:t>
            </a:r>
            <a:r>
              <a:rPr sz="1500" i="1" spc="-5" dirty="0">
                <a:latin typeface="Times New Roman"/>
                <a:cs typeface="Times New Roman"/>
              </a:rPr>
              <a:t>=</a:t>
            </a:r>
            <a:r>
              <a:rPr sz="1500" i="1" spc="-107" dirty="0">
                <a:latin typeface="Times New Roman"/>
                <a:cs typeface="Times New Roman"/>
              </a:rPr>
              <a:t> </a:t>
            </a:r>
            <a:r>
              <a:rPr sz="1500" i="1" spc="-5" dirty="0">
                <a:latin typeface="Times New Roman"/>
                <a:cs typeface="Times New Roman"/>
              </a:rPr>
              <a:t>s.D</a:t>
            </a:r>
            <a:endParaRPr sz="1500">
              <a:latin typeface="Times New Roman"/>
              <a:cs typeface="Times New Roman"/>
            </a:endParaRPr>
          </a:p>
          <a:p>
            <a:pPr marL="132159">
              <a:spcBef>
                <a:spcPts val="2456"/>
              </a:spcBef>
              <a:tabLst>
                <a:tab pos="538163" algn="l"/>
              </a:tabLst>
            </a:pPr>
            <a:r>
              <a:rPr sz="1875" i="1" dirty="0">
                <a:latin typeface="Arial"/>
                <a:cs typeface="Arial"/>
              </a:rPr>
              <a:t>r	s</a:t>
            </a:r>
            <a:endParaRPr sz="187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93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676" y="337498"/>
            <a:ext cx="6486604" cy="626975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DIVISION</a:t>
            </a:r>
            <a:r>
              <a:rPr sz="4000" spc="1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28" dirty="0">
                <a:solidFill>
                  <a:srgbClr val="FF0000"/>
                </a:solidFill>
                <a:latin typeface="Times New Roman"/>
                <a:cs typeface="Times New Roman"/>
              </a:rPr>
              <a:t>OPERATION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3600" y="1167874"/>
            <a:ext cx="7794427" cy="3547782"/>
          </a:xfrm>
          <a:prstGeom prst="rect">
            <a:avLst/>
          </a:prstGeom>
        </p:spPr>
        <p:txBody>
          <a:bodyPr vert="horz" wrap="square" lIns="0" tIns="194072" rIns="0" bIns="0" rtlCol="0">
            <a:spAutoFit/>
          </a:bodyPr>
          <a:lstStyle/>
          <a:p>
            <a:pPr marL="251817" indent="-198238">
              <a:spcBef>
                <a:spcPts val="1528"/>
              </a:spcBef>
              <a:buChar char="•"/>
              <a:tabLst>
                <a:tab pos="252413" algn="l"/>
              </a:tabLst>
            </a:pPr>
            <a:r>
              <a:rPr sz="2625" spc="-5" dirty="0">
                <a:latin typeface="Times New Roman"/>
                <a:cs typeface="Times New Roman"/>
              </a:rPr>
              <a:t>Notation: </a:t>
            </a:r>
            <a:r>
              <a:rPr sz="2625" i="1" spc="-5" dirty="0">
                <a:latin typeface="Times New Roman"/>
                <a:cs typeface="Times New Roman"/>
              </a:rPr>
              <a:t>r </a:t>
            </a:r>
            <a:r>
              <a:rPr sz="2625" spc="-5" dirty="0">
                <a:latin typeface="Symbol"/>
                <a:cs typeface="Symbol"/>
              </a:rPr>
              <a:t></a:t>
            </a:r>
            <a:r>
              <a:rPr sz="2625" dirty="0">
                <a:latin typeface="Times New Roman"/>
                <a:cs typeface="Times New Roman"/>
              </a:rPr>
              <a:t> </a:t>
            </a:r>
            <a:r>
              <a:rPr sz="2625" i="1" spc="-5" dirty="0">
                <a:latin typeface="Times New Roman"/>
                <a:cs typeface="Times New Roman"/>
              </a:rPr>
              <a:t>s</a:t>
            </a:r>
            <a:endParaRPr sz="2625" dirty="0">
              <a:latin typeface="Times New Roman"/>
              <a:cs typeface="Times New Roman"/>
            </a:endParaRPr>
          </a:p>
          <a:p>
            <a:pPr marL="267295" indent="-255389">
              <a:spcBef>
                <a:spcPts val="1434"/>
              </a:spcBef>
              <a:buClr>
                <a:srgbClr val="FD8537"/>
              </a:buClr>
              <a:buSzPct val="69642"/>
              <a:buFont typeface="Courier New"/>
              <a:buChar char="o"/>
              <a:tabLst>
                <a:tab pos="267891" algn="l"/>
              </a:tabLst>
            </a:pPr>
            <a:r>
              <a:rPr sz="2625" spc="-5" dirty="0">
                <a:latin typeface="Times New Roman"/>
                <a:cs typeface="Times New Roman"/>
              </a:rPr>
              <a:t>Suited to </a:t>
            </a:r>
            <a:r>
              <a:rPr sz="2625" dirty="0">
                <a:latin typeface="Times New Roman"/>
                <a:cs typeface="Times New Roman"/>
              </a:rPr>
              <a:t>queries </a:t>
            </a:r>
            <a:r>
              <a:rPr sz="2625" spc="-5" dirty="0">
                <a:latin typeface="Times New Roman"/>
                <a:cs typeface="Times New Roman"/>
              </a:rPr>
              <a:t>that include the phrase “for</a:t>
            </a:r>
            <a:r>
              <a:rPr sz="2625" spc="-42" dirty="0">
                <a:latin typeface="Times New Roman"/>
                <a:cs typeface="Times New Roman"/>
              </a:rPr>
              <a:t> </a:t>
            </a:r>
            <a:r>
              <a:rPr sz="2625" spc="-5" dirty="0">
                <a:latin typeface="Times New Roman"/>
                <a:cs typeface="Times New Roman"/>
              </a:rPr>
              <a:t>all”.</a:t>
            </a:r>
            <a:endParaRPr sz="2625" dirty="0">
              <a:latin typeface="Times New Roman"/>
              <a:cs typeface="Times New Roman"/>
            </a:endParaRPr>
          </a:p>
          <a:p>
            <a:pPr marL="267295" marR="4763" indent="-255389">
              <a:spcBef>
                <a:spcPts val="563"/>
              </a:spcBef>
              <a:buClr>
                <a:srgbClr val="FD8537"/>
              </a:buClr>
              <a:buSzPct val="69642"/>
              <a:buFont typeface="Courier New"/>
              <a:buChar char="o"/>
              <a:tabLst>
                <a:tab pos="267891" algn="l"/>
              </a:tabLst>
            </a:pPr>
            <a:r>
              <a:rPr sz="2625" spc="-9" dirty="0">
                <a:latin typeface="Times New Roman"/>
                <a:cs typeface="Times New Roman"/>
              </a:rPr>
              <a:t>Let </a:t>
            </a:r>
            <a:r>
              <a:rPr sz="2625" i="1" spc="-5" dirty="0">
                <a:latin typeface="Times New Roman"/>
                <a:cs typeface="Times New Roman"/>
              </a:rPr>
              <a:t>r </a:t>
            </a:r>
            <a:r>
              <a:rPr sz="2625" spc="-5" dirty="0">
                <a:latin typeface="Times New Roman"/>
                <a:cs typeface="Times New Roman"/>
              </a:rPr>
              <a:t>and </a:t>
            </a:r>
            <a:r>
              <a:rPr sz="2625" i="1" spc="-5" dirty="0">
                <a:latin typeface="Times New Roman"/>
                <a:cs typeface="Times New Roman"/>
              </a:rPr>
              <a:t>s </a:t>
            </a:r>
            <a:r>
              <a:rPr sz="2625" spc="-5" dirty="0">
                <a:latin typeface="Times New Roman"/>
                <a:cs typeface="Times New Roman"/>
              </a:rPr>
              <a:t>be relations on schemas R and S respectively  where </a:t>
            </a:r>
            <a:r>
              <a:rPr sz="2625" i="1" spc="-5" dirty="0">
                <a:latin typeface="Times New Roman"/>
                <a:cs typeface="Times New Roman"/>
              </a:rPr>
              <a:t>R </a:t>
            </a:r>
            <a:r>
              <a:rPr sz="2625" spc="-5" dirty="0">
                <a:latin typeface="Times New Roman"/>
                <a:cs typeface="Times New Roman"/>
              </a:rPr>
              <a:t>= </a:t>
            </a:r>
            <a:r>
              <a:rPr sz="2625" dirty="0">
                <a:latin typeface="Times New Roman"/>
                <a:cs typeface="Times New Roman"/>
              </a:rPr>
              <a:t>(</a:t>
            </a:r>
            <a:r>
              <a:rPr sz="2625" i="1" dirty="0">
                <a:latin typeface="Times New Roman"/>
                <a:cs typeface="Times New Roman"/>
              </a:rPr>
              <a:t>A</a:t>
            </a:r>
            <a:r>
              <a:rPr sz="2602" baseline="-21021" dirty="0">
                <a:latin typeface="Times New Roman"/>
                <a:cs typeface="Times New Roman"/>
              </a:rPr>
              <a:t>1</a:t>
            </a:r>
            <a:r>
              <a:rPr sz="2625" dirty="0">
                <a:latin typeface="Times New Roman"/>
                <a:cs typeface="Times New Roman"/>
              </a:rPr>
              <a:t>, </a:t>
            </a:r>
            <a:r>
              <a:rPr sz="2625" spc="-5" dirty="0">
                <a:latin typeface="Times New Roman"/>
                <a:cs typeface="Times New Roman"/>
              </a:rPr>
              <a:t>…, </a:t>
            </a:r>
            <a:r>
              <a:rPr sz="2625" i="1" dirty="0">
                <a:latin typeface="Times New Roman"/>
                <a:cs typeface="Times New Roman"/>
              </a:rPr>
              <a:t>A</a:t>
            </a:r>
            <a:r>
              <a:rPr sz="2602" i="1" baseline="-21021" dirty="0">
                <a:latin typeface="Times New Roman"/>
                <a:cs typeface="Times New Roman"/>
              </a:rPr>
              <a:t>m</a:t>
            </a:r>
            <a:r>
              <a:rPr sz="2625" dirty="0">
                <a:latin typeface="Times New Roman"/>
                <a:cs typeface="Times New Roman"/>
              </a:rPr>
              <a:t>, </a:t>
            </a:r>
            <a:r>
              <a:rPr sz="2625" i="1" dirty="0">
                <a:latin typeface="Times New Roman"/>
                <a:cs typeface="Times New Roman"/>
              </a:rPr>
              <a:t>B</a:t>
            </a:r>
            <a:r>
              <a:rPr sz="2602" baseline="-21021" dirty="0">
                <a:latin typeface="Times New Roman"/>
                <a:cs typeface="Times New Roman"/>
              </a:rPr>
              <a:t>1</a:t>
            </a:r>
            <a:r>
              <a:rPr sz="2625" dirty="0">
                <a:latin typeface="Times New Roman"/>
                <a:cs typeface="Times New Roman"/>
              </a:rPr>
              <a:t>, </a:t>
            </a:r>
            <a:r>
              <a:rPr sz="2625" spc="-5" dirty="0">
                <a:latin typeface="Times New Roman"/>
                <a:cs typeface="Times New Roman"/>
              </a:rPr>
              <a:t>…, </a:t>
            </a:r>
            <a:r>
              <a:rPr sz="2625" i="1" dirty="0">
                <a:latin typeface="Times New Roman"/>
                <a:cs typeface="Times New Roman"/>
              </a:rPr>
              <a:t>B</a:t>
            </a:r>
            <a:r>
              <a:rPr sz="2602" i="1" baseline="-21021" dirty="0">
                <a:latin typeface="Times New Roman"/>
                <a:cs typeface="Times New Roman"/>
              </a:rPr>
              <a:t>n</a:t>
            </a:r>
            <a:r>
              <a:rPr sz="2625" dirty="0">
                <a:latin typeface="Times New Roman"/>
                <a:cs typeface="Times New Roman"/>
              </a:rPr>
              <a:t>) </a:t>
            </a:r>
            <a:r>
              <a:rPr sz="2625" spc="-5" dirty="0">
                <a:latin typeface="Times New Roman"/>
                <a:cs typeface="Times New Roman"/>
              </a:rPr>
              <a:t>and </a:t>
            </a:r>
            <a:r>
              <a:rPr sz="2625" i="1" spc="-5" dirty="0">
                <a:latin typeface="Times New Roman"/>
                <a:cs typeface="Times New Roman"/>
              </a:rPr>
              <a:t>S </a:t>
            </a:r>
            <a:r>
              <a:rPr sz="2625" spc="-5" dirty="0">
                <a:latin typeface="Times New Roman"/>
                <a:cs typeface="Times New Roman"/>
              </a:rPr>
              <a:t>= (</a:t>
            </a:r>
            <a:r>
              <a:rPr sz="2625" i="1" spc="-5" dirty="0">
                <a:latin typeface="Times New Roman"/>
                <a:cs typeface="Times New Roman"/>
              </a:rPr>
              <a:t>B</a:t>
            </a:r>
            <a:r>
              <a:rPr sz="2602" spc="-7" baseline="-21021" dirty="0">
                <a:latin typeface="Times New Roman"/>
                <a:cs typeface="Times New Roman"/>
              </a:rPr>
              <a:t>1</a:t>
            </a:r>
            <a:r>
              <a:rPr sz="2625" spc="-5" dirty="0">
                <a:latin typeface="Times New Roman"/>
                <a:cs typeface="Times New Roman"/>
              </a:rPr>
              <a:t>, …,</a:t>
            </a:r>
            <a:r>
              <a:rPr sz="2625" spc="75" dirty="0">
                <a:latin typeface="Times New Roman"/>
                <a:cs typeface="Times New Roman"/>
              </a:rPr>
              <a:t> </a:t>
            </a:r>
            <a:r>
              <a:rPr sz="2625" i="1" dirty="0">
                <a:latin typeface="Times New Roman"/>
                <a:cs typeface="Times New Roman"/>
              </a:rPr>
              <a:t>B</a:t>
            </a:r>
            <a:r>
              <a:rPr sz="2602" i="1" baseline="-21021" dirty="0">
                <a:latin typeface="Times New Roman"/>
                <a:cs typeface="Times New Roman"/>
              </a:rPr>
              <a:t>n</a:t>
            </a:r>
            <a:r>
              <a:rPr sz="2625" dirty="0">
                <a:latin typeface="Times New Roman"/>
                <a:cs typeface="Times New Roman"/>
              </a:rPr>
              <a:t>)</a:t>
            </a:r>
          </a:p>
          <a:p>
            <a:pPr marL="267295" indent="-255389">
              <a:spcBef>
                <a:spcPts val="563"/>
              </a:spcBef>
              <a:buClr>
                <a:srgbClr val="FD8537"/>
              </a:buClr>
              <a:buSzPct val="69354"/>
              <a:buFont typeface="Courier New"/>
              <a:buChar char="o"/>
              <a:tabLst>
                <a:tab pos="267891" algn="l"/>
                <a:tab pos="2337792" algn="l"/>
              </a:tabLst>
            </a:pPr>
            <a:r>
              <a:rPr sz="2906" spc="-5" dirty="0">
                <a:latin typeface="Times New Roman"/>
                <a:cs typeface="Times New Roman"/>
              </a:rPr>
              <a:t>The</a:t>
            </a:r>
            <a:r>
              <a:rPr sz="2906" spc="14" dirty="0">
                <a:latin typeface="Times New Roman"/>
                <a:cs typeface="Times New Roman"/>
              </a:rPr>
              <a:t> </a:t>
            </a:r>
            <a:r>
              <a:rPr sz="2906" spc="-5" dirty="0">
                <a:latin typeface="Times New Roman"/>
                <a:cs typeface="Times New Roman"/>
              </a:rPr>
              <a:t>result</a:t>
            </a:r>
            <a:r>
              <a:rPr sz="2906" spc="9" dirty="0">
                <a:latin typeface="Times New Roman"/>
                <a:cs typeface="Times New Roman"/>
              </a:rPr>
              <a:t> </a:t>
            </a:r>
            <a:r>
              <a:rPr sz="2906" spc="-5" dirty="0">
                <a:latin typeface="Times New Roman"/>
                <a:cs typeface="Times New Roman"/>
              </a:rPr>
              <a:t>of	r </a:t>
            </a:r>
            <a:r>
              <a:rPr sz="2906" spc="-5" dirty="0">
                <a:latin typeface="Symbol"/>
                <a:cs typeface="Symbol"/>
              </a:rPr>
              <a:t></a:t>
            </a:r>
            <a:r>
              <a:rPr sz="2906" spc="-5" dirty="0">
                <a:latin typeface="Times New Roman"/>
                <a:cs typeface="Times New Roman"/>
              </a:rPr>
              <a:t> s is a relation on schema </a:t>
            </a:r>
            <a:r>
              <a:rPr sz="2625" i="1" spc="-5" dirty="0">
                <a:latin typeface="Times New Roman"/>
                <a:cs typeface="Times New Roman"/>
              </a:rPr>
              <a:t>R </a:t>
            </a:r>
            <a:r>
              <a:rPr sz="2625" spc="-5" dirty="0">
                <a:latin typeface="Times New Roman"/>
                <a:cs typeface="Times New Roman"/>
              </a:rPr>
              <a:t>– </a:t>
            </a:r>
            <a:r>
              <a:rPr sz="2625" i="1" spc="-5" dirty="0">
                <a:latin typeface="Times New Roman"/>
                <a:cs typeface="Times New Roman"/>
              </a:rPr>
              <a:t>S</a:t>
            </a:r>
            <a:r>
              <a:rPr sz="2625" i="1" spc="80" dirty="0">
                <a:latin typeface="Times New Roman"/>
                <a:cs typeface="Times New Roman"/>
              </a:rPr>
              <a:t> </a:t>
            </a:r>
            <a:r>
              <a:rPr sz="2625" spc="-5" dirty="0">
                <a:latin typeface="Times New Roman"/>
                <a:cs typeface="Times New Roman"/>
              </a:rPr>
              <a:t>=</a:t>
            </a:r>
            <a:endParaRPr sz="2625" dirty="0">
              <a:latin typeface="Times New Roman"/>
              <a:cs typeface="Times New Roman"/>
            </a:endParaRPr>
          </a:p>
          <a:p>
            <a:pPr marL="267295"/>
            <a:r>
              <a:rPr sz="2625" dirty="0">
                <a:latin typeface="Times New Roman"/>
                <a:cs typeface="Times New Roman"/>
              </a:rPr>
              <a:t>(</a:t>
            </a:r>
            <a:r>
              <a:rPr sz="2625" i="1" dirty="0">
                <a:latin typeface="Times New Roman"/>
                <a:cs typeface="Times New Roman"/>
              </a:rPr>
              <a:t>A</a:t>
            </a:r>
            <a:r>
              <a:rPr sz="2602" baseline="-21021" dirty="0">
                <a:latin typeface="Times New Roman"/>
                <a:cs typeface="Times New Roman"/>
              </a:rPr>
              <a:t>1</a:t>
            </a:r>
            <a:r>
              <a:rPr sz="2625" dirty="0">
                <a:latin typeface="Times New Roman"/>
                <a:cs typeface="Times New Roman"/>
              </a:rPr>
              <a:t>, </a:t>
            </a:r>
            <a:r>
              <a:rPr sz="2625" spc="-5" dirty="0">
                <a:latin typeface="Times New Roman"/>
                <a:cs typeface="Times New Roman"/>
              </a:rPr>
              <a:t>…,</a:t>
            </a:r>
            <a:r>
              <a:rPr sz="2625" spc="5" dirty="0">
                <a:latin typeface="Times New Roman"/>
                <a:cs typeface="Times New Roman"/>
              </a:rPr>
              <a:t> </a:t>
            </a:r>
            <a:r>
              <a:rPr sz="2625" i="1" dirty="0">
                <a:latin typeface="Times New Roman"/>
                <a:cs typeface="Times New Roman"/>
              </a:rPr>
              <a:t>A</a:t>
            </a:r>
            <a:r>
              <a:rPr sz="2602" i="1" baseline="-21021" dirty="0">
                <a:latin typeface="Times New Roman"/>
                <a:cs typeface="Times New Roman"/>
              </a:rPr>
              <a:t>m</a:t>
            </a:r>
            <a:r>
              <a:rPr sz="2625" dirty="0">
                <a:latin typeface="Times New Roman"/>
                <a:cs typeface="Times New Roman"/>
              </a:rPr>
              <a:t>)</a:t>
            </a:r>
          </a:p>
          <a:p>
            <a:pPr marL="451842">
              <a:spcBef>
                <a:spcPts val="727"/>
              </a:spcBef>
              <a:tabLst>
                <a:tab pos="2129433" algn="l"/>
                <a:tab pos="2394942" algn="l"/>
              </a:tabLst>
            </a:pPr>
            <a:r>
              <a:rPr sz="3000" i="1" dirty="0">
                <a:latin typeface="Times New Roman"/>
                <a:cs typeface="Times New Roman"/>
              </a:rPr>
              <a:t>r </a:t>
            </a:r>
            <a:r>
              <a:rPr sz="3000" dirty="0">
                <a:latin typeface="Symbol"/>
                <a:cs typeface="Symbol"/>
              </a:rPr>
              <a:t>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s </a:t>
            </a:r>
            <a:r>
              <a:rPr sz="3000" dirty="0">
                <a:latin typeface="Times New Roman"/>
                <a:cs typeface="Times New Roman"/>
              </a:rPr>
              <a:t>=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{</a:t>
            </a:r>
            <a:r>
              <a:rPr sz="3000" spc="-14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t	</a:t>
            </a:r>
            <a:r>
              <a:rPr sz="3000" dirty="0">
                <a:latin typeface="Times New Roman"/>
                <a:cs typeface="Times New Roman"/>
              </a:rPr>
              <a:t>|	</a:t>
            </a:r>
            <a:r>
              <a:rPr sz="3000" i="1" dirty="0">
                <a:latin typeface="Times New Roman"/>
                <a:cs typeface="Times New Roman"/>
              </a:rPr>
              <a:t>t </a:t>
            </a:r>
            <a:r>
              <a:rPr sz="3000" dirty="0">
                <a:latin typeface="Symbol"/>
                <a:cs typeface="Symbol"/>
              </a:rPr>
              <a:t>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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2953" i="1" baseline="-21164" dirty="0">
                <a:latin typeface="Times New Roman"/>
                <a:cs typeface="Times New Roman"/>
              </a:rPr>
              <a:t>R-S</a:t>
            </a:r>
            <a:r>
              <a:rPr sz="3000" dirty="0">
                <a:latin typeface="Times New Roman"/>
                <a:cs typeface="Times New Roman"/>
              </a:rPr>
              <a:t>(</a:t>
            </a:r>
            <a:r>
              <a:rPr sz="3000" i="1" dirty="0">
                <a:latin typeface="Times New Roman"/>
                <a:cs typeface="Times New Roman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) </a:t>
            </a:r>
            <a:r>
              <a:rPr sz="3000" dirty="0">
                <a:latin typeface="Symbol"/>
                <a:cs typeface="Symbol"/>
              </a:rPr>
              <a:t>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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u </a:t>
            </a:r>
            <a:r>
              <a:rPr sz="3000" dirty="0">
                <a:latin typeface="Symbol"/>
                <a:cs typeface="Symbol"/>
              </a:rPr>
              <a:t>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s </a:t>
            </a:r>
            <a:r>
              <a:rPr sz="3000" dirty="0">
                <a:latin typeface="Times New Roman"/>
                <a:cs typeface="Times New Roman"/>
              </a:rPr>
              <a:t>( </a:t>
            </a:r>
            <a:r>
              <a:rPr sz="3000" i="1" spc="-5" dirty="0">
                <a:latin typeface="Times New Roman"/>
                <a:cs typeface="Times New Roman"/>
              </a:rPr>
              <a:t>tu </a:t>
            </a:r>
            <a:r>
              <a:rPr sz="3000" dirty="0">
                <a:latin typeface="Symbol"/>
                <a:cs typeface="Symbol"/>
              </a:rPr>
              <a:t>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r </a:t>
            </a:r>
            <a:r>
              <a:rPr sz="3000" dirty="0">
                <a:latin typeface="Times New Roman"/>
                <a:cs typeface="Times New Roman"/>
              </a:rPr>
              <a:t>)</a:t>
            </a:r>
            <a:r>
              <a:rPr sz="3000" spc="-89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25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9" y="921741"/>
            <a:ext cx="4825603" cy="444898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D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IVISION </a:t>
            </a:r>
            <a:r>
              <a:rPr sz="2813" spc="-33" dirty="0">
                <a:solidFill>
                  <a:srgbClr val="535E6F"/>
                </a:solidFill>
                <a:latin typeface="Times New Roman"/>
                <a:cs typeface="Times New Roman"/>
              </a:rPr>
              <a:t>O</a:t>
            </a:r>
            <a:r>
              <a:rPr sz="2250" spc="-33" dirty="0">
                <a:solidFill>
                  <a:srgbClr val="535E6F"/>
                </a:solidFill>
                <a:latin typeface="Times New Roman"/>
                <a:cs typeface="Times New Roman"/>
              </a:rPr>
              <a:t>PERATION </a:t>
            </a:r>
            <a:r>
              <a:rPr sz="2813" dirty="0">
                <a:solidFill>
                  <a:srgbClr val="535E6F"/>
                </a:solidFill>
                <a:latin typeface="Times New Roman"/>
                <a:cs typeface="Times New Roman"/>
              </a:rPr>
              <a:t>–</a:t>
            </a:r>
            <a:r>
              <a:rPr sz="2813" spc="-202" dirty="0">
                <a:solidFill>
                  <a:srgbClr val="535E6F"/>
                </a:solidFill>
                <a:latin typeface="Times New Roman"/>
                <a:cs typeface="Times New Roman"/>
              </a:rPr>
              <a:t> </a:t>
            </a: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E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XAMPLE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248" y="1435180"/>
            <a:ext cx="1466850" cy="300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875" dirty="0">
                <a:latin typeface="Arial"/>
                <a:cs typeface="Arial"/>
              </a:rPr>
              <a:t>Relations </a:t>
            </a:r>
            <a:r>
              <a:rPr sz="1875" i="1" spc="-52" dirty="0">
                <a:latin typeface="Arial"/>
                <a:cs typeface="Arial"/>
              </a:rPr>
              <a:t>r,</a:t>
            </a:r>
            <a:r>
              <a:rPr sz="1875" i="1" spc="-103" dirty="0">
                <a:latin typeface="Arial"/>
                <a:cs typeface="Arial"/>
              </a:rPr>
              <a:t> </a:t>
            </a:r>
            <a:r>
              <a:rPr sz="1875" i="1" dirty="0">
                <a:latin typeface="Arial"/>
                <a:cs typeface="Arial"/>
              </a:rPr>
              <a:t>s</a:t>
            </a:r>
            <a:r>
              <a:rPr sz="1875" dirty="0">
                <a:latin typeface="Arial"/>
                <a:cs typeface="Arial"/>
              </a:rPr>
              <a:t>:</a:t>
            </a:r>
            <a:endParaRPr sz="1875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4248" y="4857273"/>
            <a:ext cx="552450" cy="301165"/>
          </a:xfrm>
          <a:prstGeom prst="rect">
            <a:avLst/>
          </a:prstGeom>
        </p:spPr>
        <p:txBody>
          <a:bodyPr vert="horz" wrap="square" lIns="0" tIns="12502" rIns="0" bIns="0" rtlCol="0">
            <a:spAutoFit/>
          </a:bodyPr>
          <a:lstStyle/>
          <a:p>
            <a:pPr marL="11906">
              <a:spcBef>
                <a:spcPts val="98"/>
              </a:spcBef>
            </a:pPr>
            <a:r>
              <a:rPr sz="1875" i="1" dirty="0">
                <a:latin typeface="Arial"/>
                <a:cs typeface="Arial"/>
              </a:rPr>
              <a:t>r </a:t>
            </a:r>
            <a:r>
              <a:rPr sz="1875" dirty="0">
                <a:latin typeface="Symbol"/>
                <a:cs typeface="Symbol"/>
              </a:rPr>
              <a:t></a:t>
            </a:r>
            <a:r>
              <a:rPr sz="1875" spc="-38" dirty="0">
                <a:latin typeface="Times New Roman"/>
                <a:cs typeface="Times New Roman"/>
              </a:rPr>
              <a:t> </a:t>
            </a:r>
            <a:r>
              <a:rPr sz="1875" i="1" dirty="0">
                <a:latin typeface="Arial"/>
                <a:cs typeface="Arial"/>
              </a:rPr>
              <a:t>s</a:t>
            </a:r>
            <a:r>
              <a:rPr sz="1875" dirty="0">
                <a:latin typeface="Arial"/>
                <a:cs typeface="Arial"/>
              </a:rPr>
              <a:t>:</a:t>
            </a:r>
            <a:endParaRPr sz="187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181" y="4849176"/>
            <a:ext cx="428625" cy="3553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4655" rIns="0" bIns="0" rtlCol="0">
            <a:spAutoFit/>
          </a:bodyPr>
          <a:lstStyle/>
          <a:p>
            <a:pPr marL="141089">
              <a:spcBef>
                <a:spcPts val="745"/>
              </a:spcBef>
            </a:pPr>
            <a:r>
              <a:rPr sz="1688" i="1" dirty="0">
                <a:latin typeface="Arial"/>
                <a:cs typeface="Arial"/>
              </a:rPr>
              <a:t>A</a:t>
            </a:r>
            <a:endParaRPr sz="16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9109" y="1371599"/>
            <a:ext cx="428625" cy="355931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42875">
              <a:spcBef>
                <a:spcPts val="750"/>
              </a:spcBef>
            </a:pPr>
            <a:r>
              <a:rPr sz="1688" i="1" dirty="0">
                <a:latin typeface="Arial"/>
                <a:cs typeface="Arial"/>
              </a:rPr>
              <a:t>B</a:t>
            </a:r>
            <a:endParaRPr sz="16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7181" y="5366385"/>
            <a:ext cx="428625" cy="724229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0127" rIns="0" bIns="0" rtlCol="0">
            <a:spAutoFit/>
          </a:bodyPr>
          <a:lstStyle/>
          <a:p>
            <a:pPr algn="ctr">
              <a:spcBef>
                <a:spcPts val="473"/>
              </a:spcBef>
            </a:pPr>
            <a:r>
              <a:rPr sz="1781" i="1" spc="-61" dirty="0">
                <a:latin typeface="Symbol"/>
                <a:cs typeface="Symbol"/>
              </a:rPr>
              <a:t></a:t>
            </a:r>
            <a:endParaRPr sz="1781">
              <a:latin typeface="Symbol"/>
              <a:cs typeface="Symbol"/>
            </a:endParaRPr>
          </a:p>
          <a:p>
            <a:pPr algn="ctr">
              <a:spcBef>
                <a:spcPts val="900"/>
              </a:spcBef>
            </a:pPr>
            <a:r>
              <a:rPr sz="1781" i="1" spc="-52" dirty="0">
                <a:latin typeface="Symbol"/>
                <a:cs typeface="Symbol"/>
              </a:rPr>
              <a:t></a:t>
            </a:r>
            <a:endParaRPr sz="1781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09109" y="1904524"/>
            <a:ext cx="428625" cy="720478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2033" rIns="0" bIns="0" rtlCol="0">
            <a:spAutoFit/>
          </a:bodyPr>
          <a:lstStyle/>
          <a:p>
            <a:pPr marL="2977" algn="ctr">
              <a:spcBef>
                <a:spcPts val="567"/>
              </a:spcBef>
            </a:pPr>
            <a:r>
              <a:rPr sz="1688" i="1" spc="-5" dirty="0">
                <a:latin typeface="Arial"/>
                <a:cs typeface="Arial"/>
              </a:rPr>
              <a:t>1</a:t>
            </a:r>
            <a:endParaRPr sz="1688">
              <a:latin typeface="Arial"/>
              <a:cs typeface="Arial"/>
            </a:endParaRPr>
          </a:p>
          <a:p>
            <a:pPr marL="2977" algn="ctr">
              <a:spcBef>
                <a:spcPts val="1013"/>
              </a:spcBef>
            </a:pPr>
            <a:r>
              <a:rPr sz="1688" i="1" spc="-5" dirty="0">
                <a:latin typeface="Arial"/>
                <a:cs typeface="Arial"/>
              </a:rPr>
              <a:t>2</a:t>
            </a:r>
            <a:endParaRPr sz="168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70169" y="1334453"/>
            <a:ext cx="428625" cy="533400"/>
          </a:xfrm>
          <a:custGeom>
            <a:avLst/>
            <a:gdLst/>
            <a:ahLst/>
            <a:cxnLst/>
            <a:rect l="l" t="t" r="r" b="b"/>
            <a:pathLst>
              <a:path w="457200" h="568960">
                <a:moveTo>
                  <a:pt x="0" y="568451"/>
                </a:moveTo>
                <a:lnTo>
                  <a:pt x="457200" y="568451"/>
                </a:lnTo>
                <a:lnTo>
                  <a:pt x="457200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0" name="object 10"/>
          <p:cNvSpPr/>
          <p:nvPr/>
        </p:nvSpPr>
        <p:spPr>
          <a:xfrm>
            <a:off x="5598794" y="1334453"/>
            <a:ext cx="428625" cy="533400"/>
          </a:xfrm>
          <a:custGeom>
            <a:avLst/>
            <a:gdLst/>
            <a:ahLst/>
            <a:cxnLst/>
            <a:rect l="l" t="t" r="r" b="b"/>
            <a:pathLst>
              <a:path w="457200" h="568960">
                <a:moveTo>
                  <a:pt x="0" y="568451"/>
                </a:moveTo>
                <a:lnTo>
                  <a:pt x="457200" y="568451"/>
                </a:lnTo>
                <a:lnTo>
                  <a:pt x="457200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165884" y="1334453"/>
          <a:ext cx="857249" cy="4135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05">
                <a:tc>
                  <a:txBody>
                    <a:bodyPr/>
                    <a:lstStyle/>
                    <a:p>
                      <a:pPr marL="11112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77">
                <a:tc>
                  <a:txBody>
                    <a:bodyPr/>
                    <a:lstStyle/>
                    <a:p>
                      <a:pPr marL="112395" algn="ctr">
                        <a:lnSpc>
                          <a:spcPts val="2135"/>
                        </a:lnSpc>
                        <a:spcBef>
                          <a:spcPts val="1100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1309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120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42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12395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12395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1176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10489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1430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1430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14300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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13030" algn="ctr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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12395" algn="ctr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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1956">
                <a:tc>
                  <a:txBody>
                    <a:bodyPr/>
                    <a:lstStyle/>
                    <a:p>
                      <a:pPr marL="111760" algn="ctr">
                        <a:lnSpc>
                          <a:spcPts val="220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97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9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2080"/>
                        </a:lnSpc>
                        <a:spcBef>
                          <a:spcPts val="4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r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9411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256389" y="2781062"/>
            <a:ext cx="130969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dirty="0">
                <a:latin typeface="Arial"/>
                <a:cs typeface="Arial"/>
              </a:rPr>
              <a:t>s</a:t>
            </a:r>
            <a:endParaRPr sz="16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6898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449" y="536554"/>
            <a:ext cx="4335661" cy="444898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A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NOTHER </a:t>
            </a: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D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IVISION</a:t>
            </a:r>
            <a:r>
              <a:rPr sz="2250" spc="286" dirty="0">
                <a:solidFill>
                  <a:srgbClr val="535E6F"/>
                </a:solidFill>
                <a:latin typeface="Times New Roman"/>
                <a:cs typeface="Times New Roman"/>
              </a:rPr>
              <a:t> </a:t>
            </a:r>
            <a:r>
              <a:rPr sz="2813" spc="-5" dirty="0">
                <a:solidFill>
                  <a:srgbClr val="535E6F"/>
                </a:solidFill>
                <a:latin typeface="Times New Roman"/>
                <a:cs typeface="Times New Roman"/>
              </a:rPr>
              <a:t>E</a:t>
            </a:r>
            <a:r>
              <a:rPr sz="2250" spc="-5" dirty="0">
                <a:solidFill>
                  <a:srgbClr val="535E6F"/>
                </a:solidFill>
                <a:latin typeface="Times New Roman"/>
                <a:cs typeface="Times New Roman"/>
              </a:rPr>
              <a:t>XAMPLE</a:t>
            </a:r>
            <a:endParaRPr sz="225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34438" y="1454468"/>
          <a:ext cx="2143125" cy="533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995"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E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2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34438" y="2064543"/>
          <a:ext cx="2143125" cy="2267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5041">
                <a:tc>
                  <a:txBody>
                    <a:bodyPr/>
                    <a:lstStyle/>
                    <a:p>
                      <a:pPr marL="161290">
                        <a:lnSpc>
                          <a:spcPts val="2135"/>
                        </a:lnSpc>
                        <a:spcBef>
                          <a:spcPts val="495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5893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pPr marL="170815" marR="151130" algn="just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  a  a  a  a  a  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084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135"/>
                        </a:lnSpc>
                        <a:spcBef>
                          <a:spcPts val="495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5893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pPr marL="170815" marR="150495" algn="just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  b  a  b  a  b  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084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8"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3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7084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61290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61290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7081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7081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580"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86055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06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709">
                <a:tc>
                  <a:txBody>
                    <a:bodyPr/>
                    <a:lstStyle/>
                    <a:p>
                      <a:pPr marL="186055">
                        <a:lnSpc>
                          <a:spcPts val="220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205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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5135" y="1478280"/>
            <a:ext cx="1466850" cy="301165"/>
          </a:xfrm>
          <a:prstGeom prst="rect">
            <a:avLst/>
          </a:prstGeom>
        </p:spPr>
        <p:txBody>
          <a:bodyPr vert="horz" wrap="square" lIns="0" tIns="12502" rIns="0" bIns="0" rtlCol="0">
            <a:spAutoFit/>
          </a:bodyPr>
          <a:lstStyle/>
          <a:p>
            <a:pPr marL="11906">
              <a:spcBef>
                <a:spcPts val="98"/>
              </a:spcBef>
            </a:pPr>
            <a:r>
              <a:rPr sz="1875" dirty="0">
                <a:latin typeface="Arial"/>
                <a:cs typeface="Arial"/>
              </a:rPr>
              <a:t>Relations </a:t>
            </a:r>
            <a:r>
              <a:rPr sz="1875" i="1" spc="-52" dirty="0">
                <a:latin typeface="Arial"/>
                <a:cs typeface="Arial"/>
              </a:rPr>
              <a:t>r,</a:t>
            </a:r>
            <a:r>
              <a:rPr sz="1875" i="1" spc="-103" dirty="0">
                <a:latin typeface="Arial"/>
                <a:cs typeface="Arial"/>
              </a:rPr>
              <a:t> </a:t>
            </a:r>
            <a:r>
              <a:rPr sz="1875" i="1" dirty="0">
                <a:latin typeface="Arial"/>
                <a:cs typeface="Arial"/>
              </a:rPr>
              <a:t>s</a:t>
            </a:r>
            <a:r>
              <a:rPr sz="1875" dirty="0">
                <a:latin typeface="Arial"/>
                <a:cs typeface="Arial"/>
              </a:rPr>
              <a:t>:</a:t>
            </a:r>
            <a:endParaRPr sz="187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299" y="4858702"/>
            <a:ext cx="551855" cy="30056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875" i="1" dirty="0">
                <a:latin typeface="Arial"/>
                <a:cs typeface="Arial"/>
              </a:rPr>
              <a:t>r </a:t>
            </a:r>
            <a:r>
              <a:rPr sz="1875" dirty="0">
                <a:latin typeface="Symbol"/>
                <a:cs typeface="Symbol"/>
              </a:rPr>
              <a:t></a:t>
            </a:r>
            <a:r>
              <a:rPr sz="1875" spc="-42" dirty="0">
                <a:latin typeface="Times New Roman"/>
                <a:cs typeface="Times New Roman"/>
              </a:rPr>
              <a:t> </a:t>
            </a:r>
            <a:r>
              <a:rPr sz="1875" i="1" dirty="0">
                <a:latin typeface="Arial"/>
                <a:cs typeface="Arial"/>
              </a:rPr>
              <a:t>s</a:t>
            </a:r>
            <a:r>
              <a:rPr sz="1875" dirty="0">
                <a:latin typeface="Arial"/>
                <a:cs typeface="Arial"/>
              </a:rPr>
              <a:t>:</a:t>
            </a:r>
            <a:endParaRPr sz="187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24750" y="1371599"/>
            <a:ext cx="428625" cy="39380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755" rIns="0" bIns="0" rtlCol="0">
            <a:spAutoFit/>
          </a:bodyPr>
          <a:lstStyle/>
          <a:p>
            <a:pPr marL="136922">
              <a:spcBef>
                <a:spcPts val="1045"/>
              </a:spcBef>
            </a:pPr>
            <a:r>
              <a:rPr sz="1688" i="1" spc="-5" dirty="0">
                <a:latin typeface="Arial"/>
                <a:cs typeface="Arial"/>
              </a:rPr>
              <a:t>D</a:t>
            </a:r>
            <a:endParaRPr sz="16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4750" y="1980247"/>
            <a:ext cx="428625" cy="524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58" rIns="0" bIns="0" rtlCol="0">
            <a:spAutoFit/>
          </a:bodyPr>
          <a:lstStyle/>
          <a:p>
            <a:pPr marL="155377" marR="146447" algn="ctr">
              <a:spcBef>
                <a:spcPts val="42"/>
              </a:spcBef>
            </a:pPr>
            <a:r>
              <a:rPr sz="1688" spc="-5" dirty="0">
                <a:latin typeface="Arial"/>
                <a:cs typeface="Arial"/>
              </a:rPr>
              <a:t>a  b</a:t>
            </a:r>
            <a:endParaRPr sz="16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3375" y="1371599"/>
            <a:ext cx="428625" cy="393803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32755" rIns="0" bIns="0" rtlCol="0">
            <a:spAutoFit/>
          </a:bodyPr>
          <a:lstStyle/>
          <a:p>
            <a:pPr marL="142875">
              <a:spcBef>
                <a:spcPts val="1045"/>
              </a:spcBef>
            </a:pPr>
            <a:r>
              <a:rPr sz="1688" i="1" dirty="0">
                <a:latin typeface="Arial"/>
                <a:cs typeface="Arial"/>
              </a:rPr>
              <a:t>E</a:t>
            </a:r>
            <a:endParaRPr sz="16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3375" y="1980247"/>
            <a:ext cx="428625" cy="524912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5358" rIns="0" bIns="0" rtlCol="0">
            <a:spAutoFit/>
          </a:bodyPr>
          <a:lstStyle/>
          <a:p>
            <a:pPr marL="1786" algn="ctr">
              <a:spcBef>
                <a:spcPts val="42"/>
              </a:spcBef>
            </a:pPr>
            <a:r>
              <a:rPr sz="1688" i="1" spc="-5" dirty="0">
                <a:latin typeface="Arial"/>
                <a:cs typeface="Arial"/>
              </a:rPr>
              <a:t>1</a:t>
            </a:r>
            <a:endParaRPr sz="1688">
              <a:latin typeface="Arial"/>
              <a:cs typeface="Arial"/>
            </a:endParaRPr>
          </a:p>
          <a:p>
            <a:pPr marL="1786" algn="ctr"/>
            <a:r>
              <a:rPr sz="1688" i="1" spc="-5" dirty="0">
                <a:latin typeface="Arial"/>
                <a:cs typeface="Arial"/>
              </a:rPr>
              <a:t>1</a:t>
            </a:r>
            <a:endParaRPr sz="1688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91589" y="4796313"/>
          <a:ext cx="1285875" cy="53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805"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B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700" i="1" dirty="0">
                          <a:latin typeface="Arial"/>
                          <a:cs typeface="Arial"/>
                        </a:rPr>
                        <a:t>C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091589" y="5404961"/>
          <a:ext cx="1285875" cy="61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386">
                <a:tc>
                  <a:txBody>
                    <a:bodyPr/>
                    <a:lstStyle/>
                    <a:p>
                      <a:pPr marL="9525" algn="ctr">
                        <a:lnSpc>
                          <a:spcPts val="2220"/>
                        </a:lnSpc>
                        <a:spcBef>
                          <a:spcPts val="270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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7620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3214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180" marR="15176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a  a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405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220"/>
                        </a:lnSpc>
                        <a:spcBef>
                          <a:spcPts val="270"/>
                        </a:spcBef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  <a:p>
                      <a:pPr marL="7620" algn="ctr">
                        <a:lnSpc>
                          <a:spcPts val="2220"/>
                        </a:lnSpc>
                      </a:pPr>
                      <a:r>
                        <a:rPr sz="1800" i="1" dirty="0">
                          <a:latin typeface="Symbol"/>
                          <a:cs typeface="Symbol"/>
                        </a:rPr>
                        <a:t>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T="3214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06954" y="4371213"/>
            <a:ext cx="95845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dirty="0">
                <a:latin typeface="Arial"/>
                <a:cs typeface="Arial"/>
              </a:rPr>
              <a:t>r</a:t>
            </a:r>
            <a:endParaRPr sz="16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85747" y="2566750"/>
            <a:ext cx="130969" cy="271773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1688" i="1" dirty="0">
                <a:latin typeface="Arial"/>
                <a:cs typeface="Arial"/>
              </a:rPr>
              <a:t>s</a:t>
            </a:r>
            <a:endParaRPr sz="1688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933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8" y="448928"/>
            <a:ext cx="6308471" cy="627575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IVISION </a:t>
            </a:r>
            <a:r>
              <a:rPr sz="4000" spc="-33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200" spc="-33" dirty="0">
                <a:solidFill>
                  <a:srgbClr val="FF0000"/>
                </a:solidFill>
                <a:latin typeface="Times New Roman"/>
                <a:cs typeface="Times New Roman"/>
              </a:rPr>
              <a:t>PERATION</a:t>
            </a:r>
            <a:r>
              <a:rPr sz="32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28" dirty="0">
                <a:solidFill>
                  <a:srgbClr val="FF0000"/>
                </a:solidFill>
                <a:latin typeface="Times New Roman"/>
                <a:cs typeface="Times New Roman"/>
              </a:rPr>
              <a:t>(C</a:t>
            </a:r>
            <a:r>
              <a:rPr sz="3200" spc="-28" dirty="0">
                <a:solidFill>
                  <a:srgbClr val="FF0000"/>
                </a:solidFill>
                <a:latin typeface="Times New Roman"/>
                <a:cs typeface="Times New Roman"/>
              </a:rPr>
              <a:t>ONT</a:t>
            </a:r>
            <a:r>
              <a:rPr sz="4000" spc="-28" dirty="0">
                <a:solidFill>
                  <a:srgbClr val="FF0000"/>
                </a:solidFill>
                <a:latin typeface="Times New Roman"/>
                <a:cs typeface="Times New Roman"/>
              </a:rPr>
              <a:t>.)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0788" y="1470898"/>
            <a:ext cx="7159823" cy="4145334"/>
          </a:xfrm>
          <a:prstGeom prst="rect">
            <a:avLst/>
          </a:prstGeom>
        </p:spPr>
        <p:txBody>
          <a:bodyPr vert="horz" wrap="square" lIns="0" tIns="7144" rIns="0" bIns="0" rtlCol="0">
            <a:spAutoFit/>
          </a:bodyPr>
          <a:lstStyle/>
          <a:p>
            <a:pPr marL="277416" marR="4763" indent="-265509">
              <a:lnSpc>
                <a:spcPct val="101299"/>
              </a:lnSpc>
              <a:spcBef>
                <a:spcPts val="56"/>
              </a:spcBef>
              <a:buClr>
                <a:srgbClr val="FD8537"/>
              </a:buClr>
              <a:buSzPct val="68750"/>
              <a:buFont typeface="Wingdings 2"/>
              <a:buChar char=""/>
              <a:tabLst>
                <a:tab pos="277416" algn="l"/>
                <a:tab pos="278011" algn="l"/>
                <a:tab pos="2504480" algn="l"/>
                <a:tab pos="2789039" algn="l"/>
              </a:tabLst>
            </a:pPr>
            <a:r>
              <a:rPr sz="2250" dirty="0">
                <a:latin typeface="Times New Roman"/>
                <a:cs typeface="Times New Roman"/>
              </a:rPr>
              <a:t>Property: </a:t>
            </a:r>
            <a:r>
              <a:rPr sz="2250" dirty="0">
                <a:latin typeface="Century Schoolbook"/>
                <a:cs typeface="Century Schoolbook"/>
              </a:rPr>
              <a:t>Let</a:t>
            </a:r>
            <a:r>
              <a:rPr sz="2250" spc="-23" dirty="0">
                <a:latin typeface="Century Schoolbook"/>
                <a:cs typeface="Century Schoolbook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q</a:t>
            </a:r>
            <a:r>
              <a:rPr sz="2250" i="1" spc="-5" dirty="0">
                <a:latin typeface="Century Schoolbook"/>
                <a:cs typeface="Century Schoolbook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=	r	</a:t>
            </a:r>
            <a:r>
              <a:rPr sz="2250" dirty="0">
                <a:latin typeface="Symbol"/>
                <a:cs typeface="Symbol"/>
              </a:rPr>
              <a:t>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s. </a:t>
            </a:r>
            <a:r>
              <a:rPr sz="2250" dirty="0">
                <a:latin typeface="Century Schoolbook"/>
                <a:cs typeface="Century Schoolbook"/>
              </a:rPr>
              <a:t>Then </a:t>
            </a:r>
            <a:r>
              <a:rPr sz="2250" i="1" dirty="0">
                <a:latin typeface="Century Schoolbook"/>
                <a:cs typeface="Century Schoolbook"/>
              </a:rPr>
              <a:t>q </a:t>
            </a:r>
            <a:r>
              <a:rPr sz="2250" dirty="0">
                <a:latin typeface="Century Schoolbook"/>
                <a:cs typeface="Century Schoolbook"/>
              </a:rPr>
              <a:t>is </a:t>
            </a:r>
            <a:r>
              <a:rPr sz="2250" spc="-5" dirty="0">
                <a:latin typeface="Century Schoolbook"/>
                <a:cs typeface="Century Schoolbook"/>
              </a:rPr>
              <a:t>the </a:t>
            </a:r>
            <a:r>
              <a:rPr sz="2250" dirty="0">
                <a:latin typeface="Century Schoolbook"/>
                <a:cs typeface="Century Schoolbook"/>
              </a:rPr>
              <a:t>largest</a:t>
            </a:r>
            <a:r>
              <a:rPr sz="2250" spc="-89" dirty="0">
                <a:latin typeface="Century Schoolbook"/>
                <a:cs typeface="Century Schoolbook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relation  </a:t>
            </a:r>
            <a:r>
              <a:rPr sz="2250" spc="-5" dirty="0">
                <a:latin typeface="Century Schoolbook"/>
                <a:cs typeface="Century Schoolbook"/>
              </a:rPr>
              <a:t>satisfying </a:t>
            </a:r>
            <a:r>
              <a:rPr sz="2250" i="1" dirty="0">
                <a:latin typeface="Century Schoolbook"/>
                <a:cs typeface="Century Schoolbook"/>
              </a:rPr>
              <a:t>q </a:t>
            </a:r>
            <a:r>
              <a:rPr sz="2250" dirty="0">
                <a:latin typeface="Century Schoolbook"/>
                <a:cs typeface="Century Schoolbook"/>
              </a:rPr>
              <a:t>x </a:t>
            </a:r>
            <a:r>
              <a:rPr sz="2250" i="1" dirty="0">
                <a:latin typeface="Century Schoolbook"/>
                <a:cs typeface="Century Schoolbook"/>
              </a:rPr>
              <a:t>s </a:t>
            </a:r>
            <a:r>
              <a:rPr sz="2250" dirty="0">
                <a:latin typeface="Symbol"/>
                <a:cs typeface="Symbol"/>
              </a:rPr>
              <a:t></a:t>
            </a:r>
            <a:r>
              <a:rPr sz="2250" spc="9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r</a:t>
            </a:r>
            <a:endParaRPr sz="2250">
              <a:latin typeface="Century Schoolbook"/>
              <a:cs typeface="Century Schoolbook"/>
            </a:endParaRPr>
          </a:p>
          <a:p>
            <a:pPr marL="277416" indent="-265509">
              <a:spcBef>
                <a:spcPts val="516"/>
              </a:spcBef>
              <a:buClr>
                <a:srgbClr val="FD8537"/>
              </a:buClr>
              <a:buSzPct val="68750"/>
              <a:buFont typeface="Wingdings 2"/>
              <a:buChar char=""/>
              <a:tabLst>
                <a:tab pos="277416" algn="l"/>
                <a:tab pos="278011" algn="l"/>
              </a:tabLst>
            </a:pPr>
            <a:r>
              <a:rPr sz="2250" spc="-5" dirty="0">
                <a:latin typeface="Times New Roman"/>
                <a:cs typeface="Times New Roman"/>
              </a:rPr>
              <a:t>Definition </a:t>
            </a:r>
            <a:r>
              <a:rPr sz="2250" dirty="0">
                <a:latin typeface="Times New Roman"/>
                <a:cs typeface="Times New Roman"/>
              </a:rPr>
              <a:t>in </a:t>
            </a:r>
            <a:r>
              <a:rPr sz="2250" spc="-5" dirty="0">
                <a:latin typeface="Times New Roman"/>
                <a:cs typeface="Times New Roman"/>
              </a:rPr>
              <a:t>terms </a:t>
            </a:r>
            <a:r>
              <a:rPr sz="2250" dirty="0">
                <a:latin typeface="Times New Roman"/>
                <a:cs typeface="Times New Roman"/>
              </a:rPr>
              <a:t>of the basic algebra</a:t>
            </a:r>
            <a:r>
              <a:rPr sz="2250" spc="-8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operation</a:t>
            </a:r>
            <a:endParaRPr sz="2250">
              <a:latin typeface="Times New Roman"/>
              <a:cs typeface="Times New Roman"/>
            </a:endParaRPr>
          </a:p>
          <a:p>
            <a:pPr marL="277416">
              <a:spcBef>
                <a:spcPts val="14"/>
              </a:spcBef>
              <a:tabLst>
                <a:tab pos="4868466" algn="l"/>
              </a:tabLst>
            </a:pPr>
            <a:r>
              <a:rPr sz="2250" dirty="0">
                <a:latin typeface="Times New Roman"/>
                <a:cs typeface="Times New Roman"/>
              </a:rPr>
              <a:t>Let </a:t>
            </a:r>
            <a:r>
              <a:rPr sz="2250" i="1" spc="-5" dirty="0">
                <a:latin typeface="Times New Roman"/>
                <a:cs typeface="Times New Roman"/>
              </a:rPr>
              <a:t>r(R) </a:t>
            </a:r>
            <a:r>
              <a:rPr sz="2250" dirty="0">
                <a:latin typeface="Times New Roman"/>
                <a:cs typeface="Times New Roman"/>
              </a:rPr>
              <a:t>and </a:t>
            </a:r>
            <a:r>
              <a:rPr sz="2250" i="1" spc="-5" dirty="0">
                <a:latin typeface="Times New Roman"/>
                <a:cs typeface="Times New Roman"/>
              </a:rPr>
              <a:t>s(S) </a:t>
            </a:r>
            <a:r>
              <a:rPr sz="2250" dirty="0">
                <a:latin typeface="Times New Roman"/>
                <a:cs typeface="Times New Roman"/>
              </a:rPr>
              <a:t>be relations, and</a:t>
            </a:r>
            <a:r>
              <a:rPr sz="2250" spc="-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let</a:t>
            </a:r>
            <a:r>
              <a:rPr sz="2250" spc="-9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S	</a:t>
            </a:r>
            <a:r>
              <a:rPr sz="2250" dirty="0">
                <a:latin typeface="Symbol"/>
                <a:cs typeface="Symbol"/>
              </a:rPr>
              <a:t></a:t>
            </a:r>
            <a:r>
              <a:rPr sz="2250" spc="-14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  <a:p>
            <a:pPr marL="277416" indent="-265509">
              <a:spcBef>
                <a:spcPts val="595"/>
              </a:spcBef>
              <a:buClr>
                <a:srgbClr val="FD8537"/>
              </a:buClr>
              <a:buSzPct val="68750"/>
              <a:buFont typeface="Wingdings 2"/>
              <a:buChar char=""/>
              <a:tabLst>
                <a:tab pos="277416" algn="l"/>
                <a:tab pos="278011" algn="l"/>
              </a:tabLst>
            </a:pPr>
            <a:r>
              <a:rPr sz="2250" i="1" dirty="0">
                <a:latin typeface="Century Schoolbook"/>
                <a:cs typeface="Century Schoolbook"/>
              </a:rPr>
              <a:t>r </a:t>
            </a:r>
            <a:r>
              <a:rPr sz="2250" dirty="0">
                <a:latin typeface="Symbol"/>
                <a:cs typeface="Symbol"/>
              </a:rPr>
              <a:t>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s </a:t>
            </a:r>
            <a:r>
              <a:rPr sz="2250" dirty="0">
                <a:latin typeface="Century Schoolbook"/>
                <a:cs typeface="Century Schoolbook"/>
              </a:rPr>
              <a:t>=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 </a:t>
            </a:r>
            <a:r>
              <a:rPr sz="2250" dirty="0">
                <a:latin typeface="Century Schoolbook"/>
                <a:cs typeface="Century Schoolbook"/>
              </a:rPr>
              <a:t>(</a:t>
            </a:r>
            <a:r>
              <a:rPr sz="2250" i="1" dirty="0">
                <a:latin typeface="Century Schoolbook"/>
                <a:cs typeface="Century Schoolbook"/>
              </a:rPr>
              <a:t>r</a:t>
            </a:r>
            <a:r>
              <a:rPr sz="2250" dirty="0">
                <a:latin typeface="Century Schoolbook"/>
                <a:cs typeface="Century Schoolbook"/>
              </a:rPr>
              <a:t>) </a:t>
            </a:r>
            <a:r>
              <a:rPr sz="2250" spc="-5" dirty="0">
                <a:latin typeface="Century Schoolbook"/>
                <a:cs typeface="Century Schoolbook"/>
              </a:rPr>
              <a:t>–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 </a:t>
            </a:r>
            <a:r>
              <a:rPr sz="2250" dirty="0">
                <a:latin typeface="Century Schoolbook"/>
                <a:cs typeface="Century Schoolbook"/>
              </a:rPr>
              <a:t>( </a:t>
            </a:r>
            <a:r>
              <a:rPr sz="2250" spc="-5" dirty="0">
                <a:latin typeface="Century Schoolbook"/>
                <a:cs typeface="Century Schoolbook"/>
              </a:rPr>
              <a:t>(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 </a:t>
            </a:r>
            <a:r>
              <a:rPr sz="2250" dirty="0">
                <a:latin typeface="Century Schoolbook"/>
                <a:cs typeface="Century Schoolbook"/>
              </a:rPr>
              <a:t>(</a:t>
            </a:r>
            <a:r>
              <a:rPr sz="2250" i="1" dirty="0">
                <a:latin typeface="Century Schoolbook"/>
                <a:cs typeface="Century Schoolbook"/>
              </a:rPr>
              <a:t>r</a:t>
            </a:r>
            <a:r>
              <a:rPr sz="2250" dirty="0">
                <a:latin typeface="Century Schoolbook"/>
                <a:cs typeface="Century Schoolbook"/>
              </a:rPr>
              <a:t>) x </a:t>
            </a:r>
            <a:r>
              <a:rPr sz="2250" i="1" dirty="0">
                <a:latin typeface="Century Schoolbook"/>
                <a:cs typeface="Century Schoolbook"/>
              </a:rPr>
              <a:t>s</a:t>
            </a:r>
            <a:r>
              <a:rPr sz="2250" dirty="0">
                <a:latin typeface="Century Schoolbook"/>
                <a:cs typeface="Century Schoolbook"/>
              </a:rPr>
              <a:t>) –</a:t>
            </a:r>
            <a:r>
              <a:rPr sz="2250" spc="188" dirty="0">
                <a:latin typeface="Century Schoolbook"/>
                <a:cs typeface="Century Schoolbook"/>
              </a:rPr>
              <a:t>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R-S,S</a:t>
            </a:r>
            <a:r>
              <a:rPr sz="2250" spc="-5" dirty="0">
                <a:latin typeface="Century Schoolbook"/>
                <a:cs typeface="Century Schoolbook"/>
              </a:rPr>
              <a:t>(</a:t>
            </a:r>
            <a:r>
              <a:rPr sz="2250" i="1" spc="-5" dirty="0">
                <a:latin typeface="Century Schoolbook"/>
                <a:cs typeface="Century Schoolbook"/>
              </a:rPr>
              <a:t>r</a:t>
            </a:r>
            <a:r>
              <a:rPr sz="2250" spc="-5" dirty="0">
                <a:latin typeface="Century Schoolbook"/>
                <a:cs typeface="Century Schoolbook"/>
              </a:rPr>
              <a:t>))</a:t>
            </a:r>
            <a:endParaRPr sz="2250">
              <a:latin typeface="Century Schoolbook"/>
              <a:cs typeface="Century Schoolbook"/>
            </a:endParaRPr>
          </a:p>
          <a:p>
            <a:pPr marL="277416" indent="-265509">
              <a:spcBef>
                <a:spcPts val="2020"/>
              </a:spcBef>
              <a:buClr>
                <a:srgbClr val="FD8537"/>
              </a:buClr>
              <a:buSzPct val="68750"/>
              <a:buFont typeface="Wingdings 2"/>
              <a:buChar char=""/>
              <a:tabLst>
                <a:tab pos="277416" algn="l"/>
                <a:tab pos="278011" algn="l"/>
              </a:tabLst>
            </a:pPr>
            <a:r>
              <a:rPr sz="2250" dirty="0">
                <a:latin typeface="Century Schoolbook"/>
                <a:cs typeface="Century Schoolbook"/>
              </a:rPr>
              <a:t>To see</a:t>
            </a:r>
            <a:r>
              <a:rPr sz="2250" spc="-38" dirty="0">
                <a:latin typeface="Century Schoolbook"/>
                <a:cs typeface="Century Schoolbook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why</a:t>
            </a:r>
            <a:endParaRPr sz="2250">
              <a:latin typeface="Century Schoolbook"/>
              <a:cs typeface="Century Schoolbook"/>
            </a:endParaRPr>
          </a:p>
          <a:p>
            <a:pPr marL="534591" lvl="1" indent="-221456">
              <a:spcBef>
                <a:spcPts val="469"/>
              </a:spcBef>
              <a:buClr>
                <a:srgbClr val="FD8537"/>
              </a:buClr>
              <a:buSzPct val="78571"/>
              <a:buFont typeface="Verdana"/>
              <a:buChar char="◦"/>
              <a:tabLst>
                <a:tab pos="534591" algn="l"/>
                <a:tab pos="535186" algn="l"/>
              </a:tabLst>
            </a:pPr>
            <a:r>
              <a:rPr sz="1969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R-S,S</a:t>
            </a:r>
            <a:r>
              <a:rPr sz="1969" spc="-5" dirty="0">
                <a:latin typeface="Century Schoolbook"/>
                <a:cs typeface="Century Schoolbook"/>
              </a:rPr>
              <a:t>(</a:t>
            </a:r>
            <a:r>
              <a:rPr sz="1969" i="1" spc="-5" dirty="0">
                <a:latin typeface="Century Schoolbook"/>
                <a:cs typeface="Century Schoolbook"/>
              </a:rPr>
              <a:t>r</a:t>
            </a:r>
            <a:r>
              <a:rPr sz="1969" spc="-5" dirty="0">
                <a:latin typeface="Century Schoolbook"/>
                <a:cs typeface="Century Schoolbook"/>
              </a:rPr>
              <a:t>) </a:t>
            </a:r>
            <a:r>
              <a:rPr sz="1969" dirty="0">
                <a:latin typeface="Century Schoolbook"/>
                <a:cs typeface="Century Schoolbook"/>
              </a:rPr>
              <a:t>simply </a:t>
            </a:r>
            <a:r>
              <a:rPr sz="1969" spc="-5" dirty="0">
                <a:latin typeface="Century Schoolbook"/>
                <a:cs typeface="Century Schoolbook"/>
              </a:rPr>
              <a:t>reorders attributes </a:t>
            </a:r>
            <a:r>
              <a:rPr sz="1969" dirty="0">
                <a:latin typeface="Century Schoolbook"/>
                <a:cs typeface="Century Schoolbook"/>
              </a:rPr>
              <a:t>of</a:t>
            </a:r>
            <a:r>
              <a:rPr sz="1969" spc="23" dirty="0">
                <a:latin typeface="Century Schoolbook"/>
                <a:cs typeface="Century Schoolbook"/>
              </a:rPr>
              <a:t> </a:t>
            </a:r>
            <a:r>
              <a:rPr sz="1969" i="1" dirty="0">
                <a:latin typeface="Century Schoolbook"/>
                <a:cs typeface="Century Schoolbook"/>
              </a:rPr>
              <a:t>r</a:t>
            </a:r>
            <a:endParaRPr sz="1969">
              <a:latin typeface="Century Schoolbook"/>
              <a:cs typeface="Century Schoolbook"/>
            </a:endParaRPr>
          </a:p>
          <a:p>
            <a:pPr lvl="1">
              <a:spcBef>
                <a:spcPts val="28"/>
              </a:spcBef>
              <a:buClr>
                <a:srgbClr val="FD8537"/>
              </a:buClr>
              <a:buFont typeface="Verdana"/>
              <a:buChar char="◦"/>
            </a:pPr>
            <a:endParaRPr sz="2438">
              <a:latin typeface="Times New Roman"/>
              <a:cs typeface="Times New Roman"/>
            </a:endParaRPr>
          </a:p>
          <a:p>
            <a:pPr marL="534591" lvl="1" indent="-221456">
              <a:buClr>
                <a:srgbClr val="FD8537"/>
              </a:buClr>
              <a:buSzPct val="78571"/>
              <a:buFont typeface="Verdana"/>
              <a:buChar char="◦"/>
              <a:tabLst>
                <a:tab pos="534591" algn="l"/>
                <a:tab pos="535186" algn="l"/>
              </a:tabLst>
            </a:pPr>
            <a:r>
              <a:rPr sz="1969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</a:t>
            </a:r>
            <a:r>
              <a:rPr sz="1969" spc="-5" dirty="0">
                <a:latin typeface="Century Schoolbook"/>
                <a:cs typeface="Century Schoolbook"/>
              </a:rPr>
              <a:t>(</a:t>
            </a:r>
            <a:r>
              <a:rPr sz="1969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 </a:t>
            </a:r>
            <a:r>
              <a:rPr sz="1969" spc="-5" dirty="0">
                <a:latin typeface="Century Schoolbook"/>
                <a:cs typeface="Century Schoolbook"/>
              </a:rPr>
              <a:t>(</a:t>
            </a:r>
            <a:r>
              <a:rPr sz="1969" i="1" spc="-5" dirty="0">
                <a:latin typeface="Century Schoolbook"/>
                <a:cs typeface="Century Schoolbook"/>
              </a:rPr>
              <a:t>r</a:t>
            </a:r>
            <a:r>
              <a:rPr sz="1969" spc="-5" dirty="0">
                <a:latin typeface="Century Schoolbook"/>
                <a:cs typeface="Century Schoolbook"/>
              </a:rPr>
              <a:t>) </a:t>
            </a:r>
            <a:r>
              <a:rPr sz="1969" dirty="0">
                <a:latin typeface="Century Schoolbook"/>
                <a:cs typeface="Century Schoolbook"/>
              </a:rPr>
              <a:t>x </a:t>
            </a:r>
            <a:r>
              <a:rPr sz="1969" i="1" dirty="0">
                <a:latin typeface="Century Schoolbook"/>
                <a:cs typeface="Century Schoolbook"/>
              </a:rPr>
              <a:t>s</a:t>
            </a:r>
            <a:r>
              <a:rPr sz="1969" dirty="0">
                <a:latin typeface="Century Schoolbook"/>
                <a:cs typeface="Century Schoolbook"/>
              </a:rPr>
              <a:t>) – </a:t>
            </a:r>
            <a:r>
              <a:rPr sz="1969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R-S,S</a:t>
            </a:r>
            <a:r>
              <a:rPr sz="1969" spc="-5" dirty="0">
                <a:latin typeface="Century Schoolbook"/>
                <a:cs typeface="Century Schoolbook"/>
              </a:rPr>
              <a:t>(</a:t>
            </a:r>
            <a:r>
              <a:rPr sz="1969" i="1" spc="-5" dirty="0">
                <a:latin typeface="Century Schoolbook"/>
                <a:cs typeface="Century Schoolbook"/>
              </a:rPr>
              <a:t>r</a:t>
            </a:r>
            <a:r>
              <a:rPr sz="1969" spc="-5" dirty="0">
                <a:latin typeface="Century Schoolbook"/>
                <a:cs typeface="Century Schoolbook"/>
              </a:rPr>
              <a:t>)) gives those tuples </a:t>
            </a:r>
            <a:r>
              <a:rPr sz="1969" dirty="0">
                <a:latin typeface="Century Schoolbook"/>
                <a:cs typeface="Century Schoolbook"/>
              </a:rPr>
              <a:t>t</a:t>
            </a:r>
            <a:r>
              <a:rPr sz="1969" spc="-211" dirty="0">
                <a:latin typeface="Century Schoolbook"/>
                <a:cs typeface="Century Schoolbook"/>
              </a:rPr>
              <a:t> </a:t>
            </a:r>
            <a:r>
              <a:rPr sz="1969" dirty="0">
                <a:latin typeface="Century Schoolbook"/>
                <a:cs typeface="Century Schoolbook"/>
              </a:rPr>
              <a:t>in</a:t>
            </a:r>
            <a:endParaRPr sz="1969">
              <a:latin typeface="Century Schoolbook"/>
              <a:cs typeface="Century Schoolbook"/>
            </a:endParaRPr>
          </a:p>
          <a:p>
            <a:pPr marL="604838">
              <a:spcBef>
                <a:spcPts val="2358"/>
              </a:spcBef>
            </a:pPr>
            <a:r>
              <a:rPr sz="1969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 </a:t>
            </a:r>
            <a:r>
              <a:rPr sz="1969" spc="-5" dirty="0">
                <a:latin typeface="Century Schoolbook"/>
                <a:cs typeface="Century Schoolbook"/>
              </a:rPr>
              <a:t>(</a:t>
            </a:r>
            <a:r>
              <a:rPr sz="1969" i="1" spc="-5" dirty="0">
                <a:latin typeface="Century Schoolbook"/>
                <a:cs typeface="Century Schoolbook"/>
              </a:rPr>
              <a:t>r</a:t>
            </a:r>
            <a:r>
              <a:rPr sz="1969" spc="-5" dirty="0">
                <a:latin typeface="Century Schoolbook"/>
                <a:cs typeface="Century Schoolbook"/>
              </a:rPr>
              <a:t>) </a:t>
            </a:r>
            <a:r>
              <a:rPr sz="1969" dirty="0">
                <a:latin typeface="Century Schoolbook"/>
                <a:cs typeface="Century Schoolbook"/>
              </a:rPr>
              <a:t>such </a:t>
            </a:r>
            <a:r>
              <a:rPr sz="1969" spc="-5" dirty="0">
                <a:latin typeface="Century Schoolbook"/>
                <a:cs typeface="Century Schoolbook"/>
              </a:rPr>
              <a:t>that for </a:t>
            </a:r>
            <a:r>
              <a:rPr sz="1969" dirty="0">
                <a:latin typeface="Century Schoolbook"/>
                <a:cs typeface="Century Schoolbook"/>
              </a:rPr>
              <a:t>some </a:t>
            </a:r>
            <a:r>
              <a:rPr sz="1969" spc="-5" dirty="0">
                <a:latin typeface="Century Schoolbook"/>
                <a:cs typeface="Century Schoolbook"/>
              </a:rPr>
              <a:t>tuple </a:t>
            </a:r>
            <a:r>
              <a:rPr sz="1969" i="1" dirty="0">
                <a:latin typeface="Century Schoolbook"/>
                <a:cs typeface="Century Schoolbook"/>
              </a:rPr>
              <a:t>u </a:t>
            </a:r>
            <a:r>
              <a:rPr sz="1969" dirty="0">
                <a:latin typeface="Symbol"/>
                <a:cs typeface="Symbol"/>
              </a:rPr>
              <a:t></a:t>
            </a:r>
            <a:r>
              <a:rPr sz="1969" dirty="0">
                <a:latin typeface="Times New Roman"/>
                <a:cs typeface="Times New Roman"/>
              </a:rPr>
              <a:t> </a:t>
            </a:r>
            <a:r>
              <a:rPr sz="1969" i="1" dirty="0">
                <a:latin typeface="Century Schoolbook"/>
                <a:cs typeface="Century Schoolbook"/>
              </a:rPr>
              <a:t>s, </a:t>
            </a:r>
            <a:r>
              <a:rPr sz="1969" i="1" spc="-5" dirty="0">
                <a:latin typeface="Century Schoolbook"/>
                <a:cs typeface="Century Schoolbook"/>
              </a:rPr>
              <a:t>tu </a:t>
            </a:r>
            <a:r>
              <a:rPr sz="1969" dirty="0">
                <a:latin typeface="Symbol"/>
                <a:cs typeface="Symbol"/>
              </a:rPr>
              <a:t></a:t>
            </a:r>
            <a:r>
              <a:rPr sz="1969" spc="-117" dirty="0">
                <a:latin typeface="Times New Roman"/>
                <a:cs typeface="Times New Roman"/>
              </a:rPr>
              <a:t> </a:t>
            </a:r>
            <a:r>
              <a:rPr sz="1969" i="1" dirty="0">
                <a:latin typeface="Century Schoolbook"/>
                <a:cs typeface="Century Schoolbook"/>
              </a:rPr>
              <a:t>r</a:t>
            </a:r>
            <a:r>
              <a:rPr sz="1969" dirty="0">
                <a:latin typeface="Century Schoolbook"/>
                <a:cs typeface="Century Schoolbook"/>
              </a:rPr>
              <a:t>.</a:t>
            </a:r>
            <a:endParaRPr sz="1969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60821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474" y="85490"/>
            <a:ext cx="6456046" cy="689131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4400" spc="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600" spc="9" dirty="0">
                <a:solidFill>
                  <a:srgbClr val="FF0000"/>
                </a:solidFill>
                <a:latin typeface="Times New Roman"/>
                <a:cs typeface="Times New Roman"/>
              </a:rPr>
              <a:t>SSIGNMENT</a:t>
            </a:r>
            <a:r>
              <a:rPr sz="3600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9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600" spc="-9" dirty="0">
                <a:solidFill>
                  <a:srgbClr val="FF0000"/>
                </a:solidFill>
                <a:latin typeface="Times New Roman"/>
                <a:cs typeface="Times New Roman"/>
              </a:rPr>
              <a:t>PERATION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4249" y="779382"/>
            <a:ext cx="7022305" cy="3518375"/>
          </a:xfrm>
          <a:prstGeom prst="rect">
            <a:avLst/>
          </a:prstGeom>
        </p:spPr>
        <p:txBody>
          <a:bodyPr vert="horz" wrap="square" lIns="0" tIns="137517" rIns="0" bIns="0" rtlCol="0">
            <a:spAutoFit/>
          </a:bodyPr>
          <a:lstStyle/>
          <a:p>
            <a:pPr marL="11906">
              <a:spcBef>
                <a:spcPts val="1083"/>
              </a:spcBef>
              <a:tabLst>
                <a:tab pos="1550789" algn="l"/>
              </a:tabLst>
            </a:pPr>
            <a:r>
              <a:rPr sz="2250" b="1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Example:	</a:t>
            </a:r>
            <a:r>
              <a:rPr sz="2250" b="1" dirty="0">
                <a:latin typeface="Century Schoolbook"/>
                <a:cs typeface="Century Schoolbook"/>
              </a:rPr>
              <a:t>w</a:t>
            </a:r>
            <a:r>
              <a:rPr sz="2250" dirty="0">
                <a:latin typeface="Century Schoolbook"/>
                <a:cs typeface="Century Schoolbook"/>
              </a:rPr>
              <a:t>rite </a:t>
            </a:r>
            <a:r>
              <a:rPr sz="2250" i="1" dirty="0">
                <a:latin typeface="Century Schoolbook"/>
                <a:cs typeface="Century Schoolbook"/>
              </a:rPr>
              <a:t>r </a:t>
            </a:r>
            <a:r>
              <a:rPr sz="2250" dirty="0">
                <a:latin typeface="Symbol"/>
                <a:cs typeface="Symbol"/>
              </a:rPr>
              <a:t>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s</a:t>
            </a:r>
            <a:r>
              <a:rPr sz="2250" i="1" spc="14" dirty="0">
                <a:latin typeface="Century Schoolbook"/>
                <a:cs typeface="Century Schoolbook"/>
              </a:rPr>
              <a:t> </a:t>
            </a:r>
            <a:r>
              <a:rPr sz="2250" spc="-5" dirty="0">
                <a:latin typeface="Century Schoolbook"/>
                <a:cs typeface="Century Schoolbook"/>
              </a:rPr>
              <a:t>as</a:t>
            </a:r>
            <a:endParaRPr sz="2250">
              <a:latin typeface="Century Schoolbook"/>
              <a:cs typeface="Century Schoolbook"/>
            </a:endParaRPr>
          </a:p>
          <a:p>
            <a:pPr marL="869156">
              <a:spcBef>
                <a:spcPts val="989"/>
              </a:spcBef>
            </a:pPr>
            <a:r>
              <a:rPr sz="2250" i="1" spc="-5" dirty="0">
                <a:latin typeface="Century Schoolbook"/>
                <a:cs typeface="Century Schoolbook"/>
              </a:rPr>
              <a:t>temp</a:t>
            </a:r>
            <a:r>
              <a:rPr sz="2250" spc="-5" dirty="0">
                <a:latin typeface="Century Schoolbook"/>
                <a:cs typeface="Century Schoolbook"/>
              </a:rPr>
              <a:t>1 </a:t>
            </a:r>
            <a:r>
              <a:rPr sz="2250" dirty="0">
                <a:latin typeface="Symbol"/>
                <a:cs typeface="Symbol"/>
              </a:rPr>
              <a:t></a:t>
            </a:r>
            <a:r>
              <a:rPr sz="2250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</a:t>
            </a:r>
            <a:r>
              <a:rPr sz="2250" i="1" spc="70" baseline="-20833" dirty="0">
                <a:latin typeface="Century Schoolbook"/>
                <a:cs typeface="Century Schoolbook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(</a:t>
            </a:r>
            <a:r>
              <a:rPr sz="2250" i="1" dirty="0">
                <a:latin typeface="Century Schoolbook"/>
                <a:cs typeface="Century Schoolbook"/>
              </a:rPr>
              <a:t>r</a:t>
            </a:r>
            <a:r>
              <a:rPr sz="2250" dirty="0">
                <a:latin typeface="Century Schoolbook"/>
                <a:cs typeface="Century Schoolbook"/>
              </a:rPr>
              <a:t>)</a:t>
            </a:r>
            <a:endParaRPr sz="2250">
              <a:latin typeface="Century Schoolbook"/>
              <a:cs typeface="Century Schoolbook"/>
            </a:endParaRPr>
          </a:p>
          <a:p>
            <a:pPr marL="869156" marR="1115616">
              <a:lnSpc>
                <a:spcPct val="130000"/>
              </a:lnSpc>
              <a:tabLst>
                <a:tab pos="2839641" algn="l"/>
              </a:tabLst>
            </a:pPr>
            <a:r>
              <a:rPr sz="2250" i="1" spc="-5" dirty="0">
                <a:latin typeface="Century Schoolbook"/>
                <a:cs typeface="Century Schoolbook"/>
              </a:rPr>
              <a:t>temp</a:t>
            </a:r>
            <a:r>
              <a:rPr sz="2250" spc="-5" dirty="0">
                <a:latin typeface="Century Schoolbook"/>
                <a:cs typeface="Century Schoolbook"/>
              </a:rPr>
              <a:t>2</a:t>
            </a:r>
            <a:r>
              <a:rPr sz="2250" dirty="0">
                <a:latin typeface="Century Schoolbook"/>
                <a:cs typeface="Century Schoolbook"/>
              </a:rPr>
              <a:t> </a:t>
            </a:r>
            <a:r>
              <a:rPr sz="2250" dirty="0">
                <a:latin typeface="Symbol"/>
                <a:cs typeface="Symbol"/>
              </a:rPr>
              <a:t></a:t>
            </a:r>
            <a:r>
              <a:rPr sz="2250" spc="52" dirty="0">
                <a:latin typeface="Times New Roman"/>
                <a:cs typeface="Times New Roman"/>
              </a:rPr>
              <a:t>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	</a:t>
            </a:r>
            <a:r>
              <a:rPr sz="2250" spc="-5" dirty="0">
                <a:latin typeface="Century Schoolbook"/>
                <a:cs typeface="Century Schoolbook"/>
              </a:rPr>
              <a:t>((</a:t>
            </a:r>
            <a:r>
              <a:rPr sz="2250" i="1" spc="-5" dirty="0">
                <a:latin typeface="Century Schoolbook"/>
                <a:cs typeface="Century Schoolbook"/>
              </a:rPr>
              <a:t>temp</a:t>
            </a:r>
            <a:r>
              <a:rPr sz="2250" spc="-5" dirty="0">
                <a:latin typeface="Century Schoolbook"/>
                <a:cs typeface="Century Schoolbook"/>
              </a:rPr>
              <a:t>1 </a:t>
            </a:r>
            <a:r>
              <a:rPr sz="2250" dirty="0">
                <a:latin typeface="Century Schoolbook"/>
                <a:cs typeface="Century Schoolbook"/>
              </a:rPr>
              <a:t>x </a:t>
            </a:r>
            <a:r>
              <a:rPr sz="2250" i="1" dirty="0">
                <a:latin typeface="Century Schoolbook"/>
                <a:cs typeface="Century Schoolbook"/>
              </a:rPr>
              <a:t>s</a:t>
            </a:r>
            <a:r>
              <a:rPr sz="2250" dirty="0">
                <a:latin typeface="Century Schoolbook"/>
                <a:cs typeface="Century Schoolbook"/>
              </a:rPr>
              <a:t>) –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i="1" spc="-7" baseline="-20833" dirty="0">
                <a:latin typeface="Century Schoolbook"/>
                <a:cs typeface="Century Schoolbook"/>
              </a:rPr>
              <a:t>R-S,S</a:t>
            </a:r>
            <a:r>
              <a:rPr sz="2250" i="1" spc="-127" baseline="-20833" dirty="0">
                <a:latin typeface="Century Schoolbook"/>
                <a:cs typeface="Century Schoolbook"/>
              </a:rPr>
              <a:t> </a:t>
            </a:r>
            <a:r>
              <a:rPr sz="2250" i="1" dirty="0">
                <a:latin typeface="Century Schoolbook"/>
                <a:cs typeface="Century Schoolbook"/>
              </a:rPr>
              <a:t>(r</a:t>
            </a:r>
            <a:r>
              <a:rPr sz="2250" dirty="0">
                <a:latin typeface="Century Schoolbook"/>
                <a:cs typeface="Century Schoolbook"/>
              </a:rPr>
              <a:t>))  </a:t>
            </a:r>
            <a:r>
              <a:rPr sz="2250" i="1" dirty="0">
                <a:latin typeface="Century Schoolbook"/>
                <a:cs typeface="Century Schoolbook"/>
              </a:rPr>
              <a:t>result </a:t>
            </a:r>
            <a:r>
              <a:rPr sz="2250" dirty="0">
                <a:latin typeface="Century Schoolbook"/>
                <a:cs typeface="Century Schoolbook"/>
              </a:rPr>
              <a:t>= </a:t>
            </a:r>
            <a:r>
              <a:rPr sz="2250" i="1" spc="-5" dirty="0">
                <a:latin typeface="Century Schoolbook"/>
                <a:cs typeface="Century Schoolbook"/>
              </a:rPr>
              <a:t>temp</a:t>
            </a:r>
            <a:r>
              <a:rPr sz="2250" spc="-5" dirty="0">
                <a:latin typeface="Century Schoolbook"/>
                <a:cs typeface="Century Schoolbook"/>
              </a:rPr>
              <a:t>1 </a:t>
            </a:r>
            <a:r>
              <a:rPr sz="2250" dirty="0">
                <a:latin typeface="Century Schoolbook"/>
                <a:cs typeface="Century Schoolbook"/>
              </a:rPr>
              <a:t>–</a:t>
            </a:r>
            <a:r>
              <a:rPr sz="2250" spc="-38" dirty="0">
                <a:latin typeface="Century Schoolbook"/>
                <a:cs typeface="Century Schoolbook"/>
              </a:rPr>
              <a:t> </a:t>
            </a:r>
            <a:r>
              <a:rPr sz="2250" i="1" spc="-5" dirty="0">
                <a:latin typeface="Century Schoolbook"/>
                <a:cs typeface="Century Schoolbook"/>
              </a:rPr>
              <a:t>temp</a:t>
            </a:r>
            <a:r>
              <a:rPr sz="2250" spc="-5" dirty="0">
                <a:latin typeface="Century Schoolbook"/>
                <a:cs typeface="Century Schoolbook"/>
              </a:rPr>
              <a:t>2</a:t>
            </a:r>
            <a:endParaRPr sz="2250">
              <a:latin typeface="Century Schoolbook"/>
              <a:cs typeface="Century Schoolbook"/>
            </a:endParaRPr>
          </a:p>
          <a:p>
            <a:pPr marL="257770" marR="4763" indent="-245864">
              <a:lnSpc>
                <a:spcPct val="130100"/>
              </a:lnSpc>
              <a:spcBef>
                <a:spcPts val="502"/>
              </a:spcBef>
              <a:buClr>
                <a:srgbClr val="FD8537"/>
              </a:buClr>
              <a:buSzPct val="68518"/>
              <a:buFont typeface="Wingdings"/>
              <a:buChar char=""/>
              <a:tabLst>
                <a:tab pos="267295" algn="l"/>
                <a:tab pos="268486" algn="l"/>
              </a:tabLst>
            </a:pPr>
            <a:r>
              <a:rPr sz="2531" dirty="0">
                <a:latin typeface="Century Schoolbook"/>
                <a:cs typeface="Century Schoolbook"/>
              </a:rPr>
              <a:t>The result to </a:t>
            </a:r>
            <a:r>
              <a:rPr sz="2531" spc="-5" dirty="0">
                <a:latin typeface="Century Schoolbook"/>
                <a:cs typeface="Century Schoolbook"/>
              </a:rPr>
              <a:t>the </a:t>
            </a:r>
            <a:r>
              <a:rPr sz="2531" dirty="0">
                <a:latin typeface="Century Schoolbook"/>
                <a:cs typeface="Century Schoolbook"/>
              </a:rPr>
              <a:t>right of </a:t>
            </a:r>
            <a:r>
              <a:rPr sz="2531" spc="-5" dirty="0">
                <a:latin typeface="Century Schoolbook"/>
                <a:cs typeface="Century Schoolbook"/>
              </a:rPr>
              <a:t>the </a:t>
            </a:r>
            <a:r>
              <a:rPr sz="2531" dirty="0">
                <a:latin typeface="Symbol"/>
                <a:cs typeface="Symbol"/>
              </a:rPr>
              <a:t></a:t>
            </a:r>
            <a:r>
              <a:rPr sz="2531" dirty="0">
                <a:latin typeface="Times New Roman"/>
                <a:cs typeface="Times New Roman"/>
              </a:rPr>
              <a:t> </a:t>
            </a:r>
            <a:r>
              <a:rPr sz="2531" dirty="0">
                <a:latin typeface="Century Schoolbook"/>
                <a:cs typeface="Century Schoolbook"/>
              </a:rPr>
              <a:t>is </a:t>
            </a:r>
            <a:r>
              <a:rPr sz="2531" spc="-5" dirty="0">
                <a:latin typeface="Century Schoolbook"/>
                <a:cs typeface="Century Schoolbook"/>
              </a:rPr>
              <a:t>assigned </a:t>
            </a:r>
            <a:r>
              <a:rPr sz="2531" dirty="0">
                <a:latin typeface="Century Schoolbook"/>
                <a:cs typeface="Century Schoolbook"/>
              </a:rPr>
              <a:t>to  </a:t>
            </a:r>
            <a:r>
              <a:rPr sz="2531" spc="-5" dirty="0">
                <a:latin typeface="Century Schoolbook"/>
                <a:cs typeface="Century Schoolbook"/>
              </a:rPr>
              <a:t>the </a:t>
            </a:r>
            <a:r>
              <a:rPr sz="2531" dirty="0">
                <a:latin typeface="Century Schoolbook"/>
                <a:cs typeface="Century Schoolbook"/>
              </a:rPr>
              <a:t>relation </a:t>
            </a:r>
            <a:r>
              <a:rPr sz="2531" spc="-5" dirty="0">
                <a:latin typeface="Century Schoolbook"/>
                <a:cs typeface="Century Schoolbook"/>
              </a:rPr>
              <a:t>variable </a:t>
            </a:r>
            <a:r>
              <a:rPr sz="2531" dirty="0">
                <a:latin typeface="Century Schoolbook"/>
                <a:cs typeface="Century Schoolbook"/>
              </a:rPr>
              <a:t>on </a:t>
            </a:r>
            <a:r>
              <a:rPr sz="2531" spc="-5" dirty="0">
                <a:latin typeface="Century Schoolbook"/>
                <a:cs typeface="Century Schoolbook"/>
              </a:rPr>
              <a:t>the </a:t>
            </a:r>
            <a:r>
              <a:rPr sz="2531" dirty="0">
                <a:latin typeface="Century Schoolbook"/>
                <a:cs typeface="Century Schoolbook"/>
              </a:rPr>
              <a:t>left of </a:t>
            </a:r>
            <a:r>
              <a:rPr sz="2531" spc="-5" dirty="0">
                <a:latin typeface="Century Schoolbook"/>
                <a:cs typeface="Century Schoolbook"/>
              </a:rPr>
              <a:t>the</a:t>
            </a:r>
            <a:r>
              <a:rPr sz="2531" spc="-42" dirty="0">
                <a:latin typeface="Century Schoolbook"/>
                <a:cs typeface="Century Schoolbook"/>
              </a:rPr>
              <a:t> </a:t>
            </a:r>
            <a:r>
              <a:rPr sz="2531" dirty="0">
                <a:latin typeface="Symbol"/>
                <a:cs typeface="Symbol"/>
              </a:rPr>
              <a:t></a:t>
            </a:r>
            <a:r>
              <a:rPr sz="2531" dirty="0">
                <a:latin typeface="Century Schoolbook"/>
                <a:cs typeface="Century Schoolbook"/>
              </a:rPr>
              <a:t>.</a:t>
            </a:r>
            <a:endParaRPr sz="2531">
              <a:latin typeface="Century Schoolbook"/>
              <a:cs typeface="Century Schoolbook"/>
            </a:endParaRPr>
          </a:p>
          <a:p>
            <a:pPr marL="257770" indent="-245864">
              <a:spcBef>
                <a:spcPts val="1472"/>
              </a:spcBef>
              <a:buClr>
                <a:srgbClr val="FD8537"/>
              </a:buClr>
              <a:buSzPct val="68518"/>
              <a:buFont typeface="Wingdings"/>
              <a:buChar char=""/>
              <a:tabLst>
                <a:tab pos="267295" algn="l"/>
                <a:tab pos="268486" algn="l"/>
              </a:tabLst>
            </a:pPr>
            <a:r>
              <a:rPr sz="2531" dirty="0">
                <a:latin typeface="Century Schoolbook"/>
                <a:cs typeface="Century Schoolbook"/>
              </a:rPr>
              <a:t>May use </a:t>
            </a:r>
            <a:r>
              <a:rPr sz="2531" spc="-5" dirty="0">
                <a:latin typeface="Century Schoolbook"/>
                <a:cs typeface="Century Schoolbook"/>
              </a:rPr>
              <a:t>variable </a:t>
            </a:r>
            <a:r>
              <a:rPr sz="2531" dirty="0">
                <a:latin typeface="Century Schoolbook"/>
                <a:cs typeface="Century Schoolbook"/>
              </a:rPr>
              <a:t>in subsequent</a:t>
            </a:r>
            <a:r>
              <a:rPr sz="2531" spc="-56" dirty="0">
                <a:latin typeface="Century Schoolbook"/>
                <a:cs typeface="Century Schoolbook"/>
              </a:rPr>
              <a:t> </a:t>
            </a:r>
            <a:r>
              <a:rPr sz="2531" spc="-5" dirty="0">
                <a:latin typeface="Century Schoolbook"/>
                <a:cs typeface="Century Schoolbook"/>
              </a:rPr>
              <a:t>expressions.</a:t>
            </a:r>
            <a:endParaRPr sz="2531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55741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1" y="3384"/>
            <a:ext cx="5976342" cy="531395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3375" spc="9" dirty="0">
                <a:solidFill>
                  <a:srgbClr val="FF0000"/>
                </a:solidFill>
              </a:rPr>
              <a:t>I</a:t>
            </a:r>
            <a:r>
              <a:rPr sz="2672" spc="9" dirty="0">
                <a:solidFill>
                  <a:srgbClr val="FF0000"/>
                </a:solidFill>
              </a:rPr>
              <a:t>NDEPENDENT </a:t>
            </a:r>
            <a:r>
              <a:rPr sz="3375" dirty="0">
                <a:solidFill>
                  <a:srgbClr val="FF0000"/>
                </a:solidFill>
              </a:rPr>
              <a:t>&amp;</a:t>
            </a:r>
            <a:r>
              <a:rPr sz="3375" spc="164" dirty="0">
                <a:solidFill>
                  <a:srgbClr val="FF0000"/>
                </a:solidFill>
              </a:rPr>
              <a:t> </a:t>
            </a:r>
            <a:r>
              <a:rPr sz="2672" spc="9" dirty="0">
                <a:solidFill>
                  <a:srgbClr val="FF0000"/>
                </a:solidFill>
              </a:rPr>
              <a:t>DEPENDENT</a:t>
            </a:r>
            <a:endParaRPr sz="2672"/>
          </a:p>
        </p:txBody>
      </p:sp>
      <p:sp>
        <p:nvSpPr>
          <p:cNvPr id="3" name="object 3"/>
          <p:cNvSpPr txBox="1"/>
          <p:nvPr/>
        </p:nvSpPr>
        <p:spPr>
          <a:xfrm>
            <a:off x="2133600" y="442388"/>
            <a:ext cx="2411611" cy="426832"/>
          </a:xfrm>
          <a:prstGeom prst="rect">
            <a:avLst/>
          </a:prstGeom>
        </p:spPr>
        <p:txBody>
          <a:bodyPr vert="horz" wrap="square" lIns="0" tIns="15478" rIns="0" bIns="0" rtlCol="0">
            <a:spAutoFit/>
          </a:bodyPr>
          <a:lstStyle/>
          <a:p>
            <a:pPr marL="11906">
              <a:spcBef>
                <a:spcPts val="122"/>
              </a:spcBef>
            </a:pPr>
            <a:r>
              <a:rPr sz="2672" b="1" spc="9" dirty="0">
                <a:solidFill>
                  <a:srgbClr val="FF0000"/>
                </a:solidFill>
                <a:latin typeface="Century Schoolbook"/>
                <a:cs typeface="Century Schoolbook"/>
              </a:rPr>
              <a:t>OPERATORS</a:t>
            </a:r>
            <a:endParaRPr sz="2672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8815" y="3552551"/>
            <a:ext cx="1296591" cy="446484"/>
          </a:xfrm>
          <a:custGeom>
            <a:avLst/>
            <a:gdLst/>
            <a:ahLst/>
            <a:cxnLst/>
            <a:rect l="l" t="t" r="r" b="b"/>
            <a:pathLst>
              <a:path w="1383029" h="476250">
                <a:moveTo>
                  <a:pt x="0" y="475780"/>
                </a:moveTo>
                <a:lnTo>
                  <a:pt x="1382776" y="475780"/>
                </a:lnTo>
                <a:lnTo>
                  <a:pt x="1382776" y="0"/>
                </a:lnTo>
                <a:lnTo>
                  <a:pt x="0" y="0"/>
                </a:lnTo>
                <a:lnTo>
                  <a:pt x="0" y="47578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" name="object 5"/>
          <p:cNvSpPr/>
          <p:nvPr/>
        </p:nvSpPr>
        <p:spPr>
          <a:xfrm>
            <a:off x="4818815" y="3998678"/>
            <a:ext cx="1296591" cy="446484"/>
          </a:xfrm>
          <a:custGeom>
            <a:avLst/>
            <a:gdLst/>
            <a:ahLst/>
            <a:cxnLst/>
            <a:rect l="l" t="t" r="r" b="b"/>
            <a:pathLst>
              <a:path w="1383029" h="476250">
                <a:moveTo>
                  <a:pt x="0" y="475780"/>
                </a:moveTo>
                <a:lnTo>
                  <a:pt x="1382776" y="475780"/>
                </a:lnTo>
                <a:lnTo>
                  <a:pt x="1382776" y="0"/>
                </a:lnTo>
                <a:lnTo>
                  <a:pt x="0" y="0"/>
                </a:lnTo>
                <a:lnTo>
                  <a:pt x="0" y="47578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/>
          <p:nvPr/>
        </p:nvSpPr>
        <p:spPr>
          <a:xfrm>
            <a:off x="4818815" y="4890694"/>
            <a:ext cx="1296591" cy="446484"/>
          </a:xfrm>
          <a:custGeom>
            <a:avLst/>
            <a:gdLst/>
            <a:ahLst/>
            <a:cxnLst/>
            <a:rect l="l" t="t" r="r" b="b"/>
            <a:pathLst>
              <a:path w="1383029" h="476250">
                <a:moveTo>
                  <a:pt x="0" y="475780"/>
                </a:moveTo>
                <a:lnTo>
                  <a:pt x="1382776" y="475780"/>
                </a:lnTo>
                <a:lnTo>
                  <a:pt x="1382776" y="0"/>
                </a:lnTo>
                <a:lnTo>
                  <a:pt x="0" y="0"/>
                </a:lnTo>
                <a:lnTo>
                  <a:pt x="0" y="475780"/>
                </a:lnTo>
                <a:close/>
              </a:path>
            </a:pathLst>
          </a:custGeom>
          <a:solidFill>
            <a:srgbClr val="FFD9CE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" name="object 7"/>
          <p:cNvSpPr/>
          <p:nvPr/>
        </p:nvSpPr>
        <p:spPr>
          <a:xfrm>
            <a:off x="4818815" y="5336798"/>
            <a:ext cx="1296591" cy="446484"/>
          </a:xfrm>
          <a:custGeom>
            <a:avLst/>
            <a:gdLst/>
            <a:ahLst/>
            <a:cxnLst/>
            <a:rect l="l" t="t" r="r" b="b"/>
            <a:pathLst>
              <a:path w="1383029" h="476250">
                <a:moveTo>
                  <a:pt x="0" y="475780"/>
                </a:moveTo>
                <a:lnTo>
                  <a:pt x="1382776" y="475780"/>
                </a:lnTo>
                <a:lnTo>
                  <a:pt x="1382776" y="0"/>
                </a:lnTo>
                <a:lnTo>
                  <a:pt x="0" y="0"/>
                </a:lnTo>
                <a:lnTo>
                  <a:pt x="0" y="475780"/>
                </a:lnTo>
                <a:close/>
              </a:path>
            </a:pathLst>
          </a:custGeom>
          <a:solidFill>
            <a:srgbClr val="FFECE8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91668" y="898922"/>
          <a:ext cx="7446168" cy="5767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1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8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31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Relational</a:t>
                      </a:r>
                      <a:r>
                        <a:rPr sz="1700" b="1" spc="-50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Operator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38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Symbol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38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7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Independent? ( </a:t>
                      </a:r>
                      <a:r>
                        <a:rPr sz="17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Yes/No)</a:t>
                      </a:r>
                      <a:endParaRPr sz="1700">
                        <a:latin typeface="Century Schoolbook"/>
                        <a:cs typeface="Century Schoolbook"/>
                      </a:endParaRPr>
                    </a:p>
                  </a:txBody>
                  <a:tcPr marL="0" marR="0" marT="38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Selection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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Projection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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spc="-5" dirty="0">
                          <a:latin typeface="Century Schoolbook"/>
                          <a:cs typeface="Century Schoolbook"/>
                        </a:rPr>
                        <a:t>Cross</a:t>
                      </a:r>
                      <a:r>
                        <a:rPr sz="1900" spc="-30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dirty="0">
                          <a:latin typeface="Century Schoolbook"/>
                          <a:cs typeface="Century Schoolbook"/>
                        </a:rPr>
                        <a:t>Product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X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Union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690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900" spc="-5" dirty="0">
                          <a:latin typeface="Century Schoolbook"/>
                          <a:cs typeface="Century Schoolbook"/>
                        </a:rPr>
                        <a:t>Difference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–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Natural</a:t>
                      </a:r>
                      <a:r>
                        <a:rPr sz="1900" spc="-45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dirty="0">
                          <a:latin typeface="Century Schoolbook"/>
                          <a:cs typeface="Century Schoolbook"/>
                        </a:rPr>
                        <a:t>Join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Outer</a:t>
                      </a:r>
                      <a:r>
                        <a:rPr sz="1900" spc="-35" dirty="0"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dirty="0">
                          <a:latin typeface="Century Schoolbook"/>
                          <a:cs typeface="Century Schoolbook"/>
                        </a:rPr>
                        <a:t>Join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29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Rename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Ρ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spc="-5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Anti</a:t>
                      </a:r>
                      <a:r>
                        <a:rPr sz="1900" spc="-30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Join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Semi</a:t>
                      </a:r>
                      <a:r>
                        <a:rPr sz="1900" spc="-30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dirty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join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Division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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988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D9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Intersection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404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900" dirty="0">
                          <a:latin typeface="Symbol"/>
                          <a:cs typeface="Symbol"/>
                        </a:rPr>
                        <a:t>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4048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323045" y="3621882"/>
            <a:ext cx="151448" cy="1600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0" name="object 10"/>
          <p:cNvSpPr/>
          <p:nvPr/>
        </p:nvSpPr>
        <p:spPr>
          <a:xfrm>
            <a:off x="5280184" y="4113372"/>
            <a:ext cx="348614" cy="2314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1" name="object 11"/>
          <p:cNvSpPr/>
          <p:nvPr/>
        </p:nvSpPr>
        <p:spPr>
          <a:xfrm>
            <a:off x="5338761" y="5054917"/>
            <a:ext cx="218599" cy="232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2" name="object 12"/>
          <p:cNvSpPr/>
          <p:nvPr/>
        </p:nvSpPr>
        <p:spPr>
          <a:xfrm>
            <a:off x="5343049" y="5483542"/>
            <a:ext cx="225742" cy="240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2150760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25776" y="713"/>
            <a:ext cx="0" cy="6858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199"/>
                </a:lnTo>
              </a:path>
            </a:pathLst>
          </a:custGeom>
          <a:ln w="38100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3" name="object 3"/>
          <p:cNvSpPr/>
          <p:nvPr/>
        </p:nvSpPr>
        <p:spPr>
          <a:xfrm>
            <a:off x="1892047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197"/>
                </a:lnTo>
              </a:path>
            </a:pathLst>
          </a:custGeom>
          <a:ln w="34748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object 4"/>
          <p:cNvSpPr/>
          <p:nvPr/>
        </p:nvSpPr>
        <p:spPr>
          <a:xfrm>
            <a:off x="185947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197"/>
                </a:lnTo>
              </a:path>
            </a:pathLst>
          </a:custGeom>
          <a:ln w="11583">
            <a:solidFill>
              <a:srgbClr val="FDC3AD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" name="object 5"/>
          <p:cNvSpPr/>
          <p:nvPr/>
        </p:nvSpPr>
        <p:spPr>
          <a:xfrm>
            <a:off x="10163651" y="713"/>
            <a:ext cx="0" cy="6858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199"/>
                </a:lnTo>
              </a:path>
            </a:pathLst>
          </a:custGeom>
          <a:ln w="143255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/>
          <p:nvPr/>
        </p:nvSpPr>
        <p:spPr>
          <a:xfrm>
            <a:off x="10096500" y="0"/>
            <a:ext cx="285750" cy="6858000"/>
          </a:xfrm>
          <a:custGeom>
            <a:avLst/>
            <a:gdLst/>
            <a:ahLst/>
            <a:cxnLst/>
            <a:rect l="l" t="t" r="r" b="b"/>
            <a:pathLst>
              <a:path w="304800" h="7315200">
                <a:moveTo>
                  <a:pt x="0" y="7315200"/>
                </a:moveTo>
                <a:lnTo>
                  <a:pt x="304800" y="7315200"/>
                </a:lnTo>
                <a:lnTo>
                  <a:pt x="304800" y="0"/>
                </a:lnTo>
                <a:lnTo>
                  <a:pt x="0" y="0"/>
                </a:lnTo>
                <a:lnTo>
                  <a:pt x="0" y="7315200"/>
                </a:lnTo>
                <a:close/>
              </a:path>
            </a:pathLst>
          </a:custGeom>
          <a:solidFill>
            <a:srgbClr val="FDC3AD">
              <a:alpha val="87057"/>
            </a:srgbClr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" name="object 7"/>
          <p:cNvSpPr/>
          <p:nvPr/>
        </p:nvSpPr>
        <p:spPr>
          <a:xfrm>
            <a:off x="10167938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7315200">
                <a:moveTo>
                  <a:pt x="0" y="0"/>
                </a:moveTo>
                <a:lnTo>
                  <a:pt x="0" y="7315199"/>
                </a:lnTo>
              </a:path>
            </a:pathLst>
          </a:custGeom>
          <a:ln w="9144">
            <a:solidFill>
              <a:srgbClr val="FD8537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8" name="object 8"/>
          <p:cNvSpPr/>
          <p:nvPr/>
        </p:nvSpPr>
        <p:spPr>
          <a:xfrm>
            <a:off x="9456420" y="5715000"/>
            <a:ext cx="516136" cy="548878"/>
          </a:xfrm>
          <a:custGeom>
            <a:avLst/>
            <a:gdLst/>
            <a:ahLst/>
            <a:cxnLst/>
            <a:rect l="l" t="t" r="r" b="b"/>
            <a:pathLst>
              <a:path w="550545" h="585470">
                <a:moveTo>
                  <a:pt x="275081" y="0"/>
                </a:moveTo>
                <a:lnTo>
                  <a:pt x="230469" y="3829"/>
                </a:lnTo>
                <a:lnTo>
                  <a:pt x="188146" y="14916"/>
                </a:lnTo>
                <a:lnTo>
                  <a:pt x="148679" y="32659"/>
                </a:lnTo>
                <a:lnTo>
                  <a:pt x="112635" y="56455"/>
                </a:lnTo>
                <a:lnTo>
                  <a:pt x="80581" y="85701"/>
                </a:lnTo>
                <a:lnTo>
                  <a:pt x="53083" y="119795"/>
                </a:lnTo>
                <a:lnTo>
                  <a:pt x="30710" y="158135"/>
                </a:lnTo>
                <a:lnTo>
                  <a:pt x="14026" y="200119"/>
                </a:lnTo>
                <a:lnTo>
                  <a:pt x="3601" y="245144"/>
                </a:lnTo>
                <a:lnTo>
                  <a:pt x="0" y="292608"/>
                </a:lnTo>
                <a:lnTo>
                  <a:pt x="3601" y="340071"/>
                </a:lnTo>
                <a:lnTo>
                  <a:pt x="14026" y="385096"/>
                </a:lnTo>
                <a:lnTo>
                  <a:pt x="30710" y="427080"/>
                </a:lnTo>
                <a:lnTo>
                  <a:pt x="53083" y="465420"/>
                </a:lnTo>
                <a:lnTo>
                  <a:pt x="80581" y="499514"/>
                </a:lnTo>
                <a:lnTo>
                  <a:pt x="112635" y="528760"/>
                </a:lnTo>
                <a:lnTo>
                  <a:pt x="148679" y="552556"/>
                </a:lnTo>
                <a:lnTo>
                  <a:pt x="188146" y="570299"/>
                </a:lnTo>
                <a:lnTo>
                  <a:pt x="230469" y="581386"/>
                </a:lnTo>
                <a:lnTo>
                  <a:pt x="275081" y="585216"/>
                </a:lnTo>
                <a:lnTo>
                  <a:pt x="319694" y="581386"/>
                </a:lnTo>
                <a:lnTo>
                  <a:pt x="362017" y="570299"/>
                </a:lnTo>
                <a:lnTo>
                  <a:pt x="401484" y="552556"/>
                </a:lnTo>
                <a:lnTo>
                  <a:pt x="437528" y="528760"/>
                </a:lnTo>
                <a:lnTo>
                  <a:pt x="469582" y="499514"/>
                </a:lnTo>
                <a:lnTo>
                  <a:pt x="497080" y="465420"/>
                </a:lnTo>
                <a:lnTo>
                  <a:pt x="519453" y="427080"/>
                </a:lnTo>
                <a:lnTo>
                  <a:pt x="536137" y="385096"/>
                </a:lnTo>
                <a:lnTo>
                  <a:pt x="546562" y="340071"/>
                </a:lnTo>
                <a:lnTo>
                  <a:pt x="550163" y="292608"/>
                </a:lnTo>
                <a:lnTo>
                  <a:pt x="546562" y="245144"/>
                </a:lnTo>
                <a:lnTo>
                  <a:pt x="536137" y="200119"/>
                </a:lnTo>
                <a:lnTo>
                  <a:pt x="519453" y="158135"/>
                </a:lnTo>
                <a:lnTo>
                  <a:pt x="497080" y="119795"/>
                </a:lnTo>
                <a:lnTo>
                  <a:pt x="469582" y="85701"/>
                </a:lnTo>
                <a:lnTo>
                  <a:pt x="437528" y="56455"/>
                </a:lnTo>
                <a:lnTo>
                  <a:pt x="401484" y="32659"/>
                </a:lnTo>
                <a:lnTo>
                  <a:pt x="362017" y="14916"/>
                </a:lnTo>
                <a:lnTo>
                  <a:pt x="319694" y="3829"/>
                </a:lnTo>
                <a:lnTo>
                  <a:pt x="275081" y="0"/>
                </a:lnTo>
                <a:close/>
              </a:path>
            </a:pathLst>
          </a:custGeom>
          <a:solidFill>
            <a:srgbClr val="FD8537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9" name="object 9"/>
          <p:cNvSpPr txBox="1"/>
          <p:nvPr/>
        </p:nvSpPr>
        <p:spPr>
          <a:xfrm>
            <a:off x="3683199" y="1491138"/>
            <a:ext cx="389334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spc="-5" dirty="0">
                <a:latin typeface="Century Schoolbook"/>
                <a:cs typeface="Century Schoolbook"/>
              </a:rPr>
              <a:t>R1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3082" y="1491138"/>
            <a:ext cx="363141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dirty="0">
                <a:latin typeface="Century Schoolbook"/>
                <a:cs typeface="Century Schoolbook"/>
              </a:rPr>
              <a:t>S1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4177" y="4806149"/>
            <a:ext cx="363141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spc="-5" dirty="0">
                <a:latin typeface="Century Schoolbook"/>
                <a:cs typeface="Century Schoolbook"/>
              </a:rPr>
              <a:t>S2</a:t>
            </a:r>
            <a:endParaRPr sz="2250">
              <a:latin typeface="Century Schoolbook"/>
              <a:cs typeface="Century Schoolbook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275426" y="2113140"/>
          <a:ext cx="3007519" cy="13400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1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1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78740">
                        <a:lnSpc>
                          <a:spcPts val="3220"/>
                        </a:lnSpc>
                      </a:pPr>
                      <a:r>
                        <a:rPr sz="2600" u="heavy" spc="-20" dirty="0">
                          <a:latin typeface="Times New Roman"/>
                          <a:cs typeface="Times New Roman"/>
                        </a:rPr>
                        <a:t>sid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0"/>
                        </a:lnSpc>
                      </a:pPr>
                      <a:r>
                        <a:rPr sz="2600" u="heavy" spc="-15" dirty="0">
                          <a:latin typeface="Times New Roman"/>
                          <a:cs typeface="Times New Roman"/>
                        </a:rPr>
                        <a:t>bid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3220"/>
                        </a:lnSpc>
                      </a:pPr>
                      <a:r>
                        <a:rPr sz="2600" u="heavy" spc="-20" dirty="0">
                          <a:latin typeface="Times New Roman"/>
                          <a:cs typeface="Times New Roman"/>
                        </a:rPr>
                        <a:t>day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510">
                <a:tc>
                  <a:txBody>
                    <a:bodyPr/>
                    <a:lstStyle/>
                    <a:p>
                      <a:pPr marL="78740">
                        <a:lnSpc>
                          <a:spcPts val="322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58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101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103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10/10/96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11/12/96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04449" y="2113170"/>
          <a:ext cx="3803451" cy="18234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919">
                <a:tc>
                  <a:txBody>
                    <a:bodyPr/>
                    <a:lstStyle/>
                    <a:p>
                      <a:pPr marL="78740">
                        <a:lnSpc>
                          <a:spcPts val="3235"/>
                        </a:lnSpc>
                      </a:pPr>
                      <a:r>
                        <a:rPr sz="2600" u="heavy" spc="-15" dirty="0">
                          <a:latin typeface="Times New Roman"/>
                          <a:cs typeface="Times New Roman"/>
                        </a:rPr>
                        <a:t>sid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35"/>
                        </a:lnSpc>
                      </a:pP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sname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3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rating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23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531">
                <a:tc>
                  <a:txBody>
                    <a:bodyPr/>
                    <a:lstStyle/>
                    <a:p>
                      <a:pPr marL="78740">
                        <a:lnSpc>
                          <a:spcPts val="324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22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4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dustin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32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24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45.0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88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31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4288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lubber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4288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4288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55.5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4288" marB="0">
                    <a:lnL w="9525">
                      <a:solidFill>
                        <a:srgbClr val="9F1105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02">
                <a:tc>
                  <a:txBody>
                    <a:bodyPr/>
                    <a:lstStyle/>
                    <a:p>
                      <a:pPr marL="78740">
                        <a:lnSpc>
                          <a:spcPts val="3279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58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79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rusty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3279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279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35.0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823823" y="4110484"/>
          <a:ext cx="3818929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7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645"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u="heavy" spc="-15" dirty="0">
                          <a:latin typeface="Times New Roman"/>
                          <a:cs typeface="Times New Roman"/>
                        </a:rPr>
                        <a:t>sid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sname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rating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2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age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  <a:lnB w="9525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45"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28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22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yuppy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2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225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35.0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  <a:lnT w="9525">
                      <a:solidFill>
                        <a:srgbClr val="9F110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31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lubber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15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55.5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16"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44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guppy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15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35.0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06"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58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315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rusty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ts val="3150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3150"/>
                        </a:lnSpc>
                      </a:pPr>
                      <a:r>
                        <a:rPr sz="2600" spc="-15" dirty="0">
                          <a:latin typeface="Times New Roman"/>
                          <a:cs typeface="Times New Roman"/>
                        </a:rPr>
                        <a:t>35.0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19050">
                      <a:solidFill>
                        <a:srgbClr val="9F1105"/>
                      </a:solidFill>
                      <a:prstDash val="solid"/>
                    </a:lnR>
                    <a:lnB w="9525">
                      <a:solidFill>
                        <a:srgbClr val="9F11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18571" y="334751"/>
            <a:ext cx="7154858" cy="689131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4400" spc="-9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600" spc="-9" dirty="0">
                <a:solidFill>
                  <a:srgbClr val="FF0000"/>
                </a:solidFill>
                <a:latin typeface="Times New Roman"/>
                <a:cs typeface="Times New Roman"/>
              </a:rPr>
              <a:t>AILORS</a:t>
            </a:r>
            <a:r>
              <a:rPr sz="4400" spc="-9" dirty="0">
                <a:solidFill>
                  <a:srgbClr val="FF0000"/>
                </a:solidFill>
                <a:latin typeface="Times New Roman"/>
                <a:cs typeface="Times New Roman"/>
              </a:rPr>
              <a:t>-R</a:t>
            </a:r>
            <a:r>
              <a:rPr sz="3600" spc="-9" dirty="0">
                <a:solidFill>
                  <a:srgbClr val="FF0000"/>
                </a:solidFill>
                <a:latin typeface="Times New Roman"/>
                <a:cs typeface="Times New Roman"/>
              </a:rPr>
              <a:t>ESERVES</a:t>
            </a:r>
            <a:r>
              <a:rPr sz="3600" spc="13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400" spc="-47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600" spc="-47" dirty="0">
                <a:solidFill>
                  <a:srgbClr val="FF0000"/>
                </a:solidFill>
                <a:latin typeface="Times New Roman"/>
                <a:cs typeface="Times New Roman"/>
              </a:rPr>
              <a:t>ATABASE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982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r>
              <a:rPr lang="en-US" dirty="0"/>
              <a:t>Relational model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/>
          <a:lstStyle/>
          <a:p>
            <a:r>
              <a:rPr lang="en-IN" dirty="0"/>
              <a:t>Data is viewed as existing in two dimensional tables known as relations</a:t>
            </a:r>
          </a:p>
          <a:p>
            <a:r>
              <a:rPr lang="en-IN" dirty="0"/>
              <a:t>• A relation (table) consists of unique attributes (columns) and tuples (rows)</a:t>
            </a:r>
          </a:p>
          <a:p>
            <a:r>
              <a:rPr lang="en-IN" dirty="0"/>
              <a:t>• Tuples are unique</a:t>
            </a:r>
          </a:p>
          <a:p>
            <a:r>
              <a:rPr lang="en-IN" dirty="0"/>
              <a:t>• Sometimes the value to be inserted into a particular cell may be unknown, or it</a:t>
            </a:r>
          </a:p>
          <a:p>
            <a:r>
              <a:rPr lang="en-IN" dirty="0"/>
              <a:t>may have no value. This is represented by a </a:t>
            </a:r>
            <a:r>
              <a:rPr lang="en-IN" b="1" dirty="0"/>
              <a:t>null</a:t>
            </a:r>
          </a:p>
          <a:p>
            <a:r>
              <a:rPr lang="en-IN" dirty="0"/>
              <a:t>• Null is not the same as zero, blank or an empty string</a:t>
            </a:r>
          </a:p>
          <a:p>
            <a:r>
              <a:rPr lang="en-IN" dirty="0"/>
              <a:t>• Relational Database: Any database whose logical organization is based on</a:t>
            </a:r>
          </a:p>
          <a:p>
            <a:r>
              <a:rPr lang="en-IN" dirty="0"/>
              <a:t>relational data model.</a:t>
            </a:r>
          </a:p>
          <a:p>
            <a:r>
              <a:rPr lang="en-IN" dirty="0"/>
              <a:t>• RDBMS: A DBMS that manages the relational database.</a:t>
            </a:r>
          </a:p>
        </p:txBody>
      </p:sp>
    </p:spTree>
    <p:extLst>
      <p:ext uri="{BB962C8B-B14F-4D97-AF65-F5344CB8AC3E}">
        <p14:creationId xmlns:p14="http://schemas.microsoft.com/office/powerpoint/2010/main" val="182110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194" y="415368"/>
            <a:ext cx="1727002" cy="444898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813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E</a:t>
            </a:r>
            <a:r>
              <a:rPr sz="225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XAMPLES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194" y="1013102"/>
            <a:ext cx="161330" cy="253708"/>
          </a:xfrm>
          <a:prstGeom prst="rect">
            <a:avLst/>
          </a:prstGeom>
        </p:spPr>
        <p:txBody>
          <a:bodyPr vert="horz" wrap="square" lIns="0" tIns="15478" rIns="0" bIns="0" rtlCol="0">
            <a:spAutoFit/>
          </a:bodyPr>
          <a:lstStyle/>
          <a:p>
            <a:pPr marL="11906">
              <a:spcBef>
                <a:spcPts val="122"/>
              </a:spcBef>
            </a:pPr>
            <a:r>
              <a:rPr sz="1547" dirty="0">
                <a:solidFill>
                  <a:srgbClr val="FD8537"/>
                </a:solidFill>
                <a:latin typeface="Century Schoolbook"/>
                <a:cs typeface="Century Schoolbook"/>
              </a:rPr>
              <a:t>I.</a:t>
            </a:r>
            <a:endParaRPr sz="1547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4329" y="814704"/>
            <a:ext cx="244078" cy="512128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11906">
              <a:spcBef>
                <a:spcPts val="113"/>
              </a:spcBef>
            </a:pPr>
            <a:r>
              <a:rPr sz="3234" i="1" spc="-47" dirty="0">
                <a:latin typeface="Symbol"/>
                <a:cs typeface="Symbol"/>
              </a:rPr>
              <a:t></a:t>
            </a:r>
            <a:endParaRPr sz="3234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30" y="1103883"/>
            <a:ext cx="1687711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i="1" spc="28" dirty="0">
                <a:latin typeface="Times New Roman"/>
                <a:cs typeface="Times New Roman"/>
              </a:rPr>
              <a:t>sn</a:t>
            </a:r>
            <a:r>
              <a:rPr sz="2438" i="1" spc="38" dirty="0">
                <a:latin typeface="Times New Roman"/>
                <a:cs typeface="Times New Roman"/>
              </a:rPr>
              <a:t>a</a:t>
            </a:r>
            <a:r>
              <a:rPr sz="2438" i="1" spc="33" dirty="0">
                <a:latin typeface="Times New Roman"/>
                <a:cs typeface="Times New Roman"/>
              </a:rPr>
              <a:t>m</a:t>
            </a:r>
            <a:r>
              <a:rPr sz="2438" i="1" spc="-131" dirty="0">
                <a:latin typeface="Times New Roman"/>
                <a:cs typeface="Times New Roman"/>
              </a:rPr>
              <a:t>e</a:t>
            </a:r>
            <a:r>
              <a:rPr sz="2438" spc="66" dirty="0">
                <a:latin typeface="Times New Roman"/>
                <a:cs typeface="Times New Roman"/>
              </a:rPr>
              <a:t>,</a:t>
            </a:r>
            <a:r>
              <a:rPr sz="2438" i="1" spc="28" dirty="0">
                <a:latin typeface="Times New Roman"/>
                <a:cs typeface="Times New Roman"/>
              </a:rPr>
              <a:t>rating</a:t>
            </a:r>
            <a:endParaRPr sz="243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6163" y="814704"/>
            <a:ext cx="340519" cy="512128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11906">
              <a:spcBef>
                <a:spcPts val="113"/>
              </a:spcBef>
            </a:pPr>
            <a:r>
              <a:rPr sz="2438" spc="-225" dirty="0">
                <a:latin typeface="Times New Roman"/>
                <a:cs typeface="Times New Roman"/>
              </a:rPr>
              <a:t>(</a:t>
            </a:r>
            <a:r>
              <a:rPr sz="3234" i="1" spc="-52" dirty="0">
                <a:latin typeface="Symbol"/>
                <a:cs typeface="Symbol"/>
              </a:rPr>
              <a:t></a:t>
            </a:r>
            <a:endParaRPr sz="323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0669" y="1109039"/>
            <a:ext cx="1198959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i="1" spc="28" dirty="0">
                <a:latin typeface="Times New Roman"/>
                <a:cs typeface="Times New Roman"/>
              </a:rPr>
              <a:t>rating</a:t>
            </a:r>
            <a:r>
              <a:rPr sz="2438" i="1" spc="-427" dirty="0">
                <a:latin typeface="Times New Roman"/>
                <a:cs typeface="Times New Roman"/>
              </a:rPr>
              <a:t> </a:t>
            </a:r>
            <a:r>
              <a:rPr sz="2438" spc="131" dirty="0">
                <a:latin typeface="Symbol"/>
                <a:cs typeface="Symbol"/>
              </a:rPr>
              <a:t></a:t>
            </a:r>
            <a:r>
              <a:rPr sz="2438" spc="131" dirty="0">
                <a:latin typeface="Times New Roman"/>
                <a:cs typeface="Times New Roman"/>
              </a:rPr>
              <a:t>8</a:t>
            </a:r>
            <a:endParaRPr sz="243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9779" y="915146"/>
            <a:ext cx="644128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dirty="0">
                <a:latin typeface="Times New Roman"/>
                <a:cs typeface="Times New Roman"/>
              </a:rPr>
              <a:t>(</a:t>
            </a:r>
            <a:r>
              <a:rPr sz="2438" i="1" spc="-9" dirty="0">
                <a:latin typeface="Times New Roman"/>
                <a:cs typeface="Times New Roman"/>
              </a:rPr>
              <a:t>S</a:t>
            </a:r>
            <a:r>
              <a:rPr sz="2438" spc="-23" dirty="0">
                <a:latin typeface="Times New Roman"/>
                <a:cs typeface="Times New Roman"/>
              </a:rPr>
              <a:t>2</a:t>
            </a:r>
            <a:r>
              <a:rPr sz="2438" spc="14" dirty="0">
                <a:latin typeface="Times New Roman"/>
                <a:cs typeface="Times New Roman"/>
              </a:rPr>
              <a:t>))</a:t>
            </a:r>
            <a:endParaRPr sz="2438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822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2194" y="415368"/>
            <a:ext cx="1727002" cy="444898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z="2813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E</a:t>
            </a:r>
            <a:r>
              <a:rPr sz="2250" spc="-5" dirty="0">
                <a:solidFill>
                  <a:srgbClr val="565F6C"/>
                </a:solidFill>
                <a:latin typeface="Century Schoolbook"/>
                <a:cs typeface="Century Schoolbook"/>
              </a:rPr>
              <a:t>XAMPLES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9367" y="1755767"/>
            <a:ext cx="1130498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spc="-5" dirty="0">
                <a:latin typeface="Century Schoolbook"/>
                <a:cs typeface="Century Schoolbook"/>
              </a:rPr>
              <a:t>Solution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9367" y="799916"/>
            <a:ext cx="398859" cy="512193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11906">
              <a:spcBef>
                <a:spcPts val="113"/>
              </a:spcBef>
            </a:pPr>
            <a:r>
              <a:rPr sz="1547" spc="-164" dirty="0">
                <a:solidFill>
                  <a:srgbClr val="FD8537"/>
                </a:solidFill>
                <a:latin typeface="Wingdings"/>
                <a:cs typeface="Wingdings"/>
              </a:rPr>
              <a:t></a:t>
            </a:r>
            <a:r>
              <a:rPr sz="4852" i="1" spc="-70" baseline="-1610" dirty="0">
                <a:latin typeface="Symbol"/>
                <a:cs typeface="Symbol"/>
              </a:rPr>
              <a:t></a:t>
            </a:r>
            <a:endParaRPr sz="4852" baseline="-161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8930" y="1103883"/>
            <a:ext cx="1687711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i="1" spc="28" dirty="0">
                <a:latin typeface="Times New Roman"/>
                <a:cs typeface="Times New Roman"/>
              </a:rPr>
              <a:t>sn</a:t>
            </a:r>
            <a:r>
              <a:rPr sz="2438" i="1" spc="38" dirty="0">
                <a:latin typeface="Times New Roman"/>
                <a:cs typeface="Times New Roman"/>
              </a:rPr>
              <a:t>a</a:t>
            </a:r>
            <a:r>
              <a:rPr sz="2438" i="1" spc="33" dirty="0">
                <a:latin typeface="Times New Roman"/>
                <a:cs typeface="Times New Roman"/>
              </a:rPr>
              <a:t>m</a:t>
            </a:r>
            <a:r>
              <a:rPr sz="2438" i="1" spc="-131" dirty="0">
                <a:latin typeface="Times New Roman"/>
                <a:cs typeface="Times New Roman"/>
              </a:rPr>
              <a:t>e</a:t>
            </a:r>
            <a:r>
              <a:rPr sz="2438" spc="66" dirty="0">
                <a:latin typeface="Times New Roman"/>
                <a:cs typeface="Times New Roman"/>
              </a:rPr>
              <a:t>,</a:t>
            </a:r>
            <a:r>
              <a:rPr sz="2438" i="1" spc="28" dirty="0">
                <a:latin typeface="Times New Roman"/>
                <a:cs typeface="Times New Roman"/>
              </a:rPr>
              <a:t>rating</a:t>
            </a:r>
            <a:endParaRPr sz="243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26163" y="814704"/>
            <a:ext cx="340519" cy="512128"/>
          </a:xfrm>
          <a:prstGeom prst="rect">
            <a:avLst/>
          </a:prstGeom>
        </p:spPr>
        <p:txBody>
          <a:bodyPr vert="horz" wrap="square" lIns="0" tIns="14288" rIns="0" bIns="0" rtlCol="0">
            <a:spAutoFit/>
          </a:bodyPr>
          <a:lstStyle/>
          <a:p>
            <a:pPr marL="11906">
              <a:spcBef>
                <a:spcPts val="113"/>
              </a:spcBef>
            </a:pPr>
            <a:r>
              <a:rPr sz="2438" spc="-225" dirty="0">
                <a:latin typeface="Times New Roman"/>
                <a:cs typeface="Times New Roman"/>
              </a:rPr>
              <a:t>(</a:t>
            </a:r>
            <a:r>
              <a:rPr sz="3234" i="1" spc="-52" dirty="0">
                <a:latin typeface="Symbol"/>
                <a:cs typeface="Symbol"/>
              </a:rPr>
              <a:t></a:t>
            </a:r>
            <a:endParaRPr sz="323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0669" y="1109039"/>
            <a:ext cx="1198959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i="1" spc="28" dirty="0">
                <a:latin typeface="Times New Roman"/>
                <a:cs typeface="Times New Roman"/>
              </a:rPr>
              <a:t>rating</a:t>
            </a:r>
            <a:r>
              <a:rPr sz="2438" i="1" spc="-427" dirty="0">
                <a:latin typeface="Times New Roman"/>
                <a:cs typeface="Times New Roman"/>
              </a:rPr>
              <a:t> </a:t>
            </a:r>
            <a:r>
              <a:rPr sz="2438" spc="131" dirty="0">
                <a:latin typeface="Symbol"/>
                <a:cs typeface="Symbol"/>
              </a:rPr>
              <a:t></a:t>
            </a:r>
            <a:r>
              <a:rPr sz="2438" spc="131" dirty="0">
                <a:latin typeface="Times New Roman"/>
                <a:cs typeface="Times New Roman"/>
              </a:rPr>
              <a:t>8</a:t>
            </a:r>
            <a:endParaRPr sz="243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9779" y="915146"/>
            <a:ext cx="644128" cy="390196"/>
          </a:xfrm>
          <a:prstGeom prst="rect">
            <a:avLst/>
          </a:prstGeom>
        </p:spPr>
        <p:txBody>
          <a:bodyPr vert="horz" wrap="square" lIns="0" tIns="14883" rIns="0" bIns="0" rtlCol="0">
            <a:spAutoFit/>
          </a:bodyPr>
          <a:lstStyle/>
          <a:p>
            <a:pPr marL="11906">
              <a:spcBef>
                <a:spcPts val="117"/>
              </a:spcBef>
            </a:pPr>
            <a:r>
              <a:rPr sz="2438" dirty="0">
                <a:latin typeface="Times New Roman"/>
                <a:cs typeface="Times New Roman"/>
              </a:rPr>
              <a:t>(</a:t>
            </a:r>
            <a:r>
              <a:rPr sz="2438" i="1" spc="-9" dirty="0">
                <a:latin typeface="Times New Roman"/>
                <a:cs typeface="Times New Roman"/>
              </a:rPr>
              <a:t>S</a:t>
            </a:r>
            <a:r>
              <a:rPr sz="2438" spc="-23" dirty="0">
                <a:latin typeface="Times New Roman"/>
                <a:cs typeface="Times New Roman"/>
              </a:rPr>
              <a:t>2</a:t>
            </a:r>
            <a:r>
              <a:rPr sz="2438" spc="14" dirty="0">
                <a:latin typeface="Times New Roman"/>
                <a:cs typeface="Times New Roman"/>
              </a:rPr>
              <a:t>))</a:t>
            </a:r>
            <a:endParaRPr sz="2438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31757" y="2668984"/>
          <a:ext cx="2972991" cy="2187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208">
                <a:tc>
                  <a:txBody>
                    <a:bodyPr/>
                    <a:lstStyle/>
                    <a:p>
                      <a:pPr marL="93345">
                        <a:lnSpc>
                          <a:spcPts val="5340"/>
                        </a:lnSpc>
                      </a:pPr>
                      <a:r>
                        <a:rPr sz="4300" spc="-725" dirty="0">
                          <a:latin typeface="Book Antiqua"/>
                          <a:cs typeface="Book Antiqua"/>
                        </a:rPr>
                        <a:t>sname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857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12700">
                      <a:solidFill>
                        <a:srgbClr val="9F1105"/>
                      </a:solidFill>
                      <a:prstDash val="solid"/>
                    </a:lnT>
                    <a:lnB w="12700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5340"/>
                        </a:lnSpc>
                      </a:pPr>
                      <a:r>
                        <a:rPr sz="4300" spc="-560" dirty="0">
                          <a:latin typeface="Book Antiqua"/>
                          <a:cs typeface="Book Antiqua"/>
                        </a:rPr>
                        <a:t>rating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28575">
                      <a:solidFill>
                        <a:srgbClr val="9F1105"/>
                      </a:solidFill>
                      <a:prstDash val="solid"/>
                    </a:lnR>
                    <a:lnT w="12700">
                      <a:solidFill>
                        <a:srgbClr val="9F1105"/>
                      </a:solidFill>
                      <a:prstDash val="solid"/>
                    </a:lnT>
                    <a:lnB w="12700">
                      <a:solidFill>
                        <a:srgbClr val="9F1105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566">
                <a:tc>
                  <a:txBody>
                    <a:bodyPr/>
                    <a:lstStyle/>
                    <a:p>
                      <a:pPr marL="93345">
                        <a:lnSpc>
                          <a:spcPts val="5350"/>
                        </a:lnSpc>
                      </a:pPr>
                      <a:r>
                        <a:rPr sz="4300" spc="-735" dirty="0">
                          <a:latin typeface="Book Antiqua"/>
                          <a:cs typeface="Book Antiqua"/>
                        </a:rPr>
                        <a:t>yuppy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4300" spc="-590" dirty="0">
                          <a:latin typeface="Book Antiqua"/>
                          <a:cs typeface="Book Antiqua"/>
                        </a:rPr>
                        <a:t>rusty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28575">
                      <a:solidFill>
                        <a:srgbClr val="9F1105"/>
                      </a:solidFill>
                      <a:prstDash val="solid"/>
                    </a:lnL>
                    <a:lnR w="9525">
                      <a:solidFill>
                        <a:srgbClr val="9F1105"/>
                      </a:solidFill>
                      <a:prstDash val="solid"/>
                    </a:lnR>
                    <a:lnT w="12700">
                      <a:solidFill>
                        <a:srgbClr val="9F1105"/>
                      </a:solidFill>
                      <a:prstDash val="solid"/>
                    </a:lnT>
                    <a:lnB w="12700">
                      <a:solidFill>
                        <a:srgbClr val="9F110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5350"/>
                        </a:lnSpc>
                      </a:pPr>
                      <a:r>
                        <a:rPr sz="4300" dirty="0">
                          <a:latin typeface="Book Antiqua"/>
                          <a:cs typeface="Book Antiqua"/>
                        </a:rPr>
                        <a:t>9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4300" spc="-620" dirty="0">
                          <a:latin typeface="Book Antiqua"/>
                          <a:cs typeface="Book Antiqua"/>
                        </a:rPr>
                        <a:t>10</a:t>
                      </a:r>
                      <a:endParaRPr sz="4300">
                        <a:latin typeface="Book Antiqua"/>
                        <a:cs typeface="Book Antiqua"/>
                      </a:endParaRPr>
                    </a:p>
                  </a:txBody>
                  <a:tcPr marL="0" marR="0" marT="0" marB="0">
                    <a:lnL w="9525">
                      <a:solidFill>
                        <a:srgbClr val="9F1105"/>
                      </a:solidFill>
                      <a:prstDash val="solid"/>
                    </a:lnL>
                    <a:lnR w="28575">
                      <a:solidFill>
                        <a:srgbClr val="9F1105"/>
                      </a:solidFill>
                      <a:prstDash val="solid"/>
                    </a:lnR>
                    <a:lnT w="12700">
                      <a:solidFill>
                        <a:srgbClr val="9F1105"/>
                      </a:solidFill>
                      <a:prstDash val="solid"/>
                    </a:lnT>
                    <a:lnB w="12700">
                      <a:solidFill>
                        <a:srgbClr val="9F110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4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202" y="676246"/>
            <a:ext cx="7109817" cy="1165584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3750" spc="-9" dirty="0"/>
              <a:t>Query: Find names </a:t>
            </a:r>
            <a:r>
              <a:rPr sz="3750" spc="-5" dirty="0"/>
              <a:t>of</a:t>
            </a:r>
            <a:r>
              <a:rPr sz="3750" spc="0" dirty="0"/>
              <a:t> </a:t>
            </a:r>
            <a:r>
              <a:rPr sz="3750" spc="-5" dirty="0"/>
              <a:t>sailors</a:t>
            </a:r>
            <a:endParaRPr sz="3750"/>
          </a:p>
          <a:p>
            <a:pPr marL="11906">
              <a:lnSpc>
                <a:spcPct val="100000"/>
              </a:lnSpc>
            </a:pPr>
            <a:r>
              <a:rPr sz="3750" spc="-9" dirty="0"/>
              <a:t>who’ve reserved </a:t>
            </a:r>
            <a:r>
              <a:rPr sz="3750" spc="-5" dirty="0"/>
              <a:t>boat</a:t>
            </a:r>
            <a:r>
              <a:rPr sz="3750" spc="23" dirty="0"/>
              <a:t> </a:t>
            </a:r>
            <a:r>
              <a:rPr sz="3750" spc="-9" dirty="0"/>
              <a:t>#101</a:t>
            </a:r>
            <a:endParaRPr sz="3750"/>
          </a:p>
        </p:txBody>
      </p:sp>
    </p:spTree>
    <p:extLst>
      <p:ext uri="{BB962C8B-B14F-4D97-AF65-F5344CB8AC3E}">
        <p14:creationId xmlns:p14="http://schemas.microsoft.com/office/powerpoint/2010/main" val="4269187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0469" y="408760"/>
            <a:ext cx="7108626" cy="1165584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 marR="4763">
              <a:lnSpc>
                <a:spcPct val="100000"/>
              </a:lnSpc>
              <a:spcBef>
                <a:spcPts val="89"/>
              </a:spcBef>
            </a:pPr>
            <a:r>
              <a:rPr sz="3750" spc="-9" dirty="0"/>
              <a:t>Query: Find names </a:t>
            </a:r>
            <a:r>
              <a:rPr sz="3750" spc="-5" dirty="0"/>
              <a:t>of </a:t>
            </a:r>
            <a:r>
              <a:rPr sz="3750" spc="-9" dirty="0"/>
              <a:t>sailors  who’ve reserved </a:t>
            </a:r>
            <a:r>
              <a:rPr sz="3750" spc="-5" dirty="0"/>
              <a:t>boat</a:t>
            </a:r>
            <a:r>
              <a:rPr sz="3750" spc="23" dirty="0"/>
              <a:t> </a:t>
            </a:r>
            <a:r>
              <a:rPr sz="3750" spc="-9" dirty="0"/>
              <a:t>#101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2230469" y="2038589"/>
            <a:ext cx="6646069" cy="3946497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295" indent="-255389">
              <a:spcBef>
                <a:spcPts val="94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67891" algn="l"/>
              </a:tabLst>
            </a:pPr>
            <a:r>
              <a:rPr sz="2250" b="1" spc="-5" dirty="0">
                <a:latin typeface="Century Schoolbook"/>
                <a:cs typeface="Century Schoolbook"/>
              </a:rPr>
              <a:t>Solution 1: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spc="-7" baseline="-20833" dirty="0">
                <a:latin typeface="Century Schoolbook"/>
                <a:cs typeface="Century Schoolbook"/>
              </a:rPr>
              <a:t>sname </a:t>
            </a:r>
            <a:r>
              <a:rPr sz="2250" spc="-9" dirty="0">
                <a:latin typeface="Century Schoolbook"/>
                <a:cs typeface="Century Schoolbook"/>
              </a:rPr>
              <a:t>((σ</a:t>
            </a:r>
            <a:r>
              <a:rPr sz="2250" spc="-14" baseline="-20833" dirty="0">
                <a:latin typeface="Century Schoolbook"/>
                <a:cs typeface="Century Schoolbook"/>
              </a:rPr>
              <a:t>bid=101 </a:t>
            </a:r>
            <a:r>
              <a:rPr sz="2250" spc="-5" dirty="0">
                <a:latin typeface="Century Schoolbook"/>
                <a:cs typeface="Century Schoolbook"/>
              </a:rPr>
              <a:t>Reserves) </a:t>
            </a:r>
            <a:r>
              <a:rPr sz="2250" dirty="0">
                <a:latin typeface="Cambria Math"/>
                <a:cs typeface="Cambria Math"/>
              </a:rPr>
              <a:t>⋈</a:t>
            </a:r>
            <a:r>
              <a:rPr sz="2250" spc="-267" dirty="0">
                <a:latin typeface="Cambria Math"/>
                <a:cs typeface="Cambria Math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Sailors)</a:t>
            </a:r>
            <a:endParaRPr sz="2250">
              <a:latin typeface="Century Schoolbook"/>
              <a:cs typeface="Century Schoolbook"/>
            </a:endParaRPr>
          </a:p>
          <a:p>
            <a:pPr>
              <a:spcBef>
                <a:spcPts val="52"/>
              </a:spcBef>
              <a:buClr>
                <a:srgbClr val="FD8537"/>
              </a:buClr>
              <a:buFont typeface="Wingdings"/>
              <a:buChar char=""/>
            </a:pPr>
            <a:endParaRPr sz="3281">
              <a:latin typeface="Times New Roman"/>
              <a:cs typeface="Times New Roman"/>
            </a:endParaRPr>
          </a:p>
          <a:p>
            <a:pPr marL="267295" indent="-255389">
              <a:buClr>
                <a:srgbClr val="FD8537"/>
              </a:buClr>
              <a:buSzPct val="68750"/>
              <a:buFont typeface="Wingdings"/>
              <a:buChar char=""/>
              <a:tabLst>
                <a:tab pos="267891" algn="l"/>
              </a:tabLst>
            </a:pPr>
            <a:r>
              <a:rPr sz="2250" b="1" spc="-5" dirty="0">
                <a:latin typeface="Century Schoolbook"/>
                <a:cs typeface="Century Schoolbook"/>
              </a:rPr>
              <a:t>Solution 2: </a:t>
            </a:r>
            <a:r>
              <a:rPr sz="2250" spc="-5" dirty="0">
                <a:latin typeface="Symbol"/>
                <a:cs typeface="Symbol"/>
              </a:rPr>
              <a:t></a:t>
            </a:r>
            <a:r>
              <a:rPr sz="2250" spc="-7" baseline="-20833" dirty="0">
                <a:latin typeface="Century Schoolbook"/>
                <a:cs typeface="Century Schoolbook"/>
              </a:rPr>
              <a:t>sname </a:t>
            </a:r>
            <a:r>
              <a:rPr sz="2250" spc="-9" dirty="0">
                <a:latin typeface="Century Schoolbook"/>
                <a:cs typeface="Century Schoolbook"/>
              </a:rPr>
              <a:t>(σ</a:t>
            </a:r>
            <a:r>
              <a:rPr sz="2250" spc="-14" baseline="-20833" dirty="0">
                <a:latin typeface="Century Schoolbook"/>
                <a:cs typeface="Century Schoolbook"/>
              </a:rPr>
              <a:t>bid=101 </a:t>
            </a:r>
            <a:r>
              <a:rPr sz="2250" spc="-5" dirty="0">
                <a:latin typeface="Century Schoolbook"/>
                <a:cs typeface="Century Schoolbook"/>
              </a:rPr>
              <a:t>(Reserves</a:t>
            </a:r>
            <a:r>
              <a:rPr sz="2250" spc="-5" dirty="0">
                <a:latin typeface="Cambria Math"/>
                <a:cs typeface="Cambria Math"/>
              </a:rPr>
              <a:t>⋈</a:t>
            </a:r>
            <a:r>
              <a:rPr sz="2250" spc="-291" dirty="0">
                <a:latin typeface="Cambria Math"/>
                <a:cs typeface="Cambria Math"/>
              </a:rPr>
              <a:t> </a:t>
            </a:r>
            <a:r>
              <a:rPr sz="2250" dirty="0">
                <a:latin typeface="Century Schoolbook"/>
                <a:cs typeface="Century Schoolbook"/>
              </a:rPr>
              <a:t>Sailors))</a:t>
            </a:r>
            <a:endParaRPr sz="2250">
              <a:latin typeface="Century Schoolbook"/>
              <a:cs typeface="Century Schoolbook"/>
            </a:endParaRPr>
          </a:p>
          <a:p>
            <a:pPr>
              <a:spcBef>
                <a:spcPts val="9"/>
              </a:spcBef>
              <a:buClr>
                <a:srgbClr val="FD8537"/>
              </a:buClr>
              <a:buFont typeface="Wingdings"/>
              <a:buChar char=""/>
            </a:pPr>
            <a:endParaRPr sz="3328">
              <a:latin typeface="Times New Roman"/>
              <a:cs typeface="Times New Roman"/>
            </a:endParaRPr>
          </a:p>
          <a:p>
            <a:pPr marL="267295" indent="-255389">
              <a:buClr>
                <a:srgbClr val="FD8537"/>
              </a:buClr>
              <a:buSzPct val="68750"/>
              <a:buFont typeface="Wingdings"/>
              <a:buChar char=""/>
              <a:tabLst>
                <a:tab pos="267891" algn="l"/>
              </a:tabLst>
            </a:pPr>
            <a:r>
              <a:rPr sz="2250" b="1" spc="-5" dirty="0">
                <a:latin typeface="Century Schoolbook"/>
                <a:cs typeface="Century Schoolbook"/>
              </a:rPr>
              <a:t>Solution</a:t>
            </a:r>
            <a:r>
              <a:rPr sz="2250" b="1" spc="9" dirty="0">
                <a:latin typeface="Century Schoolbook"/>
                <a:cs typeface="Century Schoolbook"/>
              </a:rPr>
              <a:t> </a:t>
            </a:r>
            <a:r>
              <a:rPr sz="2250" b="1" spc="-5" dirty="0">
                <a:latin typeface="Century Schoolbook"/>
                <a:cs typeface="Century Schoolbook"/>
              </a:rPr>
              <a:t>3:</a:t>
            </a:r>
            <a:endParaRPr sz="2250">
              <a:latin typeface="Century Schoolbook"/>
              <a:cs typeface="Century Schoolbook"/>
            </a:endParaRPr>
          </a:p>
          <a:p>
            <a:pPr marL="613172">
              <a:spcBef>
                <a:spcPts val="797"/>
              </a:spcBef>
              <a:tabLst>
                <a:tab pos="3986808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ρ(Temp1,</a:t>
            </a:r>
            <a:r>
              <a:rPr sz="3375" spc="-14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σ</a:t>
            </a:r>
            <a:r>
              <a:rPr sz="3375" spc="-7" baseline="-20833" dirty="0">
                <a:latin typeface="Century Schoolbook"/>
                <a:cs typeface="Century Schoolbook"/>
              </a:rPr>
              <a:t>bid=101	</a:t>
            </a:r>
            <a:r>
              <a:rPr sz="3375" spc="-5" dirty="0">
                <a:latin typeface="Century Schoolbook"/>
                <a:cs typeface="Century Schoolbook"/>
              </a:rPr>
              <a:t>Reserves)</a:t>
            </a:r>
            <a:endParaRPr sz="3375">
              <a:latin typeface="Century Schoolbook"/>
              <a:cs typeface="Century Schoolbook"/>
            </a:endParaRPr>
          </a:p>
          <a:p>
            <a:pPr marL="613172">
              <a:spcBef>
                <a:spcPts val="773"/>
              </a:spcBef>
            </a:pPr>
            <a:r>
              <a:rPr sz="3375" spc="-5" dirty="0">
                <a:latin typeface="Century Schoolbook"/>
                <a:cs typeface="Century Schoolbook"/>
              </a:rPr>
              <a:t>ρ(Temp2, </a:t>
            </a:r>
            <a:r>
              <a:rPr sz="3375" dirty="0">
                <a:latin typeface="Century Schoolbook"/>
                <a:cs typeface="Century Schoolbook"/>
              </a:rPr>
              <a:t>Temp1</a:t>
            </a:r>
            <a:r>
              <a:rPr sz="3375" dirty="0">
                <a:latin typeface="Cambria Math"/>
                <a:cs typeface="Cambria Math"/>
              </a:rPr>
              <a:t>⋈</a:t>
            </a:r>
            <a:r>
              <a:rPr sz="3375" spc="117" dirty="0">
                <a:latin typeface="Cambria Math"/>
                <a:cs typeface="Cambria Math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Sailors)</a:t>
            </a:r>
            <a:endParaRPr sz="3375">
              <a:latin typeface="Century Schoolbook"/>
              <a:cs typeface="Century Schoolbook"/>
            </a:endParaRPr>
          </a:p>
          <a:p>
            <a:pPr marL="613172">
              <a:spcBef>
                <a:spcPts val="838"/>
              </a:spcBef>
            </a:pPr>
            <a:r>
              <a:rPr sz="3375" dirty="0">
                <a:latin typeface="Symbol"/>
                <a:cs typeface="Symbol"/>
              </a:rPr>
              <a:t></a:t>
            </a:r>
            <a:r>
              <a:rPr sz="3375" baseline="-20833" dirty="0">
                <a:latin typeface="Century Schoolbook"/>
                <a:cs typeface="Century Schoolbook"/>
              </a:rPr>
              <a:t>sname</a:t>
            </a:r>
            <a:r>
              <a:rPr sz="3375" spc="457" baseline="-20833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(Temp2)</a:t>
            </a:r>
            <a:endParaRPr sz="3375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1450555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022" y="655410"/>
            <a:ext cx="7109817" cy="1165584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3750" spc="-9" dirty="0"/>
              <a:t>Query: Find names </a:t>
            </a:r>
            <a:r>
              <a:rPr sz="3750" spc="-5" dirty="0"/>
              <a:t>of</a:t>
            </a:r>
            <a:r>
              <a:rPr sz="3750" spc="0" dirty="0"/>
              <a:t> </a:t>
            </a:r>
            <a:r>
              <a:rPr sz="3750" spc="-5" dirty="0"/>
              <a:t>sailors</a:t>
            </a:r>
            <a:endParaRPr sz="3750"/>
          </a:p>
          <a:p>
            <a:pPr marL="11906">
              <a:lnSpc>
                <a:spcPct val="100000"/>
              </a:lnSpc>
            </a:pPr>
            <a:r>
              <a:rPr sz="3750" spc="-9" dirty="0"/>
              <a:t>who’ve reserved </a:t>
            </a:r>
            <a:r>
              <a:rPr sz="3750" spc="-5" dirty="0"/>
              <a:t>a </a:t>
            </a:r>
            <a:r>
              <a:rPr sz="3750" spc="-9" dirty="0"/>
              <a:t>red</a:t>
            </a:r>
            <a:r>
              <a:rPr sz="3750" spc="28" dirty="0"/>
              <a:t> </a:t>
            </a:r>
            <a:r>
              <a:rPr sz="3750" spc="-5" dirty="0"/>
              <a:t>boat.</a:t>
            </a:r>
            <a:endParaRPr sz="3750"/>
          </a:p>
        </p:txBody>
      </p:sp>
    </p:spTree>
    <p:extLst>
      <p:ext uri="{BB962C8B-B14F-4D97-AF65-F5344CB8AC3E}">
        <p14:creationId xmlns:p14="http://schemas.microsoft.com/office/powerpoint/2010/main" val="389945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7022" y="655410"/>
            <a:ext cx="7109817" cy="1165584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3750" spc="-9" dirty="0"/>
              <a:t>Query: Find names </a:t>
            </a:r>
            <a:r>
              <a:rPr sz="3750" spc="-5" dirty="0"/>
              <a:t>of</a:t>
            </a:r>
            <a:r>
              <a:rPr sz="3750" spc="0" dirty="0"/>
              <a:t> </a:t>
            </a:r>
            <a:r>
              <a:rPr sz="3750" spc="-5" dirty="0"/>
              <a:t>sailors</a:t>
            </a:r>
            <a:endParaRPr sz="3750"/>
          </a:p>
          <a:p>
            <a:pPr marL="11906">
              <a:lnSpc>
                <a:spcPct val="100000"/>
              </a:lnSpc>
            </a:pPr>
            <a:r>
              <a:rPr sz="3750" spc="-9" dirty="0"/>
              <a:t>who’ve reserved </a:t>
            </a:r>
            <a:r>
              <a:rPr sz="3750" spc="-5" dirty="0"/>
              <a:t>a </a:t>
            </a:r>
            <a:r>
              <a:rPr sz="3750" spc="-9" dirty="0"/>
              <a:t>red</a:t>
            </a:r>
            <a:r>
              <a:rPr sz="3750" spc="28" dirty="0"/>
              <a:t> </a:t>
            </a:r>
            <a:r>
              <a:rPr sz="3750" spc="-5" dirty="0"/>
              <a:t>boat.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2077021" y="1872614"/>
            <a:ext cx="7403902" cy="2871179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267295" indent="-255389">
              <a:spcBef>
                <a:spcPts val="89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67891" algn="l"/>
              </a:tabLst>
            </a:pPr>
            <a:r>
              <a:rPr sz="2625" b="1" spc="-5" dirty="0">
                <a:latin typeface="Century Schoolbook"/>
                <a:cs typeface="Century Schoolbook"/>
              </a:rPr>
              <a:t>Solution: </a:t>
            </a:r>
            <a:r>
              <a:rPr sz="2625" spc="-5" dirty="0">
                <a:latin typeface="Century Schoolbook"/>
                <a:cs typeface="Century Schoolbook"/>
              </a:rPr>
              <a:t>Information about boat color</a:t>
            </a:r>
            <a:r>
              <a:rPr sz="2625" spc="23" dirty="0">
                <a:latin typeface="Century Schoolbook"/>
                <a:cs typeface="Century Schoolbook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only</a:t>
            </a:r>
            <a:endParaRPr sz="2625">
              <a:latin typeface="Century Schoolbook"/>
              <a:cs typeface="Century Schoolbook"/>
            </a:endParaRPr>
          </a:p>
          <a:p>
            <a:pPr marL="267295">
              <a:spcBef>
                <a:spcPts val="9"/>
              </a:spcBef>
            </a:pPr>
            <a:r>
              <a:rPr sz="2625" spc="-5" dirty="0">
                <a:latin typeface="Century Schoolbook"/>
                <a:cs typeface="Century Schoolbook"/>
              </a:rPr>
              <a:t>available in Boats; so need an extra</a:t>
            </a:r>
            <a:r>
              <a:rPr sz="2625" spc="61" dirty="0">
                <a:latin typeface="Century Schoolbook"/>
                <a:cs typeface="Century Schoolbook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join:</a:t>
            </a:r>
            <a:endParaRPr sz="2625">
              <a:latin typeface="Century Schoolbook"/>
              <a:cs typeface="Century Schoolbook"/>
            </a:endParaRPr>
          </a:p>
          <a:p>
            <a:pPr marL="267295" indent="-255389">
              <a:spcBef>
                <a:spcPts val="544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67891" algn="l"/>
              </a:tabLst>
            </a:pP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sname </a:t>
            </a:r>
            <a:r>
              <a:rPr sz="2625" dirty="0">
                <a:latin typeface="Century Schoolbook"/>
                <a:cs typeface="Century Schoolbook"/>
              </a:rPr>
              <a:t>((</a:t>
            </a:r>
            <a:r>
              <a:rPr sz="3375" dirty="0">
                <a:latin typeface="Century Schoolbook"/>
                <a:cs typeface="Century Schoolbook"/>
              </a:rPr>
              <a:t>σ</a:t>
            </a:r>
            <a:r>
              <a:rPr sz="2602" baseline="-21021" dirty="0">
                <a:latin typeface="Century Schoolbook"/>
                <a:cs typeface="Century Schoolbook"/>
              </a:rPr>
              <a:t>color=‘red’ </a:t>
            </a:r>
            <a:r>
              <a:rPr sz="2625" spc="-9" dirty="0">
                <a:latin typeface="Century Schoolbook"/>
                <a:cs typeface="Century Schoolbook"/>
              </a:rPr>
              <a:t>Boats) </a:t>
            </a:r>
            <a:r>
              <a:rPr sz="2625" spc="-5" dirty="0">
                <a:latin typeface="Cambria Math"/>
                <a:cs typeface="Cambria Math"/>
              </a:rPr>
              <a:t>⋈ </a:t>
            </a:r>
            <a:r>
              <a:rPr sz="2625" spc="-5" dirty="0">
                <a:latin typeface="Century Schoolbook"/>
                <a:cs typeface="Century Schoolbook"/>
              </a:rPr>
              <a:t>Reserves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-164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Sailors)</a:t>
            </a:r>
            <a:endParaRPr sz="2625">
              <a:latin typeface="Century Schoolbook"/>
              <a:cs typeface="Century Schoolbook"/>
            </a:endParaRPr>
          </a:p>
          <a:p>
            <a:pPr marL="356592" algn="ctr">
              <a:spcBef>
                <a:spcPts val="577"/>
              </a:spcBef>
            </a:pPr>
            <a:r>
              <a:rPr sz="2625" spc="-9" dirty="0">
                <a:latin typeface="Century Schoolbook"/>
                <a:cs typeface="Century Schoolbook"/>
              </a:rPr>
              <a:t>Or</a:t>
            </a:r>
            <a:endParaRPr sz="2625">
              <a:latin typeface="Century Schoolbook"/>
              <a:cs typeface="Century Schoolbook"/>
            </a:endParaRPr>
          </a:p>
          <a:p>
            <a:pPr marL="267295" indent="-255389">
              <a:spcBef>
                <a:spcPts val="539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67891" algn="l"/>
              </a:tabLst>
            </a:pP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sname </a:t>
            </a:r>
            <a:r>
              <a:rPr sz="2625" dirty="0">
                <a:latin typeface="Century Schoolbook"/>
                <a:cs typeface="Century Schoolbook"/>
              </a:rPr>
              <a:t>(</a:t>
            </a: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sid</a:t>
            </a:r>
            <a:r>
              <a:rPr sz="2625" dirty="0">
                <a:latin typeface="Century Schoolbook"/>
                <a:cs typeface="Century Schoolbook"/>
              </a:rPr>
              <a:t>((</a:t>
            </a: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bid</a:t>
            </a:r>
            <a:r>
              <a:rPr sz="3375" dirty="0">
                <a:latin typeface="Century Schoolbook"/>
                <a:cs typeface="Century Schoolbook"/>
              </a:rPr>
              <a:t>σ</a:t>
            </a:r>
            <a:r>
              <a:rPr sz="2602" baseline="-21021" dirty="0">
                <a:latin typeface="Century Schoolbook"/>
                <a:cs typeface="Century Schoolbook"/>
              </a:rPr>
              <a:t>color=‘red’ </a:t>
            </a:r>
            <a:r>
              <a:rPr sz="2625" spc="-5" dirty="0">
                <a:latin typeface="Century Schoolbook"/>
                <a:cs typeface="Century Schoolbook"/>
              </a:rPr>
              <a:t>Boats) 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80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Reserves)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endParaRPr sz="2625">
              <a:latin typeface="Cambria Math"/>
              <a:cs typeface="Cambria Math"/>
            </a:endParaRPr>
          </a:p>
          <a:p>
            <a:pPr marL="267295">
              <a:spcBef>
                <a:spcPts val="19"/>
              </a:spcBef>
            </a:pPr>
            <a:r>
              <a:rPr sz="2625" spc="-5" dirty="0">
                <a:latin typeface="Century Schoolbook"/>
                <a:cs typeface="Century Schoolbook"/>
              </a:rPr>
              <a:t>Sailors)</a:t>
            </a:r>
            <a:endParaRPr sz="2625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76601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3662" y="504232"/>
            <a:ext cx="8424418" cy="1550905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94"/>
              </a:spcBef>
            </a:pPr>
            <a:r>
              <a:rPr spc="-5" dirty="0"/>
              <a:t>Query: Find </a:t>
            </a:r>
            <a:r>
              <a:rPr dirty="0"/>
              <a:t>sailors </a:t>
            </a:r>
            <a:r>
              <a:rPr spc="-5" dirty="0"/>
              <a:t>who’ve reserved</a:t>
            </a:r>
            <a:r>
              <a:rPr spc="-42" dirty="0"/>
              <a:t> </a:t>
            </a:r>
            <a:r>
              <a:rPr dirty="0"/>
              <a:t>a</a:t>
            </a:r>
          </a:p>
          <a:p>
            <a:pPr marL="11906">
              <a:lnSpc>
                <a:spcPct val="100000"/>
              </a:lnSpc>
            </a:pPr>
            <a:r>
              <a:rPr dirty="0"/>
              <a:t>red or a green</a:t>
            </a:r>
            <a:r>
              <a:rPr spc="-42" dirty="0"/>
              <a:t> </a:t>
            </a:r>
            <a:r>
              <a:rPr dirty="0"/>
              <a:t>boat.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A8A3AC-B973-4B86-B0B7-B2242C91E064}"/>
              </a:ext>
            </a:extLst>
          </p:cNvPr>
          <p:cNvSpPr txBox="1"/>
          <p:nvPr/>
        </p:nvSpPr>
        <p:spPr>
          <a:xfrm>
            <a:off x="1613662" y="2473695"/>
            <a:ext cx="7268766" cy="3449326"/>
          </a:xfrm>
          <a:prstGeom prst="rect">
            <a:avLst/>
          </a:prstGeom>
        </p:spPr>
        <p:txBody>
          <a:bodyPr vert="horz" wrap="square" lIns="0" tIns="96441" rIns="0" bIns="0" rtlCol="0">
            <a:spAutoFit/>
          </a:bodyPr>
          <a:lstStyle/>
          <a:p>
            <a:pPr marL="267295" indent="-255389">
              <a:spcBef>
                <a:spcPts val="759"/>
              </a:spcBef>
              <a:buClr>
                <a:srgbClr val="FD8537"/>
              </a:buClr>
              <a:buSzPct val="70312"/>
              <a:buFont typeface="Wingdings"/>
              <a:buChar char=""/>
              <a:tabLst>
                <a:tab pos="267891" algn="l"/>
              </a:tabLst>
            </a:pPr>
            <a:r>
              <a:rPr sz="3000" b="1" dirty="0">
                <a:latin typeface="Century Schoolbook"/>
                <a:cs typeface="Century Schoolbook"/>
              </a:rPr>
              <a:t>Solution:</a:t>
            </a:r>
            <a:endParaRPr sz="3000" dirty="0">
              <a:latin typeface="Century Schoolbook"/>
              <a:cs typeface="Century Schoolbook"/>
            </a:endParaRPr>
          </a:p>
          <a:p>
            <a:pPr marL="11906">
              <a:spcBef>
                <a:spcPts val="572"/>
              </a:spcBef>
            </a:pPr>
            <a:r>
              <a:rPr sz="2625" spc="-5" dirty="0">
                <a:latin typeface="Century Schoolbook"/>
                <a:cs typeface="Century Schoolbook"/>
              </a:rPr>
              <a:t>We have to identify all red or </a:t>
            </a:r>
            <a:r>
              <a:rPr sz="2625" spc="-9" dirty="0">
                <a:latin typeface="Century Schoolbook"/>
                <a:cs typeface="Century Schoolbook"/>
              </a:rPr>
              <a:t>green </a:t>
            </a:r>
            <a:r>
              <a:rPr sz="2625" spc="-5" dirty="0">
                <a:latin typeface="Century Schoolbook"/>
                <a:cs typeface="Century Schoolbook"/>
              </a:rPr>
              <a:t>boats,</a:t>
            </a:r>
            <a:r>
              <a:rPr sz="2625" spc="52" dirty="0">
                <a:latin typeface="Century Schoolbook"/>
                <a:cs typeface="Century Schoolbook"/>
              </a:rPr>
              <a:t> </a:t>
            </a:r>
            <a:r>
              <a:rPr sz="2625" spc="-9" dirty="0">
                <a:latin typeface="Century Schoolbook"/>
                <a:cs typeface="Century Schoolbook"/>
              </a:rPr>
              <a:t>then</a:t>
            </a:r>
            <a:endParaRPr sz="2625" dirty="0">
              <a:latin typeface="Century Schoolbook"/>
              <a:cs typeface="Century Schoolbook"/>
            </a:endParaRPr>
          </a:p>
          <a:p>
            <a:pPr marL="11906"/>
            <a:r>
              <a:rPr sz="2625" spc="-5" dirty="0">
                <a:latin typeface="Century Schoolbook"/>
                <a:cs typeface="Century Schoolbook"/>
              </a:rPr>
              <a:t>find sailors who’ve reserved one of these</a:t>
            </a:r>
            <a:r>
              <a:rPr sz="2625" spc="33" dirty="0">
                <a:latin typeface="Century Schoolbook"/>
                <a:cs typeface="Century Schoolbook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boats:</a:t>
            </a:r>
            <a:endParaRPr sz="2625" dirty="0">
              <a:latin typeface="Century Schoolbook"/>
              <a:cs typeface="Century Schoolbook"/>
            </a:endParaRPr>
          </a:p>
          <a:p>
            <a:pPr>
              <a:spcBef>
                <a:spcPts val="9"/>
              </a:spcBef>
            </a:pPr>
            <a:endParaRPr sz="4266" dirty="0">
              <a:latin typeface="Times New Roman"/>
              <a:cs typeface="Times New Roman"/>
            </a:endParaRPr>
          </a:p>
          <a:p>
            <a:pPr marL="11906"/>
            <a:r>
              <a:rPr sz="3938" spc="-7" baseline="13888" dirty="0">
                <a:latin typeface="Century Schoolbook"/>
                <a:cs typeface="Century Schoolbook"/>
              </a:rPr>
              <a:t>ρ(Tempboats, </a:t>
            </a:r>
            <a:r>
              <a:rPr sz="3938" baseline="13888" dirty="0">
                <a:latin typeface="Century Schoolbook"/>
                <a:cs typeface="Century Schoolbook"/>
              </a:rPr>
              <a:t>(</a:t>
            </a:r>
            <a:r>
              <a:rPr sz="4500" baseline="12152" dirty="0">
                <a:latin typeface="Century Schoolbook"/>
                <a:cs typeface="Century Schoolbook"/>
              </a:rPr>
              <a:t>σ</a:t>
            </a:r>
            <a:r>
              <a:rPr sz="1734" dirty="0">
                <a:latin typeface="Century Schoolbook"/>
                <a:cs typeface="Century Schoolbook"/>
              </a:rPr>
              <a:t>color=‘red’ </a:t>
            </a:r>
            <a:r>
              <a:rPr sz="1734" spc="5" dirty="0">
                <a:latin typeface="Century Schoolbook"/>
                <a:cs typeface="Century Schoolbook"/>
              </a:rPr>
              <a:t>v </a:t>
            </a:r>
            <a:r>
              <a:rPr sz="1734" dirty="0">
                <a:latin typeface="Century Schoolbook"/>
                <a:cs typeface="Century Schoolbook"/>
              </a:rPr>
              <a:t>color=‘green’</a:t>
            </a:r>
            <a:r>
              <a:rPr sz="1734" spc="169" dirty="0">
                <a:latin typeface="Century Schoolbook"/>
                <a:cs typeface="Century Schoolbook"/>
              </a:rPr>
              <a:t> </a:t>
            </a:r>
            <a:r>
              <a:rPr sz="3938" spc="-7" baseline="13888" dirty="0">
                <a:latin typeface="Century Schoolbook"/>
                <a:cs typeface="Century Schoolbook"/>
              </a:rPr>
              <a:t>Boats))</a:t>
            </a:r>
            <a:endParaRPr sz="3938" baseline="13888" dirty="0">
              <a:latin typeface="Century Schoolbook"/>
              <a:cs typeface="Century Schoolbook"/>
            </a:endParaRPr>
          </a:p>
          <a:p>
            <a:pPr>
              <a:lnSpc>
                <a:spcPct val="100000"/>
              </a:lnSpc>
            </a:pPr>
            <a:endParaRPr sz="3141" dirty="0">
              <a:latin typeface="Times New Roman"/>
              <a:cs typeface="Times New Roman"/>
            </a:endParaRPr>
          </a:p>
          <a:p>
            <a:pPr marL="11906"/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sname  </a:t>
            </a:r>
            <a:r>
              <a:rPr sz="2625" spc="-5" dirty="0">
                <a:latin typeface="Century Schoolbook"/>
                <a:cs typeface="Century Schoolbook"/>
              </a:rPr>
              <a:t>(Tempboats </a:t>
            </a:r>
            <a:r>
              <a:rPr sz="2625" spc="-5" dirty="0">
                <a:latin typeface="Cambria Math"/>
                <a:cs typeface="Cambria Math"/>
              </a:rPr>
              <a:t>⋈ </a:t>
            </a:r>
            <a:r>
              <a:rPr sz="2625" spc="-5" dirty="0">
                <a:latin typeface="Century Schoolbook"/>
                <a:cs typeface="Century Schoolbook"/>
              </a:rPr>
              <a:t>Reserves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70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Sailors)</a:t>
            </a:r>
            <a:endParaRPr sz="2625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9661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1120" y="317884"/>
            <a:ext cx="9469120" cy="1196962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 marR="4763">
              <a:lnSpc>
                <a:spcPct val="100000"/>
              </a:lnSpc>
              <a:spcBef>
                <a:spcPts val="94"/>
              </a:spcBef>
            </a:pPr>
            <a:r>
              <a:rPr sz="3600" spc="-5" dirty="0"/>
              <a:t>Query </a:t>
            </a:r>
            <a:r>
              <a:rPr sz="3600" dirty="0"/>
              <a:t>: </a:t>
            </a:r>
            <a:r>
              <a:rPr sz="3600" spc="-5" dirty="0"/>
              <a:t>Find </a:t>
            </a:r>
            <a:r>
              <a:rPr sz="3600" dirty="0"/>
              <a:t>sailors </a:t>
            </a:r>
            <a:r>
              <a:rPr sz="3600" spc="-5" dirty="0"/>
              <a:t>who’ve  reserved </a:t>
            </a:r>
            <a:r>
              <a:rPr sz="3600" dirty="0"/>
              <a:t>a </a:t>
            </a:r>
            <a:r>
              <a:rPr sz="3600" spc="-5" dirty="0"/>
              <a:t>red </a:t>
            </a:r>
            <a:r>
              <a:rPr sz="3600" u="heavy" dirty="0"/>
              <a:t>and</a:t>
            </a:r>
            <a:r>
              <a:rPr sz="3600" dirty="0"/>
              <a:t> a green</a:t>
            </a:r>
            <a:r>
              <a:rPr sz="3600" spc="-89" dirty="0"/>
              <a:t> </a:t>
            </a:r>
            <a:r>
              <a:rPr sz="3600" spc="-5" dirty="0"/>
              <a:t>boat.</a:t>
            </a:r>
            <a:endParaRPr sz="3600"/>
          </a:p>
          <a:p>
            <a:pPr marL="11906">
              <a:lnSpc>
                <a:spcPct val="100000"/>
              </a:lnSpc>
              <a:spcBef>
                <a:spcPts val="563"/>
              </a:spcBef>
            </a:pPr>
            <a:r>
              <a:rPr sz="3600" dirty="0"/>
              <a:t>Solution: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044446" y="1787486"/>
            <a:ext cx="7630120" cy="3151640"/>
          </a:xfrm>
          <a:prstGeom prst="rect">
            <a:avLst/>
          </a:prstGeom>
        </p:spPr>
        <p:txBody>
          <a:bodyPr vert="horz" wrap="square" lIns="0" tIns="11311" rIns="0" bIns="0" rtlCol="0">
            <a:spAutoFit/>
          </a:bodyPr>
          <a:lstStyle/>
          <a:p>
            <a:pPr marL="267295" marR="54768" indent="-255389">
              <a:spcBef>
                <a:spcPts val="89"/>
              </a:spcBef>
              <a:buClr>
                <a:srgbClr val="FD8537"/>
              </a:buClr>
              <a:buSzPct val="69642"/>
              <a:buFont typeface="Wingdings"/>
              <a:buChar char=""/>
              <a:tabLst>
                <a:tab pos="267891" algn="l"/>
              </a:tabLst>
            </a:pPr>
            <a:r>
              <a:rPr sz="2625" spc="-5" dirty="0">
                <a:latin typeface="Century Schoolbook"/>
                <a:cs typeface="Century Schoolbook"/>
              </a:rPr>
              <a:t>We should </a:t>
            </a:r>
            <a:r>
              <a:rPr sz="2625" spc="-9" dirty="0">
                <a:latin typeface="Century Schoolbook"/>
                <a:cs typeface="Century Schoolbook"/>
              </a:rPr>
              <a:t>first </a:t>
            </a:r>
            <a:r>
              <a:rPr sz="2625" spc="-5" dirty="0">
                <a:latin typeface="Century Schoolbook"/>
                <a:cs typeface="Century Schoolbook"/>
              </a:rPr>
              <a:t>identify sailors who’ve reserved  red boats, sailors who’ve reserved green boats,  then </a:t>
            </a:r>
            <a:r>
              <a:rPr sz="2625" spc="-9" dirty="0">
                <a:latin typeface="Century Schoolbook"/>
                <a:cs typeface="Century Schoolbook"/>
              </a:rPr>
              <a:t>find </a:t>
            </a:r>
            <a:r>
              <a:rPr sz="2625" spc="-5" dirty="0">
                <a:latin typeface="Century Schoolbook"/>
                <a:cs typeface="Century Schoolbook"/>
              </a:rPr>
              <a:t>the</a:t>
            </a:r>
            <a:r>
              <a:rPr sz="2625" spc="14" dirty="0">
                <a:latin typeface="Century Schoolbook"/>
                <a:cs typeface="Century Schoolbook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intersection.</a:t>
            </a:r>
            <a:endParaRPr sz="2625" dirty="0">
              <a:latin typeface="Century Schoolbook"/>
              <a:cs typeface="Century Schoolbook"/>
            </a:endParaRPr>
          </a:p>
          <a:p>
            <a:pPr>
              <a:spcBef>
                <a:spcPts val="47"/>
              </a:spcBef>
            </a:pPr>
            <a:endParaRPr sz="3656" dirty="0">
              <a:latin typeface="Times New Roman"/>
              <a:cs typeface="Times New Roman"/>
            </a:endParaRPr>
          </a:p>
          <a:p>
            <a:pPr marL="11906"/>
            <a:r>
              <a:rPr sz="2625" spc="-5" dirty="0">
                <a:latin typeface="Century Schoolbook"/>
                <a:cs typeface="Century Schoolbook"/>
              </a:rPr>
              <a:t>ρ(Tempred, </a:t>
            </a: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sid </a:t>
            </a:r>
            <a:r>
              <a:rPr sz="2625" dirty="0">
                <a:latin typeface="Century Schoolbook"/>
                <a:cs typeface="Century Schoolbook"/>
              </a:rPr>
              <a:t>((σ</a:t>
            </a:r>
            <a:r>
              <a:rPr sz="2602" baseline="-21021" dirty="0">
                <a:latin typeface="Century Schoolbook"/>
                <a:cs typeface="Century Schoolbook"/>
              </a:rPr>
              <a:t>color=‘red’</a:t>
            </a:r>
            <a:r>
              <a:rPr sz="2625" dirty="0">
                <a:latin typeface="Century Schoolbook"/>
                <a:cs typeface="Century Schoolbook"/>
              </a:rPr>
              <a:t>Boats) 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-107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Reserves))</a:t>
            </a:r>
            <a:endParaRPr sz="2625" dirty="0">
              <a:latin typeface="Century Schoolbook"/>
              <a:cs typeface="Century Schoolbook"/>
            </a:endParaRPr>
          </a:p>
          <a:p>
            <a:pPr marL="11906">
              <a:spcBef>
                <a:spcPts val="558"/>
              </a:spcBef>
            </a:pPr>
            <a:r>
              <a:rPr lang="en-US" sz="2625" spc="-5" dirty="0">
                <a:latin typeface="Symbol" panose="05050102010706020507" pitchFamily="18" charset="2"/>
                <a:cs typeface="Century Schoolbook"/>
              </a:rPr>
              <a:t>r</a:t>
            </a:r>
            <a:r>
              <a:rPr sz="2625" spc="-5" dirty="0">
                <a:latin typeface="Century Schoolbook"/>
                <a:cs typeface="Century Schoolbook"/>
              </a:rPr>
              <a:t>(Tempgreen, </a:t>
            </a: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sid </a:t>
            </a:r>
            <a:r>
              <a:rPr sz="2625" dirty="0">
                <a:latin typeface="Century Schoolbook"/>
                <a:cs typeface="Century Schoolbook"/>
              </a:rPr>
              <a:t>((σ</a:t>
            </a:r>
            <a:r>
              <a:rPr sz="2602" baseline="-21021" dirty="0">
                <a:latin typeface="Century Schoolbook"/>
                <a:cs typeface="Century Schoolbook"/>
              </a:rPr>
              <a:t>color=‘green’</a:t>
            </a:r>
            <a:r>
              <a:rPr sz="2625" dirty="0">
                <a:latin typeface="Century Schoolbook"/>
                <a:cs typeface="Century Schoolbook"/>
              </a:rPr>
              <a:t>Boats) 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-84" dirty="0">
                <a:latin typeface="Cambria Math"/>
                <a:cs typeface="Cambria Math"/>
              </a:rPr>
              <a:t> </a:t>
            </a:r>
            <a:r>
              <a:rPr sz="2625" spc="-9" dirty="0">
                <a:latin typeface="Century Schoolbook"/>
                <a:cs typeface="Century Schoolbook"/>
              </a:rPr>
              <a:t>Reserves))</a:t>
            </a:r>
            <a:endParaRPr sz="2625" dirty="0">
              <a:latin typeface="Century Schoolbook"/>
              <a:cs typeface="Century Schoolbook"/>
            </a:endParaRPr>
          </a:p>
          <a:p>
            <a:pPr marL="11906">
              <a:spcBef>
                <a:spcPts val="563"/>
              </a:spcBef>
            </a:pP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sname </a:t>
            </a:r>
            <a:r>
              <a:rPr sz="2625" spc="-5" dirty="0">
                <a:latin typeface="Century Schoolbook"/>
                <a:cs typeface="Century Schoolbook"/>
              </a:rPr>
              <a:t>((Tempred ∩ Tempgreen)</a:t>
            </a:r>
            <a:r>
              <a:rPr sz="2625" spc="-5" dirty="0">
                <a:latin typeface="Cambria Math"/>
                <a:cs typeface="Cambria Math"/>
              </a:rPr>
              <a:t>⋈</a:t>
            </a:r>
            <a:r>
              <a:rPr sz="2625" spc="-84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Sailors)</a:t>
            </a:r>
            <a:endParaRPr sz="2625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75079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801" y="251455"/>
            <a:ext cx="9024398" cy="2397291"/>
          </a:xfrm>
          <a:prstGeom prst="rect">
            <a:avLst/>
          </a:prstGeom>
        </p:spPr>
        <p:txBody>
          <a:bodyPr vert="horz" wrap="square" lIns="0" tIns="11906" rIns="0" bIns="0" rtlCol="0" anchor="ctr">
            <a:spAutoFit/>
          </a:bodyPr>
          <a:lstStyle/>
          <a:p>
            <a:pPr marL="11906" marR="4763">
              <a:lnSpc>
                <a:spcPct val="100000"/>
              </a:lnSpc>
              <a:spcBef>
                <a:spcPts val="94"/>
              </a:spcBef>
            </a:pPr>
            <a:r>
              <a:rPr spc="-5" dirty="0"/>
              <a:t>Query: Find </a:t>
            </a:r>
            <a:r>
              <a:rPr dirty="0"/>
              <a:t>the </a:t>
            </a:r>
            <a:r>
              <a:rPr spc="-5" dirty="0"/>
              <a:t>names </a:t>
            </a:r>
            <a:r>
              <a:rPr dirty="0"/>
              <a:t>of sailors  </a:t>
            </a:r>
            <a:r>
              <a:rPr spc="-5" dirty="0"/>
              <a:t>who’ve reserved </a:t>
            </a:r>
            <a:r>
              <a:rPr dirty="0"/>
              <a:t>all</a:t>
            </a:r>
            <a:r>
              <a:rPr spc="-28" dirty="0"/>
              <a:t> </a:t>
            </a:r>
            <a:r>
              <a:rPr dirty="0"/>
              <a:t>boats.</a:t>
            </a:r>
          </a:p>
          <a:p>
            <a:pPr marL="11906">
              <a:lnSpc>
                <a:spcPct val="100000"/>
              </a:lnSpc>
              <a:spcBef>
                <a:spcPts val="558"/>
              </a:spcBef>
            </a:pPr>
            <a:r>
              <a:rPr dirty="0"/>
              <a:t>Solution: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1602" y="2754772"/>
            <a:ext cx="6509742" cy="953185"/>
          </a:xfrm>
          <a:prstGeom prst="rect">
            <a:avLst/>
          </a:prstGeom>
        </p:spPr>
        <p:txBody>
          <a:bodyPr vert="horz" wrap="square" lIns="0" tIns="80367" rIns="0" bIns="0" rtlCol="0">
            <a:spAutoFit/>
          </a:bodyPr>
          <a:lstStyle/>
          <a:p>
            <a:pPr marL="11906">
              <a:spcBef>
                <a:spcPts val="633"/>
              </a:spcBef>
            </a:pPr>
            <a:r>
              <a:rPr sz="2625" spc="-5" dirty="0">
                <a:latin typeface="Century Schoolbook"/>
                <a:cs typeface="Century Schoolbook"/>
              </a:rPr>
              <a:t>ρ(Tempsids, </a:t>
            </a:r>
            <a:r>
              <a:rPr sz="2625" dirty="0">
                <a:latin typeface="Century Schoolbook"/>
                <a:cs typeface="Century Schoolbook"/>
              </a:rPr>
              <a:t>(</a:t>
            </a: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sid,bid </a:t>
            </a:r>
            <a:r>
              <a:rPr sz="2625" spc="-5" dirty="0">
                <a:latin typeface="Century Schoolbook"/>
                <a:cs typeface="Century Schoolbook"/>
              </a:rPr>
              <a:t>Reserves)/</a:t>
            </a:r>
            <a:r>
              <a:rPr sz="2625" spc="-230" dirty="0">
                <a:latin typeface="Century Schoolbook"/>
                <a:cs typeface="Century Schoolbook"/>
              </a:rPr>
              <a:t> </a:t>
            </a:r>
            <a:r>
              <a:rPr sz="2625" spc="-5" dirty="0">
                <a:latin typeface="Symbol"/>
                <a:cs typeface="Symbol"/>
              </a:rPr>
              <a:t></a:t>
            </a:r>
            <a:r>
              <a:rPr sz="2602" spc="-7" baseline="-21021" dirty="0">
                <a:latin typeface="Century Schoolbook"/>
                <a:cs typeface="Century Schoolbook"/>
              </a:rPr>
              <a:t>bid</a:t>
            </a:r>
            <a:r>
              <a:rPr sz="2625" spc="-5" dirty="0">
                <a:latin typeface="Century Schoolbook"/>
                <a:cs typeface="Century Schoolbook"/>
              </a:rPr>
              <a:t>Boats))</a:t>
            </a:r>
            <a:endParaRPr sz="2625" dirty="0">
              <a:latin typeface="Century Schoolbook"/>
              <a:cs typeface="Century Schoolbook"/>
            </a:endParaRPr>
          </a:p>
          <a:p>
            <a:pPr marL="11906">
              <a:spcBef>
                <a:spcPts val="539"/>
              </a:spcBef>
            </a:pPr>
            <a:r>
              <a:rPr sz="2625" dirty="0">
                <a:latin typeface="Symbol"/>
                <a:cs typeface="Symbol"/>
              </a:rPr>
              <a:t></a:t>
            </a:r>
            <a:r>
              <a:rPr sz="2602" baseline="-21021" dirty="0">
                <a:latin typeface="Century Schoolbook"/>
                <a:cs typeface="Century Schoolbook"/>
              </a:rPr>
              <a:t>sname </a:t>
            </a:r>
            <a:r>
              <a:rPr sz="2625" spc="-9" dirty="0">
                <a:latin typeface="Century Schoolbook"/>
                <a:cs typeface="Century Schoolbook"/>
              </a:rPr>
              <a:t>(Temsids</a:t>
            </a:r>
            <a:r>
              <a:rPr sz="2625" spc="-9" dirty="0">
                <a:latin typeface="Cambria Math"/>
                <a:cs typeface="Cambria Math"/>
              </a:rPr>
              <a:t>⋈</a:t>
            </a:r>
            <a:r>
              <a:rPr sz="2625" spc="-84" dirty="0">
                <a:latin typeface="Cambria Math"/>
                <a:cs typeface="Cambria Math"/>
              </a:rPr>
              <a:t> </a:t>
            </a:r>
            <a:r>
              <a:rPr sz="2625" spc="-5" dirty="0">
                <a:latin typeface="Century Schoolbook"/>
                <a:cs typeface="Century Schoolbook"/>
              </a:rPr>
              <a:t>Sailors)</a:t>
            </a:r>
            <a:endParaRPr sz="2625" dirty="0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55336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55AC0-9C1D-4DED-8CF5-46570AD3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62" y="291823"/>
            <a:ext cx="7494389" cy="461665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Relational Operations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610FA-7BBE-4CC5-81D8-21CEF7B2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60" y="1071562"/>
            <a:ext cx="10383520" cy="5075237"/>
          </a:xfrm>
        </p:spPr>
        <p:txBody>
          <a:bodyPr>
            <a:normAutofit/>
          </a:bodyPr>
          <a:lstStyle/>
          <a:p>
            <a:r>
              <a:rPr lang="en-US" dirty="0" err="1"/>
              <a:t>Generalised</a:t>
            </a:r>
            <a:r>
              <a:rPr lang="en-US" dirty="0"/>
              <a:t> Projection: Allows functions of attributes to be included in the projection list</a:t>
            </a:r>
          </a:p>
          <a:p>
            <a:endParaRPr lang="en-US" dirty="0">
              <a:latin typeface="Romantic" panose="00000400000000000000" pitchFamily="2" charset="2"/>
            </a:endParaRPr>
          </a:p>
          <a:p>
            <a:r>
              <a:rPr lang="en-US" dirty="0">
                <a:latin typeface="Romantic" panose="00000400000000000000" pitchFamily="2" charset="2"/>
              </a:rPr>
              <a:t>Aggregate Functions and Grouping: Script F</a:t>
            </a:r>
            <a:endParaRPr lang="en-US" dirty="0">
              <a:latin typeface="Symbol" panose="05050102010706020507" pitchFamily="18" charset="2"/>
            </a:endParaRPr>
          </a:p>
          <a:p>
            <a:endParaRPr lang="en-US" dirty="0">
              <a:latin typeface="Romantic" panose="00000400000000000000" pitchFamily="2" charset="2"/>
            </a:endParaRPr>
          </a:p>
          <a:p>
            <a:r>
              <a:rPr lang="en-US" dirty="0">
                <a:latin typeface="Romantic" panose="00000400000000000000" pitchFamily="2" charset="2"/>
              </a:rPr>
              <a:t>Sorting </a:t>
            </a:r>
            <a:r>
              <a:rPr lang="en-US" dirty="0">
                <a:latin typeface="Symbol" panose="05050102010706020507" pitchFamily="18" charset="2"/>
              </a:rPr>
              <a:t>t</a:t>
            </a:r>
          </a:p>
          <a:p>
            <a:endParaRPr lang="en-US" dirty="0">
              <a:latin typeface="Romantic" panose="00000400000000000000" pitchFamily="2" charset="2"/>
            </a:endParaRPr>
          </a:p>
          <a:p>
            <a:r>
              <a:rPr lang="en-US" dirty="0">
                <a:latin typeface="Romantic" panose="00000400000000000000" pitchFamily="2" charset="2"/>
              </a:rPr>
              <a:t>Duplicate Elimination </a:t>
            </a:r>
            <a:r>
              <a:rPr lang="en-US" dirty="0">
                <a:latin typeface="Symbol" panose="05050102010706020507" pitchFamily="18" charset="2"/>
              </a:rPr>
              <a:t>d</a:t>
            </a:r>
          </a:p>
          <a:p>
            <a:endParaRPr lang="en-US" dirty="0">
              <a:latin typeface="Symbol" panose="05050102010706020507" pitchFamily="18" charset="2"/>
            </a:endParaRPr>
          </a:p>
          <a:p>
            <a:r>
              <a:rPr lang="en-US" dirty="0">
                <a:latin typeface="Symbol" panose="05050102010706020507" pitchFamily="18" charset="2"/>
              </a:rPr>
              <a:t>O</a:t>
            </a:r>
            <a:r>
              <a:rPr lang="en-US" dirty="0">
                <a:latin typeface="Romantic" panose="00000400000000000000" pitchFamily="2" charset="2"/>
              </a:rPr>
              <a:t>uter Join</a:t>
            </a:r>
            <a:endParaRPr lang="en-IN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093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r>
              <a:rPr lang="en-US" dirty="0"/>
              <a:t>Formal Query languages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/>
          <a:lstStyle/>
          <a:p>
            <a:r>
              <a:rPr lang="en-IN" b="1" dirty="0"/>
              <a:t>RELATIONALALGEBRA(RA)</a:t>
            </a:r>
            <a:endParaRPr lang="en-IN" dirty="0"/>
          </a:p>
          <a:p>
            <a:r>
              <a:rPr lang="en-IN" dirty="0"/>
              <a:t>RA is an abstract and formal query language for Relational Model</a:t>
            </a:r>
          </a:p>
          <a:p>
            <a:r>
              <a:rPr lang="en-IN" dirty="0"/>
              <a:t>RA is used widely to represent queries internally.</a:t>
            </a:r>
          </a:p>
          <a:p>
            <a:r>
              <a:rPr lang="en-IN" dirty="0"/>
              <a:t>Knowledge of RA will help in understanding SQL and relational database systems.</a:t>
            </a:r>
          </a:p>
          <a:p>
            <a:r>
              <a:rPr lang="en-IN" dirty="0"/>
              <a:t>RA expression is recursively defined to be a relation, a unary operator applied to a single expression, or a binary operator applied to two expressions’</a:t>
            </a:r>
          </a:p>
          <a:p>
            <a:endParaRPr lang="en-IN" dirty="0"/>
          </a:p>
          <a:p>
            <a:r>
              <a:rPr lang="en-IN" dirty="0"/>
              <a:t>Another Formal Relational Query Language: Relational Calculus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601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783F-1DFC-4021-B511-ADA0F9E4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88" y="107696"/>
            <a:ext cx="9720072" cy="1499616"/>
          </a:xfrm>
        </p:spPr>
        <p:txBody>
          <a:bodyPr/>
          <a:lstStyle/>
          <a:p>
            <a:r>
              <a:rPr lang="en-US" dirty="0"/>
              <a:t>Outer join example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25BA7C-6BBF-4998-9540-85F856959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529660"/>
              </p:ext>
            </p:extLst>
          </p:nvPr>
        </p:nvGraphicFramePr>
        <p:xfrm>
          <a:off x="6399266" y="1696402"/>
          <a:ext cx="5101852" cy="4277680"/>
        </p:xfrm>
        <a:graphic>
          <a:graphicData uri="http://schemas.openxmlformats.org/drawingml/2006/table">
            <a:tbl>
              <a:tblPr/>
              <a:tblGrid>
                <a:gridCol w="1275463">
                  <a:extLst>
                    <a:ext uri="{9D8B030D-6E8A-4147-A177-3AD203B41FA5}">
                      <a16:colId xmlns:a16="http://schemas.microsoft.com/office/drawing/2014/main" val="3459599745"/>
                    </a:ext>
                  </a:extLst>
                </a:gridCol>
                <a:gridCol w="1275463">
                  <a:extLst>
                    <a:ext uri="{9D8B030D-6E8A-4147-A177-3AD203B41FA5}">
                      <a16:colId xmlns:a16="http://schemas.microsoft.com/office/drawing/2014/main" val="152296889"/>
                    </a:ext>
                  </a:extLst>
                </a:gridCol>
                <a:gridCol w="1275463">
                  <a:extLst>
                    <a:ext uri="{9D8B030D-6E8A-4147-A177-3AD203B41FA5}">
                      <a16:colId xmlns:a16="http://schemas.microsoft.com/office/drawing/2014/main" val="339654372"/>
                    </a:ext>
                  </a:extLst>
                </a:gridCol>
                <a:gridCol w="1275463">
                  <a:extLst>
                    <a:ext uri="{9D8B030D-6E8A-4147-A177-3AD203B41FA5}">
                      <a16:colId xmlns:a16="http://schemas.microsoft.com/office/drawing/2014/main" val="2869707446"/>
                    </a:ext>
                  </a:extLst>
                </a:gridCol>
              </a:tblGrid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Address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56904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75870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adam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MUMBAI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129655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79096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anu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58383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ashish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07520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NOIDA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775556"/>
                  </a:ext>
                </a:extLst>
              </a:tr>
              <a:tr h="53471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null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PANIPAT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353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1CD76A-6000-46F3-AF73-E572D662A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869925"/>
              </p:ext>
            </p:extLst>
          </p:nvPr>
        </p:nvGraphicFramePr>
        <p:xfrm>
          <a:off x="831088" y="1696402"/>
          <a:ext cx="4313764" cy="2255520"/>
        </p:xfrm>
        <a:graphic>
          <a:graphicData uri="http://schemas.openxmlformats.org/drawingml/2006/table">
            <a:tbl>
              <a:tblPr/>
              <a:tblGrid>
                <a:gridCol w="2156882">
                  <a:extLst>
                    <a:ext uri="{9D8B030D-6E8A-4147-A177-3AD203B41FA5}">
                      <a16:colId xmlns:a16="http://schemas.microsoft.com/office/drawing/2014/main" val="2223100567"/>
                    </a:ext>
                  </a:extLst>
                </a:gridCol>
                <a:gridCol w="2156882">
                  <a:extLst>
                    <a:ext uri="{9D8B030D-6E8A-4147-A177-3AD203B41FA5}">
                      <a16:colId xmlns:a16="http://schemas.microsoft.com/office/drawing/2014/main" val="1685615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NAME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22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abhi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81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adam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911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alex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500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anu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553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ashish</a:t>
                      </a:r>
                      <a:endParaRPr lang="en-IN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4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995FAE-6E0E-4F8A-B368-50AA67911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33534"/>
              </p:ext>
            </p:extLst>
          </p:nvPr>
        </p:nvGraphicFramePr>
        <p:xfrm>
          <a:off x="923027" y="4256722"/>
          <a:ext cx="4313764" cy="2255520"/>
        </p:xfrm>
        <a:graphic>
          <a:graphicData uri="http://schemas.openxmlformats.org/drawingml/2006/table">
            <a:tbl>
              <a:tblPr/>
              <a:tblGrid>
                <a:gridCol w="2156882">
                  <a:extLst>
                    <a:ext uri="{9D8B030D-6E8A-4147-A177-3AD203B41FA5}">
                      <a16:colId xmlns:a16="http://schemas.microsoft.com/office/drawing/2014/main" val="861812248"/>
                    </a:ext>
                  </a:extLst>
                </a:gridCol>
                <a:gridCol w="2156882">
                  <a:extLst>
                    <a:ext uri="{9D8B030D-6E8A-4147-A177-3AD203B41FA5}">
                      <a16:colId xmlns:a16="http://schemas.microsoft.com/office/drawing/2014/main" val="2601061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ID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Address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898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DELHI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7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MUMBAI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2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CHENNAI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34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NOIDA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49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PANIPAT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29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62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6095"/>
            <a:ext cx="9720072" cy="1499616"/>
          </a:xfrm>
        </p:spPr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FE445-605D-483D-90FE-A954B1A1A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71" y="943616"/>
            <a:ext cx="10457661" cy="572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776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2BE-A9BB-42A6-8B1B-8853D8DE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E6A8-7A1A-4F53-8B14-9A61EBC41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Retrieve the name and address of all employees who work for the ‘Research’ department.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7304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>
            <a:normAutofit/>
          </a:bodyPr>
          <a:lstStyle/>
          <a:p>
            <a:r>
              <a:rPr lang="en-IN" sz="2800" dirty="0"/>
              <a:t>Retrieve the name and address of all employees who work for the</a:t>
            </a:r>
          </a:p>
          <a:p>
            <a:r>
              <a:rPr lang="en-IN" sz="2800" dirty="0"/>
              <a:t>‘Research’ department.</a:t>
            </a:r>
          </a:p>
          <a:p>
            <a:endParaRPr lang="en-US" sz="2800" dirty="0"/>
          </a:p>
          <a:p>
            <a:r>
              <a:rPr lang="en-IN" dirty="0"/>
              <a:t>RESEARCH_DEPT ← </a:t>
            </a:r>
            <a:r>
              <a:rPr lang="en-IN" sz="3200" dirty="0" err="1"/>
              <a:t>σ</a:t>
            </a:r>
            <a:r>
              <a:rPr lang="en-IN" baseline="-25000" dirty="0" err="1"/>
              <a:t>Dname</a:t>
            </a:r>
            <a:r>
              <a:rPr lang="en-IN" baseline="-25000" dirty="0"/>
              <a:t>=‘Research’</a:t>
            </a:r>
            <a:r>
              <a:rPr lang="en-IN" dirty="0"/>
              <a:t>(DEPARTMENT)</a:t>
            </a:r>
          </a:p>
          <a:p>
            <a:r>
              <a:rPr lang="en-IN" dirty="0"/>
              <a:t>RESEARCH_EMPS ← (RESEARCH_DEPT    </a:t>
            </a:r>
            <a:r>
              <a:rPr lang="en-IN" baseline="-25000" dirty="0" err="1"/>
              <a:t>Dnumber</a:t>
            </a:r>
            <a:r>
              <a:rPr lang="en-IN" baseline="-25000" dirty="0"/>
              <a:t>=</a:t>
            </a:r>
            <a:r>
              <a:rPr lang="en-IN" baseline="-25000" dirty="0" err="1"/>
              <a:t>Dno</a:t>
            </a:r>
            <a:r>
              <a:rPr lang="en-IN" dirty="0" err="1"/>
              <a:t>EMPLOYEE</a:t>
            </a:r>
            <a:r>
              <a:rPr lang="en-IN" dirty="0"/>
              <a:t>)</a:t>
            </a:r>
          </a:p>
          <a:p>
            <a:r>
              <a:rPr lang="en-IN" dirty="0"/>
              <a:t>RESULT ← π</a:t>
            </a:r>
            <a:r>
              <a:rPr lang="en-IN" baseline="-25000" dirty="0" err="1"/>
              <a:t>Fname</a:t>
            </a:r>
            <a:r>
              <a:rPr lang="en-IN" baseline="-25000" dirty="0"/>
              <a:t>, </a:t>
            </a:r>
            <a:r>
              <a:rPr lang="en-IN" baseline="-25000" dirty="0" err="1"/>
              <a:t>Lname</a:t>
            </a:r>
            <a:r>
              <a:rPr lang="en-IN" baseline="-25000" dirty="0"/>
              <a:t>, Address</a:t>
            </a:r>
            <a:r>
              <a:rPr lang="en-IN" dirty="0"/>
              <a:t>(RESEARCH_EMPS)</a:t>
            </a:r>
          </a:p>
          <a:p>
            <a:r>
              <a:rPr lang="en-IN" dirty="0"/>
              <a:t>As a single in-line expression, this query becomes:</a:t>
            </a:r>
          </a:p>
          <a:p>
            <a:r>
              <a:rPr lang="en-IN" dirty="0"/>
              <a:t>π</a:t>
            </a:r>
            <a:r>
              <a:rPr lang="en-IN" baseline="-25000" dirty="0" err="1"/>
              <a:t>Fname</a:t>
            </a:r>
            <a:r>
              <a:rPr lang="en-IN" baseline="-25000" dirty="0"/>
              <a:t>, </a:t>
            </a:r>
            <a:r>
              <a:rPr lang="en-IN" baseline="-25000" dirty="0" err="1"/>
              <a:t>Lname</a:t>
            </a:r>
            <a:r>
              <a:rPr lang="en-IN" baseline="-25000" dirty="0"/>
              <a:t>, Address</a:t>
            </a:r>
            <a:r>
              <a:rPr lang="en-IN" dirty="0"/>
              <a:t> (</a:t>
            </a:r>
            <a:r>
              <a:rPr lang="en-IN" dirty="0" err="1"/>
              <a:t>σ</a:t>
            </a:r>
            <a:r>
              <a:rPr lang="en-IN" baseline="-25000" dirty="0" err="1"/>
              <a:t>Dname</a:t>
            </a:r>
            <a:r>
              <a:rPr lang="en-IN" baseline="-25000" dirty="0"/>
              <a:t>=‘Research’</a:t>
            </a:r>
            <a:r>
              <a:rPr lang="en-IN" dirty="0"/>
              <a:t>(DEPARTMENT    </a:t>
            </a:r>
            <a:r>
              <a:rPr lang="en-IN" baseline="-25000" dirty="0" err="1"/>
              <a:t>Dnumber</a:t>
            </a:r>
            <a:r>
              <a:rPr lang="en-IN" baseline="-25000" dirty="0"/>
              <a:t>=</a:t>
            </a:r>
            <a:r>
              <a:rPr lang="en-IN" baseline="-25000" dirty="0" err="1"/>
              <a:t>Dno</a:t>
            </a:r>
            <a:r>
              <a:rPr lang="en-IN" dirty="0"/>
              <a:t>(EMPLOYEE))</a:t>
            </a:r>
            <a:endParaRPr lang="en-IN" sz="2800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2D3CA12-1BEE-4919-B860-B2BD8BABD853}"/>
              </a:ext>
            </a:extLst>
          </p:cNvPr>
          <p:cNvSpPr/>
          <p:nvPr/>
        </p:nvSpPr>
        <p:spPr>
          <a:xfrm>
            <a:off x="5405120" y="4099402"/>
            <a:ext cx="191293" cy="17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C1068109-8A3D-4B58-931E-000B3880D702}"/>
              </a:ext>
            </a:extLst>
          </p:cNvPr>
          <p:cNvSpPr/>
          <p:nvPr/>
        </p:nvSpPr>
        <p:spPr>
          <a:xfrm>
            <a:off x="6238240" y="5521802"/>
            <a:ext cx="191293" cy="177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9ACEF4D-423E-434A-9026-236EB865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41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>
            <a:normAutofit/>
          </a:bodyPr>
          <a:lstStyle/>
          <a:p>
            <a:r>
              <a:rPr lang="en-IN" sz="3200" dirty="0"/>
              <a:t>For every project located in ‘Stafford’, list the project number, the controlling department number, and the department manager’s last name, address, and birth date.</a:t>
            </a:r>
          </a:p>
        </p:txBody>
      </p:sp>
    </p:spTree>
    <p:extLst>
      <p:ext uri="{BB962C8B-B14F-4D97-AF65-F5344CB8AC3E}">
        <p14:creationId xmlns:p14="http://schemas.microsoft.com/office/powerpoint/2010/main" val="2241164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/>
          <a:lstStyle/>
          <a:p>
            <a:r>
              <a:rPr lang="en-IN" dirty="0"/>
              <a:t>For every project located in ‘Stafford’, list the project number, the</a:t>
            </a:r>
          </a:p>
          <a:p>
            <a:r>
              <a:rPr lang="en-IN" dirty="0"/>
              <a:t>controlling department number, and the department manager’s last name,</a:t>
            </a:r>
          </a:p>
          <a:p>
            <a:r>
              <a:rPr lang="en-IN" dirty="0"/>
              <a:t>address, and birth date.</a:t>
            </a:r>
          </a:p>
          <a:p>
            <a:endParaRPr lang="en-US" dirty="0"/>
          </a:p>
          <a:p>
            <a:r>
              <a:rPr lang="en-IN" dirty="0"/>
              <a:t>STAFFORD_PROJS ← </a:t>
            </a:r>
            <a:r>
              <a:rPr lang="en-IN" dirty="0" err="1"/>
              <a:t>σ</a:t>
            </a:r>
            <a:r>
              <a:rPr lang="en-IN" baseline="-25000" dirty="0" err="1"/>
              <a:t>Plocation</a:t>
            </a:r>
            <a:r>
              <a:rPr lang="en-IN" baseline="-25000" dirty="0"/>
              <a:t>=‘Stafford’</a:t>
            </a:r>
            <a:r>
              <a:rPr lang="en-IN" dirty="0"/>
              <a:t>(PROJECT)</a:t>
            </a:r>
          </a:p>
          <a:p>
            <a:r>
              <a:rPr lang="en-IN" dirty="0"/>
              <a:t>CONTR_DEPTS ← (STAFFORD_PROJS    </a:t>
            </a:r>
            <a:r>
              <a:rPr lang="en-IN" baseline="-25000" dirty="0" err="1"/>
              <a:t>Dnum</a:t>
            </a:r>
            <a:r>
              <a:rPr lang="en-IN" baseline="-25000" dirty="0"/>
              <a:t>=</a:t>
            </a:r>
            <a:r>
              <a:rPr lang="en-IN" baseline="-25000" dirty="0" err="1"/>
              <a:t>Dnumber</a:t>
            </a:r>
            <a:r>
              <a:rPr lang="en-IN" dirty="0" err="1"/>
              <a:t>DEPARTMENT</a:t>
            </a:r>
            <a:r>
              <a:rPr lang="en-IN" dirty="0"/>
              <a:t>)</a:t>
            </a:r>
          </a:p>
          <a:p>
            <a:r>
              <a:rPr lang="en-IN" dirty="0"/>
              <a:t>PROJ_DEPT_MGRS ← (CONTR_DEPTS    </a:t>
            </a:r>
            <a:r>
              <a:rPr lang="en-IN" baseline="-25000" dirty="0" err="1"/>
              <a:t>Mgr_ssn</a:t>
            </a:r>
            <a:r>
              <a:rPr lang="en-IN" baseline="-25000" dirty="0"/>
              <a:t>=</a:t>
            </a:r>
            <a:r>
              <a:rPr lang="en-IN" baseline="-25000" dirty="0" err="1"/>
              <a:t>Ssn</a:t>
            </a:r>
            <a:r>
              <a:rPr lang="en-IN" dirty="0" err="1"/>
              <a:t>EMPLOYEE</a:t>
            </a:r>
            <a:r>
              <a:rPr lang="en-IN" dirty="0"/>
              <a:t>)</a:t>
            </a:r>
          </a:p>
          <a:p>
            <a:r>
              <a:rPr lang="en-IN" dirty="0"/>
              <a:t>RESULT ← </a:t>
            </a:r>
            <a:r>
              <a:rPr lang="el-GR" dirty="0"/>
              <a:t>π</a:t>
            </a:r>
            <a:r>
              <a:rPr lang="en-IN" dirty="0" err="1"/>
              <a:t>Pnumber</a:t>
            </a:r>
            <a:r>
              <a:rPr lang="en-IN" dirty="0"/>
              <a:t>, </a:t>
            </a:r>
            <a:r>
              <a:rPr lang="en-IN" dirty="0" err="1"/>
              <a:t>Dnum</a:t>
            </a:r>
            <a:r>
              <a:rPr lang="en-IN" dirty="0"/>
              <a:t>, </a:t>
            </a:r>
            <a:r>
              <a:rPr lang="en-IN" dirty="0" err="1"/>
              <a:t>Lname</a:t>
            </a:r>
            <a:r>
              <a:rPr lang="en-IN" dirty="0"/>
              <a:t>, Address, </a:t>
            </a:r>
            <a:r>
              <a:rPr lang="en-IN" dirty="0" err="1"/>
              <a:t>Bdate</a:t>
            </a:r>
            <a:r>
              <a:rPr lang="en-IN" dirty="0"/>
              <a:t>(PROJ_DEPT_MGRS)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F80A4EB0-D51E-4308-AEC0-D5314AE99BB5}"/>
              </a:ext>
            </a:extLst>
          </p:cNvPr>
          <p:cNvSpPr/>
          <p:nvPr/>
        </p:nvSpPr>
        <p:spPr>
          <a:xfrm>
            <a:off x="5405120" y="4099402"/>
            <a:ext cx="191293" cy="17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r>
              <a:rPr lang="en-US" sz="1688" dirty="0"/>
              <a:t>      </a:t>
            </a:r>
            <a:endParaRPr sz="1688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886A5FEB-1B95-47B6-BD7B-FB269C8633A7}"/>
              </a:ext>
            </a:extLst>
          </p:cNvPr>
          <p:cNvSpPr/>
          <p:nvPr/>
        </p:nvSpPr>
        <p:spPr>
          <a:xfrm>
            <a:off x="5405120" y="4648042"/>
            <a:ext cx="191293" cy="177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88"/>
          </a:p>
        </p:txBody>
      </p:sp>
    </p:spTree>
    <p:extLst>
      <p:ext uri="{BB962C8B-B14F-4D97-AF65-F5344CB8AC3E}">
        <p14:creationId xmlns:p14="http://schemas.microsoft.com/office/powerpoint/2010/main" val="2656080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>
            <a:normAutofit/>
          </a:bodyPr>
          <a:lstStyle/>
          <a:p>
            <a:r>
              <a:rPr lang="en-IN" sz="2800" dirty="0"/>
              <a:t>Find the names of employees who work on </a:t>
            </a:r>
            <a:r>
              <a:rPr lang="en-IN" sz="2800" i="1" dirty="0"/>
              <a:t>all </a:t>
            </a:r>
            <a:r>
              <a:rPr lang="en-IN" sz="2800" dirty="0"/>
              <a:t>the projects controlled</a:t>
            </a:r>
          </a:p>
          <a:p>
            <a:r>
              <a:rPr lang="en-IN" sz="2800" dirty="0"/>
              <a:t>by department number 5.</a:t>
            </a:r>
          </a:p>
        </p:txBody>
      </p:sp>
    </p:spTree>
    <p:extLst>
      <p:ext uri="{BB962C8B-B14F-4D97-AF65-F5344CB8AC3E}">
        <p14:creationId xmlns:p14="http://schemas.microsoft.com/office/powerpoint/2010/main" val="2149987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EF4-8B42-4624-ADEE-4E6F2BAB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3DF5-88CD-4277-B752-DCF7BDCCE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412240"/>
            <a:ext cx="9720073" cy="4897120"/>
          </a:xfrm>
        </p:spPr>
        <p:txBody>
          <a:bodyPr>
            <a:normAutofit/>
          </a:bodyPr>
          <a:lstStyle/>
          <a:p>
            <a:r>
              <a:rPr lang="en-IN" sz="2800" dirty="0"/>
              <a:t>Find the names of employees who work on </a:t>
            </a:r>
            <a:r>
              <a:rPr lang="en-IN" sz="2800" i="1" dirty="0"/>
              <a:t>all </a:t>
            </a:r>
            <a:r>
              <a:rPr lang="en-IN" sz="2800" dirty="0"/>
              <a:t>the projects controlled by department number 5.</a:t>
            </a:r>
          </a:p>
          <a:p>
            <a:endParaRPr lang="en-US" sz="2800" dirty="0"/>
          </a:p>
          <a:p>
            <a:r>
              <a:rPr lang="en-IN" sz="2800" dirty="0"/>
              <a:t>DEPT5_PROJS ← </a:t>
            </a:r>
            <a:r>
              <a:rPr lang="el-GR" sz="2800" dirty="0"/>
              <a:t>ρ(</a:t>
            </a:r>
            <a:r>
              <a:rPr lang="en-IN" sz="2800" dirty="0" err="1"/>
              <a:t>Pno</a:t>
            </a:r>
            <a:r>
              <a:rPr lang="en-IN" sz="2800" dirty="0"/>
              <a:t>)(</a:t>
            </a:r>
            <a:r>
              <a:rPr lang="el-GR" sz="2800" dirty="0"/>
              <a:t>π</a:t>
            </a:r>
            <a:r>
              <a:rPr lang="en-IN" sz="2800" baseline="-25000" dirty="0" err="1"/>
              <a:t>Pnumber</a:t>
            </a:r>
            <a:r>
              <a:rPr lang="en-IN" sz="2800" dirty="0"/>
              <a:t>(</a:t>
            </a:r>
            <a:r>
              <a:rPr lang="el-GR" sz="2800" dirty="0"/>
              <a:t>σ</a:t>
            </a:r>
            <a:r>
              <a:rPr lang="en-IN" sz="2800" baseline="-25000" dirty="0" err="1"/>
              <a:t>Dnum</a:t>
            </a:r>
            <a:r>
              <a:rPr lang="en-IN" sz="2800" baseline="-25000" dirty="0"/>
              <a:t>=5</a:t>
            </a:r>
            <a:r>
              <a:rPr lang="en-IN" sz="2800" dirty="0"/>
              <a:t>(PROJECT)))</a:t>
            </a:r>
          </a:p>
          <a:p>
            <a:r>
              <a:rPr lang="en-IN" sz="2800" dirty="0"/>
              <a:t>EMP_PROJ ← </a:t>
            </a:r>
            <a:r>
              <a:rPr lang="el-GR" sz="2800" dirty="0"/>
              <a:t>ρ</a:t>
            </a:r>
            <a:r>
              <a:rPr lang="el-GR" sz="2800" baseline="-25000" dirty="0"/>
              <a:t>(</a:t>
            </a:r>
            <a:r>
              <a:rPr lang="en-IN" sz="2800" baseline="-25000" dirty="0" err="1"/>
              <a:t>Ssn</a:t>
            </a:r>
            <a:r>
              <a:rPr lang="en-IN" sz="2800" baseline="-25000" dirty="0"/>
              <a:t>, </a:t>
            </a:r>
            <a:r>
              <a:rPr lang="en-IN" sz="2800" baseline="-25000" dirty="0" err="1"/>
              <a:t>Pno</a:t>
            </a:r>
            <a:r>
              <a:rPr lang="en-IN" sz="2800" baseline="-25000" dirty="0"/>
              <a:t>)</a:t>
            </a:r>
            <a:r>
              <a:rPr lang="en-IN" sz="2800" dirty="0"/>
              <a:t>(</a:t>
            </a:r>
            <a:r>
              <a:rPr lang="el-GR" sz="2800" dirty="0"/>
              <a:t>π</a:t>
            </a:r>
            <a:r>
              <a:rPr lang="en-IN" sz="2800" baseline="-25000" dirty="0" err="1"/>
              <a:t>Essn</a:t>
            </a:r>
            <a:r>
              <a:rPr lang="en-IN" sz="2800" baseline="-25000" dirty="0"/>
              <a:t>, </a:t>
            </a:r>
            <a:r>
              <a:rPr lang="en-IN" sz="2800" baseline="-25000" dirty="0" err="1"/>
              <a:t>Pno</a:t>
            </a:r>
            <a:r>
              <a:rPr lang="en-IN" sz="2800" dirty="0"/>
              <a:t>(WORKS_ON))</a:t>
            </a:r>
          </a:p>
          <a:p>
            <a:r>
              <a:rPr lang="en-IN" sz="2800" dirty="0"/>
              <a:t>RESULT_EMP_SSNS ← EMP_PROJ ÷ DEPT5_PROJS</a:t>
            </a:r>
          </a:p>
          <a:p>
            <a:r>
              <a:rPr lang="en-IN" sz="2800" dirty="0"/>
              <a:t>RESULT ← π</a:t>
            </a:r>
            <a:r>
              <a:rPr lang="en-IN" sz="2800" baseline="-25000" dirty="0" err="1"/>
              <a:t>Lname</a:t>
            </a:r>
            <a:r>
              <a:rPr lang="en-IN" sz="2800" baseline="-25000" dirty="0"/>
              <a:t>, </a:t>
            </a:r>
            <a:r>
              <a:rPr lang="en-IN" sz="2800" baseline="-25000" dirty="0" err="1"/>
              <a:t>Fname</a:t>
            </a:r>
            <a:r>
              <a:rPr lang="en-IN" sz="2800" dirty="0"/>
              <a:t>(RESULT_EMP_SSNS * EMPLOYEE)</a:t>
            </a:r>
          </a:p>
        </p:txBody>
      </p:sp>
    </p:spTree>
    <p:extLst>
      <p:ext uri="{BB962C8B-B14F-4D97-AF65-F5344CB8AC3E}">
        <p14:creationId xmlns:p14="http://schemas.microsoft.com/office/powerpoint/2010/main" val="365615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5693-B549-4796-811E-0F5FA93B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31E19-D378-4AD9-A974-2C9FAD2B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List the names of all employees with two or more dependents.</a:t>
            </a:r>
          </a:p>
        </p:txBody>
      </p:sp>
    </p:spTree>
    <p:extLst>
      <p:ext uri="{BB962C8B-B14F-4D97-AF65-F5344CB8AC3E}">
        <p14:creationId xmlns:p14="http://schemas.microsoft.com/office/powerpoint/2010/main" val="21175457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F0B4-CB53-4A18-8E06-CC66ED82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D712-1CF6-4431-A5D6-DA9156EDC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IN" sz="2800" i="1" dirty="0"/>
              <a:t>T</a:t>
            </a:r>
            <a:r>
              <a:rPr lang="en-IN" sz="2800" dirty="0"/>
              <a:t>1</a:t>
            </a:r>
            <a:r>
              <a:rPr lang="en-IN" sz="2800" baseline="-25000" dirty="0"/>
              <a:t>(</a:t>
            </a:r>
            <a:r>
              <a:rPr lang="en-IN" sz="2800" baseline="-25000" dirty="0" err="1"/>
              <a:t>Ssn</a:t>
            </a:r>
            <a:r>
              <a:rPr lang="en-IN" sz="2800" baseline="-25000" dirty="0"/>
              <a:t>, </a:t>
            </a:r>
            <a:r>
              <a:rPr lang="en-IN" sz="2800" baseline="-25000" dirty="0" err="1"/>
              <a:t>No_of_dependents</a:t>
            </a:r>
            <a:r>
              <a:rPr lang="en-IN" sz="2800" baseline="-25000" dirty="0"/>
              <a:t>)</a:t>
            </a:r>
            <a:r>
              <a:rPr lang="en-IN" sz="2800" dirty="0"/>
              <a:t>← </a:t>
            </a:r>
            <a:r>
              <a:rPr lang="en-IN" sz="2800" baseline="-25000" dirty="0" err="1"/>
              <a:t>Essn</a:t>
            </a:r>
            <a:r>
              <a:rPr lang="en-IN" sz="2800" baseline="-25000" dirty="0"/>
              <a:t> </a:t>
            </a:r>
            <a:r>
              <a:rPr lang="en-IN" sz="2800" dirty="0"/>
              <a:t>ℑ </a:t>
            </a:r>
            <a:r>
              <a:rPr lang="en-IN" sz="2800" baseline="-25000" dirty="0"/>
              <a:t>COUNT </a:t>
            </a:r>
            <a:r>
              <a:rPr lang="en-IN" sz="2800" baseline="-25000" dirty="0" err="1"/>
              <a:t>Dependent_name</a:t>
            </a:r>
            <a:r>
              <a:rPr lang="en-IN" sz="2800" dirty="0"/>
              <a:t>(DEPENDENT)</a:t>
            </a:r>
          </a:p>
          <a:p>
            <a:r>
              <a:rPr lang="en-IN" sz="2800" i="1" dirty="0"/>
              <a:t>T</a:t>
            </a:r>
            <a:r>
              <a:rPr lang="en-IN" sz="2800" dirty="0"/>
              <a:t>2 ← </a:t>
            </a:r>
            <a:r>
              <a:rPr lang="el-GR" sz="2800" dirty="0"/>
              <a:t>σ</a:t>
            </a:r>
            <a:r>
              <a:rPr lang="en-IN" sz="2800" baseline="-25000" dirty="0" err="1"/>
              <a:t>No_of_dependents</a:t>
            </a:r>
            <a:r>
              <a:rPr lang="en-IN" sz="2800" baseline="-25000" dirty="0"/>
              <a:t>&gt;2</a:t>
            </a:r>
            <a:r>
              <a:rPr lang="en-IN" sz="2800" dirty="0"/>
              <a:t>(</a:t>
            </a:r>
            <a:r>
              <a:rPr lang="en-IN" sz="2800" i="1" dirty="0"/>
              <a:t>T</a:t>
            </a:r>
            <a:r>
              <a:rPr lang="en-IN" sz="2800" dirty="0"/>
              <a:t>1)</a:t>
            </a:r>
          </a:p>
          <a:p>
            <a:r>
              <a:rPr lang="en-IN" sz="2800" dirty="0"/>
              <a:t>RESULT ← π</a:t>
            </a:r>
            <a:r>
              <a:rPr lang="en-IN" sz="2800" baseline="-25000" dirty="0" err="1"/>
              <a:t>Lname</a:t>
            </a:r>
            <a:r>
              <a:rPr lang="en-IN" sz="2800" baseline="-25000" dirty="0"/>
              <a:t>, </a:t>
            </a:r>
            <a:r>
              <a:rPr lang="en-IN" sz="2800" baseline="-25000" dirty="0" err="1"/>
              <a:t>Fname</a:t>
            </a:r>
            <a:r>
              <a:rPr lang="en-IN" sz="2800" dirty="0"/>
              <a:t>(</a:t>
            </a:r>
            <a:r>
              <a:rPr lang="en-IN" sz="2800" i="1" dirty="0"/>
              <a:t>T</a:t>
            </a:r>
            <a:r>
              <a:rPr lang="en-IN" sz="2800" dirty="0"/>
              <a:t>2 * EMPLOYEE)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0369F-D6BF-494B-84A4-6A9D290AF34C}"/>
              </a:ext>
            </a:extLst>
          </p:cNvPr>
          <p:cNvSpPr/>
          <p:nvPr/>
        </p:nvSpPr>
        <p:spPr>
          <a:xfrm>
            <a:off x="1192687" y="2380734"/>
            <a:ext cx="93127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Minion-Regular"/>
              </a:rPr>
              <a:t>List the names of all employees with two or more dependents.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7956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2CA4-2404-4EBB-93DB-B9BD337A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68" y="188976"/>
            <a:ext cx="9720072" cy="1499616"/>
          </a:xfrm>
        </p:spPr>
        <p:txBody>
          <a:bodyPr/>
          <a:lstStyle/>
          <a:p>
            <a:r>
              <a:rPr lang="en-US" dirty="0"/>
              <a:t>Basic operations in relational algebra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BE04C-868E-4ADB-9984-1F25F8A0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68" y="1688592"/>
            <a:ext cx="10426192" cy="4947920"/>
          </a:xfrm>
        </p:spPr>
        <p:txBody>
          <a:bodyPr/>
          <a:lstStyle/>
          <a:p>
            <a:r>
              <a:rPr lang="en-IN" dirty="0"/>
              <a:t>An algebra is a set together with operations on this set. </a:t>
            </a:r>
          </a:p>
          <a:p>
            <a:r>
              <a:rPr lang="en-IN" dirty="0"/>
              <a:t>- Example: the set of integers together with the operations + and ∗ forms an algebra. </a:t>
            </a:r>
          </a:p>
          <a:p>
            <a:r>
              <a:rPr lang="en-IN" dirty="0"/>
              <a:t> Set of all finite relations are taken. </a:t>
            </a:r>
          </a:p>
          <a:p>
            <a:r>
              <a:rPr lang="en-IN" dirty="0"/>
              <a:t> Basic Operations are of Two Types </a:t>
            </a:r>
          </a:p>
          <a:p>
            <a:r>
              <a:rPr lang="en-IN" dirty="0"/>
              <a:t>- Unary : </a:t>
            </a:r>
            <a:r>
              <a:rPr lang="en-IN" sz="2800" dirty="0">
                <a:latin typeface="Symbol" panose="05050102010706020507" pitchFamily="18" charset="2"/>
              </a:rPr>
              <a:t>p</a:t>
            </a:r>
            <a:r>
              <a:rPr lang="en-IN" sz="2800" dirty="0"/>
              <a:t> </a:t>
            </a:r>
            <a:r>
              <a:rPr lang="en-IN" sz="2800" dirty="0">
                <a:latin typeface="Symbol" panose="05050102010706020507" pitchFamily="18" charset="2"/>
              </a:rPr>
              <a:t> s</a:t>
            </a:r>
            <a:endParaRPr lang="en-IN" dirty="0">
              <a:latin typeface="Symbol" panose="05050102010706020507" pitchFamily="18" charset="2"/>
            </a:endParaRPr>
          </a:p>
          <a:p>
            <a:r>
              <a:rPr lang="en-IN" dirty="0"/>
              <a:t>- Binary: U -  X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8986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4F00-AA6D-4D31-A033-E758B0C3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1468-482D-40C5-8AAD-8649D6FA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Retrieve the names of employees who have no dependents.</a:t>
            </a:r>
          </a:p>
        </p:txBody>
      </p:sp>
    </p:spTree>
    <p:extLst>
      <p:ext uri="{BB962C8B-B14F-4D97-AF65-F5344CB8AC3E}">
        <p14:creationId xmlns:p14="http://schemas.microsoft.com/office/powerpoint/2010/main" val="2259937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53C4-FFEA-43F9-A7A5-07B3F581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94CE-498D-48D1-B63E-F9FEDA1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Retrieve the names of employees who have no dependents.</a:t>
            </a:r>
          </a:p>
          <a:p>
            <a:endParaRPr lang="en-IN" dirty="0"/>
          </a:p>
          <a:p>
            <a:r>
              <a:rPr lang="en-IN" dirty="0"/>
              <a:t>ALL_EMPS ← </a:t>
            </a:r>
            <a:r>
              <a:rPr lang="el-GR" dirty="0"/>
              <a:t>π</a:t>
            </a:r>
            <a:r>
              <a:rPr lang="en-IN" baseline="-25000" dirty="0" err="1"/>
              <a:t>Ssn</a:t>
            </a:r>
            <a:r>
              <a:rPr lang="en-IN" dirty="0"/>
              <a:t>(EMPLOYEE)</a:t>
            </a:r>
          </a:p>
          <a:p>
            <a:r>
              <a:rPr lang="en-IN" dirty="0"/>
              <a:t>EMPS_WITH_DEPS ← </a:t>
            </a:r>
            <a:r>
              <a:rPr lang="el-GR" dirty="0"/>
              <a:t>ρ</a:t>
            </a:r>
            <a:r>
              <a:rPr lang="en-IN" baseline="-25000" dirty="0" err="1"/>
              <a:t>Ssn</a:t>
            </a:r>
            <a:r>
              <a:rPr lang="en-IN" baseline="-25000" dirty="0"/>
              <a:t> </a:t>
            </a:r>
            <a:r>
              <a:rPr lang="en-IN" dirty="0"/>
              <a:t>(π</a:t>
            </a:r>
            <a:r>
              <a:rPr lang="en-IN" baseline="-25000" dirty="0" err="1"/>
              <a:t>Essn</a:t>
            </a:r>
            <a:r>
              <a:rPr lang="en-IN" dirty="0"/>
              <a:t>(DEPENDENT))</a:t>
            </a:r>
          </a:p>
          <a:p>
            <a:r>
              <a:rPr lang="en-IN" dirty="0"/>
              <a:t>EMPS_WITHOUT_DEPS ← (ALL_EMPS – EMPS_WITH_DEPS)</a:t>
            </a:r>
          </a:p>
          <a:p>
            <a:r>
              <a:rPr lang="en-IN" dirty="0"/>
              <a:t>RESULT ← π</a:t>
            </a:r>
            <a:r>
              <a:rPr lang="en-IN" baseline="-25000" dirty="0" err="1"/>
              <a:t>Lname</a:t>
            </a:r>
            <a:r>
              <a:rPr lang="en-IN" baseline="-25000" dirty="0"/>
              <a:t>, </a:t>
            </a:r>
            <a:r>
              <a:rPr lang="en-IN" baseline="-25000" dirty="0" err="1"/>
              <a:t>Fname</a:t>
            </a:r>
            <a:r>
              <a:rPr lang="en-IN" dirty="0"/>
              <a:t>(EMPS_WITHOUT_DEPS * EMPLOYEE)</a:t>
            </a:r>
          </a:p>
          <a:p>
            <a:r>
              <a:rPr lang="en-US" dirty="0"/>
              <a:t>or</a:t>
            </a:r>
          </a:p>
          <a:p>
            <a:r>
              <a:rPr lang="el-GR" dirty="0"/>
              <a:t>π</a:t>
            </a:r>
            <a:r>
              <a:rPr lang="en-IN" baseline="-25000" dirty="0" err="1"/>
              <a:t>Lname</a:t>
            </a:r>
            <a:r>
              <a:rPr lang="en-IN" baseline="-25000" dirty="0"/>
              <a:t>, </a:t>
            </a:r>
            <a:r>
              <a:rPr lang="en-IN" baseline="-25000" dirty="0" err="1"/>
              <a:t>Fname</a:t>
            </a:r>
            <a:r>
              <a:rPr lang="en-IN" dirty="0"/>
              <a:t>((</a:t>
            </a:r>
            <a:r>
              <a:rPr lang="el-GR" dirty="0"/>
              <a:t>π</a:t>
            </a:r>
            <a:r>
              <a:rPr lang="en-IN" baseline="-25000" dirty="0" err="1"/>
              <a:t>Ssn</a:t>
            </a:r>
            <a:r>
              <a:rPr lang="en-IN" dirty="0"/>
              <a:t>(EMPLOYEE) – </a:t>
            </a:r>
            <a:r>
              <a:rPr lang="el-GR" dirty="0"/>
              <a:t>ρ</a:t>
            </a:r>
            <a:r>
              <a:rPr lang="en-IN" baseline="-25000" dirty="0" err="1"/>
              <a:t>Ssn</a:t>
            </a:r>
            <a:r>
              <a:rPr lang="en-IN" dirty="0"/>
              <a:t>(</a:t>
            </a:r>
            <a:r>
              <a:rPr lang="el-GR" dirty="0"/>
              <a:t>π</a:t>
            </a:r>
            <a:r>
              <a:rPr lang="en-IN" baseline="-25000" dirty="0" err="1"/>
              <a:t>Essn</a:t>
            </a:r>
            <a:r>
              <a:rPr lang="en-IN" dirty="0"/>
              <a:t>(DEPENDENT))) * EMPLOYEE)</a:t>
            </a:r>
          </a:p>
        </p:txBody>
      </p:sp>
    </p:spTree>
    <p:extLst>
      <p:ext uri="{BB962C8B-B14F-4D97-AF65-F5344CB8AC3E}">
        <p14:creationId xmlns:p14="http://schemas.microsoft.com/office/powerpoint/2010/main" val="5877509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4C7C-3E43-4CD9-BA20-E3FB99BA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97D5-22B3-430B-B4EB-0FE9C6F6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List the names of managers who have at least one dependent</a:t>
            </a:r>
          </a:p>
        </p:txBody>
      </p:sp>
    </p:spTree>
    <p:extLst>
      <p:ext uri="{BB962C8B-B14F-4D97-AF65-F5344CB8AC3E}">
        <p14:creationId xmlns:p14="http://schemas.microsoft.com/office/powerpoint/2010/main" val="1668572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B9A4-2A61-467D-909A-EF822CB6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1CB04-A13E-47AD-BDAA-C9477A95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the names of managers who have at least one dependent</a:t>
            </a:r>
          </a:p>
          <a:p>
            <a:endParaRPr lang="en-US" dirty="0"/>
          </a:p>
          <a:p>
            <a:r>
              <a:rPr lang="en-IN" dirty="0"/>
              <a:t>MGRS</a:t>
            </a:r>
            <a:r>
              <a:rPr lang="en-IN" baseline="-25000" dirty="0"/>
              <a:t>(</a:t>
            </a:r>
            <a:r>
              <a:rPr lang="en-IN" baseline="-25000" dirty="0" err="1"/>
              <a:t>Ssn</a:t>
            </a:r>
            <a:r>
              <a:rPr lang="en-IN" baseline="-25000" dirty="0"/>
              <a:t>)</a:t>
            </a:r>
            <a:r>
              <a:rPr lang="en-IN" dirty="0"/>
              <a:t> ← </a:t>
            </a:r>
            <a:r>
              <a:rPr lang="el-GR" dirty="0"/>
              <a:t>π</a:t>
            </a:r>
            <a:r>
              <a:rPr lang="en-IN" baseline="-25000" dirty="0" err="1"/>
              <a:t>Mgr_ssn</a:t>
            </a:r>
            <a:r>
              <a:rPr lang="en-IN" dirty="0"/>
              <a:t>(DEPARTMENT)</a:t>
            </a:r>
          </a:p>
          <a:p>
            <a:r>
              <a:rPr lang="en-IN" dirty="0"/>
              <a:t>EMPS_WITH_DEPS</a:t>
            </a:r>
            <a:r>
              <a:rPr lang="en-IN" baseline="-25000" dirty="0"/>
              <a:t>(</a:t>
            </a:r>
            <a:r>
              <a:rPr lang="en-IN" baseline="-25000" dirty="0" err="1"/>
              <a:t>Ssn</a:t>
            </a:r>
            <a:r>
              <a:rPr lang="en-IN" baseline="-25000" dirty="0"/>
              <a:t>)</a:t>
            </a:r>
            <a:r>
              <a:rPr lang="en-IN" dirty="0"/>
              <a:t> ← π</a:t>
            </a:r>
            <a:r>
              <a:rPr lang="en-IN" baseline="-25000" dirty="0" err="1"/>
              <a:t>Essn</a:t>
            </a:r>
            <a:r>
              <a:rPr lang="en-IN" dirty="0"/>
              <a:t>(DEPENDENT)</a:t>
            </a:r>
          </a:p>
          <a:p>
            <a:r>
              <a:rPr lang="en-IN" dirty="0"/>
              <a:t>MGRS_WITH_DEPS ← (MGRS ∩ EMPS_WITH_DEPS)</a:t>
            </a:r>
          </a:p>
          <a:p>
            <a:r>
              <a:rPr lang="en-IN" dirty="0"/>
              <a:t>RESULT ← π</a:t>
            </a:r>
            <a:r>
              <a:rPr lang="en-IN" baseline="-25000" dirty="0" err="1"/>
              <a:t>Lname</a:t>
            </a:r>
            <a:r>
              <a:rPr lang="en-IN" baseline="-25000" dirty="0"/>
              <a:t>, </a:t>
            </a:r>
            <a:r>
              <a:rPr lang="en-IN" baseline="-25000" dirty="0" err="1"/>
              <a:t>Fname</a:t>
            </a:r>
            <a:r>
              <a:rPr lang="en-IN" dirty="0"/>
              <a:t>(MGRS_WITH_DEPS * EMPLOYEE)</a:t>
            </a:r>
          </a:p>
        </p:txBody>
      </p:sp>
    </p:spTree>
    <p:extLst>
      <p:ext uri="{BB962C8B-B14F-4D97-AF65-F5344CB8AC3E}">
        <p14:creationId xmlns:p14="http://schemas.microsoft.com/office/powerpoint/2010/main" val="16534635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2471-FDA5-4CB2-B204-AD47B932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2B608-1936-435C-861F-903C54C5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2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4249" y="250151"/>
            <a:ext cx="6273403" cy="5758019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3375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672" b="1" spc="-9" dirty="0">
                <a:solidFill>
                  <a:srgbClr val="FF0000"/>
                </a:solidFill>
                <a:latin typeface="Times New Roman"/>
                <a:cs typeface="Times New Roman"/>
              </a:rPr>
              <a:t>NARY</a:t>
            </a:r>
            <a:r>
              <a:rPr sz="2672" b="1" spc="4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75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672" b="1" spc="-14" dirty="0">
                <a:solidFill>
                  <a:srgbClr val="FF0000"/>
                </a:solidFill>
                <a:latin typeface="Times New Roman"/>
                <a:cs typeface="Times New Roman"/>
              </a:rPr>
              <a:t>PERATORS</a:t>
            </a:r>
            <a:endParaRPr sz="2672">
              <a:latin typeface="Times New Roman"/>
              <a:cs typeface="Times New Roman"/>
            </a:endParaRPr>
          </a:p>
          <a:p>
            <a:pPr>
              <a:spcBef>
                <a:spcPts val="28"/>
              </a:spcBef>
            </a:pPr>
            <a:endParaRPr sz="3047">
              <a:latin typeface="Times New Roman"/>
              <a:cs typeface="Times New Roman"/>
            </a:endParaRPr>
          </a:p>
          <a:p>
            <a:pPr marL="440531" indent="-428625">
              <a:buClr>
                <a:srgbClr val="FD8537"/>
              </a:buClr>
              <a:buSzPct val="70000"/>
              <a:buFont typeface="Wingdings"/>
              <a:buChar char=""/>
              <a:tabLst>
                <a:tab pos="440531" algn="l"/>
                <a:tab pos="441126" algn="l"/>
              </a:tabLst>
            </a:pPr>
            <a:r>
              <a:rPr sz="3750" spc="-5" dirty="0">
                <a:latin typeface="Times New Roman"/>
                <a:cs typeface="Times New Roman"/>
              </a:rPr>
              <a:t>Selection </a:t>
            </a:r>
            <a:r>
              <a:rPr sz="3750" dirty="0">
                <a:latin typeface="Times New Roman"/>
                <a:cs typeface="Times New Roman"/>
              </a:rPr>
              <a:t>(σ)</a:t>
            </a:r>
            <a:r>
              <a:rPr sz="3750" spc="-9" dirty="0">
                <a:latin typeface="Times New Roman"/>
                <a:cs typeface="Times New Roman"/>
              </a:rPr>
              <a:t> </a:t>
            </a:r>
            <a:r>
              <a:rPr sz="3750" spc="-5" dirty="0">
                <a:latin typeface="Times New Roman"/>
                <a:cs typeface="Times New Roman"/>
              </a:rPr>
              <a:t>:</a:t>
            </a:r>
            <a:endParaRPr sz="3750">
              <a:latin typeface="Times New Roman"/>
              <a:cs typeface="Times New Roman"/>
            </a:endParaRPr>
          </a:p>
          <a:p>
            <a:pPr marL="607814">
              <a:spcBef>
                <a:spcPts val="107"/>
              </a:spcBef>
            </a:pPr>
            <a:r>
              <a:rPr sz="3750" spc="-5" dirty="0">
                <a:latin typeface="Times New Roman"/>
                <a:cs typeface="Times New Roman"/>
              </a:rPr>
              <a:t>- parametrized with</a:t>
            </a:r>
            <a:r>
              <a:rPr sz="3750" spc="14" dirty="0">
                <a:latin typeface="Times New Roman"/>
                <a:cs typeface="Times New Roman"/>
              </a:rPr>
              <a:t> </a:t>
            </a:r>
            <a:r>
              <a:rPr sz="3750" spc="-5" dirty="0">
                <a:latin typeface="Times New Roman"/>
                <a:cs typeface="Times New Roman"/>
              </a:rPr>
              <a:t>condition</a:t>
            </a:r>
            <a:endParaRPr sz="3750">
              <a:latin typeface="Times New Roman"/>
              <a:cs typeface="Times New Roman"/>
            </a:endParaRPr>
          </a:p>
          <a:p>
            <a:pPr marL="965002">
              <a:spcBef>
                <a:spcPts val="107"/>
              </a:spcBef>
            </a:pPr>
            <a:r>
              <a:rPr sz="3750" dirty="0">
                <a:latin typeface="Times New Roman"/>
                <a:cs typeface="Times New Roman"/>
              </a:rPr>
              <a:t>(optional)</a:t>
            </a:r>
            <a:endParaRPr sz="3750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4500">
              <a:latin typeface="Times New Roman"/>
              <a:cs typeface="Times New Roman"/>
            </a:endParaRPr>
          </a:p>
          <a:p>
            <a:pPr marL="440531" marR="4763" indent="-428625" algn="just">
              <a:lnSpc>
                <a:spcPct val="99900"/>
              </a:lnSpc>
              <a:buClr>
                <a:srgbClr val="FD8537"/>
              </a:buClr>
              <a:buSzPct val="70000"/>
              <a:buFont typeface="Wingdings"/>
              <a:buChar char=""/>
              <a:tabLst>
                <a:tab pos="441126" algn="l"/>
              </a:tabLst>
            </a:pPr>
            <a:r>
              <a:rPr sz="3750" spc="-5" dirty="0">
                <a:latin typeface="Century Schoolbook"/>
                <a:cs typeface="Century Schoolbook"/>
              </a:rPr>
              <a:t>σ</a:t>
            </a:r>
            <a:r>
              <a:rPr sz="3727" i="1" spc="-7" baseline="-20964" dirty="0">
                <a:latin typeface="Century Schoolbook"/>
                <a:cs typeface="Century Schoolbook"/>
              </a:rPr>
              <a:t>C</a:t>
            </a:r>
            <a:r>
              <a:rPr sz="3750" spc="-5" dirty="0">
                <a:latin typeface="Century Schoolbook"/>
                <a:cs typeface="Century Schoolbook"/>
              </a:rPr>
              <a:t>(R)</a:t>
            </a:r>
            <a:r>
              <a:rPr sz="3750" spc="-5" dirty="0">
                <a:latin typeface="Times New Roman"/>
                <a:cs typeface="Times New Roman"/>
              </a:rPr>
              <a:t>= select produces a new  relation with the subset of the  tuples in R that they match the  condition</a:t>
            </a:r>
            <a:r>
              <a:rPr sz="3750" spc="-28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C.</a:t>
            </a:r>
            <a:endParaRPr sz="3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778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9351" y="1144503"/>
            <a:ext cx="4494014" cy="415378"/>
          </a:xfrm>
          <a:prstGeom prst="rect">
            <a:avLst/>
          </a:prstGeom>
        </p:spPr>
        <p:txBody>
          <a:bodyPr vert="horz" wrap="square" lIns="0" tIns="11311" rIns="0" bIns="0" rtlCol="0" anchor="ctr">
            <a:spAutoFit/>
          </a:bodyPr>
          <a:lstStyle/>
          <a:p>
            <a:pPr marL="11906">
              <a:lnSpc>
                <a:spcPct val="100000"/>
              </a:lnSpc>
              <a:spcBef>
                <a:spcPts val="89"/>
              </a:spcBef>
            </a:pPr>
            <a:r>
              <a:rPr sz="2625" spc="-5" dirty="0"/>
              <a:t>Example: Employee</a:t>
            </a:r>
            <a:r>
              <a:rPr sz="2625" dirty="0"/>
              <a:t> </a:t>
            </a:r>
            <a:r>
              <a:rPr sz="2625" spc="-9" dirty="0"/>
              <a:t>Table</a:t>
            </a:r>
            <a:endParaRPr sz="2625"/>
          </a:p>
        </p:txBody>
      </p:sp>
      <p:sp>
        <p:nvSpPr>
          <p:cNvPr id="3" name="object 3"/>
          <p:cNvSpPr txBox="1"/>
          <p:nvPr/>
        </p:nvSpPr>
        <p:spPr>
          <a:xfrm>
            <a:off x="2419351" y="4911566"/>
            <a:ext cx="5522714" cy="531395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625" b="1" spc="-9" dirty="0">
                <a:latin typeface="Century Schoolbook"/>
                <a:cs typeface="Century Schoolbook"/>
              </a:rPr>
              <a:t>Query:</a:t>
            </a:r>
            <a:r>
              <a:rPr sz="2625" b="1" spc="-33" dirty="0">
                <a:latin typeface="Century Schoolbook"/>
                <a:cs typeface="Century Schoolbook"/>
              </a:rPr>
              <a:t> </a:t>
            </a:r>
            <a:r>
              <a:rPr sz="3375" spc="-5" dirty="0">
                <a:latin typeface="Century Schoolbook"/>
                <a:cs typeface="Century Schoolbook"/>
              </a:rPr>
              <a:t>σ</a:t>
            </a:r>
            <a:r>
              <a:rPr sz="3375" spc="-7" baseline="-20833" dirty="0">
                <a:latin typeface="Century Schoolbook"/>
                <a:cs typeface="Century Schoolbook"/>
              </a:rPr>
              <a:t>salary&gt;30000</a:t>
            </a:r>
            <a:r>
              <a:rPr sz="3375" spc="-5" dirty="0">
                <a:latin typeface="Century Schoolbook"/>
                <a:cs typeface="Century Schoolbook"/>
              </a:rPr>
              <a:t>(Employee)</a:t>
            </a:r>
            <a:endParaRPr sz="3375">
              <a:latin typeface="Century Schoolbook"/>
              <a:cs typeface="Century Schoolbook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11363" y="1741289"/>
          <a:ext cx="5047060" cy="2945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7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6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E.</a:t>
                      </a:r>
                      <a:r>
                        <a:rPr sz="1900" b="1" spc="-90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No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786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335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Employee</a:t>
                      </a:r>
                      <a:r>
                        <a:rPr sz="1900" b="1" spc="-5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Name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786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Salary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786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37000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7866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Giri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Swetha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52000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68461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098607" y="5452110"/>
            <a:ext cx="254794" cy="742950"/>
          </a:xfrm>
          <a:custGeom>
            <a:avLst/>
            <a:gdLst/>
            <a:ahLst/>
            <a:cxnLst/>
            <a:rect l="l" t="t" r="r" b="b"/>
            <a:pathLst>
              <a:path w="271780" h="792479">
                <a:moveTo>
                  <a:pt x="203453" y="135762"/>
                </a:moveTo>
                <a:lnTo>
                  <a:pt x="67818" y="135762"/>
                </a:lnTo>
                <a:lnTo>
                  <a:pt x="67818" y="792479"/>
                </a:lnTo>
                <a:lnTo>
                  <a:pt x="203453" y="792479"/>
                </a:lnTo>
                <a:lnTo>
                  <a:pt x="203453" y="135762"/>
                </a:lnTo>
                <a:close/>
              </a:path>
              <a:path w="271780" h="792479">
                <a:moveTo>
                  <a:pt x="135635" y="0"/>
                </a:moveTo>
                <a:lnTo>
                  <a:pt x="0" y="135762"/>
                </a:lnTo>
                <a:lnTo>
                  <a:pt x="271271" y="135762"/>
                </a:lnTo>
                <a:lnTo>
                  <a:pt x="13563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6" name="object 6"/>
          <p:cNvSpPr/>
          <p:nvPr/>
        </p:nvSpPr>
        <p:spPr>
          <a:xfrm>
            <a:off x="4098607" y="5452110"/>
            <a:ext cx="254794" cy="742950"/>
          </a:xfrm>
          <a:custGeom>
            <a:avLst/>
            <a:gdLst/>
            <a:ahLst/>
            <a:cxnLst/>
            <a:rect l="l" t="t" r="r" b="b"/>
            <a:pathLst>
              <a:path w="271780" h="792479">
                <a:moveTo>
                  <a:pt x="0" y="135762"/>
                </a:moveTo>
                <a:lnTo>
                  <a:pt x="135635" y="0"/>
                </a:lnTo>
                <a:lnTo>
                  <a:pt x="271271" y="135762"/>
                </a:lnTo>
                <a:lnTo>
                  <a:pt x="203453" y="135762"/>
                </a:lnTo>
                <a:lnTo>
                  <a:pt x="203453" y="792479"/>
                </a:lnTo>
                <a:lnTo>
                  <a:pt x="67818" y="792479"/>
                </a:lnTo>
                <a:lnTo>
                  <a:pt x="67818" y="135762"/>
                </a:lnTo>
                <a:lnTo>
                  <a:pt x="0" y="13576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7" name="object 7"/>
          <p:cNvSpPr txBox="1"/>
          <p:nvPr/>
        </p:nvSpPr>
        <p:spPr>
          <a:xfrm>
            <a:off x="4340781" y="5728573"/>
            <a:ext cx="5541169" cy="382917"/>
          </a:xfrm>
          <a:prstGeom prst="rect">
            <a:avLst/>
          </a:prstGeom>
          <a:solidFill>
            <a:srgbClr val="B32C16"/>
          </a:solidFill>
          <a:ln w="38100">
            <a:solidFill>
              <a:srgbClr val="FF0000"/>
            </a:solidFill>
          </a:ln>
        </p:spPr>
        <p:txBody>
          <a:bodyPr vert="horz" wrap="square" lIns="0" tIns="36314" rIns="0" bIns="0" rtlCol="0">
            <a:spAutoFit/>
          </a:bodyPr>
          <a:lstStyle/>
          <a:p>
            <a:pPr marL="85130">
              <a:spcBef>
                <a:spcPts val="286"/>
              </a:spcBef>
            </a:pPr>
            <a:r>
              <a:rPr sz="2250" spc="-5" dirty="0">
                <a:latin typeface="Arial"/>
                <a:cs typeface="Arial"/>
              </a:rPr>
              <a:t>Selects rows </a:t>
            </a:r>
            <a:r>
              <a:rPr sz="2250" dirty="0">
                <a:latin typeface="Arial"/>
                <a:cs typeface="Arial"/>
              </a:rPr>
              <a:t>that satisfy </a:t>
            </a:r>
            <a:r>
              <a:rPr sz="2250" spc="-5" dirty="0">
                <a:latin typeface="Arial"/>
                <a:cs typeface="Arial"/>
              </a:rPr>
              <a:t>select condition</a:t>
            </a:r>
            <a:endParaRPr sz="22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72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20578" y="1102875"/>
          <a:ext cx="4179094" cy="20788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E.</a:t>
                      </a:r>
                      <a:r>
                        <a:rPr sz="1900" b="1" spc="-5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No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85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Employee</a:t>
                      </a:r>
                      <a:r>
                        <a:rPr sz="1900" b="1" spc="-60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Name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85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Salary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85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1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6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Rani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6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69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37000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Giri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472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Swetha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52000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17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762012" y="1608057"/>
            <a:ext cx="3951684" cy="0"/>
          </a:xfrm>
          <a:custGeom>
            <a:avLst/>
            <a:gdLst/>
            <a:ahLst/>
            <a:cxnLst/>
            <a:rect l="l" t="t" r="r" b="b"/>
            <a:pathLst>
              <a:path w="4215130">
                <a:moveTo>
                  <a:pt x="0" y="0"/>
                </a:moveTo>
                <a:lnTo>
                  <a:pt x="4214749" y="0"/>
                </a:lnTo>
              </a:path>
            </a:pathLst>
          </a:custGeom>
          <a:ln w="38100">
            <a:solidFill>
              <a:srgbClr val="9A3C00"/>
            </a:solidFill>
          </a:ln>
        </p:spPr>
        <p:txBody>
          <a:bodyPr wrap="square" lIns="0" tIns="0" rIns="0" bIns="0" rtlCol="0"/>
          <a:lstStyle/>
          <a:p>
            <a:endParaRPr sz="1688"/>
          </a:p>
        </p:txBody>
      </p:sp>
      <p:sp>
        <p:nvSpPr>
          <p:cNvPr id="4" name="object 4"/>
          <p:cNvSpPr txBox="1"/>
          <p:nvPr/>
        </p:nvSpPr>
        <p:spPr>
          <a:xfrm>
            <a:off x="2352484" y="3335893"/>
            <a:ext cx="4613077" cy="35827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11906">
              <a:spcBef>
                <a:spcPts val="94"/>
              </a:spcBef>
            </a:pPr>
            <a:r>
              <a:rPr sz="2250" spc="-14" dirty="0">
                <a:latin typeface="Arial Rounded MT Bold"/>
                <a:cs typeface="Arial Rounded MT Bold"/>
              </a:rPr>
              <a:t>The Result </a:t>
            </a:r>
            <a:r>
              <a:rPr sz="2250" dirty="0">
                <a:latin typeface="Arial Rounded MT Bold"/>
                <a:cs typeface="Arial Rounded MT Bold"/>
              </a:rPr>
              <a:t>of the </a:t>
            </a:r>
            <a:r>
              <a:rPr sz="2250" spc="-23" dirty="0">
                <a:latin typeface="Arial Rounded MT Bold"/>
                <a:cs typeface="Arial Rounded MT Bold"/>
              </a:rPr>
              <a:t>above </a:t>
            </a:r>
            <a:r>
              <a:rPr sz="2250" dirty="0">
                <a:latin typeface="Arial Rounded MT Bold"/>
                <a:cs typeface="Arial Rounded MT Bold"/>
              </a:rPr>
              <a:t>query is</a:t>
            </a:r>
            <a:r>
              <a:rPr sz="2250" spc="-352" dirty="0">
                <a:latin typeface="Arial Rounded MT Bold"/>
                <a:cs typeface="Arial Rounded MT Bold"/>
              </a:rPr>
              <a:t> </a:t>
            </a:r>
            <a:r>
              <a:rPr sz="2250" dirty="0">
                <a:latin typeface="Arial Rounded MT Bold"/>
                <a:cs typeface="Arial Rounded MT Bold"/>
              </a:rPr>
              <a:t>:</a:t>
            </a:r>
            <a:endParaRPr sz="2250">
              <a:latin typeface="Arial Rounded MT Bold"/>
              <a:cs typeface="Arial Rounded MT Bold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8469" y="3845719"/>
          <a:ext cx="4071342" cy="2147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99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E.</a:t>
                      </a:r>
                      <a:r>
                        <a:rPr sz="1900" b="1" spc="-60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No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323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Employee</a:t>
                      </a:r>
                      <a:r>
                        <a:rPr sz="1900" b="1" spc="-70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Name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323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Salary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3230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D85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3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2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51197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Smith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51197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51197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14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2039" marB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Narayan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2039" marB="0"/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37000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12203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87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4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Giri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50000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877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Swetha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entury Schoolbook"/>
                          <a:cs typeface="Century Schoolbook"/>
                        </a:rPr>
                        <a:t>52000</a:t>
                      </a:r>
                      <a:endParaRPr sz="1900">
                        <a:latin typeface="Century Schoolbook"/>
                        <a:cs typeface="Century Schoolbook"/>
                      </a:endParaRPr>
                    </a:p>
                  </a:txBody>
                  <a:tcPr marL="0" marR="0" marT="29766" marB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77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3071" y="787599"/>
            <a:ext cx="7292578" cy="1570141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295" marR="4763" indent="-255389">
              <a:spcBef>
                <a:spcPts val="94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0988" algn="l"/>
              </a:tabLst>
            </a:pPr>
            <a:r>
              <a:rPr sz="3375" spc="-5" dirty="0">
                <a:solidFill>
                  <a:srgbClr val="FF0000"/>
                </a:solidFill>
                <a:latin typeface="Century Schoolbook"/>
                <a:cs typeface="Century Schoolbook"/>
              </a:rPr>
              <a:t>Projection</a:t>
            </a:r>
            <a:r>
              <a:rPr sz="3375" spc="-5" dirty="0">
                <a:latin typeface="Century Schoolbook"/>
                <a:cs typeface="Century Schoolbook"/>
              </a:rPr>
              <a:t>: Produces </a:t>
            </a:r>
            <a:r>
              <a:rPr sz="3375" dirty="0">
                <a:latin typeface="Century Schoolbook"/>
                <a:cs typeface="Century Schoolbook"/>
              </a:rPr>
              <a:t>a new relation  </a:t>
            </a:r>
            <a:r>
              <a:rPr sz="3375" spc="-5" dirty="0">
                <a:latin typeface="Century Schoolbook"/>
                <a:cs typeface="Century Schoolbook"/>
              </a:rPr>
              <a:t>with </a:t>
            </a:r>
            <a:r>
              <a:rPr sz="3375" dirty="0">
                <a:latin typeface="Century Schoolbook"/>
                <a:cs typeface="Century Schoolbook"/>
              </a:rPr>
              <a:t>only some of </a:t>
            </a:r>
            <a:r>
              <a:rPr sz="3375" spc="-5" dirty="0">
                <a:latin typeface="Century Schoolbook"/>
                <a:cs typeface="Century Schoolbook"/>
              </a:rPr>
              <a:t>the attributes </a:t>
            </a:r>
            <a:r>
              <a:rPr sz="3375" dirty="0">
                <a:latin typeface="Century Schoolbook"/>
                <a:cs typeface="Century Schoolbook"/>
              </a:rPr>
              <a:t>of  </a:t>
            </a:r>
            <a:r>
              <a:rPr sz="3375" spc="-5" dirty="0">
                <a:latin typeface="Century Schoolbook"/>
                <a:cs typeface="Century Schoolbook"/>
              </a:rPr>
              <a:t>R, </a:t>
            </a:r>
            <a:r>
              <a:rPr sz="3375" spc="-9" dirty="0">
                <a:latin typeface="Century Schoolbook"/>
                <a:cs typeface="Century Schoolbook"/>
              </a:rPr>
              <a:t>and </a:t>
            </a:r>
            <a:r>
              <a:rPr sz="3375" dirty="0">
                <a:latin typeface="Century Schoolbook"/>
                <a:cs typeface="Century Schoolbook"/>
              </a:rPr>
              <a:t>removes </a:t>
            </a:r>
            <a:r>
              <a:rPr sz="3375" spc="-5" dirty="0">
                <a:latin typeface="Century Schoolbook"/>
                <a:cs typeface="Century Schoolbook"/>
              </a:rPr>
              <a:t>duplicate tuples.</a:t>
            </a:r>
            <a:endParaRPr sz="3375">
              <a:latin typeface="Century Schoolbook"/>
              <a:cs typeface="Century Schoolboo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3071" y="3574256"/>
            <a:ext cx="7227094" cy="1050768"/>
          </a:xfrm>
          <a:prstGeom prst="rect">
            <a:avLst/>
          </a:prstGeom>
        </p:spPr>
        <p:txBody>
          <a:bodyPr vert="horz" wrap="square" lIns="0" tIns="11906" rIns="0" bIns="0" rtlCol="0">
            <a:spAutoFit/>
          </a:bodyPr>
          <a:lstStyle/>
          <a:p>
            <a:pPr marL="267295" marR="4763" indent="-255389">
              <a:spcBef>
                <a:spcPts val="94"/>
              </a:spcBef>
              <a:buClr>
                <a:srgbClr val="FD8537"/>
              </a:buClr>
              <a:buSzPct val="66666"/>
              <a:buFont typeface="Wingdings"/>
              <a:buChar char=""/>
              <a:tabLst>
                <a:tab pos="280988" algn="l"/>
                <a:tab pos="2180630" algn="l"/>
                <a:tab pos="5731669" algn="l"/>
              </a:tabLst>
            </a:pPr>
            <a:r>
              <a:rPr sz="3375" spc="-5" dirty="0">
                <a:latin typeface="Century Schoolbook"/>
                <a:cs typeface="Century Schoolbook"/>
              </a:rPr>
              <a:t>∏</a:t>
            </a:r>
            <a:r>
              <a:rPr sz="3375" spc="-7" baseline="-20833" dirty="0">
                <a:latin typeface="Century Schoolbook"/>
                <a:cs typeface="Century Schoolbook"/>
              </a:rPr>
              <a:t>A1,</a:t>
            </a:r>
            <a:r>
              <a:rPr sz="3375" baseline="-20833" dirty="0">
                <a:latin typeface="Century Schoolbook"/>
                <a:cs typeface="Century Schoolbook"/>
              </a:rPr>
              <a:t> </a:t>
            </a:r>
            <a:r>
              <a:rPr sz="3375" spc="-7" baseline="-20833" dirty="0">
                <a:latin typeface="Century Schoolbook"/>
                <a:cs typeface="Century Schoolbook"/>
              </a:rPr>
              <a:t>A2,</a:t>
            </a:r>
            <a:r>
              <a:rPr sz="3375" baseline="-20833" dirty="0">
                <a:latin typeface="Century Schoolbook"/>
                <a:cs typeface="Century Schoolbook"/>
              </a:rPr>
              <a:t> </a:t>
            </a:r>
            <a:r>
              <a:rPr sz="3375" spc="-7" baseline="-20833" dirty="0">
                <a:latin typeface="Century Schoolbook"/>
                <a:cs typeface="Century Schoolbook"/>
              </a:rPr>
              <a:t>An	</a:t>
            </a:r>
            <a:r>
              <a:rPr sz="3375" spc="-5" dirty="0">
                <a:latin typeface="Century Schoolbook"/>
                <a:cs typeface="Century Schoolbook"/>
              </a:rPr>
              <a:t>(R), </a:t>
            </a:r>
            <a:r>
              <a:rPr sz="3375" dirty="0">
                <a:latin typeface="Century Schoolbook"/>
                <a:cs typeface="Century Schoolbook"/>
              </a:rPr>
              <a:t>Where</a:t>
            </a:r>
            <a:r>
              <a:rPr sz="3375" spc="5" dirty="0">
                <a:latin typeface="Century Schoolbook"/>
                <a:cs typeface="Century Schoolbook"/>
              </a:rPr>
              <a:t> </a:t>
            </a:r>
            <a:r>
              <a:rPr sz="3375" dirty="0">
                <a:latin typeface="Century Schoolbook"/>
                <a:cs typeface="Century Schoolbook"/>
              </a:rPr>
              <a:t>A</a:t>
            </a:r>
            <a:r>
              <a:rPr sz="3375" baseline="-20833" dirty="0">
                <a:latin typeface="Century Schoolbook"/>
                <a:cs typeface="Century Schoolbook"/>
              </a:rPr>
              <a:t>1</a:t>
            </a:r>
            <a:r>
              <a:rPr sz="3375" dirty="0">
                <a:latin typeface="Century Schoolbook"/>
                <a:cs typeface="Century Schoolbook"/>
              </a:rPr>
              <a:t>, A</a:t>
            </a:r>
            <a:r>
              <a:rPr sz="3375" baseline="-20833" dirty="0">
                <a:latin typeface="Century Schoolbook"/>
                <a:cs typeface="Century Schoolbook"/>
              </a:rPr>
              <a:t>2	</a:t>
            </a:r>
            <a:r>
              <a:rPr sz="3375" dirty="0">
                <a:latin typeface="Century Schoolbook"/>
                <a:cs typeface="Century Schoolbook"/>
              </a:rPr>
              <a:t>, A</a:t>
            </a:r>
            <a:r>
              <a:rPr sz="3375" baseline="-20833" dirty="0">
                <a:latin typeface="Century Schoolbook"/>
                <a:cs typeface="Century Schoolbook"/>
              </a:rPr>
              <a:t>n </a:t>
            </a:r>
            <a:r>
              <a:rPr sz="3375" spc="-5" dirty="0">
                <a:latin typeface="Century Schoolbook"/>
                <a:cs typeface="Century Schoolbook"/>
              </a:rPr>
              <a:t>are  attribute </a:t>
            </a:r>
            <a:r>
              <a:rPr sz="3375" dirty="0">
                <a:latin typeface="Century Schoolbook"/>
                <a:cs typeface="Century Schoolbook"/>
              </a:rPr>
              <a:t>names of </a:t>
            </a:r>
            <a:r>
              <a:rPr sz="3375" spc="-5" dirty="0">
                <a:latin typeface="Century Schoolbook"/>
                <a:cs typeface="Century Schoolbook"/>
              </a:rPr>
              <a:t>relation </a:t>
            </a:r>
            <a:r>
              <a:rPr sz="3375" b="1" dirty="0">
                <a:latin typeface="Century Schoolbook"/>
                <a:cs typeface="Century Schoolbook"/>
              </a:rPr>
              <a:t>R</a:t>
            </a:r>
            <a:endParaRPr sz="3375">
              <a:latin typeface="Century Schoolbook"/>
              <a:cs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815178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2699</TotalTime>
  <Words>2241</Words>
  <Application>Microsoft Office PowerPoint</Application>
  <PresentationFormat>Widescreen</PresentationFormat>
  <Paragraphs>755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72" baseType="lpstr">
      <vt:lpstr>Arial</vt:lpstr>
      <vt:lpstr>Arial Rounded MT Bold</vt:lpstr>
      <vt:lpstr>Book Antiqua</vt:lpstr>
      <vt:lpstr>Calibri</vt:lpstr>
      <vt:lpstr>Cambria Math</vt:lpstr>
      <vt:lpstr>Century Schoolbook</vt:lpstr>
      <vt:lpstr>Courier New</vt:lpstr>
      <vt:lpstr>Minion-Regular</vt:lpstr>
      <vt:lpstr>Romantic</vt:lpstr>
      <vt:lpstr>Symbol</vt:lpstr>
      <vt:lpstr>Times New Roman</vt:lpstr>
      <vt:lpstr>Tw Cen MT</vt:lpstr>
      <vt:lpstr>Tw Cen MT Condensed</vt:lpstr>
      <vt:lpstr>Verdana</vt:lpstr>
      <vt:lpstr>Wingdings</vt:lpstr>
      <vt:lpstr>Wingdings 2</vt:lpstr>
      <vt:lpstr>Wingdings 3</vt:lpstr>
      <vt:lpstr>Integral</vt:lpstr>
      <vt:lpstr>Relational model</vt:lpstr>
      <vt:lpstr>Relational  model</vt:lpstr>
      <vt:lpstr>Relational model concepts</vt:lpstr>
      <vt:lpstr>Formal Query languages</vt:lpstr>
      <vt:lpstr>Basic operations in relational algebra</vt:lpstr>
      <vt:lpstr>PowerPoint Presentation</vt:lpstr>
      <vt:lpstr>Example: Employee Table</vt:lpstr>
      <vt:lpstr>PowerPoint Presentation</vt:lpstr>
      <vt:lpstr>PowerPoint Presentation</vt:lpstr>
      <vt:lpstr>PowerPoint Presentation</vt:lpstr>
      <vt:lpstr>Union: Produces all combinations of Tuples from R1 and R2.</vt:lpstr>
      <vt:lpstr>Example:</vt:lpstr>
      <vt:lpstr>PowerPoint Presentation</vt:lpstr>
      <vt:lpstr>PowerPoint Presentation</vt:lpstr>
      <vt:lpstr>PowerPoint Presentation</vt:lpstr>
      <vt:lpstr>Cartesian Product (R1 X R2)</vt:lpstr>
      <vt:lpstr>PowerPoint Presentation</vt:lpstr>
      <vt:lpstr>PowerPoint Presentation</vt:lpstr>
      <vt:lpstr>SET-INTERSECTION OPERATION - EXAMPLE</vt:lpstr>
      <vt:lpstr>NATURAL-JOIN OPERATION ( )</vt:lpstr>
      <vt:lpstr>Natural Join </vt:lpstr>
      <vt:lpstr>NATURAL JOIN OPERATION – EXAMPLE</vt:lpstr>
      <vt:lpstr>DIVISION OPERATION</vt:lpstr>
      <vt:lpstr>DIVISION OPERATION – EXAMPLE</vt:lpstr>
      <vt:lpstr>ANOTHER DIVISION EXAMPLE</vt:lpstr>
      <vt:lpstr>DIVISION OPERATION (CONT.)</vt:lpstr>
      <vt:lpstr>ASSIGNMENT OPERATION</vt:lpstr>
      <vt:lpstr>INDEPENDENT &amp; DEPENDENT</vt:lpstr>
      <vt:lpstr>SAILORS-RESERVES DATABASE</vt:lpstr>
      <vt:lpstr>EXAMPLES</vt:lpstr>
      <vt:lpstr>EXAMPLES</vt:lpstr>
      <vt:lpstr>Query: Find names of sailors who’ve reserved boat #101</vt:lpstr>
      <vt:lpstr>Query: Find names of sailors  who’ve reserved boat #101</vt:lpstr>
      <vt:lpstr>Query: Find names of sailors who’ve reserved a red boat.</vt:lpstr>
      <vt:lpstr>Query: Find names of sailors who’ve reserved a red boat.</vt:lpstr>
      <vt:lpstr>Query: Find sailors who’ve reserved a red or a green boat.</vt:lpstr>
      <vt:lpstr>Query : Find sailors who’ve  reserved a red and a green boat. Solution:</vt:lpstr>
      <vt:lpstr>Query: Find the names of sailors  who’ve reserved all boats. Solution:</vt:lpstr>
      <vt:lpstr>Additional Relational Operations</vt:lpstr>
      <vt:lpstr>Outer join example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model</dc:title>
  <dc:creator>Bhavya</dc:creator>
  <cp:lastModifiedBy>Bhavya</cp:lastModifiedBy>
  <cp:revision>17</cp:revision>
  <dcterms:created xsi:type="dcterms:W3CDTF">2017-12-29T11:25:07Z</dcterms:created>
  <dcterms:modified xsi:type="dcterms:W3CDTF">2018-01-06T04:34:41Z</dcterms:modified>
</cp:coreProperties>
</file>