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2"/>
  </p:notesMasterIdLst>
  <p:handoutMasterIdLst>
    <p:handoutMasterId r:id="rId113"/>
  </p:handoutMasterIdLst>
  <p:sldIdLst>
    <p:sldId id="316" r:id="rId5"/>
    <p:sldId id="330" r:id="rId6"/>
    <p:sldId id="389" r:id="rId7"/>
    <p:sldId id="367" r:id="rId8"/>
    <p:sldId id="388" r:id="rId9"/>
    <p:sldId id="373" r:id="rId10"/>
    <p:sldId id="368" r:id="rId11"/>
    <p:sldId id="411" r:id="rId12"/>
    <p:sldId id="412" r:id="rId13"/>
    <p:sldId id="413" r:id="rId14"/>
    <p:sldId id="414" r:id="rId15"/>
    <p:sldId id="390" r:id="rId16"/>
    <p:sldId id="391" r:id="rId17"/>
    <p:sldId id="396" r:id="rId18"/>
    <p:sldId id="397" r:id="rId19"/>
    <p:sldId id="398" r:id="rId20"/>
    <p:sldId id="399" r:id="rId21"/>
    <p:sldId id="409" r:id="rId22"/>
    <p:sldId id="410" r:id="rId23"/>
    <p:sldId id="415" r:id="rId24"/>
    <p:sldId id="416" r:id="rId25"/>
    <p:sldId id="438" r:id="rId26"/>
    <p:sldId id="392" r:id="rId27"/>
    <p:sldId id="394" r:id="rId28"/>
    <p:sldId id="395" r:id="rId29"/>
    <p:sldId id="439" r:id="rId30"/>
    <p:sldId id="400" r:id="rId31"/>
    <p:sldId id="401" r:id="rId32"/>
    <p:sldId id="417" r:id="rId33"/>
    <p:sldId id="418" r:id="rId34"/>
    <p:sldId id="440" r:id="rId35"/>
    <p:sldId id="420" r:id="rId36"/>
    <p:sldId id="421" r:id="rId37"/>
    <p:sldId id="441" r:id="rId38"/>
    <p:sldId id="444" r:id="rId39"/>
    <p:sldId id="445" r:id="rId40"/>
    <p:sldId id="446" r:id="rId41"/>
    <p:sldId id="447" r:id="rId42"/>
    <p:sldId id="448" r:id="rId43"/>
    <p:sldId id="449" r:id="rId44"/>
    <p:sldId id="450" r:id="rId45"/>
    <p:sldId id="442" r:id="rId46"/>
    <p:sldId id="443" r:id="rId47"/>
    <p:sldId id="422" r:id="rId48"/>
    <p:sldId id="423" r:id="rId49"/>
    <p:sldId id="424" r:id="rId50"/>
    <p:sldId id="451" r:id="rId51"/>
    <p:sldId id="431" r:id="rId52"/>
    <p:sldId id="432" r:id="rId53"/>
    <p:sldId id="433" r:id="rId54"/>
    <p:sldId id="434" r:id="rId55"/>
    <p:sldId id="402" r:id="rId56"/>
    <p:sldId id="403" r:id="rId57"/>
    <p:sldId id="404" r:id="rId58"/>
    <p:sldId id="405" r:id="rId59"/>
    <p:sldId id="406" r:id="rId60"/>
    <p:sldId id="407" r:id="rId61"/>
    <p:sldId id="408" r:id="rId62"/>
    <p:sldId id="419" r:id="rId63"/>
    <p:sldId id="452" r:id="rId64"/>
    <p:sldId id="425" r:id="rId65"/>
    <p:sldId id="426" r:id="rId66"/>
    <p:sldId id="427" r:id="rId67"/>
    <p:sldId id="428" r:id="rId68"/>
    <p:sldId id="429" r:id="rId69"/>
    <p:sldId id="374" r:id="rId70"/>
    <p:sldId id="375" r:id="rId71"/>
    <p:sldId id="376" r:id="rId72"/>
    <p:sldId id="377" r:id="rId73"/>
    <p:sldId id="378" r:id="rId74"/>
    <p:sldId id="379" r:id="rId75"/>
    <p:sldId id="380" r:id="rId76"/>
    <p:sldId id="370" r:id="rId77"/>
    <p:sldId id="470" r:id="rId78"/>
    <p:sldId id="386" r:id="rId79"/>
    <p:sldId id="371" r:id="rId80"/>
    <p:sldId id="387" r:id="rId81"/>
    <p:sldId id="461" r:id="rId82"/>
    <p:sldId id="453" r:id="rId83"/>
    <p:sldId id="471" r:id="rId84"/>
    <p:sldId id="473" r:id="rId85"/>
    <p:sldId id="472" r:id="rId86"/>
    <p:sldId id="454" r:id="rId87"/>
    <p:sldId id="455" r:id="rId88"/>
    <p:sldId id="474" r:id="rId89"/>
    <p:sldId id="456" r:id="rId90"/>
    <p:sldId id="457" r:id="rId91"/>
    <p:sldId id="458" r:id="rId92"/>
    <p:sldId id="459" r:id="rId93"/>
    <p:sldId id="460" r:id="rId94"/>
    <p:sldId id="475" r:id="rId95"/>
    <p:sldId id="462" r:id="rId96"/>
    <p:sldId id="463" r:id="rId97"/>
    <p:sldId id="464" r:id="rId98"/>
    <p:sldId id="465" r:id="rId99"/>
    <p:sldId id="466" r:id="rId100"/>
    <p:sldId id="467" r:id="rId101"/>
    <p:sldId id="468" r:id="rId102"/>
    <p:sldId id="469" r:id="rId103"/>
    <p:sldId id="372" r:id="rId104"/>
    <p:sldId id="335" r:id="rId105"/>
    <p:sldId id="381" r:id="rId106"/>
    <p:sldId id="382" r:id="rId107"/>
    <p:sldId id="383" r:id="rId108"/>
    <p:sldId id="384" r:id="rId109"/>
    <p:sldId id="339" r:id="rId110"/>
    <p:sldId id="385" r:id="rId111"/>
  </p:sldIdLst>
  <p:sldSz cx="9144000" cy="6858000" type="screen4x3"/>
  <p:notesSz cx="6858000" cy="9144000"/>
  <p:custDataLst>
    <p:tags r:id="rId1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0">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Parameswari Bala" initials="PB" lastIdx="1" clrIdx="1">
    <p:extLst>
      <p:ext uri="{19B8F6BF-5375-455C-9EA6-DF929625EA0E}">
        <p15:presenceInfo xmlns:p15="http://schemas.microsoft.com/office/powerpoint/2012/main" userId="e130959b58068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87925" autoAdjust="0"/>
  </p:normalViewPr>
  <p:slideViewPr>
    <p:cSldViewPr snapToObjects="1" showGuides="1">
      <p:cViewPr varScale="1">
        <p:scale>
          <a:sx n="75" d="100"/>
          <a:sy n="75" d="100"/>
        </p:scale>
        <p:origin x="1718" y="58"/>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75" d="100"/>
        <a:sy n="75" d="100"/>
      </p:scale>
      <p:origin x="0" y="0"/>
    </p:cViewPr>
  </p:notesTextViewPr>
  <p:sorterViewPr>
    <p:cViewPr>
      <p:scale>
        <a:sx n="100" d="100"/>
        <a:sy n="100" d="100"/>
      </p:scale>
      <p:origin x="0" y="0"/>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handoutMaster" Target="handoutMasters/handoutMaster1.xml"/><Relationship Id="rId118"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tags" Target="tags/tag1.xml"/><Relationship Id="rId119"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commentAuthors" Target="commentAuthor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2020-04-16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4/16/2020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143000" y="685800"/>
            <a:ext cx="4570413" cy="3429000"/>
          </a:xfrm>
          <a:ln/>
        </p:spPr>
      </p:sp>
      <p:sp>
        <p:nvSpPr>
          <p:cNvPr id="73733" name="Rectangle 3"/>
          <p:cNvSpPr>
            <a:spLocks noGrp="1" noChangeArrowheads="1"/>
          </p:cNvSpPr>
          <p:nvPr>
            <p:ph type="body" idx="1"/>
          </p:nvPr>
        </p:nvSpPr>
        <p:spPr>
          <a:noFill/>
          <a:ln w="9525">
            <a:noFill/>
          </a:ln>
        </p:spPr>
        <p:txBody>
          <a:bodyPr/>
          <a:lstStyle/>
          <a:p>
            <a:r>
              <a:rPr lang="en-US" b="1" dirty="0"/>
              <a:t>Faculty Notes:</a:t>
            </a:r>
          </a:p>
          <a:p>
            <a:pPr marL="0" lvl="1"/>
            <a:r>
              <a:rPr lang="en-GB" dirty="0"/>
              <a:t>Review information on the slide and in participant notes.</a:t>
            </a:r>
          </a:p>
          <a:p>
            <a:pPr marL="0" lvl="1"/>
            <a:endParaRPr lang="en-GB" dirty="0"/>
          </a:p>
          <a:p>
            <a:pPr marL="0" lvl="1"/>
            <a:r>
              <a:rPr lang="en-GB" b="1" dirty="0"/>
              <a:t>Animation on slide:</a:t>
            </a:r>
          </a:p>
          <a:p>
            <a:pPr marL="0" lvl="1"/>
            <a:r>
              <a:rPr lang="en-GB" dirty="0"/>
              <a:t>Introductory</a:t>
            </a:r>
            <a:r>
              <a:rPr lang="en-GB" baseline="0" dirty="0"/>
              <a:t> info appears on launch</a:t>
            </a:r>
          </a:p>
          <a:p>
            <a:pPr marL="0" lvl="1"/>
            <a:r>
              <a:rPr lang="en-GB" baseline="0" dirty="0"/>
              <a:t>On first</a:t>
            </a:r>
            <a:r>
              <a:rPr lang="en-GB" dirty="0"/>
              <a:t> </a:t>
            </a:r>
            <a:r>
              <a:rPr lang="en-GB" baseline="0" dirty="0"/>
              <a:t>click: Model + Description</a:t>
            </a:r>
          </a:p>
          <a:p>
            <a:pPr marL="0" lvl="1"/>
            <a:r>
              <a:rPr lang="en-GB" baseline="0" dirty="0"/>
              <a:t>On second click: View + Description</a:t>
            </a:r>
          </a:p>
          <a:p>
            <a:pPr marL="0" lvl="1"/>
            <a:r>
              <a:rPr lang="en-GB" baseline="0" dirty="0"/>
              <a:t>On third</a:t>
            </a:r>
            <a:r>
              <a:rPr lang="en-GB" dirty="0"/>
              <a:t> </a:t>
            </a:r>
            <a:r>
              <a:rPr lang="en-GB" baseline="0" dirty="0"/>
              <a:t>click: Controller + Description</a:t>
            </a:r>
            <a:endParaRPr lang="en-GB" dirty="0"/>
          </a:p>
          <a:p>
            <a:endParaRPr lang="en-US" dirty="0"/>
          </a:p>
          <a:p>
            <a:r>
              <a:rPr lang="en-US" b="1" dirty="0"/>
              <a:t>Participants</a:t>
            </a:r>
            <a:r>
              <a:rPr lang="en-US" b="1" baseline="0" dirty="0"/>
              <a:t> Notes: </a:t>
            </a:r>
          </a:p>
          <a:p>
            <a:r>
              <a:rPr lang="en-US" dirty="0"/>
              <a:t>The Model View Controller (MVC) design pattern</a:t>
            </a:r>
            <a:r>
              <a:rPr lang="en-US" i="1" dirty="0"/>
              <a:t> </a:t>
            </a:r>
            <a:r>
              <a:rPr lang="en-US" dirty="0"/>
              <a:t>is a high-level architectural pattern that emphasizes the separation of data and business services (</a:t>
            </a:r>
            <a:r>
              <a:rPr lang="en-US" b="1" dirty="0"/>
              <a:t>model</a:t>
            </a:r>
            <a:r>
              <a:rPr lang="en-US" dirty="0"/>
              <a:t>), user interface (</a:t>
            </a:r>
            <a:r>
              <a:rPr lang="en-US" b="1" dirty="0"/>
              <a:t>view</a:t>
            </a:r>
            <a:r>
              <a:rPr lang="en-US" dirty="0"/>
              <a:t>), and the interactions between them (</a:t>
            </a:r>
            <a:r>
              <a:rPr lang="en-US" b="1" dirty="0"/>
              <a:t>controller</a:t>
            </a:r>
            <a:r>
              <a:rPr lang="en-US" dirty="0"/>
              <a:t>).</a:t>
            </a:r>
          </a:p>
          <a:p>
            <a:pPr marL="0" marR="0" lvl="1" algn="l" defTabSz="914400" rtl="0" eaLnBrk="1" fontAlgn="auto" latinLnBrk="0" hangingPunct="1">
              <a:lnSpc>
                <a:spcPct val="100000"/>
              </a:lnSpc>
              <a:spcBef>
                <a:spcPts val="0"/>
              </a:spcBef>
              <a:spcAft>
                <a:spcPts val="0"/>
              </a:spcAft>
              <a:buClrTx/>
              <a:buSzTx/>
              <a:tabLst/>
              <a:defRPr/>
            </a:pPr>
            <a:r>
              <a:rPr lang="en-US" dirty="0"/>
              <a:t>The MVC design pattern deals primarily with user interface and data interactions at a </a:t>
            </a:r>
            <a:r>
              <a:rPr lang="en-US" u="sng" dirty="0"/>
              <a:t>high</a:t>
            </a:r>
            <a:r>
              <a:rPr lang="en-US" dirty="0"/>
              <a:t> level. </a:t>
            </a:r>
          </a:p>
          <a:p>
            <a:pPr marL="182880" lvl="2" indent="-82296">
              <a:buFont typeface="Arial" pitchFamily="34" charset="0"/>
              <a:buChar char="•"/>
              <a:defRPr/>
            </a:pPr>
            <a:r>
              <a:rPr lang="en-US" dirty="0"/>
              <a:t>Lower-level design patterns can be applied in combination with the MVC design pattern. </a:t>
            </a:r>
          </a:p>
          <a:p>
            <a:pPr marL="265176" lvl="3" indent="-82296">
              <a:buFont typeface="Courier New" pitchFamily="49" charset="0"/>
              <a:buChar char="o"/>
              <a:defRPr/>
            </a:pPr>
            <a:r>
              <a:rPr lang="en-US" dirty="0"/>
              <a:t>For example, the </a:t>
            </a:r>
            <a:r>
              <a:rPr lang="en-US" i="1" dirty="0"/>
              <a:t>front controller</a:t>
            </a:r>
            <a:r>
              <a:rPr lang="en-US" dirty="0"/>
              <a:t> pattern can be used with the MVC design pattern to forward all requests matching</a:t>
            </a:r>
            <a:r>
              <a:rPr lang="en-US" baseline="0" dirty="0"/>
              <a:t> a pattern to a specific class (Front controller class).</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900" b="1" baseline="0" dirty="0"/>
          </a:p>
        </p:txBody>
      </p:sp>
      <p:sp>
        <p:nvSpPr>
          <p:cNvPr id="6" name="Slide Number Placeholder 5"/>
          <p:cNvSpPr>
            <a:spLocks noGrp="1"/>
          </p:cNvSpPr>
          <p:nvPr>
            <p:ph type="sldNum" sz="quarter" idx="10"/>
          </p:nvPr>
        </p:nvSpPr>
        <p:spPr/>
        <p:txBody>
          <a:bodyPr/>
          <a:lstStyle/>
          <a:p>
            <a:fld id="{27CE0CED-C9FC-4C42-8AD7-7E9A6B171AE0}" type="slidenum">
              <a:rPr lang="en-GB" smtClean="0"/>
              <a:pPr/>
              <a:t>4</a:t>
            </a:fld>
            <a:endParaRPr lang="en-GB" dirty="0"/>
          </a:p>
        </p:txBody>
      </p:sp>
      <p:sp>
        <p:nvSpPr>
          <p:cNvPr id="7" name="Header Placeholder 3"/>
          <p:cNvSpPr>
            <a:spLocks noGrp="1"/>
          </p:cNvSpPr>
          <p:nvPr>
            <p:ph type="hdr" sz="quarter"/>
          </p:nvPr>
        </p:nvSpPr>
        <p:spPr>
          <a:xfrm>
            <a:off x="0" y="0"/>
            <a:ext cx="4318000" cy="457200"/>
          </a:xfrm>
        </p:spPr>
        <p:txBody>
          <a:bodyPr/>
          <a:lstStyle/>
          <a:p>
            <a:r>
              <a:rPr lang="en-GB" dirty="0"/>
              <a:t>ADF 2.0: Java: Spring MVC</a:t>
            </a:r>
          </a:p>
        </p:txBody>
      </p:sp>
      <p:sp>
        <p:nvSpPr>
          <p:cNvPr id="8" name="Footer Placeholder 4"/>
          <p:cNvSpPr>
            <a:spLocks noGrp="1"/>
          </p:cNvSpPr>
          <p:nvPr>
            <p:ph type="ftr" sz="quarter" idx="4"/>
          </p:nvPr>
        </p:nvSpPr>
        <p:spPr>
          <a:xfrm>
            <a:off x="0" y="8685213"/>
            <a:ext cx="2971800" cy="457200"/>
          </a:xfrm>
        </p:spPr>
        <p:txBody>
          <a:bodyPr/>
          <a:lstStyle/>
          <a:p>
            <a:r>
              <a:rPr lang="en-GB" dirty="0"/>
              <a:t>Copyright © Accenture 2012</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Faculty Notes:</a:t>
            </a:r>
          </a:p>
          <a:p>
            <a:r>
              <a:rPr lang="en-US" baseline="0" dirty="0"/>
              <a:t>Review information</a:t>
            </a:r>
            <a:r>
              <a:rPr lang="en-US" dirty="0"/>
              <a:t> on the slide and in the participant notes.</a:t>
            </a:r>
            <a:endParaRPr lang="en-US" baseline="0" dirty="0"/>
          </a:p>
          <a:p>
            <a:endParaRPr lang="en-US" baseline="0" dirty="0"/>
          </a:p>
          <a:p>
            <a:r>
              <a:rPr lang="en-US" b="1" baseline="0" dirty="0"/>
              <a:t>Participant Notes:</a:t>
            </a:r>
          </a:p>
          <a:p>
            <a:pPr marL="91440"/>
            <a:r>
              <a:rPr lang="en-US" b="0" baseline="0" dirty="0"/>
              <a:t>All JavaEE web applications have web.xml as their deployment descriptor. This descriptor keeps information on which Servlet is where, as well as the welcome file list and many more deployments and configuration-related information. </a:t>
            </a:r>
          </a:p>
          <a:p>
            <a:pPr marL="91440"/>
            <a:r>
              <a:rPr lang="en-US" dirty="0"/>
              <a:t>The web.xml file </a:t>
            </a:r>
            <a:r>
              <a:rPr lang="en-US" b="0" baseline="0" dirty="0"/>
              <a:t>is a </a:t>
            </a:r>
            <a:r>
              <a:rPr lang="en-US" b="0" i="1" baseline="0" dirty="0"/>
              <a:t>must have</a:t>
            </a:r>
            <a:r>
              <a:rPr lang="en-US" b="0" baseline="0" dirty="0"/>
              <a:t> file. No application can be deployed without this file.</a:t>
            </a:r>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68</a:t>
            </a:fld>
            <a:endParaRPr lang="en-GB" dirty="0"/>
          </a:p>
        </p:txBody>
      </p:sp>
    </p:spTree>
    <p:extLst>
      <p:ext uri="{BB962C8B-B14F-4D97-AF65-F5344CB8AC3E}">
        <p14:creationId xmlns:p14="http://schemas.microsoft.com/office/powerpoint/2010/main" val="164766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b="0" dirty="0"/>
              <a:t>Review participant</a:t>
            </a:r>
            <a:r>
              <a:rPr lang="en-US" b="0" baseline="0" dirty="0"/>
              <a:t> notes.</a:t>
            </a:r>
            <a:endParaRPr lang="en-US" b="0"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a:t>In a web application when a client request is received the application looks for web.xml, which initiates the Spring Framework, by passing the request to DispatcherServlet.</a:t>
            </a:r>
            <a:endParaRPr lang="en-US" b="1" dirty="0">
              <a:latin typeface="Arial" pitchFamily="34" charset="0"/>
              <a:cs typeface="Arial" pitchFamily="34" charset="0"/>
            </a:endParaRPr>
          </a:p>
          <a:p>
            <a:pPr marL="182880" indent="-91440" algn="l" defTabSz="914400" rtl="0" eaLnBrk="1" latinLnBrk="0" hangingPunct="1">
              <a:buFont typeface="Arial" pitchFamily="34" charset="0"/>
              <a:buChar char="•"/>
            </a:pPr>
            <a:r>
              <a:rPr lang="en-US" sz="1000" b="0" kern="1200" baseline="0" dirty="0">
                <a:solidFill>
                  <a:schemeClr val="tx1"/>
                </a:solidFill>
                <a:latin typeface="Arial" pitchFamily="34" charset="0"/>
                <a:ea typeface="+mn-ea"/>
                <a:cs typeface="Arial" pitchFamily="34" charset="0"/>
              </a:rPr>
              <a:t>DispatcherServlet receives the client</a:t>
            </a:r>
            <a:r>
              <a:rPr lang="en-US" sz="1000" b="0" kern="1200" dirty="0">
                <a:solidFill>
                  <a:schemeClr val="tx1"/>
                </a:solidFill>
                <a:latin typeface="Arial" pitchFamily="34" charset="0"/>
                <a:ea typeface="+mn-ea"/>
                <a:cs typeface="Arial" pitchFamily="34" charset="0"/>
              </a:rPr>
              <a:t> </a:t>
            </a:r>
            <a:r>
              <a:rPr lang="en-US" sz="1000" b="0" kern="1200" baseline="0" dirty="0">
                <a:solidFill>
                  <a:schemeClr val="tx1"/>
                </a:solidFill>
                <a:latin typeface="Arial" pitchFamily="34" charset="0"/>
                <a:ea typeface="+mn-ea"/>
                <a:cs typeface="Arial" pitchFamily="34" charset="0"/>
              </a:rPr>
              <a:t>request and coordinates the business functionality.</a:t>
            </a:r>
          </a:p>
          <a:p>
            <a:pPr marL="182880" indent="-91440" algn="l" defTabSz="914400" rtl="0" eaLnBrk="1" latinLnBrk="0" hangingPunct="1">
              <a:buFont typeface="Arial" pitchFamily="34" charset="0"/>
              <a:buChar char="•"/>
            </a:pPr>
            <a:r>
              <a:rPr lang="en-US" sz="1000" b="0" kern="1200" baseline="0" dirty="0" err="1">
                <a:solidFill>
                  <a:schemeClr val="tx1"/>
                </a:solidFill>
                <a:latin typeface="Arial" pitchFamily="34" charset="0"/>
                <a:ea typeface="+mn-ea"/>
                <a:cs typeface="Arial" pitchFamily="34" charset="0"/>
              </a:rPr>
              <a:t>DispatcherServlet</a:t>
            </a:r>
            <a:r>
              <a:rPr lang="en-US" dirty="0"/>
              <a:t> then </a:t>
            </a:r>
            <a:r>
              <a:rPr lang="en-US" sz="1000" b="0" kern="1200" baseline="0" dirty="0">
                <a:solidFill>
                  <a:schemeClr val="tx1"/>
                </a:solidFill>
                <a:latin typeface="Arial" pitchFamily="34" charset="0"/>
                <a:ea typeface="+mn-ea"/>
                <a:cs typeface="Arial" pitchFamily="34" charset="0"/>
              </a:rPr>
              <a:t>looks for the xml configuration file and calls the appropriate controller.</a:t>
            </a:r>
          </a:p>
          <a:p>
            <a:pPr marL="182880" indent="-91440" algn="l" defTabSz="914400" rtl="0" eaLnBrk="1" latinLnBrk="0" hangingPunct="1">
              <a:buFont typeface="Arial" pitchFamily="34" charset="0"/>
              <a:buChar char="•"/>
            </a:pPr>
            <a:r>
              <a:rPr lang="en-US" sz="1000" b="0" kern="1200" baseline="0" dirty="0">
                <a:solidFill>
                  <a:schemeClr val="tx1"/>
                </a:solidFill>
                <a:latin typeface="Arial" pitchFamily="34" charset="0"/>
                <a:ea typeface="+mn-ea"/>
                <a:cs typeface="Arial" pitchFamily="34" charset="0"/>
              </a:rPr>
              <a:t>The Controller </a:t>
            </a:r>
            <a:r>
              <a:rPr lang="en-US" dirty="0">
                <a:latin typeface="Arial" pitchFamily="34" charset="0"/>
                <a:cs typeface="Arial" pitchFamily="34" charset="0"/>
              </a:rPr>
              <a:t>maps the client request to the appropriate handler. The handler processes the client request and returns the instance of ModelAndView to </a:t>
            </a:r>
            <a:r>
              <a:rPr lang="en-US" dirty="0" err="1">
                <a:latin typeface="Arial" pitchFamily="34" charset="0"/>
                <a:cs typeface="Arial" pitchFamily="34" charset="0"/>
              </a:rPr>
              <a:t>DispatcherServlet</a:t>
            </a:r>
            <a:r>
              <a:rPr lang="en-US" dirty="0">
                <a:latin typeface="Arial" pitchFamily="34" charset="0"/>
                <a:cs typeface="Arial" pitchFamily="34" charset="0"/>
              </a:rPr>
              <a:t>.</a:t>
            </a:r>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69</a:t>
            </a:fld>
            <a:endParaRPr lang="en-GB" dirty="0"/>
          </a:p>
        </p:txBody>
      </p:sp>
    </p:spTree>
    <p:extLst>
      <p:ext uri="{BB962C8B-B14F-4D97-AF65-F5344CB8AC3E}">
        <p14:creationId xmlns:p14="http://schemas.microsoft.com/office/powerpoint/2010/main" val="304699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b="0" dirty="0"/>
              <a:t>Review the slide information and the participant</a:t>
            </a:r>
            <a:r>
              <a:rPr lang="en-US" b="0" baseline="0" dirty="0"/>
              <a:t> notes.</a:t>
            </a:r>
            <a:endParaRPr lang="en-US" b="0"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kern="1200" dirty="0">
                <a:solidFill>
                  <a:schemeClr val="tx1"/>
                </a:solidFill>
                <a:latin typeface="Arial" pitchFamily="34" charset="0"/>
                <a:ea typeface="+mn-ea"/>
                <a:cs typeface="Arial" pitchFamily="34" charset="0"/>
              </a:rPr>
              <a:t>The configuration information presented on the slide is in web.xml.</a:t>
            </a:r>
          </a:p>
          <a:p>
            <a:pPr marL="182880" indent="-91440">
              <a:buFont typeface="Arial" pitchFamily="34" charset="0"/>
              <a:buChar char="•"/>
            </a:pPr>
            <a:r>
              <a:rPr lang="en-US" sz="1000" kern="1200" dirty="0">
                <a:solidFill>
                  <a:schemeClr val="tx1"/>
                </a:solidFill>
                <a:latin typeface="Arial" pitchFamily="34" charset="0"/>
                <a:ea typeface="+mn-ea"/>
                <a:cs typeface="Arial" pitchFamily="34" charset="0"/>
              </a:rPr>
              <a:t>web.xml redirects all requests matching .htm pattern to the dispatcher. The dispatcher automatically looks for </a:t>
            </a:r>
            <a:r>
              <a:rPr lang="en-US" sz="1000" b="1" i="1" kern="1200" dirty="0">
                <a:solidFill>
                  <a:schemeClr val="tx1"/>
                </a:solidFill>
                <a:latin typeface="Arial" pitchFamily="34" charset="0"/>
                <a:ea typeface="+mn-ea"/>
                <a:cs typeface="Arial" pitchFamily="34" charset="0"/>
              </a:rPr>
              <a:t>dispatcher-servlet.xml </a:t>
            </a:r>
            <a:r>
              <a:rPr lang="en-US" sz="1000" b="0" i="0" kern="1200" dirty="0">
                <a:solidFill>
                  <a:schemeClr val="tx1"/>
                </a:solidFill>
                <a:latin typeface="Arial" pitchFamily="34" charset="0"/>
                <a:ea typeface="+mn-ea"/>
                <a:cs typeface="Arial" pitchFamily="34" charset="0"/>
              </a:rPr>
              <a:t> for further instructions.</a:t>
            </a:r>
          </a:p>
          <a:p>
            <a:pPr marL="182880" indent="-91440">
              <a:buFont typeface="Arial" pitchFamily="34" charset="0"/>
              <a:buChar char="•"/>
            </a:pPr>
            <a:r>
              <a:rPr lang="en-US" sz="1000" b="1" i="1" kern="1200" dirty="0">
                <a:solidFill>
                  <a:schemeClr val="tx1"/>
                </a:solidFill>
                <a:latin typeface="Arial" pitchFamily="34" charset="0"/>
                <a:ea typeface="+mn-ea"/>
                <a:cs typeface="Arial" pitchFamily="34" charset="0"/>
              </a:rPr>
              <a:t>dispatcher-servlet.xml  </a:t>
            </a:r>
            <a:r>
              <a:rPr lang="en-US" sz="1000" b="0" i="0" kern="1200" dirty="0">
                <a:solidFill>
                  <a:schemeClr val="tx1"/>
                </a:solidFill>
                <a:latin typeface="Arial" pitchFamily="34" charset="0"/>
                <a:ea typeface="+mn-ea"/>
                <a:cs typeface="Arial" pitchFamily="34" charset="0"/>
              </a:rPr>
              <a:t>identifies the controller for this request.</a:t>
            </a:r>
            <a:endParaRPr lang="en-US" b="0"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70</a:t>
            </a:fld>
            <a:endParaRPr lang="en-GB" dirty="0"/>
          </a:p>
        </p:txBody>
      </p:sp>
    </p:spTree>
    <p:extLst>
      <p:ext uri="{BB962C8B-B14F-4D97-AF65-F5344CB8AC3E}">
        <p14:creationId xmlns:p14="http://schemas.microsoft.com/office/powerpoint/2010/main" val="146334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dirty="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dirty="0"/>
              <a:t>The configuration on the slide should be in dispatcher-servlet.xml (as shown on the previous slide). </a:t>
            </a:r>
            <a:endParaRPr lang="en-US" b="1" dirty="0"/>
          </a:p>
          <a:p>
            <a:r>
              <a:rPr lang="en-US" b="0" baseline="0" dirty="0"/>
              <a:t>The xml file name differs depending on the servlet-name in the web.xml.</a:t>
            </a:r>
          </a:p>
          <a:p>
            <a:pPr marL="182880" indent="-91440">
              <a:buFont typeface="Arial" pitchFamily="34" charset="0"/>
              <a:buChar char="•"/>
            </a:pPr>
            <a:r>
              <a:rPr lang="en-US" b="0" baseline="0" dirty="0"/>
              <a:t>In the example shown, the base-package in the component-scan tag defines the name of the package which holds its controllers.</a:t>
            </a:r>
          </a:p>
          <a:p>
            <a:endParaRPr lang="en-US" b="0"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71</a:t>
            </a:fld>
            <a:endParaRPr lang="en-GB" dirty="0"/>
          </a:p>
        </p:txBody>
      </p:sp>
    </p:spTree>
    <p:extLst>
      <p:ext uri="{BB962C8B-B14F-4D97-AF65-F5344CB8AC3E}">
        <p14:creationId xmlns:p14="http://schemas.microsoft.com/office/powerpoint/2010/main" val="2755749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p>
          <a:p>
            <a:pPr defTabSz="432465" eaLnBrk="0" fontAlgn="base" hangingPunct="0">
              <a:spcBef>
                <a:spcPct val="30000"/>
              </a:spcBef>
              <a:spcAft>
                <a:spcPct val="0"/>
              </a:spcAft>
              <a:buClr>
                <a:srgbClr val="000000"/>
              </a:buClr>
              <a:buSzPct val="100000"/>
              <a:defRPr/>
            </a:pPr>
            <a:r>
              <a:rPr lang="en-US" dirty="0"/>
              <a:t>The class shown belongs to the same package as seen on the previous slide. </a:t>
            </a:r>
          </a:p>
          <a:p>
            <a:r>
              <a:rPr lang="en-US" b="0" dirty="0"/>
              <a:t>@Controller marks this class as a controller</a:t>
            </a:r>
            <a:r>
              <a:rPr lang="en-US" b="0" baseline="0" dirty="0"/>
              <a:t>.</a:t>
            </a:r>
          </a:p>
          <a:p>
            <a:r>
              <a:rPr lang="en-US" b="0" baseline="0" dirty="0"/>
              <a:t>@RequestMapping(“/userlogin.htm”) signifies that all requests coming from this .htm should be handled by the method that follows – validateUser.</a:t>
            </a:r>
            <a:endParaRPr lang="en-US" b="0"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72</a:t>
            </a:fld>
            <a:endParaRPr lang="en-GB" dirty="0"/>
          </a:p>
        </p:txBody>
      </p:sp>
    </p:spTree>
    <p:extLst>
      <p:ext uri="{BB962C8B-B14F-4D97-AF65-F5344CB8AC3E}">
        <p14:creationId xmlns:p14="http://schemas.microsoft.com/office/powerpoint/2010/main" val="1114470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dirty="0"/>
              <a:t>Review information on the slide.</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Animation on slide:</a:t>
            </a:r>
          </a:p>
          <a:p>
            <a:pPr defTabSz="432465" eaLnBrk="0" fontAlgn="base" hangingPunct="0">
              <a:spcBef>
                <a:spcPct val="30000"/>
              </a:spcBef>
              <a:spcAft>
                <a:spcPct val="0"/>
              </a:spcAft>
              <a:buClr>
                <a:srgbClr val="000000"/>
              </a:buClr>
              <a:buSzPct val="100000"/>
              <a:defRPr/>
            </a:pPr>
            <a:r>
              <a:rPr lang="en-US" dirty="0"/>
              <a:t>On Display: Information and code appears</a:t>
            </a:r>
          </a:p>
          <a:p>
            <a:pPr defTabSz="432465" eaLnBrk="0" fontAlgn="base" hangingPunct="0">
              <a:spcBef>
                <a:spcPct val="30000"/>
              </a:spcBef>
              <a:spcAft>
                <a:spcPct val="0"/>
              </a:spcAft>
              <a:buClr>
                <a:srgbClr val="000000"/>
              </a:buClr>
              <a:buSzPct val="100000"/>
              <a:defRPr/>
            </a:pPr>
            <a:r>
              <a:rPr lang="en-US" dirty="0"/>
              <a:t>On click:</a:t>
            </a:r>
            <a:r>
              <a:rPr lang="en-US" baseline="0" dirty="0"/>
              <a:t> Blue callout bubble appears</a:t>
            </a:r>
            <a:endParaRPr lang="en-US"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dirty="0"/>
              <a:t>N/A</a:t>
            </a:r>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73</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dirty="0"/>
              <a:t>Review information on the slide.</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Animation on slide:</a:t>
            </a:r>
          </a:p>
          <a:p>
            <a:pPr defTabSz="432465" eaLnBrk="0" fontAlgn="base" hangingPunct="0">
              <a:spcBef>
                <a:spcPct val="30000"/>
              </a:spcBef>
              <a:spcAft>
                <a:spcPct val="0"/>
              </a:spcAft>
              <a:buClr>
                <a:srgbClr val="000000"/>
              </a:buClr>
              <a:buSzPct val="100000"/>
              <a:defRPr/>
            </a:pPr>
            <a:r>
              <a:rPr lang="en-US" dirty="0"/>
              <a:t>On Display: Information and code appears</a:t>
            </a:r>
          </a:p>
          <a:p>
            <a:pPr defTabSz="432465" eaLnBrk="0" fontAlgn="base" hangingPunct="0">
              <a:spcBef>
                <a:spcPct val="30000"/>
              </a:spcBef>
              <a:spcAft>
                <a:spcPct val="0"/>
              </a:spcAft>
              <a:buClr>
                <a:srgbClr val="000000"/>
              </a:buClr>
              <a:buSzPct val="100000"/>
              <a:defRPr/>
            </a:pPr>
            <a:r>
              <a:rPr lang="en-US" dirty="0"/>
              <a:t>On click:</a:t>
            </a:r>
            <a:r>
              <a:rPr lang="en-US" baseline="0" dirty="0"/>
              <a:t> Blue callout bubble appears</a:t>
            </a:r>
            <a:endParaRPr lang="en-US"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dirty="0"/>
              <a:t>N/A</a:t>
            </a:r>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75</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dirty="0"/>
              <a:t>Review information on the slide and in the</a:t>
            </a:r>
            <a:r>
              <a:rPr lang="en-US" baseline="0" dirty="0"/>
              <a:t> </a:t>
            </a:r>
            <a:r>
              <a:rPr lang="en-US" dirty="0"/>
              <a:t>participant notes.</a:t>
            </a:r>
          </a:p>
          <a:p>
            <a:pPr defTabSz="432465" eaLnBrk="0" fontAlgn="base" hangingPunct="0">
              <a:spcBef>
                <a:spcPct val="30000"/>
              </a:spcBef>
              <a:spcAft>
                <a:spcPct val="0"/>
              </a:spcAft>
              <a:buClr>
                <a:srgbClr val="000000"/>
              </a:buClr>
              <a:buSzPct val="100000"/>
              <a:defRPr/>
            </a:pPr>
            <a:r>
              <a:rPr lang="en-US" b="1" dirty="0"/>
              <a:t>Animation on slide:</a:t>
            </a:r>
          </a:p>
          <a:p>
            <a:pPr defTabSz="432465" eaLnBrk="0" fontAlgn="base" hangingPunct="0">
              <a:spcBef>
                <a:spcPct val="30000"/>
              </a:spcBef>
              <a:spcAft>
                <a:spcPct val="0"/>
              </a:spcAft>
              <a:buClr>
                <a:srgbClr val="000000"/>
              </a:buClr>
              <a:buSzPct val="100000"/>
              <a:defRPr/>
            </a:pPr>
            <a:r>
              <a:rPr lang="en-US" dirty="0"/>
              <a:t>On Display: Information and code appears on launch</a:t>
            </a:r>
          </a:p>
          <a:p>
            <a:pPr defTabSz="432465" eaLnBrk="0" fontAlgn="base" hangingPunct="0">
              <a:spcBef>
                <a:spcPct val="30000"/>
              </a:spcBef>
              <a:spcAft>
                <a:spcPct val="0"/>
              </a:spcAft>
              <a:buClr>
                <a:srgbClr val="000000"/>
              </a:buClr>
              <a:buSzPct val="100000"/>
              <a:defRPr/>
            </a:pPr>
            <a:r>
              <a:rPr lang="en-US" dirty="0"/>
              <a:t>On click:</a:t>
            </a:r>
            <a:r>
              <a:rPr lang="en-US" baseline="0" dirty="0"/>
              <a:t> Blue callout bubble appears</a:t>
            </a:r>
            <a:endParaRPr lang="en-US"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dirty="0"/>
              <a:t>Typically the class-level annotation maps a specific request pattern to a controller; with additional method-level annotations 'narrowing‘ the primary mapping to specific request parameters.</a:t>
            </a:r>
          </a:p>
          <a:p>
            <a:pPr marL="171450" indent="-171450"/>
            <a:endParaRPr lang="en-US"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76</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dirty="0"/>
              <a:t>Review information on the slide.</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Animation on slide:</a:t>
            </a:r>
          </a:p>
          <a:p>
            <a:pPr defTabSz="432465" eaLnBrk="0" fontAlgn="base" hangingPunct="0">
              <a:spcBef>
                <a:spcPct val="30000"/>
              </a:spcBef>
              <a:spcAft>
                <a:spcPct val="0"/>
              </a:spcAft>
              <a:buClr>
                <a:srgbClr val="000000"/>
              </a:buClr>
              <a:buSzPct val="100000"/>
              <a:defRPr/>
            </a:pPr>
            <a:r>
              <a:rPr lang="en-US" dirty="0"/>
              <a:t>On Display: Information and code appears</a:t>
            </a:r>
          </a:p>
          <a:p>
            <a:pPr defTabSz="432465" eaLnBrk="0" fontAlgn="base" hangingPunct="0">
              <a:spcBef>
                <a:spcPct val="30000"/>
              </a:spcBef>
              <a:spcAft>
                <a:spcPct val="0"/>
              </a:spcAft>
              <a:buClr>
                <a:srgbClr val="000000"/>
              </a:buClr>
              <a:buSzPct val="100000"/>
              <a:defRPr/>
            </a:pPr>
            <a:r>
              <a:rPr lang="en-US" dirty="0"/>
              <a:t>On click:</a:t>
            </a:r>
            <a:r>
              <a:rPr lang="en-US" baseline="0" dirty="0"/>
              <a:t> Blue callout bubble appears</a:t>
            </a:r>
            <a:endParaRPr lang="en-US"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dirty="0"/>
              <a:t>N/A</a:t>
            </a:r>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77</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83</a:t>
            </a:fld>
            <a:endParaRPr lang="en-US"/>
          </a:p>
        </p:txBody>
      </p:sp>
    </p:spTree>
    <p:extLst>
      <p:ext uri="{BB962C8B-B14F-4D97-AF65-F5344CB8AC3E}">
        <p14:creationId xmlns:p14="http://schemas.microsoft.com/office/powerpoint/2010/main" val="240132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143000" y="685800"/>
            <a:ext cx="4570413" cy="3429000"/>
          </a:xfrm>
          <a:ln/>
        </p:spPr>
      </p:sp>
      <p:sp>
        <p:nvSpPr>
          <p:cNvPr id="73733" name="Rectangle 3"/>
          <p:cNvSpPr>
            <a:spLocks noGrp="1" noChangeArrowheads="1"/>
          </p:cNvSpPr>
          <p:nvPr>
            <p:ph type="body" idx="1"/>
          </p:nvPr>
        </p:nvSpPr>
        <p:spPr>
          <a:noFill/>
          <a:ln w="9525">
            <a:noFill/>
          </a:ln>
        </p:spPr>
        <p:txBody>
          <a:bodyPr/>
          <a:lstStyle/>
          <a:p>
            <a:r>
              <a:rPr lang="en-US" b="1" dirty="0"/>
              <a:t>Faculty Notes:</a:t>
            </a:r>
          </a:p>
          <a:p>
            <a:pPr marL="0" lvl="1"/>
            <a:r>
              <a:rPr lang="en-GB" dirty="0"/>
              <a:t>Review information on the slide and in participant notes.</a:t>
            </a:r>
          </a:p>
          <a:p>
            <a:pPr marL="0" lvl="1"/>
            <a:endParaRPr lang="en-GB" dirty="0"/>
          </a:p>
          <a:p>
            <a:pPr marL="0" lvl="1"/>
            <a:r>
              <a:rPr lang="en-GB" b="1" dirty="0"/>
              <a:t>Animation on slide:</a:t>
            </a:r>
          </a:p>
          <a:p>
            <a:pPr marL="0" lvl="1"/>
            <a:r>
              <a:rPr lang="en-GB" dirty="0"/>
              <a:t>Introductory</a:t>
            </a:r>
            <a:r>
              <a:rPr lang="en-GB" baseline="0" dirty="0"/>
              <a:t> info appears on launch</a:t>
            </a:r>
          </a:p>
          <a:p>
            <a:pPr marL="0" lvl="1"/>
            <a:r>
              <a:rPr lang="en-GB" baseline="0" dirty="0"/>
              <a:t>On first</a:t>
            </a:r>
            <a:r>
              <a:rPr lang="en-GB" dirty="0"/>
              <a:t> </a:t>
            </a:r>
            <a:r>
              <a:rPr lang="en-GB" baseline="0" dirty="0"/>
              <a:t>click: Model + Description</a:t>
            </a:r>
          </a:p>
          <a:p>
            <a:pPr marL="0" lvl="1"/>
            <a:r>
              <a:rPr lang="en-GB" baseline="0" dirty="0"/>
              <a:t>On second click: View + Description</a:t>
            </a:r>
          </a:p>
          <a:p>
            <a:pPr marL="0" lvl="1"/>
            <a:r>
              <a:rPr lang="en-GB" baseline="0" dirty="0"/>
              <a:t>On third</a:t>
            </a:r>
            <a:r>
              <a:rPr lang="en-GB" dirty="0"/>
              <a:t> </a:t>
            </a:r>
            <a:r>
              <a:rPr lang="en-GB" baseline="0" dirty="0"/>
              <a:t>click: Controller + Description</a:t>
            </a:r>
            <a:endParaRPr lang="en-GB" dirty="0"/>
          </a:p>
          <a:p>
            <a:endParaRPr lang="en-US" dirty="0"/>
          </a:p>
          <a:p>
            <a:r>
              <a:rPr lang="en-US" b="1" dirty="0"/>
              <a:t>Participants</a:t>
            </a:r>
            <a:r>
              <a:rPr lang="en-US" b="1" baseline="0" dirty="0"/>
              <a:t> Notes: </a:t>
            </a:r>
          </a:p>
          <a:p>
            <a:r>
              <a:rPr lang="en-US" dirty="0"/>
              <a:t>The Model View Controller (MVC) design pattern</a:t>
            </a:r>
            <a:r>
              <a:rPr lang="en-US" i="1" dirty="0"/>
              <a:t> </a:t>
            </a:r>
            <a:r>
              <a:rPr lang="en-US" dirty="0"/>
              <a:t>is a high-level architectural pattern that emphasizes the separation of data and business services (</a:t>
            </a:r>
            <a:r>
              <a:rPr lang="en-US" b="1" dirty="0"/>
              <a:t>model</a:t>
            </a:r>
            <a:r>
              <a:rPr lang="en-US" dirty="0"/>
              <a:t>), user interface (</a:t>
            </a:r>
            <a:r>
              <a:rPr lang="en-US" b="1" dirty="0"/>
              <a:t>view</a:t>
            </a:r>
            <a:r>
              <a:rPr lang="en-US" dirty="0"/>
              <a:t>), and the interactions between them (</a:t>
            </a:r>
            <a:r>
              <a:rPr lang="en-US" b="1" dirty="0"/>
              <a:t>controller</a:t>
            </a:r>
            <a:r>
              <a:rPr lang="en-US" dirty="0"/>
              <a:t>).</a:t>
            </a:r>
          </a:p>
          <a:p>
            <a:pPr marL="0" marR="0" lvl="1" algn="l" defTabSz="914400" rtl="0" eaLnBrk="1" fontAlgn="auto" latinLnBrk="0" hangingPunct="1">
              <a:lnSpc>
                <a:spcPct val="100000"/>
              </a:lnSpc>
              <a:spcBef>
                <a:spcPts val="0"/>
              </a:spcBef>
              <a:spcAft>
                <a:spcPts val="0"/>
              </a:spcAft>
              <a:buClrTx/>
              <a:buSzTx/>
              <a:tabLst/>
              <a:defRPr/>
            </a:pPr>
            <a:r>
              <a:rPr lang="en-US" dirty="0"/>
              <a:t>The MVC design pattern deals primarily with user interface and data interactions at a </a:t>
            </a:r>
            <a:r>
              <a:rPr lang="en-US" u="sng" dirty="0"/>
              <a:t>high</a:t>
            </a:r>
            <a:r>
              <a:rPr lang="en-US" dirty="0"/>
              <a:t> level. </a:t>
            </a:r>
          </a:p>
          <a:p>
            <a:pPr marL="182880" lvl="2" indent="-82296">
              <a:buFont typeface="Arial" pitchFamily="34" charset="0"/>
              <a:buChar char="•"/>
              <a:defRPr/>
            </a:pPr>
            <a:r>
              <a:rPr lang="en-US" dirty="0"/>
              <a:t>Lower-level design patterns can be applied in combination with the MVC design pattern. </a:t>
            </a:r>
          </a:p>
          <a:p>
            <a:pPr marL="265176" lvl="3" indent="-82296">
              <a:buFont typeface="Courier New" pitchFamily="49" charset="0"/>
              <a:buChar char="o"/>
              <a:defRPr/>
            </a:pPr>
            <a:r>
              <a:rPr lang="en-US" dirty="0"/>
              <a:t>For example, the </a:t>
            </a:r>
            <a:r>
              <a:rPr lang="en-US" i="1" dirty="0"/>
              <a:t>front controller</a:t>
            </a:r>
            <a:r>
              <a:rPr lang="en-US" dirty="0"/>
              <a:t> pattern can be used with the MVC design pattern to forward all requests matching</a:t>
            </a:r>
            <a:r>
              <a:rPr lang="en-US" baseline="0" dirty="0"/>
              <a:t> a pattern to a specific class (Front controller class).</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900" b="1" baseline="0" dirty="0"/>
          </a:p>
        </p:txBody>
      </p:sp>
      <p:sp>
        <p:nvSpPr>
          <p:cNvPr id="6" name="Slide Number Placeholder 5"/>
          <p:cNvSpPr>
            <a:spLocks noGrp="1"/>
          </p:cNvSpPr>
          <p:nvPr>
            <p:ph type="sldNum" sz="quarter" idx="10"/>
          </p:nvPr>
        </p:nvSpPr>
        <p:spPr/>
        <p:txBody>
          <a:bodyPr/>
          <a:lstStyle/>
          <a:p>
            <a:fld id="{27CE0CED-C9FC-4C42-8AD7-7E9A6B171AE0}" type="slidenum">
              <a:rPr lang="en-GB" smtClean="0"/>
              <a:pPr/>
              <a:t>5</a:t>
            </a:fld>
            <a:endParaRPr lang="en-GB" dirty="0"/>
          </a:p>
        </p:txBody>
      </p:sp>
      <p:sp>
        <p:nvSpPr>
          <p:cNvPr id="7" name="Header Placeholder 3"/>
          <p:cNvSpPr>
            <a:spLocks noGrp="1"/>
          </p:cNvSpPr>
          <p:nvPr>
            <p:ph type="hdr" sz="quarter"/>
          </p:nvPr>
        </p:nvSpPr>
        <p:spPr>
          <a:xfrm>
            <a:off x="0" y="0"/>
            <a:ext cx="4318000" cy="457200"/>
          </a:xfrm>
        </p:spPr>
        <p:txBody>
          <a:bodyPr/>
          <a:lstStyle/>
          <a:p>
            <a:r>
              <a:rPr lang="en-GB" dirty="0"/>
              <a:t>ADF 2.0: Java: Spring MVC</a:t>
            </a:r>
          </a:p>
        </p:txBody>
      </p:sp>
      <p:sp>
        <p:nvSpPr>
          <p:cNvPr id="8" name="Footer Placeholder 4"/>
          <p:cNvSpPr>
            <a:spLocks noGrp="1"/>
          </p:cNvSpPr>
          <p:nvPr>
            <p:ph type="ftr" sz="quarter" idx="4"/>
          </p:nvPr>
        </p:nvSpPr>
        <p:spPr>
          <a:xfrm>
            <a:off x="0" y="8685213"/>
            <a:ext cx="2971800" cy="457200"/>
          </a:xfrm>
        </p:spPr>
        <p:txBody>
          <a:bodyPr/>
          <a:lstStyle/>
          <a:p>
            <a:r>
              <a:rPr lang="en-GB" dirty="0"/>
              <a:t>Copyright © Accenture 2012</a:t>
            </a:r>
          </a:p>
        </p:txBody>
      </p:sp>
    </p:spTree>
    <p:extLst>
      <p:ext uri="{BB962C8B-B14F-4D97-AF65-F5344CB8AC3E}">
        <p14:creationId xmlns:p14="http://schemas.microsoft.com/office/powerpoint/2010/main" val="3794618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84</a:t>
            </a:fld>
            <a:endParaRPr lang="en-US"/>
          </a:p>
        </p:txBody>
      </p:sp>
    </p:spTree>
    <p:extLst>
      <p:ext uri="{BB962C8B-B14F-4D97-AF65-F5344CB8AC3E}">
        <p14:creationId xmlns:p14="http://schemas.microsoft.com/office/powerpoint/2010/main" val="1908415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86</a:t>
            </a:fld>
            <a:endParaRPr lang="en-US"/>
          </a:p>
        </p:txBody>
      </p:sp>
    </p:spTree>
    <p:extLst>
      <p:ext uri="{BB962C8B-B14F-4D97-AF65-F5344CB8AC3E}">
        <p14:creationId xmlns:p14="http://schemas.microsoft.com/office/powerpoint/2010/main" val="4260980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87</a:t>
            </a:fld>
            <a:endParaRPr lang="en-US"/>
          </a:p>
        </p:txBody>
      </p:sp>
    </p:spTree>
    <p:extLst>
      <p:ext uri="{BB962C8B-B14F-4D97-AF65-F5344CB8AC3E}">
        <p14:creationId xmlns:p14="http://schemas.microsoft.com/office/powerpoint/2010/main" val="3516946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88</a:t>
            </a:fld>
            <a:endParaRPr lang="en-US"/>
          </a:p>
        </p:txBody>
      </p:sp>
    </p:spTree>
    <p:extLst>
      <p:ext uri="{BB962C8B-B14F-4D97-AF65-F5344CB8AC3E}">
        <p14:creationId xmlns:p14="http://schemas.microsoft.com/office/powerpoint/2010/main" val="1781210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89</a:t>
            </a:fld>
            <a:endParaRPr lang="en-US"/>
          </a:p>
        </p:txBody>
      </p:sp>
    </p:spTree>
    <p:extLst>
      <p:ext uri="{BB962C8B-B14F-4D97-AF65-F5344CB8AC3E}">
        <p14:creationId xmlns:p14="http://schemas.microsoft.com/office/powerpoint/2010/main" val="72626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90</a:t>
            </a:fld>
            <a:endParaRPr lang="en-US"/>
          </a:p>
        </p:txBody>
      </p:sp>
    </p:spTree>
    <p:extLst>
      <p:ext uri="{BB962C8B-B14F-4D97-AF65-F5344CB8AC3E}">
        <p14:creationId xmlns:p14="http://schemas.microsoft.com/office/powerpoint/2010/main" val="3195698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93</a:t>
            </a:fld>
            <a:endParaRPr lang="en-US"/>
          </a:p>
        </p:txBody>
      </p:sp>
    </p:spTree>
    <p:extLst>
      <p:ext uri="{BB962C8B-B14F-4D97-AF65-F5344CB8AC3E}">
        <p14:creationId xmlns:p14="http://schemas.microsoft.com/office/powerpoint/2010/main" val="3000678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94</a:t>
            </a:fld>
            <a:endParaRPr lang="en-US"/>
          </a:p>
        </p:txBody>
      </p:sp>
    </p:spTree>
    <p:extLst>
      <p:ext uri="{BB962C8B-B14F-4D97-AF65-F5344CB8AC3E}">
        <p14:creationId xmlns:p14="http://schemas.microsoft.com/office/powerpoint/2010/main" val="1069820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95</a:t>
            </a:fld>
            <a:endParaRPr lang="en-US"/>
          </a:p>
        </p:txBody>
      </p:sp>
    </p:spTree>
    <p:extLst>
      <p:ext uri="{BB962C8B-B14F-4D97-AF65-F5344CB8AC3E}">
        <p14:creationId xmlns:p14="http://schemas.microsoft.com/office/powerpoint/2010/main" val="1128233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96</a:t>
            </a:fld>
            <a:endParaRPr lang="en-US"/>
          </a:p>
        </p:txBody>
      </p:sp>
    </p:spTree>
    <p:extLst>
      <p:ext uri="{BB962C8B-B14F-4D97-AF65-F5344CB8AC3E}">
        <p14:creationId xmlns:p14="http://schemas.microsoft.com/office/powerpoint/2010/main" val="85689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95800"/>
          </a:xfrm>
        </p:spPr>
        <p:txBody>
          <a:bodyPr>
            <a:normAutofit fontScale="92500" lnSpcReduction="20000"/>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dirty="0"/>
              <a:t>Review information on the slide and in the</a:t>
            </a:r>
            <a:r>
              <a:rPr lang="en-US" baseline="0" dirty="0"/>
              <a:t> </a:t>
            </a:r>
            <a:r>
              <a:rPr lang="en-US" dirty="0"/>
              <a:t>participant notes.</a:t>
            </a:r>
          </a:p>
          <a:p>
            <a:pPr defTabSz="432465" eaLnBrk="0" fontAlgn="base" hangingPunct="0">
              <a:spcBef>
                <a:spcPct val="30000"/>
              </a:spcBef>
              <a:spcAft>
                <a:spcPct val="0"/>
              </a:spcAft>
              <a:buClr>
                <a:srgbClr val="000000"/>
              </a:buClr>
              <a:buSzPct val="100000"/>
              <a:defRPr/>
            </a:pPr>
            <a:endParaRPr lang="en-US" dirty="0"/>
          </a:p>
          <a:p>
            <a:pPr defTabSz="432465" eaLnBrk="0" fontAlgn="base" hangingPunct="0">
              <a:spcBef>
                <a:spcPct val="30000"/>
              </a:spcBef>
              <a:spcAft>
                <a:spcPct val="0"/>
              </a:spcAft>
              <a:buClr>
                <a:srgbClr val="000000"/>
              </a:buClr>
              <a:buSzPct val="100000"/>
              <a:defRPr/>
            </a:pPr>
            <a:r>
              <a:rPr lang="en-US" b="1" dirty="0"/>
              <a:t>Animation on Slide: </a:t>
            </a:r>
          </a:p>
          <a:p>
            <a:pPr defTabSz="432465" eaLnBrk="0" fontAlgn="base" hangingPunct="0">
              <a:spcBef>
                <a:spcPct val="30000"/>
              </a:spcBef>
              <a:spcAft>
                <a:spcPct val="0"/>
              </a:spcAft>
              <a:buClr>
                <a:srgbClr val="000000"/>
              </a:buClr>
              <a:buSzPct val="100000"/>
              <a:defRPr/>
            </a:pPr>
            <a:r>
              <a:rPr lang="en-US" dirty="0"/>
              <a:t>On Display: “The Flow”.</a:t>
            </a:r>
          </a:p>
          <a:p>
            <a:pPr defTabSz="432465" eaLnBrk="0" fontAlgn="base" hangingPunct="0">
              <a:spcBef>
                <a:spcPct val="30000"/>
              </a:spcBef>
              <a:spcAft>
                <a:spcPct val="0"/>
              </a:spcAft>
              <a:buClr>
                <a:srgbClr val="000000"/>
              </a:buClr>
              <a:buSzPct val="100000"/>
              <a:defRPr/>
            </a:pPr>
            <a:r>
              <a:rPr lang="en-US" dirty="0"/>
              <a:t>On Clicks 1-9: Each click reveals</a:t>
            </a:r>
            <a:r>
              <a:rPr lang="en-US" baseline="0" dirty="0"/>
              <a:t> the next step in the flow.</a:t>
            </a:r>
            <a:endParaRPr lang="en-US"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p>
          <a:p>
            <a:r>
              <a:rPr lang="en-US" dirty="0"/>
              <a:t>The diagram depicts</a:t>
            </a:r>
            <a:r>
              <a:rPr lang="en-US" baseline="0" dirty="0"/>
              <a:t> the following:</a:t>
            </a:r>
          </a:p>
          <a:p>
            <a:pPr marL="182880" lvl="1" indent="-91440">
              <a:buFont typeface="Arial" pitchFamily="34" charset="0"/>
              <a:buChar char="•"/>
            </a:pPr>
            <a:r>
              <a:rPr lang="en-US" dirty="0"/>
              <a:t>The </a:t>
            </a:r>
            <a:r>
              <a:rPr lang="en-US" b="1" dirty="0"/>
              <a:t>DispatcherServle</a:t>
            </a:r>
            <a:r>
              <a:rPr lang="en-US" dirty="0"/>
              <a:t>t is the first place a request meets the application. This implementation of the Front Controller pattern uses a HandlerMapping implementation to determine which Controller class should process the request. There are many types of </a:t>
            </a:r>
            <a:r>
              <a:rPr lang="en-US" dirty="0" err="1"/>
              <a:t>HandlerMapping</a:t>
            </a:r>
            <a:r>
              <a:rPr lang="en-US" dirty="0"/>
              <a:t> implementations which provide flexibility in determining how requests are mapped to individual Controller implementations. A typical HandlerMapping looks at the URL to determine to which Controller to map. For example, a URL like login.htm can be mapped to LoginController, whereas validate.htm can map to ValidateController.</a:t>
            </a:r>
          </a:p>
          <a:p>
            <a:pPr marL="182880" lvl="1" indent="-91440">
              <a:buFont typeface="Arial" pitchFamily="34" charset="0"/>
              <a:buChar char="•"/>
            </a:pPr>
            <a:r>
              <a:rPr lang="en-US" dirty="0"/>
              <a:t>The</a:t>
            </a:r>
            <a:r>
              <a:rPr lang="en-US" b="1" dirty="0"/>
              <a:t> WebApplicationContext </a:t>
            </a:r>
            <a:r>
              <a:rPr lang="en-US" dirty="0"/>
              <a:t>file stores configuration related to beans,</a:t>
            </a:r>
            <a:r>
              <a:rPr lang="en-US" baseline="0" dirty="0"/>
              <a:t> View Resolvers, Controller mapping, etc.</a:t>
            </a:r>
            <a:endParaRPr lang="en-US" dirty="0"/>
          </a:p>
          <a:p>
            <a:pPr marL="182880" lvl="1" indent="-91440">
              <a:buFont typeface="Arial" pitchFamily="34" charset="0"/>
              <a:buChar char="•"/>
            </a:pPr>
            <a:r>
              <a:rPr lang="en-US" b="1" dirty="0"/>
              <a:t>Controllers</a:t>
            </a:r>
            <a:r>
              <a:rPr lang="en-US" dirty="0"/>
              <a:t> are responsible for interactions between the web requests and the application’s model. A controller typically retrieves data from the request.</a:t>
            </a:r>
          </a:p>
          <a:p>
            <a:pPr marL="265176" lvl="2" indent="-82296">
              <a:buFont typeface="Courier New" pitchFamily="49" charset="0"/>
              <a:buChar char="o"/>
            </a:pPr>
            <a:r>
              <a:rPr lang="en-US" dirty="0"/>
              <a:t>When processing web forms, such as a user registration page, the Controller invokes validation logic and passes the form’s data to the model for storage in a database. When the controller has processed the request, it typically returns a ModelAndView class. The ModelAndView class defines a </a:t>
            </a:r>
            <a:r>
              <a:rPr lang="en-US" u="sng" dirty="0"/>
              <a:t>logical</a:t>
            </a:r>
            <a:r>
              <a:rPr lang="en-US" dirty="0"/>
              <a:t> view name, which is resolved to an </a:t>
            </a:r>
            <a:r>
              <a:rPr lang="en-US" u="sng" dirty="0"/>
              <a:t>actual</a:t>
            </a:r>
            <a:r>
              <a:rPr lang="en-US" dirty="0"/>
              <a:t> view implementation with the help of a </a:t>
            </a:r>
            <a:r>
              <a:rPr lang="en-US" b="1" dirty="0"/>
              <a:t>ViewResolver</a:t>
            </a:r>
            <a:r>
              <a:rPr lang="en-US" dirty="0"/>
              <a:t>. </a:t>
            </a:r>
          </a:p>
          <a:p>
            <a:pPr marL="265176" lvl="2" indent="-82296">
              <a:buFont typeface="Courier New" pitchFamily="49" charset="0"/>
              <a:buChar char="o"/>
            </a:pPr>
            <a:r>
              <a:rPr lang="en-US" dirty="0"/>
              <a:t>The ModelAndView class, as its name implies, also holds the data to be displayed to the user. The view accesses the data stored in ModelAndView for rendering to the end user. </a:t>
            </a:r>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6</a:t>
            </a:fld>
            <a:endParaRPr lang="en-GB" dirty="0"/>
          </a:p>
        </p:txBody>
      </p:sp>
    </p:spTree>
    <p:extLst>
      <p:ext uri="{BB962C8B-B14F-4D97-AF65-F5344CB8AC3E}">
        <p14:creationId xmlns:p14="http://schemas.microsoft.com/office/powerpoint/2010/main" val="2188840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97</a:t>
            </a:fld>
            <a:endParaRPr lang="en-US"/>
          </a:p>
        </p:txBody>
      </p:sp>
    </p:spTree>
    <p:extLst>
      <p:ext uri="{BB962C8B-B14F-4D97-AF65-F5344CB8AC3E}">
        <p14:creationId xmlns:p14="http://schemas.microsoft.com/office/powerpoint/2010/main" val="2980525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98</a:t>
            </a:fld>
            <a:endParaRPr lang="en-US"/>
          </a:p>
        </p:txBody>
      </p:sp>
    </p:spTree>
    <p:extLst>
      <p:ext uri="{BB962C8B-B14F-4D97-AF65-F5344CB8AC3E}">
        <p14:creationId xmlns:p14="http://schemas.microsoft.com/office/powerpoint/2010/main" val="1031808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99</a:t>
            </a:fld>
            <a:endParaRPr lang="en-US"/>
          </a:p>
        </p:txBody>
      </p:sp>
    </p:spTree>
    <p:extLst>
      <p:ext uri="{BB962C8B-B14F-4D97-AF65-F5344CB8AC3E}">
        <p14:creationId xmlns:p14="http://schemas.microsoft.com/office/powerpoint/2010/main" val="14269187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defTabSz="432465" eaLnBrk="0" fontAlgn="base" hangingPunct="0">
              <a:spcBef>
                <a:spcPct val="30000"/>
              </a:spcBef>
              <a:spcAft>
                <a:spcPct val="0"/>
              </a:spcAft>
              <a:buClr>
                <a:srgbClr val="000000"/>
              </a:buClr>
              <a:buSzPct val="100000"/>
              <a:defRPr/>
            </a:pPr>
            <a:r>
              <a:rPr lang="en-US" b="1" dirty="0"/>
              <a:t>Faculty Notes:</a:t>
            </a:r>
          </a:p>
          <a:p>
            <a:pPr marR="0" algn="l" defTabSz="432465" rtl="0" eaLnBrk="0" fontAlgn="base" latinLnBrk="0" hangingPunct="0">
              <a:lnSpc>
                <a:spcPct val="100000"/>
              </a:lnSpc>
              <a:spcBef>
                <a:spcPct val="30000"/>
              </a:spcBef>
              <a:spcAft>
                <a:spcPct val="0"/>
              </a:spcAft>
              <a:buClr>
                <a:srgbClr val="000000"/>
              </a:buClr>
              <a:buSzPct val="100000"/>
              <a:tabLst/>
              <a:defRPr/>
            </a:pPr>
            <a:r>
              <a:rPr lang="en-US" dirty="0"/>
              <a:t>Review information on the slide and in the participant notes.</a:t>
            </a:r>
          </a:p>
          <a:p>
            <a:pPr marL="182880" marR="0" indent="-91440" algn="l" defTabSz="432465" rtl="0" eaLnBrk="0" fontAlgn="base" latinLnBrk="0" hangingPunct="0">
              <a:lnSpc>
                <a:spcPct val="100000"/>
              </a:lnSpc>
              <a:spcBef>
                <a:spcPct val="30000"/>
              </a:spcBef>
              <a:spcAft>
                <a:spcPct val="0"/>
              </a:spcAft>
              <a:buClr>
                <a:srgbClr val="000000"/>
              </a:buClr>
              <a:buSzPct val="100000"/>
              <a:buFont typeface="Arial" pitchFamily="34" charset="0"/>
              <a:buChar char="•"/>
              <a:tabLst/>
              <a:defRPr/>
            </a:pPr>
            <a:endParaRPr lang="en-US" dirty="0"/>
          </a:p>
          <a:p>
            <a:pPr defTabSz="432465" eaLnBrk="0" fontAlgn="base" hangingPunct="0">
              <a:spcBef>
                <a:spcPct val="30000"/>
              </a:spcBef>
              <a:spcAft>
                <a:spcPct val="0"/>
              </a:spcAft>
              <a:buClr>
                <a:srgbClr val="000000"/>
              </a:buClr>
              <a:buSzPct val="100000"/>
              <a:defRPr/>
            </a:pPr>
            <a:r>
              <a:rPr lang="en-US" b="1" dirty="0"/>
              <a:t>Animation on slide:</a:t>
            </a:r>
          </a:p>
          <a:p>
            <a:pPr defTabSz="432465" eaLnBrk="0" fontAlgn="base" hangingPunct="0">
              <a:spcBef>
                <a:spcPct val="30000"/>
              </a:spcBef>
              <a:spcAft>
                <a:spcPct val="0"/>
              </a:spcAft>
              <a:buClr>
                <a:srgbClr val="000000"/>
              </a:buClr>
              <a:buSzPct val="100000"/>
              <a:defRPr/>
            </a:pPr>
            <a:r>
              <a:rPr lang="en-US" dirty="0"/>
              <a:t>On Display: Boxes on left</a:t>
            </a:r>
            <a:r>
              <a:rPr lang="en-US" baseline="0" dirty="0"/>
              <a:t> are shown</a:t>
            </a:r>
            <a:endParaRPr lang="en-US" dirty="0"/>
          </a:p>
          <a:p>
            <a:pPr defTabSz="432465" eaLnBrk="0" fontAlgn="base" hangingPunct="0">
              <a:spcBef>
                <a:spcPct val="30000"/>
              </a:spcBef>
              <a:spcAft>
                <a:spcPct val="0"/>
              </a:spcAft>
              <a:buClr>
                <a:srgbClr val="000000"/>
              </a:buClr>
              <a:buSzPct val="100000"/>
              <a:defRPr/>
            </a:pPr>
            <a:r>
              <a:rPr lang="en-US" dirty="0"/>
              <a:t>On clicks (1-5):</a:t>
            </a:r>
            <a:r>
              <a:rPr lang="en-US" baseline="0" dirty="0"/>
              <a:t> Additional information on right appears</a:t>
            </a:r>
          </a:p>
          <a:p>
            <a:pPr defTabSz="432465" eaLnBrk="0" fontAlgn="base" hangingPunct="0">
              <a:spcBef>
                <a:spcPct val="30000"/>
              </a:spcBef>
              <a:spcAft>
                <a:spcPct val="0"/>
              </a:spcAft>
              <a:buClr>
                <a:srgbClr val="000000"/>
              </a:buClr>
              <a:buSzPct val="100000"/>
              <a:defRPr/>
            </a:pPr>
            <a:r>
              <a:rPr lang="en-US" baseline="0" dirty="0"/>
              <a:t>On click (6): Note at bottom appears</a:t>
            </a:r>
            <a:endParaRPr lang="en-US" dirty="0"/>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p>
          <a:p>
            <a:pPr defTabSz="432465" eaLnBrk="0" fontAlgn="base" hangingPunct="0">
              <a:spcBef>
                <a:spcPct val="30000"/>
              </a:spcBef>
              <a:spcAft>
                <a:spcPct val="0"/>
              </a:spcAft>
              <a:buClr>
                <a:srgbClr val="000000"/>
              </a:buClr>
              <a:buSzPct val="100000"/>
              <a:defRPr/>
            </a:pPr>
            <a:r>
              <a:rPr lang="en-US" dirty="0"/>
              <a:t>The information on this slide is for your reference. </a:t>
            </a:r>
          </a:p>
          <a:p>
            <a:pPr marL="171450" indent="-171450" defTabSz="432465" eaLnBrk="0" fontAlgn="base" hangingPunct="0">
              <a:spcBef>
                <a:spcPct val="30000"/>
              </a:spcBef>
              <a:spcAft>
                <a:spcPct val="0"/>
              </a:spcAft>
              <a:buClr>
                <a:srgbClr val="000000"/>
              </a:buClr>
              <a:buSzPct val="100000"/>
              <a:buFont typeface="Arial" pitchFamily="34" charset="0"/>
              <a:buChar char="•"/>
              <a:defRPr/>
            </a:pPr>
            <a:r>
              <a:rPr lang="en-US" dirty="0"/>
              <a:t>Command classes is not within the scope of this course. </a:t>
            </a:r>
          </a:p>
          <a:p>
            <a:endParaRPr lang="en-US"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100</a:t>
            </a:fld>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dirty="0"/>
              <a:t>An actual</a:t>
            </a:r>
            <a:r>
              <a:rPr lang="en-US" baseline="0" dirty="0"/>
              <a:t> view (object of a class that implements View interface) or a logical name, </a:t>
            </a:r>
            <a:r>
              <a:rPr lang="en-US" dirty="0"/>
              <a:t>as shown on the slide, may be returned.</a:t>
            </a:r>
            <a:endParaRPr lang="en-US" baseline="0" dirty="0"/>
          </a:p>
          <a:p>
            <a:pPr marL="182880" indent="-91440">
              <a:buFont typeface="Arial" pitchFamily="34" charset="0"/>
              <a:buChar char="•"/>
            </a:pPr>
            <a:r>
              <a:rPr lang="en-US" baseline="0" dirty="0"/>
              <a:t>The logical view name is resolved using configuration information in the spring configuration file.</a:t>
            </a:r>
            <a:endParaRPr lang="en-US"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102</a:t>
            </a:fld>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marL="0" marR="0" indent="0" algn="l" defTabSz="432465" rtl="0" eaLnBrk="0" fontAlgn="base" latinLnBrk="0" hangingPunct="0">
              <a:lnSpc>
                <a:spcPct val="100000"/>
              </a:lnSpc>
              <a:spcBef>
                <a:spcPct val="30000"/>
              </a:spcBef>
              <a:spcAft>
                <a:spcPct val="0"/>
              </a:spcAft>
              <a:buClr>
                <a:srgbClr val="000000"/>
              </a:buClr>
              <a:buSzPct val="100000"/>
              <a:buFontTx/>
              <a:buNone/>
              <a:tabLst/>
              <a:defRPr/>
            </a:pPr>
            <a:r>
              <a:rPr lang="en-US" dirty="0"/>
              <a:t>Review the slide information and the participant notes.</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b="0" dirty="0"/>
              <a:t>The configuration shown is in dispatcher-servlet.xml (as per</a:t>
            </a:r>
            <a:r>
              <a:rPr lang="en-US" b="0" baseline="0" dirty="0"/>
              <a:t> the previous slide). The xml file name differs depending on the servlet-name mentioned in the web.xml.</a:t>
            </a:r>
          </a:p>
          <a:p>
            <a:pPr marL="182880" marR="0"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Resolve logical view names returned from controllers into View objects</a:t>
            </a:r>
          </a:p>
          <a:p>
            <a:pPr marL="182880" marR="0" indent="-9144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InternalResourceViewResolver resolves a logical view name by taking the logical view name returned in a Model And-View object and surrounding it with a prefix and a suffix to arrive at the path of a template within the web application.</a:t>
            </a:r>
            <a:endParaRPr lang="en-US" b="0" baseline="0" dirty="0"/>
          </a:p>
          <a:p>
            <a:pPr marL="182880" indent="-91440">
              <a:buFont typeface="Arial" pitchFamily="34" charset="0"/>
              <a:buChar char="•"/>
            </a:pPr>
            <a:r>
              <a:rPr lang="en-US" b="0" baseline="0" dirty="0"/>
              <a:t>InternalResourceViewResolver is an implementation of View interface which helps add a prefix and a suffix to the logical names. The addition</a:t>
            </a:r>
            <a:r>
              <a:rPr lang="en-US" b="0" dirty="0"/>
              <a:t> of </a:t>
            </a:r>
            <a:r>
              <a:rPr lang="en-US" b="0" baseline="0" dirty="0"/>
              <a:t> both the</a:t>
            </a:r>
            <a:r>
              <a:rPr lang="en-US" b="0" dirty="0"/>
              <a:t> </a:t>
            </a:r>
            <a:r>
              <a:rPr lang="en-US" b="0" baseline="0" dirty="0"/>
              <a:t>prefix and suffix translates the logical name into a complete path.  </a:t>
            </a:r>
            <a:endParaRPr lang="en-US" b="0" dirty="0"/>
          </a:p>
          <a:p>
            <a:endParaRPr lang="en-US"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103</a:t>
            </a:fld>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sz="1000" b="1" dirty="0"/>
              <a:t>Faculty Notes:</a:t>
            </a:r>
            <a:endParaRPr lang="en-US" b="0" dirty="0"/>
          </a:p>
          <a:p>
            <a:pPr defTabSz="432465" eaLnBrk="0" fontAlgn="base" hangingPunct="0">
              <a:spcAft>
                <a:spcPct val="0"/>
              </a:spcAft>
              <a:buClr>
                <a:srgbClr val="000000"/>
              </a:buClr>
              <a:buSzPct val="100000"/>
              <a:defRPr/>
            </a:pPr>
            <a:r>
              <a:rPr lang="en-US" sz="1000" b="0" dirty="0"/>
              <a:t>Walk through the steps to view the Spring Core examples.</a:t>
            </a:r>
          </a:p>
          <a:p>
            <a:pPr defTabSz="432465" eaLnBrk="0" fontAlgn="base" hangingPunct="0">
              <a:spcAft>
                <a:spcPct val="0"/>
              </a:spcAft>
              <a:buClr>
                <a:srgbClr val="000000"/>
              </a:buClr>
              <a:buSzPct val="100000"/>
              <a:defRPr/>
            </a:pPr>
            <a:r>
              <a:rPr lang="en-US" dirty="0"/>
              <a:t>Give participants a few minutes to view and understand the role of each file:</a:t>
            </a:r>
          </a:p>
          <a:p>
            <a:pPr marL="182880" indent="-91440" defTabSz="432465" eaLnBrk="0" fontAlgn="base" hangingPunct="0">
              <a:spcAft>
                <a:spcPct val="0"/>
              </a:spcAft>
              <a:buClr>
                <a:srgbClr val="000000"/>
              </a:buClr>
              <a:buSzPct val="100000"/>
              <a:buFont typeface="Arial" pitchFamily="34" charset="0"/>
              <a:buChar char="•"/>
              <a:defRPr/>
            </a:pPr>
            <a:r>
              <a:rPr lang="en-US" dirty="0" err="1"/>
              <a:t>index.jsp</a:t>
            </a:r>
            <a:r>
              <a:rPr lang="en-US" dirty="0"/>
              <a:t>, </a:t>
            </a:r>
            <a:r>
              <a:rPr lang="en-US" dirty="0" err="1"/>
              <a:t>sample.jsp</a:t>
            </a:r>
            <a:r>
              <a:rPr lang="en-US" dirty="0"/>
              <a:t>, </a:t>
            </a:r>
            <a:r>
              <a:rPr lang="en-US" dirty="0" err="1"/>
              <a:t>usersuccess.jsp</a:t>
            </a:r>
            <a:r>
              <a:rPr lang="en-US" dirty="0"/>
              <a:t> inside the </a:t>
            </a:r>
            <a:r>
              <a:rPr lang="en-US" dirty="0" err="1"/>
              <a:t>WebContent</a:t>
            </a:r>
            <a:r>
              <a:rPr lang="en-US" dirty="0"/>
              <a:t> folder – (View or User Interface)</a:t>
            </a:r>
          </a:p>
          <a:p>
            <a:pPr marL="182880" indent="-91440" defTabSz="432465" eaLnBrk="0" fontAlgn="base" hangingPunct="0">
              <a:spcAft>
                <a:spcPct val="0"/>
              </a:spcAft>
              <a:buClr>
                <a:srgbClr val="000000"/>
              </a:buClr>
              <a:buSzPct val="100000"/>
              <a:buFont typeface="Arial" pitchFamily="34" charset="0"/>
              <a:buChar char="•"/>
              <a:defRPr/>
            </a:pPr>
            <a:r>
              <a:rPr lang="en-US" dirty="0"/>
              <a:t>com.accenture.adf.controller.SampleController.java under </a:t>
            </a:r>
            <a:r>
              <a:rPr lang="en-US" dirty="0" err="1"/>
              <a:t>src</a:t>
            </a:r>
            <a:r>
              <a:rPr lang="en-US" dirty="0"/>
              <a:t> – (Controller) </a:t>
            </a:r>
          </a:p>
          <a:p>
            <a:pPr marL="182880" indent="-91440" defTabSz="432465" eaLnBrk="0" fontAlgn="base" hangingPunct="0">
              <a:spcAft>
                <a:spcPct val="0"/>
              </a:spcAft>
              <a:buClr>
                <a:srgbClr val="000000"/>
              </a:buClr>
              <a:buSzPct val="100000"/>
              <a:buFont typeface="Arial" pitchFamily="34" charset="0"/>
              <a:buChar char="•"/>
              <a:defRPr/>
            </a:pPr>
            <a:r>
              <a:rPr lang="en-US" dirty="0"/>
              <a:t>web.xml and Module27-servlet.xml under </a:t>
            </a:r>
            <a:r>
              <a:rPr lang="en-US" dirty="0" err="1"/>
              <a:t>WebContent</a:t>
            </a:r>
            <a:r>
              <a:rPr lang="en-US" dirty="0"/>
              <a:t> -&gt;WEB-INF – (Configuration Files)</a:t>
            </a:r>
          </a:p>
          <a:p>
            <a:pPr defTabSz="432465" eaLnBrk="0" fontAlgn="base" hangingPunct="0">
              <a:spcBef>
                <a:spcPct val="30000"/>
              </a:spcBef>
              <a:spcAft>
                <a:spcPct val="0"/>
              </a:spcAft>
              <a:buClr>
                <a:srgbClr val="000000"/>
              </a:buClr>
              <a:buSzPct val="100000"/>
              <a:defRPr/>
            </a:pPr>
            <a:endParaRPr lang="en-US" sz="1000" b="0" dirty="0"/>
          </a:p>
          <a:p>
            <a:pPr defTabSz="432465" eaLnBrk="0" fontAlgn="base" hangingPunct="0">
              <a:spcAft>
                <a:spcPct val="0"/>
              </a:spcAft>
              <a:buClr>
                <a:srgbClr val="000000"/>
              </a:buClr>
              <a:buSzPct val="100000"/>
              <a:defRPr/>
            </a:pPr>
            <a:r>
              <a:rPr lang="en-US" sz="1000" b="1" dirty="0"/>
              <a:t>Animation on slide:</a:t>
            </a:r>
            <a:r>
              <a:rPr lang="en-US" sz="1000" b="1" baseline="0" dirty="0"/>
              <a:t> </a:t>
            </a:r>
          </a:p>
          <a:p>
            <a:pPr defTabSz="432465" eaLnBrk="0" fontAlgn="base" hangingPunct="0">
              <a:spcAft>
                <a:spcPct val="0"/>
              </a:spcAft>
              <a:buClr>
                <a:srgbClr val="000000"/>
              </a:buClr>
              <a:buSzPct val="100000"/>
              <a:defRPr/>
            </a:pPr>
            <a:r>
              <a:rPr lang="en-US" sz="1000" b="0" baseline="0" dirty="0"/>
              <a:t>On Display: “Follow</a:t>
            </a:r>
            <a:r>
              <a:rPr lang="en-US" sz="1000" b="0" dirty="0"/>
              <a:t> the steps” text is </a:t>
            </a:r>
            <a:r>
              <a:rPr lang="en-US" dirty="0"/>
              <a:t>shown.,</a:t>
            </a:r>
          </a:p>
          <a:p>
            <a:pPr defTabSz="432465" eaLnBrk="0" fontAlgn="base" hangingPunct="0">
              <a:spcAft>
                <a:spcPct val="0"/>
              </a:spcAft>
              <a:buClr>
                <a:srgbClr val="000000"/>
              </a:buClr>
              <a:buSzPct val="100000"/>
              <a:defRPr/>
            </a:pPr>
            <a:r>
              <a:rPr lang="en-US" sz="1000" b="0" baseline="0" dirty="0"/>
              <a:t>On</a:t>
            </a:r>
            <a:r>
              <a:rPr lang="en-US" sz="1000" b="0" dirty="0"/>
              <a:t> </a:t>
            </a:r>
            <a:r>
              <a:rPr lang="en-US" dirty="0"/>
              <a:t>first click: Step 1.</a:t>
            </a:r>
          </a:p>
          <a:p>
            <a:pPr defTabSz="432465" eaLnBrk="0" fontAlgn="base" hangingPunct="0">
              <a:spcAft>
                <a:spcPct val="0"/>
              </a:spcAft>
              <a:buClr>
                <a:srgbClr val="000000"/>
              </a:buClr>
              <a:buSzPct val="100000"/>
              <a:defRPr/>
            </a:pPr>
            <a:r>
              <a:rPr lang="en-US" sz="1000" b="0" baseline="0" dirty="0"/>
              <a:t>On</a:t>
            </a:r>
            <a:r>
              <a:rPr lang="en-US" sz="1000" b="0" dirty="0"/>
              <a:t> </a:t>
            </a:r>
            <a:r>
              <a:rPr lang="en-US" dirty="0"/>
              <a:t>second click: Step 2 and associated screen shot.</a:t>
            </a:r>
          </a:p>
          <a:p>
            <a:pPr defTabSz="432465" eaLnBrk="0" fontAlgn="base" hangingPunct="0">
              <a:spcAft>
                <a:spcPct val="0"/>
              </a:spcAft>
              <a:buClr>
                <a:srgbClr val="000000"/>
              </a:buClr>
              <a:buSzPct val="100000"/>
              <a:defRPr/>
            </a:pPr>
            <a:r>
              <a:rPr lang="en-US" dirty="0"/>
              <a:t>On third click: Step 3.</a:t>
            </a:r>
          </a:p>
          <a:p>
            <a:pPr defTabSz="432465" eaLnBrk="0" fontAlgn="base" hangingPunct="0">
              <a:spcAft>
                <a:spcPct val="0"/>
              </a:spcAft>
              <a:buClr>
                <a:srgbClr val="000000"/>
              </a:buClr>
              <a:buSzPct val="100000"/>
              <a:defRPr/>
            </a:pPr>
            <a:r>
              <a:rPr lang="en-US" dirty="0"/>
              <a:t>On fourth click: Step 4 and associated screen shot.</a:t>
            </a:r>
          </a:p>
          <a:p>
            <a:pPr defTabSz="432465" eaLnBrk="0" fontAlgn="base" hangingPunct="0">
              <a:spcAft>
                <a:spcPct val="0"/>
              </a:spcAft>
              <a:buClr>
                <a:srgbClr val="000000"/>
              </a:buClr>
              <a:buSzPct val="100000"/>
              <a:defRPr/>
            </a:pPr>
            <a:r>
              <a:rPr lang="en-US" dirty="0"/>
              <a:t>On fifth click: Step 5.</a:t>
            </a:r>
          </a:p>
          <a:p>
            <a:pPr defTabSz="432465" eaLnBrk="0" fontAlgn="base" hangingPunct="0">
              <a:spcBef>
                <a:spcPct val="30000"/>
              </a:spcBef>
              <a:spcAft>
                <a:spcPct val="0"/>
              </a:spcAft>
              <a:buClr>
                <a:srgbClr val="000000"/>
              </a:buClr>
              <a:buSzPct val="100000"/>
              <a:defRPr/>
            </a:pPr>
            <a:endParaRPr lang="en-US" sz="1000" b="1" dirty="0"/>
          </a:p>
          <a:p>
            <a:pPr defTabSz="432465" eaLnBrk="0" fontAlgn="base" hangingPunct="0">
              <a:spcBef>
                <a:spcPct val="30000"/>
              </a:spcBef>
              <a:spcAft>
                <a:spcPct val="0"/>
              </a:spcAft>
              <a:buClr>
                <a:srgbClr val="000000"/>
              </a:buClr>
              <a:buSzPct val="100000"/>
              <a:defRPr/>
            </a:pPr>
            <a:r>
              <a:rPr lang="en-US" sz="1000" b="1" dirty="0"/>
              <a:t>Participant Notes:</a:t>
            </a:r>
            <a:endParaRPr lang="en-US" sz="1000" dirty="0"/>
          </a:p>
          <a:p>
            <a:pPr defTabSz="432465" eaLnBrk="0" fontAlgn="base" hangingPunct="0">
              <a:spcBef>
                <a:spcPct val="30000"/>
              </a:spcBef>
              <a:spcAft>
                <a:spcPct val="0"/>
              </a:spcAft>
              <a:buClr>
                <a:srgbClr val="000000"/>
              </a:buClr>
              <a:buSzPct val="100000"/>
              <a:defRPr/>
            </a:pPr>
            <a:r>
              <a:rPr lang="en-US" dirty="0"/>
              <a:t>N/A</a:t>
            </a:r>
          </a:p>
          <a:p>
            <a:endParaRPr lang="en-US"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104</a:t>
            </a:fld>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endParaRPr lang="en-GB" b="1" dirty="0">
              <a:solidFill>
                <a:srgbClr val="FF0000"/>
              </a:solidFill>
            </a:endParaRPr>
          </a:p>
          <a:p>
            <a:pPr marL="182880" lvl="1" indent="-91440" eaLnBrk="0" fontAlgn="base" hangingPunct="0">
              <a:spcBef>
                <a:spcPct val="30000"/>
              </a:spcBef>
              <a:buFont typeface="Arial" pitchFamily="34" charset="0"/>
              <a:buChar char="•"/>
              <a:defRPr/>
            </a:pPr>
            <a:r>
              <a:rPr lang="en-GB" dirty="0">
                <a:latin typeface="Arial" charset="0"/>
              </a:rPr>
              <a:t>Introduce the objectives of the activity.</a:t>
            </a:r>
          </a:p>
          <a:p>
            <a:pPr marL="182880" lvl="1" indent="-91440" eaLnBrk="0" fontAlgn="base" hangingPunct="0">
              <a:spcBef>
                <a:spcPct val="30000"/>
              </a:spcBef>
              <a:buFont typeface="Arial" pitchFamily="34" charset="0"/>
              <a:buChar char="•"/>
              <a:defRPr/>
            </a:pPr>
            <a:r>
              <a:rPr lang="en-GB" dirty="0">
                <a:latin typeface="Arial" charset="0"/>
              </a:rPr>
              <a:t>The suggested duration is 20 minutes. Conclude the activity early if learners finish early.</a:t>
            </a:r>
            <a:endParaRPr lang="en-GB" b="1" dirty="0">
              <a:solidFill>
                <a:srgbClr val="C00000"/>
              </a:solidFill>
            </a:endParaRPr>
          </a:p>
          <a:p>
            <a:pPr marL="91440" lvl="1" algn="l" rtl="0" eaLnBrk="0" fontAlgn="base" hangingPunct="0">
              <a:spcBef>
                <a:spcPct val="30000"/>
              </a:spcBef>
              <a:spcAft>
                <a:spcPts val="0"/>
              </a:spcAft>
              <a:defRPr/>
            </a:pPr>
            <a:r>
              <a:rPr lang="en-GB" sz="1000" b="1" kern="1200" dirty="0">
                <a:solidFill>
                  <a:schemeClr val="tx1"/>
                </a:solidFill>
                <a:latin typeface="Arial" charset="0"/>
                <a:ea typeface="+mn-ea"/>
                <a:cs typeface="Arial" pitchFamily="34" charset="0"/>
              </a:rPr>
              <a:t>Note: This activity was designed for students/classes with a high level</a:t>
            </a:r>
            <a:r>
              <a:rPr lang="en-GB" sz="1000" b="1" kern="1200" baseline="0" dirty="0">
                <a:solidFill>
                  <a:schemeClr val="tx1"/>
                </a:solidFill>
                <a:latin typeface="Arial" charset="0"/>
                <a:ea typeface="+mn-ea"/>
                <a:cs typeface="Arial" pitchFamily="34" charset="0"/>
              </a:rPr>
              <a:t> understanding of Java and Spring. </a:t>
            </a:r>
          </a:p>
          <a:p>
            <a:pPr marL="91440" lvl="1" algn="l" rtl="0" eaLnBrk="0" fontAlgn="base" hangingPunct="0">
              <a:spcBef>
                <a:spcPct val="30000"/>
              </a:spcBef>
              <a:spcAft>
                <a:spcPts val="0"/>
              </a:spcAft>
              <a:defRPr/>
            </a:pPr>
            <a:r>
              <a:rPr lang="en-GB" sz="1000" b="1" kern="1200" baseline="0" dirty="0">
                <a:solidFill>
                  <a:schemeClr val="tx1"/>
                </a:solidFill>
                <a:latin typeface="Arial" charset="0"/>
                <a:ea typeface="+mn-ea"/>
                <a:cs typeface="Arial" pitchFamily="34" charset="0"/>
              </a:rPr>
              <a:t>It is up to faculty to determine whether or not it is appropriate for the</a:t>
            </a:r>
            <a:r>
              <a:rPr lang="en-GB" sz="1000" b="1" kern="1200" dirty="0">
                <a:solidFill>
                  <a:schemeClr val="tx1"/>
                </a:solidFill>
                <a:latin typeface="Arial" charset="0"/>
                <a:ea typeface="+mn-ea"/>
                <a:cs typeface="Arial" pitchFamily="34" charset="0"/>
              </a:rPr>
              <a:t> </a:t>
            </a:r>
            <a:r>
              <a:rPr lang="en-GB" sz="1000" b="1" kern="1200" baseline="0" dirty="0">
                <a:solidFill>
                  <a:schemeClr val="tx1"/>
                </a:solidFill>
                <a:latin typeface="Arial" charset="0"/>
                <a:ea typeface="+mn-ea"/>
                <a:cs typeface="Arial" pitchFamily="34" charset="0"/>
              </a:rPr>
              <a:t>class</a:t>
            </a:r>
            <a:r>
              <a:rPr lang="en-GB" b="1" dirty="0">
                <a:latin typeface="Arial" charset="0"/>
              </a:rPr>
              <a:t> participants for each offering.</a:t>
            </a:r>
            <a:endParaRPr lang="en-GB" sz="1000" kern="1200" baseline="0" dirty="0">
              <a:solidFill>
                <a:schemeClr val="tx1"/>
              </a:solidFill>
              <a:latin typeface="Arial" charset="0"/>
              <a:ea typeface="+mn-ea"/>
              <a:cs typeface="Arial" pitchFamily="34" charset="0"/>
            </a:endParaRPr>
          </a:p>
          <a:p>
            <a:endParaRPr lang="en-GB" dirty="0"/>
          </a:p>
          <a:p>
            <a:pPr defTabSz="432465" eaLnBrk="0" fontAlgn="base" hangingPunct="0">
              <a:spcBef>
                <a:spcPct val="30000"/>
              </a:spcBef>
              <a:spcAft>
                <a:spcPct val="0"/>
              </a:spcAft>
              <a:buClr>
                <a:srgbClr val="000000"/>
              </a:buClr>
              <a:buSzPct val="100000"/>
              <a:defRPr/>
            </a:pPr>
            <a:r>
              <a:rPr lang="en-GB" b="1" dirty="0"/>
              <a:t>Participant Notes:</a:t>
            </a:r>
            <a:endParaRPr lang="en-US" dirty="0"/>
          </a:p>
          <a:p>
            <a:pPr marL="182880" lvl="1" indent="-91440" algn="l" defTabSz="914400" rtl="0" eaLnBrk="0" fontAlgn="base" latinLnBrk="0" hangingPunct="0">
              <a:spcBef>
                <a:spcPct val="30000"/>
              </a:spcBef>
              <a:spcAft>
                <a:spcPts val="0"/>
              </a:spcAft>
              <a:buFont typeface="Arial" pitchFamily="34" charset="0"/>
              <a:buChar char="•"/>
              <a:defRPr/>
            </a:pPr>
            <a:r>
              <a:rPr lang="en-US" sz="1000" kern="1200" dirty="0">
                <a:solidFill>
                  <a:schemeClr val="tx1"/>
                </a:solidFill>
                <a:latin typeface="Arial" charset="0"/>
                <a:ea typeface="+mn-ea"/>
                <a:cs typeface="Arial" pitchFamily="34" charset="0"/>
              </a:rPr>
              <a:t>Navigate to the Module 27, Activity 1 page on the course web site.</a:t>
            </a:r>
          </a:p>
          <a:p>
            <a:pPr marL="182880" lvl="1" indent="-91440" algn="l" defTabSz="914400" rtl="0" eaLnBrk="0" fontAlgn="base" latinLnBrk="0" hangingPunct="0">
              <a:spcBef>
                <a:spcPct val="30000"/>
              </a:spcBef>
              <a:spcAft>
                <a:spcPts val="0"/>
              </a:spcAft>
              <a:buFont typeface="Arial" pitchFamily="34" charset="0"/>
              <a:buChar char="•"/>
              <a:defRPr/>
            </a:pPr>
            <a:r>
              <a:rPr lang="en-US" sz="1000" kern="1200" dirty="0">
                <a:solidFill>
                  <a:schemeClr val="tx1"/>
                </a:solidFill>
                <a:latin typeface="Arial" charset="0"/>
                <a:ea typeface="+mn-ea"/>
                <a:cs typeface="Arial" pitchFamily="34" charset="0"/>
              </a:rPr>
              <a:t>Follow the instructions provided on the web page to locate the codebase, launch Eclipse and complete the activity.</a:t>
            </a:r>
          </a:p>
          <a:p>
            <a:pPr defTabSz="432465" eaLnBrk="0" fontAlgn="base" hangingPunct="0">
              <a:spcBef>
                <a:spcPct val="30000"/>
              </a:spcBef>
              <a:spcAft>
                <a:spcPct val="0"/>
              </a:spcAft>
              <a:buClr>
                <a:srgbClr val="000000"/>
              </a:buClr>
              <a:buSzPct val="100000"/>
              <a:defRPr/>
            </a:pPr>
            <a:endParaRPr lang="en-GB" b="1" dirty="0"/>
          </a:p>
          <a:p>
            <a:endParaRPr lang="en-GB" dirty="0"/>
          </a:p>
          <a:p>
            <a:pPr marL="180975" indent="-95250">
              <a:buFont typeface="Arial" pitchFamily="34" charset="0"/>
              <a:buChar char="•"/>
            </a:pPr>
            <a:endParaRPr lang="en-GB" dirty="0"/>
          </a:p>
          <a:p>
            <a:pPr marL="266700" lvl="1" indent="-85725">
              <a:buFont typeface="Courier New" pitchFamily="49" charset="0"/>
              <a:buChar char="o"/>
            </a:pPr>
            <a:endParaRPr lang="en-GB" dirty="0"/>
          </a:p>
        </p:txBody>
      </p:sp>
      <p:sp>
        <p:nvSpPr>
          <p:cNvPr id="9" name="Footer Placeholder 8"/>
          <p:cNvSpPr>
            <a:spLocks noGrp="1"/>
          </p:cNvSpPr>
          <p:nvPr>
            <p:ph type="ftr" sz="quarter" idx="13"/>
          </p:nvPr>
        </p:nvSpPr>
        <p:spPr/>
        <p:txBody>
          <a:bodyPr/>
          <a:lstStyle/>
          <a:p>
            <a:r>
              <a:rPr lang="en-GB" dirty="0"/>
              <a:t>Copyright © Accenture 2012</a:t>
            </a:r>
          </a:p>
        </p:txBody>
      </p:sp>
      <p:sp>
        <p:nvSpPr>
          <p:cNvPr id="11" name="Header Placeholder 10"/>
          <p:cNvSpPr>
            <a:spLocks noGrp="1"/>
          </p:cNvSpPr>
          <p:nvPr>
            <p:ph type="hdr" sz="quarter" idx="14"/>
          </p:nvPr>
        </p:nvSpPr>
        <p:spPr/>
        <p:txBody>
          <a:bodyPr/>
          <a:lstStyle/>
          <a:p>
            <a:r>
              <a:rPr lang="en-GB" dirty="0"/>
              <a:t>ADF 2.0: Java: Spring MVC</a:t>
            </a:r>
          </a:p>
        </p:txBody>
      </p:sp>
      <p:sp>
        <p:nvSpPr>
          <p:cNvPr id="6" name="Slide Number Placeholder 5"/>
          <p:cNvSpPr>
            <a:spLocks noGrp="1"/>
          </p:cNvSpPr>
          <p:nvPr>
            <p:ph type="sldNum" sz="quarter" idx="15"/>
          </p:nvPr>
        </p:nvSpPr>
        <p:spPr/>
        <p:txBody>
          <a:bodyPr/>
          <a:lstStyle/>
          <a:p>
            <a:fld id="{27CE0CED-C9FC-4C42-8AD7-7E9A6B171AE0}" type="slidenum">
              <a:rPr lang="en-GB" smtClean="0"/>
              <a:pPr/>
              <a:t>105</a:t>
            </a:fld>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b="1" dirty="0">
                <a:latin typeface="Arial" charset="0"/>
              </a:rPr>
              <a:t>Faculty Notes:</a:t>
            </a:r>
          </a:p>
          <a:p>
            <a:pPr defTabSz="432465" eaLnBrk="0" fontAlgn="base" hangingPunct="0">
              <a:spcBef>
                <a:spcPct val="30000"/>
              </a:spcBef>
              <a:spcAft>
                <a:spcPct val="0"/>
              </a:spcAft>
              <a:buClr>
                <a:srgbClr val="000000"/>
              </a:buClr>
              <a:buSzPct val="100000"/>
              <a:defRPr/>
            </a:pPr>
            <a:r>
              <a:rPr lang="en-US" dirty="0"/>
              <a:t>Review the information on the slide.</a:t>
            </a:r>
            <a:endParaRPr lang="en-GB" dirty="0"/>
          </a:p>
          <a:p>
            <a:pPr marL="180975" indent="-95250">
              <a:buFont typeface="Arial" pitchFamily="34" charset="0"/>
              <a:buChar char="•"/>
            </a:pPr>
            <a:endParaRPr lang="en-GB" dirty="0"/>
          </a:p>
          <a:p>
            <a:pPr defTabSz="432465" eaLnBrk="0" fontAlgn="base" hangingPunct="0">
              <a:spcBef>
                <a:spcPct val="30000"/>
              </a:spcBef>
              <a:spcAft>
                <a:spcPct val="0"/>
              </a:spcAft>
              <a:buClr>
                <a:srgbClr val="000000"/>
              </a:buClr>
              <a:buSzPct val="100000"/>
              <a:defRPr/>
            </a:pPr>
            <a:r>
              <a:rPr lang="en-GB" b="1" dirty="0"/>
              <a:t>Participant Notes:</a:t>
            </a:r>
            <a:endParaRPr lang="en-US" dirty="0"/>
          </a:p>
          <a:p>
            <a:pPr defTabSz="432465" eaLnBrk="0" fontAlgn="base" hangingPunct="0">
              <a:spcBef>
                <a:spcPct val="30000"/>
              </a:spcBef>
              <a:spcAft>
                <a:spcPct val="0"/>
              </a:spcAft>
              <a:buClr>
                <a:srgbClr val="000000"/>
              </a:buClr>
              <a:buSzPct val="100000"/>
              <a:defRPr/>
            </a:pPr>
            <a:r>
              <a:rPr lang="en-US" dirty="0"/>
              <a:t>N/A</a:t>
            </a:r>
            <a:endParaRPr lang="en-GB" b="1"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107</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Faculty Notes: </a:t>
            </a:r>
          </a:p>
          <a:p>
            <a:pPr marL="0" lvl="1"/>
            <a:r>
              <a:rPr lang="en-GB" dirty="0"/>
              <a:t>Review information on the slide and in the participant notes.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GB" b="1" dirty="0"/>
              <a:t>Note: </a:t>
            </a:r>
            <a:r>
              <a:rPr lang="en-GB" dirty="0"/>
              <a:t>In this module,</a:t>
            </a:r>
            <a:r>
              <a:rPr lang="en-GB" baseline="0" dirty="0"/>
              <a:t> annotations and workflows are covered at a depth that is targeted for this audience. </a:t>
            </a:r>
          </a:p>
          <a:p>
            <a:pPr marL="0" lvl="1">
              <a:defRPr/>
            </a:pPr>
            <a:r>
              <a:rPr lang="en-US" sz="1000" kern="1200" dirty="0">
                <a:solidFill>
                  <a:schemeClr val="tx1"/>
                </a:solidFill>
                <a:latin typeface="Arial" pitchFamily="34" charset="0"/>
                <a:ea typeface="+mn-ea"/>
                <a:cs typeface="Arial" pitchFamily="34" charset="0"/>
              </a:rPr>
              <a:t>When teaching</a:t>
            </a:r>
            <a:r>
              <a:rPr lang="en-US" sz="1000" kern="1200" baseline="0" dirty="0">
                <a:solidFill>
                  <a:schemeClr val="tx1"/>
                </a:solidFill>
                <a:latin typeface="Arial" pitchFamily="34" charset="0"/>
                <a:ea typeface="+mn-ea"/>
                <a:cs typeface="Arial" pitchFamily="34" charset="0"/>
              </a:rPr>
              <a:t> these concepts</a:t>
            </a:r>
            <a:r>
              <a:rPr lang="en-US" sz="1000" kern="1200" dirty="0">
                <a:solidFill>
                  <a:schemeClr val="tx1"/>
                </a:solidFill>
                <a:latin typeface="Arial" pitchFamily="34" charset="0"/>
                <a:ea typeface="+mn-ea"/>
                <a:cs typeface="Arial" pitchFamily="34" charset="0"/>
              </a:rPr>
              <a:t>, to avoid confusion and to avoid adding unnecessary complexity</a:t>
            </a:r>
            <a:r>
              <a:rPr lang="en-US" dirty="0"/>
              <a:t>, thoroughly review </a:t>
            </a:r>
            <a:r>
              <a:rPr lang="en-US" sz="1000" kern="1200" dirty="0">
                <a:solidFill>
                  <a:schemeClr val="tx1"/>
                </a:solidFill>
                <a:latin typeface="Arial" pitchFamily="34" charset="0"/>
                <a:ea typeface="+mn-ea"/>
                <a:cs typeface="Arial" pitchFamily="34" charset="0"/>
              </a:rPr>
              <a:t>all notes, and deliver </a:t>
            </a:r>
            <a:r>
              <a:rPr lang="en-US" sz="1000" u="sng" kern="1200" dirty="0">
                <a:solidFill>
                  <a:schemeClr val="tx1"/>
                </a:solidFill>
                <a:latin typeface="Arial" pitchFamily="34" charset="0"/>
                <a:ea typeface="+mn-ea"/>
                <a:cs typeface="Arial" pitchFamily="34" charset="0"/>
              </a:rPr>
              <a:t>only</a:t>
            </a:r>
            <a:r>
              <a:rPr lang="en-US" sz="1000" kern="1200" dirty="0">
                <a:solidFill>
                  <a:schemeClr val="tx1"/>
                </a:solidFill>
                <a:latin typeface="Arial" pitchFamily="34" charset="0"/>
                <a:ea typeface="+mn-ea"/>
                <a:cs typeface="Arial" pitchFamily="34" charset="0"/>
              </a:rPr>
              <a:t> the content in this</a:t>
            </a:r>
            <a:r>
              <a:rPr lang="en-US" sz="1000" kern="1200" baseline="0" dirty="0">
                <a:solidFill>
                  <a:schemeClr val="tx1"/>
                </a:solidFill>
                <a:latin typeface="Arial" pitchFamily="34" charset="0"/>
                <a:ea typeface="+mn-ea"/>
                <a:cs typeface="Arial" pitchFamily="34" charset="0"/>
              </a:rPr>
              <a:t> deck</a:t>
            </a:r>
            <a:r>
              <a:rPr lang="en-US" sz="1000" kern="1200" dirty="0">
                <a:solidFill>
                  <a:schemeClr val="tx1"/>
                </a:solidFill>
                <a:latin typeface="Arial" pitchFamily="34" charset="0"/>
                <a:ea typeface="+mn-ea"/>
                <a:cs typeface="Arial" pitchFamily="34" charset="0"/>
              </a:rPr>
              <a:t>.</a:t>
            </a:r>
            <a:endParaRPr lang="en-GB" dirty="0"/>
          </a:p>
          <a:p>
            <a:endParaRPr lang="en-US" b="1" dirty="0"/>
          </a:p>
          <a:p>
            <a:r>
              <a:rPr lang="en-US" b="1" dirty="0"/>
              <a:t>Participants Notes:</a:t>
            </a:r>
          </a:p>
          <a:p>
            <a:r>
              <a:rPr lang="en-US" dirty="0"/>
              <a:t>Earlier versions of Spring used xml files for all configurations. This was informally</a:t>
            </a:r>
            <a:r>
              <a:rPr lang="en-US" baseline="0" dirty="0"/>
              <a:t> known as Spring&lt;MVC/&gt;.</a:t>
            </a:r>
            <a:endParaRPr lang="en-US" dirty="0"/>
          </a:p>
          <a:p>
            <a:r>
              <a:rPr lang="en-US" dirty="0"/>
              <a:t>Annotations were introduced in Spring 2.5</a:t>
            </a:r>
            <a:r>
              <a:rPr lang="en-US" baseline="0" dirty="0"/>
              <a:t>. </a:t>
            </a:r>
          </a:p>
          <a:p>
            <a:pPr marL="182880" indent="-91440">
              <a:buFont typeface="Arial" pitchFamily="34" charset="0"/>
              <a:buChar char="•"/>
            </a:pPr>
            <a:r>
              <a:rPr lang="en-US" dirty="0"/>
              <a:t>A</a:t>
            </a:r>
            <a:r>
              <a:rPr lang="en-US" baseline="0" dirty="0"/>
              <a:t>nnotations simplify process of defining dependencies, request mapping, etc. </a:t>
            </a:r>
          </a:p>
          <a:p>
            <a:pPr marL="182880" indent="-91440">
              <a:buFont typeface="Arial" pitchFamily="34" charset="0"/>
              <a:buChar char="•"/>
            </a:pPr>
            <a:r>
              <a:rPr lang="en-US" baseline="0" dirty="0"/>
              <a:t>Annotations will be covered in more detail later in this module.</a:t>
            </a:r>
            <a:endParaRPr lang="en-US"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7</a:t>
            </a:fld>
            <a:endParaRPr lang="en-GB" dirty="0"/>
          </a:p>
        </p:txBody>
      </p:sp>
    </p:spTree>
    <p:extLst>
      <p:ext uri="{BB962C8B-B14F-4D97-AF65-F5344CB8AC3E}">
        <p14:creationId xmlns:p14="http://schemas.microsoft.com/office/powerpoint/2010/main" val="394912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23</a:t>
            </a:fld>
            <a:endParaRPr lang="en-US"/>
          </a:p>
        </p:txBody>
      </p:sp>
    </p:spTree>
    <p:extLst>
      <p:ext uri="{BB962C8B-B14F-4D97-AF65-F5344CB8AC3E}">
        <p14:creationId xmlns:p14="http://schemas.microsoft.com/office/powerpoint/2010/main" val="318746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237211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45980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32465" eaLnBrk="0" fontAlgn="base" hangingPunct="0">
              <a:spcBef>
                <a:spcPct val="30000"/>
              </a:spcBef>
              <a:spcAft>
                <a:spcPct val="0"/>
              </a:spcAft>
              <a:buClr>
                <a:srgbClr val="000000"/>
              </a:buClr>
              <a:buSzPct val="100000"/>
              <a:defRPr/>
            </a:pPr>
            <a:r>
              <a:rPr lang="en-US" b="1" dirty="0"/>
              <a:t>Faculty Notes:</a:t>
            </a:r>
          </a:p>
          <a:p>
            <a:pPr defTabSz="432465" eaLnBrk="0" fontAlgn="base" hangingPunct="0">
              <a:spcBef>
                <a:spcPct val="30000"/>
              </a:spcBef>
              <a:spcAft>
                <a:spcPct val="0"/>
              </a:spcAft>
              <a:buClr>
                <a:srgbClr val="000000"/>
              </a:buClr>
              <a:buSzPct val="100000"/>
              <a:defRPr/>
            </a:pPr>
            <a:r>
              <a:rPr lang="en-US" dirty="0"/>
              <a:t>Review information on the slide and in the</a:t>
            </a:r>
            <a:r>
              <a:rPr lang="en-US" baseline="0" dirty="0"/>
              <a:t> </a:t>
            </a:r>
            <a:r>
              <a:rPr lang="en-US" dirty="0"/>
              <a:t>participant notes.</a:t>
            </a:r>
          </a:p>
          <a:p>
            <a:pPr defTabSz="432465" eaLnBrk="0" fontAlgn="base" hangingPunct="0">
              <a:spcBef>
                <a:spcPct val="30000"/>
              </a:spcBef>
              <a:spcAft>
                <a:spcPct val="0"/>
              </a:spcAft>
              <a:buClr>
                <a:srgbClr val="000000"/>
              </a:buClr>
              <a:buSzPct val="100000"/>
              <a:defRPr/>
            </a:pPr>
            <a:endParaRPr lang="en-US" b="1" dirty="0"/>
          </a:p>
          <a:p>
            <a:pPr defTabSz="432465" eaLnBrk="0" fontAlgn="base" hangingPunct="0">
              <a:spcBef>
                <a:spcPct val="30000"/>
              </a:spcBef>
              <a:spcAft>
                <a:spcPct val="0"/>
              </a:spcAft>
              <a:buClr>
                <a:srgbClr val="000000"/>
              </a:buClr>
              <a:buSzPct val="100000"/>
              <a:defRPr/>
            </a:pPr>
            <a:r>
              <a:rPr lang="en-US" b="1" dirty="0"/>
              <a:t>Participant Notes:</a:t>
            </a:r>
            <a:endParaRPr lang="en-US" dirty="0"/>
          </a:p>
          <a:p>
            <a:r>
              <a:rPr lang="en-US" dirty="0"/>
              <a:t>The Front Controller</a:t>
            </a:r>
            <a:r>
              <a:rPr lang="en-US" baseline="0" dirty="0"/>
              <a:t> </a:t>
            </a:r>
            <a:r>
              <a:rPr lang="en-US" dirty="0"/>
              <a:t>design pattern requires definition of </a:t>
            </a:r>
            <a:r>
              <a:rPr lang="en-US" sz="1000" kern="1200" dirty="0">
                <a:solidFill>
                  <a:schemeClr val="tx1"/>
                </a:solidFill>
                <a:latin typeface="Arial" pitchFamily="34" charset="0"/>
                <a:ea typeface="+mn-ea"/>
                <a:cs typeface="Arial" pitchFamily="34" charset="0"/>
              </a:rPr>
              <a:t>a single component that is responsible for processing application requests.</a:t>
            </a:r>
            <a:endParaRPr lang="en-US" dirty="0"/>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66</a:t>
            </a:fld>
            <a:endParaRPr lang="en-GB" dirty="0"/>
          </a:p>
        </p:txBody>
      </p:sp>
    </p:spTree>
    <p:extLst>
      <p:ext uri="{BB962C8B-B14F-4D97-AF65-F5344CB8AC3E}">
        <p14:creationId xmlns:p14="http://schemas.microsoft.com/office/powerpoint/2010/main" val="199017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Faculty Notes:</a:t>
            </a:r>
          </a:p>
          <a:p>
            <a:r>
              <a:rPr lang="en-US" dirty="0"/>
              <a:t>Review information on the slide and in the participant notes.</a:t>
            </a:r>
          </a:p>
          <a:p>
            <a:endParaRPr lang="en-US" dirty="0"/>
          </a:p>
          <a:p>
            <a:r>
              <a:rPr lang="en-US" b="1" dirty="0"/>
              <a:t>Participant Notes:</a:t>
            </a:r>
          </a:p>
          <a:p>
            <a:r>
              <a:rPr lang="en-US" dirty="0"/>
              <a:t>Configuring DispatcherServlet is the first step in Spring configuration. </a:t>
            </a:r>
          </a:p>
          <a:p>
            <a:pPr marL="182880" indent="-91440">
              <a:buFont typeface="Arial" pitchFamily="34" charset="0"/>
              <a:buChar char="•"/>
            </a:pPr>
            <a:r>
              <a:rPr lang="en-US" dirty="0"/>
              <a:t>&lt;load-on-startup&gt; indicates it should be the first Servlet to load at web server startup.</a:t>
            </a:r>
          </a:p>
        </p:txBody>
      </p:sp>
      <p:sp>
        <p:nvSpPr>
          <p:cNvPr id="4" name="Header Placeholder 3"/>
          <p:cNvSpPr>
            <a:spLocks noGrp="1"/>
          </p:cNvSpPr>
          <p:nvPr>
            <p:ph type="hdr" sz="quarter" idx="10"/>
          </p:nvPr>
        </p:nvSpPr>
        <p:spPr/>
        <p:txBody>
          <a:bodyPr/>
          <a:lstStyle/>
          <a:p>
            <a:r>
              <a:rPr lang="en-GB" dirty="0"/>
              <a:t>ADF 2.0: Java: Spring MVC</a:t>
            </a:r>
          </a:p>
        </p:txBody>
      </p:sp>
      <p:sp>
        <p:nvSpPr>
          <p:cNvPr id="5" name="Footer Placeholder 4"/>
          <p:cNvSpPr>
            <a:spLocks noGrp="1"/>
          </p:cNvSpPr>
          <p:nvPr>
            <p:ph type="ftr" sz="quarter" idx="11"/>
          </p:nvPr>
        </p:nvSpPr>
        <p:spPr/>
        <p:txBody>
          <a:bodyPr/>
          <a:lstStyle/>
          <a:p>
            <a:r>
              <a:rPr lang="en-GB" dirty="0"/>
              <a:t>Copyright © Accenture 2012</a:t>
            </a:r>
          </a:p>
        </p:txBody>
      </p:sp>
      <p:sp>
        <p:nvSpPr>
          <p:cNvPr id="6" name="Slide Number Placeholder 5"/>
          <p:cNvSpPr>
            <a:spLocks noGrp="1"/>
          </p:cNvSpPr>
          <p:nvPr>
            <p:ph type="sldNum" sz="quarter" idx="12"/>
          </p:nvPr>
        </p:nvSpPr>
        <p:spPr/>
        <p:txBody>
          <a:bodyPr/>
          <a:lstStyle/>
          <a:p>
            <a:fld id="{27CE0CED-C9FC-4C42-8AD7-7E9A6B171AE0}" type="slidenum">
              <a:rPr lang="en-GB" smtClean="0"/>
              <a:pPr/>
              <a:t>67</a:t>
            </a:fld>
            <a:endParaRPr lang="en-GB" dirty="0"/>
          </a:p>
        </p:txBody>
      </p:sp>
    </p:spTree>
    <p:extLst>
      <p:ext uri="{BB962C8B-B14F-4D97-AF65-F5344CB8AC3E}">
        <p14:creationId xmlns:p14="http://schemas.microsoft.com/office/powerpoint/2010/main" val="1347580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spTree>
    <p:extLst>
      <p:ext uri="{BB962C8B-B14F-4D97-AF65-F5344CB8AC3E}">
        <p14:creationId xmlns:p14="http://schemas.microsoft.com/office/powerpoint/2010/main" val="41953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8229600" cy="4525963"/>
          </a:xfrm>
        </p:spPr>
        <p:txBody>
          <a:bodyPr/>
          <a:lstStyle>
            <a:lvl1pPr>
              <a:defRPr sz="2400"/>
            </a:lvl1pPr>
            <a:lvl2pPr>
              <a:defRPr sz="2400"/>
            </a:lvl2pPr>
            <a:lvl3pPr>
              <a:defRPr sz="2200"/>
            </a:lvl3pPr>
            <a:lvl4pPr>
              <a:defRPr sz="2000" baseline="0"/>
            </a:lvl4pPr>
            <a:lvl5pPr>
              <a:defRPr sz="1800"/>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0.xml"/><Relationship Id="rId1" Type="http://schemas.openxmlformats.org/officeDocument/2006/relationships/tags" Target="../tags/tag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0.xml"/><Relationship Id="rId1" Type="http://schemas.openxmlformats.org/officeDocument/2006/relationships/tags" Target="../tags/tag19.xml"/><Relationship Id="rId4" Type="http://schemas.openxmlformats.org/officeDocument/2006/relationships/image" Target="../media/image30.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20.xml"/><Relationship Id="rId5" Type="http://schemas.openxmlformats.org/officeDocument/2006/relationships/image" Target="../media/image32.png"/><Relationship Id="rId4" Type="http://schemas.openxmlformats.org/officeDocument/2006/relationships/image" Target="../media/image31.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0.xml"/><Relationship Id="rId1" Type="http://schemas.openxmlformats.org/officeDocument/2006/relationships/tags" Target="../tags/tag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0.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hyperlink" Target="MessageConverters.docx" TargetMode="Externa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7.xml"/><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0.xml"/><Relationship Id="rId5" Type="http://schemas.openxmlformats.org/officeDocument/2006/relationships/image" Target="../media/image22.png"/><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11.xml"/><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12.xml"/><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3.xml"/><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27.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80/user/name=sunil" TargetMode="External"/><Relationship Id="rId7" Type="http://schemas.openxmlformats.org/officeDocument/2006/relationships/hyperlink" Target="http://localhost:8080/person/Mike;dob=2017-02-12" TargetMode="External"/><Relationship Id="rId2" Type="http://schemas.openxmlformats.org/officeDocument/2006/relationships/hyperlink" Target="http://localhost:8080/user/firstName=Sunil/lastName=Singh" TargetMode="External"/><Relationship Id="rId1" Type="http://schemas.openxmlformats.org/officeDocument/2006/relationships/slideLayout" Target="../slideLayouts/slideLayout20.xml"/><Relationship Id="rId6" Type="http://schemas.openxmlformats.org/officeDocument/2006/relationships/hyperlink" Target="http://localhost:8080/car/Audi;color=RED,BLACK,WHITE" TargetMode="External"/><Relationship Id="rId5" Type="http://schemas.openxmlformats.org/officeDocument/2006/relationships/hyperlink" Target="http://localhost:8080/employee/Mike;id=12;dept=HR;/India;id=25" TargetMode="External"/><Relationship Id="rId4" Type="http://schemas.openxmlformats.org/officeDocument/2006/relationships/hyperlink" Target="http://localhost:8080/employee/Mike;salary=45000;dept=HR"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docs.spring.io/spring/docs/current/spring-framework-reference/web.html#mvc-ann-cookievalue" TargetMode="External"/><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hyperlink" Target="https://docs.spring.io/spring-framework/docs/5.2.5.RELEASE/javadoc-api/org/springframework/beans/BeanUtils.html#isSimpleProperty-java.lang.Class-" TargetMode="External"/><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https://docs.spring.io/spring-framework/docs/5.2.5.RELEASE/javadoc-api/org/springframework/beans/BeanUtils.html#isSimpleProperty-java.lang.Class-"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3" Type="http://schemas.openxmlformats.org/officeDocument/2006/relationships/hyperlink" Target="https://docs.spring.io/spring/docs/current/spring-framework-reference/web.html#mvc-caching-etag-lastmodified"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3" Type="http://schemas.openxmlformats.org/officeDocument/2006/relationships/hyperlink" Target="https://docs.spring.io/spring/docs/current/spring-framework-reference/web.html#mvc-ann-async" TargetMode="External"/><Relationship Id="rId2" Type="http://schemas.openxmlformats.org/officeDocument/2006/relationships/notesSlide" Target="../notesSlides/notesSlide30.xml"/><Relationship Id="rId1" Type="http://schemas.openxmlformats.org/officeDocument/2006/relationships/slideLayout" Target="../slideLayouts/slideLayout20.xml"/><Relationship Id="rId5" Type="http://schemas.openxmlformats.org/officeDocument/2006/relationships/hyperlink" Target="https://docs.spring.io/spring/docs/current/spring-framework-reference/web.html#mvc-ann-async-reactive-types" TargetMode="External"/><Relationship Id="rId4" Type="http://schemas.openxmlformats.org/officeDocument/2006/relationships/hyperlink" Target="https://docs.spring.io/spring/docs/current/spring-framework-reference/web.html#mvc-ann-async-http-streaming"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docs.spring.io/spring/docs/current/spring-framework-reference/web.html#mvc-ann-async" TargetMode="External"/><Relationship Id="rId2" Type="http://schemas.openxmlformats.org/officeDocument/2006/relationships/notesSlide" Target="../notesSlides/notesSlide31.xml"/><Relationship Id="rId1" Type="http://schemas.openxmlformats.org/officeDocument/2006/relationships/slideLayout" Target="../slideLayouts/slideLayout20.xml"/><Relationship Id="rId5" Type="http://schemas.openxmlformats.org/officeDocument/2006/relationships/hyperlink" Target="https://docs.spring.io/spring/docs/current/spring-framework-reference/web.html#mvc-ann-async-reactive-types" TargetMode="External"/><Relationship Id="rId4" Type="http://schemas.openxmlformats.org/officeDocument/2006/relationships/hyperlink" Target="https://docs.spring.io/spring/docs/current/spring-framework-reference/web.html#mvc-ann-async-http-streaming"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docs.spring.io/spring-framework/docs/5.2.5.RELEASE/javadoc-api/org/springframework/beans/BeanUtils.html#isSimpleProperty-java.lang.Class-" TargetMode="External"/><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Application Delivery Fundamentals 2.0 B:</a:t>
            </a:r>
            <a:br>
              <a:rPr lang="en-US" dirty="0"/>
            </a:br>
            <a:r>
              <a:rPr lang="en-US" dirty="0"/>
              <a:t>Java</a:t>
            </a:r>
          </a:p>
        </p:txBody>
      </p:sp>
      <p:sp>
        <p:nvSpPr>
          <p:cNvPr id="4" name="Text Placeholder 3"/>
          <p:cNvSpPr>
            <a:spLocks noGrp="1"/>
          </p:cNvSpPr>
          <p:nvPr>
            <p:ph type="body" sz="quarter" idx="11"/>
          </p:nvPr>
        </p:nvSpPr>
        <p:spPr/>
        <p:txBody>
          <a:bodyPr/>
          <a:lstStyle/>
          <a:p>
            <a:r>
              <a:rPr lang="en-US" dirty="0"/>
              <a:t>Spring MVC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DF18A-09FB-4FBB-A78E-A1C491D10193}"/>
              </a:ext>
            </a:extLst>
          </p:cNvPr>
          <p:cNvSpPr>
            <a:spLocks noGrp="1"/>
          </p:cNvSpPr>
          <p:nvPr>
            <p:ph sz="quarter" idx="12"/>
          </p:nvPr>
        </p:nvSpPr>
        <p:spPr/>
        <p:txBody>
          <a:bodyPr>
            <a:normAutofit fontScale="92500" lnSpcReduction="10000"/>
          </a:bodyPr>
          <a:lstStyle/>
          <a:p>
            <a:pPr marL="0" indent="0">
              <a:buNone/>
            </a:pPr>
            <a:r>
              <a:rPr lang="en-IN" dirty="0"/>
              <a:t>&lt;web-app&gt;</a:t>
            </a:r>
          </a:p>
          <a:p>
            <a:pPr marL="0" indent="0">
              <a:buNone/>
            </a:pPr>
            <a:r>
              <a:rPr lang="en-IN" dirty="0"/>
              <a:t>    &lt;listener&gt;</a:t>
            </a:r>
          </a:p>
          <a:p>
            <a:pPr marL="0" indent="0">
              <a:buNone/>
            </a:pPr>
            <a:r>
              <a:rPr lang="en-IN" dirty="0"/>
              <a:t>        &lt;listener-class&gt;</a:t>
            </a:r>
            <a:r>
              <a:rPr lang="en-IN" dirty="0" err="1"/>
              <a:t>org.springframework.web.context.ContextLoaderListener</a:t>
            </a:r>
            <a:r>
              <a:rPr lang="en-IN" dirty="0"/>
              <a:t>&lt;/listener-class&gt;</a:t>
            </a:r>
          </a:p>
          <a:p>
            <a:pPr marL="0" indent="0">
              <a:buNone/>
            </a:pPr>
            <a:r>
              <a:rPr lang="en-IN" dirty="0"/>
              <a:t>    &lt;/listener&gt;</a:t>
            </a:r>
          </a:p>
          <a:p>
            <a:pPr marL="0" indent="0">
              <a:buNone/>
            </a:pPr>
            <a:r>
              <a:rPr lang="en-IN" dirty="0"/>
              <a:t>    &lt;context-param&gt;</a:t>
            </a:r>
          </a:p>
          <a:p>
            <a:pPr marL="0" indent="0">
              <a:buNone/>
            </a:pPr>
            <a:r>
              <a:rPr lang="en-IN" dirty="0"/>
              <a:t>        &lt;param-name&gt;</a:t>
            </a:r>
            <a:r>
              <a:rPr lang="en-IN" dirty="0" err="1"/>
              <a:t>contextConfigLocation</a:t>
            </a:r>
            <a:r>
              <a:rPr lang="en-IN" dirty="0"/>
              <a:t>&lt;/param-name&gt;</a:t>
            </a:r>
          </a:p>
          <a:p>
            <a:pPr marL="0" indent="0">
              <a:buNone/>
            </a:pPr>
            <a:r>
              <a:rPr lang="en-IN" dirty="0"/>
              <a:t>        &lt;param-value&gt;/WEB-INF/app-context.xml&lt;/param-value&gt;</a:t>
            </a:r>
          </a:p>
          <a:p>
            <a:pPr marL="0" indent="0">
              <a:buNone/>
            </a:pPr>
            <a:r>
              <a:rPr lang="en-IN" dirty="0"/>
              <a:t>    &lt;/context-param&gt;</a:t>
            </a:r>
          </a:p>
          <a:p>
            <a:pPr marL="0" indent="0">
              <a:buNone/>
            </a:pPr>
            <a:endParaRPr lang="en-IN" dirty="0"/>
          </a:p>
          <a:p>
            <a:pPr marL="0" indent="0">
              <a:buNone/>
            </a:pPr>
            <a:endParaRPr lang="en-IN" dirty="0"/>
          </a:p>
        </p:txBody>
      </p:sp>
      <p:sp>
        <p:nvSpPr>
          <p:cNvPr id="2" name="Title 1">
            <a:extLst>
              <a:ext uri="{FF2B5EF4-FFF2-40B4-BE49-F238E27FC236}">
                <a16:creationId xmlns:a16="http://schemas.microsoft.com/office/drawing/2014/main" id="{D9E4F851-68A2-46C7-8BFD-6F53D27DE13D}"/>
              </a:ext>
            </a:extLst>
          </p:cNvPr>
          <p:cNvSpPr>
            <a:spLocks noGrp="1"/>
          </p:cNvSpPr>
          <p:nvPr>
            <p:ph type="title"/>
          </p:nvPr>
        </p:nvSpPr>
        <p:spPr/>
        <p:txBody>
          <a:bodyPr/>
          <a:lstStyle/>
          <a:p>
            <a:r>
              <a:rPr lang="en-IN" dirty="0"/>
              <a:t>Dispatcher Servlet</a:t>
            </a:r>
          </a:p>
        </p:txBody>
      </p:sp>
    </p:spTree>
    <p:extLst>
      <p:ext uri="{BB962C8B-B14F-4D97-AF65-F5344CB8AC3E}">
        <p14:creationId xmlns:p14="http://schemas.microsoft.com/office/powerpoint/2010/main" val="18587596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Components</a:t>
            </a:r>
          </a:p>
        </p:txBody>
      </p:sp>
      <p:sp>
        <p:nvSpPr>
          <p:cNvPr id="4" name="Rounded Rectangle 3"/>
          <p:cNvSpPr/>
          <p:nvPr/>
        </p:nvSpPr>
        <p:spPr>
          <a:xfrm>
            <a:off x="3599556" y="1374529"/>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89025"/>
            <a:endParaRPr lang="en-US" sz="1100" dirty="0">
              <a:latin typeface="Arial" pitchFamily="34" charset="0"/>
              <a:cs typeface="Arial" pitchFamily="34" charset="0"/>
            </a:endParaRPr>
          </a:p>
          <a:p>
            <a:pPr marL="1089025"/>
            <a:r>
              <a:rPr lang="en-US" sz="1600" dirty="0">
                <a:latin typeface="Arial" pitchFamily="34" charset="0"/>
                <a:cs typeface="Arial" pitchFamily="34" charset="0"/>
              </a:rPr>
              <a:t>Acts as a Controller</a:t>
            </a:r>
          </a:p>
          <a:p>
            <a:endParaRPr lang="en-US" dirty="0">
              <a:latin typeface="Arial" pitchFamily="34" charset="0"/>
              <a:cs typeface="Arial" pitchFamily="34" charset="0"/>
            </a:endParaRPr>
          </a:p>
        </p:txBody>
      </p:sp>
      <p:sp>
        <p:nvSpPr>
          <p:cNvPr id="6" name="Pentagon 5"/>
          <p:cNvSpPr/>
          <p:nvPr/>
        </p:nvSpPr>
        <p:spPr>
          <a:xfrm rot="10800000">
            <a:off x="2338287" y="1462883"/>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itchFamily="34" charset="0"/>
              <a:cs typeface="Arial" pitchFamily="34" charset="0"/>
            </a:endParaRPr>
          </a:p>
        </p:txBody>
      </p:sp>
      <p:sp>
        <p:nvSpPr>
          <p:cNvPr id="5" name="Pentagon 4"/>
          <p:cNvSpPr/>
          <p:nvPr/>
        </p:nvSpPr>
        <p:spPr>
          <a:xfrm>
            <a:off x="362872" y="1460594"/>
            <a:ext cx="2409357"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itchFamily="34" charset="0"/>
                <a:cs typeface="Arial" pitchFamily="34" charset="0"/>
              </a:rPr>
              <a:t>DispatcherServlet</a:t>
            </a:r>
            <a:r>
              <a:rPr lang="en-US" sz="2000" dirty="0">
                <a:solidFill>
                  <a:schemeClr val="tx1"/>
                </a:solidFill>
                <a:latin typeface="Arial" pitchFamily="34" charset="0"/>
                <a:cs typeface="Arial" pitchFamily="34" charset="0"/>
              </a:rPr>
              <a:t> </a:t>
            </a:r>
          </a:p>
        </p:txBody>
      </p:sp>
      <p:sp>
        <p:nvSpPr>
          <p:cNvPr id="7" name="Rounded Rectangle 6"/>
          <p:cNvSpPr/>
          <p:nvPr/>
        </p:nvSpPr>
        <p:spPr>
          <a:xfrm>
            <a:off x="3585041" y="2279775"/>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latin typeface="Arial" pitchFamily="34" charset="0"/>
              <a:cs typeface="Arial" pitchFamily="34" charset="0"/>
            </a:endParaRPr>
          </a:p>
          <a:p>
            <a:pPr marL="280988"/>
            <a:r>
              <a:rPr lang="en-US" sz="1600" dirty="0">
                <a:latin typeface="Arial" pitchFamily="34" charset="0"/>
                <a:cs typeface="Arial" pitchFamily="34" charset="0"/>
              </a:rPr>
              <a:t>This class will return the Model And View</a:t>
            </a:r>
          </a:p>
          <a:p>
            <a:endParaRPr lang="en-US" dirty="0">
              <a:latin typeface="Arial" pitchFamily="34" charset="0"/>
              <a:cs typeface="Arial" pitchFamily="34" charset="0"/>
            </a:endParaRPr>
          </a:p>
        </p:txBody>
      </p:sp>
      <p:sp>
        <p:nvSpPr>
          <p:cNvPr id="8" name="Pentagon 7"/>
          <p:cNvSpPr/>
          <p:nvPr/>
        </p:nvSpPr>
        <p:spPr>
          <a:xfrm rot="10800000">
            <a:off x="2338286" y="2340439"/>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itchFamily="34" charset="0"/>
              <a:cs typeface="Arial" pitchFamily="34" charset="0"/>
            </a:endParaRPr>
          </a:p>
        </p:txBody>
      </p:sp>
      <p:sp>
        <p:nvSpPr>
          <p:cNvPr id="9" name="Pentagon 8"/>
          <p:cNvSpPr/>
          <p:nvPr/>
        </p:nvSpPr>
        <p:spPr>
          <a:xfrm>
            <a:off x="348358" y="2337704"/>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itchFamily="34" charset="0"/>
                <a:cs typeface="Arial" pitchFamily="34" charset="0"/>
              </a:rPr>
              <a:t>Controller Class </a:t>
            </a:r>
          </a:p>
        </p:txBody>
      </p:sp>
      <p:sp>
        <p:nvSpPr>
          <p:cNvPr id="10" name="Rounded Rectangle 9"/>
          <p:cNvSpPr/>
          <p:nvPr/>
        </p:nvSpPr>
        <p:spPr>
          <a:xfrm>
            <a:off x="3585041" y="3170952"/>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latin typeface="Arial" pitchFamily="34" charset="0"/>
                <a:cs typeface="Arial" pitchFamily="34" charset="0"/>
              </a:rPr>
              <a:t> The class of the object that will be used to represent the user data. This is also called Form Backing Bean</a:t>
            </a:r>
          </a:p>
          <a:p>
            <a:endParaRPr lang="en-US" sz="2000" dirty="0">
              <a:latin typeface="Arial" pitchFamily="34" charset="0"/>
              <a:cs typeface="Arial" pitchFamily="34" charset="0"/>
            </a:endParaRPr>
          </a:p>
        </p:txBody>
      </p:sp>
      <p:sp>
        <p:nvSpPr>
          <p:cNvPr id="11" name="Pentagon 10"/>
          <p:cNvSpPr/>
          <p:nvPr/>
        </p:nvSpPr>
        <p:spPr>
          <a:xfrm rot="10800000">
            <a:off x="2338286" y="3288334"/>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itchFamily="34" charset="0"/>
              <a:cs typeface="Arial" pitchFamily="34" charset="0"/>
            </a:endParaRPr>
          </a:p>
        </p:txBody>
      </p:sp>
      <p:sp>
        <p:nvSpPr>
          <p:cNvPr id="12" name="Pentagon 11"/>
          <p:cNvSpPr/>
          <p:nvPr/>
        </p:nvSpPr>
        <p:spPr>
          <a:xfrm>
            <a:off x="348358" y="3271085"/>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itchFamily="34" charset="0"/>
                <a:cs typeface="Arial" pitchFamily="34" charset="0"/>
              </a:rPr>
              <a:t>CommandClass</a:t>
            </a:r>
          </a:p>
        </p:txBody>
      </p:sp>
      <p:sp>
        <p:nvSpPr>
          <p:cNvPr id="13" name="Rounded Rectangle 12"/>
          <p:cNvSpPr/>
          <p:nvPr/>
        </p:nvSpPr>
        <p:spPr>
          <a:xfrm>
            <a:off x="3595020" y="4114298"/>
            <a:ext cx="4833245" cy="843396"/>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7663"/>
            <a:endParaRPr lang="en-US" sz="300" dirty="0">
              <a:latin typeface="Arial" pitchFamily="34" charset="0"/>
              <a:cs typeface="Arial" pitchFamily="34" charset="0"/>
            </a:endParaRPr>
          </a:p>
          <a:p>
            <a:pPr marL="163513"/>
            <a:r>
              <a:rPr lang="en-US" sz="1600" dirty="0">
                <a:latin typeface="Arial" pitchFamily="34" charset="0"/>
                <a:cs typeface="Arial" pitchFamily="34" charset="0"/>
              </a:rPr>
              <a:t>Customizable view resolution class Application Context Configuration file</a:t>
            </a:r>
          </a:p>
          <a:p>
            <a:endParaRPr lang="en-US" dirty="0">
              <a:latin typeface="Arial" pitchFamily="34" charset="0"/>
              <a:cs typeface="Arial" pitchFamily="34" charset="0"/>
            </a:endParaRPr>
          </a:p>
        </p:txBody>
      </p:sp>
      <p:sp>
        <p:nvSpPr>
          <p:cNvPr id="14" name="Pentagon 13"/>
          <p:cNvSpPr/>
          <p:nvPr/>
        </p:nvSpPr>
        <p:spPr>
          <a:xfrm rot="10800000">
            <a:off x="2367315" y="4231680"/>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itchFamily="34" charset="0"/>
              <a:cs typeface="Arial" pitchFamily="34" charset="0"/>
            </a:endParaRPr>
          </a:p>
        </p:txBody>
      </p:sp>
      <p:sp>
        <p:nvSpPr>
          <p:cNvPr id="15" name="Pentagon 14"/>
          <p:cNvSpPr/>
          <p:nvPr/>
        </p:nvSpPr>
        <p:spPr>
          <a:xfrm>
            <a:off x="377387" y="4214431"/>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itchFamily="34" charset="0"/>
                <a:cs typeface="Arial" pitchFamily="34" charset="0"/>
              </a:rPr>
              <a:t>ViewResolver </a:t>
            </a:r>
          </a:p>
        </p:txBody>
      </p:sp>
      <p:sp>
        <p:nvSpPr>
          <p:cNvPr id="17" name="Rounded Rectangle 16"/>
          <p:cNvSpPr/>
          <p:nvPr/>
        </p:nvSpPr>
        <p:spPr>
          <a:xfrm>
            <a:off x="3580505" y="5026338"/>
            <a:ext cx="4833245" cy="775413"/>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538288"/>
            <a:endParaRPr lang="en-US" sz="1050" dirty="0"/>
          </a:p>
          <a:p>
            <a:pPr marL="1538288"/>
            <a:r>
              <a:rPr lang="en-US" sz="1600" dirty="0">
                <a:latin typeface="Arial" pitchFamily="34" charset="0"/>
                <a:cs typeface="Arial" pitchFamily="34" charset="0"/>
              </a:rPr>
              <a:t>Acts as View</a:t>
            </a:r>
          </a:p>
        </p:txBody>
      </p:sp>
      <p:sp>
        <p:nvSpPr>
          <p:cNvPr id="18" name="Pentagon 17"/>
          <p:cNvSpPr/>
          <p:nvPr/>
        </p:nvSpPr>
        <p:spPr>
          <a:xfrm rot="10800000">
            <a:off x="2352800" y="5111480"/>
            <a:ext cx="951541"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itchFamily="34" charset="0"/>
              <a:cs typeface="Arial" pitchFamily="34" charset="0"/>
            </a:endParaRPr>
          </a:p>
        </p:txBody>
      </p:sp>
      <p:sp>
        <p:nvSpPr>
          <p:cNvPr id="19" name="Pentagon 18"/>
          <p:cNvSpPr/>
          <p:nvPr/>
        </p:nvSpPr>
        <p:spPr>
          <a:xfrm>
            <a:off x="362872" y="5094231"/>
            <a:ext cx="2425806" cy="637179"/>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itchFamily="34" charset="0"/>
                <a:cs typeface="Arial" pitchFamily="34" charset="0"/>
              </a:rPr>
              <a:t>JSP* </a:t>
            </a:r>
          </a:p>
        </p:txBody>
      </p:sp>
      <p:sp>
        <p:nvSpPr>
          <p:cNvPr id="22" name="Rounded Rectangle 21"/>
          <p:cNvSpPr/>
          <p:nvPr/>
        </p:nvSpPr>
        <p:spPr>
          <a:xfrm>
            <a:off x="365761" y="5958840"/>
            <a:ext cx="8077200" cy="574431"/>
          </a:xfrm>
          <a:prstGeom prst="round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b="1" dirty="0">
                <a:solidFill>
                  <a:schemeClr val="bg1"/>
                </a:solidFill>
                <a:latin typeface="Arial" pitchFamily="34" charset="0"/>
                <a:cs typeface="Arial" pitchFamily="34" charset="0"/>
              </a:rPr>
              <a:t>Note: </a:t>
            </a:r>
            <a:r>
              <a:rPr lang="en-US" sz="1400" dirty="0">
                <a:solidFill>
                  <a:schemeClr val="bg1"/>
                </a:solidFill>
                <a:latin typeface="Arial" pitchFamily="34" charset="0"/>
                <a:cs typeface="Arial" pitchFamily="34" charset="0"/>
              </a:rPr>
              <a:t>*JSP is not part of Spring but it is commonly used to create a user interface in Spring applications </a:t>
            </a:r>
          </a:p>
          <a:p>
            <a:pPr marL="1538288"/>
            <a:endParaRPr lang="en-US" sz="1400" dirty="0">
              <a:solidFill>
                <a:schemeClr val="bg1"/>
              </a:solidFill>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a:solidFill>
                  <a:srgbClr val="003344"/>
                </a:solidFill>
                <a:latin typeface="Arial"/>
                <a:ea typeface="+mj-ea"/>
                <a:cs typeface="Arial" pitchFamily="34" charset="0"/>
              </a:rPr>
              <a:t>7</a:t>
            </a:r>
            <a:endPar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3" grpId="0" animBg="1"/>
      <p:bldP spid="17" grpId="0" animBg="1"/>
      <p:bldP spid="2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6165849" cy="4824414"/>
          </a:xfrm>
        </p:spPr>
        <p:txBody>
          <a:bodyPr>
            <a:normAutofit fontScale="77500" lnSpcReduction="20000"/>
          </a:bodyPr>
          <a:lstStyle/>
          <a:p>
            <a:r>
              <a:rPr lang="en-US" dirty="0"/>
              <a:t>Demonstration : </a:t>
            </a:r>
          </a:p>
          <a:p>
            <a:pPr marL="231775" lvl="1">
              <a:spcBef>
                <a:spcPts val="1200"/>
              </a:spcBef>
              <a:buNone/>
            </a:pPr>
            <a:r>
              <a:rPr lang="en-US" sz="2200" dirty="0"/>
              <a:t>	</a:t>
            </a:r>
            <a:r>
              <a:rPr lang="en-US" sz="2100" dirty="0"/>
              <a:t>Create a Spring MVC application. </a:t>
            </a:r>
          </a:p>
          <a:p>
            <a:r>
              <a:rPr lang="en-US" dirty="0"/>
              <a:t>Environment: </a:t>
            </a:r>
            <a:r>
              <a:rPr lang="en-US" sz="1900" dirty="0"/>
              <a:t>Eclipse</a:t>
            </a:r>
            <a:endParaRPr lang="en-US" sz="2200" dirty="0"/>
          </a:p>
          <a:p>
            <a:r>
              <a:rPr lang="en-US" dirty="0"/>
              <a:t>Duration:  </a:t>
            </a:r>
            <a:r>
              <a:rPr lang="en-US" sz="1900" dirty="0"/>
              <a:t>20 min</a:t>
            </a:r>
            <a:endParaRPr lang="en-US" dirty="0"/>
          </a:p>
          <a:p>
            <a:r>
              <a:rPr lang="en-US" dirty="0"/>
              <a:t>Steps:</a:t>
            </a:r>
          </a:p>
          <a:p>
            <a:pPr marL="554037" lvl="0" indent="-457200">
              <a:lnSpc>
                <a:spcPct val="110000"/>
              </a:lnSpc>
              <a:buFont typeface="+mj-lt"/>
              <a:buAutoNum type="arabicPeriod"/>
              <a:defRPr/>
            </a:pPr>
            <a:r>
              <a:rPr lang="en-US" sz="2100" dirty="0"/>
              <a:t>Open Project ADFExtensionCodebaseM3_Spring </a:t>
            </a:r>
            <a:r>
              <a:rPr lang="en-US" sz="2100" dirty="0" err="1"/>
              <a:t>MVC_participant</a:t>
            </a:r>
            <a:endParaRPr lang="en-US" sz="2100" dirty="0"/>
          </a:p>
          <a:p>
            <a:pPr marL="554037" lvl="0" indent="-457200">
              <a:lnSpc>
                <a:spcPct val="110000"/>
              </a:lnSpc>
              <a:buFont typeface="+mj-lt"/>
              <a:buAutoNum type="arabicPeriod"/>
              <a:defRPr/>
            </a:pPr>
            <a:r>
              <a:rPr lang="en-US" sz="2100" dirty="0"/>
              <a:t>Navigate to Java Resources/</a:t>
            </a:r>
            <a:r>
              <a:rPr lang="en-US" sz="2100" dirty="0" err="1"/>
              <a:t>src</a:t>
            </a:r>
            <a:endParaRPr lang="en-US" sz="2100" dirty="0"/>
          </a:p>
          <a:p>
            <a:pPr marL="554037" lvl="0" indent="-457200">
              <a:lnSpc>
                <a:spcPct val="110000"/>
              </a:lnSpc>
              <a:buFont typeface="+mj-lt"/>
              <a:buAutoNum type="arabicPeriod"/>
              <a:defRPr/>
            </a:pPr>
            <a:r>
              <a:rPr lang="en-US" sz="2100" dirty="0"/>
              <a:t>Open package </a:t>
            </a:r>
            <a:r>
              <a:rPr lang="en-US" sz="2400" dirty="0"/>
              <a:t>com.accenture.adfx.newcodington.module3.sample</a:t>
            </a:r>
          </a:p>
          <a:p>
            <a:pPr marL="554037" indent="-457200">
              <a:lnSpc>
                <a:spcPct val="110000"/>
              </a:lnSpc>
              <a:buFont typeface="+mj-lt"/>
              <a:buAutoNum type="arabicPeriod"/>
              <a:defRPr/>
            </a:pPr>
            <a:r>
              <a:rPr lang="en-US" sz="2100" dirty="0"/>
              <a:t>Open SpringappController.java and complete the TODOs.</a:t>
            </a:r>
          </a:p>
          <a:p>
            <a:pPr marL="554037" indent="-457200">
              <a:lnSpc>
                <a:spcPct val="110000"/>
              </a:lnSpc>
              <a:buFont typeface="+mj-lt"/>
              <a:buAutoNum type="arabicPeriod"/>
              <a:defRPr/>
            </a:pPr>
            <a:r>
              <a:rPr lang="en-US" sz="2100" dirty="0"/>
              <a:t>Open and review the index.html, web.xml, Module3-servlet.xml and hello.jsp files.</a:t>
            </a:r>
          </a:p>
          <a:p>
            <a:endParaRPr lang="en-US" dirty="0"/>
          </a:p>
        </p:txBody>
      </p:sp>
      <p:sp>
        <p:nvSpPr>
          <p:cNvPr id="3" name="Title 2"/>
          <p:cNvSpPr>
            <a:spLocks noGrp="1"/>
          </p:cNvSpPr>
          <p:nvPr>
            <p:ph type="title"/>
          </p:nvPr>
        </p:nvSpPr>
        <p:spPr/>
        <p:txBody>
          <a:bodyPr/>
          <a:lstStyle/>
          <a:p>
            <a:r>
              <a:rPr lang="en-US" dirty="0"/>
              <a:t>Spring MVC : See-It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err="1"/>
              <a:t>ModelAndView</a:t>
            </a:r>
            <a:endParaRPr lang="en-US" dirty="0"/>
          </a:p>
        </p:txBody>
      </p:sp>
      <p:sp>
        <p:nvSpPr>
          <p:cNvPr id="3" name="Content Placeholder 2"/>
          <p:cNvSpPr>
            <a:spLocks noGrp="1"/>
          </p:cNvSpPr>
          <p:nvPr>
            <p:ph idx="1"/>
          </p:nvPr>
        </p:nvSpPr>
        <p:spPr>
          <a:xfrm>
            <a:off x="369650" y="1262859"/>
            <a:ext cx="8148311" cy="1305244"/>
          </a:xfrm>
        </p:spPr>
        <p:txBody>
          <a:bodyPr>
            <a:noAutofit/>
          </a:bodyPr>
          <a:lstStyle/>
          <a:p>
            <a:r>
              <a:rPr lang="en-US" sz="2000" b="1" dirty="0"/>
              <a:t>ModelAndView </a:t>
            </a:r>
            <a:r>
              <a:rPr lang="en-US" sz="2000" dirty="0"/>
              <a:t>contains the model (some data) and either a logical view name, or an implementation of the </a:t>
            </a:r>
            <a:r>
              <a:rPr lang="en-US" sz="2000" b="1" dirty="0"/>
              <a:t>View </a:t>
            </a:r>
            <a:r>
              <a:rPr lang="en-US" sz="2000" dirty="0"/>
              <a:t>interface.</a:t>
            </a:r>
          </a:p>
          <a:p>
            <a:endParaRPr lang="en-US" dirty="0"/>
          </a:p>
        </p:txBody>
      </p:sp>
      <p:pic>
        <p:nvPicPr>
          <p:cNvPr id="43011" name="Picture 3"/>
          <p:cNvPicPr>
            <a:picLocks noChangeAspect="1" noChangeArrowheads="1"/>
          </p:cNvPicPr>
          <p:nvPr/>
        </p:nvPicPr>
        <p:blipFill>
          <a:blip r:embed="rId4" cstate="email"/>
          <a:srcRect/>
          <a:stretch>
            <a:fillRect/>
          </a:stretch>
        </p:blipFill>
        <p:spPr bwMode="auto">
          <a:xfrm>
            <a:off x="2118185" y="2153859"/>
            <a:ext cx="4172989" cy="2294313"/>
          </a:xfrm>
          <a:prstGeom prst="rect">
            <a:avLst/>
          </a:prstGeom>
          <a:noFill/>
          <a:ln w="9525">
            <a:solidFill>
              <a:schemeClr val="tx1"/>
            </a:solidFill>
            <a:miter lim="800000"/>
            <a:headEnd/>
            <a:tailEnd/>
          </a:ln>
        </p:spPr>
      </p:pic>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17</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View Resolvers</a:t>
            </a:r>
          </a:p>
        </p:txBody>
      </p:sp>
      <p:sp>
        <p:nvSpPr>
          <p:cNvPr id="3" name="Content Placeholder 2"/>
          <p:cNvSpPr>
            <a:spLocks noGrp="1"/>
          </p:cNvSpPr>
          <p:nvPr>
            <p:ph idx="1"/>
          </p:nvPr>
        </p:nvSpPr>
        <p:spPr/>
        <p:txBody>
          <a:bodyPr>
            <a:normAutofit/>
          </a:bodyPr>
          <a:lstStyle/>
          <a:p>
            <a:pPr>
              <a:lnSpc>
                <a:spcPct val="90000"/>
              </a:lnSpc>
            </a:pPr>
            <a:r>
              <a:rPr lang="en-US" dirty="0"/>
              <a:t>Logical view names become view objects.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InternalResourceViewResolver resolves a logical view name…</a:t>
            </a:r>
          </a:p>
        </p:txBody>
      </p:sp>
      <p:pic>
        <p:nvPicPr>
          <p:cNvPr id="44035" name="Picture 3"/>
          <p:cNvPicPr>
            <a:picLocks noChangeAspect="1" noChangeArrowheads="1"/>
          </p:cNvPicPr>
          <p:nvPr/>
        </p:nvPicPr>
        <p:blipFill>
          <a:blip r:embed="rId4" cstate="email"/>
          <a:srcRect/>
          <a:stretch>
            <a:fillRect/>
          </a:stretch>
        </p:blipFill>
        <p:spPr bwMode="auto">
          <a:xfrm>
            <a:off x="511048" y="2000440"/>
            <a:ext cx="8132803" cy="838200"/>
          </a:xfrm>
          <a:prstGeom prst="rect">
            <a:avLst/>
          </a:prstGeom>
          <a:noFill/>
          <a:ln w="9525">
            <a:solidFill>
              <a:schemeClr val="tx1"/>
            </a:solidFill>
            <a:miter lim="800000"/>
            <a:headEnd/>
            <a:tailEnd/>
          </a:ln>
        </p:spPr>
      </p:pic>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18</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Sample Code</a:t>
            </a:r>
          </a:p>
        </p:txBody>
      </p:sp>
      <p:sp>
        <p:nvSpPr>
          <p:cNvPr id="3" name="Content Placeholder 2"/>
          <p:cNvSpPr>
            <a:spLocks noGrp="1"/>
          </p:cNvSpPr>
          <p:nvPr>
            <p:ph idx="1"/>
          </p:nvPr>
        </p:nvSpPr>
        <p:spPr/>
        <p:txBody>
          <a:bodyPr>
            <a:normAutofit fontScale="92500"/>
          </a:bodyPr>
          <a:lstStyle/>
          <a:p>
            <a:r>
              <a:rPr lang="en-US" sz="2200" dirty="0"/>
              <a:t>Follow the steps below to see examples on Spring Core:</a:t>
            </a:r>
          </a:p>
          <a:p>
            <a:pPr marL="347663" lvl="0" indent="-347663">
              <a:buAutoNum type="arabicPeriod"/>
            </a:pPr>
            <a:r>
              <a:rPr lang="en-US" sz="2200" dirty="0"/>
              <a:t>Open Project ADFExtensionCodebaseM3_Spring </a:t>
            </a:r>
            <a:r>
              <a:rPr lang="en-US" sz="2200" dirty="0" err="1"/>
              <a:t>MVC_participant</a:t>
            </a:r>
            <a:endParaRPr lang="en-US" sz="2200" dirty="0"/>
          </a:p>
          <a:p>
            <a:pPr marL="347663" lvl="0" indent="-347663">
              <a:buAutoNum type="arabicPeriod"/>
            </a:pPr>
            <a:r>
              <a:rPr lang="en-US" sz="2200" dirty="0"/>
              <a:t>Run it on Tomcat server. This is dependent on completion of the previous See It.  You should be able to see a click button. Click on it. Click on Home. </a:t>
            </a:r>
          </a:p>
          <a:p>
            <a:pPr marL="347663" lvl="0" indent="-347663"/>
            <a:r>
              <a:rPr lang="en-US" sz="2200" dirty="0"/>
              <a:t>	You should see a screen like the one below (see 2a. below).</a:t>
            </a:r>
          </a:p>
          <a:p>
            <a:pPr marL="347663" lvl="0" indent="-347663">
              <a:buFont typeface="+mj-lt"/>
              <a:buAutoNum type="arabicPeriod" startAt="3"/>
            </a:pPr>
            <a:r>
              <a:rPr lang="en-US" sz="2200" dirty="0"/>
              <a:t>Click the link to view sample code.</a:t>
            </a:r>
          </a:p>
          <a:p>
            <a:pPr marL="347663" lvl="0" indent="-347663">
              <a:buAutoNum type="arabicPeriod" startAt="3"/>
            </a:pPr>
            <a:r>
              <a:rPr lang="en-US" sz="2200" dirty="0"/>
              <a:t>Enter user name and password (see 2b below)</a:t>
            </a:r>
          </a:p>
          <a:p>
            <a:pPr marL="347663" lvl="0" indent="-347663">
              <a:buAutoNum type="arabicPeriod" startAt="3"/>
            </a:pPr>
            <a:r>
              <a:rPr lang="en-US" sz="2200" dirty="0"/>
              <a:t>Password should match the name. Try various combinations and see how it behaves.</a:t>
            </a:r>
            <a:endParaRPr lang="en-US" dirty="0"/>
          </a:p>
        </p:txBody>
      </p:sp>
      <p:pic>
        <p:nvPicPr>
          <p:cNvPr id="1027" name="Picture 3"/>
          <p:cNvPicPr>
            <a:picLocks noChangeAspect="1" noChangeArrowheads="1"/>
          </p:cNvPicPr>
          <p:nvPr/>
        </p:nvPicPr>
        <p:blipFill>
          <a:blip r:embed="rId4" cstate="email"/>
          <a:srcRect/>
          <a:stretch>
            <a:fillRect/>
          </a:stretch>
        </p:blipFill>
        <p:spPr bwMode="auto">
          <a:xfrm>
            <a:off x="5800451" y="5364398"/>
            <a:ext cx="1587140" cy="838010"/>
          </a:xfrm>
          <a:prstGeom prst="rect">
            <a:avLst/>
          </a:prstGeom>
          <a:noFill/>
          <a:ln w="9525">
            <a:solidFill>
              <a:schemeClr val="tx1"/>
            </a:solidFill>
            <a:miter lim="800000"/>
            <a:headEnd/>
            <a:tailEnd/>
          </a:ln>
        </p:spPr>
      </p:pic>
      <p:sp>
        <p:nvSpPr>
          <p:cNvPr id="6" name="TextBox 5"/>
          <p:cNvSpPr txBox="1"/>
          <p:nvPr/>
        </p:nvSpPr>
        <p:spPr>
          <a:xfrm>
            <a:off x="365579" y="5536528"/>
            <a:ext cx="383438" cy="307777"/>
          </a:xfrm>
          <a:prstGeom prst="rect">
            <a:avLst/>
          </a:prstGeom>
          <a:noFill/>
        </p:spPr>
        <p:txBody>
          <a:bodyPr wrap="none" rtlCol="0">
            <a:spAutoFit/>
          </a:bodyPr>
          <a:lstStyle/>
          <a:p>
            <a:r>
              <a:rPr lang="en-US" sz="1400" dirty="0">
                <a:latin typeface="Arial" pitchFamily="34" charset="0"/>
                <a:cs typeface="Arial" pitchFamily="34" charset="0"/>
              </a:rPr>
              <a:t>2a</a:t>
            </a:r>
          </a:p>
        </p:txBody>
      </p:sp>
      <p:sp>
        <p:nvSpPr>
          <p:cNvPr id="7" name="TextBox 6"/>
          <p:cNvSpPr txBox="1"/>
          <p:nvPr/>
        </p:nvSpPr>
        <p:spPr>
          <a:xfrm>
            <a:off x="5298579" y="5598319"/>
            <a:ext cx="383438" cy="307777"/>
          </a:xfrm>
          <a:prstGeom prst="rect">
            <a:avLst/>
          </a:prstGeom>
          <a:noFill/>
        </p:spPr>
        <p:txBody>
          <a:bodyPr wrap="none" rtlCol="0">
            <a:spAutoFit/>
          </a:bodyPr>
          <a:lstStyle/>
          <a:p>
            <a:r>
              <a:rPr lang="en-US" sz="1400" dirty="0">
                <a:latin typeface="Arial" pitchFamily="34" charset="0"/>
                <a:cs typeface="Arial" pitchFamily="34" charset="0"/>
              </a:rPr>
              <a:t>2b</a:t>
            </a:r>
          </a:p>
        </p:txBody>
      </p:sp>
      <p:cxnSp>
        <p:nvCxnSpPr>
          <p:cNvPr id="12" name="Straight Connector 11"/>
          <p:cNvCxnSpPr/>
          <p:nvPr/>
        </p:nvCxnSpPr>
        <p:spPr>
          <a:xfrm>
            <a:off x="0" y="5078730"/>
            <a:ext cx="9144000" cy="30480"/>
          </a:xfrm>
          <a:prstGeom prst="line">
            <a:avLst/>
          </a:prstGeom>
          <a:ln w="19050">
            <a:solidFill>
              <a:srgbClr val="003344"/>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19</a:t>
            </a:r>
          </a:p>
        </p:txBody>
      </p:sp>
      <p:sp>
        <p:nvSpPr>
          <p:cNvPr id="8194" name="AutoShape 2"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https://email.accenture.com/owa/attachment.ashx?id=RgAAAAA9Bdl7FOiARrIlLDi1WOFFBwCJYz4b9cnkRYrr4bTea9R4AAAAcaifAAAZf0Lhx%2f22TJFI1HLKCMZ2AAAQFAkDAAAJ&amp;attcnt=1&amp;attid0=EAD7kXIsShkDTLJtySCLzwBG&amp;attcid0=image001.jpg%4001CD70C5.2D94FF20"/>
          <p:cNvSpPr>
            <a:spLocks noChangeAspect="1" noChangeArrowheads="1"/>
          </p:cNvSpPr>
          <p:nvPr/>
        </p:nvSpPr>
        <p:spPr bwMode="auto">
          <a:xfrm>
            <a:off x="155575" y="-1333500"/>
            <a:ext cx="5086350" cy="27908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01" name="Picture 9"/>
          <p:cNvPicPr>
            <a:picLocks noChangeAspect="1" noChangeArrowheads="1"/>
          </p:cNvPicPr>
          <p:nvPr/>
        </p:nvPicPr>
        <p:blipFill>
          <a:blip r:embed="rId5" cstate="print"/>
          <a:srcRect l="2500" t="24371" r="62875" b="60728"/>
          <a:stretch>
            <a:fillRect/>
          </a:stretch>
        </p:blipFill>
        <p:spPr bwMode="auto">
          <a:xfrm>
            <a:off x="853440" y="5364480"/>
            <a:ext cx="4246838" cy="1099481"/>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Activity 1: Spring MVC</a:t>
            </a:r>
            <a:endParaRPr lang="en-US" sz="2800" dirty="0"/>
          </a:p>
        </p:txBody>
      </p:sp>
      <p:sp>
        <p:nvSpPr>
          <p:cNvPr id="9" name="Content Placeholder 4"/>
          <p:cNvSpPr>
            <a:spLocks noGrp="1"/>
          </p:cNvSpPr>
          <p:nvPr>
            <p:ph idx="1"/>
          </p:nvPr>
        </p:nvSpPr>
        <p:spPr/>
        <p:txBody>
          <a:bodyPr>
            <a:normAutofit/>
          </a:bodyPr>
          <a:lstStyle/>
          <a:p>
            <a:pPr marL="0" indent="0" eaLnBrk="1" hangingPunct="1">
              <a:buFont typeface="Arial" charset="0"/>
              <a:buNone/>
              <a:defRPr/>
            </a:pPr>
            <a:r>
              <a:rPr lang="en-US" b="1" dirty="0">
                <a:latin typeface="Arial" charset="0"/>
                <a:cs typeface="Arial" charset="0"/>
              </a:rPr>
              <a:t>Objective: </a:t>
            </a:r>
          </a:p>
          <a:p>
            <a:pPr marL="0" lvl="1" indent="0">
              <a:buNone/>
              <a:defRPr/>
            </a:pPr>
            <a:r>
              <a:rPr lang="en-US" sz="2000" dirty="0"/>
              <a:t>Write/modify a web-based application using Spring MVC Framework components to insert a record in the Museum table.</a:t>
            </a:r>
          </a:p>
          <a:p>
            <a:pPr marL="0" indent="0" eaLnBrk="1" hangingPunct="1">
              <a:buFont typeface="Arial" charset="0"/>
              <a:buNone/>
              <a:defRPr/>
            </a:pPr>
            <a:endParaRPr lang="en-US" b="1" dirty="0">
              <a:latin typeface="Arial" charset="0"/>
              <a:cs typeface="Arial" charset="0"/>
            </a:endParaRPr>
          </a:p>
          <a:p>
            <a:pPr marL="0" indent="0" eaLnBrk="1" hangingPunct="1">
              <a:buFont typeface="Arial" charset="0"/>
              <a:buNone/>
              <a:defRPr/>
            </a:pPr>
            <a:r>
              <a:rPr lang="en-US" b="1" dirty="0">
                <a:latin typeface="Arial" charset="0"/>
                <a:cs typeface="Arial" charset="0"/>
              </a:rPr>
              <a:t>Instructions: </a:t>
            </a:r>
          </a:p>
          <a:p>
            <a:pPr marL="342900" lvl="0" indent="-342900" eaLnBrk="0" fontAlgn="base" hangingPunct="0">
              <a:spcAft>
                <a:spcPct val="0"/>
              </a:spcAft>
              <a:buFont typeface="Arial" charset="0"/>
              <a:buChar char="•"/>
            </a:pPr>
            <a:r>
              <a:rPr lang="en-US" sz="2000" dirty="0"/>
              <a:t>Navigate to the Module 3_Activity 1.docx document embedded in the project ADFExtensionCodebaseM3Spring </a:t>
            </a:r>
            <a:r>
              <a:rPr lang="en-US" sz="2000" dirty="0" err="1"/>
              <a:t>MVC_participant</a:t>
            </a:r>
            <a:endParaRPr lang="en-US" sz="2000" dirty="0"/>
          </a:p>
          <a:p>
            <a:pPr marL="342900" indent="-342900" eaLnBrk="0" fontAlgn="base" hangingPunct="0">
              <a:spcAft>
                <a:spcPct val="0"/>
              </a:spcAft>
              <a:buFont typeface="Arial" charset="0"/>
              <a:buChar char="•"/>
            </a:pPr>
            <a:r>
              <a:rPr lang="en-US" sz="2000" dirty="0"/>
              <a:t>Follow the instructions </a:t>
            </a:r>
            <a:r>
              <a:rPr lang="en-US" sz="2000"/>
              <a:t>provided to complete </a:t>
            </a:r>
            <a:r>
              <a:rPr lang="en-US" sz="2000" dirty="0"/>
              <a:t>the activity.</a:t>
            </a:r>
          </a:p>
          <a:p>
            <a:pPr marL="0" indent="0" eaLnBrk="1" hangingPunct="1">
              <a:buFont typeface="Arial" charset="0"/>
              <a:buNone/>
              <a:defRPr/>
            </a:pPr>
            <a:endParaRPr lang="en-US" dirty="0">
              <a:latin typeface="Arial" charset="0"/>
              <a:cs typeface="Arial"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20</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Summary</a:t>
            </a:r>
          </a:p>
        </p:txBody>
      </p:sp>
      <p:sp>
        <p:nvSpPr>
          <p:cNvPr id="4" name="Content Placeholder 3"/>
          <p:cNvSpPr>
            <a:spLocks noGrp="1"/>
          </p:cNvSpPr>
          <p:nvPr>
            <p:ph idx="1"/>
          </p:nvPr>
        </p:nvSpPr>
        <p:spPr>
          <a:xfrm>
            <a:off x="372979" y="1394896"/>
            <a:ext cx="5597371" cy="4525963"/>
          </a:xfrm>
        </p:spPr>
        <p:txBody>
          <a:bodyPr>
            <a:normAutofit/>
          </a:bodyPr>
          <a:lstStyle/>
          <a:p>
            <a:pPr marL="274320" lvl="0" indent="-274320">
              <a:lnSpc>
                <a:spcPct val="120000"/>
              </a:lnSpc>
              <a:buFont typeface="Arial" pitchFamily="34" charset="0"/>
              <a:buChar char="•"/>
            </a:pPr>
            <a:r>
              <a:rPr lang="en-US" dirty="0"/>
              <a:t>MVC</a:t>
            </a:r>
            <a:r>
              <a:rPr lang="en-US" b="1" dirty="0"/>
              <a:t> </a:t>
            </a:r>
            <a:r>
              <a:rPr lang="en-US" dirty="0"/>
              <a:t>is a fundamental design pattern for separating user interface logic from business logic</a:t>
            </a:r>
          </a:p>
          <a:p>
            <a:pPr marL="274320" lvl="0" indent="-274320">
              <a:lnSpc>
                <a:spcPct val="120000"/>
              </a:lnSpc>
              <a:buFont typeface="Arial" pitchFamily="34" charset="0"/>
              <a:buChar char="•"/>
            </a:pPr>
            <a:r>
              <a:rPr lang="en-US" dirty="0"/>
              <a:t>Spring Web MVC module is based on MVC design Pattern</a:t>
            </a:r>
          </a:p>
          <a:p>
            <a:pPr marL="274320" lvl="0" indent="-274320">
              <a:lnSpc>
                <a:spcPct val="120000"/>
              </a:lnSpc>
              <a:buFont typeface="Arial" pitchFamily="34" charset="0"/>
              <a:buChar char="•"/>
            </a:pPr>
            <a:r>
              <a:rPr lang="en-US" dirty="0"/>
              <a:t>Spring MVC’s key components are:</a:t>
            </a:r>
          </a:p>
          <a:p>
            <a:pPr lvl="2"/>
            <a:r>
              <a:rPr lang="en-US" dirty="0"/>
              <a:t>DispatcherServlet</a:t>
            </a:r>
          </a:p>
          <a:p>
            <a:pPr lvl="2"/>
            <a:r>
              <a:rPr lang="en-US" dirty="0"/>
              <a:t>Controller Classes</a:t>
            </a:r>
          </a:p>
          <a:p>
            <a:pPr lvl="2"/>
            <a:r>
              <a:rPr lang="en-US" dirty="0"/>
              <a:t>View Resolvers	</a:t>
            </a:r>
          </a:p>
          <a:p>
            <a:pPr lvl="0"/>
            <a:endParaRPr lang="en-US" dirty="0"/>
          </a:p>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DF18A-09FB-4FBB-A78E-A1C491D10193}"/>
              </a:ext>
            </a:extLst>
          </p:cNvPr>
          <p:cNvSpPr>
            <a:spLocks noGrp="1"/>
          </p:cNvSpPr>
          <p:nvPr>
            <p:ph sz="quarter" idx="12"/>
          </p:nvPr>
        </p:nvSpPr>
        <p:spPr/>
        <p:txBody>
          <a:bodyPr>
            <a:normAutofit fontScale="62500" lnSpcReduction="20000"/>
          </a:bodyPr>
          <a:lstStyle/>
          <a:p>
            <a:pPr marL="0" indent="0">
              <a:buNone/>
            </a:pPr>
            <a:r>
              <a:rPr lang="en-IN" dirty="0"/>
              <a:t> &lt;servlet&gt;</a:t>
            </a:r>
          </a:p>
          <a:p>
            <a:pPr marL="0" indent="0">
              <a:buNone/>
            </a:pPr>
            <a:r>
              <a:rPr lang="en-IN" dirty="0"/>
              <a:t>        &lt;servlet-name&gt;app&lt;/servlet-name&gt;</a:t>
            </a:r>
          </a:p>
          <a:p>
            <a:pPr marL="0" indent="0">
              <a:buNone/>
            </a:pPr>
            <a:r>
              <a:rPr lang="en-IN" dirty="0"/>
              <a:t>        &lt;servlet-class&gt;</a:t>
            </a:r>
            <a:r>
              <a:rPr lang="en-IN" dirty="0" err="1"/>
              <a:t>org.springframework.web.servlet.DispatcherServlet</a:t>
            </a:r>
            <a:r>
              <a:rPr lang="en-IN" dirty="0"/>
              <a:t>&lt;/servlet-class&gt;</a:t>
            </a:r>
          </a:p>
          <a:p>
            <a:pPr marL="0" indent="0">
              <a:buNone/>
            </a:pPr>
            <a:r>
              <a:rPr lang="en-IN" dirty="0"/>
              <a:t>        &lt;</a:t>
            </a:r>
            <a:r>
              <a:rPr lang="en-IN" dirty="0" err="1"/>
              <a:t>init</a:t>
            </a:r>
            <a:r>
              <a:rPr lang="en-IN" dirty="0"/>
              <a:t>-param&gt;</a:t>
            </a:r>
          </a:p>
          <a:p>
            <a:pPr marL="0" indent="0">
              <a:buNone/>
            </a:pPr>
            <a:r>
              <a:rPr lang="en-IN" dirty="0"/>
              <a:t>            &lt;param-name&gt;</a:t>
            </a:r>
            <a:r>
              <a:rPr lang="en-IN" dirty="0" err="1"/>
              <a:t>contextConfigLocation</a:t>
            </a:r>
            <a:r>
              <a:rPr lang="en-IN" dirty="0"/>
              <a:t>&lt;/param-name&gt;</a:t>
            </a:r>
          </a:p>
          <a:p>
            <a:pPr marL="0" indent="0">
              <a:buNone/>
            </a:pPr>
            <a:r>
              <a:rPr lang="en-IN" dirty="0"/>
              <a:t>            &lt;param-value&gt;&lt;/param-value&gt;</a:t>
            </a:r>
          </a:p>
          <a:p>
            <a:pPr marL="0" indent="0">
              <a:buNone/>
            </a:pPr>
            <a:r>
              <a:rPr lang="en-IN" dirty="0"/>
              <a:t>        &lt;/</a:t>
            </a:r>
            <a:r>
              <a:rPr lang="en-IN" dirty="0" err="1"/>
              <a:t>init</a:t>
            </a:r>
            <a:r>
              <a:rPr lang="en-IN" dirty="0"/>
              <a:t>-param&gt;</a:t>
            </a:r>
          </a:p>
          <a:p>
            <a:pPr marL="0" indent="0">
              <a:buNone/>
            </a:pPr>
            <a:r>
              <a:rPr lang="en-IN" dirty="0"/>
              <a:t>        &lt;load-on-</a:t>
            </a:r>
            <a:r>
              <a:rPr lang="en-IN" dirty="0" err="1"/>
              <a:t>startup</a:t>
            </a:r>
            <a:r>
              <a:rPr lang="en-IN" dirty="0"/>
              <a:t>&gt;1&lt;/load-on-</a:t>
            </a:r>
            <a:r>
              <a:rPr lang="en-IN" dirty="0" err="1"/>
              <a:t>startup</a:t>
            </a:r>
            <a:r>
              <a:rPr lang="en-IN" dirty="0"/>
              <a:t>&gt;</a:t>
            </a:r>
          </a:p>
          <a:p>
            <a:pPr marL="0" indent="0">
              <a:buNone/>
            </a:pPr>
            <a:r>
              <a:rPr lang="en-IN" dirty="0"/>
              <a:t>    &lt;/servlet&gt;</a:t>
            </a:r>
          </a:p>
          <a:p>
            <a:pPr marL="0" indent="0">
              <a:buNone/>
            </a:pPr>
            <a:r>
              <a:rPr lang="en-IN" dirty="0"/>
              <a:t>    &lt;servlet-mapping&gt;</a:t>
            </a:r>
          </a:p>
          <a:p>
            <a:pPr marL="0" indent="0">
              <a:buNone/>
            </a:pPr>
            <a:r>
              <a:rPr lang="en-IN" dirty="0"/>
              <a:t>        &lt;servlet-name&gt;app&lt;/servlet-name&gt;</a:t>
            </a:r>
          </a:p>
          <a:p>
            <a:pPr marL="0" indent="0">
              <a:buNone/>
            </a:pPr>
            <a:r>
              <a:rPr lang="en-IN" dirty="0"/>
              <a:t>        &lt;</a:t>
            </a:r>
            <a:r>
              <a:rPr lang="en-IN" dirty="0" err="1"/>
              <a:t>url</a:t>
            </a:r>
            <a:r>
              <a:rPr lang="en-IN" dirty="0"/>
              <a:t>-pattern&gt;/app/*&lt;/</a:t>
            </a:r>
            <a:r>
              <a:rPr lang="en-IN" dirty="0" err="1"/>
              <a:t>url</a:t>
            </a:r>
            <a:r>
              <a:rPr lang="en-IN" dirty="0"/>
              <a:t>-pattern&gt;</a:t>
            </a:r>
          </a:p>
          <a:p>
            <a:pPr marL="0" indent="0">
              <a:buNone/>
            </a:pPr>
            <a:r>
              <a:rPr lang="en-IN" dirty="0"/>
              <a:t>    &lt;/servlet-mapping&gt;</a:t>
            </a:r>
          </a:p>
          <a:p>
            <a:pPr marL="0" indent="0">
              <a:buNone/>
            </a:pPr>
            <a:r>
              <a:rPr lang="en-IN" dirty="0"/>
              <a:t>&lt;/web-app&gt;</a:t>
            </a:r>
          </a:p>
          <a:p>
            <a:pPr marL="0" indent="0">
              <a:buNone/>
            </a:pPr>
            <a:endParaRPr lang="en-IN" dirty="0"/>
          </a:p>
        </p:txBody>
      </p:sp>
      <p:sp>
        <p:nvSpPr>
          <p:cNvPr id="2" name="Title 1">
            <a:extLst>
              <a:ext uri="{FF2B5EF4-FFF2-40B4-BE49-F238E27FC236}">
                <a16:creationId xmlns:a16="http://schemas.microsoft.com/office/drawing/2014/main" id="{D9E4F851-68A2-46C7-8BFD-6F53D27DE13D}"/>
              </a:ext>
            </a:extLst>
          </p:cNvPr>
          <p:cNvSpPr>
            <a:spLocks noGrp="1"/>
          </p:cNvSpPr>
          <p:nvPr>
            <p:ph type="title"/>
          </p:nvPr>
        </p:nvSpPr>
        <p:spPr/>
        <p:txBody>
          <a:bodyPr/>
          <a:lstStyle/>
          <a:p>
            <a:r>
              <a:rPr lang="en-IN" dirty="0"/>
              <a:t>Dispatcher Servlet</a:t>
            </a:r>
          </a:p>
        </p:txBody>
      </p:sp>
    </p:spTree>
    <p:extLst>
      <p:ext uri="{BB962C8B-B14F-4D97-AF65-F5344CB8AC3E}">
        <p14:creationId xmlns:p14="http://schemas.microsoft.com/office/powerpoint/2010/main" val="290927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EF91D1-974D-40EF-8D2D-0ACD2E2210C4}"/>
              </a:ext>
            </a:extLst>
          </p:cNvPr>
          <p:cNvSpPr>
            <a:spLocks noGrp="1"/>
          </p:cNvSpPr>
          <p:nvPr>
            <p:ph type="title"/>
          </p:nvPr>
        </p:nvSpPr>
        <p:spPr/>
        <p:txBody>
          <a:bodyPr/>
          <a:lstStyle/>
          <a:p>
            <a:r>
              <a:rPr lang="en-IN" dirty="0"/>
              <a:t>Context Hierarchy</a:t>
            </a:r>
          </a:p>
        </p:txBody>
      </p:sp>
      <p:pic>
        <p:nvPicPr>
          <p:cNvPr id="2050" name="Picture 2" descr="mvc context hierarchy">
            <a:extLst>
              <a:ext uri="{FF2B5EF4-FFF2-40B4-BE49-F238E27FC236}">
                <a16:creationId xmlns:a16="http://schemas.microsoft.com/office/drawing/2014/main" id="{AC132C1B-EA06-4B0F-8C04-DC14E3844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54355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7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84FD-BDE2-4D7E-8902-A04E783154D9}"/>
              </a:ext>
            </a:extLst>
          </p:cNvPr>
          <p:cNvSpPr>
            <a:spLocks noGrp="1"/>
          </p:cNvSpPr>
          <p:nvPr>
            <p:ph type="title"/>
          </p:nvPr>
        </p:nvSpPr>
        <p:spPr/>
        <p:txBody>
          <a:bodyPr/>
          <a:lstStyle/>
          <a:p>
            <a:r>
              <a:rPr lang="en-IN" dirty="0"/>
              <a:t>Web Application Context Hierarchy</a:t>
            </a:r>
          </a:p>
        </p:txBody>
      </p:sp>
      <p:pic>
        <p:nvPicPr>
          <p:cNvPr id="4" name="Picture 3">
            <a:extLst>
              <a:ext uri="{FF2B5EF4-FFF2-40B4-BE49-F238E27FC236}">
                <a16:creationId xmlns:a16="http://schemas.microsoft.com/office/drawing/2014/main" id="{62A1E8F2-C9E0-4A13-8E4A-F172F18D34FB}"/>
              </a:ext>
            </a:extLst>
          </p:cNvPr>
          <p:cNvPicPr>
            <a:picLocks noChangeAspect="1"/>
          </p:cNvPicPr>
          <p:nvPr/>
        </p:nvPicPr>
        <p:blipFill rotWithShape="1">
          <a:blip r:embed="rId2"/>
          <a:srcRect l="27500" t="18888" r="1666" b="30741"/>
          <a:stretch/>
        </p:blipFill>
        <p:spPr>
          <a:xfrm>
            <a:off x="304800" y="1752600"/>
            <a:ext cx="8610600" cy="4267200"/>
          </a:xfrm>
          <a:prstGeom prst="rect">
            <a:avLst/>
          </a:prstGeom>
        </p:spPr>
      </p:pic>
    </p:spTree>
    <p:extLst>
      <p:ext uri="{BB962C8B-B14F-4D97-AF65-F5344CB8AC3E}">
        <p14:creationId xmlns:p14="http://schemas.microsoft.com/office/powerpoint/2010/main" val="129449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50C5-0AC9-48F3-A9C1-56B7662C4148}"/>
              </a:ext>
            </a:extLst>
          </p:cNvPr>
          <p:cNvSpPr>
            <a:spLocks noGrp="1"/>
          </p:cNvSpPr>
          <p:nvPr>
            <p:ph type="title"/>
          </p:nvPr>
        </p:nvSpPr>
        <p:spPr/>
        <p:txBody>
          <a:bodyPr/>
          <a:lstStyle/>
          <a:p>
            <a:r>
              <a:rPr lang="en-IN" dirty="0"/>
              <a:t>Dispatcher Servlet Process</a:t>
            </a:r>
          </a:p>
        </p:txBody>
      </p:sp>
      <p:sp>
        <p:nvSpPr>
          <p:cNvPr id="3" name="Content Placeholder 2">
            <a:extLst>
              <a:ext uri="{FF2B5EF4-FFF2-40B4-BE49-F238E27FC236}">
                <a16:creationId xmlns:a16="http://schemas.microsoft.com/office/drawing/2014/main" id="{35CF78F6-4A85-4F8E-9638-606A7A96A4BA}"/>
              </a:ext>
            </a:extLst>
          </p:cNvPr>
          <p:cNvSpPr>
            <a:spLocks noGrp="1"/>
          </p:cNvSpPr>
          <p:nvPr>
            <p:ph idx="1"/>
          </p:nvPr>
        </p:nvSpPr>
        <p:spPr>
          <a:xfrm>
            <a:off x="228600" y="1214422"/>
            <a:ext cx="8594387" cy="5262578"/>
          </a:xfrm>
        </p:spPr>
        <p:txBody>
          <a:bodyPr>
            <a:normAutofit fontScale="85000" lnSpcReduction="20000"/>
          </a:bodyPr>
          <a:lstStyle/>
          <a:p>
            <a:r>
              <a:rPr lang="en-US" dirty="0"/>
              <a:t>The Dispatcher Servlet processes requests as follows:</a:t>
            </a:r>
          </a:p>
          <a:p>
            <a:r>
              <a:rPr lang="en-US" dirty="0"/>
              <a:t>The </a:t>
            </a:r>
            <a:r>
              <a:rPr lang="en-US" dirty="0" err="1"/>
              <a:t>WebApplication</a:t>
            </a:r>
            <a:r>
              <a:rPr lang="en-US" dirty="0"/>
              <a:t> Context is searched for and bound in the request as an attribute that the controller and other elements in the process can use. It is bound by default under the </a:t>
            </a:r>
            <a:r>
              <a:rPr lang="en-US" dirty="0" err="1"/>
              <a:t>DispatcherServlet.WEB_APPLICATION_CONTEXT_ATTRIBUTE</a:t>
            </a:r>
            <a:r>
              <a:rPr lang="en-US" dirty="0"/>
              <a:t> key.</a:t>
            </a:r>
          </a:p>
          <a:p>
            <a:r>
              <a:rPr lang="en-US" dirty="0"/>
              <a:t>The locale resolver is bound to the request to let elements in the process resolve the locale to use when processing the request (rendering the view, preparing data, and so on). </a:t>
            </a:r>
          </a:p>
          <a:p>
            <a:r>
              <a:rPr lang="en-US" dirty="0"/>
              <a:t>Locale resolver is optional.</a:t>
            </a:r>
          </a:p>
          <a:p>
            <a:r>
              <a:rPr lang="en-US" dirty="0"/>
              <a:t>The theme resolver is bound to the request to let elements such as views determine which theme to use. </a:t>
            </a:r>
          </a:p>
          <a:p>
            <a:r>
              <a:rPr lang="en-US" dirty="0"/>
              <a:t>Themes also optional.</a:t>
            </a:r>
          </a:p>
          <a:p>
            <a:r>
              <a:rPr lang="en-US" dirty="0"/>
              <a:t>In a multipart file resolver, the request is inspected for </a:t>
            </a:r>
            <a:r>
              <a:rPr lang="en-US" dirty="0" err="1"/>
              <a:t>multiparts</a:t>
            </a:r>
            <a:r>
              <a:rPr lang="en-US" dirty="0"/>
              <a:t>. </a:t>
            </a:r>
          </a:p>
          <a:p>
            <a:r>
              <a:rPr lang="en-US" dirty="0"/>
              <a:t>If </a:t>
            </a:r>
            <a:r>
              <a:rPr lang="en-US" dirty="0" err="1"/>
              <a:t>multiparts</a:t>
            </a:r>
            <a:r>
              <a:rPr lang="en-US" dirty="0"/>
              <a:t> are found, the request is wrapped in a </a:t>
            </a:r>
            <a:r>
              <a:rPr lang="en-US" dirty="0" err="1"/>
              <a:t>MultipartHttpServletRequest</a:t>
            </a:r>
            <a:r>
              <a:rPr lang="en-US" dirty="0"/>
              <a:t> for further processing by other elements in the process. </a:t>
            </a:r>
          </a:p>
          <a:p>
            <a:endParaRPr lang="en-IN" dirty="0"/>
          </a:p>
        </p:txBody>
      </p:sp>
    </p:spTree>
    <p:extLst>
      <p:ext uri="{BB962C8B-B14F-4D97-AF65-F5344CB8AC3E}">
        <p14:creationId xmlns:p14="http://schemas.microsoft.com/office/powerpoint/2010/main" val="213846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50C5-0AC9-48F3-A9C1-56B7662C4148}"/>
              </a:ext>
            </a:extLst>
          </p:cNvPr>
          <p:cNvSpPr>
            <a:spLocks noGrp="1"/>
          </p:cNvSpPr>
          <p:nvPr>
            <p:ph type="title"/>
          </p:nvPr>
        </p:nvSpPr>
        <p:spPr/>
        <p:txBody>
          <a:bodyPr/>
          <a:lstStyle/>
          <a:p>
            <a:r>
              <a:rPr lang="en-IN" dirty="0"/>
              <a:t>Dispatcher Servlet Process</a:t>
            </a:r>
          </a:p>
        </p:txBody>
      </p:sp>
      <p:sp>
        <p:nvSpPr>
          <p:cNvPr id="3" name="Content Placeholder 2">
            <a:extLst>
              <a:ext uri="{FF2B5EF4-FFF2-40B4-BE49-F238E27FC236}">
                <a16:creationId xmlns:a16="http://schemas.microsoft.com/office/drawing/2014/main" id="{35CF78F6-4A85-4F8E-9638-606A7A96A4BA}"/>
              </a:ext>
            </a:extLst>
          </p:cNvPr>
          <p:cNvSpPr>
            <a:spLocks noGrp="1"/>
          </p:cNvSpPr>
          <p:nvPr>
            <p:ph idx="1"/>
          </p:nvPr>
        </p:nvSpPr>
        <p:spPr>
          <a:xfrm>
            <a:off x="457200" y="1214422"/>
            <a:ext cx="8534400" cy="5457840"/>
          </a:xfrm>
        </p:spPr>
        <p:txBody>
          <a:bodyPr>
            <a:normAutofit/>
          </a:bodyPr>
          <a:lstStyle/>
          <a:p>
            <a:r>
              <a:rPr lang="en-US" dirty="0"/>
              <a:t>An appropriate handler is searched for. </a:t>
            </a:r>
          </a:p>
          <a:p>
            <a:r>
              <a:rPr lang="en-US" dirty="0"/>
              <a:t>If a handler is found, the execution chain associated with the handler (preprocessors, postprocessors, and controllers) is executed in order to prepare a model or rendering. </a:t>
            </a:r>
          </a:p>
          <a:p>
            <a:r>
              <a:rPr lang="en-US" dirty="0"/>
              <a:t>Alternatively, for annotated controllers, the response can be rendered (within the HandlerAdapter) instead of returning a view.</a:t>
            </a:r>
          </a:p>
          <a:p>
            <a:r>
              <a:rPr lang="en-US" dirty="0"/>
              <a:t>If a model is returned, the view is rendered. </a:t>
            </a:r>
          </a:p>
          <a:p>
            <a:r>
              <a:rPr lang="en-US" dirty="0"/>
              <a:t>If no model is returned (maybe due to a preprocessor or postprocessor intercepting the request, perhaps for security reasons), no view is rendered, because the request could already have been fulfilled.</a:t>
            </a:r>
          </a:p>
          <a:p>
            <a:endParaRPr lang="en-US" dirty="0"/>
          </a:p>
          <a:p>
            <a:endParaRPr lang="en-IN" dirty="0"/>
          </a:p>
        </p:txBody>
      </p:sp>
    </p:spTree>
    <p:extLst>
      <p:ext uri="{BB962C8B-B14F-4D97-AF65-F5344CB8AC3E}">
        <p14:creationId xmlns:p14="http://schemas.microsoft.com/office/powerpoint/2010/main" val="350977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4EEC-9640-49EB-90A6-D4A2D732DEAF}"/>
              </a:ext>
            </a:extLst>
          </p:cNvPr>
          <p:cNvSpPr>
            <a:spLocks noGrp="1"/>
          </p:cNvSpPr>
          <p:nvPr>
            <p:ph type="title"/>
          </p:nvPr>
        </p:nvSpPr>
        <p:spPr/>
        <p:txBody>
          <a:bodyPr/>
          <a:lstStyle/>
          <a:p>
            <a:r>
              <a:rPr lang="en-IN" dirty="0" err="1"/>
              <a:t>DispatcherServlet</a:t>
            </a:r>
            <a:r>
              <a:rPr lang="en-IN" dirty="0"/>
              <a:t> initialization parameters</a:t>
            </a:r>
          </a:p>
        </p:txBody>
      </p:sp>
      <p:graphicFrame>
        <p:nvGraphicFramePr>
          <p:cNvPr id="4" name="Table 3">
            <a:extLst>
              <a:ext uri="{FF2B5EF4-FFF2-40B4-BE49-F238E27FC236}">
                <a16:creationId xmlns:a16="http://schemas.microsoft.com/office/drawing/2014/main" id="{66B94696-0A69-45D2-8920-F19BD35C4C3D}"/>
              </a:ext>
            </a:extLst>
          </p:cNvPr>
          <p:cNvGraphicFramePr>
            <a:graphicFrameLocks noGrp="1"/>
          </p:cNvGraphicFramePr>
          <p:nvPr/>
        </p:nvGraphicFramePr>
        <p:xfrm>
          <a:off x="152401" y="1461610"/>
          <a:ext cx="8763000" cy="5015389"/>
        </p:xfrm>
        <a:graphic>
          <a:graphicData uri="http://schemas.openxmlformats.org/drawingml/2006/table">
            <a:tbl>
              <a:tblPr/>
              <a:tblGrid>
                <a:gridCol w="2515791">
                  <a:extLst>
                    <a:ext uri="{9D8B030D-6E8A-4147-A177-3AD203B41FA5}">
                      <a16:colId xmlns:a16="http://schemas.microsoft.com/office/drawing/2014/main" val="245368954"/>
                    </a:ext>
                  </a:extLst>
                </a:gridCol>
                <a:gridCol w="6247209">
                  <a:extLst>
                    <a:ext uri="{9D8B030D-6E8A-4147-A177-3AD203B41FA5}">
                      <a16:colId xmlns:a16="http://schemas.microsoft.com/office/drawing/2014/main" val="4167377162"/>
                    </a:ext>
                  </a:extLst>
                </a:gridCol>
              </a:tblGrid>
              <a:tr h="393364">
                <a:tc>
                  <a:txBody>
                    <a:bodyPr/>
                    <a:lstStyle/>
                    <a:p>
                      <a:pPr algn="l" rtl="0" fontAlgn="t"/>
                      <a:r>
                        <a:rPr lang="en-IN" sz="1800" b="1">
                          <a:solidFill>
                            <a:srgbClr val="000000"/>
                          </a:solidFill>
                          <a:effectLst/>
                        </a:rPr>
                        <a:t>Parameter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Explanation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3559333614"/>
                  </a:ext>
                </a:extLst>
              </a:tr>
              <a:tr h="1868478">
                <a:tc>
                  <a:txBody>
                    <a:bodyPr/>
                    <a:lstStyle/>
                    <a:p>
                      <a:pPr algn="l" rtl="0" fontAlgn="t"/>
                      <a:r>
                        <a:rPr lang="en-IN" sz="1800" b="0">
                          <a:solidFill>
                            <a:srgbClr val="000000"/>
                          </a:solidFill>
                          <a:effectLst/>
                          <a:latin typeface="inherit"/>
                        </a:rPr>
                        <a:t>contextClass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1800" b="0" dirty="0">
                          <a:solidFill>
                            <a:srgbClr val="000000"/>
                          </a:solidFill>
                          <a:effectLst/>
                          <a:latin typeface="inherit"/>
                        </a:rPr>
                        <a:t>Class that implements </a:t>
                      </a:r>
                      <a:r>
                        <a:rPr lang="en-US" sz="1800" b="0" dirty="0" err="1">
                          <a:solidFill>
                            <a:srgbClr val="000000"/>
                          </a:solidFill>
                          <a:effectLst/>
                          <a:latin typeface="inherit"/>
                        </a:rPr>
                        <a:t>ConfigurableWebApplicationContext</a:t>
                      </a:r>
                      <a:r>
                        <a:rPr lang="en-US" sz="1800" b="0" dirty="0">
                          <a:solidFill>
                            <a:srgbClr val="000000"/>
                          </a:solidFill>
                          <a:effectLst/>
                          <a:latin typeface="inherit"/>
                        </a:rPr>
                        <a:t>, to be instantiated and locally configured by this Servlet. By default, </a:t>
                      </a:r>
                      <a:r>
                        <a:rPr lang="en-US" sz="1800" b="0" dirty="0" err="1">
                          <a:solidFill>
                            <a:srgbClr val="000000"/>
                          </a:solidFill>
                          <a:effectLst/>
                          <a:latin typeface="inherit"/>
                        </a:rPr>
                        <a:t>XmlWebApplicationContext</a:t>
                      </a:r>
                      <a:r>
                        <a:rPr lang="en-US" sz="1800" b="0" dirty="0">
                          <a:solidFill>
                            <a:srgbClr val="000000"/>
                          </a:solidFill>
                          <a:effectLst/>
                          <a:latin typeface="inherit"/>
                        </a:rPr>
                        <a:t> is used.</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630011077"/>
                  </a:ext>
                </a:extLst>
              </a:tr>
              <a:tr h="2753547">
                <a:tc>
                  <a:txBody>
                    <a:bodyPr/>
                    <a:lstStyle/>
                    <a:p>
                      <a:pPr algn="l" rtl="0" fontAlgn="t"/>
                      <a:r>
                        <a:rPr lang="en-IN" sz="1800" b="0">
                          <a:solidFill>
                            <a:srgbClr val="000000"/>
                          </a:solidFill>
                          <a:effectLst/>
                          <a:latin typeface="inherit"/>
                        </a:rPr>
                        <a:t>contextConfigLocation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1800" b="0" dirty="0">
                          <a:solidFill>
                            <a:srgbClr val="000000"/>
                          </a:solidFill>
                          <a:effectLst/>
                          <a:latin typeface="inherit"/>
                        </a:rPr>
                        <a:t>String that is passed to the context instance (specified by </a:t>
                      </a:r>
                      <a:r>
                        <a:rPr lang="en-US" sz="1800" b="0" dirty="0" err="1">
                          <a:solidFill>
                            <a:srgbClr val="000000"/>
                          </a:solidFill>
                          <a:effectLst/>
                          <a:latin typeface="inherit"/>
                        </a:rPr>
                        <a:t>contextClass</a:t>
                      </a:r>
                      <a:r>
                        <a:rPr lang="en-US" sz="1800" b="0" dirty="0">
                          <a:solidFill>
                            <a:srgbClr val="000000"/>
                          </a:solidFill>
                          <a:effectLst/>
                          <a:latin typeface="inherit"/>
                        </a:rPr>
                        <a:t>) to indicate where contexts can be found. The string consists potentially of multiple strings (using a comma as a delimiter) to support multiple contexts. In the case of multiple context locations with beans that are defined twice, the latest location takes precedence.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3290091140"/>
                  </a:ext>
                </a:extLst>
              </a:tr>
            </a:tbl>
          </a:graphicData>
        </a:graphic>
      </p:graphicFrame>
    </p:spTree>
    <p:extLst>
      <p:ext uri="{BB962C8B-B14F-4D97-AF65-F5344CB8AC3E}">
        <p14:creationId xmlns:p14="http://schemas.microsoft.com/office/powerpoint/2010/main" val="262299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4EEC-9640-49EB-90A6-D4A2D732DEAF}"/>
              </a:ext>
            </a:extLst>
          </p:cNvPr>
          <p:cNvSpPr>
            <a:spLocks noGrp="1"/>
          </p:cNvSpPr>
          <p:nvPr>
            <p:ph type="title"/>
          </p:nvPr>
        </p:nvSpPr>
        <p:spPr/>
        <p:txBody>
          <a:bodyPr/>
          <a:lstStyle/>
          <a:p>
            <a:r>
              <a:rPr lang="en-IN" dirty="0" err="1"/>
              <a:t>DispatcherServlet</a:t>
            </a:r>
            <a:r>
              <a:rPr lang="en-IN" dirty="0"/>
              <a:t> initialization parameters</a:t>
            </a:r>
          </a:p>
        </p:txBody>
      </p:sp>
      <p:graphicFrame>
        <p:nvGraphicFramePr>
          <p:cNvPr id="4" name="Table 3">
            <a:extLst>
              <a:ext uri="{FF2B5EF4-FFF2-40B4-BE49-F238E27FC236}">
                <a16:creationId xmlns:a16="http://schemas.microsoft.com/office/drawing/2014/main" id="{66B94696-0A69-45D2-8920-F19BD35C4C3D}"/>
              </a:ext>
            </a:extLst>
          </p:cNvPr>
          <p:cNvGraphicFramePr>
            <a:graphicFrameLocks noGrp="1"/>
          </p:cNvGraphicFramePr>
          <p:nvPr/>
        </p:nvGraphicFramePr>
        <p:xfrm>
          <a:off x="152401" y="1461610"/>
          <a:ext cx="8763000" cy="5015389"/>
        </p:xfrm>
        <a:graphic>
          <a:graphicData uri="http://schemas.openxmlformats.org/drawingml/2006/table">
            <a:tbl>
              <a:tblPr/>
              <a:tblGrid>
                <a:gridCol w="2515791">
                  <a:extLst>
                    <a:ext uri="{9D8B030D-6E8A-4147-A177-3AD203B41FA5}">
                      <a16:colId xmlns:a16="http://schemas.microsoft.com/office/drawing/2014/main" val="245368954"/>
                    </a:ext>
                  </a:extLst>
                </a:gridCol>
                <a:gridCol w="6247209">
                  <a:extLst>
                    <a:ext uri="{9D8B030D-6E8A-4147-A177-3AD203B41FA5}">
                      <a16:colId xmlns:a16="http://schemas.microsoft.com/office/drawing/2014/main" val="4167377162"/>
                    </a:ext>
                  </a:extLst>
                </a:gridCol>
              </a:tblGrid>
              <a:tr h="393364">
                <a:tc>
                  <a:txBody>
                    <a:bodyPr/>
                    <a:lstStyle/>
                    <a:p>
                      <a:pPr algn="l" rtl="0" fontAlgn="t"/>
                      <a:r>
                        <a:rPr lang="en-IN" sz="1800" b="1">
                          <a:solidFill>
                            <a:srgbClr val="000000"/>
                          </a:solidFill>
                          <a:effectLst/>
                        </a:rPr>
                        <a:t>Parameter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Explanation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3559333614"/>
                  </a:ext>
                </a:extLst>
              </a:tr>
              <a:tr h="1868478">
                <a:tc>
                  <a:txBody>
                    <a:bodyPr/>
                    <a:lstStyle/>
                    <a:p>
                      <a:pPr algn="l" rtl="0" fontAlgn="t"/>
                      <a:r>
                        <a:rPr lang="en-IN" b="0">
                          <a:solidFill>
                            <a:srgbClr val="000000"/>
                          </a:solidFill>
                          <a:effectLst/>
                          <a:latin typeface="inherit"/>
                        </a:rPr>
                        <a:t>namespace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Namespace of the WebApplicationContext. Defaults to [servlet-name]-servlet.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630011077"/>
                  </a:ext>
                </a:extLst>
              </a:tr>
              <a:tr h="2753547">
                <a:tc>
                  <a:txBody>
                    <a:bodyPr/>
                    <a:lstStyle/>
                    <a:p>
                      <a:pPr algn="l" rtl="0" fontAlgn="t"/>
                      <a:r>
                        <a:rPr lang="en-IN" b="0" dirty="0" err="1">
                          <a:solidFill>
                            <a:srgbClr val="000000"/>
                          </a:solidFill>
                          <a:effectLst/>
                          <a:latin typeface="inherit"/>
                        </a:rPr>
                        <a:t>throwExceptionIfNo</a:t>
                      </a:r>
                      <a:r>
                        <a:rPr lang="en-IN" b="0" dirty="0">
                          <a:solidFill>
                            <a:srgbClr val="000000"/>
                          </a:solidFill>
                          <a:effectLst/>
                          <a:latin typeface="inherit"/>
                        </a:rPr>
                        <a:t>  </a:t>
                      </a:r>
                      <a:r>
                        <a:rPr lang="en-IN" b="0" dirty="0" err="1">
                          <a:solidFill>
                            <a:srgbClr val="000000"/>
                          </a:solidFill>
                          <a:effectLst/>
                          <a:latin typeface="inherit"/>
                        </a:rPr>
                        <a:t>HandlerFound</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Whether to throw a </a:t>
                      </a:r>
                      <a:r>
                        <a:rPr lang="en-US" b="0" dirty="0" err="1">
                          <a:solidFill>
                            <a:srgbClr val="000000"/>
                          </a:solidFill>
                          <a:effectLst/>
                          <a:latin typeface="inherit"/>
                        </a:rPr>
                        <a:t>NoHandlerFoundException</a:t>
                      </a:r>
                      <a:r>
                        <a:rPr lang="en-US" b="0" dirty="0">
                          <a:solidFill>
                            <a:srgbClr val="000000"/>
                          </a:solidFill>
                          <a:effectLst/>
                          <a:latin typeface="inherit"/>
                        </a:rPr>
                        <a:t> when no handler was found for a request. The exception can then be caught with a </a:t>
                      </a:r>
                      <a:r>
                        <a:rPr lang="en-US" b="0" dirty="0" err="1">
                          <a:solidFill>
                            <a:srgbClr val="000000"/>
                          </a:solidFill>
                          <a:effectLst/>
                          <a:latin typeface="inherit"/>
                        </a:rPr>
                        <a:t>HandlerExceptionResolver</a:t>
                      </a:r>
                      <a:r>
                        <a:rPr lang="en-US" b="0" dirty="0">
                          <a:solidFill>
                            <a:srgbClr val="000000"/>
                          </a:solidFill>
                          <a:effectLst/>
                          <a:latin typeface="inherit"/>
                        </a:rPr>
                        <a:t> (for example, by using an @</a:t>
                      </a:r>
                      <a:r>
                        <a:rPr lang="en-US" b="0" dirty="0" err="1">
                          <a:solidFill>
                            <a:srgbClr val="000000"/>
                          </a:solidFill>
                          <a:effectLst/>
                          <a:latin typeface="inherit"/>
                        </a:rPr>
                        <a:t>ExceptionHandler</a:t>
                      </a:r>
                      <a:r>
                        <a:rPr lang="en-US" b="0" dirty="0">
                          <a:solidFill>
                            <a:srgbClr val="000000"/>
                          </a:solidFill>
                          <a:effectLst/>
                          <a:latin typeface="inherit"/>
                        </a:rPr>
                        <a:t> controller method) and handled as any others.</a:t>
                      </a:r>
                    </a:p>
                    <a:p>
                      <a:pPr algn="l" rtl="0" fontAlgn="t"/>
                      <a:r>
                        <a:rPr lang="en-US" b="0" dirty="0">
                          <a:solidFill>
                            <a:srgbClr val="000000"/>
                          </a:solidFill>
                          <a:effectLst/>
                          <a:latin typeface="inherit"/>
                        </a:rPr>
                        <a:t>By default, this is set to false, in which case the </a:t>
                      </a:r>
                      <a:r>
                        <a:rPr lang="en-US" b="0" dirty="0" err="1">
                          <a:solidFill>
                            <a:srgbClr val="000000"/>
                          </a:solidFill>
                          <a:effectLst/>
                          <a:latin typeface="inherit"/>
                        </a:rPr>
                        <a:t>DispatcherServlet</a:t>
                      </a:r>
                      <a:r>
                        <a:rPr lang="en-US" b="0" dirty="0">
                          <a:solidFill>
                            <a:srgbClr val="000000"/>
                          </a:solidFill>
                          <a:effectLst/>
                          <a:latin typeface="inherit"/>
                        </a:rPr>
                        <a:t> sets the response status to 404 (NOT_FOUND) without raising an exception.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3290091140"/>
                  </a:ext>
                </a:extLst>
              </a:tr>
            </a:tbl>
          </a:graphicData>
        </a:graphic>
      </p:graphicFrame>
    </p:spTree>
    <p:extLst>
      <p:ext uri="{BB962C8B-B14F-4D97-AF65-F5344CB8AC3E}">
        <p14:creationId xmlns:p14="http://schemas.microsoft.com/office/powerpoint/2010/main" val="271477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7D7F-EF63-467B-B3BE-512EF473C5B9}"/>
              </a:ext>
            </a:extLst>
          </p:cNvPr>
          <p:cNvSpPr>
            <a:spLocks noGrp="1"/>
          </p:cNvSpPr>
          <p:nvPr>
            <p:ph type="title"/>
          </p:nvPr>
        </p:nvSpPr>
        <p:spPr/>
        <p:txBody>
          <a:bodyPr/>
          <a:lstStyle/>
          <a:p>
            <a:r>
              <a:rPr lang="en-IN" dirty="0"/>
              <a:t>Spring MVC Config</a:t>
            </a:r>
          </a:p>
        </p:txBody>
      </p:sp>
      <p:sp>
        <p:nvSpPr>
          <p:cNvPr id="3" name="Content Placeholder 2">
            <a:extLst>
              <a:ext uri="{FF2B5EF4-FFF2-40B4-BE49-F238E27FC236}">
                <a16:creationId xmlns:a16="http://schemas.microsoft.com/office/drawing/2014/main" id="{58171EDC-C77B-4B26-A13A-C5F87760BFB3}"/>
              </a:ext>
            </a:extLst>
          </p:cNvPr>
          <p:cNvSpPr>
            <a:spLocks noGrp="1"/>
          </p:cNvSpPr>
          <p:nvPr>
            <p:ph idx="1"/>
          </p:nvPr>
        </p:nvSpPr>
        <p:spPr/>
        <p:txBody>
          <a:bodyPr/>
          <a:lstStyle/>
          <a:p>
            <a:r>
              <a:rPr lang="en-US" dirty="0"/>
              <a:t>The MVC Java configuration and the MVC XML namespace provide default configuration suitable for most applications and a configuration API to customize it.</a:t>
            </a:r>
          </a:p>
          <a:p>
            <a:r>
              <a:rPr lang="en-US" dirty="0"/>
              <a:t>@Configuration</a:t>
            </a:r>
          </a:p>
          <a:p>
            <a:r>
              <a:rPr lang="en-US" dirty="0"/>
              <a:t>@</a:t>
            </a:r>
            <a:r>
              <a:rPr lang="en-US" dirty="0" err="1"/>
              <a:t>EnableWebMvc</a:t>
            </a:r>
            <a:endParaRPr lang="en-US" dirty="0"/>
          </a:p>
          <a:p>
            <a:r>
              <a:rPr lang="en-US" dirty="0"/>
              <a:t>public class </a:t>
            </a:r>
            <a:r>
              <a:rPr lang="en-US" dirty="0" err="1"/>
              <a:t>WebConfig</a:t>
            </a:r>
            <a:r>
              <a:rPr lang="en-US" dirty="0"/>
              <a:t> {</a:t>
            </a:r>
          </a:p>
          <a:p>
            <a:r>
              <a:rPr lang="en-US" dirty="0"/>
              <a:t>}</a:t>
            </a:r>
            <a:endParaRPr lang="en-IN" dirty="0"/>
          </a:p>
        </p:txBody>
      </p:sp>
    </p:spTree>
    <p:extLst>
      <p:ext uri="{BB962C8B-B14F-4D97-AF65-F5344CB8AC3E}">
        <p14:creationId xmlns:p14="http://schemas.microsoft.com/office/powerpoint/2010/main" val="187410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7D7F-EF63-467B-B3BE-512EF473C5B9}"/>
              </a:ext>
            </a:extLst>
          </p:cNvPr>
          <p:cNvSpPr>
            <a:spLocks noGrp="1"/>
          </p:cNvSpPr>
          <p:nvPr>
            <p:ph type="title"/>
          </p:nvPr>
        </p:nvSpPr>
        <p:spPr/>
        <p:txBody>
          <a:bodyPr/>
          <a:lstStyle/>
          <a:p>
            <a:r>
              <a:rPr lang="en-IN" dirty="0"/>
              <a:t>Spring MVC Config</a:t>
            </a:r>
          </a:p>
        </p:txBody>
      </p:sp>
      <p:pic>
        <p:nvPicPr>
          <p:cNvPr id="6" name="Picture 5">
            <a:extLst>
              <a:ext uri="{FF2B5EF4-FFF2-40B4-BE49-F238E27FC236}">
                <a16:creationId xmlns:a16="http://schemas.microsoft.com/office/drawing/2014/main" id="{4E915E11-1313-4DD3-8E8F-51489C5E262C}"/>
              </a:ext>
            </a:extLst>
          </p:cNvPr>
          <p:cNvPicPr>
            <a:picLocks noChangeAspect="1"/>
          </p:cNvPicPr>
          <p:nvPr/>
        </p:nvPicPr>
        <p:blipFill rotWithShape="1">
          <a:blip r:embed="rId2"/>
          <a:srcRect l="27500" t="15926" r="6667" b="38148"/>
          <a:stretch/>
        </p:blipFill>
        <p:spPr>
          <a:xfrm>
            <a:off x="76200" y="1905000"/>
            <a:ext cx="8865010" cy="3581400"/>
          </a:xfrm>
          <a:prstGeom prst="rect">
            <a:avLst/>
          </a:prstGeom>
        </p:spPr>
      </p:pic>
    </p:spTree>
    <p:extLst>
      <p:ext uri="{BB962C8B-B14F-4D97-AF65-F5344CB8AC3E}">
        <p14:creationId xmlns:p14="http://schemas.microsoft.com/office/powerpoint/2010/main" val="127887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spcBef>
                <a:spcPct val="30000"/>
              </a:spcBef>
              <a:buFontTx/>
              <a:buNone/>
              <a:tabLst>
                <a:tab pos="166688" algn="l"/>
              </a:tabLst>
            </a:pPr>
            <a:r>
              <a:rPr lang="en-GB" sz="3200" dirty="0"/>
              <a:t>At the end of this section, you should be able to:</a:t>
            </a:r>
          </a:p>
          <a:p>
            <a:pPr lvl="1"/>
            <a:r>
              <a:rPr lang="en-US" dirty="0"/>
              <a:t>Describe Model View Controller (MVC) Design Pattern</a:t>
            </a:r>
          </a:p>
          <a:p>
            <a:pPr lvl="1"/>
            <a:r>
              <a:rPr lang="en-US" dirty="0"/>
              <a:t>Explain Spring MVC implementation</a:t>
            </a:r>
          </a:p>
          <a:p>
            <a:pPr lvl="1"/>
            <a:r>
              <a:rPr lang="en-US" dirty="0"/>
              <a:t>Create a Spring MVC-based application</a:t>
            </a:r>
          </a:p>
          <a:p>
            <a:endParaRPr lang="en-US" dirty="0"/>
          </a:p>
        </p:txBody>
      </p:sp>
      <p:sp>
        <p:nvSpPr>
          <p:cNvPr id="3" name="Title 2"/>
          <p:cNvSpPr>
            <a:spLocks noGrp="1"/>
          </p:cNvSpPr>
          <p:nvPr>
            <p:ph type="title"/>
          </p:nvPr>
        </p:nvSpPr>
        <p:spPr/>
        <p:txBody>
          <a:bodyPr/>
          <a:lstStyle/>
          <a:p>
            <a:r>
              <a:rPr lang="en-US" dirty="0"/>
              <a:t>Module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1436-5916-49DB-867B-AA59AA3DAC29}"/>
              </a:ext>
            </a:extLst>
          </p:cNvPr>
          <p:cNvSpPr>
            <a:spLocks noGrp="1"/>
          </p:cNvSpPr>
          <p:nvPr>
            <p:ph type="title"/>
          </p:nvPr>
        </p:nvSpPr>
        <p:spPr/>
        <p:txBody>
          <a:bodyPr/>
          <a:lstStyle/>
          <a:p>
            <a:r>
              <a:rPr lang="en-IN" dirty="0"/>
              <a:t>Validation</a:t>
            </a:r>
          </a:p>
        </p:txBody>
      </p:sp>
      <p:sp>
        <p:nvSpPr>
          <p:cNvPr id="3" name="Content Placeholder 2">
            <a:extLst>
              <a:ext uri="{FF2B5EF4-FFF2-40B4-BE49-F238E27FC236}">
                <a16:creationId xmlns:a16="http://schemas.microsoft.com/office/drawing/2014/main" id="{CEAF10EC-2567-4D35-925A-08F4CB8A9BFA}"/>
              </a:ext>
            </a:extLst>
          </p:cNvPr>
          <p:cNvSpPr>
            <a:spLocks noGrp="1"/>
          </p:cNvSpPr>
          <p:nvPr>
            <p:ph idx="1"/>
          </p:nvPr>
        </p:nvSpPr>
        <p:spPr/>
        <p:txBody>
          <a:bodyPr>
            <a:normAutofit fontScale="92500"/>
          </a:bodyPr>
          <a:lstStyle/>
          <a:p>
            <a:r>
              <a:rPr lang="en-US" dirty="0"/>
              <a:t>By default, if Bean Validation is present on the </a:t>
            </a:r>
            <a:r>
              <a:rPr lang="en-US" dirty="0" err="1"/>
              <a:t>classpath</a:t>
            </a:r>
            <a:r>
              <a:rPr lang="en-US" dirty="0"/>
              <a:t> (for example, Hibernate Validator), the </a:t>
            </a:r>
            <a:r>
              <a:rPr lang="en-US" dirty="0" err="1"/>
              <a:t>LocalValidatorFactoryBean</a:t>
            </a:r>
            <a:r>
              <a:rPr lang="en-US" dirty="0"/>
              <a:t> is registered as a global Validator for use with @Valid and Validated on controller method arguments.</a:t>
            </a:r>
          </a:p>
          <a:p>
            <a:r>
              <a:rPr lang="en-US" dirty="0"/>
              <a:t>In Java configuration, you can customize the global Validator instance, as the following example shows:</a:t>
            </a:r>
          </a:p>
          <a:p>
            <a:r>
              <a:rPr lang="en-IN" b="1" dirty="0"/>
              <a:t>@Configuration</a:t>
            </a:r>
            <a:r>
              <a:rPr lang="en-IN" dirty="0"/>
              <a:t> </a:t>
            </a:r>
            <a:r>
              <a:rPr lang="en-IN" b="1" dirty="0"/>
              <a:t>@</a:t>
            </a:r>
            <a:r>
              <a:rPr lang="en-IN" b="1" dirty="0" err="1"/>
              <a:t>EnableWebMvc</a:t>
            </a:r>
            <a:r>
              <a:rPr lang="en-IN" dirty="0"/>
              <a:t> </a:t>
            </a:r>
            <a:r>
              <a:rPr lang="en-IN" b="1" dirty="0"/>
              <a:t>public</a:t>
            </a:r>
            <a:r>
              <a:rPr lang="en-IN" dirty="0"/>
              <a:t> </a:t>
            </a:r>
            <a:r>
              <a:rPr lang="en-IN" b="1" dirty="0"/>
              <a:t>class</a:t>
            </a:r>
            <a:r>
              <a:rPr lang="en-IN" dirty="0"/>
              <a:t> </a:t>
            </a:r>
            <a:r>
              <a:rPr lang="en-IN" b="1" dirty="0" err="1"/>
              <a:t>WebConfig</a:t>
            </a:r>
            <a:r>
              <a:rPr lang="en-IN" dirty="0"/>
              <a:t> </a:t>
            </a:r>
            <a:r>
              <a:rPr lang="en-IN" b="1" dirty="0"/>
              <a:t>implements</a:t>
            </a:r>
            <a:r>
              <a:rPr lang="en-IN" dirty="0"/>
              <a:t> </a:t>
            </a:r>
            <a:r>
              <a:rPr lang="en-IN" b="1" dirty="0" err="1"/>
              <a:t>WebMvcConfigurer</a:t>
            </a:r>
            <a:r>
              <a:rPr lang="en-IN" dirty="0"/>
              <a:t> { </a:t>
            </a:r>
          </a:p>
          <a:p>
            <a:r>
              <a:rPr lang="en-IN" b="1" dirty="0"/>
              <a:t>@Override</a:t>
            </a:r>
            <a:r>
              <a:rPr lang="en-IN" dirty="0"/>
              <a:t> </a:t>
            </a:r>
            <a:r>
              <a:rPr lang="en-IN" b="1" dirty="0"/>
              <a:t>public</a:t>
            </a:r>
            <a:r>
              <a:rPr lang="en-IN" dirty="0"/>
              <a:t> Validator </a:t>
            </a:r>
            <a:r>
              <a:rPr lang="en-IN" b="1" dirty="0" err="1"/>
              <a:t>getValidator</a:t>
            </a:r>
            <a:r>
              <a:rPr lang="en-IN" dirty="0"/>
              <a:t>() </a:t>
            </a:r>
          </a:p>
          <a:p>
            <a:r>
              <a:rPr lang="en-IN" dirty="0"/>
              <a:t>{ </a:t>
            </a:r>
            <a:r>
              <a:rPr lang="en-IN" i="1" dirty="0"/>
              <a:t>// ...</a:t>
            </a:r>
            <a:r>
              <a:rPr lang="en-IN" dirty="0"/>
              <a:t> } </a:t>
            </a:r>
          </a:p>
          <a:p>
            <a:r>
              <a:rPr lang="en-IN" dirty="0"/>
              <a:t>}</a:t>
            </a:r>
          </a:p>
        </p:txBody>
      </p:sp>
    </p:spTree>
    <p:extLst>
      <p:ext uri="{BB962C8B-B14F-4D97-AF65-F5344CB8AC3E}">
        <p14:creationId xmlns:p14="http://schemas.microsoft.com/office/powerpoint/2010/main" val="19311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1436-5916-49DB-867B-AA59AA3DAC29}"/>
              </a:ext>
            </a:extLst>
          </p:cNvPr>
          <p:cNvSpPr>
            <a:spLocks noGrp="1"/>
          </p:cNvSpPr>
          <p:nvPr>
            <p:ph type="title"/>
          </p:nvPr>
        </p:nvSpPr>
        <p:spPr/>
        <p:txBody>
          <a:bodyPr/>
          <a:lstStyle/>
          <a:p>
            <a:r>
              <a:rPr lang="en-IN" dirty="0"/>
              <a:t>Validation</a:t>
            </a:r>
          </a:p>
        </p:txBody>
      </p:sp>
      <p:sp>
        <p:nvSpPr>
          <p:cNvPr id="3" name="Content Placeholder 2">
            <a:extLst>
              <a:ext uri="{FF2B5EF4-FFF2-40B4-BE49-F238E27FC236}">
                <a16:creationId xmlns:a16="http://schemas.microsoft.com/office/drawing/2014/main" id="{CEAF10EC-2567-4D35-925A-08F4CB8A9BFA}"/>
              </a:ext>
            </a:extLst>
          </p:cNvPr>
          <p:cNvSpPr>
            <a:spLocks noGrp="1"/>
          </p:cNvSpPr>
          <p:nvPr>
            <p:ph idx="1"/>
          </p:nvPr>
        </p:nvSpPr>
        <p:spPr/>
        <p:txBody>
          <a:bodyPr>
            <a:normAutofit lnSpcReduction="10000"/>
          </a:bodyPr>
          <a:lstStyle/>
          <a:p>
            <a:r>
              <a:rPr lang="en-IN" b="1" dirty="0"/>
              <a:t>&lt;?xml version="1.0" encoding="UTF-8"?&gt;</a:t>
            </a:r>
            <a:r>
              <a:rPr lang="en-IN" dirty="0"/>
              <a:t> &lt;beans </a:t>
            </a:r>
            <a:r>
              <a:rPr lang="en-IN" dirty="0" err="1"/>
              <a:t>xmlns</a:t>
            </a:r>
            <a:r>
              <a:rPr lang="en-IN" dirty="0"/>
              <a:t>="http://www.springframework.org/schema/beans" </a:t>
            </a:r>
            <a:r>
              <a:rPr lang="en-IN" dirty="0" err="1"/>
              <a:t>xmlns:mvc</a:t>
            </a:r>
            <a:r>
              <a:rPr lang="en-IN" dirty="0"/>
              <a:t>="http://www.springframework.org/schema/mvc" </a:t>
            </a:r>
            <a:r>
              <a:rPr lang="en-IN" dirty="0" err="1"/>
              <a:t>xmlns:xsi</a:t>
            </a:r>
            <a:r>
              <a:rPr lang="en-IN" dirty="0"/>
              <a:t>="http://www.w3.org/2001/XMLSchema-instance" </a:t>
            </a:r>
            <a:r>
              <a:rPr lang="en-IN" dirty="0" err="1"/>
              <a:t>xsi:schemaLocation</a:t>
            </a:r>
            <a:r>
              <a:rPr lang="en-IN" dirty="0"/>
              <a:t>=" http://www.springframework.org/schema/beans https://www.springframework.org/schema/beans/spring-beans.xsd http://www.springframework.org/schema/mvc https://www.springframework.org/schema/mvc/spring-mvc.xsd"&gt; </a:t>
            </a:r>
          </a:p>
          <a:p>
            <a:r>
              <a:rPr lang="en-IN" b="1" dirty="0">
                <a:solidFill>
                  <a:srgbClr val="FF0000"/>
                </a:solidFill>
              </a:rPr>
              <a:t>&lt;</a:t>
            </a:r>
            <a:r>
              <a:rPr lang="en-IN" b="1" dirty="0" err="1">
                <a:solidFill>
                  <a:srgbClr val="FF0000"/>
                </a:solidFill>
              </a:rPr>
              <a:t>mvc:annotation-driven</a:t>
            </a:r>
            <a:r>
              <a:rPr lang="en-IN" b="1" dirty="0">
                <a:solidFill>
                  <a:srgbClr val="FF0000"/>
                </a:solidFill>
              </a:rPr>
              <a:t> validator="</a:t>
            </a:r>
            <a:r>
              <a:rPr lang="en-IN" b="1" dirty="0" err="1">
                <a:solidFill>
                  <a:srgbClr val="FF0000"/>
                </a:solidFill>
              </a:rPr>
              <a:t>globalValidator</a:t>
            </a:r>
            <a:r>
              <a:rPr lang="en-IN" b="1" dirty="0">
                <a:solidFill>
                  <a:srgbClr val="FF0000"/>
                </a:solidFill>
              </a:rPr>
              <a:t>"/&gt;</a:t>
            </a:r>
            <a:r>
              <a:rPr lang="en-IN" dirty="0"/>
              <a:t> &lt;/beans&gt;</a:t>
            </a:r>
          </a:p>
        </p:txBody>
      </p:sp>
    </p:spTree>
    <p:extLst>
      <p:ext uri="{BB962C8B-B14F-4D97-AF65-F5344CB8AC3E}">
        <p14:creationId xmlns:p14="http://schemas.microsoft.com/office/powerpoint/2010/main" val="200095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6E84-7AF1-4158-A007-0DF903550ED5}"/>
              </a:ext>
            </a:extLst>
          </p:cNvPr>
          <p:cNvSpPr>
            <a:spLocks noGrp="1"/>
          </p:cNvSpPr>
          <p:nvPr>
            <p:ph type="title"/>
          </p:nvPr>
        </p:nvSpPr>
        <p:spPr/>
        <p:txBody>
          <a:bodyPr/>
          <a:lstStyle/>
          <a:p>
            <a:r>
              <a:rPr lang="en-IN" dirty="0"/>
              <a:t>Validation</a:t>
            </a:r>
          </a:p>
        </p:txBody>
      </p:sp>
      <p:sp>
        <p:nvSpPr>
          <p:cNvPr id="3" name="Content Placeholder 2">
            <a:extLst>
              <a:ext uri="{FF2B5EF4-FFF2-40B4-BE49-F238E27FC236}">
                <a16:creationId xmlns:a16="http://schemas.microsoft.com/office/drawing/2014/main" id="{D70D232F-6C61-45B6-8EEE-BAAEFDDB11A1}"/>
              </a:ext>
            </a:extLst>
          </p:cNvPr>
          <p:cNvSpPr>
            <a:spLocks noGrp="1"/>
          </p:cNvSpPr>
          <p:nvPr>
            <p:ph idx="1"/>
          </p:nvPr>
        </p:nvSpPr>
        <p:spPr>
          <a:xfrm>
            <a:off x="457200" y="1214422"/>
            <a:ext cx="8229600" cy="5110178"/>
          </a:xfrm>
        </p:spPr>
        <p:txBody>
          <a:bodyPr>
            <a:normAutofit fontScale="77500" lnSpcReduction="20000"/>
          </a:bodyPr>
          <a:lstStyle/>
          <a:p>
            <a:pPr marL="0" indent="0">
              <a:buNone/>
            </a:pPr>
            <a:r>
              <a:rPr lang="en-IN" dirty="0"/>
              <a:t>@Bean</a:t>
            </a:r>
          </a:p>
          <a:p>
            <a:pPr marL="0" indent="0">
              <a:buNone/>
            </a:pPr>
            <a:r>
              <a:rPr lang="en-IN" dirty="0"/>
              <a:t>   public </a:t>
            </a:r>
            <a:r>
              <a:rPr lang="en-IN" dirty="0" err="1"/>
              <a:t>MessageSource</a:t>
            </a:r>
            <a:r>
              <a:rPr lang="en-IN" dirty="0"/>
              <a:t> </a:t>
            </a:r>
            <a:r>
              <a:rPr lang="en-IN" dirty="0" err="1"/>
              <a:t>messageSource</a:t>
            </a:r>
            <a:r>
              <a:rPr lang="en-IN" dirty="0"/>
              <a:t>() {</a:t>
            </a:r>
          </a:p>
          <a:p>
            <a:pPr marL="0" indent="0">
              <a:buNone/>
            </a:pPr>
            <a:r>
              <a:rPr lang="en-IN" dirty="0"/>
              <a:t>      </a:t>
            </a:r>
            <a:r>
              <a:rPr lang="en-IN" dirty="0" err="1"/>
              <a:t>ResourceBundleMessageSource</a:t>
            </a:r>
            <a:r>
              <a:rPr lang="en-IN" dirty="0"/>
              <a:t> source = new </a:t>
            </a:r>
            <a:r>
              <a:rPr lang="en-IN" dirty="0" err="1"/>
              <a:t>ResourceBundleMessageSource</a:t>
            </a:r>
            <a:r>
              <a:rPr lang="en-IN" dirty="0"/>
              <a:t>();</a:t>
            </a:r>
          </a:p>
          <a:p>
            <a:pPr marL="0" indent="0">
              <a:buNone/>
            </a:pPr>
            <a:r>
              <a:rPr lang="en-IN" dirty="0"/>
              <a:t>      </a:t>
            </a:r>
            <a:r>
              <a:rPr lang="en-IN" dirty="0" err="1"/>
              <a:t>source.setBasename</a:t>
            </a:r>
            <a:r>
              <a:rPr lang="en-IN" dirty="0"/>
              <a:t>("messages");</a:t>
            </a:r>
          </a:p>
          <a:p>
            <a:pPr marL="0" indent="0">
              <a:buNone/>
            </a:pPr>
            <a:r>
              <a:rPr lang="en-IN" dirty="0"/>
              <a:t>      return source;</a:t>
            </a:r>
          </a:p>
          <a:p>
            <a:pPr marL="0" indent="0">
              <a:buNone/>
            </a:pPr>
            <a:r>
              <a:rPr lang="en-IN" dirty="0"/>
              <a:t>   }</a:t>
            </a:r>
          </a:p>
          <a:p>
            <a:pPr marL="0" indent="0">
              <a:buNone/>
            </a:pPr>
            <a:r>
              <a:rPr lang="en-IN" dirty="0"/>
              <a:t> </a:t>
            </a:r>
          </a:p>
          <a:p>
            <a:pPr marL="0" indent="0">
              <a:buNone/>
            </a:pPr>
            <a:r>
              <a:rPr lang="en-IN" dirty="0"/>
              <a:t>   @Override</a:t>
            </a:r>
          </a:p>
          <a:p>
            <a:pPr marL="0" indent="0">
              <a:buNone/>
            </a:pPr>
            <a:r>
              <a:rPr lang="en-IN" dirty="0"/>
              <a:t>   public Validator </a:t>
            </a:r>
            <a:r>
              <a:rPr lang="en-IN" dirty="0" err="1"/>
              <a:t>getValidator</a:t>
            </a:r>
            <a:r>
              <a:rPr lang="en-IN" dirty="0"/>
              <a:t>() {</a:t>
            </a:r>
          </a:p>
          <a:p>
            <a:pPr marL="0" indent="0">
              <a:buNone/>
            </a:pPr>
            <a:r>
              <a:rPr lang="en-IN" dirty="0"/>
              <a:t>      </a:t>
            </a:r>
            <a:r>
              <a:rPr lang="en-IN" dirty="0" err="1"/>
              <a:t>LocalValidatorFactoryBean</a:t>
            </a:r>
            <a:r>
              <a:rPr lang="en-IN" dirty="0"/>
              <a:t> validator = new </a:t>
            </a:r>
            <a:r>
              <a:rPr lang="en-IN" dirty="0" err="1"/>
              <a:t>LocalValidatorFactoryBean</a:t>
            </a:r>
            <a:r>
              <a:rPr lang="en-IN" dirty="0"/>
              <a:t>();</a:t>
            </a:r>
          </a:p>
          <a:p>
            <a:pPr marL="0" indent="0">
              <a:buNone/>
            </a:pPr>
            <a:r>
              <a:rPr lang="en-IN" dirty="0"/>
              <a:t>      </a:t>
            </a:r>
            <a:r>
              <a:rPr lang="en-IN" dirty="0" err="1"/>
              <a:t>validator.setValidationMessageSource</a:t>
            </a:r>
            <a:r>
              <a:rPr lang="en-IN" dirty="0"/>
              <a:t>(</a:t>
            </a:r>
            <a:r>
              <a:rPr lang="en-IN" dirty="0" err="1"/>
              <a:t>messageSource</a:t>
            </a:r>
            <a:r>
              <a:rPr lang="en-IN" dirty="0"/>
              <a:t>());</a:t>
            </a:r>
          </a:p>
          <a:p>
            <a:pPr marL="0" indent="0">
              <a:buNone/>
            </a:pPr>
            <a:r>
              <a:rPr lang="en-IN" dirty="0"/>
              <a:t>      return validator;</a:t>
            </a:r>
          </a:p>
          <a:p>
            <a:pPr marL="0" indent="0">
              <a:buNone/>
            </a:pPr>
            <a:r>
              <a:rPr lang="en-IN" dirty="0"/>
              <a:t>   }</a:t>
            </a:r>
          </a:p>
        </p:txBody>
      </p:sp>
    </p:spTree>
    <p:extLst>
      <p:ext uri="{BB962C8B-B14F-4D97-AF65-F5344CB8AC3E}">
        <p14:creationId xmlns:p14="http://schemas.microsoft.com/office/powerpoint/2010/main" val="282804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6233-B81F-4830-9D0C-829B40883C33}"/>
              </a:ext>
            </a:extLst>
          </p:cNvPr>
          <p:cNvSpPr>
            <a:spLocks noGrp="1"/>
          </p:cNvSpPr>
          <p:nvPr>
            <p:ph type="title"/>
          </p:nvPr>
        </p:nvSpPr>
        <p:spPr/>
        <p:txBody>
          <a:bodyPr/>
          <a:lstStyle/>
          <a:p>
            <a:r>
              <a:rPr lang="en-IN" dirty="0"/>
              <a:t>Special Bean Types</a:t>
            </a:r>
          </a:p>
        </p:txBody>
      </p:sp>
      <p:graphicFrame>
        <p:nvGraphicFramePr>
          <p:cNvPr id="3" name="Table 2">
            <a:extLst>
              <a:ext uri="{FF2B5EF4-FFF2-40B4-BE49-F238E27FC236}">
                <a16:creationId xmlns:a16="http://schemas.microsoft.com/office/drawing/2014/main" id="{59E64607-FD90-4201-837A-4524D59CE632}"/>
              </a:ext>
            </a:extLst>
          </p:cNvPr>
          <p:cNvGraphicFramePr>
            <a:graphicFrameLocks noGrp="1"/>
          </p:cNvGraphicFramePr>
          <p:nvPr>
            <p:extLst>
              <p:ext uri="{D42A27DB-BD31-4B8C-83A1-F6EECF244321}">
                <p14:modId xmlns:p14="http://schemas.microsoft.com/office/powerpoint/2010/main" val="2630039937"/>
              </p:ext>
            </p:extLst>
          </p:nvPr>
        </p:nvGraphicFramePr>
        <p:xfrm>
          <a:off x="228600" y="1127163"/>
          <a:ext cx="8686800" cy="5545099"/>
        </p:xfrm>
        <a:graphic>
          <a:graphicData uri="http://schemas.openxmlformats.org/drawingml/2006/table">
            <a:tbl>
              <a:tblPr/>
              <a:tblGrid>
                <a:gridCol w="2286000">
                  <a:extLst>
                    <a:ext uri="{9D8B030D-6E8A-4147-A177-3AD203B41FA5}">
                      <a16:colId xmlns:a16="http://schemas.microsoft.com/office/drawing/2014/main" val="2522400935"/>
                    </a:ext>
                  </a:extLst>
                </a:gridCol>
                <a:gridCol w="6400800">
                  <a:extLst>
                    <a:ext uri="{9D8B030D-6E8A-4147-A177-3AD203B41FA5}">
                      <a16:colId xmlns:a16="http://schemas.microsoft.com/office/drawing/2014/main" val="1558024471"/>
                    </a:ext>
                  </a:extLst>
                </a:gridCol>
              </a:tblGrid>
              <a:tr h="268023">
                <a:tc>
                  <a:txBody>
                    <a:bodyPr/>
                    <a:lstStyle/>
                    <a:p>
                      <a:pPr algn="l" rtl="0" fontAlgn="t"/>
                      <a:r>
                        <a:rPr lang="en-IN" sz="2000" b="1">
                          <a:solidFill>
                            <a:srgbClr val="000000"/>
                          </a:solidFill>
                          <a:effectLst/>
                        </a:rPr>
                        <a:t>Bean type</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2000" b="1">
                          <a:solidFill>
                            <a:srgbClr val="000000"/>
                          </a:solidFill>
                          <a:effectLst/>
                        </a:rPr>
                        <a:t>Explanation</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260345995"/>
                  </a:ext>
                </a:extLst>
              </a:tr>
              <a:tr h="2881247">
                <a:tc>
                  <a:txBody>
                    <a:bodyPr/>
                    <a:lstStyle/>
                    <a:p>
                      <a:pPr algn="l" rtl="0" fontAlgn="t"/>
                      <a:r>
                        <a:rPr lang="en-IN" sz="2000" b="0">
                          <a:solidFill>
                            <a:srgbClr val="000000"/>
                          </a:solidFill>
                          <a:effectLst/>
                          <a:latin typeface="inherit"/>
                        </a:rPr>
                        <a:t>HandlerMapping</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2000" b="0" dirty="0">
                          <a:solidFill>
                            <a:srgbClr val="000000"/>
                          </a:solidFill>
                          <a:effectLst/>
                          <a:latin typeface="inherit"/>
                        </a:rPr>
                        <a:t>Map a request to a handler along with a list of </a:t>
                      </a:r>
                      <a:r>
                        <a:rPr lang="en-US" sz="2000" b="0" u="none" strike="noStrike" dirty="0">
                          <a:solidFill>
                            <a:srgbClr val="097DFF"/>
                          </a:solidFill>
                          <a:effectLst/>
                          <a:latin typeface="inherit"/>
                        </a:rPr>
                        <a:t>interceptors</a:t>
                      </a:r>
                      <a:r>
                        <a:rPr lang="en-US" sz="2000" b="0" dirty="0">
                          <a:solidFill>
                            <a:srgbClr val="000000"/>
                          </a:solidFill>
                          <a:effectLst/>
                          <a:latin typeface="inherit"/>
                        </a:rPr>
                        <a:t> for pre- and post-processing. </a:t>
                      </a:r>
                    </a:p>
                    <a:p>
                      <a:pPr algn="l" rtl="0" fontAlgn="t"/>
                      <a:r>
                        <a:rPr lang="en-US" sz="2000" b="0" dirty="0">
                          <a:solidFill>
                            <a:srgbClr val="000000"/>
                          </a:solidFill>
                          <a:effectLst/>
                          <a:latin typeface="inherit"/>
                        </a:rPr>
                        <a:t>The two main </a:t>
                      </a:r>
                      <a:r>
                        <a:rPr lang="en-US" sz="2000" b="0" dirty="0" err="1">
                          <a:solidFill>
                            <a:srgbClr val="000000"/>
                          </a:solidFill>
                          <a:effectLst/>
                          <a:latin typeface="inherit"/>
                        </a:rPr>
                        <a:t>HandlerMapping</a:t>
                      </a:r>
                      <a:r>
                        <a:rPr lang="en-US" sz="2000" b="0" dirty="0">
                          <a:solidFill>
                            <a:srgbClr val="000000"/>
                          </a:solidFill>
                          <a:effectLst/>
                          <a:latin typeface="inherit"/>
                        </a:rPr>
                        <a:t> implementations are </a:t>
                      </a:r>
                      <a:r>
                        <a:rPr lang="en-US" sz="2000" b="0" dirty="0" err="1">
                          <a:solidFill>
                            <a:srgbClr val="000000"/>
                          </a:solidFill>
                          <a:effectLst/>
                          <a:latin typeface="inherit"/>
                        </a:rPr>
                        <a:t>RequestMappingHandlerMapping</a:t>
                      </a:r>
                      <a:r>
                        <a:rPr lang="en-US" sz="2000" b="0" dirty="0">
                          <a:solidFill>
                            <a:srgbClr val="000000"/>
                          </a:solidFill>
                          <a:effectLst/>
                          <a:latin typeface="inherit"/>
                        </a:rPr>
                        <a:t> (which supports @</a:t>
                      </a:r>
                      <a:r>
                        <a:rPr lang="en-US" sz="2000" b="0" dirty="0" err="1">
                          <a:solidFill>
                            <a:srgbClr val="000000"/>
                          </a:solidFill>
                          <a:effectLst/>
                          <a:latin typeface="inherit"/>
                        </a:rPr>
                        <a:t>RequestMapping</a:t>
                      </a:r>
                      <a:r>
                        <a:rPr lang="en-US" sz="2000" b="0" dirty="0">
                          <a:solidFill>
                            <a:srgbClr val="000000"/>
                          </a:solidFill>
                          <a:effectLst/>
                          <a:latin typeface="inherit"/>
                        </a:rPr>
                        <a:t> annotated methods) and </a:t>
                      </a:r>
                      <a:r>
                        <a:rPr lang="en-US" sz="2000" b="0" dirty="0" err="1">
                          <a:solidFill>
                            <a:srgbClr val="000000"/>
                          </a:solidFill>
                          <a:effectLst/>
                          <a:latin typeface="inherit"/>
                        </a:rPr>
                        <a:t>SimpleUrlHandlerMapping</a:t>
                      </a:r>
                      <a:r>
                        <a:rPr lang="en-US" sz="2000" b="0" dirty="0">
                          <a:solidFill>
                            <a:srgbClr val="000000"/>
                          </a:solidFill>
                          <a:effectLst/>
                          <a:latin typeface="inherit"/>
                        </a:rPr>
                        <a:t> (which maintains explicit registrations of URI path patterns to handlers).</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364855613"/>
                  </a:ext>
                </a:extLst>
              </a:tr>
              <a:tr h="1675143">
                <a:tc>
                  <a:txBody>
                    <a:bodyPr/>
                    <a:lstStyle/>
                    <a:p>
                      <a:pPr algn="l" rtl="0" fontAlgn="t"/>
                      <a:r>
                        <a:rPr lang="en-IN" sz="2000" b="0">
                          <a:solidFill>
                            <a:srgbClr val="000000"/>
                          </a:solidFill>
                          <a:effectLst/>
                          <a:latin typeface="inherit"/>
                        </a:rPr>
                        <a:t>HandlerAdapter</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1800" b="0" i="0" kern="1200" dirty="0">
                          <a:solidFill>
                            <a:schemeClr val="tx1"/>
                          </a:solidFill>
                          <a:effectLst/>
                          <a:latin typeface="+mn-lt"/>
                          <a:ea typeface="+mn-ea"/>
                          <a:cs typeface="+mn-cs"/>
                        </a:rPr>
                        <a:t>The interface </a:t>
                      </a:r>
                      <a:r>
                        <a:rPr lang="en-US" sz="1800" b="0" i="0" u="none" strike="noStrike" kern="1200" dirty="0">
                          <a:solidFill>
                            <a:schemeClr val="tx1"/>
                          </a:solidFill>
                          <a:effectLst/>
                          <a:latin typeface="+mn-lt"/>
                          <a:ea typeface="+mn-ea"/>
                          <a:cs typeface="+mn-cs"/>
                        </a:rPr>
                        <a:t>HandlerAdapter</a:t>
                      </a:r>
                      <a:r>
                        <a:rPr lang="en-US" sz="1800" b="0" i="0" kern="1200" dirty="0">
                          <a:solidFill>
                            <a:schemeClr val="tx1"/>
                          </a:solidFill>
                          <a:effectLst/>
                          <a:latin typeface="+mn-lt"/>
                          <a:ea typeface="+mn-ea"/>
                          <a:cs typeface="+mn-cs"/>
                        </a:rPr>
                        <a:t> is responsible to invoke a handler method and to return the response as </a:t>
                      </a:r>
                      <a:r>
                        <a:rPr lang="en-US" sz="2000" dirty="0" err="1"/>
                        <a:t>ModelAndView</a:t>
                      </a:r>
                      <a:r>
                        <a:rPr lang="en-US" sz="1800" b="0" i="0" kern="1200" dirty="0">
                          <a:solidFill>
                            <a:schemeClr val="tx1"/>
                          </a:solidFill>
                          <a:effectLst/>
                          <a:latin typeface="+mn-lt"/>
                          <a:ea typeface="+mn-ea"/>
                          <a:cs typeface="+mn-cs"/>
                        </a:rPr>
                        <a:t> to the </a:t>
                      </a:r>
                      <a:r>
                        <a:rPr lang="en-US" sz="2000" dirty="0" err="1"/>
                        <a:t>DispatcherServlet</a:t>
                      </a:r>
                      <a:r>
                        <a:rPr lang="en-US" sz="1800" b="0" i="0" kern="1200" dirty="0">
                          <a:solidFill>
                            <a:schemeClr val="tx1"/>
                          </a:solidFill>
                          <a:effectLst/>
                          <a:latin typeface="+mn-lt"/>
                          <a:ea typeface="+mn-ea"/>
                          <a:cs typeface="+mn-cs"/>
                        </a:rPr>
                        <a:t>. </a:t>
                      </a:r>
                    </a:p>
                    <a:p>
                      <a:pPr algn="l" rtl="0" fontAlgn="t"/>
                      <a:r>
                        <a:rPr lang="en-US" sz="1800" b="0" i="0" kern="1200" dirty="0">
                          <a:solidFill>
                            <a:schemeClr val="tx1"/>
                          </a:solidFill>
                          <a:effectLst/>
                          <a:latin typeface="+mn-lt"/>
                          <a:ea typeface="+mn-ea"/>
                          <a:cs typeface="+mn-cs"/>
                        </a:rPr>
                        <a:t>The </a:t>
                      </a:r>
                      <a:r>
                        <a:rPr lang="en-US" sz="1800" b="0" i="0" kern="1200" dirty="0" err="1">
                          <a:solidFill>
                            <a:schemeClr val="tx1"/>
                          </a:solidFill>
                          <a:effectLst/>
                          <a:latin typeface="+mn-lt"/>
                          <a:ea typeface="+mn-ea"/>
                          <a:cs typeface="+mn-cs"/>
                        </a:rPr>
                        <a:t>DispatcherServlet</a:t>
                      </a:r>
                      <a:r>
                        <a:rPr lang="en-US" sz="1800" b="0" i="0" kern="1200" dirty="0">
                          <a:solidFill>
                            <a:schemeClr val="tx1"/>
                          </a:solidFill>
                          <a:effectLst/>
                          <a:latin typeface="+mn-lt"/>
                          <a:ea typeface="+mn-ea"/>
                          <a:cs typeface="+mn-cs"/>
                        </a:rPr>
                        <a:t> then uses a HandlerAdapter to invoke this method. </a:t>
                      </a:r>
                    </a:p>
                    <a:p>
                      <a:pPr algn="l" rtl="0" fontAlgn="t"/>
                      <a:r>
                        <a:rPr lang="en-US" sz="1800" b="0" i="0" kern="1200" dirty="0">
                          <a:solidFill>
                            <a:schemeClr val="tx1"/>
                          </a:solidFill>
                          <a:effectLst/>
                          <a:latin typeface="+mn-lt"/>
                          <a:ea typeface="+mn-ea"/>
                          <a:cs typeface="+mn-cs"/>
                        </a:rPr>
                        <a:t>The servlet doesn't invoke the method directly – it basically serves as a bridge between itself and the handler objects, leading to a loosely coupling design.</a:t>
                      </a:r>
                      <a:endParaRPr lang="en-US" sz="2000" b="0" dirty="0">
                        <a:solidFill>
                          <a:srgbClr val="000000"/>
                        </a:solidFill>
                        <a:effectLst/>
                        <a:latin typeface="inherit"/>
                      </a:endParaRP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712517593"/>
                  </a:ext>
                </a:extLst>
              </a:tr>
            </a:tbl>
          </a:graphicData>
        </a:graphic>
      </p:graphicFrame>
    </p:spTree>
    <p:extLst>
      <p:ext uri="{BB962C8B-B14F-4D97-AF65-F5344CB8AC3E}">
        <p14:creationId xmlns:p14="http://schemas.microsoft.com/office/powerpoint/2010/main" val="457855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6233-B81F-4830-9D0C-829B40883C33}"/>
              </a:ext>
            </a:extLst>
          </p:cNvPr>
          <p:cNvSpPr>
            <a:spLocks noGrp="1"/>
          </p:cNvSpPr>
          <p:nvPr>
            <p:ph type="title"/>
          </p:nvPr>
        </p:nvSpPr>
        <p:spPr/>
        <p:txBody>
          <a:bodyPr/>
          <a:lstStyle/>
          <a:p>
            <a:r>
              <a:rPr lang="en-IN" dirty="0"/>
              <a:t>Special Bean Types</a:t>
            </a:r>
          </a:p>
        </p:txBody>
      </p:sp>
      <p:graphicFrame>
        <p:nvGraphicFramePr>
          <p:cNvPr id="3" name="Table 2">
            <a:extLst>
              <a:ext uri="{FF2B5EF4-FFF2-40B4-BE49-F238E27FC236}">
                <a16:creationId xmlns:a16="http://schemas.microsoft.com/office/drawing/2014/main" id="{59E64607-FD90-4201-837A-4524D59CE632}"/>
              </a:ext>
            </a:extLst>
          </p:cNvPr>
          <p:cNvGraphicFramePr>
            <a:graphicFrameLocks noGrp="1"/>
          </p:cNvGraphicFramePr>
          <p:nvPr>
            <p:extLst>
              <p:ext uri="{D42A27DB-BD31-4B8C-83A1-F6EECF244321}">
                <p14:modId xmlns:p14="http://schemas.microsoft.com/office/powerpoint/2010/main" val="3661682704"/>
              </p:ext>
            </p:extLst>
          </p:nvPr>
        </p:nvGraphicFramePr>
        <p:xfrm>
          <a:off x="228600" y="1381125"/>
          <a:ext cx="8686800" cy="2846124"/>
        </p:xfrm>
        <a:graphic>
          <a:graphicData uri="http://schemas.openxmlformats.org/drawingml/2006/table">
            <a:tbl>
              <a:tblPr/>
              <a:tblGrid>
                <a:gridCol w="2667000">
                  <a:extLst>
                    <a:ext uri="{9D8B030D-6E8A-4147-A177-3AD203B41FA5}">
                      <a16:colId xmlns:a16="http://schemas.microsoft.com/office/drawing/2014/main" val="2522400935"/>
                    </a:ext>
                  </a:extLst>
                </a:gridCol>
                <a:gridCol w="6019800">
                  <a:extLst>
                    <a:ext uri="{9D8B030D-6E8A-4147-A177-3AD203B41FA5}">
                      <a16:colId xmlns:a16="http://schemas.microsoft.com/office/drawing/2014/main" val="1558024471"/>
                    </a:ext>
                  </a:extLst>
                </a:gridCol>
              </a:tblGrid>
              <a:tr h="335557">
                <a:tc>
                  <a:txBody>
                    <a:bodyPr/>
                    <a:lstStyle/>
                    <a:p>
                      <a:pPr algn="l" rtl="0" fontAlgn="t"/>
                      <a:r>
                        <a:rPr lang="en-IN" sz="2000" b="1">
                          <a:solidFill>
                            <a:srgbClr val="000000"/>
                          </a:solidFill>
                          <a:effectLst/>
                        </a:rPr>
                        <a:t>Bean type</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2000" b="1">
                          <a:solidFill>
                            <a:srgbClr val="000000"/>
                          </a:solidFill>
                          <a:effectLst/>
                        </a:rPr>
                        <a:t>Explanation</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260345995"/>
                  </a:ext>
                </a:extLst>
              </a:tr>
              <a:tr h="962493">
                <a:tc>
                  <a:txBody>
                    <a:bodyPr/>
                    <a:lstStyle/>
                    <a:p>
                      <a:pPr algn="l" rtl="0" fontAlgn="t"/>
                      <a:r>
                        <a:rPr lang="en-IN" b="0" u="none" strike="noStrike" dirty="0">
                          <a:solidFill>
                            <a:srgbClr val="097DFF"/>
                          </a:solidFill>
                          <a:effectLst/>
                          <a:latin typeface="inherit"/>
                        </a:rPr>
                        <a:t>HandlerExceptionResolver</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Strategy to resolve exceptions, possibly mapping them to handlers, to HTML error views, or other targets.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364855613"/>
                  </a:ext>
                </a:extLst>
              </a:tr>
              <a:tr h="1511825">
                <a:tc>
                  <a:txBody>
                    <a:bodyPr/>
                    <a:lstStyle/>
                    <a:p>
                      <a:pPr algn="l" rtl="0" fontAlgn="t"/>
                      <a:r>
                        <a:rPr lang="en-IN" b="0" u="none" strike="noStrike" dirty="0">
                          <a:solidFill>
                            <a:srgbClr val="097DFF"/>
                          </a:solidFill>
                          <a:effectLst/>
                          <a:latin typeface="inherit"/>
                        </a:rPr>
                        <a:t>ViewResolver</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Resolve logical String-based view names returned from a handler to an actual View with which to render to the response.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712517593"/>
                  </a:ext>
                </a:extLst>
              </a:tr>
            </a:tbl>
          </a:graphicData>
        </a:graphic>
      </p:graphicFrame>
      <p:graphicFrame>
        <p:nvGraphicFramePr>
          <p:cNvPr id="4" name="Table 3">
            <a:extLst>
              <a:ext uri="{FF2B5EF4-FFF2-40B4-BE49-F238E27FC236}">
                <a16:creationId xmlns:a16="http://schemas.microsoft.com/office/drawing/2014/main" id="{42AEB755-AE1F-43E8-A563-CE975DCD8799}"/>
              </a:ext>
            </a:extLst>
          </p:cNvPr>
          <p:cNvGraphicFramePr>
            <a:graphicFrameLocks noGrp="1"/>
          </p:cNvGraphicFramePr>
          <p:nvPr>
            <p:extLst>
              <p:ext uri="{D42A27DB-BD31-4B8C-83A1-F6EECF244321}">
                <p14:modId xmlns:p14="http://schemas.microsoft.com/office/powerpoint/2010/main" val="1731745223"/>
              </p:ext>
            </p:extLst>
          </p:nvPr>
        </p:nvGraphicFramePr>
        <p:xfrm>
          <a:off x="238328" y="4227249"/>
          <a:ext cx="8677072" cy="2103120"/>
        </p:xfrm>
        <a:graphic>
          <a:graphicData uri="http://schemas.openxmlformats.org/drawingml/2006/table">
            <a:tbl>
              <a:tblPr/>
              <a:tblGrid>
                <a:gridCol w="2733472">
                  <a:extLst>
                    <a:ext uri="{9D8B030D-6E8A-4147-A177-3AD203B41FA5}">
                      <a16:colId xmlns:a16="http://schemas.microsoft.com/office/drawing/2014/main" val="2737406813"/>
                    </a:ext>
                  </a:extLst>
                </a:gridCol>
                <a:gridCol w="5943600">
                  <a:extLst>
                    <a:ext uri="{9D8B030D-6E8A-4147-A177-3AD203B41FA5}">
                      <a16:colId xmlns:a16="http://schemas.microsoft.com/office/drawing/2014/main" val="4164813467"/>
                    </a:ext>
                  </a:extLst>
                </a:gridCol>
              </a:tblGrid>
              <a:tr h="1188720">
                <a:tc>
                  <a:txBody>
                    <a:bodyPr/>
                    <a:lstStyle/>
                    <a:p>
                      <a:pPr marL="0" algn="l" defTabSz="914400" rtl="0" eaLnBrk="1" fontAlgn="t" latinLnBrk="0" hangingPunct="1"/>
                      <a:r>
                        <a:rPr lang="en-IN" sz="1800" b="0" u="none" strike="noStrike" kern="1200" dirty="0">
                          <a:solidFill>
                            <a:srgbClr val="097DFF"/>
                          </a:solidFill>
                          <a:effectLst/>
                          <a:latin typeface="inherit"/>
                          <a:ea typeface="+mn-ea"/>
                          <a:cs typeface="+mn-cs"/>
                        </a:rPr>
                        <a:t>LocaleResolver, LocaleContextResolver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marL="0" algn="l" defTabSz="914400" rtl="0" eaLnBrk="1" fontAlgn="t" latinLnBrk="0" hangingPunct="1"/>
                      <a:r>
                        <a:rPr lang="en-US" sz="1800" b="0" kern="1200" dirty="0">
                          <a:solidFill>
                            <a:srgbClr val="000000"/>
                          </a:solidFill>
                          <a:effectLst/>
                          <a:latin typeface="inherit"/>
                          <a:ea typeface="+mn-ea"/>
                          <a:cs typeface="+mn-cs"/>
                        </a:rPr>
                        <a:t>Resolve the Locale a client is using and possibly their time zone, in order to be able to offer internationalized views.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377066174"/>
                  </a:ext>
                </a:extLst>
              </a:tr>
              <a:tr h="914400">
                <a:tc>
                  <a:txBody>
                    <a:bodyPr/>
                    <a:lstStyle/>
                    <a:p>
                      <a:pPr marL="0" algn="l" defTabSz="914400" rtl="0" eaLnBrk="1" fontAlgn="t" latinLnBrk="0" hangingPunct="1"/>
                      <a:r>
                        <a:rPr lang="en-IN" sz="1800" b="0" u="none" strike="noStrike" kern="1200" dirty="0">
                          <a:solidFill>
                            <a:srgbClr val="097DFF"/>
                          </a:solidFill>
                          <a:effectLst/>
                          <a:latin typeface="inherit"/>
                          <a:ea typeface="+mn-ea"/>
                          <a:cs typeface="+mn-cs"/>
                        </a:rPr>
                        <a:t>ThemeResolver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1800" b="0" dirty="0">
                          <a:solidFill>
                            <a:srgbClr val="000000"/>
                          </a:solidFill>
                          <a:effectLst/>
                          <a:latin typeface="inherit"/>
                        </a:rPr>
                        <a:t>Resolve themes your web application can use — for example, to offer personalized layouts.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1896434114"/>
                  </a:ext>
                </a:extLst>
              </a:tr>
            </a:tbl>
          </a:graphicData>
        </a:graphic>
      </p:graphicFrame>
    </p:spTree>
    <p:extLst>
      <p:ext uri="{BB962C8B-B14F-4D97-AF65-F5344CB8AC3E}">
        <p14:creationId xmlns:p14="http://schemas.microsoft.com/office/powerpoint/2010/main" val="131604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6233-B81F-4830-9D0C-829B40883C33}"/>
              </a:ext>
            </a:extLst>
          </p:cNvPr>
          <p:cNvSpPr>
            <a:spLocks noGrp="1"/>
          </p:cNvSpPr>
          <p:nvPr>
            <p:ph type="title"/>
          </p:nvPr>
        </p:nvSpPr>
        <p:spPr/>
        <p:txBody>
          <a:bodyPr/>
          <a:lstStyle/>
          <a:p>
            <a:r>
              <a:rPr lang="en-IN" dirty="0"/>
              <a:t>Special Bean Types</a:t>
            </a:r>
          </a:p>
        </p:txBody>
      </p:sp>
      <p:graphicFrame>
        <p:nvGraphicFramePr>
          <p:cNvPr id="3" name="Table 2">
            <a:extLst>
              <a:ext uri="{FF2B5EF4-FFF2-40B4-BE49-F238E27FC236}">
                <a16:creationId xmlns:a16="http://schemas.microsoft.com/office/drawing/2014/main" id="{59E64607-FD90-4201-837A-4524D59CE632}"/>
              </a:ext>
            </a:extLst>
          </p:cNvPr>
          <p:cNvGraphicFramePr>
            <a:graphicFrameLocks noGrp="1"/>
          </p:cNvGraphicFramePr>
          <p:nvPr>
            <p:extLst>
              <p:ext uri="{D42A27DB-BD31-4B8C-83A1-F6EECF244321}">
                <p14:modId xmlns:p14="http://schemas.microsoft.com/office/powerpoint/2010/main" val="209899487"/>
              </p:ext>
            </p:extLst>
          </p:nvPr>
        </p:nvGraphicFramePr>
        <p:xfrm>
          <a:off x="228600" y="1381125"/>
          <a:ext cx="8686800" cy="2846124"/>
        </p:xfrm>
        <a:graphic>
          <a:graphicData uri="http://schemas.openxmlformats.org/drawingml/2006/table">
            <a:tbl>
              <a:tblPr/>
              <a:tblGrid>
                <a:gridCol w="2667000">
                  <a:extLst>
                    <a:ext uri="{9D8B030D-6E8A-4147-A177-3AD203B41FA5}">
                      <a16:colId xmlns:a16="http://schemas.microsoft.com/office/drawing/2014/main" val="2522400935"/>
                    </a:ext>
                  </a:extLst>
                </a:gridCol>
                <a:gridCol w="6019800">
                  <a:extLst>
                    <a:ext uri="{9D8B030D-6E8A-4147-A177-3AD203B41FA5}">
                      <a16:colId xmlns:a16="http://schemas.microsoft.com/office/drawing/2014/main" val="1558024471"/>
                    </a:ext>
                  </a:extLst>
                </a:gridCol>
              </a:tblGrid>
              <a:tr h="335557">
                <a:tc>
                  <a:txBody>
                    <a:bodyPr/>
                    <a:lstStyle/>
                    <a:p>
                      <a:pPr algn="l" rtl="0" fontAlgn="t"/>
                      <a:r>
                        <a:rPr lang="en-IN" sz="2000" b="1">
                          <a:solidFill>
                            <a:srgbClr val="000000"/>
                          </a:solidFill>
                          <a:effectLst/>
                        </a:rPr>
                        <a:t>Bean type</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2000" b="1">
                          <a:solidFill>
                            <a:srgbClr val="000000"/>
                          </a:solidFill>
                          <a:effectLst/>
                        </a:rPr>
                        <a:t>Explanation</a:t>
                      </a:r>
                    </a:p>
                  </a:txBody>
                  <a:tcPr marL="67006" marR="67006" marT="33503" marB="33503">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260345995"/>
                  </a:ext>
                </a:extLst>
              </a:tr>
              <a:tr h="962493">
                <a:tc>
                  <a:txBody>
                    <a:bodyPr/>
                    <a:lstStyle/>
                    <a:p>
                      <a:pPr algn="l" rtl="0" fontAlgn="t"/>
                      <a:r>
                        <a:rPr lang="en-IN" b="0" u="none" strike="noStrike" dirty="0">
                          <a:solidFill>
                            <a:srgbClr val="097DFF"/>
                          </a:solidFill>
                          <a:effectLst/>
                          <a:latin typeface="inherit"/>
                        </a:rPr>
                        <a:t>MultipartResolver</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Abstraction for parsing a multi-part request (for example, browser form file upload) with the help of some multipart parsing library.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364855613"/>
                  </a:ext>
                </a:extLst>
              </a:tr>
              <a:tr h="1511825">
                <a:tc>
                  <a:txBody>
                    <a:bodyPr/>
                    <a:lstStyle/>
                    <a:p>
                      <a:pPr algn="l" rtl="0" fontAlgn="t"/>
                      <a:r>
                        <a:rPr lang="en-IN" b="0" u="none" strike="noStrike" dirty="0">
                          <a:solidFill>
                            <a:srgbClr val="097DFF"/>
                          </a:solidFill>
                          <a:effectLst/>
                          <a:latin typeface="inherit"/>
                        </a:rPr>
                        <a:t>FlashMapManager</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Store and retrieve the “input” and the “output” </a:t>
                      </a:r>
                      <a:r>
                        <a:rPr lang="en-US" b="0" dirty="0" err="1">
                          <a:solidFill>
                            <a:srgbClr val="000000"/>
                          </a:solidFill>
                          <a:effectLst/>
                          <a:latin typeface="inherit"/>
                        </a:rPr>
                        <a:t>FlashMap</a:t>
                      </a:r>
                      <a:r>
                        <a:rPr lang="en-US" b="0" dirty="0">
                          <a:solidFill>
                            <a:srgbClr val="000000"/>
                          </a:solidFill>
                          <a:effectLst/>
                          <a:latin typeface="inherit"/>
                        </a:rPr>
                        <a:t> that can be used to pass attributes from one request to another, usually across a redirect.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712517593"/>
                  </a:ext>
                </a:extLst>
              </a:tr>
            </a:tbl>
          </a:graphicData>
        </a:graphic>
      </p:graphicFrame>
    </p:spTree>
    <p:extLst>
      <p:ext uri="{BB962C8B-B14F-4D97-AF65-F5344CB8AC3E}">
        <p14:creationId xmlns:p14="http://schemas.microsoft.com/office/powerpoint/2010/main" val="74767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9050-9479-40AE-BC8A-1EDB7916E93E}"/>
              </a:ext>
            </a:extLst>
          </p:cNvPr>
          <p:cNvSpPr>
            <a:spLocks noGrp="1"/>
          </p:cNvSpPr>
          <p:nvPr>
            <p:ph type="title"/>
          </p:nvPr>
        </p:nvSpPr>
        <p:spPr/>
        <p:txBody>
          <a:bodyPr/>
          <a:lstStyle/>
          <a:p>
            <a:r>
              <a:rPr lang="en-IN" dirty="0"/>
              <a:t>Locale and Theme Resolver </a:t>
            </a:r>
          </a:p>
        </p:txBody>
      </p:sp>
      <p:sp>
        <p:nvSpPr>
          <p:cNvPr id="3" name="Content Placeholder 2">
            <a:extLst>
              <a:ext uri="{FF2B5EF4-FFF2-40B4-BE49-F238E27FC236}">
                <a16:creationId xmlns:a16="http://schemas.microsoft.com/office/drawing/2014/main" id="{B2E9A645-BAFB-434E-B4C4-A8B520E697C0}"/>
              </a:ext>
            </a:extLst>
          </p:cNvPr>
          <p:cNvSpPr>
            <a:spLocks noGrp="1"/>
          </p:cNvSpPr>
          <p:nvPr>
            <p:ph idx="1"/>
          </p:nvPr>
        </p:nvSpPr>
        <p:spPr/>
        <p:txBody>
          <a:bodyPr/>
          <a:lstStyle/>
          <a:p>
            <a:r>
              <a:rPr lang="en-IN" dirty="0"/>
              <a:t>spring-</a:t>
            </a:r>
            <a:r>
              <a:rPr lang="en-IN" dirty="0" err="1"/>
              <a:t>mvc</a:t>
            </a:r>
            <a:r>
              <a:rPr lang="en-IN" dirty="0"/>
              <a:t>-locale-resolver-example (refer project)</a:t>
            </a:r>
          </a:p>
          <a:p>
            <a:r>
              <a:rPr lang="en-IN" dirty="0" err="1"/>
              <a:t>Fileupload</a:t>
            </a:r>
            <a:r>
              <a:rPr lang="en-IN" dirty="0"/>
              <a:t>(Multipart resolver)</a:t>
            </a:r>
          </a:p>
        </p:txBody>
      </p:sp>
    </p:spTree>
    <p:extLst>
      <p:ext uri="{BB962C8B-B14F-4D97-AF65-F5344CB8AC3E}">
        <p14:creationId xmlns:p14="http://schemas.microsoft.com/office/powerpoint/2010/main" val="3907175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8298-FA63-439E-8A4B-8E4C4B18ECF9}"/>
              </a:ext>
            </a:extLst>
          </p:cNvPr>
          <p:cNvSpPr>
            <a:spLocks noGrp="1"/>
          </p:cNvSpPr>
          <p:nvPr>
            <p:ph type="title"/>
          </p:nvPr>
        </p:nvSpPr>
        <p:spPr/>
        <p:txBody>
          <a:bodyPr/>
          <a:lstStyle/>
          <a:p>
            <a:r>
              <a:rPr lang="en-IN" dirty="0"/>
              <a:t>Interceptors</a:t>
            </a:r>
          </a:p>
        </p:txBody>
      </p:sp>
      <p:sp>
        <p:nvSpPr>
          <p:cNvPr id="3" name="Content Placeholder 2">
            <a:extLst>
              <a:ext uri="{FF2B5EF4-FFF2-40B4-BE49-F238E27FC236}">
                <a16:creationId xmlns:a16="http://schemas.microsoft.com/office/drawing/2014/main" id="{D7011C53-50D1-429C-8362-9C337223450A}"/>
              </a:ext>
            </a:extLst>
          </p:cNvPr>
          <p:cNvSpPr>
            <a:spLocks noGrp="1"/>
          </p:cNvSpPr>
          <p:nvPr>
            <p:ph idx="1"/>
          </p:nvPr>
        </p:nvSpPr>
        <p:spPr>
          <a:xfrm>
            <a:off x="457200" y="1214422"/>
            <a:ext cx="8229600" cy="5338778"/>
          </a:xfrm>
        </p:spPr>
        <p:txBody>
          <a:bodyPr>
            <a:normAutofit fontScale="92500" lnSpcReduction="20000"/>
          </a:bodyPr>
          <a:lstStyle/>
          <a:p>
            <a:r>
              <a:rPr lang="en-US" dirty="0"/>
              <a:t>All </a:t>
            </a:r>
            <a:r>
              <a:rPr lang="en-US" dirty="0" err="1"/>
              <a:t>HandlerMapping</a:t>
            </a:r>
            <a:r>
              <a:rPr lang="en-US" dirty="0"/>
              <a:t> implementations support handler interceptors.</a:t>
            </a:r>
          </a:p>
          <a:p>
            <a:r>
              <a:rPr lang="en-US" dirty="0"/>
              <a:t>Interceptors must implement </a:t>
            </a:r>
            <a:r>
              <a:rPr lang="en-US" dirty="0" err="1"/>
              <a:t>HandlerInterceptor</a:t>
            </a:r>
            <a:r>
              <a:rPr lang="en-US" dirty="0"/>
              <a:t> from the </a:t>
            </a:r>
            <a:r>
              <a:rPr lang="en-US" dirty="0" err="1"/>
              <a:t>org.springframework.web.servlet</a:t>
            </a:r>
            <a:r>
              <a:rPr lang="en-US" dirty="0"/>
              <a:t> package.</a:t>
            </a:r>
          </a:p>
          <a:p>
            <a:r>
              <a:rPr lang="en-US" dirty="0"/>
              <a:t>It has three methods that should provide enough flexibility to do all kinds of pre-processing and post-processing:</a:t>
            </a:r>
          </a:p>
          <a:p>
            <a:r>
              <a:rPr lang="en-US" b="1" dirty="0" err="1"/>
              <a:t>HandlerInterceptor</a:t>
            </a:r>
            <a:r>
              <a:rPr lang="en-US" dirty="0"/>
              <a:t> interface defined 3 methods.</a:t>
            </a:r>
          </a:p>
          <a:p>
            <a:r>
              <a:rPr lang="en-US" b="1" dirty="0" err="1"/>
              <a:t>preHandle</a:t>
            </a:r>
            <a:r>
              <a:rPr lang="en-US" b="1" dirty="0"/>
              <a:t>(request, response, handler)</a:t>
            </a:r>
            <a:r>
              <a:rPr lang="en-US" dirty="0"/>
              <a:t> – Used to intercept the request before handed over to the handler method. Here handler is the chosen handler object to handle the request.</a:t>
            </a:r>
          </a:p>
          <a:p>
            <a:r>
              <a:rPr lang="en-US" b="1" dirty="0" err="1"/>
              <a:t>postHandle</a:t>
            </a:r>
            <a:r>
              <a:rPr lang="en-US" b="1" dirty="0"/>
              <a:t>(request, response, handler, </a:t>
            </a:r>
            <a:r>
              <a:rPr lang="en-US" b="1" dirty="0" err="1"/>
              <a:t>modelAndView</a:t>
            </a:r>
            <a:r>
              <a:rPr lang="en-US" b="1" dirty="0"/>
              <a:t>)</a:t>
            </a:r>
            <a:r>
              <a:rPr lang="en-US" dirty="0"/>
              <a:t> – Used to intercept the request after handler has completed request processing but </a:t>
            </a:r>
            <a:r>
              <a:rPr lang="en-US" b="1" dirty="0" err="1"/>
              <a:t>DispatcherServlet</a:t>
            </a:r>
            <a:r>
              <a:rPr lang="en-US" dirty="0"/>
              <a:t> is yet to render the view.</a:t>
            </a:r>
          </a:p>
          <a:p>
            <a:r>
              <a:rPr lang="en-US" b="1" dirty="0" err="1"/>
              <a:t>afterCompletion</a:t>
            </a:r>
            <a:r>
              <a:rPr lang="en-US" b="1" dirty="0"/>
              <a:t>(request, response, handler, exception)</a:t>
            </a:r>
            <a:endParaRPr lang="en-US" dirty="0"/>
          </a:p>
        </p:txBody>
      </p:sp>
    </p:spTree>
    <p:extLst>
      <p:ext uri="{BB962C8B-B14F-4D97-AF65-F5344CB8AC3E}">
        <p14:creationId xmlns:p14="http://schemas.microsoft.com/office/powerpoint/2010/main" val="1576275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8298-FA63-439E-8A4B-8E4C4B18ECF9}"/>
              </a:ext>
            </a:extLst>
          </p:cNvPr>
          <p:cNvSpPr>
            <a:spLocks noGrp="1"/>
          </p:cNvSpPr>
          <p:nvPr>
            <p:ph type="title"/>
          </p:nvPr>
        </p:nvSpPr>
        <p:spPr/>
        <p:txBody>
          <a:bodyPr/>
          <a:lstStyle/>
          <a:p>
            <a:r>
              <a:rPr lang="en-IN" dirty="0"/>
              <a:t>Interception</a:t>
            </a:r>
          </a:p>
        </p:txBody>
      </p:sp>
      <p:sp>
        <p:nvSpPr>
          <p:cNvPr id="3" name="Content Placeholder 2">
            <a:extLst>
              <a:ext uri="{FF2B5EF4-FFF2-40B4-BE49-F238E27FC236}">
                <a16:creationId xmlns:a16="http://schemas.microsoft.com/office/drawing/2014/main" id="{D7011C53-50D1-429C-8362-9C337223450A}"/>
              </a:ext>
            </a:extLst>
          </p:cNvPr>
          <p:cNvSpPr>
            <a:spLocks noGrp="1"/>
          </p:cNvSpPr>
          <p:nvPr>
            <p:ph idx="1"/>
          </p:nvPr>
        </p:nvSpPr>
        <p:spPr>
          <a:xfrm>
            <a:off x="457200" y="1214422"/>
            <a:ext cx="8229600" cy="5338778"/>
          </a:xfrm>
        </p:spPr>
        <p:txBody>
          <a:bodyPr>
            <a:normAutofit/>
          </a:bodyPr>
          <a:lstStyle/>
          <a:p>
            <a:r>
              <a:rPr lang="en-US" dirty="0"/>
              <a:t>The </a:t>
            </a:r>
            <a:r>
              <a:rPr lang="en-US" dirty="0" err="1"/>
              <a:t>preHandle</a:t>
            </a:r>
            <a:r>
              <a:rPr lang="en-US" dirty="0"/>
              <a:t>(..) method returns a </a:t>
            </a:r>
            <a:r>
              <a:rPr lang="en-US" dirty="0" err="1"/>
              <a:t>boolean</a:t>
            </a:r>
            <a:r>
              <a:rPr lang="en-US" dirty="0"/>
              <a:t> value. </a:t>
            </a:r>
          </a:p>
          <a:p>
            <a:r>
              <a:rPr lang="en-US" dirty="0"/>
              <a:t>It can be used to break or continue the processing of the execution chain. </a:t>
            </a:r>
          </a:p>
          <a:p>
            <a:r>
              <a:rPr lang="en-US" dirty="0"/>
              <a:t>When this method returns true, the handler execution chain continues. </a:t>
            </a:r>
          </a:p>
          <a:p>
            <a:r>
              <a:rPr lang="en-US" dirty="0"/>
              <a:t>When it returns false, the </a:t>
            </a:r>
            <a:r>
              <a:rPr lang="en-US" dirty="0" err="1"/>
              <a:t>DispatcherServlet</a:t>
            </a:r>
            <a:r>
              <a:rPr lang="en-US" dirty="0"/>
              <a:t> assumes the interceptor itself has taken care of requests.</a:t>
            </a:r>
          </a:p>
          <a:p>
            <a:r>
              <a:rPr lang="en-US" dirty="0"/>
              <a:t>It does not continue executing the other interceptors and the actual handler in the execution chain.</a:t>
            </a:r>
            <a:endParaRPr lang="en-IN" dirty="0"/>
          </a:p>
        </p:txBody>
      </p:sp>
    </p:spTree>
    <p:extLst>
      <p:ext uri="{BB962C8B-B14F-4D97-AF65-F5344CB8AC3E}">
        <p14:creationId xmlns:p14="http://schemas.microsoft.com/office/powerpoint/2010/main" val="3056087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5D7A-B734-491E-866A-A94F07E55144}"/>
              </a:ext>
            </a:extLst>
          </p:cNvPr>
          <p:cNvSpPr>
            <a:spLocks noGrp="1"/>
          </p:cNvSpPr>
          <p:nvPr>
            <p:ph type="title"/>
          </p:nvPr>
        </p:nvSpPr>
        <p:spPr/>
        <p:txBody>
          <a:bodyPr/>
          <a:lstStyle/>
          <a:p>
            <a:r>
              <a:rPr lang="en-IN" dirty="0"/>
              <a:t>Interceptors</a:t>
            </a:r>
          </a:p>
        </p:txBody>
      </p:sp>
      <p:sp>
        <p:nvSpPr>
          <p:cNvPr id="3" name="Content Placeholder 2">
            <a:extLst>
              <a:ext uri="{FF2B5EF4-FFF2-40B4-BE49-F238E27FC236}">
                <a16:creationId xmlns:a16="http://schemas.microsoft.com/office/drawing/2014/main" id="{749D5B9E-634E-4528-B4E0-6E144D8F8179}"/>
              </a:ext>
            </a:extLst>
          </p:cNvPr>
          <p:cNvSpPr>
            <a:spLocks noGrp="1"/>
          </p:cNvSpPr>
          <p:nvPr>
            <p:ph idx="1"/>
          </p:nvPr>
        </p:nvSpPr>
        <p:spPr>
          <a:xfrm>
            <a:off x="304800" y="1214422"/>
            <a:ext cx="8534400" cy="5262578"/>
          </a:xfrm>
        </p:spPr>
        <p:txBody>
          <a:bodyPr>
            <a:normAutofit fontScale="92500" lnSpcReduction="20000"/>
          </a:bodyPr>
          <a:lstStyle/>
          <a:p>
            <a:pPr marL="0" indent="0">
              <a:buNone/>
            </a:pPr>
            <a:r>
              <a:rPr lang="en-IN" dirty="0"/>
              <a:t>@Configuration</a:t>
            </a:r>
          </a:p>
          <a:p>
            <a:pPr marL="0" indent="0">
              <a:buNone/>
            </a:pPr>
            <a:r>
              <a:rPr lang="en-IN" dirty="0"/>
              <a:t>@</a:t>
            </a:r>
            <a:r>
              <a:rPr lang="en-IN" dirty="0" err="1"/>
              <a:t>EnableWebMvc</a:t>
            </a:r>
            <a:endParaRPr lang="en-IN" dirty="0"/>
          </a:p>
          <a:p>
            <a:pPr marL="0" indent="0">
              <a:buNone/>
            </a:pPr>
            <a:r>
              <a:rPr lang="en-IN" dirty="0"/>
              <a:t>public class </a:t>
            </a:r>
            <a:r>
              <a:rPr lang="en-IN" dirty="0" err="1"/>
              <a:t>WebConfig</a:t>
            </a:r>
            <a:r>
              <a:rPr lang="en-IN" dirty="0"/>
              <a:t> implements </a:t>
            </a:r>
            <a:r>
              <a:rPr lang="en-IN" dirty="0" err="1"/>
              <a:t>WebMvcConfigurer</a:t>
            </a:r>
            <a:r>
              <a:rPr lang="en-IN" dirty="0"/>
              <a:t> {</a:t>
            </a:r>
          </a:p>
          <a:p>
            <a:pPr marL="0" indent="0">
              <a:buNone/>
            </a:pPr>
            <a:r>
              <a:rPr lang="en-IN" dirty="0"/>
              <a:t>    @Override</a:t>
            </a:r>
          </a:p>
          <a:p>
            <a:pPr marL="0" indent="0">
              <a:buNone/>
            </a:pPr>
            <a:r>
              <a:rPr lang="en-IN" dirty="0"/>
              <a:t>    public void </a:t>
            </a:r>
            <a:r>
              <a:rPr lang="en-IN" dirty="0" err="1"/>
              <a:t>addInterceptors</a:t>
            </a:r>
            <a:r>
              <a:rPr lang="en-IN" dirty="0"/>
              <a:t>(</a:t>
            </a:r>
            <a:r>
              <a:rPr lang="en-IN" dirty="0" err="1"/>
              <a:t>InterceptorRegistry</a:t>
            </a:r>
            <a:r>
              <a:rPr lang="en-IN" dirty="0"/>
              <a:t> registry) {</a:t>
            </a:r>
          </a:p>
          <a:p>
            <a:pPr marL="0" indent="0">
              <a:buNone/>
            </a:pPr>
            <a:r>
              <a:rPr lang="en-IN" dirty="0"/>
              <a:t>        </a:t>
            </a:r>
            <a:r>
              <a:rPr lang="en-IN" dirty="0" err="1"/>
              <a:t>registry.addInterceptor</a:t>
            </a:r>
            <a:r>
              <a:rPr lang="en-IN" dirty="0"/>
              <a:t>(new </a:t>
            </a:r>
            <a:r>
              <a:rPr lang="en-IN" dirty="0" err="1"/>
              <a:t>LocaleChangeInterceptor</a:t>
            </a:r>
            <a:r>
              <a:rPr lang="en-IN" dirty="0"/>
              <a:t>());</a:t>
            </a:r>
          </a:p>
          <a:p>
            <a:pPr marL="0" indent="0">
              <a:buNone/>
            </a:pPr>
            <a:r>
              <a:rPr lang="en-IN" dirty="0"/>
              <a:t>        </a:t>
            </a:r>
            <a:r>
              <a:rPr lang="en-IN" dirty="0" err="1"/>
              <a:t>registry.addInterceptor</a:t>
            </a:r>
            <a:r>
              <a:rPr lang="en-IN" dirty="0"/>
              <a:t>(new </a:t>
            </a:r>
            <a:r>
              <a:rPr lang="en-IN" dirty="0" err="1"/>
              <a:t>ThemeChangeInterceptor</a:t>
            </a:r>
            <a:r>
              <a:rPr lang="en-IN" dirty="0"/>
              <a:t>()).</a:t>
            </a:r>
            <a:r>
              <a:rPr lang="en-IN" dirty="0" err="1"/>
              <a:t>addPathPatterns</a:t>
            </a:r>
            <a:r>
              <a:rPr lang="en-IN" dirty="0"/>
              <a:t>("/**").</a:t>
            </a:r>
            <a:r>
              <a:rPr lang="en-IN" dirty="0" err="1"/>
              <a:t>excludePathPatterns</a:t>
            </a:r>
            <a:r>
              <a:rPr lang="en-IN" dirty="0"/>
              <a:t>("/admin/**");</a:t>
            </a:r>
          </a:p>
          <a:p>
            <a:pPr marL="0" indent="0">
              <a:buNone/>
            </a:pPr>
            <a:r>
              <a:rPr lang="en-IN" dirty="0"/>
              <a:t>        </a:t>
            </a:r>
            <a:r>
              <a:rPr lang="en-IN" dirty="0" err="1"/>
              <a:t>registry.addInterceptor</a:t>
            </a:r>
            <a:r>
              <a:rPr lang="en-IN" dirty="0"/>
              <a:t>(new </a:t>
            </a:r>
            <a:r>
              <a:rPr lang="en-IN" dirty="0" err="1"/>
              <a:t>SecurityInterceptor</a:t>
            </a:r>
            <a:r>
              <a:rPr lang="en-IN" dirty="0"/>
              <a:t>()).</a:t>
            </a:r>
            <a:r>
              <a:rPr lang="en-IN" dirty="0" err="1"/>
              <a:t>addPathPatterns</a:t>
            </a:r>
            <a:r>
              <a:rPr lang="en-IN" dirty="0"/>
              <a:t>("/secure/*");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40249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3ABFEC-28E3-458D-B9BA-B2AA62EFAC3B}"/>
              </a:ext>
            </a:extLst>
          </p:cNvPr>
          <p:cNvSpPr>
            <a:spLocks noGrp="1"/>
          </p:cNvSpPr>
          <p:nvPr>
            <p:ph sz="quarter" idx="12"/>
          </p:nvPr>
        </p:nvSpPr>
        <p:spPr/>
        <p:txBody>
          <a:bodyPr>
            <a:normAutofit fontScale="92500" lnSpcReduction="10000"/>
          </a:bodyPr>
          <a:lstStyle/>
          <a:p>
            <a:r>
              <a:rPr lang="en-US" dirty="0"/>
              <a:t>JDK 1.8 or later</a:t>
            </a:r>
          </a:p>
          <a:p>
            <a:endParaRPr lang="en-US" dirty="0"/>
          </a:p>
          <a:p>
            <a:r>
              <a:rPr lang="en-US" dirty="0"/>
              <a:t>Gradle 4+ or Maven 3.2+</a:t>
            </a:r>
          </a:p>
          <a:p>
            <a:endParaRPr lang="en-US" dirty="0"/>
          </a:p>
          <a:p>
            <a:r>
              <a:rPr lang="en-US" dirty="0"/>
              <a:t>You can also import the code straight into your IDE:</a:t>
            </a:r>
          </a:p>
          <a:p>
            <a:endParaRPr lang="en-US" dirty="0"/>
          </a:p>
          <a:p>
            <a:pPr lvl="1"/>
            <a:r>
              <a:rPr lang="en-US" dirty="0"/>
              <a:t>Spring Tool Suite (STS)</a:t>
            </a:r>
          </a:p>
          <a:p>
            <a:pPr lvl="1"/>
            <a:endParaRPr lang="en-US" dirty="0"/>
          </a:p>
          <a:p>
            <a:pPr lvl="1"/>
            <a:r>
              <a:rPr lang="en-US" dirty="0"/>
              <a:t>IntelliJ IDEA</a:t>
            </a:r>
          </a:p>
          <a:p>
            <a:endParaRPr lang="en-US" dirty="0"/>
          </a:p>
          <a:p>
            <a:pPr lvl="1"/>
            <a:r>
              <a:rPr lang="en-US" dirty="0"/>
              <a:t>Eclipse 2019</a:t>
            </a:r>
          </a:p>
          <a:p>
            <a:endParaRPr lang="en-US" dirty="0"/>
          </a:p>
          <a:p>
            <a:endParaRPr lang="en-IN" dirty="0"/>
          </a:p>
        </p:txBody>
      </p:sp>
      <p:sp>
        <p:nvSpPr>
          <p:cNvPr id="4" name="Title 3">
            <a:extLst>
              <a:ext uri="{FF2B5EF4-FFF2-40B4-BE49-F238E27FC236}">
                <a16:creationId xmlns:a16="http://schemas.microsoft.com/office/drawing/2014/main" id="{10BFE880-1286-4891-A0D0-395086B57946}"/>
              </a:ext>
            </a:extLst>
          </p:cNvPr>
          <p:cNvSpPr>
            <a:spLocks noGrp="1"/>
          </p:cNvSpPr>
          <p:nvPr>
            <p:ph type="title"/>
          </p:nvPr>
        </p:nvSpPr>
        <p:spPr/>
        <p:txBody>
          <a:bodyPr/>
          <a:lstStyle/>
          <a:p>
            <a:r>
              <a:rPr lang="en-US" dirty="0"/>
              <a:t>What You Need</a:t>
            </a:r>
            <a:br>
              <a:rPr lang="en-US" dirty="0"/>
            </a:br>
            <a:endParaRPr lang="en-IN" dirty="0"/>
          </a:p>
        </p:txBody>
      </p:sp>
    </p:spTree>
    <p:extLst>
      <p:ext uri="{BB962C8B-B14F-4D97-AF65-F5344CB8AC3E}">
        <p14:creationId xmlns:p14="http://schemas.microsoft.com/office/powerpoint/2010/main" val="3615329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5D7A-B734-491E-866A-A94F07E55144}"/>
              </a:ext>
            </a:extLst>
          </p:cNvPr>
          <p:cNvSpPr>
            <a:spLocks noGrp="1"/>
          </p:cNvSpPr>
          <p:nvPr>
            <p:ph type="title"/>
          </p:nvPr>
        </p:nvSpPr>
        <p:spPr/>
        <p:txBody>
          <a:bodyPr/>
          <a:lstStyle/>
          <a:p>
            <a:r>
              <a:rPr lang="en-IN" dirty="0"/>
              <a:t>Interceptors</a:t>
            </a:r>
          </a:p>
        </p:txBody>
      </p:sp>
      <p:sp>
        <p:nvSpPr>
          <p:cNvPr id="3" name="Content Placeholder 2">
            <a:extLst>
              <a:ext uri="{FF2B5EF4-FFF2-40B4-BE49-F238E27FC236}">
                <a16:creationId xmlns:a16="http://schemas.microsoft.com/office/drawing/2014/main" id="{749D5B9E-634E-4528-B4E0-6E144D8F8179}"/>
              </a:ext>
            </a:extLst>
          </p:cNvPr>
          <p:cNvSpPr>
            <a:spLocks noGrp="1"/>
          </p:cNvSpPr>
          <p:nvPr>
            <p:ph idx="1"/>
          </p:nvPr>
        </p:nvSpPr>
        <p:spPr>
          <a:xfrm>
            <a:off x="304800" y="1214422"/>
            <a:ext cx="8534400" cy="5457840"/>
          </a:xfrm>
        </p:spPr>
        <p:txBody>
          <a:bodyPr>
            <a:normAutofit fontScale="85000" lnSpcReduction="10000"/>
          </a:bodyPr>
          <a:lstStyle/>
          <a:p>
            <a:pPr marL="0" indent="0">
              <a:buNone/>
            </a:pPr>
            <a:r>
              <a:rPr lang="en-IN" dirty="0"/>
              <a:t>&lt;</a:t>
            </a:r>
            <a:r>
              <a:rPr lang="en-IN" dirty="0" err="1"/>
              <a:t>mvc:interceptors</a:t>
            </a:r>
            <a:r>
              <a:rPr lang="en-IN" dirty="0"/>
              <a:t>&gt; </a:t>
            </a:r>
          </a:p>
          <a:p>
            <a:pPr marL="0" indent="0">
              <a:buNone/>
            </a:pPr>
            <a:r>
              <a:rPr lang="en-IN" dirty="0"/>
              <a:t>&lt;bean class="org.springframework.web.servlet.i18n.LocaleChangeInterceptor"/&gt; </a:t>
            </a:r>
          </a:p>
          <a:p>
            <a:pPr marL="0" indent="0">
              <a:buNone/>
            </a:pPr>
            <a:r>
              <a:rPr lang="en-IN" dirty="0"/>
              <a:t>&lt;</a:t>
            </a:r>
            <a:r>
              <a:rPr lang="en-IN" dirty="0" err="1"/>
              <a:t>mvc:interceptor</a:t>
            </a:r>
            <a:r>
              <a:rPr lang="en-IN" dirty="0"/>
              <a:t>&gt; </a:t>
            </a:r>
          </a:p>
          <a:p>
            <a:pPr marL="0" indent="0">
              <a:buNone/>
            </a:pPr>
            <a:r>
              <a:rPr lang="en-IN" dirty="0"/>
              <a:t>&lt;</a:t>
            </a:r>
            <a:r>
              <a:rPr lang="en-IN" dirty="0" err="1"/>
              <a:t>mvc:mapping</a:t>
            </a:r>
            <a:r>
              <a:rPr lang="en-IN" dirty="0"/>
              <a:t> path="/**"/&gt; </a:t>
            </a:r>
          </a:p>
          <a:p>
            <a:pPr marL="0" indent="0">
              <a:buNone/>
            </a:pPr>
            <a:r>
              <a:rPr lang="en-IN" dirty="0"/>
              <a:t>&lt;</a:t>
            </a:r>
            <a:r>
              <a:rPr lang="en-IN" dirty="0" err="1"/>
              <a:t>mvc:exclude-mapping</a:t>
            </a:r>
            <a:r>
              <a:rPr lang="en-IN" dirty="0"/>
              <a:t> path="/admin/**"/&gt; </a:t>
            </a:r>
          </a:p>
          <a:p>
            <a:pPr marL="0" indent="0">
              <a:buNone/>
            </a:pPr>
            <a:r>
              <a:rPr lang="en-IN" dirty="0"/>
              <a:t>&lt;bean class="</a:t>
            </a:r>
            <a:r>
              <a:rPr lang="en-IN" dirty="0" err="1"/>
              <a:t>org.springframework.web.servlet.theme.ThemeChangeInterceptor</a:t>
            </a:r>
            <a:r>
              <a:rPr lang="en-IN" dirty="0"/>
              <a:t>"/&gt; </a:t>
            </a:r>
          </a:p>
          <a:p>
            <a:pPr marL="0" indent="0">
              <a:buNone/>
            </a:pPr>
            <a:r>
              <a:rPr lang="en-IN" dirty="0"/>
              <a:t>&lt;/</a:t>
            </a:r>
            <a:r>
              <a:rPr lang="en-IN" dirty="0" err="1"/>
              <a:t>mvc:interceptor</a:t>
            </a:r>
            <a:r>
              <a:rPr lang="en-IN" dirty="0"/>
              <a:t>&gt; </a:t>
            </a:r>
          </a:p>
          <a:p>
            <a:pPr marL="0" indent="0">
              <a:buNone/>
            </a:pPr>
            <a:r>
              <a:rPr lang="en-IN" dirty="0"/>
              <a:t>&lt;</a:t>
            </a:r>
            <a:r>
              <a:rPr lang="en-IN" dirty="0" err="1"/>
              <a:t>mvc:interceptor</a:t>
            </a:r>
            <a:r>
              <a:rPr lang="en-IN" dirty="0"/>
              <a:t>&gt; </a:t>
            </a:r>
          </a:p>
          <a:p>
            <a:pPr marL="0" indent="0">
              <a:buNone/>
            </a:pPr>
            <a:r>
              <a:rPr lang="en-IN" dirty="0"/>
              <a:t>&lt;</a:t>
            </a:r>
            <a:r>
              <a:rPr lang="en-IN" dirty="0" err="1"/>
              <a:t>mvc:mapping</a:t>
            </a:r>
            <a:r>
              <a:rPr lang="en-IN" dirty="0"/>
              <a:t> path="/secure/*"/&gt; &lt;bean class="</a:t>
            </a:r>
            <a:r>
              <a:rPr lang="en-IN" dirty="0" err="1"/>
              <a:t>org.example.SecurityInterceptor</a:t>
            </a:r>
            <a:r>
              <a:rPr lang="en-IN" dirty="0"/>
              <a:t>"/&gt; </a:t>
            </a:r>
          </a:p>
          <a:p>
            <a:pPr marL="0" indent="0">
              <a:buNone/>
            </a:pPr>
            <a:r>
              <a:rPr lang="en-IN" dirty="0"/>
              <a:t>&lt;/</a:t>
            </a:r>
            <a:r>
              <a:rPr lang="en-IN" dirty="0" err="1"/>
              <a:t>mvc:interceptor</a:t>
            </a:r>
            <a:r>
              <a:rPr lang="en-IN" dirty="0"/>
              <a:t>&gt; </a:t>
            </a:r>
          </a:p>
          <a:p>
            <a:pPr marL="0" indent="0">
              <a:buNone/>
            </a:pPr>
            <a:r>
              <a:rPr lang="en-IN" dirty="0"/>
              <a:t>&lt;/</a:t>
            </a:r>
            <a:r>
              <a:rPr lang="en-IN" dirty="0" err="1"/>
              <a:t>mvc:interceptors</a:t>
            </a:r>
            <a:r>
              <a:rPr lang="en-IN" dirty="0"/>
              <a:t>&gt;</a:t>
            </a:r>
          </a:p>
        </p:txBody>
      </p:sp>
    </p:spTree>
    <p:extLst>
      <p:ext uri="{BB962C8B-B14F-4D97-AF65-F5344CB8AC3E}">
        <p14:creationId xmlns:p14="http://schemas.microsoft.com/office/powerpoint/2010/main" val="107684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CB3B-5F27-4B6A-9167-F67E93AD1012}"/>
              </a:ext>
            </a:extLst>
          </p:cNvPr>
          <p:cNvSpPr>
            <a:spLocks noGrp="1"/>
          </p:cNvSpPr>
          <p:nvPr>
            <p:ph type="title"/>
          </p:nvPr>
        </p:nvSpPr>
        <p:spPr/>
        <p:txBody>
          <a:bodyPr/>
          <a:lstStyle/>
          <a:p>
            <a:r>
              <a:rPr lang="en-IN" dirty="0"/>
              <a:t>Interceptors</a:t>
            </a:r>
          </a:p>
        </p:txBody>
      </p:sp>
      <p:sp>
        <p:nvSpPr>
          <p:cNvPr id="3" name="Content Placeholder 2">
            <a:extLst>
              <a:ext uri="{FF2B5EF4-FFF2-40B4-BE49-F238E27FC236}">
                <a16:creationId xmlns:a16="http://schemas.microsoft.com/office/drawing/2014/main" id="{6D2EFDBC-3B11-4304-8FF2-D11A4E4A327B}"/>
              </a:ext>
            </a:extLst>
          </p:cNvPr>
          <p:cNvSpPr>
            <a:spLocks noGrp="1"/>
          </p:cNvSpPr>
          <p:nvPr>
            <p:ph idx="1"/>
          </p:nvPr>
        </p:nvSpPr>
        <p:spPr/>
        <p:txBody>
          <a:bodyPr/>
          <a:lstStyle/>
          <a:p>
            <a:r>
              <a:rPr lang="en-IN" dirty="0" err="1"/>
              <a:t>firstSpringApplication</a:t>
            </a:r>
            <a:r>
              <a:rPr lang="en-IN" dirty="0"/>
              <a:t>(refer project)</a:t>
            </a:r>
          </a:p>
        </p:txBody>
      </p:sp>
    </p:spTree>
    <p:extLst>
      <p:ext uri="{BB962C8B-B14F-4D97-AF65-F5344CB8AC3E}">
        <p14:creationId xmlns:p14="http://schemas.microsoft.com/office/powerpoint/2010/main" val="3182742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55CA-E45F-46DC-B68A-C2FF91EA35DE}"/>
              </a:ext>
            </a:extLst>
          </p:cNvPr>
          <p:cNvSpPr>
            <a:spLocks noGrp="1"/>
          </p:cNvSpPr>
          <p:nvPr>
            <p:ph type="title"/>
          </p:nvPr>
        </p:nvSpPr>
        <p:spPr/>
        <p:txBody>
          <a:bodyPr/>
          <a:lstStyle/>
          <a:p>
            <a:r>
              <a:rPr lang="en-IN" dirty="0"/>
              <a:t>Content Types</a:t>
            </a:r>
          </a:p>
        </p:txBody>
      </p:sp>
      <p:sp>
        <p:nvSpPr>
          <p:cNvPr id="3" name="Content Placeholder 2">
            <a:extLst>
              <a:ext uri="{FF2B5EF4-FFF2-40B4-BE49-F238E27FC236}">
                <a16:creationId xmlns:a16="http://schemas.microsoft.com/office/drawing/2014/main" id="{C4AC6239-DCA4-4B03-A888-0C566933D676}"/>
              </a:ext>
            </a:extLst>
          </p:cNvPr>
          <p:cNvSpPr>
            <a:spLocks noGrp="1"/>
          </p:cNvSpPr>
          <p:nvPr>
            <p:ph idx="1"/>
          </p:nvPr>
        </p:nvSpPr>
        <p:spPr>
          <a:xfrm>
            <a:off x="304800" y="1214422"/>
            <a:ext cx="8686800" cy="5262578"/>
          </a:xfrm>
        </p:spPr>
        <p:txBody>
          <a:bodyPr>
            <a:normAutofit fontScale="92500"/>
          </a:bodyPr>
          <a:lstStyle/>
          <a:p>
            <a:pPr marL="0" indent="0">
              <a:buNone/>
            </a:pPr>
            <a:r>
              <a:rPr lang="en-IN" b="1" dirty="0"/>
              <a:t>@Configuration</a:t>
            </a:r>
            <a:r>
              <a:rPr lang="en-IN" dirty="0"/>
              <a:t> </a:t>
            </a:r>
          </a:p>
          <a:p>
            <a:pPr marL="0" indent="0">
              <a:buNone/>
            </a:pPr>
            <a:r>
              <a:rPr lang="en-IN" b="1" dirty="0"/>
              <a:t>@</a:t>
            </a:r>
            <a:r>
              <a:rPr lang="en-IN" b="1" dirty="0" err="1"/>
              <a:t>EnableWebMvc</a:t>
            </a:r>
            <a:r>
              <a:rPr lang="en-IN" dirty="0"/>
              <a:t> </a:t>
            </a:r>
          </a:p>
          <a:p>
            <a:pPr marL="0" indent="0">
              <a:buNone/>
            </a:pPr>
            <a:r>
              <a:rPr lang="en-IN" b="1" dirty="0"/>
              <a:t>public</a:t>
            </a:r>
            <a:r>
              <a:rPr lang="en-IN" dirty="0"/>
              <a:t> </a:t>
            </a:r>
            <a:r>
              <a:rPr lang="en-IN" b="1" dirty="0"/>
              <a:t>class</a:t>
            </a:r>
            <a:r>
              <a:rPr lang="en-IN" dirty="0"/>
              <a:t> </a:t>
            </a:r>
            <a:r>
              <a:rPr lang="en-IN" b="1" dirty="0" err="1"/>
              <a:t>WebConfig</a:t>
            </a:r>
            <a:r>
              <a:rPr lang="en-IN" dirty="0"/>
              <a:t> </a:t>
            </a:r>
            <a:r>
              <a:rPr lang="en-IN" b="1" dirty="0"/>
              <a:t>implements</a:t>
            </a:r>
            <a:r>
              <a:rPr lang="en-IN" dirty="0"/>
              <a:t> </a:t>
            </a:r>
            <a:r>
              <a:rPr lang="en-IN" b="1" dirty="0" err="1"/>
              <a:t>WebMvcConfigurer</a:t>
            </a:r>
            <a:r>
              <a:rPr lang="en-IN" dirty="0"/>
              <a:t> { </a:t>
            </a:r>
            <a:r>
              <a:rPr lang="en-IN" b="1" dirty="0"/>
              <a:t>@Override</a:t>
            </a:r>
            <a:r>
              <a:rPr lang="en-IN" dirty="0"/>
              <a:t> </a:t>
            </a:r>
          </a:p>
          <a:p>
            <a:pPr marL="0" indent="0">
              <a:buNone/>
            </a:pPr>
            <a:r>
              <a:rPr lang="en-IN" b="1" dirty="0"/>
              <a:t>public</a:t>
            </a:r>
            <a:r>
              <a:rPr lang="en-IN" dirty="0"/>
              <a:t> </a:t>
            </a:r>
            <a:r>
              <a:rPr lang="en-IN" b="1" dirty="0"/>
              <a:t>void </a:t>
            </a:r>
            <a:r>
              <a:rPr lang="en-IN" b="1" dirty="0" err="1"/>
              <a:t>configureContentNegotiation</a:t>
            </a:r>
            <a:r>
              <a:rPr lang="en-IN" dirty="0"/>
              <a:t>(</a:t>
            </a:r>
            <a:r>
              <a:rPr lang="en-IN" dirty="0" err="1"/>
              <a:t>ContentNegotiationConfigurer</a:t>
            </a:r>
            <a:r>
              <a:rPr lang="en-IN" dirty="0"/>
              <a:t> </a:t>
            </a:r>
            <a:r>
              <a:rPr lang="en-IN" dirty="0" err="1"/>
              <a:t>configurer</a:t>
            </a:r>
            <a:r>
              <a:rPr lang="en-IN" dirty="0"/>
              <a:t>) </a:t>
            </a:r>
          </a:p>
          <a:p>
            <a:pPr marL="0" indent="0">
              <a:buNone/>
            </a:pPr>
            <a:r>
              <a:rPr lang="en-IN" dirty="0"/>
              <a:t>{</a:t>
            </a:r>
          </a:p>
          <a:p>
            <a:pPr marL="0" indent="0">
              <a:buNone/>
            </a:pPr>
            <a:r>
              <a:rPr lang="en-IN" dirty="0"/>
              <a:t> </a:t>
            </a:r>
            <a:r>
              <a:rPr lang="en-IN" dirty="0" err="1"/>
              <a:t>configurer.mediaType</a:t>
            </a:r>
            <a:r>
              <a:rPr lang="en-IN" dirty="0"/>
              <a:t>("json", </a:t>
            </a:r>
            <a:r>
              <a:rPr lang="en-IN" dirty="0" err="1"/>
              <a:t>MediaType.APPLICATION_JSON</a:t>
            </a:r>
            <a:r>
              <a:rPr lang="en-IN" dirty="0"/>
              <a:t>); </a:t>
            </a:r>
          </a:p>
          <a:p>
            <a:pPr marL="0" indent="0">
              <a:buNone/>
            </a:pPr>
            <a:r>
              <a:rPr lang="en-IN" dirty="0" err="1"/>
              <a:t>configurer.mediaType</a:t>
            </a:r>
            <a:r>
              <a:rPr lang="en-IN" dirty="0"/>
              <a:t>("xml", </a:t>
            </a:r>
            <a:r>
              <a:rPr lang="en-IN" dirty="0" err="1"/>
              <a:t>MediaType.APPLICATION_XML</a:t>
            </a:r>
            <a:r>
              <a:rPr lang="en-IN" dirty="0"/>
              <a:t>);</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327139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55CA-E45F-46DC-B68A-C2FF91EA35DE}"/>
              </a:ext>
            </a:extLst>
          </p:cNvPr>
          <p:cNvSpPr>
            <a:spLocks noGrp="1"/>
          </p:cNvSpPr>
          <p:nvPr>
            <p:ph type="title"/>
          </p:nvPr>
        </p:nvSpPr>
        <p:spPr/>
        <p:txBody>
          <a:bodyPr/>
          <a:lstStyle/>
          <a:p>
            <a:r>
              <a:rPr lang="en-IN" dirty="0"/>
              <a:t>Content Types</a:t>
            </a:r>
          </a:p>
        </p:txBody>
      </p:sp>
      <p:sp>
        <p:nvSpPr>
          <p:cNvPr id="3" name="Content Placeholder 2">
            <a:extLst>
              <a:ext uri="{FF2B5EF4-FFF2-40B4-BE49-F238E27FC236}">
                <a16:creationId xmlns:a16="http://schemas.microsoft.com/office/drawing/2014/main" id="{C4AC6239-DCA4-4B03-A888-0C566933D676}"/>
              </a:ext>
            </a:extLst>
          </p:cNvPr>
          <p:cNvSpPr>
            <a:spLocks noGrp="1"/>
          </p:cNvSpPr>
          <p:nvPr>
            <p:ph idx="1"/>
          </p:nvPr>
        </p:nvSpPr>
        <p:spPr>
          <a:xfrm>
            <a:off x="304800" y="1214422"/>
            <a:ext cx="8686800" cy="5262578"/>
          </a:xfrm>
        </p:spPr>
        <p:txBody>
          <a:bodyPr>
            <a:normAutofit/>
          </a:bodyPr>
          <a:lstStyle/>
          <a:p>
            <a:pPr marL="0" indent="0">
              <a:buNone/>
            </a:pPr>
            <a:r>
              <a:rPr lang="en-IN" dirty="0"/>
              <a:t>&lt;</a:t>
            </a:r>
            <a:r>
              <a:rPr lang="en-IN" dirty="0" err="1"/>
              <a:t>mvc:annotation-driven</a:t>
            </a:r>
            <a:r>
              <a:rPr lang="en-IN" dirty="0"/>
              <a:t> content-negotiation-manager="</a:t>
            </a:r>
            <a:r>
              <a:rPr lang="en-IN" dirty="0" err="1"/>
              <a:t>contentNegotiationManager</a:t>
            </a:r>
            <a:r>
              <a:rPr lang="en-IN" dirty="0"/>
              <a:t>"/&gt; </a:t>
            </a:r>
          </a:p>
          <a:p>
            <a:pPr marL="0" indent="0">
              <a:buNone/>
            </a:pPr>
            <a:r>
              <a:rPr lang="en-IN" dirty="0"/>
              <a:t>&lt;bean id="</a:t>
            </a:r>
            <a:r>
              <a:rPr lang="en-IN" dirty="0" err="1"/>
              <a:t>contentNegotiationManager</a:t>
            </a:r>
            <a:r>
              <a:rPr lang="en-IN" dirty="0"/>
              <a:t>" class="org.springframework.web.accept.ContentNegotiationManagerFactoryBean"&gt; </a:t>
            </a:r>
          </a:p>
          <a:p>
            <a:pPr marL="0" indent="0">
              <a:buNone/>
            </a:pPr>
            <a:r>
              <a:rPr lang="en-IN" dirty="0"/>
              <a:t>&lt;property name="</a:t>
            </a:r>
            <a:r>
              <a:rPr lang="en-IN" dirty="0" err="1"/>
              <a:t>mediaTypes</a:t>
            </a:r>
            <a:r>
              <a:rPr lang="en-IN" dirty="0"/>
              <a:t>"&gt; </a:t>
            </a:r>
          </a:p>
          <a:p>
            <a:pPr marL="0" indent="0">
              <a:buNone/>
            </a:pPr>
            <a:r>
              <a:rPr lang="en-IN" dirty="0"/>
              <a:t>&lt;value&gt; json=application/json xml=application/xml &lt;/value&gt; &lt;/property&gt; </a:t>
            </a:r>
          </a:p>
          <a:p>
            <a:pPr marL="0" indent="0">
              <a:buNone/>
            </a:pPr>
            <a:r>
              <a:rPr lang="en-IN" dirty="0"/>
              <a:t>&lt;/bean&gt;</a:t>
            </a:r>
          </a:p>
        </p:txBody>
      </p:sp>
    </p:spTree>
    <p:extLst>
      <p:ext uri="{BB962C8B-B14F-4D97-AF65-F5344CB8AC3E}">
        <p14:creationId xmlns:p14="http://schemas.microsoft.com/office/powerpoint/2010/main" val="650196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218B-EEB0-434B-BE0A-3A1CE9E750FF}"/>
              </a:ext>
            </a:extLst>
          </p:cNvPr>
          <p:cNvSpPr>
            <a:spLocks noGrp="1"/>
          </p:cNvSpPr>
          <p:nvPr>
            <p:ph type="title"/>
          </p:nvPr>
        </p:nvSpPr>
        <p:spPr/>
        <p:txBody>
          <a:bodyPr/>
          <a:lstStyle/>
          <a:p>
            <a:r>
              <a:rPr lang="en-IN" dirty="0"/>
              <a:t>Message Converters</a:t>
            </a:r>
          </a:p>
        </p:txBody>
      </p:sp>
      <p:sp>
        <p:nvSpPr>
          <p:cNvPr id="3" name="Content Placeholder 2">
            <a:extLst>
              <a:ext uri="{FF2B5EF4-FFF2-40B4-BE49-F238E27FC236}">
                <a16:creationId xmlns:a16="http://schemas.microsoft.com/office/drawing/2014/main" id="{902E61D9-9908-44CB-A6F8-2572B48D130C}"/>
              </a:ext>
            </a:extLst>
          </p:cNvPr>
          <p:cNvSpPr>
            <a:spLocks noGrp="1"/>
          </p:cNvSpPr>
          <p:nvPr>
            <p:ph idx="1"/>
          </p:nvPr>
        </p:nvSpPr>
        <p:spPr/>
        <p:txBody>
          <a:bodyPr/>
          <a:lstStyle/>
          <a:p>
            <a:r>
              <a:rPr lang="en-IN" dirty="0"/>
              <a:t>Message converters are to marshal and </a:t>
            </a:r>
            <a:r>
              <a:rPr lang="en-IN" dirty="0" err="1"/>
              <a:t>unmarshal</a:t>
            </a:r>
            <a:r>
              <a:rPr lang="en-IN" dirty="0"/>
              <a:t> object in a different format (like JSON, XML etc.).</a:t>
            </a:r>
          </a:p>
          <a:p>
            <a:r>
              <a:rPr lang="en-IN" dirty="0"/>
              <a:t>Spring MVC uses the </a:t>
            </a:r>
            <a:r>
              <a:rPr lang="en-IN" dirty="0" err="1"/>
              <a:t>HttpMessageConverter</a:t>
            </a:r>
            <a:r>
              <a:rPr lang="en-IN" dirty="0"/>
              <a:t> interface to convert HTTP requests and responses.</a:t>
            </a:r>
          </a:p>
        </p:txBody>
      </p:sp>
    </p:spTree>
    <p:extLst>
      <p:ext uri="{BB962C8B-B14F-4D97-AF65-F5344CB8AC3E}">
        <p14:creationId xmlns:p14="http://schemas.microsoft.com/office/powerpoint/2010/main" val="2265344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27B2-B0B9-428B-8AE6-9555260F3316}"/>
              </a:ext>
            </a:extLst>
          </p:cNvPr>
          <p:cNvSpPr>
            <a:spLocks noGrp="1"/>
          </p:cNvSpPr>
          <p:nvPr>
            <p:ph type="title"/>
          </p:nvPr>
        </p:nvSpPr>
        <p:spPr/>
        <p:txBody>
          <a:bodyPr/>
          <a:lstStyle/>
          <a:p>
            <a:r>
              <a:rPr lang="en-US" b="0" dirty="0"/>
              <a:t>How do the Message Converters work?</a:t>
            </a:r>
            <a:br>
              <a:rPr lang="en-US" b="0" dirty="0"/>
            </a:br>
            <a:endParaRPr lang="en-IN" dirty="0"/>
          </a:p>
        </p:txBody>
      </p:sp>
      <p:sp>
        <p:nvSpPr>
          <p:cNvPr id="3" name="Content Placeholder 2">
            <a:extLst>
              <a:ext uri="{FF2B5EF4-FFF2-40B4-BE49-F238E27FC236}">
                <a16:creationId xmlns:a16="http://schemas.microsoft.com/office/drawing/2014/main" id="{A44E52CB-66FA-42AF-A047-31F339E4446D}"/>
              </a:ext>
            </a:extLst>
          </p:cNvPr>
          <p:cNvSpPr>
            <a:spLocks noGrp="1"/>
          </p:cNvSpPr>
          <p:nvPr>
            <p:ph idx="1"/>
          </p:nvPr>
        </p:nvSpPr>
        <p:spPr/>
        <p:txBody>
          <a:bodyPr>
            <a:normAutofit lnSpcReduction="10000"/>
          </a:bodyPr>
          <a:lstStyle/>
          <a:p>
            <a:r>
              <a:rPr lang="en-US" dirty="0"/>
              <a:t>When receiving a new request, Spring will make use of the “Accept” header to determine the media type that it needs to respond with. </a:t>
            </a:r>
          </a:p>
          <a:p>
            <a:r>
              <a:rPr lang="en-US" dirty="0"/>
              <a:t>Spring then tries to find a registered converter that is capable of handling that specific media type – and it will use it to convert the entity and send back the response.</a:t>
            </a:r>
          </a:p>
          <a:p>
            <a:r>
              <a:rPr lang="en-US" dirty="0"/>
              <a:t>For receiving a request which contains JSON information – the framework will use the “Content-Type” header to determine the media-type in the request body. </a:t>
            </a:r>
          </a:p>
          <a:p>
            <a:r>
              <a:rPr lang="en-US" dirty="0"/>
              <a:t>Spring searches for the appropriate </a:t>
            </a:r>
            <a:r>
              <a:rPr lang="en-US" dirty="0" err="1"/>
              <a:t>HttpMessageConverter</a:t>
            </a:r>
            <a:r>
              <a:rPr lang="en-US" dirty="0"/>
              <a:t> that can convert the body sent by the client to a Java Object.</a:t>
            </a:r>
            <a:endParaRPr lang="en-IN" dirty="0"/>
          </a:p>
        </p:txBody>
      </p:sp>
    </p:spTree>
    <p:extLst>
      <p:ext uri="{BB962C8B-B14F-4D97-AF65-F5344CB8AC3E}">
        <p14:creationId xmlns:p14="http://schemas.microsoft.com/office/powerpoint/2010/main" val="2802107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27B2-B0B9-428B-8AE6-9555260F3316}"/>
              </a:ext>
            </a:extLst>
          </p:cNvPr>
          <p:cNvSpPr>
            <a:spLocks noGrp="1"/>
          </p:cNvSpPr>
          <p:nvPr>
            <p:ph type="title"/>
          </p:nvPr>
        </p:nvSpPr>
        <p:spPr/>
        <p:txBody>
          <a:bodyPr/>
          <a:lstStyle/>
          <a:p>
            <a:r>
              <a:rPr lang="en-US" b="0" dirty="0"/>
              <a:t>How do the Message Converters work?</a:t>
            </a:r>
            <a:br>
              <a:rPr lang="en-US" b="0" dirty="0"/>
            </a:br>
            <a:endParaRPr lang="en-IN" dirty="0"/>
          </a:p>
        </p:txBody>
      </p:sp>
      <p:pic>
        <p:nvPicPr>
          <p:cNvPr id="1026" name="Picture 2" descr="Wokring of MessageConverters">
            <a:extLst>
              <a:ext uri="{FF2B5EF4-FFF2-40B4-BE49-F238E27FC236}">
                <a16:creationId xmlns:a16="http://schemas.microsoft.com/office/drawing/2014/main" id="{6B9A4D6C-F9B9-4A2C-84AA-8918ADD2A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4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055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E869-25B0-42E9-8026-E78FB56D40BB}"/>
              </a:ext>
            </a:extLst>
          </p:cNvPr>
          <p:cNvSpPr>
            <a:spLocks noGrp="1"/>
          </p:cNvSpPr>
          <p:nvPr>
            <p:ph type="title"/>
          </p:nvPr>
        </p:nvSpPr>
        <p:spPr/>
        <p:txBody>
          <a:bodyPr/>
          <a:lstStyle/>
          <a:p>
            <a:r>
              <a:rPr lang="en-US" b="0" dirty="0"/>
              <a:t>Further digging into the process</a:t>
            </a:r>
            <a:br>
              <a:rPr lang="en-US" b="0" dirty="0"/>
            </a:br>
            <a:endParaRPr lang="en-IN" dirty="0"/>
          </a:p>
        </p:txBody>
      </p:sp>
      <p:sp>
        <p:nvSpPr>
          <p:cNvPr id="3" name="Content Placeholder 2">
            <a:extLst>
              <a:ext uri="{FF2B5EF4-FFF2-40B4-BE49-F238E27FC236}">
                <a16:creationId xmlns:a16="http://schemas.microsoft.com/office/drawing/2014/main" id="{FC05A6FC-FC79-4429-A7EB-FAF7EE948448}"/>
              </a:ext>
            </a:extLst>
          </p:cNvPr>
          <p:cNvSpPr>
            <a:spLocks noGrp="1"/>
          </p:cNvSpPr>
          <p:nvPr>
            <p:ph idx="1"/>
          </p:nvPr>
        </p:nvSpPr>
        <p:spPr/>
        <p:txBody>
          <a:bodyPr>
            <a:normAutofit fontScale="85000" lnSpcReduction="20000"/>
          </a:bodyPr>
          <a:lstStyle/>
          <a:p>
            <a:r>
              <a:rPr lang="en-US" dirty="0"/>
              <a:t>@</a:t>
            </a:r>
            <a:r>
              <a:rPr lang="en-US" dirty="0" err="1"/>
              <a:t>ResponseBody</a:t>
            </a:r>
            <a:r>
              <a:rPr lang="en-US" dirty="0"/>
              <a:t> means that the returned value of the method will constitute the body of the HTTP response. </a:t>
            </a:r>
          </a:p>
          <a:p>
            <a:r>
              <a:rPr lang="en-US" dirty="0"/>
              <a:t>Of course, an HTTP response can’t contain Java objects. </a:t>
            </a:r>
          </a:p>
          <a:p>
            <a:r>
              <a:rPr lang="en-US" dirty="0"/>
              <a:t>The processed data on the server is transformed to a format suitable for REST applications, typically JSON or XML.</a:t>
            </a:r>
          </a:p>
          <a:p>
            <a:r>
              <a:rPr lang="en-US" dirty="0"/>
              <a:t>As discussed above, the “Accept” header specified by the Client will be used to choose the appropriate HTTP Converter to marshal/transform the processed entity to the required format in response.</a:t>
            </a:r>
          </a:p>
          <a:p>
            <a:r>
              <a:rPr lang="en-US" dirty="0"/>
              <a:t>Now, let’s assume that there is no the “Accept” header, the default attempt that Spring makes is to convert the response to JSON. </a:t>
            </a:r>
          </a:p>
          <a:p>
            <a:r>
              <a:rPr lang="en-US" dirty="0"/>
              <a:t>But what if there is no corresponding MappingJackson2HttpMessageConverter JAR included in the </a:t>
            </a:r>
            <a:r>
              <a:rPr lang="en-US" dirty="0" err="1"/>
              <a:t>classpath</a:t>
            </a:r>
            <a:r>
              <a:rPr lang="en-US" dirty="0"/>
              <a:t>. </a:t>
            </a:r>
          </a:p>
          <a:p>
            <a:r>
              <a:rPr lang="en-US" dirty="0"/>
              <a:t>Then the application throws an exception –</a:t>
            </a:r>
            <a:endParaRPr lang="en-IN" dirty="0"/>
          </a:p>
        </p:txBody>
      </p:sp>
    </p:spTree>
    <p:extLst>
      <p:ext uri="{BB962C8B-B14F-4D97-AF65-F5344CB8AC3E}">
        <p14:creationId xmlns:p14="http://schemas.microsoft.com/office/powerpoint/2010/main" val="2587669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E869-25B0-42E9-8026-E78FB56D40BB}"/>
              </a:ext>
            </a:extLst>
          </p:cNvPr>
          <p:cNvSpPr>
            <a:spLocks noGrp="1"/>
          </p:cNvSpPr>
          <p:nvPr>
            <p:ph type="title"/>
          </p:nvPr>
        </p:nvSpPr>
        <p:spPr/>
        <p:txBody>
          <a:bodyPr/>
          <a:lstStyle/>
          <a:p>
            <a:r>
              <a:rPr lang="en-US" b="0" dirty="0"/>
              <a:t>Further digging into the process</a:t>
            </a:r>
            <a:br>
              <a:rPr lang="en-US" b="0" dirty="0"/>
            </a:br>
            <a:endParaRPr lang="en-IN" dirty="0"/>
          </a:p>
        </p:txBody>
      </p:sp>
      <p:pic>
        <p:nvPicPr>
          <p:cNvPr id="2050" name="Picture 2" descr="Spring MessageConverters">
            <a:extLst>
              <a:ext uri="{FF2B5EF4-FFF2-40B4-BE49-F238E27FC236}">
                <a16:creationId xmlns:a16="http://schemas.microsoft.com/office/drawing/2014/main" id="{82AC941B-48FF-4E4F-8D79-246D8794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 y="1981200"/>
            <a:ext cx="8501063"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995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E869-25B0-42E9-8026-E78FB56D40BB}"/>
              </a:ext>
            </a:extLst>
          </p:cNvPr>
          <p:cNvSpPr>
            <a:spLocks noGrp="1"/>
          </p:cNvSpPr>
          <p:nvPr>
            <p:ph type="title"/>
          </p:nvPr>
        </p:nvSpPr>
        <p:spPr/>
        <p:txBody>
          <a:bodyPr/>
          <a:lstStyle/>
          <a:p>
            <a:r>
              <a:rPr lang="en-US" b="0" dirty="0"/>
              <a:t>Further digging into the process</a:t>
            </a:r>
            <a:br>
              <a:rPr lang="en-US" b="0" dirty="0"/>
            </a:br>
            <a:endParaRPr lang="en-IN" dirty="0"/>
          </a:p>
        </p:txBody>
      </p:sp>
      <p:graphicFrame>
        <p:nvGraphicFramePr>
          <p:cNvPr id="3" name="Table 2">
            <a:extLst>
              <a:ext uri="{FF2B5EF4-FFF2-40B4-BE49-F238E27FC236}">
                <a16:creationId xmlns:a16="http://schemas.microsoft.com/office/drawing/2014/main" id="{9BE545AD-97F1-4373-A33F-119483091DE8}"/>
              </a:ext>
            </a:extLst>
          </p:cNvPr>
          <p:cNvGraphicFramePr>
            <a:graphicFrameLocks noGrp="1"/>
          </p:cNvGraphicFramePr>
          <p:nvPr>
            <p:extLst>
              <p:ext uri="{D42A27DB-BD31-4B8C-83A1-F6EECF244321}">
                <p14:modId xmlns:p14="http://schemas.microsoft.com/office/powerpoint/2010/main" val="1599614247"/>
              </p:ext>
            </p:extLst>
          </p:nvPr>
        </p:nvGraphicFramePr>
        <p:xfrm>
          <a:off x="482796" y="2362200"/>
          <a:ext cx="6375203" cy="1600200"/>
        </p:xfrm>
        <a:graphic>
          <a:graphicData uri="http://schemas.openxmlformats.org/drawingml/2006/table">
            <a:tbl>
              <a:tblPr/>
              <a:tblGrid>
                <a:gridCol w="446101">
                  <a:extLst>
                    <a:ext uri="{9D8B030D-6E8A-4147-A177-3AD203B41FA5}">
                      <a16:colId xmlns:a16="http://schemas.microsoft.com/office/drawing/2014/main" val="590086385"/>
                    </a:ext>
                  </a:extLst>
                </a:gridCol>
                <a:gridCol w="5929102">
                  <a:extLst>
                    <a:ext uri="{9D8B030D-6E8A-4147-A177-3AD203B41FA5}">
                      <a16:colId xmlns:a16="http://schemas.microsoft.com/office/drawing/2014/main" val="2285906116"/>
                    </a:ext>
                  </a:extLst>
                </a:gridCol>
              </a:tblGrid>
              <a:tr h="1600200">
                <a:tc>
                  <a:txBody>
                    <a:bodyPr/>
                    <a:lstStyle/>
                    <a:p>
                      <a:pPr algn="ctr" fontAlgn="base"/>
                      <a:r>
                        <a:rPr lang="en-IN">
                          <a:solidFill>
                            <a:srgbClr val="5499DE"/>
                          </a:solidFill>
                          <a:effectLst/>
                          <a:latin typeface="inherit"/>
                        </a:rPr>
                        <a:t>1</a:t>
                      </a:r>
                    </a:p>
                    <a:p>
                      <a:pPr algn="ctr" fontAlgn="base"/>
                      <a:r>
                        <a:rPr lang="en-IN">
                          <a:solidFill>
                            <a:srgbClr val="317CC5"/>
                          </a:solidFill>
                          <a:effectLst/>
                          <a:latin typeface="inherit"/>
                        </a:rPr>
                        <a:t>2</a:t>
                      </a:r>
                    </a:p>
                    <a:p>
                      <a:pPr algn="ctr" fontAlgn="base"/>
                      <a:r>
                        <a:rPr lang="en-IN">
                          <a:solidFill>
                            <a:srgbClr val="5499DE"/>
                          </a:solidFill>
                          <a:effectLst/>
                          <a:latin typeface="inherit"/>
                        </a:rPr>
                        <a:t>3</a:t>
                      </a:r>
                    </a:p>
                    <a:p>
                      <a:pPr algn="ctr" fontAlgn="base"/>
                      <a:r>
                        <a:rPr lang="en-IN">
                          <a:solidFill>
                            <a:srgbClr val="317CC5"/>
                          </a:solidFill>
                          <a:effectLst/>
                          <a:latin typeface="inherit"/>
                        </a:rPr>
                        <a:t>4</a:t>
                      </a:r>
                    </a:p>
                  </a:txBody>
                  <a:tcPr>
                    <a:lnL>
                      <a:noFill/>
                    </a:lnL>
                    <a:lnR>
                      <a:noFill/>
                    </a:lnR>
                    <a:lnT>
                      <a:noFill/>
                    </a:lnT>
                    <a:lnB>
                      <a:noFill/>
                    </a:lnB>
                    <a:solidFill>
                      <a:srgbClr val="DFEFFF"/>
                    </a:solidFill>
                  </a:tcPr>
                </a:tc>
                <a:tc>
                  <a:txBody>
                    <a:bodyPr/>
                    <a:lstStyle/>
                    <a:p>
                      <a:pPr algn="l" fontAlgn="base"/>
                      <a:r>
                        <a:rPr lang="en-IN" dirty="0">
                          <a:solidFill>
                            <a:srgbClr val="333333"/>
                          </a:solidFill>
                          <a:effectLst/>
                          <a:latin typeface="inherit"/>
                        </a:rPr>
                        <a:t>{</a:t>
                      </a:r>
                      <a:endParaRPr lang="en-IN" dirty="0">
                        <a:solidFill>
                          <a:srgbClr val="000000"/>
                        </a:solidFill>
                        <a:effectLst/>
                        <a:latin typeface="inherit"/>
                      </a:endParaRPr>
                    </a:p>
                    <a:p>
                      <a:pPr algn="l" fontAlgn="base"/>
                      <a:r>
                        <a:rPr lang="en-IN" dirty="0">
                          <a:solidFill>
                            <a:srgbClr val="008000"/>
                          </a:solidFill>
                          <a:effectLst/>
                          <a:latin typeface="inherit"/>
                        </a:rPr>
                        <a:t>"empId"</a:t>
                      </a:r>
                      <a:r>
                        <a:rPr lang="en-IN" dirty="0">
                          <a:solidFill>
                            <a:srgbClr val="006FE0"/>
                          </a:solidFill>
                          <a:effectLst/>
                          <a:latin typeface="inherit"/>
                        </a:rPr>
                        <a:t>:</a:t>
                      </a:r>
                      <a:r>
                        <a:rPr lang="en-IN" dirty="0">
                          <a:solidFill>
                            <a:srgbClr val="008000"/>
                          </a:solidFill>
                          <a:effectLst/>
                          <a:latin typeface="inherit"/>
                        </a:rPr>
                        <a:t>"1234"</a:t>
                      </a:r>
                      <a:r>
                        <a:rPr lang="en-IN" dirty="0">
                          <a:solidFill>
                            <a:srgbClr val="333333"/>
                          </a:solidFill>
                          <a:effectLst/>
                          <a:latin typeface="inherit"/>
                        </a:rPr>
                        <a:t>,</a:t>
                      </a:r>
                      <a:endParaRPr lang="en-IN" dirty="0">
                        <a:solidFill>
                          <a:srgbClr val="000000"/>
                        </a:solidFill>
                        <a:effectLst/>
                        <a:latin typeface="inherit"/>
                      </a:endParaRPr>
                    </a:p>
                    <a:p>
                      <a:pPr algn="l" fontAlgn="base"/>
                      <a:r>
                        <a:rPr lang="en-IN" dirty="0">
                          <a:solidFill>
                            <a:srgbClr val="008000"/>
                          </a:solidFill>
                          <a:effectLst/>
                          <a:latin typeface="inherit"/>
                        </a:rPr>
                        <a:t>"</a:t>
                      </a:r>
                      <a:r>
                        <a:rPr lang="en-IN" dirty="0" err="1">
                          <a:solidFill>
                            <a:srgbClr val="008000"/>
                          </a:solidFill>
                          <a:effectLst/>
                          <a:latin typeface="inherit"/>
                        </a:rPr>
                        <a:t>name"</a:t>
                      </a:r>
                      <a:r>
                        <a:rPr lang="en-IN" dirty="0" err="1">
                          <a:solidFill>
                            <a:srgbClr val="006FE0"/>
                          </a:solidFill>
                          <a:effectLst/>
                          <a:latin typeface="inherit"/>
                        </a:rPr>
                        <a:t>:</a:t>
                      </a:r>
                      <a:r>
                        <a:rPr lang="en-IN" dirty="0" err="1">
                          <a:solidFill>
                            <a:srgbClr val="008000"/>
                          </a:solidFill>
                          <a:effectLst/>
                          <a:latin typeface="inherit"/>
                        </a:rPr>
                        <a:t>"Abhimanyu</a:t>
                      </a:r>
                      <a:r>
                        <a:rPr lang="en-IN" dirty="0">
                          <a:solidFill>
                            <a:srgbClr val="008000"/>
                          </a:solidFill>
                          <a:effectLst/>
                          <a:latin typeface="inherit"/>
                        </a:rPr>
                        <a:t>"</a:t>
                      </a:r>
                      <a:endParaRPr lang="en-IN" dirty="0">
                        <a:solidFill>
                          <a:srgbClr val="000000"/>
                        </a:solidFill>
                        <a:effectLst/>
                        <a:latin typeface="inherit"/>
                      </a:endParaRPr>
                    </a:p>
                    <a:p>
                      <a:pPr algn="l" fontAlgn="base"/>
                      <a:r>
                        <a:rPr lang="en-IN" dirty="0">
                          <a:solidFill>
                            <a:srgbClr val="333333"/>
                          </a:solidFill>
                          <a:effectLst/>
                          <a:latin typeface="inherit"/>
                        </a:rPr>
                        <a:t>}</a:t>
                      </a:r>
                      <a:endParaRPr lang="en-IN"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2617521189"/>
                  </a:ext>
                </a:extLst>
              </a:tr>
            </a:tbl>
          </a:graphicData>
        </a:graphic>
      </p:graphicFrame>
      <p:sp>
        <p:nvSpPr>
          <p:cNvPr id="4" name="Rectangle 1">
            <a:extLst>
              <a:ext uri="{FF2B5EF4-FFF2-40B4-BE49-F238E27FC236}">
                <a16:creationId xmlns:a16="http://schemas.microsoft.com/office/drawing/2014/main" id="{EDC19E04-015A-4EE0-8753-102417B8AD96}"/>
              </a:ext>
            </a:extLst>
          </p:cNvPr>
          <p:cNvSpPr>
            <a:spLocks noChangeArrowheads="1"/>
          </p:cNvSpPr>
          <p:nvPr/>
        </p:nvSpPr>
        <p:spPr bwMode="auto">
          <a:xfrm>
            <a:off x="457200" y="1384985"/>
            <a:ext cx="769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rriweather"/>
              </a:rPr>
              <a:t>But if the JAR is present in the </a:t>
            </a:r>
            <a:r>
              <a:rPr kumimoji="0" lang="en-US" altLang="en-US" b="0" i="0" u="none" strike="noStrike" cap="none" normalizeH="0" baseline="0" dirty="0" err="1">
                <a:ln>
                  <a:noFill/>
                </a:ln>
                <a:solidFill>
                  <a:srgbClr val="333333"/>
                </a:solidFill>
                <a:effectLst/>
                <a:latin typeface="Merriweather"/>
              </a:rPr>
              <a:t>classpath</a:t>
            </a:r>
            <a:r>
              <a:rPr kumimoji="0" lang="en-US" altLang="en-US" b="0" i="0" u="none" strike="noStrike" cap="none" normalizeH="0" baseline="0" dirty="0">
                <a:ln>
                  <a:noFill/>
                </a:ln>
                <a:solidFill>
                  <a:srgbClr val="333333"/>
                </a:solidFill>
                <a:effectLst/>
                <a:latin typeface="Merriweather"/>
              </a:rPr>
              <a:t>, the HTTP Response body contains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426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a:t>Model View Controller Design Pattern</a:t>
            </a:r>
          </a:p>
        </p:txBody>
      </p:sp>
      <p:sp>
        <p:nvSpPr>
          <p:cNvPr id="9" name="Rounded Rectangle 8"/>
          <p:cNvSpPr/>
          <p:nvPr/>
        </p:nvSpPr>
        <p:spPr>
          <a:xfrm>
            <a:off x="227072" y="3231632"/>
            <a:ext cx="1913840" cy="793630"/>
          </a:xfrm>
          <a:prstGeom prst="round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Arial" pitchFamily="34" charset="0"/>
              <a:cs typeface="Arial" pitchFamily="34" charset="0"/>
            </a:endParaRPr>
          </a:p>
          <a:p>
            <a:pPr algn="ctr"/>
            <a:r>
              <a:rPr lang="en-US" sz="2400" b="1" dirty="0">
                <a:latin typeface="Arial" pitchFamily="34" charset="0"/>
                <a:cs typeface="Arial" pitchFamily="34" charset="0"/>
              </a:rPr>
              <a:t>Model</a:t>
            </a:r>
            <a:endParaRPr lang="en-US" sz="2400" dirty="0">
              <a:latin typeface="Arial" pitchFamily="34" charset="0"/>
              <a:cs typeface="Arial" pitchFamily="34" charset="0"/>
            </a:endParaRPr>
          </a:p>
          <a:p>
            <a:pPr algn="ctr"/>
            <a:endParaRPr lang="en-US" sz="2400" dirty="0">
              <a:solidFill>
                <a:schemeClr val="tx1"/>
              </a:solidFill>
              <a:latin typeface="Arial" pitchFamily="34" charset="0"/>
              <a:cs typeface="Arial" pitchFamily="34" charset="0"/>
            </a:endParaRPr>
          </a:p>
        </p:txBody>
      </p:sp>
      <p:sp>
        <p:nvSpPr>
          <p:cNvPr id="10" name="Rounded Rectangle 9"/>
          <p:cNvSpPr/>
          <p:nvPr/>
        </p:nvSpPr>
        <p:spPr>
          <a:xfrm>
            <a:off x="2377438" y="3236757"/>
            <a:ext cx="6517187" cy="831274"/>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a:endParaRPr lang="en-US" sz="1100" dirty="0">
              <a:latin typeface="Arial" pitchFamily="34" charset="0"/>
              <a:cs typeface="Arial" pitchFamily="34" charset="0"/>
            </a:endParaRPr>
          </a:p>
          <a:p>
            <a:pPr marL="515938"/>
            <a:r>
              <a:rPr lang="en-US" sz="2000" dirty="0">
                <a:latin typeface="Arial" pitchFamily="34" charset="0"/>
                <a:cs typeface="Arial" pitchFamily="34" charset="0"/>
              </a:rPr>
              <a:t>Handles the behavior and data of the application</a:t>
            </a:r>
          </a:p>
          <a:p>
            <a:endParaRPr lang="en-US" sz="2000" dirty="0">
              <a:latin typeface="Arial" pitchFamily="34" charset="0"/>
              <a:cs typeface="Arial" pitchFamily="34" charset="0"/>
            </a:endParaRPr>
          </a:p>
        </p:txBody>
      </p:sp>
      <p:sp>
        <p:nvSpPr>
          <p:cNvPr id="11" name="Rounded Rectangle 10"/>
          <p:cNvSpPr/>
          <p:nvPr/>
        </p:nvSpPr>
        <p:spPr>
          <a:xfrm>
            <a:off x="227072" y="4288791"/>
            <a:ext cx="1913840" cy="793630"/>
          </a:xfrm>
          <a:prstGeom prst="round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itchFamily="34" charset="0"/>
                <a:cs typeface="Arial" pitchFamily="34" charset="0"/>
              </a:rPr>
              <a:t>View</a:t>
            </a:r>
            <a:r>
              <a:rPr lang="en-US" sz="2400" dirty="0">
                <a:latin typeface="Arial" pitchFamily="34" charset="0"/>
                <a:cs typeface="Arial" pitchFamily="34" charset="0"/>
              </a:rPr>
              <a:t> </a:t>
            </a:r>
            <a:endParaRPr lang="en-US" sz="2400" dirty="0">
              <a:solidFill>
                <a:schemeClr val="tx1"/>
              </a:solidFill>
              <a:latin typeface="Arial" pitchFamily="34" charset="0"/>
              <a:cs typeface="Arial" pitchFamily="34" charset="0"/>
            </a:endParaRPr>
          </a:p>
        </p:txBody>
      </p:sp>
      <p:sp>
        <p:nvSpPr>
          <p:cNvPr id="18" name="Rounded Rectangle 17"/>
          <p:cNvSpPr/>
          <p:nvPr/>
        </p:nvSpPr>
        <p:spPr>
          <a:xfrm>
            <a:off x="2377440" y="4253534"/>
            <a:ext cx="6517187" cy="861901"/>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latin typeface="Arial" pitchFamily="34" charset="0"/>
                <a:cs typeface="Arial" pitchFamily="34" charset="0"/>
              </a:rPr>
              <a:t>	</a:t>
            </a:r>
          </a:p>
          <a:p>
            <a:pPr marL="1196975"/>
            <a:r>
              <a:rPr lang="en-US" sz="2000" dirty="0">
                <a:latin typeface="Arial" pitchFamily="34" charset="0"/>
                <a:cs typeface="Arial" pitchFamily="34" charset="0"/>
              </a:rPr>
              <a:t>Handles the display of information</a:t>
            </a:r>
          </a:p>
          <a:p>
            <a:endParaRPr lang="en-US" sz="2000" dirty="0">
              <a:latin typeface="Arial" pitchFamily="34" charset="0"/>
              <a:cs typeface="Arial" pitchFamily="34" charset="0"/>
            </a:endParaRPr>
          </a:p>
        </p:txBody>
      </p:sp>
      <p:sp>
        <p:nvSpPr>
          <p:cNvPr id="19" name="Rounded Rectangle 18"/>
          <p:cNvSpPr/>
          <p:nvPr/>
        </p:nvSpPr>
        <p:spPr>
          <a:xfrm>
            <a:off x="2377440" y="5314947"/>
            <a:ext cx="6517187" cy="847893"/>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latin typeface="Arial" pitchFamily="34" charset="0"/>
                <a:cs typeface="Arial" pitchFamily="34" charset="0"/>
              </a:rPr>
              <a:t>Interprets the user inputs, informing the model and/or the view to change as appropriate</a:t>
            </a:r>
          </a:p>
          <a:p>
            <a:endParaRPr lang="en-US" sz="2000" dirty="0">
              <a:latin typeface="Arial" pitchFamily="34" charset="0"/>
              <a:cs typeface="Arial" pitchFamily="34" charset="0"/>
            </a:endParaRPr>
          </a:p>
        </p:txBody>
      </p:sp>
      <p:sp>
        <p:nvSpPr>
          <p:cNvPr id="20" name="Rounded Rectangle 19"/>
          <p:cNvSpPr/>
          <p:nvPr/>
        </p:nvSpPr>
        <p:spPr>
          <a:xfrm>
            <a:off x="213222" y="5338941"/>
            <a:ext cx="1913840" cy="793630"/>
          </a:xfrm>
          <a:prstGeom prst="roundRect">
            <a:avLst/>
          </a:pr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itchFamily="34" charset="0"/>
                <a:cs typeface="Arial" pitchFamily="34" charset="0"/>
              </a:rPr>
              <a:t>Controller</a:t>
            </a:r>
            <a:r>
              <a:rPr lang="en-US" sz="2400" dirty="0">
                <a:latin typeface="Arial" pitchFamily="34" charset="0"/>
                <a:cs typeface="Arial" pitchFamily="34" charset="0"/>
              </a:rPr>
              <a:t> </a:t>
            </a:r>
            <a:endParaRPr lang="en-US" sz="2400" dirty="0">
              <a:solidFill>
                <a:schemeClr val="tx1"/>
              </a:solidFill>
              <a:latin typeface="Arial" pitchFamily="34" charset="0"/>
              <a:cs typeface="Arial" pitchFamily="34" charset="0"/>
            </a:endParaRPr>
          </a:p>
        </p:txBody>
      </p:sp>
      <p:sp>
        <p:nvSpPr>
          <p:cNvPr id="22" name="Rectangle 21"/>
          <p:cNvSpPr/>
          <p:nvPr/>
        </p:nvSpPr>
        <p:spPr>
          <a:xfrm>
            <a:off x="232756" y="1316344"/>
            <a:ext cx="8661861" cy="1938992"/>
          </a:xfrm>
          <a:prstGeom prst="rect">
            <a:avLst/>
          </a:prstGeom>
        </p:spPr>
        <p:txBody>
          <a:bodyPr wrap="square">
            <a:spAutoFit/>
          </a:bodyPr>
          <a:lstStyle/>
          <a:p>
            <a:pPr lvl="0"/>
            <a:r>
              <a:rPr lang="en-US" sz="2000" dirty="0">
                <a:latin typeface="Arial" pitchFamily="34" charset="0"/>
                <a:cs typeface="Arial" pitchFamily="34" charset="0"/>
              </a:rPr>
              <a:t>Model View Controller (MVC)</a:t>
            </a:r>
            <a:r>
              <a:rPr lang="en-US" sz="2000" b="1" dirty="0">
                <a:latin typeface="Arial" pitchFamily="34" charset="0"/>
                <a:cs typeface="Arial" pitchFamily="34" charset="0"/>
              </a:rPr>
              <a:t>: </a:t>
            </a:r>
            <a:r>
              <a:rPr lang="en-US" sz="2000" dirty="0">
                <a:latin typeface="Arial" pitchFamily="34" charset="0"/>
                <a:cs typeface="Arial" pitchFamily="34" charset="0"/>
              </a:rPr>
              <a:t>A fundamental design pattern for separating user interface logic from business logic</a:t>
            </a:r>
          </a:p>
          <a:p>
            <a:pPr lvl="0"/>
            <a:endParaRPr lang="en-US" sz="2000" dirty="0">
              <a:latin typeface="Arial" pitchFamily="34" charset="0"/>
              <a:cs typeface="Arial" pitchFamily="34" charset="0"/>
            </a:endParaRPr>
          </a:p>
          <a:p>
            <a:pPr lvl="0"/>
            <a:r>
              <a:rPr lang="en-US" sz="2000" dirty="0">
                <a:latin typeface="Arial" pitchFamily="34" charset="0"/>
                <a:cs typeface="Arial" pitchFamily="34" charset="0"/>
              </a:rPr>
              <a:t>Separates the domain (Model), the user interface (View), and the actions based on user input (Controller) into three separate categories:</a:t>
            </a:r>
          </a:p>
          <a:p>
            <a:pPr lvl="0" algn="ctr"/>
            <a:endParaRPr lang="en-US" sz="2000" b="1" dirty="0">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a:solidFill>
                  <a:srgbClr val="003344"/>
                </a:solidFill>
                <a:latin typeface="Arial"/>
                <a:ea typeface="+mj-ea"/>
                <a:cs typeface="Arial" pitchFamily="34" charset="0"/>
              </a:rPr>
              <a:t>3</a:t>
            </a:r>
            <a:endPar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8" grpId="0" animBg="1"/>
      <p:bldP spid="19"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E869-25B0-42E9-8026-E78FB56D40BB}"/>
              </a:ext>
            </a:extLst>
          </p:cNvPr>
          <p:cNvSpPr>
            <a:spLocks noGrp="1"/>
          </p:cNvSpPr>
          <p:nvPr>
            <p:ph type="title"/>
          </p:nvPr>
        </p:nvSpPr>
        <p:spPr/>
        <p:txBody>
          <a:bodyPr/>
          <a:lstStyle/>
          <a:p>
            <a:r>
              <a:rPr lang="en-US" b="0" dirty="0"/>
              <a:t>Further digging into the process</a:t>
            </a:r>
            <a:br>
              <a:rPr lang="en-US" b="0" dirty="0"/>
            </a:br>
            <a:endParaRPr lang="en-IN" dirty="0"/>
          </a:p>
        </p:txBody>
      </p:sp>
      <p:sp>
        <p:nvSpPr>
          <p:cNvPr id="4" name="Rectangle 1">
            <a:extLst>
              <a:ext uri="{FF2B5EF4-FFF2-40B4-BE49-F238E27FC236}">
                <a16:creationId xmlns:a16="http://schemas.microsoft.com/office/drawing/2014/main" id="{EDC19E04-015A-4EE0-8753-102417B8AD96}"/>
              </a:ext>
            </a:extLst>
          </p:cNvPr>
          <p:cNvSpPr>
            <a:spLocks noChangeArrowheads="1"/>
          </p:cNvSpPr>
          <p:nvPr/>
        </p:nvSpPr>
        <p:spPr bwMode="auto">
          <a:xfrm>
            <a:off x="381000" y="1219200"/>
            <a:ext cx="7696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b="1" dirty="0"/>
              <a:t>@</a:t>
            </a:r>
            <a:r>
              <a:rPr lang="en-US" b="1" dirty="0" err="1"/>
              <a:t>RequestBody</a:t>
            </a:r>
            <a:r>
              <a:rPr lang="en-US" i="1" dirty="0"/>
              <a:t> </a:t>
            </a:r>
            <a:r>
              <a:rPr lang="en-US" dirty="0"/>
              <a:t>is often used as argument in a Controller method.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It indicates to Spring that the body of the HTTP Request needs to be deserialized into its corresponding Java entity.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As discussed previously, the </a:t>
            </a:r>
            <a:r>
              <a:rPr lang="en-US" b="1" dirty="0"/>
              <a:t>“Content-Type”</a:t>
            </a:r>
            <a:r>
              <a:rPr lang="en-US" dirty="0"/>
              <a:t> header specified by the Client will be used to determine the appropriate converter for this.</a:t>
            </a:r>
            <a:endParaRPr kumimoji="0" lang="en-US" altLang="en-US" b="0" i="0" u="none" strike="noStrike" cap="none" normalizeH="0" baseline="0" dirty="0">
              <a:ln>
                <a:noFill/>
              </a:ln>
              <a:solidFill>
                <a:schemeClr val="tx1"/>
              </a:solidFill>
              <a:effectLst/>
            </a:endParaRPr>
          </a:p>
        </p:txBody>
      </p:sp>
      <p:graphicFrame>
        <p:nvGraphicFramePr>
          <p:cNvPr id="5" name="Table 4">
            <a:extLst>
              <a:ext uri="{FF2B5EF4-FFF2-40B4-BE49-F238E27FC236}">
                <a16:creationId xmlns:a16="http://schemas.microsoft.com/office/drawing/2014/main" id="{9B698D0D-F4C5-4669-BE5A-7D9EA700E5D8}"/>
              </a:ext>
            </a:extLst>
          </p:cNvPr>
          <p:cNvGraphicFramePr>
            <a:graphicFrameLocks noGrp="1"/>
          </p:cNvGraphicFramePr>
          <p:nvPr>
            <p:extLst>
              <p:ext uri="{D42A27DB-BD31-4B8C-83A1-F6EECF244321}">
                <p14:modId xmlns:p14="http://schemas.microsoft.com/office/powerpoint/2010/main" val="1624206591"/>
              </p:ext>
            </p:extLst>
          </p:nvPr>
        </p:nvGraphicFramePr>
        <p:xfrm>
          <a:off x="762000" y="3793331"/>
          <a:ext cx="5020868" cy="2011680"/>
        </p:xfrm>
        <a:graphic>
          <a:graphicData uri="http://schemas.openxmlformats.org/drawingml/2006/table">
            <a:tbl>
              <a:tblPr/>
              <a:tblGrid>
                <a:gridCol w="351332">
                  <a:extLst>
                    <a:ext uri="{9D8B030D-6E8A-4147-A177-3AD203B41FA5}">
                      <a16:colId xmlns:a16="http://schemas.microsoft.com/office/drawing/2014/main" val="2098282086"/>
                    </a:ext>
                  </a:extLst>
                </a:gridCol>
                <a:gridCol w="4669536">
                  <a:extLst>
                    <a:ext uri="{9D8B030D-6E8A-4147-A177-3AD203B41FA5}">
                      <a16:colId xmlns:a16="http://schemas.microsoft.com/office/drawing/2014/main" val="4126586314"/>
                    </a:ext>
                  </a:extLst>
                </a:gridCol>
              </a:tblGrid>
              <a:tr h="0">
                <a:tc>
                  <a:txBody>
                    <a:bodyPr/>
                    <a:lstStyle/>
                    <a:p>
                      <a:pPr algn="ctr" fontAlgn="base"/>
                      <a:r>
                        <a:rPr lang="en-IN">
                          <a:solidFill>
                            <a:srgbClr val="5499DE"/>
                          </a:solidFill>
                          <a:effectLst/>
                          <a:latin typeface="inherit"/>
                        </a:rPr>
                        <a:t>1</a:t>
                      </a:r>
                    </a:p>
                    <a:p>
                      <a:pPr algn="ctr" fontAlgn="base"/>
                      <a:r>
                        <a:rPr lang="en-IN">
                          <a:solidFill>
                            <a:srgbClr val="317CC5"/>
                          </a:solidFill>
                          <a:effectLst/>
                          <a:latin typeface="inherit"/>
                        </a:rPr>
                        <a:t>2</a:t>
                      </a:r>
                    </a:p>
                    <a:p>
                      <a:pPr algn="ctr" fontAlgn="base"/>
                      <a:r>
                        <a:rPr lang="en-IN">
                          <a:solidFill>
                            <a:srgbClr val="1561AC"/>
                          </a:solidFill>
                          <a:effectLst/>
                          <a:latin typeface="inherit"/>
                        </a:rPr>
                        <a:t>3</a:t>
                      </a:r>
                    </a:p>
                    <a:p>
                      <a:pPr algn="ctr" fontAlgn="base"/>
                      <a:r>
                        <a:rPr lang="en-IN">
                          <a:solidFill>
                            <a:srgbClr val="317CC5"/>
                          </a:solidFill>
                          <a:effectLst/>
                          <a:latin typeface="inherit"/>
                        </a:rPr>
                        <a:t>4</a:t>
                      </a:r>
                    </a:p>
                    <a:p>
                      <a:pPr algn="ctr" fontAlgn="base"/>
                      <a:r>
                        <a:rPr lang="en-IN">
                          <a:solidFill>
                            <a:srgbClr val="5499DE"/>
                          </a:solidFill>
                          <a:effectLst/>
                          <a:latin typeface="inherit"/>
                        </a:rPr>
                        <a:t>5</a:t>
                      </a:r>
                    </a:p>
                  </a:txBody>
                  <a:tcPr>
                    <a:lnL>
                      <a:noFill/>
                    </a:lnL>
                    <a:lnR>
                      <a:noFill/>
                    </a:lnR>
                    <a:lnT>
                      <a:noFill/>
                    </a:lnT>
                    <a:lnB>
                      <a:noFill/>
                    </a:lnB>
                    <a:solidFill>
                      <a:srgbClr val="DFEFFF"/>
                    </a:solidFill>
                  </a:tcPr>
                </a:tc>
                <a:tc>
                  <a:txBody>
                    <a:bodyPr/>
                    <a:lstStyle/>
                    <a:p>
                      <a:pPr algn="l" fontAlgn="base"/>
                      <a:r>
                        <a:rPr lang="en-US" i="1" dirty="0">
                          <a:solidFill>
                            <a:srgbClr val="666666"/>
                          </a:solidFill>
                          <a:effectLst/>
                          <a:latin typeface="inherit"/>
                        </a:rPr>
                        <a:t>@</a:t>
                      </a:r>
                      <a:r>
                        <a:rPr lang="en-US" i="1" dirty="0" err="1">
                          <a:solidFill>
                            <a:srgbClr val="666666"/>
                          </a:solidFill>
                          <a:effectLst/>
                          <a:latin typeface="inherit"/>
                        </a:rPr>
                        <a:t>RequestMapping</a:t>
                      </a:r>
                      <a:r>
                        <a:rPr lang="en-US" dirty="0">
                          <a:solidFill>
                            <a:srgbClr val="333333"/>
                          </a:solidFill>
                          <a:effectLst/>
                          <a:latin typeface="inherit"/>
                        </a:rPr>
                        <a:t>(</a:t>
                      </a:r>
                      <a:r>
                        <a:rPr lang="en-US" dirty="0">
                          <a:solidFill>
                            <a:srgbClr val="002D7A"/>
                          </a:solidFill>
                          <a:effectLst/>
                          <a:latin typeface="inherit"/>
                        </a:rPr>
                        <a:t>value</a:t>
                      </a:r>
                      <a:r>
                        <a:rPr lang="en-US" dirty="0">
                          <a:solidFill>
                            <a:srgbClr val="006FE0"/>
                          </a:solidFill>
                          <a:effectLst/>
                          <a:latin typeface="inherit"/>
                        </a:rPr>
                        <a:t> = </a:t>
                      </a:r>
                      <a:r>
                        <a:rPr lang="en-US" dirty="0">
                          <a:solidFill>
                            <a:srgbClr val="008000"/>
                          </a:solidFill>
                          <a:effectLst/>
                          <a:latin typeface="inherit"/>
                        </a:rPr>
                        <a:t>"/{name}"</a:t>
                      </a:r>
                      <a:r>
                        <a:rPr lang="en-US" dirty="0">
                          <a:solidFill>
                            <a:srgbClr val="333333"/>
                          </a:solidFill>
                          <a:effectLst/>
                          <a:latin typeface="inherit"/>
                        </a:rPr>
                        <a:t>,</a:t>
                      </a:r>
                      <a:r>
                        <a:rPr lang="en-US" dirty="0">
                          <a:solidFill>
                            <a:srgbClr val="006FE0"/>
                          </a:solidFill>
                          <a:effectLst/>
                          <a:latin typeface="inherit"/>
                        </a:rPr>
                        <a:t> </a:t>
                      </a:r>
                      <a:r>
                        <a:rPr lang="en-US" dirty="0">
                          <a:solidFill>
                            <a:srgbClr val="002D7A"/>
                          </a:solidFill>
                          <a:effectLst/>
                          <a:latin typeface="inherit"/>
                        </a:rPr>
                        <a:t>method</a:t>
                      </a:r>
                      <a:r>
                        <a:rPr lang="en-US" dirty="0">
                          <a:solidFill>
                            <a:srgbClr val="006FE0"/>
                          </a:solidFill>
                          <a:effectLst/>
                          <a:latin typeface="inherit"/>
                        </a:rPr>
                        <a:t> = </a:t>
                      </a:r>
                      <a:r>
                        <a:rPr lang="en-US" dirty="0" err="1">
                          <a:solidFill>
                            <a:srgbClr val="002D7A"/>
                          </a:solidFill>
                          <a:effectLst/>
                          <a:latin typeface="inherit"/>
                        </a:rPr>
                        <a:t>RequestMethod</a:t>
                      </a:r>
                      <a:r>
                        <a:rPr lang="en-US" dirty="0" err="1">
                          <a:solidFill>
                            <a:srgbClr val="333333"/>
                          </a:solidFill>
                          <a:effectLst/>
                          <a:latin typeface="inherit"/>
                        </a:rPr>
                        <a:t>.</a:t>
                      </a:r>
                      <a:r>
                        <a:rPr lang="en-US" dirty="0" err="1">
                          <a:solidFill>
                            <a:srgbClr val="002D7A"/>
                          </a:solidFill>
                          <a:effectLst/>
                          <a:latin typeface="inherit"/>
                        </a:rPr>
                        <a:t>GET</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800080"/>
                          </a:solidFill>
                          <a:effectLst/>
                          <a:latin typeface="inherit"/>
                        </a:rPr>
                        <a:t>public</a:t>
                      </a:r>
                      <a:r>
                        <a:rPr lang="en-US" dirty="0">
                          <a:solidFill>
                            <a:srgbClr val="006FE0"/>
                          </a:solidFill>
                          <a:effectLst/>
                          <a:latin typeface="inherit"/>
                        </a:rPr>
                        <a:t> </a:t>
                      </a:r>
                      <a:r>
                        <a:rPr lang="en-US" i="1" dirty="0">
                          <a:solidFill>
                            <a:srgbClr val="666666"/>
                          </a:solidFill>
                          <a:effectLst/>
                          <a:latin typeface="inherit"/>
                        </a:rPr>
                        <a:t>@</a:t>
                      </a:r>
                      <a:r>
                        <a:rPr lang="en-US" i="1" dirty="0" err="1">
                          <a:solidFill>
                            <a:srgbClr val="666666"/>
                          </a:solidFill>
                          <a:effectLst/>
                          <a:latin typeface="inherit"/>
                        </a:rPr>
                        <a:t>ResponseBody</a:t>
                      </a:r>
                      <a:r>
                        <a:rPr lang="en-US" dirty="0">
                          <a:solidFill>
                            <a:srgbClr val="006FE0"/>
                          </a:solidFill>
                          <a:effectLst/>
                          <a:latin typeface="inherit"/>
                        </a:rPr>
                        <a:t> </a:t>
                      </a:r>
                      <a:r>
                        <a:rPr lang="en-US" dirty="0">
                          <a:solidFill>
                            <a:srgbClr val="800080"/>
                          </a:solidFill>
                          <a:effectLst/>
                          <a:latin typeface="inherit"/>
                        </a:rPr>
                        <a:t>void</a:t>
                      </a:r>
                      <a:r>
                        <a:rPr lang="en-US" dirty="0">
                          <a:solidFill>
                            <a:srgbClr val="006FE0"/>
                          </a:solidFill>
                          <a:effectLst/>
                          <a:latin typeface="inherit"/>
                        </a:rPr>
                        <a:t> </a:t>
                      </a:r>
                      <a:r>
                        <a:rPr lang="en-US" dirty="0" err="1">
                          <a:solidFill>
                            <a:srgbClr val="004ED0"/>
                          </a:solidFill>
                          <a:effectLst/>
                          <a:latin typeface="inherit"/>
                        </a:rPr>
                        <a:t>updateEmployee</a:t>
                      </a:r>
                      <a:r>
                        <a:rPr lang="en-US" dirty="0">
                          <a:solidFill>
                            <a:srgbClr val="333333"/>
                          </a:solidFill>
                          <a:effectLst/>
                          <a:latin typeface="inherit"/>
                        </a:rPr>
                        <a:t>(</a:t>
                      </a:r>
                      <a:r>
                        <a:rPr lang="en-US" i="1" dirty="0">
                          <a:solidFill>
                            <a:srgbClr val="666666"/>
                          </a:solidFill>
                          <a:effectLst/>
                          <a:latin typeface="inherit"/>
                        </a:rPr>
                        <a:t>@</a:t>
                      </a:r>
                      <a:r>
                        <a:rPr lang="en-US" i="1" dirty="0" err="1">
                          <a:solidFill>
                            <a:srgbClr val="666666"/>
                          </a:solidFill>
                          <a:effectLst/>
                          <a:latin typeface="inherit"/>
                        </a:rPr>
                        <a:t>PathVariable</a:t>
                      </a:r>
                      <a:r>
                        <a:rPr lang="en-US" dirty="0">
                          <a:solidFill>
                            <a:srgbClr val="333333"/>
                          </a:solidFill>
                          <a:effectLst/>
                          <a:latin typeface="inherit"/>
                        </a:rPr>
                        <a:t>(</a:t>
                      </a:r>
                      <a:r>
                        <a:rPr lang="en-US" dirty="0">
                          <a:solidFill>
                            <a:srgbClr val="008000"/>
                          </a:solidFill>
                          <a:effectLst/>
                          <a:latin typeface="inherit"/>
                        </a:rPr>
                        <a:t>"id"</a:t>
                      </a:r>
                      <a:r>
                        <a:rPr lang="en-US" dirty="0">
                          <a:solidFill>
                            <a:srgbClr val="333333"/>
                          </a:solidFill>
                          <a:effectLst/>
                          <a:latin typeface="inherit"/>
                        </a:rPr>
                        <a:t>)</a:t>
                      </a:r>
                      <a:r>
                        <a:rPr lang="en-US" dirty="0">
                          <a:solidFill>
                            <a:srgbClr val="006FE0"/>
                          </a:solidFill>
                          <a:effectLst/>
                          <a:latin typeface="inherit"/>
                        </a:rPr>
                        <a:t> </a:t>
                      </a:r>
                      <a:r>
                        <a:rPr lang="en-US" dirty="0">
                          <a:solidFill>
                            <a:srgbClr val="800080"/>
                          </a:solidFill>
                          <a:effectLst/>
                          <a:latin typeface="inherit"/>
                        </a:rPr>
                        <a:t>String</a:t>
                      </a:r>
                      <a:r>
                        <a:rPr lang="en-US" dirty="0">
                          <a:solidFill>
                            <a:srgbClr val="006FE0"/>
                          </a:solidFill>
                          <a:effectLst/>
                          <a:latin typeface="inherit"/>
                        </a:rPr>
                        <a:t> </a:t>
                      </a:r>
                      <a:r>
                        <a:rPr lang="en-US" dirty="0">
                          <a:solidFill>
                            <a:srgbClr val="002D7A"/>
                          </a:solidFill>
                          <a:effectLst/>
                          <a:latin typeface="inherit"/>
                        </a:rPr>
                        <a:t>id</a:t>
                      </a:r>
                      <a:r>
                        <a:rPr lang="en-US" dirty="0">
                          <a:solidFill>
                            <a:srgbClr val="333333"/>
                          </a:solidFill>
                          <a:effectLst/>
                          <a:latin typeface="inherit"/>
                        </a:rPr>
                        <a:t>,</a:t>
                      </a:r>
                      <a:r>
                        <a:rPr lang="en-US" dirty="0">
                          <a:solidFill>
                            <a:srgbClr val="006FE0"/>
                          </a:solidFill>
                          <a:effectLst/>
                          <a:latin typeface="inherit"/>
                        </a:rPr>
                        <a:t> </a:t>
                      </a:r>
                      <a:endParaRPr lang="en-US" dirty="0">
                        <a:solidFill>
                          <a:srgbClr val="000000"/>
                        </a:solidFill>
                        <a:effectLst/>
                        <a:latin typeface="inherit"/>
                      </a:endParaRPr>
                    </a:p>
                    <a:p>
                      <a:pPr algn="l" fontAlgn="base"/>
                      <a:r>
                        <a:rPr lang="en-US" i="1" dirty="0">
                          <a:solidFill>
                            <a:srgbClr val="666666"/>
                          </a:solidFill>
                          <a:effectLst/>
                          <a:latin typeface="inherit"/>
                        </a:rPr>
                        <a:t>@</a:t>
                      </a:r>
                      <a:r>
                        <a:rPr lang="en-US" i="1" dirty="0" err="1">
                          <a:solidFill>
                            <a:srgbClr val="666666"/>
                          </a:solidFill>
                          <a:effectLst/>
                          <a:latin typeface="inherit"/>
                        </a:rPr>
                        <a:t>RequestBody</a:t>
                      </a:r>
                      <a:r>
                        <a:rPr lang="en-US" dirty="0">
                          <a:solidFill>
                            <a:srgbClr val="006FE0"/>
                          </a:solidFill>
                          <a:effectLst/>
                          <a:latin typeface="inherit"/>
                        </a:rPr>
                        <a:t> </a:t>
                      </a:r>
                      <a:r>
                        <a:rPr lang="en-US" dirty="0">
                          <a:solidFill>
                            <a:srgbClr val="004ED0"/>
                          </a:solidFill>
                          <a:effectLst/>
                          <a:latin typeface="inherit"/>
                        </a:rPr>
                        <a:t>Employee </a:t>
                      </a:r>
                      <a:r>
                        <a:rPr lang="en-US" dirty="0">
                          <a:solidFill>
                            <a:srgbClr val="002D7A"/>
                          </a:solidFill>
                          <a:effectLst/>
                          <a:latin typeface="inherit"/>
                        </a:rPr>
                        <a:t>employee</a:t>
                      </a:r>
                      <a:r>
                        <a:rPr lang="en-US" dirty="0">
                          <a:solidFill>
                            <a:srgbClr val="333333"/>
                          </a:solidFill>
                          <a:effectLst/>
                          <a:latin typeface="inherit"/>
                        </a:rPr>
                        <a:t>)</a:t>
                      </a:r>
                      <a:r>
                        <a:rPr lang="en-US" dirty="0">
                          <a:solidFill>
                            <a:srgbClr val="006FE0"/>
                          </a:solidFill>
                          <a:effectLst/>
                          <a:latin typeface="inherit"/>
                        </a:rPr>
                        <a:t> </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002D7A"/>
                          </a:solidFill>
                          <a:effectLst/>
                          <a:latin typeface="inherit"/>
                        </a:rPr>
                        <a:t>employeeService</a:t>
                      </a:r>
                      <a:r>
                        <a:rPr lang="en-US" dirty="0" err="1">
                          <a:solidFill>
                            <a:srgbClr val="333333"/>
                          </a:solidFill>
                          <a:effectLst/>
                          <a:latin typeface="inherit"/>
                        </a:rPr>
                        <a:t>.</a:t>
                      </a:r>
                      <a:r>
                        <a:rPr lang="en-US" dirty="0" err="1">
                          <a:solidFill>
                            <a:srgbClr val="004ED0"/>
                          </a:solidFill>
                          <a:effectLst/>
                          <a:latin typeface="inherit"/>
                        </a:rPr>
                        <a:t>update</a:t>
                      </a:r>
                      <a:r>
                        <a:rPr lang="en-US" dirty="0">
                          <a:solidFill>
                            <a:srgbClr val="333333"/>
                          </a:solidFill>
                          <a:effectLst/>
                          <a:latin typeface="inherit"/>
                        </a:rPr>
                        <a:t>(</a:t>
                      </a:r>
                      <a:r>
                        <a:rPr lang="en-US" dirty="0">
                          <a:solidFill>
                            <a:srgbClr val="002D7A"/>
                          </a:solidFill>
                          <a:effectLst/>
                          <a:latin typeface="inherit"/>
                        </a:rPr>
                        <a:t>employee</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3690883744"/>
                  </a:ext>
                </a:extLst>
              </a:tr>
            </a:tbl>
          </a:graphicData>
        </a:graphic>
      </p:graphicFrame>
    </p:spTree>
    <p:extLst>
      <p:ext uri="{BB962C8B-B14F-4D97-AF65-F5344CB8AC3E}">
        <p14:creationId xmlns:p14="http://schemas.microsoft.com/office/powerpoint/2010/main" val="1063672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E869-25B0-42E9-8026-E78FB56D40BB}"/>
              </a:ext>
            </a:extLst>
          </p:cNvPr>
          <p:cNvSpPr>
            <a:spLocks noGrp="1"/>
          </p:cNvSpPr>
          <p:nvPr>
            <p:ph type="title"/>
          </p:nvPr>
        </p:nvSpPr>
        <p:spPr/>
        <p:txBody>
          <a:bodyPr/>
          <a:lstStyle/>
          <a:p>
            <a:r>
              <a:rPr lang="en-US" b="0" dirty="0"/>
              <a:t>Further digging into the process</a:t>
            </a:r>
            <a:br>
              <a:rPr lang="en-US" b="0" dirty="0"/>
            </a:br>
            <a:endParaRPr lang="en-IN" dirty="0"/>
          </a:p>
        </p:txBody>
      </p:sp>
      <p:graphicFrame>
        <p:nvGraphicFramePr>
          <p:cNvPr id="3" name="Table 2">
            <a:extLst>
              <a:ext uri="{FF2B5EF4-FFF2-40B4-BE49-F238E27FC236}">
                <a16:creationId xmlns:a16="http://schemas.microsoft.com/office/drawing/2014/main" id="{73938285-A5FE-4B74-9A0F-41FD785D4EAB}"/>
              </a:ext>
            </a:extLst>
          </p:cNvPr>
          <p:cNvGraphicFramePr>
            <a:graphicFrameLocks noGrp="1"/>
          </p:cNvGraphicFramePr>
          <p:nvPr>
            <p:extLst>
              <p:ext uri="{D42A27DB-BD31-4B8C-83A1-F6EECF244321}">
                <p14:modId xmlns:p14="http://schemas.microsoft.com/office/powerpoint/2010/main" val="3039869104"/>
              </p:ext>
            </p:extLst>
          </p:nvPr>
        </p:nvGraphicFramePr>
        <p:xfrm>
          <a:off x="1524000" y="3803591"/>
          <a:ext cx="5020868" cy="1188720"/>
        </p:xfrm>
        <a:graphic>
          <a:graphicData uri="http://schemas.openxmlformats.org/drawingml/2006/table">
            <a:tbl>
              <a:tblPr/>
              <a:tblGrid>
                <a:gridCol w="351332">
                  <a:extLst>
                    <a:ext uri="{9D8B030D-6E8A-4147-A177-3AD203B41FA5}">
                      <a16:colId xmlns:a16="http://schemas.microsoft.com/office/drawing/2014/main" val="2951962991"/>
                    </a:ext>
                  </a:extLst>
                </a:gridCol>
                <a:gridCol w="4669536">
                  <a:extLst>
                    <a:ext uri="{9D8B030D-6E8A-4147-A177-3AD203B41FA5}">
                      <a16:colId xmlns:a16="http://schemas.microsoft.com/office/drawing/2014/main" val="3592493579"/>
                    </a:ext>
                  </a:extLst>
                </a:gridCol>
              </a:tblGrid>
              <a:tr h="0">
                <a:tc>
                  <a:txBody>
                    <a:bodyPr/>
                    <a:lstStyle/>
                    <a:p>
                      <a:pPr algn="ctr" fontAlgn="base"/>
                      <a:r>
                        <a:rPr lang="en-IN">
                          <a:solidFill>
                            <a:srgbClr val="5499DE"/>
                          </a:solidFill>
                          <a:effectLst/>
                          <a:latin typeface="inherit"/>
                        </a:rPr>
                        <a:t>1</a:t>
                      </a:r>
                    </a:p>
                    <a:p>
                      <a:pPr algn="ctr" fontAlgn="base"/>
                      <a:r>
                        <a:rPr lang="en-IN">
                          <a:solidFill>
                            <a:srgbClr val="317CC5"/>
                          </a:solidFill>
                          <a:effectLst/>
                          <a:latin typeface="inherit"/>
                        </a:rPr>
                        <a:t>2</a:t>
                      </a:r>
                    </a:p>
                    <a:p>
                      <a:pPr algn="ctr" fontAlgn="base"/>
                      <a:r>
                        <a:rPr lang="en-IN">
                          <a:solidFill>
                            <a:srgbClr val="5499DE"/>
                          </a:solidFill>
                          <a:effectLst/>
                          <a:latin typeface="inherit"/>
                        </a:rPr>
                        <a:t>3</a:t>
                      </a:r>
                    </a:p>
                    <a:p>
                      <a:pPr algn="ctr" fontAlgn="base"/>
                      <a:r>
                        <a:rPr lang="en-IN">
                          <a:solidFill>
                            <a:srgbClr val="317CC5"/>
                          </a:solidFill>
                          <a:effectLst/>
                          <a:latin typeface="inherit"/>
                        </a:rPr>
                        <a:t>4</a:t>
                      </a:r>
                    </a:p>
                  </a:txBody>
                  <a:tcPr>
                    <a:lnL>
                      <a:noFill/>
                    </a:lnL>
                    <a:lnR>
                      <a:noFill/>
                    </a:lnR>
                    <a:lnT>
                      <a:noFill/>
                    </a:lnT>
                    <a:lnB>
                      <a:noFill/>
                    </a:lnB>
                    <a:solidFill>
                      <a:srgbClr val="DFEFFF"/>
                    </a:solidFill>
                  </a:tcPr>
                </a:tc>
                <a:tc>
                  <a:txBody>
                    <a:bodyPr/>
                    <a:lstStyle/>
                    <a:p>
                      <a:pPr algn="l" fontAlgn="base"/>
                      <a:r>
                        <a:rPr lang="en-IN" dirty="0">
                          <a:solidFill>
                            <a:srgbClr val="333333"/>
                          </a:solidFill>
                          <a:effectLst/>
                          <a:latin typeface="inherit"/>
                        </a:rPr>
                        <a:t>{</a:t>
                      </a:r>
                      <a:endParaRPr lang="en-IN" dirty="0">
                        <a:solidFill>
                          <a:srgbClr val="000000"/>
                        </a:solidFill>
                        <a:effectLst/>
                        <a:latin typeface="inherit"/>
                      </a:endParaRPr>
                    </a:p>
                    <a:p>
                      <a:pPr algn="l" fontAlgn="base"/>
                      <a:r>
                        <a:rPr lang="en-IN" dirty="0">
                          <a:solidFill>
                            <a:srgbClr val="008000"/>
                          </a:solidFill>
                          <a:effectLst/>
                          <a:latin typeface="inherit"/>
                        </a:rPr>
                        <a:t>"empId"</a:t>
                      </a:r>
                      <a:r>
                        <a:rPr lang="en-IN" dirty="0">
                          <a:solidFill>
                            <a:srgbClr val="006FE0"/>
                          </a:solidFill>
                          <a:effectLst/>
                          <a:latin typeface="inherit"/>
                        </a:rPr>
                        <a:t>:</a:t>
                      </a:r>
                      <a:r>
                        <a:rPr lang="en-IN" dirty="0">
                          <a:solidFill>
                            <a:srgbClr val="008000"/>
                          </a:solidFill>
                          <a:effectLst/>
                          <a:latin typeface="inherit"/>
                        </a:rPr>
                        <a:t>"1234"</a:t>
                      </a:r>
                      <a:r>
                        <a:rPr lang="en-IN" dirty="0">
                          <a:solidFill>
                            <a:srgbClr val="333333"/>
                          </a:solidFill>
                          <a:effectLst/>
                          <a:latin typeface="inherit"/>
                        </a:rPr>
                        <a:t>,</a:t>
                      </a:r>
                      <a:endParaRPr lang="en-IN" dirty="0">
                        <a:solidFill>
                          <a:srgbClr val="000000"/>
                        </a:solidFill>
                        <a:effectLst/>
                        <a:latin typeface="inherit"/>
                      </a:endParaRPr>
                    </a:p>
                    <a:p>
                      <a:pPr algn="l" fontAlgn="base"/>
                      <a:r>
                        <a:rPr lang="en-IN" dirty="0">
                          <a:solidFill>
                            <a:srgbClr val="008000"/>
                          </a:solidFill>
                          <a:effectLst/>
                          <a:latin typeface="inherit"/>
                        </a:rPr>
                        <a:t>"</a:t>
                      </a:r>
                      <a:r>
                        <a:rPr lang="en-IN" dirty="0" err="1">
                          <a:solidFill>
                            <a:srgbClr val="008000"/>
                          </a:solidFill>
                          <a:effectLst/>
                          <a:latin typeface="inherit"/>
                        </a:rPr>
                        <a:t>name"</a:t>
                      </a:r>
                      <a:r>
                        <a:rPr lang="en-IN" dirty="0" err="1">
                          <a:solidFill>
                            <a:srgbClr val="006FE0"/>
                          </a:solidFill>
                          <a:effectLst/>
                          <a:latin typeface="inherit"/>
                        </a:rPr>
                        <a:t>:</a:t>
                      </a:r>
                      <a:r>
                        <a:rPr lang="en-IN" dirty="0" err="1">
                          <a:solidFill>
                            <a:srgbClr val="008000"/>
                          </a:solidFill>
                          <a:effectLst/>
                          <a:latin typeface="inherit"/>
                        </a:rPr>
                        <a:t>"Abhimanyu</a:t>
                      </a:r>
                      <a:r>
                        <a:rPr lang="en-IN" dirty="0">
                          <a:solidFill>
                            <a:srgbClr val="008000"/>
                          </a:solidFill>
                          <a:effectLst/>
                          <a:latin typeface="inherit"/>
                        </a:rPr>
                        <a:t>"</a:t>
                      </a:r>
                      <a:endParaRPr lang="en-IN" dirty="0">
                        <a:solidFill>
                          <a:srgbClr val="000000"/>
                        </a:solidFill>
                        <a:effectLst/>
                        <a:latin typeface="inherit"/>
                      </a:endParaRPr>
                    </a:p>
                    <a:p>
                      <a:pPr algn="l" fontAlgn="base"/>
                      <a:r>
                        <a:rPr lang="en-IN" dirty="0">
                          <a:solidFill>
                            <a:srgbClr val="333333"/>
                          </a:solidFill>
                          <a:effectLst/>
                          <a:latin typeface="inherit"/>
                        </a:rPr>
                        <a:t>}</a:t>
                      </a:r>
                      <a:endParaRPr lang="en-IN"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3699301308"/>
                  </a:ext>
                </a:extLst>
              </a:tr>
            </a:tbl>
          </a:graphicData>
        </a:graphic>
      </p:graphicFrame>
      <p:sp>
        <p:nvSpPr>
          <p:cNvPr id="6" name="Rectangle 1">
            <a:extLst>
              <a:ext uri="{FF2B5EF4-FFF2-40B4-BE49-F238E27FC236}">
                <a16:creationId xmlns:a16="http://schemas.microsoft.com/office/drawing/2014/main" id="{431D2D2A-3ED1-4AF6-92CF-0C635184C778}"/>
              </a:ext>
            </a:extLst>
          </p:cNvPr>
          <p:cNvSpPr>
            <a:spLocks noChangeArrowheads="1"/>
          </p:cNvSpPr>
          <p:nvPr/>
        </p:nvSpPr>
        <p:spPr bwMode="auto">
          <a:xfrm rot="10800000" flipV="1">
            <a:off x="457199" y="1351627"/>
            <a:ext cx="8381999"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rriweather"/>
              </a:rPr>
              <a:t>When we consume the service with “</a:t>
            </a:r>
            <a:r>
              <a:rPr kumimoji="0" lang="en-US" altLang="en-US" sz="2000" b="1" i="0" u="none" strike="noStrike" cap="none" normalizeH="0" baseline="0" dirty="0">
                <a:ln>
                  <a:noFill/>
                </a:ln>
                <a:solidFill>
                  <a:srgbClr val="333333"/>
                </a:solidFill>
                <a:effectLst/>
                <a:latin typeface="Merriweather"/>
              </a:rPr>
              <a:t>Content-Type”</a:t>
            </a:r>
            <a:r>
              <a:rPr kumimoji="0" lang="en-US" altLang="en-US" sz="2000" b="0" i="0" u="none" strike="noStrike" cap="none" normalizeH="0" baseline="0" dirty="0">
                <a:ln>
                  <a:noFill/>
                </a:ln>
                <a:solidFill>
                  <a:srgbClr val="333333"/>
                </a:solidFill>
                <a:effectLst/>
                <a:latin typeface="Merriweather"/>
              </a:rPr>
              <a:t> as </a:t>
            </a:r>
            <a:r>
              <a:rPr kumimoji="0" lang="en-US" altLang="en-US" sz="2000" b="0" i="1" u="none" strike="noStrike" cap="none" normalizeH="0" baseline="0" dirty="0">
                <a:ln>
                  <a:noFill/>
                </a:ln>
                <a:solidFill>
                  <a:srgbClr val="333333"/>
                </a:solidFill>
                <a:effectLst/>
                <a:latin typeface="Merriweather"/>
              </a:rPr>
              <a:t>application/json </a:t>
            </a:r>
            <a:r>
              <a:rPr kumimoji="0" lang="en-US" altLang="en-US" sz="2000" b="0" i="0" u="none" strike="noStrike" cap="none" normalizeH="0" baseline="0" dirty="0">
                <a:ln>
                  <a:noFill/>
                </a:ln>
                <a:solidFill>
                  <a:srgbClr val="333333"/>
                </a:solidFill>
                <a:effectLst/>
                <a:latin typeface="Merriweather"/>
              </a:rPr>
              <a:t>and HTTP request body as JSON data (as mentioned below), the </a:t>
            </a:r>
            <a:r>
              <a:rPr kumimoji="0" lang="en-US" altLang="en-US" sz="2000" b="1" i="0" u="none" strike="noStrike" cap="none" normalizeH="0" baseline="0" dirty="0">
                <a:ln>
                  <a:noFill/>
                </a:ln>
                <a:solidFill>
                  <a:srgbClr val="333333"/>
                </a:solidFill>
                <a:effectLst/>
                <a:latin typeface="Merriweather"/>
              </a:rPr>
              <a:t>@</a:t>
            </a:r>
            <a:r>
              <a:rPr kumimoji="0" lang="en-US" altLang="en-US" sz="2000" b="1" i="0" u="none" strike="noStrike" cap="none" normalizeH="0" baseline="0" dirty="0" err="1">
                <a:ln>
                  <a:noFill/>
                </a:ln>
                <a:solidFill>
                  <a:srgbClr val="333333"/>
                </a:solidFill>
                <a:effectLst/>
                <a:latin typeface="Merriweather"/>
              </a:rPr>
              <a:t>RequestBody</a:t>
            </a:r>
            <a:r>
              <a:rPr kumimoji="0" lang="en-US" altLang="en-US" sz="2000" b="0" i="0" u="none" strike="noStrike" cap="none" normalizeH="0" baseline="0" dirty="0">
                <a:ln>
                  <a:noFill/>
                </a:ln>
                <a:solidFill>
                  <a:srgbClr val="333333"/>
                </a:solidFill>
                <a:effectLst/>
                <a:latin typeface="Merriweather"/>
              </a:rPr>
              <a:t> determines the appropriate converter and deserializes the incoming JSON request data into its corresponding Java entity as specified in the controller argument.</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79635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4A76-7DED-4DBE-B701-AA9DF37328BC}"/>
              </a:ext>
            </a:extLst>
          </p:cNvPr>
          <p:cNvSpPr>
            <a:spLocks noGrp="1"/>
          </p:cNvSpPr>
          <p:nvPr>
            <p:ph type="title"/>
          </p:nvPr>
        </p:nvSpPr>
        <p:spPr/>
        <p:txBody>
          <a:bodyPr/>
          <a:lstStyle/>
          <a:p>
            <a:r>
              <a:rPr lang="en-IN" dirty="0"/>
              <a:t>The Default Message Converters</a:t>
            </a:r>
            <a:br>
              <a:rPr lang="en-IN" dirty="0"/>
            </a:br>
            <a:endParaRPr lang="en-IN" dirty="0"/>
          </a:p>
        </p:txBody>
      </p:sp>
      <p:sp>
        <p:nvSpPr>
          <p:cNvPr id="3" name="Content Placeholder 2">
            <a:extLst>
              <a:ext uri="{FF2B5EF4-FFF2-40B4-BE49-F238E27FC236}">
                <a16:creationId xmlns:a16="http://schemas.microsoft.com/office/drawing/2014/main" id="{1567149F-C618-42BF-BE26-E3FEF63A6ABA}"/>
              </a:ext>
            </a:extLst>
          </p:cNvPr>
          <p:cNvSpPr>
            <a:spLocks noGrp="1"/>
          </p:cNvSpPr>
          <p:nvPr>
            <p:ph idx="1"/>
          </p:nvPr>
        </p:nvSpPr>
        <p:spPr>
          <a:xfrm>
            <a:off x="152400" y="1214422"/>
            <a:ext cx="8839200" cy="4881578"/>
          </a:xfrm>
        </p:spPr>
        <p:txBody>
          <a:bodyPr>
            <a:normAutofit fontScale="92500"/>
          </a:bodyPr>
          <a:lstStyle/>
          <a:p>
            <a:r>
              <a:rPr lang="en-IN" dirty="0"/>
              <a:t>By default, the following </a:t>
            </a:r>
            <a:r>
              <a:rPr lang="en-IN" dirty="0" err="1"/>
              <a:t>HttpMessageConverters</a:t>
            </a:r>
            <a:r>
              <a:rPr lang="en-IN" dirty="0"/>
              <a:t> instances are pre-enabled:</a:t>
            </a:r>
          </a:p>
          <a:p>
            <a:r>
              <a:rPr lang="en-IN" dirty="0" err="1"/>
              <a:t>ByteArrayHttpMessageConverter</a:t>
            </a:r>
            <a:r>
              <a:rPr lang="en-IN" dirty="0"/>
              <a:t> – converts byte arrays</a:t>
            </a:r>
          </a:p>
          <a:p>
            <a:r>
              <a:rPr lang="en-IN" dirty="0" err="1"/>
              <a:t>StringHttpMessageConverter</a:t>
            </a:r>
            <a:r>
              <a:rPr lang="en-IN" dirty="0"/>
              <a:t> – converts Strings</a:t>
            </a:r>
          </a:p>
          <a:p>
            <a:r>
              <a:rPr lang="en-IN" dirty="0" err="1"/>
              <a:t>ResourceHttpMessageConverter</a:t>
            </a:r>
            <a:r>
              <a:rPr lang="en-IN" dirty="0"/>
              <a:t> – converts </a:t>
            </a:r>
            <a:r>
              <a:rPr lang="en-IN" dirty="0" err="1"/>
              <a:t>org.springframework.core.io.Resource</a:t>
            </a:r>
            <a:r>
              <a:rPr lang="en-IN" dirty="0"/>
              <a:t> for any type of octet stream</a:t>
            </a:r>
          </a:p>
          <a:p>
            <a:r>
              <a:rPr lang="en-IN" dirty="0" err="1"/>
              <a:t>SourceHttpMessageConverter</a:t>
            </a:r>
            <a:r>
              <a:rPr lang="en-IN" dirty="0"/>
              <a:t> – converts </a:t>
            </a:r>
            <a:r>
              <a:rPr lang="en-IN" dirty="0" err="1"/>
              <a:t>javax.xml.transform.Source</a:t>
            </a:r>
            <a:endParaRPr lang="en-IN" dirty="0"/>
          </a:p>
          <a:p>
            <a:r>
              <a:rPr lang="en-IN" dirty="0" err="1"/>
              <a:t>FormHttpMessageConverter</a:t>
            </a:r>
            <a:r>
              <a:rPr lang="en-IN" dirty="0"/>
              <a:t> – converts form data to/from a </a:t>
            </a:r>
            <a:r>
              <a:rPr lang="en-IN" dirty="0" err="1"/>
              <a:t>MultiValueMap</a:t>
            </a:r>
            <a:r>
              <a:rPr lang="en-IN" dirty="0"/>
              <a:t>&lt;String, String&gt;.</a:t>
            </a:r>
          </a:p>
          <a:p>
            <a:r>
              <a:rPr lang="en-IN" dirty="0"/>
              <a:t>Jaxb2RootElementHttpMessageConverter – converts Java objects to/from XML (added only if JAXB2 is present on the </a:t>
            </a:r>
            <a:r>
              <a:rPr lang="en-IN" dirty="0" err="1"/>
              <a:t>classpath</a:t>
            </a:r>
            <a:r>
              <a:rPr lang="en-IN" dirty="0"/>
              <a:t>)</a:t>
            </a:r>
          </a:p>
        </p:txBody>
      </p:sp>
    </p:spTree>
    <p:extLst>
      <p:ext uri="{BB962C8B-B14F-4D97-AF65-F5344CB8AC3E}">
        <p14:creationId xmlns:p14="http://schemas.microsoft.com/office/powerpoint/2010/main" val="2414302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4A76-7DED-4DBE-B701-AA9DF37328BC}"/>
              </a:ext>
            </a:extLst>
          </p:cNvPr>
          <p:cNvSpPr>
            <a:spLocks noGrp="1"/>
          </p:cNvSpPr>
          <p:nvPr>
            <p:ph type="title"/>
          </p:nvPr>
        </p:nvSpPr>
        <p:spPr/>
        <p:txBody>
          <a:bodyPr/>
          <a:lstStyle/>
          <a:p>
            <a:r>
              <a:rPr lang="en-IN" dirty="0"/>
              <a:t>The Default Message Converters</a:t>
            </a:r>
            <a:br>
              <a:rPr lang="en-IN" dirty="0"/>
            </a:br>
            <a:endParaRPr lang="en-IN" dirty="0"/>
          </a:p>
        </p:txBody>
      </p:sp>
      <p:sp>
        <p:nvSpPr>
          <p:cNvPr id="3" name="Content Placeholder 2">
            <a:extLst>
              <a:ext uri="{FF2B5EF4-FFF2-40B4-BE49-F238E27FC236}">
                <a16:creationId xmlns:a16="http://schemas.microsoft.com/office/drawing/2014/main" id="{1567149F-C618-42BF-BE26-E3FEF63A6ABA}"/>
              </a:ext>
            </a:extLst>
          </p:cNvPr>
          <p:cNvSpPr>
            <a:spLocks noGrp="1"/>
          </p:cNvSpPr>
          <p:nvPr>
            <p:ph idx="1"/>
          </p:nvPr>
        </p:nvSpPr>
        <p:spPr>
          <a:xfrm>
            <a:off x="152400" y="1214422"/>
            <a:ext cx="8839200" cy="4881578"/>
          </a:xfrm>
        </p:spPr>
        <p:txBody>
          <a:bodyPr>
            <a:normAutofit/>
          </a:bodyPr>
          <a:lstStyle/>
          <a:p>
            <a:r>
              <a:rPr lang="en-IN" dirty="0"/>
              <a:t>MappingJackson2HttpMessageConverter – converts JSON (added only if Jackson 2 is present on the </a:t>
            </a:r>
            <a:r>
              <a:rPr lang="en-IN" dirty="0" err="1"/>
              <a:t>classpath</a:t>
            </a:r>
            <a:r>
              <a:rPr lang="en-IN" dirty="0"/>
              <a:t>)</a:t>
            </a:r>
          </a:p>
          <a:p>
            <a:r>
              <a:rPr lang="en-IN" dirty="0" err="1"/>
              <a:t>MappingJacksonHttpMessageConverter</a:t>
            </a:r>
            <a:r>
              <a:rPr lang="en-IN" dirty="0"/>
              <a:t> – converts JSON (added only if Jackson is present on the </a:t>
            </a:r>
            <a:r>
              <a:rPr lang="en-IN" dirty="0" err="1"/>
              <a:t>classpath</a:t>
            </a:r>
            <a:r>
              <a:rPr lang="en-IN" dirty="0"/>
              <a:t>)</a:t>
            </a:r>
          </a:p>
          <a:p>
            <a:r>
              <a:rPr lang="en-IN" dirty="0" err="1"/>
              <a:t>AtomFeedHttpMessageConverter</a:t>
            </a:r>
            <a:r>
              <a:rPr lang="en-IN" dirty="0"/>
              <a:t> – converts Atom feeds (added only if Rome is present on the </a:t>
            </a:r>
            <a:r>
              <a:rPr lang="en-IN" dirty="0" err="1"/>
              <a:t>classpath</a:t>
            </a:r>
            <a:r>
              <a:rPr lang="en-IN" dirty="0"/>
              <a:t>)</a:t>
            </a:r>
          </a:p>
          <a:p>
            <a:r>
              <a:rPr lang="en-IN" dirty="0" err="1"/>
              <a:t>RssChannelHttpMessageConverter</a:t>
            </a:r>
            <a:r>
              <a:rPr lang="en-IN" dirty="0"/>
              <a:t> – converts RSS feeds (added only if Rome is present on the </a:t>
            </a:r>
            <a:r>
              <a:rPr lang="en-IN" dirty="0" err="1"/>
              <a:t>classpath</a:t>
            </a:r>
            <a:r>
              <a:rPr lang="en-IN" dirty="0"/>
              <a:t>)</a:t>
            </a:r>
          </a:p>
          <a:p>
            <a:endParaRPr lang="en-IN" dirty="0"/>
          </a:p>
          <a:p>
            <a:r>
              <a:rPr lang="en-IN" dirty="0">
                <a:hlinkClick r:id="rId2" action="ppaction://hlinkfile"/>
              </a:rPr>
              <a:t>Message Converters</a:t>
            </a:r>
            <a:endParaRPr lang="en-IN" dirty="0"/>
          </a:p>
        </p:txBody>
      </p:sp>
    </p:spTree>
    <p:extLst>
      <p:ext uri="{BB962C8B-B14F-4D97-AF65-F5344CB8AC3E}">
        <p14:creationId xmlns:p14="http://schemas.microsoft.com/office/powerpoint/2010/main" val="3014849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2294-2789-4C76-A3E3-F9C7F9C8B0BF}"/>
              </a:ext>
            </a:extLst>
          </p:cNvPr>
          <p:cNvSpPr>
            <a:spLocks noGrp="1"/>
          </p:cNvSpPr>
          <p:nvPr>
            <p:ph type="title"/>
          </p:nvPr>
        </p:nvSpPr>
        <p:spPr/>
        <p:txBody>
          <a:bodyPr/>
          <a:lstStyle/>
          <a:p>
            <a:r>
              <a:rPr lang="en-IN" dirty="0"/>
              <a:t>Message Converters</a:t>
            </a:r>
          </a:p>
        </p:txBody>
      </p:sp>
      <p:sp>
        <p:nvSpPr>
          <p:cNvPr id="3" name="Content Placeholder 2">
            <a:extLst>
              <a:ext uri="{FF2B5EF4-FFF2-40B4-BE49-F238E27FC236}">
                <a16:creationId xmlns:a16="http://schemas.microsoft.com/office/drawing/2014/main" id="{79C60EE6-09A2-427F-9543-9C23E2114A97}"/>
              </a:ext>
            </a:extLst>
          </p:cNvPr>
          <p:cNvSpPr>
            <a:spLocks noGrp="1"/>
          </p:cNvSpPr>
          <p:nvPr>
            <p:ph idx="1"/>
          </p:nvPr>
        </p:nvSpPr>
        <p:spPr>
          <a:xfrm>
            <a:off x="457200" y="1214422"/>
            <a:ext cx="8229600" cy="5457840"/>
          </a:xfrm>
        </p:spPr>
        <p:txBody>
          <a:bodyPr>
            <a:normAutofit fontScale="70000" lnSpcReduction="20000"/>
          </a:bodyPr>
          <a:lstStyle/>
          <a:p>
            <a:pPr marL="0" indent="0">
              <a:buNone/>
            </a:pPr>
            <a:r>
              <a:rPr lang="en-IN" dirty="0"/>
              <a:t>@Configuration</a:t>
            </a:r>
          </a:p>
          <a:p>
            <a:pPr marL="0" indent="0">
              <a:buNone/>
            </a:pPr>
            <a:r>
              <a:rPr lang="en-IN" dirty="0"/>
              <a:t>@</a:t>
            </a:r>
            <a:r>
              <a:rPr lang="en-IN" dirty="0" err="1"/>
              <a:t>EnableWebMvc</a:t>
            </a:r>
            <a:endParaRPr lang="en-IN" dirty="0"/>
          </a:p>
          <a:p>
            <a:pPr marL="0" indent="0">
              <a:buNone/>
            </a:pPr>
            <a:r>
              <a:rPr lang="en-IN" dirty="0"/>
              <a:t>public class </a:t>
            </a:r>
            <a:r>
              <a:rPr lang="en-IN" dirty="0" err="1"/>
              <a:t>WebConfiguration</a:t>
            </a:r>
            <a:r>
              <a:rPr lang="en-IN" dirty="0"/>
              <a:t> implements </a:t>
            </a:r>
            <a:r>
              <a:rPr lang="en-IN" dirty="0" err="1"/>
              <a:t>WebMvcConfigurer</a:t>
            </a:r>
            <a:r>
              <a:rPr lang="en-IN" dirty="0"/>
              <a:t> {</a:t>
            </a:r>
          </a:p>
          <a:p>
            <a:pPr marL="0" indent="0">
              <a:buNone/>
            </a:pPr>
            <a:r>
              <a:rPr lang="en-IN" dirty="0"/>
              <a:t>    @Override</a:t>
            </a:r>
          </a:p>
          <a:p>
            <a:pPr marL="0" indent="0">
              <a:buNone/>
            </a:pPr>
            <a:r>
              <a:rPr lang="en-IN" dirty="0"/>
              <a:t>    public void </a:t>
            </a:r>
            <a:r>
              <a:rPr lang="en-IN" dirty="0" err="1"/>
              <a:t>configureMessageConverters</a:t>
            </a:r>
            <a:r>
              <a:rPr lang="en-IN" dirty="0"/>
              <a:t>(List&lt;</a:t>
            </a:r>
            <a:r>
              <a:rPr lang="en-IN" dirty="0" err="1"/>
              <a:t>HttpMessageConverter</a:t>
            </a:r>
            <a:r>
              <a:rPr lang="en-IN" dirty="0"/>
              <a:t>&lt;?&gt;&gt; converters) {</a:t>
            </a:r>
          </a:p>
          <a:p>
            <a:pPr marL="0" indent="0">
              <a:buNone/>
            </a:pPr>
            <a:r>
              <a:rPr lang="en-IN" dirty="0"/>
              <a:t>        Jackson2ObjectMapperBuilder builder = new Jackson2ObjectMapperBuilder()</a:t>
            </a:r>
          </a:p>
          <a:p>
            <a:pPr marL="0" indent="0">
              <a:buNone/>
            </a:pPr>
            <a:r>
              <a:rPr lang="en-IN" dirty="0"/>
              <a:t>                .</a:t>
            </a:r>
            <a:r>
              <a:rPr lang="en-IN" dirty="0" err="1"/>
              <a:t>indentOutput</a:t>
            </a:r>
            <a:r>
              <a:rPr lang="en-IN" dirty="0"/>
              <a:t>(true)</a:t>
            </a:r>
          </a:p>
          <a:p>
            <a:pPr marL="0" indent="0">
              <a:buNone/>
            </a:pPr>
            <a:r>
              <a:rPr lang="en-IN" dirty="0"/>
              <a:t>                .</a:t>
            </a:r>
            <a:r>
              <a:rPr lang="en-IN" dirty="0" err="1"/>
              <a:t>dateFormat</a:t>
            </a:r>
            <a:r>
              <a:rPr lang="en-IN" dirty="0"/>
              <a:t>(new </a:t>
            </a:r>
            <a:r>
              <a:rPr lang="en-IN" dirty="0" err="1"/>
              <a:t>SimpleDateFormat</a:t>
            </a:r>
            <a:r>
              <a:rPr lang="en-IN" dirty="0"/>
              <a:t>("</a:t>
            </a:r>
            <a:r>
              <a:rPr lang="en-IN" dirty="0" err="1"/>
              <a:t>yyyy</a:t>
            </a:r>
            <a:r>
              <a:rPr lang="en-IN" dirty="0"/>
              <a:t>-MM-dd"))</a:t>
            </a:r>
          </a:p>
          <a:p>
            <a:pPr marL="0" indent="0">
              <a:buNone/>
            </a:pPr>
            <a:r>
              <a:rPr lang="en-IN" dirty="0"/>
              <a:t>                .</a:t>
            </a:r>
            <a:r>
              <a:rPr lang="en-IN" dirty="0" err="1"/>
              <a:t>modulesToInstall</a:t>
            </a:r>
            <a:r>
              <a:rPr lang="en-IN" dirty="0"/>
              <a:t>(new </a:t>
            </a:r>
            <a:r>
              <a:rPr lang="en-IN" dirty="0" err="1"/>
              <a:t>ParameterNamesModule</a:t>
            </a:r>
            <a:r>
              <a:rPr lang="en-IN" dirty="0"/>
              <a:t>());</a:t>
            </a:r>
          </a:p>
          <a:p>
            <a:pPr marL="0" indent="0">
              <a:buNone/>
            </a:pPr>
            <a:r>
              <a:rPr lang="en-IN" dirty="0"/>
              <a:t>        </a:t>
            </a:r>
            <a:r>
              <a:rPr lang="en-IN" dirty="0" err="1"/>
              <a:t>converters.add</a:t>
            </a:r>
            <a:r>
              <a:rPr lang="en-IN" dirty="0"/>
              <a:t>(new MappingJackson2HttpMessageConverter(</a:t>
            </a:r>
            <a:r>
              <a:rPr lang="en-IN" dirty="0" err="1"/>
              <a:t>builder.build</a:t>
            </a:r>
            <a:r>
              <a:rPr lang="en-IN" dirty="0"/>
              <a:t>()));</a:t>
            </a:r>
          </a:p>
          <a:p>
            <a:pPr marL="0" indent="0">
              <a:buNone/>
            </a:pPr>
            <a:r>
              <a:rPr lang="en-IN" dirty="0"/>
              <a:t>        </a:t>
            </a:r>
            <a:r>
              <a:rPr lang="en-IN" dirty="0" err="1"/>
              <a:t>converters.add</a:t>
            </a:r>
            <a:r>
              <a:rPr lang="en-IN" dirty="0"/>
              <a:t>(new MappingJackson2XmlHttpMessageConverter(</a:t>
            </a:r>
            <a:r>
              <a:rPr lang="en-IN" dirty="0" err="1"/>
              <a:t>builder.createXmlMapper</a:t>
            </a:r>
            <a:r>
              <a:rPr lang="en-IN" dirty="0"/>
              <a:t>(true).build()));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28314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2294-2789-4C76-A3E3-F9C7F9C8B0BF}"/>
              </a:ext>
            </a:extLst>
          </p:cNvPr>
          <p:cNvSpPr>
            <a:spLocks noGrp="1"/>
          </p:cNvSpPr>
          <p:nvPr>
            <p:ph type="title"/>
          </p:nvPr>
        </p:nvSpPr>
        <p:spPr/>
        <p:txBody>
          <a:bodyPr/>
          <a:lstStyle/>
          <a:p>
            <a:r>
              <a:rPr lang="en-IN" dirty="0"/>
              <a:t>Message Converters</a:t>
            </a:r>
          </a:p>
        </p:txBody>
      </p:sp>
      <p:sp>
        <p:nvSpPr>
          <p:cNvPr id="3" name="Content Placeholder 2">
            <a:extLst>
              <a:ext uri="{FF2B5EF4-FFF2-40B4-BE49-F238E27FC236}">
                <a16:creationId xmlns:a16="http://schemas.microsoft.com/office/drawing/2014/main" id="{79C60EE6-09A2-427F-9543-9C23E2114A97}"/>
              </a:ext>
            </a:extLst>
          </p:cNvPr>
          <p:cNvSpPr>
            <a:spLocks noGrp="1"/>
          </p:cNvSpPr>
          <p:nvPr>
            <p:ph idx="1"/>
          </p:nvPr>
        </p:nvSpPr>
        <p:spPr>
          <a:xfrm>
            <a:off x="457200" y="1214422"/>
            <a:ext cx="8229600" cy="5457840"/>
          </a:xfrm>
        </p:spPr>
        <p:txBody>
          <a:bodyPr>
            <a:normAutofit/>
          </a:bodyPr>
          <a:lstStyle/>
          <a:p>
            <a:pPr marL="0" indent="0">
              <a:buNone/>
            </a:pPr>
            <a:r>
              <a:rPr lang="en-IN" dirty="0"/>
              <a:t>&lt;</a:t>
            </a:r>
            <a:r>
              <a:rPr lang="en-IN" dirty="0" err="1"/>
              <a:t>mvc:annotation-driven</a:t>
            </a:r>
            <a:r>
              <a:rPr lang="en-IN" dirty="0"/>
              <a:t>&gt; </a:t>
            </a:r>
          </a:p>
          <a:p>
            <a:pPr marL="0" indent="0">
              <a:buNone/>
            </a:pPr>
            <a:r>
              <a:rPr lang="en-IN" dirty="0"/>
              <a:t>&lt;</a:t>
            </a:r>
            <a:r>
              <a:rPr lang="en-IN" dirty="0" err="1"/>
              <a:t>mvc:message-converters</a:t>
            </a:r>
            <a:r>
              <a:rPr lang="en-IN" dirty="0"/>
              <a:t>&gt; </a:t>
            </a:r>
          </a:p>
          <a:p>
            <a:pPr marL="0" indent="0">
              <a:buNone/>
            </a:pPr>
            <a:r>
              <a:rPr lang="en-IN" dirty="0"/>
              <a:t>&lt;bean class="org.springframework.http.converter.json.MappingJackson2HttpMessageConverter"&gt; </a:t>
            </a:r>
          </a:p>
          <a:p>
            <a:pPr marL="0" indent="0">
              <a:buNone/>
            </a:pPr>
            <a:r>
              <a:rPr lang="en-IN" dirty="0"/>
              <a:t>&lt;property name="</a:t>
            </a:r>
            <a:r>
              <a:rPr lang="en-IN" dirty="0" err="1"/>
              <a:t>objectMapper</a:t>
            </a:r>
            <a:r>
              <a:rPr lang="en-IN" dirty="0"/>
              <a:t>" ref="</a:t>
            </a:r>
            <a:r>
              <a:rPr lang="en-IN" dirty="0" err="1"/>
              <a:t>objectMapper</a:t>
            </a:r>
            <a:r>
              <a:rPr lang="en-IN" dirty="0"/>
              <a:t>"/&gt; </a:t>
            </a:r>
          </a:p>
          <a:p>
            <a:pPr marL="0" indent="0">
              <a:buNone/>
            </a:pPr>
            <a:r>
              <a:rPr lang="en-IN" dirty="0"/>
              <a:t>&lt;/bean&gt; </a:t>
            </a:r>
          </a:p>
          <a:p>
            <a:pPr marL="0" indent="0">
              <a:buNone/>
            </a:pPr>
            <a:r>
              <a:rPr lang="en-IN" dirty="0"/>
              <a:t>&lt;bean class="org.springframework.http.converter.xml.MappingJackson2XmlHttpMessageConverter"&gt; </a:t>
            </a:r>
          </a:p>
          <a:p>
            <a:pPr marL="0" indent="0">
              <a:buNone/>
            </a:pPr>
            <a:r>
              <a:rPr lang="en-IN" dirty="0"/>
              <a:t>&lt;property name="</a:t>
            </a:r>
            <a:r>
              <a:rPr lang="en-IN" dirty="0" err="1"/>
              <a:t>objectMapper</a:t>
            </a:r>
            <a:r>
              <a:rPr lang="en-IN" dirty="0"/>
              <a:t>" ref="</a:t>
            </a:r>
            <a:r>
              <a:rPr lang="en-IN" dirty="0" err="1"/>
              <a:t>xmlMapper</a:t>
            </a:r>
            <a:r>
              <a:rPr lang="en-IN" dirty="0"/>
              <a:t>"/&gt; &lt;/bean&gt; &lt;/</a:t>
            </a:r>
            <a:r>
              <a:rPr lang="en-IN" dirty="0" err="1"/>
              <a:t>mvc:message-converters</a:t>
            </a:r>
            <a:r>
              <a:rPr lang="en-IN" dirty="0"/>
              <a:t>&gt; </a:t>
            </a:r>
          </a:p>
        </p:txBody>
      </p:sp>
    </p:spTree>
    <p:extLst>
      <p:ext uri="{BB962C8B-B14F-4D97-AF65-F5344CB8AC3E}">
        <p14:creationId xmlns:p14="http://schemas.microsoft.com/office/powerpoint/2010/main" val="3184453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2294-2789-4C76-A3E3-F9C7F9C8B0BF}"/>
              </a:ext>
            </a:extLst>
          </p:cNvPr>
          <p:cNvSpPr>
            <a:spLocks noGrp="1"/>
          </p:cNvSpPr>
          <p:nvPr>
            <p:ph type="title"/>
          </p:nvPr>
        </p:nvSpPr>
        <p:spPr/>
        <p:txBody>
          <a:bodyPr/>
          <a:lstStyle/>
          <a:p>
            <a:r>
              <a:rPr lang="en-IN" dirty="0"/>
              <a:t>Message Converters</a:t>
            </a:r>
          </a:p>
        </p:txBody>
      </p:sp>
      <p:sp>
        <p:nvSpPr>
          <p:cNvPr id="3" name="Content Placeholder 2">
            <a:extLst>
              <a:ext uri="{FF2B5EF4-FFF2-40B4-BE49-F238E27FC236}">
                <a16:creationId xmlns:a16="http://schemas.microsoft.com/office/drawing/2014/main" id="{79C60EE6-09A2-427F-9543-9C23E2114A97}"/>
              </a:ext>
            </a:extLst>
          </p:cNvPr>
          <p:cNvSpPr>
            <a:spLocks noGrp="1"/>
          </p:cNvSpPr>
          <p:nvPr>
            <p:ph idx="1"/>
          </p:nvPr>
        </p:nvSpPr>
        <p:spPr>
          <a:xfrm>
            <a:off x="457200" y="1214422"/>
            <a:ext cx="8229600" cy="5457840"/>
          </a:xfrm>
        </p:spPr>
        <p:txBody>
          <a:bodyPr>
            <a:normAutofit/>
          </a:bodyPr>
          <a:lstStyle/>
          <a:p>
            <a:pPr marL="0" indent="0">
              <a:buNone/>
            </a:pPr>
            <a:r>
              <a:rPr lang="en-IN" dirty="0"/>
              <a:t>&lt;/</a:t>
            </a:r>
            <a:r>
              <a:rPr lang="en-IN" dirty="0" err="1"/>
              <a:t>mvc:annotation-driven</a:t>
            </a:r>
            <a:r>
              <a:rPr lang="en-IN" dirty="0"/>
              <a:t>&gt; </a:t>
            </a:r>
          </a:p>
          <a:p>
            <a:pPr marL="0" indent="0">
              <a:buNone/>
            </a:pPr>
            <a:r>
              <a:rPr lang="en-IN" dirty="0"/>
              <a:t>&lt;bean id="</a:t>
            </a:r>
            <a:r>
              <a:rPr lang="en-IN" dirty="0" err="1"/>
              <a:t>objectMapper</a:t>
            </a:r>
            <a:r>
              <a:rPr lang="en-IN" dirty="0"/>
              <a:t>" class="org.springframework.http.converter.json.Jackson2ObjectMapperFactoryBean" p:indentOutput="true" p:simpleDateFormat="yyyy-MM-dd" p:modulesToInstall="com.fasterxml.jackson.module.paramnames.ParameterNamesModule"/&gt; </a:t>
            </a:r>
          </a:p>
          <a:p>
            <a:pPr marL="0" indent="0">
              <a:buNone/>
            </a:pPr>
            <a:r>
              <a:rPr lang="en-IN" dirty="0"/>
              <a:t>&lt;bean id="</a:t>
            </a:r>
            <a:r>
              <a:rPr lang="en-IN" dirty="0" err="1"/>
              <a:t>xmlMapper</a:t>
            </a:r>
            <a:r>
              <a:rPr lang="en-IN" dirty="0"/>
              <a:t>" parent="</a:t>
            </a:r>
            <a:r>
              <a:rPr lang="en-IN" dirty="0" err="1"/>
              <a:t>objectMapper</a:t>
            </a:r>
            <a:r>
              <a:rPr lang="en-IN" dirty="0"/>
              <a:t>" p:createXmlMapper="true"/&gt;</a:t>
            </a:r>
          </a:p>
        </p:txBody>
      </p:sp>
    </p:spTree>
    <p:extLst>
      <p:ext uri="{BB962C8B-B14F-4D97-AF65-F5344CB8AC3E}">
        <p14:creationId xmlns:p14="http://schemas.microsoft.com/office/powerpoint/2010/main" val="3956116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210B-5992-4883-8071-900737AF9B81}"/>
              </a:ext>
            </a:extLst>
          </p:cNvPr>
          <p:cNvSpPr>
            <a:spLocks noGrp="1"/>
          </p:cNvSpPr>
          <p:nvPr>
            <p:ph type="title"/>
          </p:nvPr>
        </p:nvSpPr>
        <p:spPr/>
        <p:txBody>
          <a:bodyPr/>
          <a:lstStyle/>
          <a:p>
            <a:r>
              <a:rPr lang="en-IN" dirty="0"/>
              <a:t>Message Converters</a:t>
            </a:r>
          </a:p>
        </p:txBody>
      </p:sp>
      <p:sp>
        <p:nvSpPr>
          <p:cNvPr id="3" name="Content Placeholder 2">
            <a:extLst>
              <a:ext uri="{FF2B5EF4-FFF2-40B4-BE49-F238E27FC236}">
                <a16:creationId xmlns:a16="http://schemas.microsoft.com/office/drawing/2014/main" id="{14B723AC-65E2-4A71-B1D1-F9D0A7247834}"/>
              </a:ext>
            </a:extLst>
          </p:cNvPr>
          <p:cNvSpPr>
            <a:spLocks noGrp="1"/>
          </p:cNvSpPr>
          <p:nvPr>
            <p:ph idx="1"/>
          </p:nvPr>
        </p:nvSpPr>
        <p:spPr/>
        <p:txBody>
          <a:bodyPr/>
          <a:lstStyle/>
          <a:p>
            <a:r>
              <a:rPr lang="en-IN" dirty="0"/>
              <a:t>http-message-converter-master(Refer Project)</a:t>
            </a:r>
          </a:p>
        </p:txBody>
      </p:sp>
    </p:spTree>
    <p:extLst>
      <p:ext uri="{BB962C8B-B14F-4D97-AF65-F5344CB8AC3E}">
        <p14:creationId xmlns:p14="http://schemas.microsoft.com/office/powerpoint/2010/main" val="664194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C765-82D2-4197-A508-A6DC46856C31}"/>
              </a:ext>
            </a:extLst>
          </p:cNvPr>
          <p:cNvSpPr>
            <a:spLocks noGrp="1"/>
          </p:cNvSpPr>
          <p:nvPr>
            <p:ph type="title"/>
          </p:nvPr>
        </p:nvSpPr>
        <p:spPr/>
        <p:txBody>
          <a:bodyPr/>
          <a:lstStyle/>
          <a:p>
            <a:r>
              <a:rPr lang="en-IN" dirty="0"/>
              <a:t>CORS</a:t>
            </a:r>
          </a:p>
        </p:txBody>
      </p:sp>
      <p:sp>
        <p:nvSpPr>
          <p:cNvPr id="3" name="Content Placeholder 2">
            <a:extLst>
              <a:ext uri="{FF2B5EF4-FFF2-40B4-BE49-F238E27FC236}">
                <a16:creationId xmlns:a16="http://schemas.microsoft.com/office/drawing/2014/main" id="{016B6153-595B-4E7E-9B92-63AB34B398D2}"/>
              </a:ext>
            </a:extLst>
          </p:cNvPr>
          <p:cNvSpPr>
            <a:spLocks noGrp="1"/>
          </p:cNvSpPr>
          <p:nvPr>
            <p:ph idx="1"/>
          </p:nvPr>
        </p:nvSpPr>
        <p:spPr>
          <a:xfrm>
            <a:off x="457200" y="1214422"/>
            <a:ext cx="8229600" cy="5186378"/>
          </a:xfrm>
        </p:spPr>
        <p:txBody>
          <a:bodyPr>
            <a:normAutofit fontScale="92500" lnSpcReduction="20000"/>
          </a:bodyPr>
          <a:lstStyle/>
          <a:p>
            <a:pPr marL="0" indent="0">
              <a:buNone/>
            </a:pPr>
            <a:r>
              <a:rPr lang="en-US" dirty="0"/>
              <a:t>@</a:t>
            </a:r>
            <a:r>
              <a:rPr lang="en-US" dirty="0" err="1"/>
              <a:t>RestController</a:t>
            </a:r>
            <a:endParaRPr lang="en-US" dirty="0"/>
          </a:p>
          <a:p>
            <a:pPr marL="0" indent="0">
              <a:buNone/>
            </a:pPr>
            <a:r>
              <a:rPr lang="en-US" dirty="0"/>
              <a:t>@</a:t>
            </a:r>
            <a:r>
              <a:rPr lang="en-US" dirty="0" err="1"/>
              <a:t>RequestMapping</a:t>
            </a:r>
            <a:r>
              <a:rPr lang="en-US" dirty="0"/>
              <a:t>("/account")</a:t>
            </a:r>
          </a:p>
          <a:p>
            <a:pPr marL="0" indent="0">
              <a:buNone/>
            </a:pPr>
            <a:r>
              <a:rPr lang="en-US" dirty="0"/>
              <a:t>public class </a:t>
            </a:r>
            <a:r>
              <a:rPr lang="en-US" dirty="0" err="1"/>
              <a:t>AccountController</a:t>
            </a:r>
            <a:r>
              <a:rPr lang="en-US" dirty="0"/>
              <a:t> {</a:t>
            </a:r>
          </a:p>
          <a:p>
            <a:pPr marL="0" indent="0">
              <a:buNone/>
            </a:pPr>
            <a:r>
              <a:rPr lang="en-US" dirty="0"/>
              <a:t>    @</a:t>
            </a:r>
            <a:r>
              <a:rPr lang="en-US" dirty="0" err="1"/>
              <a:t>CrossOrigin</a:t>
            </a:r>
            <a:endParaRPr lang="en-US" dirty="0"/>
          </a:p>
          <a:p>
            <a:pPr marL="0" indent="0">
              <a:buNone/>
            </a:pPr>
            <a:r>
              <a:rPr lang="en-US" dirty="0"/>
              <a:t>    @</a:t>
            </a:r>
            <a:r>
              <a:rPr lang="en-US" dirty="0" err="1"/>
              <a:t>GetMapping</a:t>
            </a:r>
            <a:r>
              <a:rPr lang="en-US" dirty="0"/>
              <a:t>("/{id}")</a:t>
            </a:r>
          </a:p>
          <a:p>
            <a:pPr marL="0" indent="0">
              <a:buNone/>
            </a:pPr>
            <a:r>
              <a:rPr lang="en-US" dirty="0"/>
              <a:t>    public Account retrieve(@</a:t>
            </a:r>
            <a:r>
              <a:rPr lang="en-US" dirty="0" err="1"/>
              <a:t>PathVariable</a:t>
            </a:r>
            <a:r>
              <a:rPr lang="en-US" dirty="0"/>
              <a:t> Long id) {</a:t>
            </a:r>
          </a:p>
          <a:p>
            <a:pPr marL="0" indent="0">
              <a:buNone/>
            </a:pPr>
            <a:r>
              <a:rPr lang="en-US" dirty="0"/>
              <a:t>        // ...</a:t>
            </a:r>
          </a:p>
          <a:p>
            <a:pPr marL="0" indent="0">
              <a:buNone/>
            </a:pPr>
            <a:r>
              <a:rPr lang="en-US" dirty="0"/>
              <a:t>    }</a:t>
            </a:r>
          </a:p>
          <a:p>
            <a:pPr marL="0" indent="0">
              <a:buNone/>
            </a:pPr>
            <a:r>
              <a:rPr lang="en-US" dirty="0"/>
              <a:t>    @</a:t>
            </a:r>
            <a:r>
              <a:rPr lang="en-US" dirty="0" err="1"/>
              <a:t>DeleteMapping</a:t>
            </a:r>
            <a:r>
              <a:rPr lang="en-US" dirty="0"/>
              <a:t>("/{id}")</a:t>
            </a:r>
          </a:p>
          <a:p>
            <a:pPr marL="0" indent="0">
              <a:buNone/>
            </a:pPr>
            <a:r>
              <a:rPr lang="en-US" dirty="0"/>
              <a:t>    public void remove(@</a:t>
            </a:r>
            <a:r>
              <a:rPr lang="en-US" dirty="0" err="1"/>
              <a:t>PathVariable</a:t>
            </a:r>
            <a:r>
              <a:rPr lang="en-US" dirty="0"/>
              <a:t> Long id) {</a:t>
            </a:r>
          </a:p>
          <a:p>
            <a:pPr marL="0" indent="0">
              <a:buNone/>
            </a:pPr>
            <a:r>
              <a:rPr lang="en-US" dirty="0"/>
              <a:t>        // ...</a:t>
            </a:r>
          </a:p>
          <a:p>
            <a:pPr marL="0" indent="0">
              <a:buNone/>
            </a:pPr>
            <a:r>
              <a:rPr lang="en-US" dirty="0"/>
              <a:t>    }</a:t>
            </a:r>
            <a:endParaRPr lang="en-IN" dirty="0"/>
          </a:p>
        </p:txBody>
      </p:sp>
    </p:spTree>
    <p:extLst>
      <p:ext uri="{BB962C8B-B14F-4D97-AF65-F5344CB8AC3E}">
        <p14:creationId xmlns:p14="http://schemas.microsoft.com/office/powerpoint/2010/main" val="2508445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C765-82D2-4197-A508-A6DC46856C31}"/>
              </a:ext>
            </a:extLst>
          </p:cNvPr>
          <p:cNvSpPr>
            <a:spLocks noGrp="1"/>
          </p:cNvSpPr>
          <p:nvPr>
            <p:ph type="title"/>
          </p:nvPr>
        </p:nvSpPr>
        <p:spPr/>
        <p:txBody>
          <a:bodyPr/>
          <a:lstStyle/>
          <a:p>
            <a:r>
              <a:rPr lang="en-IN" dirty="0"/>
              <a:t>CORS</a:t>
            </a:r>
          </a:p>
        </p:txBody>
      </p:sp>
      <p:sp>
        <p:nvSpPr>
          <p:cNvPr id="3" name="Content Placeholder 2">
            <a:extLst>
              <a:ext uri="{FF2B5EF4-FFF2-40B4-BE49-F238E27FC236}">
                <a16:creationId xmlns:a16="http://schemas.microsoft.com/office/drawing/2014/main" id="{016B6153-595B-4E7E-9B92-63AB34B398D2}"/>
              </a:ext>
            </a:extLst>
          </p:cNvPr>
          <p:cNvSpPr>
            <a:spLocks noGrp="1"/>
          </p:cNvSpPr>
          <p:nvPr>
            <p:ph idx="1"/>
          </p:nvPr>
        </p:nvSpPr>
        <p:spPr>
          <a:xfrm>
            <a:off x="457200" y="1214422"/>
            <a:ext cx="8229600" cy="5186378"/>
          </a:xfrm>
        </p:spPr>
        <p:txBody>
          <a:bodyPr>
            <a:normAutofit lnSpcReduction="10000"/>
          </a:bodyPr>
          <a:lstStyle/>
          <a:p>
            <a:pPr marL="0" indent="0">
              <a:buNone/>
            </a:pPr>
            <a:r>
              <a:rPr lang="en-US" b="1" dirty="0"/>
              <a:t>@</a:t>
            </a:r>
            <a:r>
              <a:rPr lang="en-US" b="1" dirty="0" err="1"/>
              <a:t>CrossOrigin</a:t>
            </a:r>
            <a:r>
              <a:rPr lang="en-US" dirty="0"/>
              <a:t>(origins = "https://domain2.com", </a:t>
            </a:r>
            <a:r>
              <a:rPr lang="en-US" dirty="0" err="1"/>
              <a:t>maxAge</a:t>
            </a:r>
            <a:r>
              <a:rPr lang="en-US" dirty="0"/>
              <a:t> = 3600) </a:t>
            </a:r>
          </a:p>
          <a:p>
            <a:pPr marL="0" indent="0">
              <a:buNone/>
            </a:pPr>
            <a:r>
              <a:rPr lang="en-US" b="1" dirty="0"/>
              <a:t>@</a:t>
            </a:r>
            <a:r>
              <a:rPr lang="en-US" b="1" dirty="0" err="1"/>
              <a:t>RestController</a:t>
            </a:r>
            <a:r>
              <a:rPr lang="en-US" dirty="0"/>
              <a:t> </a:t>
            </a:r>
            <a:r>
              <a:rPr lang="en-US" b="1" dirty="0"/>
              <a:t>@</a:t>
            </a:r>
            <a:r>
              <a:rPr lang="en-US" b="1" dirty="0" err="1"/>
              <a:t>RequestMapping</a:t>
            </a:r>
            <a:r>
              <a:rPr lang="en-US" dirty="0"/>
              <a:t>("/account") </a:t>
            </a:r>
          </a:p>
          <a:p>
            <a:pPr marL="0" indent="0">
              <a:buNone/>
            </a:pPr>
            <a:r>
              <a:rPr lang="en-US" b="1" dirty="0"/>
              <a:t>public</a:t>
            </a:r>
            <a:r>
              <a:rPr lang="en-US" dirty="0"/>
              <a:t> </a:t>
            </a:r>
            <a:r>
              <a:rPr lang="en-US" b="1" dirty="0"/>
              <a:t>class</a:t>
            </a:r>
            <a:r>
              <a:rPr lang="en-US" dirty="0"/>
              <a:t> </a:t>
            </a:r>
            <a:r>
              <a:rPr lang="en-US" b="1" dirty="0" err="1"/>
              <a:t>AccountController</a:t>
            </a:r>
            <a:r>
              <a:rPr lang="en-US" dirty="0"/>
              <a:t> { </a:t>
            </a:r>
          </a:p>
          <a:p>
            <a:pPr marL="0" indent="0">
              <a:buNone/>
            </a:pPr>
            <a:r>
              <a:rPr lang="en-US" b="1" dirty="0"/>
              <a:t>@</a:t>
            </a:r>
            <a:r>
              <a:rPr lang="en-US" b="1" dirty="0" err="1"/>
              <a:t>GetMapping</a:t>
            </a:r>
            <a:r>
              <a:rPr lang="en-US" dirty="0"/>
              <a:t>("/{id}") </a:t>
            </a:r>
          </a:p>
          <a:p>
            <a:pPr marL="0" indent="0">
              <a:buNone/>
            </a:pPr>
            <a:r>
              <a:rPr lang="en-US" b="1" dirty="0"/>
              <a:t>public</a:t>
            </a:r>
            <a:r>
              <a:rPr lang="en-US" dirty="0"/>
              <a:t> Account </a:t>
            </a:r>
            <a:r>
              <a:rPr lang="en-US" b="1" dirty="0"/>
              <a:t>retrieve</a:t>
            </a:r>
            <a:r>
              <a:rPr lang="en-US" dirty="0"/>
              <a:t>(@</a:t>
            </a:r>
            <a:r>
              <a:rPr lang="en-US" dirty="0" err="1"/>
              <a:t>PathVariable</a:t>
            </a:r>
            <a:r>
              <a:rPr lang="en-US" dirty="0"/>
              <a:t> Long id) </a:t>
            </a:r>
          </a:p>
          <a:p>
            <a:pPr marL="0" indent="0">
              <a:buNone/>
            </a:pPr>
            <a:r>
              <a:rPr lang="en-US" dirty="0"/>
              <a:t>{ </a:t>
            </a:r>
            <a:r>
              <a:rPr lang="en-US" i="1" dirty="0"/>
              <a:t>// ...</a:t>
            </a:r>
            <a:r>
              <a:rPr lang="en-US" dirty="0"/>
              <a:t> } </a:t>
            </a:r>
          </a:p>
          <a:p>
            <a:pPr marL="0" indent="0">
              <a:buNone/>
            </a:pPr>
            <a:r>
              <a:rPr lang="en-US" b="1" dirty="0"/>
              <a:t>@</a:t>
            </a:r>
            <a:r>
              <a:rPr lang="en-US" b="1" dirty="0" err="1"/>
              <a:t>DeleteMapping</a:t>
            </a:r>
            <a:r>
              <a:rPr lang="en-US" dirty="0"/>
              <a:t>("/{id}") </a:t>
            </a:r>
          </a:p>
          <a:p>
            <a:pPr marL="0" indent="0">
              <a:buNone/>
            </a:pPr>
            <a:r>
              <a:rPr lang="en-US" b="1" dirty="0"/>
              <a:t>public</a:t>
            </a:r>
            <a:r>
              <a:rPr lang="en-US" dirty="0"/>
              <a:t> </a:t>
            </a:r>
            <a:r>
              <a:rPr lang="en-US" b="1" dirty="0"/>
              <a:t>void</a:t>
            </a:r>
            <a:r>
              <a:rPr lang="en-US" dirty="0"/>
              <a:t> </a:t>
            </a:r>
            <a:r>
              <a:rPr lang="en-US" b="1" dirty="0"/>
              <a:t>remove</a:t>
            </a:r>
            <a:r>
              <a:rPr lang="en-US" dirty="0"/>
              <a:t>(@</a:t>
            </a:r>
            <a:r>
              <a:rPr lang="en-US" dirty="0" err="1"/>
              <a:t>PathVariable</a:t>
            </a:r>
            <a:r>
              <a:rPr lang="en-US" dirty="0"/>
              <a:t> Long id) </a:t>
            </a:r>
          </a:p>
          <a:p>
            <a:pPr marL="0" indent="0">
              <a:buNone/>
            </a:pPr>
            <a:r>
              <a:rPr lang="en-US" dirty="0"/>
              <a:t>{ </a:t>
            </a:r>
            <a:r>
              <a:rPr lang="en-US" i="1" dirty="0"/>
              <a:t>// ...</a:t>
            </a:r>
            <a:r>
              <a:rPr lang="en-US" dirty="0"/>
              <a:t> } </a:t>
            </a:r>
          </a:p>
          <a:p>
            <a:pPr marL="0" indent="0">
              <a:buNone/>
            </a:pPr>
            <a:r>
              <a:rPr lang="en-US" dirty="0"/>
              <a:t>}</a:t>
            </a:r>
            <a:endParaRPr lang="en-IN" dirty="0"/>
          </a:p>
        </p:txBody>
      </p:sp>
    </p:spTree>
    <p:extLst>
      <p:ext uri="{BB962C8B-B14F-4D97-AF65-F5344CB8AC3E}">
        <p14:creationId xmlns:p14="http://schemas.microsoft.com/office/powerpoint/2010/main" val="73323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a:t>Model View Controller Design Pattern</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a:solidFill>
                  <a:srgbClr val="003344"/>
                </a:solidFill>
                <a:latin typeface="Arial"/>
                <a:ea typeface="+mj-ea"/>
                <a:cs typeface="Arial" pitchFamily="34" charset="0"/>
              </a:rPr>
              <a:t>3</a:t>
            </a:r>
            <a:endPar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endParaRPr>
          </a:p>
        </p:txBody>
      </p:sp>
      <p:pic>
        <p:nvPicPr>
          <p:cNvPr id="1026" name="Picture 2" descr="Spring MVC Tutorial">
            <a:extLst>
              <a:ext uri="{FF2B5EF4-FFF2-40B4-BE49-F238E27FC236}">
                <a16:creationId xmlns:a16="http://schemas.microsoft.com/office/drawing/2014/main" id="{B2CA097F-FF08-49F1-B738-CAD1B0F257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47" y="1752600"/>
            <a:ext cx="745070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970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1FCC-DB7E-4115-90BE-D7D9C5D0B3DE}"/>
              </a:ext>
            </a:extLst>
          </p:cNvPr>
          <p:cNvSpPr>
            <a:spLocks noGrp="1"/>
          </p:cNvSpPr>
          <p:nvPr>
            <p:ph type="title"/>
          </p:nvPr>
        </p:nvSpPr>
        <p:spPr/>
        <p:txBody>
          <a:bodyPr/>
          <a:lstStyle/>
          <a:p>
            <a:r>
              <a:rPr lang="en-IN" b="0" dirty="0"/>
              <a:t> Global Configuration</a:t>
            </a:r>
            <a:br>
              <a:rPr lang="en-IN" b="0" dirty="0"/>
            </a:br>
            <a:endParaRPr lang="en-IN" dirty="0"/>
          </a:p>
        </p:txBody>
      </p:sp>
      <p:sp>
        <p:nvSpPr>
          <p:cNvPr id="3" name="Content Placeholder 2">
            <a:extLst>
              <a:ext uri="{FF2B5EF4-FFF2-40B4-BE49-F238E27FC236}">
                <a16:creationId xmlns:a16="http://schemas.microsoft.com/office/drawing/2014/main" id="{89B0D21A-24AB-4253-BC9D-8E6CA76FEFAA}"/>
              </a:ext>
            </a:extLst>
          </p:cNvPr>
          <p:cNvSpPr>
            <a:spLocks noGrp="1"/>
          </p:cNvSpPr>
          <p:nvPr>
            <p:ph idx="1"/>
          </p:nvPr>
        </p:nvSpPr>
        <p:spPr>
          <a:xfrm>
            <a:off x="457200" y="1214422"/>
            <a:ext cx="8382000" cy="5457840"/>
          </a:xfrm>
        </p:spPr>
        <p:txBody>
          <a:bodyPr>
            <a:normAutofit fontScale="85000" lnSpcReduction="20000"/>
          </a:bodyPr>
          <a:lstStyle/>
          <a:p>
            <a:pPr marL="0" indent="0">
              <a:buNone/>
            </a:pPr>
            <a:r>
              <a:rPr lang="en-IN" dirty="0"/>
              <a:t>@Configuration</a:t>
            </a:r>
          </a:p>
          <a:p>
            <a:pPr marL="0" indent="0">
              <a:buNone/>
            </a:pPr>
            <a:r>
              <a:rPr lang="en-IN" dirty="0"/>
              <a:t>@</a:t>
            </a:r>
            <a:r>
              <a:rPr lang="en-IN" dirty="0" err="1"/>
              <a:t>EnableWebMvc</a:t>
            </a:r>
            <a:endParaRPr lang="en-IN" dirty="0"/>
          </a:p>
          <a:p>
            <a:pPr marL="0" indent="0">
              <a:buNone/>
            </a:pPr>
            <a:r>
              <a:rPr lang="en-IN" dirty="0"/>
              <a:t>public class </a:t>
            </a:r>
            <a:r>
              <a:rPr lang="en-IN" dirty="0" err="1"/>
              <a:t>WebConfig</a:t>
            </a:r>
            <a:r>
              <a:rPr lang="en-IN" dirty="0"/>
              <a:t> implements </a:t>
            </a:r>
            <a:r>
              <a:rPr lang="en-IN" dirty="0" err="1"/>
              <a:t>WebMvcConfigurer</a:t>
            </a:r>
            <a:r>
              <a:rPr lang="en-IN" dirty="0"/>
              <a:t> {</a:t>
            </a:r>
          </a:p>
          <a:p>
            <a:pPr marL="0" indent="0">
              <a:buNone/>
            </a:pPr>
            <a:r>
              <a:rPr lang="en-IN" dirty="0"/>
              <a:t>    @Override</a:t>
            </a:r>
          </a:p>
          <a:p>
            <a:pPr marL="0" indent="0">
              <a:buNone/>
            </a:pPr>
            <a:r>
              <a:rPr lang="en-IN" dirty="0"/>
              <a:t>    public void </a:t>
            </a:r>
            <a:r>
              <a:rPr lang="en-IN" dirty="0" err="1"/>
              <a:t>addCorsMappings</a:t>
            </a:r>
            <a:r>
              <a:rPr lang="en-IN" dirty="0"/>
              <a:t>(</a:t>
            </a:r>
            <a:r>
              <a:rPr lang="en-IN" dirty="0" err="1"/>
              <a:t>CorsRegistry</a:t>
            </a:r>
            <a:r>
              <a:rPr lang="en-IN" dirty="0"/>
              <a:t> registry) {</a:t>
            </a:r>
          </a:p>
          <a:p>
            <a:pPr marL="0" indent="0">
              <a:buNone/>
            </a:pPr>
            <a:r>
              <a:rPr lang="en-IN" dirty="0"/>
              <a:t>        </a:t>
            </a:r>
            <a:r>
              <a:rPr lang="en-IN" dirty="0" err="1"/>
              <a:t>registry.addMapping</a:t>
            </a:r>
            <a:r>
              <a:rPr lang="en-IN" dirty="0"/>
              <a:t>("/</a:t>
            </a:r>
            <a:r>
              <a:rPr lang="en-IN" dirty="0" err="1"/>
              <a:t>api</a:t>
            </a:r>
            <a:r>
              <a:rPr lang="en-IN" dirty="0"/>
              <a:t>/**")</a:t>
            </a:r>
          </a:p>
          <a:p>
            <a:pPr marL="0" indent="0">
              <a:buNone/>
            </a:pPr>
            <a:r>
              <a:rPr lang="en-IN" dirty="0"/>
              <a:t>            .</a:t>
            </a:r>
            <a:r>
              <a:rPr lang="en-IN" dirty="0" err="1"/>
              <a:t>allowedOrigins</a:t>
            </a:r>
            <a:r>
              <a:rPr lang="en-IN" dirty="0"/>
              <a:t>("https://domain2.com")</a:t>
            </a:r>
          </a:p>
          <a:p>
            <a:pPr marL="0" indent="0">
              <a:buNone/>
            </a:pPr>
            <a:r>
              <a:rPr lang="en-IN" dirty="0"/>
              <a:t>            .</a:t>
            </a:r>
            <a:r>
              <a:rPr lang="en-IN" dirty="0" err="1"/>
              <a:t>allowedMethods</a:t>
            </a:r>
            <a:r>
              <a:rPr lang="en-IN" dirty="0"/>
              <a:t>("PUT", "DELETE")</a:t>
            </a:r>
          </a:p>
          <a:p>
            <a:pPr marL="0" indent="0">
              <a:buNone/>
            </a:pPr>
            <a:r>
              <a:rPr lang="en-IN" dirty="0"/>
              <a:t>            .</a:t>
            </a:r>
            <a:r>
              <a:rPr lang="en-IN" dirty="0" err="1"/>
              <a:t>allowedHeaders</a:t>
            </a:r>
            <a:r>
              <a:rPr lang="en-IN" dirty="0"/>
              <a:t>("header1", "header2", "header3")</a:t>
            </a:r>
          </a:p>
          <a:p>
            <a:pPr marL="0" indent="0">
              <a:buNone/>
            </a:pPr>
            <a:r>
              <a:rPr lang="en-IN" dirty="0"/>
              <a:t>            .</a:t>
            </a:r>
            <a:r>
              <a:rPr lang="en-IN" dirty="0" err="1"/>
              <a:t>exposedHeaders</a:t>
            </a:r>
            <a:r>
              <a:rPr lang="en-IN" dirty="0"/>
              <a:t>("header1", "header2")</a:t>
            </a:r>
          </a:p>
          <a:p>
            <a:pPr marL="0" indent="0">
              <a:buNone/>
            </a:pPr>
            <a:r>
              <a:rPr lang="en-IN" dirty="0"/>
              <a:t>            .</a:t>
            </a:r>
            <a:r>
              <a:rPr lang="en-IN" dirty="0" err="1"/>
              <a:t>allowCredentials</a:t>
            </a:r>
            <a:r>
              <a:rPr lang="en-IN" dirty="0"/>
              <a:t>(true).</a:t>
            </a:r>
            <a:r>
              <a:rPr lang="en-IN" dirty="0" err="1"/>
              <a:t>maxAge</a:t>
            </a:r>
            <a:r>
              <a:rPr lang="en-IN" dirty="0"/>
              <a:t>(3600);</a:t>
            </a:r>
          </a:p>
          <a:p>
            <a:pPr marL="0" indent="0">
              <a:buNone/>
            </a:pPr>
            <a:r>
              <a:rPr lang="en-IN" dirty="0"/>
              <a:t>        // Add more mappings...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4264826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1FCC-DB7E-4115-90BE-D7D9C5D0B3DE}"/>
              </a:ext>
            </a:extLst>
          </p:cNvPr>
          <p:cNvSpPr>
            <a:spLocks noGrp="1"/>
          </p:cNvSpPr>
          <p:nvPr>
            <p:ph type="title"/>
          </p:nvPr>
        </p:nvSpPr>
        <p:spPr/>
        <p:txBody>
          <a:bodyPr/>
          <a:lstStyle/>
          <a:p>
            <a:r>
              <a:rPr lang="en-IN" b="0" dirty="0"/>
              <a:t> Global Configuration</a:t>
            </a:r>
            <a:br>
              <a:rPr lang="en-IN" b="0" dirty="0"/>
            </a:br>
            <a:endParaRPr lang="en-IN" dirty="0"/>
          </a:p>
        </p:txBody>
      </p:sp>
      <p:sp>
        <p:nvSpPr>
          <p:cNvPr id="3" name="Content Placeholder 2">
            <a:extLst>
              <a:ext uri="{FF2B5EF4-FFF2-40B4-BE49-F238E27FC236}">
                <a16:creationId xmlns:a16="http://schemas.microsoft.com/office/drawing/2014/main" id="{89B0D21A-24AB-4253-BC9D-8E6CA76FEFAA}"/>
              </a:ext>
            </a:extLst>
          </p:cNvPr>
          <p:cNvSpPr>
            <a:spLocks noGrp="1"/>
          </p:cNvSpPr>
          <p:nvPr>
            <p:ph idx="1"/>
          </p:nvPr>
        </p:nvSpPr>
        <p:spPr>
          <a:xfrm>
            <a:off x="457200" y="1214422"/>
            <a:ext cx="8382000" cy="5457840"/>
          </a:xfrm>
        </p:spPr>
        <p:txBody>
          <a:bodyPr>
            <a:normAutofit lnSpcReduction="10000"/>
          </a:bodyPr>
          <a:lstStyle/>
          <a:p>
            <a:pPr marL="0" indent="0">
              <a:buNone/>
            </a:pPr>
            <a:r>
              <a:rPr lang="en-US" dirty="0"/>
              <a:t>&lt;</a:t>
            </a:r>
            <a:r>
              <a:rPr lang="en-US" dirty="0" err="1"/>
              <a:t>mvc:cors</a:t>
            </a:r>
            <a:r>
              <a:rPr lang="en-US" dirty="0"/>
              <a:t>&gt;</a:t>
            </a:r>
          </a:p>
          <a:p>
            <a:pPr marL="0" indent="0">
              <a:buNone/>
            </a:pPr>
            <a:r>
              <a:rPr lang="en-US" dirty="0"/>
              <a:t>    &lt;</a:t>
            </a:r>
            <a:r>
              <a:rPr lang="en-US" dirty="0" err="1"/>
              <a:t>mvc:mapping</a:t>
            </a:r>
            <a:r>
              <a:rPr lang="en-US" dirty="0"/>
              <a:t> path="/</a:t>
            </a:r>
            <a:r>
              <a:rPr lang="en-US" dirty="0" err="1"/>
              <a:t>api</a:t>
            </a:r>
            <a:r>
              <a:rPr lang="en-US" dirty="0"/>
              <a:t>/**"</a:t>
            </a:r>
          </a:p>
          <a:p>
            <a:pPr marL="0" indent="0">
              <a:buNone/>
            </a:pPr>
            <a:r>
              <a:rPr lang="en-US" dirty="0"/>
              <a:t>        allowed-origins="https://domain1.com, https://domain2.com"</a:t>
            </a:r>
          </a:p>
          <a:p>
            <a:pPr marL="0" indent="0">
              <a:buNone/>
            </a:pPr>
            <a:r>
              <a:rPr lang="en-US" dirty="0"/>
              <a:t>        allowed-methods="GET, PUT"</a:t>
            </a:r>
          </a:p>
          <a:p>
            <a:pPr marL="0" indent="0">
              <a:buNone/>
            </a:pPr>
            <a:r>
              <a:rPr lang="en-US" dirty="0"/>
              <a:t>        allowed-headers="header1, header2, header3"</a:t>
            </a:r>
          </a:p>
          <a:p>
            <a:pPr marL="0" indent="0">
              <a:buNone/>
            </a:pPr>
            <a:r>
              <a:rPr lang="en-US" dirty="0"/>
              <a:t>        exposed-headers="header1, header2" allow-credentials="true"</a:t>
            </a:r>
          </a:p>
          <a:p>
            <a:pPr marL="0" indent="0">
              <a:buNone/>
            </a:pPr>
            <a:r>
              <a:rPr lang="en-US" dirty="0"/>
              <a:t>        max-age="123" /&gt;</a:t>
            </a:r>
          </a:p>
          <a:p>
            <a:pPr marL="0" indent="0">
              <a:buNone/>
            </a:pPr>
            <a:r>
              <a:rPr lang="en-US" dirty="0"/>
              <a:t>    &lt;</a:t>
            </a:r>
            <a:r>
              <a:rPr lang="en-US" dirty="0" err="1"/>
              <a:t>mvc:mapping</a:t>
            </a:r>
            <a:r>
              <a:rPr lang="en-US" dirty="0"/>
              <a:t> path="/resources/**"</a:t>
            </a:r>
          </a:p>
          <a:p>
            <a:pPr marL="0" indent="0">
              <a:buNone/>
            </a:pPr>
            <a:r>
              <a:rPr lang="en-US" dirty="0"/>
              <a:t>        allowed-origins="https://domain1.com" /&gt;</a:t>
            </a:r>
          </a:p>
          <a:p>
            <a:pPr marL="0" indent="0">
              <a:buNone/>
            </a:pPr>
            <a:r>
              <a:rPr lang="en-US" dirty="0"/>
              <a:t>&lt;/</a:t>
            </a:r>
            <a:r>
              <a:rPr lang="en-US" dirty="0" err="1"/>
              <a:t>mvc:cors</a:t>
            </a:r>
            <a:r>
              <a:rPr lang="en-US" dirty="0"/>
              <a:t>&gt;</a:t>
            </a:r>
            <a:endParaRPr lang="en-IN" dirty="0"/>
          </a:p>
        </p:txBody>
      </p:sp>
    </p:spTree>
    <p:extLst>
      <p:ext uri="{BB962C8B-B14F-4D97-AF65-F5344CB8AC3E}">
        <p14:creationId xmlns:p14="http://schemas.microsoft.com/office/powerpoint/2010/main" val="1453008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BAB9-E238-4124-9F6A-1B547D79C41A}"/>
              </a:ext>
            </a:extLst>
          </p:cNvPr>
          <p:cNvSpPr>
            <a:spLocks noGrp="1"/>
          </p:cNvSpPr>
          <p:nvPr>
            <p:ph type="title"/>
          </p:nvPr>
        </p:nvSpPr>
        <p:spPr/>
        <p:txBody>
          <a:bodyPr/>
          <a:lstStyle/>
          <a:p>
            <a:r>
              <a:rPr lang="en-IN" dirty="0"/>
              <a:t>Exceptions</a:t>
            </a:r>
          </a:p>
        </p:txBody>
      </p:sp>
      <p:sp>
        <p:nvSpPr>
          <p:cNvPr id="3" name="Content Placeholder 2">
            <a:extLst>
              <a:ext uri="{FF2B5EF4-FFF2-40B4-BE49-F238E27FC236}">
                <a16:creationId xmlns:a16="http://schemas.microsoft.com/office/drawing/2014/main" id="{C173527B-5569-4222-AC5B-46ED7EC14A6F}"/>
              </a:ext>
            </a:extLst>
          </p:cNvPr>
          <p:cNvSpPr>
            <a:spLocks noGrp="1"/>
          </p:cNvSpPr>
          <p:nvPr>
            <p:ph idx="1"/>
          </p:nvPr>
        </p:nvSpPr>
        <p:spPr/>
        <p:txBody>
          <a:bodyPr/>
          <a:lstStyle/>
          <a:p>
            <a:r>
              <a:rPr lang="en-US" dirty="0"/>
              <a:t>If an exception occurs during request mapping or is thrown from a request handler (such as a @Controller), the </a:t>
            </a:r>
            <a:r>
              <a:rPr lang="en-US" dirty="0" err="1"/>
              <a:t>DispatcherServlet</a:t>
            </a:r>
            <a:r>
              <a:rPr lang="en-US" dirty="0"/>
              <a:t> delegates to a chain of </a:t>
            </a:r>
            <a:r>
              <a:rPr lang="en-US" dirty="0" err="1"/>
              <a:t>HandlerExceptionResolver</a:t>
            </a:r>
            <a:r>
              <a:rPr lang="en-US" dirty="0"/>
              <a:t> beans to resolve the exception.</a:t>
            </a:r>
          </a:p>
          <a:p>
            <a:r>
              <a:rPr lang="en-US" dirty="0"/>
              <a:t>It provides alternative handling, which is typically an error response.</a:t>
            </a:r>
            <a:endParaRPr lang="en-IN" dirty="0"/>
          </a:p>
        </p:txBody>
      </p:sp>
    </p:spTree>
    <p:extLst>
      <p:ext uri="{BB962C8B-B14F-4D97-AF65-F5344CB8AC3E}">
        <p14:creationId xmlns:p14="http://schemas.microsoft.com/office/powerpoint/2010/main" val="833226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BAB9-E238-4124-9F6A-1B547D79C41A}"/>
              </a:ext>
            </a:extLst>
          </p:cNvPr>
          <p:cNvSpPr>
            <a:spLocks noGrp="1"/>
          </p:cNvSpPr>
          <p:nvPr>
            <p:ph type="title"/>
          </p:nvPr>
        </p:nvSpPr>
        <p:spPr/>
        <p:txBody>
          <a:bodyPr/>
          <a:lstStyle/>
          <a:p>
            <a:r>
              <a:rPr lang="en-IN" dirty="0"/>
              <a:t>Exceptions</a:t>
            </a:r>
          </a:p>
        </p:txBody>
      </p:sp>
      <p:graphicFrame>
        <p:nvGraphicFramePr>
          <p:cNvPr id="6" name="Table 5">
            <a:extLst>
              <a:ext uri="{FF2B5EF4-FFF2-40B4-BE49-F238E27FC236}">
                <a16:creationId xmlns:a16="http://schemas.microsoft.com/office/drawing/2014/main" id="{C573A1B8-B3FA-4577-A007-4B4B93D3BE38}"/>
              </a:ext>
            </a:extLst>
          </p:cNvPr>
          <p:cNvGraphicFramePr>
            <a:graphicFrameLocks noGrp="1"/>
          </p:cNvGraphicFramePr>
          <p:nvPr>
            <p:extLst>
              <p:ext uri="{D42A27DB-BD31-4B8C-83A1-F6EECF244321}">
                <p14:modId xmlns:p14="http://schemas.microsoft.com/office/powerpoint/2010/main" val="4146008579"/>
              </p:ext>
            </p:extLst>
          </p:nvPr>
        </p:nvGraphicFramePr>
        <p:xfrm>
          <a:off x="76200" y="1381125"/>
          <a:ext cx="8991600" cy="5324477"/>
        </p:xfrm>
        <a:graphic>
          <a:graphicData uri="http://schemas.openxmlformats.org/drawingml/2006/table">
            <a:tbl>
              <a:tblPr/>
              <a:tblGrid>
                <a:gridCol w="2133600">
                  <a:extLst>
                    <a:ext uri="{9D8B030D-6E8A-4147-A177-3AD203B41FA5}">
                      <a16:colId xmlns:a16="http://schemas.microsoft.com/office/drawing/2014/main" val="662629277"/>
                    </a:ext>
                  </a:extLst>
                </a:gridCol>
                <a:gridCol w="6858000">
                  <a:extLst>
                    <a:ext uri="{9D8B030D-6E8A-4147-A177-3AD203B41FA5}">
                      <a16:colId xmlns:a16="http://schemas.microsoft.com/office/drawing/2014/main" val="992645938"/>
                    </a:ext>
                  </a:extLst>
                </a:gridCol>
              </a:tblGrid>
              <a:tr h="654715">
                <a:tc>
                  <a:txBody>
                    <a:bodyPr/>
                    <a:lstStyle/>
                    <a:p>
                      <a:pPr algn="l" rtl="0" fontAlgn="t"/>
                      <a:r>
                        <a:rPr lang="en-IN" sz="1800" b="1" dirty="0">
                          <a:solidFill>
                            <a:srgbClr val="000000"/>
                          </a:solidFill>
                          <a:effectLst/>
                        </a:rPr>
                        <a:t>HandlerExceptionResolver</a:t>
                      </a: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dirty="0">
                          <a:solidFill>
                            <a:srgbClr val="000000"/>
                          </a:solidFill>
                          <a:effectLst/>
                        </a:rPr>
                        <a:t>Description</a:t>
                      </a: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06112396"/>
                  </a:ext>
                </a:extLst>
              </a:tr>
              <a:tr h="985815">
                <a:tc>
                  <a:txBody>
                    <a:bodyPr/>
                    <a:lstStyle/>
                    <a:p>
                      <a:pPr algn="l" rtl="0" fontAlgn="t"/>
                      <a:r>
                        <a:rPr lang="en-IN" sz="1800" b="0" dirty="0" err="1">
                          <a:solidFill>
                            <a:srgbClr val="000000"/>
                          </a:solidFill>
                          <a:effectLst/>
                          <a:latin typeface="inherit"/>
                        </a:rPr>
                        <a:t>SimpleMapping</a:t>
                      </a:r>
                      <a:r>
                        <a:rPr lang="en-IN" sz="1800" b="0" dirty="0">
                          <a:solidFill>
                            <a:srgbClr val="000000"/>
                          </a:solidFill>
                          <a:effectLst/>
                          <a:latin typeface="inherit"/>
                        </a:rPr>
                        <a:t> </a:t>
                      </a:r>
                      <a:r>
                        <a:rPr lang="en-IN" sz="1800" b="0" dirty="0" err="1">
                          <a:solidFill>
                            <a:srgbClr val="000000"/>
                          </a:solidFill>
                          <a:effectLst/>
                          <a:latin typeface="inherit"/>
                        </a:rPr>
                        <a:t>ExceptionResolver</a:t>
                      </a:r>
                      <a:endParaRPr lang="en-IN" sz="1800" b="0" dirty="0">
                        <a:solidFill>
                          <a:srgbClr val="000000"/>
                        </a:solidFill>
                        <a:effectLst/>
                        <a:latin typeface="inherit"/>
                      </a:endParaRP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1800" b="0" dirty="0">
                          <a:solidFill>
                            <a:srgbClr val="000000"/>
                          </a:solidFill>
                          <a:effectLst/>
                          <a:latin typeface="inherit"/>
                        </a:rPr>
                        <a:t>A mapping between exception class names and error view names. Useful for rendering error pages in a browser application.</a:t>
                      </a: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147144268"/>
                  </a:ext>
                </a:extLst>
              </a:tr>
              <a:tr h="1235317">
                <a:tc>
                  <a:txBody>
                    <a:bodyPr/>
                    <a:lstStyle/>
                    <a:p>
                      <a:pPr algn="l" rtl="0" fontAlgn="t"/>
                      <a:r>
                        <a:rPr lang="en-IN" sz="1800" b="0" u="none" strike="noStrike" dirty="0" err="1">
                          <a:solidFill>
                            <a:srgbClr val="097DFF"/>
                          </a:solidFill>
                          <a:effectLst/>
                          <a:latin typeface="inherit"/>
                        </a:rPr>
                        <a:t>DefaultHandler</a:t>
                      </a:r>
                      <a:r>
                        <a:rPr lang="en-IN" sz="1800" b="0" u="none" strike="noStrike" dirty="0">
                          <a:solidFill>
                            <a:srgbClr val="097DFF"/>
                          </a:solidFill>
                          <a:effectLst/>
                          <a:latin typeface="inherit"/>
                        </a:rPr>
                        <a:t> </a:t>
                      </a:r>
                      <a:r>
                        <a:rPr lang="en-IN" sz="1800" b="0" u="none" strike="noStrike" dirty="0" err="1">
                          <a:solidFill>
                            <a:srgbClr val="097DFF"/>
                          </a:solidFill>
                          <a:effectLst/>
                          <a:latin typeface="inherit"/>
                        </a:rPr>
                        <a:t>ExceptionResolver</a:t>
                      </a:r>
                      <a:endParaRPr lang="en-IN" sz="1800" b="0" dirty="0">
                        <a:solidFill>
                          <a:srgbClr val="000000"/>
                        </a:solidFill>
                        <a:effectLst/>
                        <a:latin typeface="inherit"/>
                      </a:endParaRP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1800" b="0" dirty="0">
                          <a:solidFill>
                            <a:srgbClr val="000000"/>
                          </a:solidFill>
                          <a:effectLst/>
                          <a:latin typeface="inherit"/>
                        </a:rPr>
                        <a:t>Resolves exceptions raised by Spring MVC and maps them to HTTP status codes. See also alternative </a:t>
                      </a:r>
                      <a:r>
                        <a:rPr lang="en-US" sz="1800" b="0" dirty="0" err="1">
                          <a:solidFill>
                            <a:srgbClr val="000000"/>
                          </a:solidFill>
                          <a:effectLst/>
                          <a:latin typeface="inherit"/>
                        </a:rPr>
                        <a:t>ResponseEntityExceptionHandler</a:t>
                      </a:r>
                      <a:r>
                        <a:rPr lang="en-US" sz="1800" b="0" dirty="0">
                          <a:solidFill>
                            <a:srgbClr val="000000"/>
                          </a:solidFill>
                          <a:effectLst/>
                          <a:latin typeface="inherit"/>
                        </a:rPr>
                        <a:t> and </a:t>
                      </a:r>
                      <a:r>
                        <a:rPr lang="en-US" sz="1800" b="0" u="none" strike="noStrike" dirty="0">
                          <a:solidFill>
                            <a:srgbClr val="097DFF"/>
                          </a:solidFill>
                          <a:effectLst/>
                          <a:latin typeface="inherit"/>
                        </a:rPr>
                        <a:t>REST API exceptions</a:t>
                      </a:r>
                      <a:r>
                        <a:rPr lang="en-US" sz="1800" b="0" dirty="0">
                          <a:solidFill>
                            <a:srgbClr val="000000"/>
                          </a:solidFill>
                          <a:effectLst/>
                          <a:latin typeface="inherit"/>
                        </a:rPr>
                        <a:t>.</a:t>
                      </a: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1235506547"/>
                  </a:ext>
                </a:extLst>
              </a:tr>
              <a:tr h="1235317">
                <a:tc>
                  <a:txBody>
                    <a:bodyPr/>
                    <a:lstStyle/>
                    <a:p>
                      <a:pPr algn="l" rtl="0" fontAlgn="t"/>
                      <a:r>
                        <a:rPr lang="en-IN" sz="1800" b="0" dirty="0" err="1">
                          <a:solidFill>
                            <a:srgbClr val="000000"/>
                          </a:solidFill>
                          <a:effectLst/>
                          <a:latin typeface="inherit"/>
                        </a:rPr>
                        <a:t>ResponseStatus</a:t>
                      </a:r>
                      <a:r>
                        <a:rPr lang="en-IN" sz="1800" b="0" dirty="0">
                          <a:solidFill>
                            <a:srgbClr val="000000"/>
                          </a:solidFill>
                          <a:effectLst/>
                          <a:latin typeface="inherit"/>
                        </a:rPr>
                        <a:t> </a:t>
                      </a:r>
                      <a:r>
                        <a:rPr lang="en-IN" sz="1800" b="0" dirty="0" err="1">
                          <a:solidFill>
                            <a:srgbClr val="000000"/>
                          </a:solidFill>
                          <a:effectLst/>
                          <a:latin typeface="inherit"/>
                        </a:rPr>
                        <a:t>ExceptionResolver</a:t>
                      </a:r>
                      <a:endParaRPr lang="en-IN" sz="1800" b="0" dirty="0">
                        <a:solidFill>
                          <a:srgbClr val="000000"/>
                        </a:solidFill>
                        <a:effectLst/>
                        <a:latin typeface="inherit"/>
                      </a:endParaRP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1800" b="0" dirty="0">
                          <a:solidFill>
                            <a:srgbClr val="000000"/>
                          </a:solidFill>
                          <a:effectLst/>
                          <a:latin typeface="inherit"/>
                        </a:rPr>
                        <a:t>Resolves exceptions with the @</a:t>
                      </a:r>
                      <a:r>
                        <a:rPr lang="en-US" sz="1800" b="0" dirty="0" err="1">
                          <a:solidFill>
                            <a:srgbClr val="000000"/>
                          </a:solidFill>
                          <a:effectLst/>
                          <a:latin typeface="inherit"/>
                        </a:rPr>
                        <a:t>ResponseStatus</a:t>
                      </a:r>
                      <a:r>
                        <a:rPr lang="en-US" sz="1800" b="0" dirty="0">
                          <a:solidFill>
                            <a:srgbClr val="000000"/>
                          </a:solidFill>
                          <a:effectLst/>
                          <a:latin typeface="inherit"/>
                        </a:rPr>
                        <a:t> annotation and maps them to HTTP status codes based on the value in the annotation.</a:t>
                      </a: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057433219"/>
                  </a:ext>
                </a:extLst>
              </a:tr>
              <a:tr h="1213313">
                <a:tc>
                  <a:txBody>
                    <a:bodyPr/>
                    <a:lstStyle/>
                    <a:p>
                      <a:pPr algn="l" rtl="0" fontAlgn="t"/>
                      <a:r>
                        <a:rPr lang="en-IN" sz="1800" b="0" dirty="0" err="1">
                          <a:solidFill>
                            <a:srgbClr val="000000"/>
                          </a:solidFill>
                          <a:effectLst/>
                          <a:latin typeface="inherit"/>
                        </a:rPr>
                        <a:t>ExceptionHandler</a:t>
                      </a:r>
                      <a:r>
                        <a:rPr lang="en-IN" sz="1800" b="0" dirty="0">
                          <a:solidFill>
                            <a:srgbClr val="000000"/>
                          </a:solidFill>
                          <a:effectLst/>
                          <a:latin typeface="inherit"/>
                        </a:rPr>
                        <a:t> </a:t>
                      </a:r>
                      <a:r>
                        <a:rPr lang="en-IN" sz="1800" b="0" dirty="0" err="1">
                          <a:solidFill>
                            <a:srgbClr val="000000"/>
                          </a:solidFill>
                          <a:effectLst/>
                          <a:latin typeface="inherit"/>
                        </a:rPr>
                        <a:t>ExceptionResolver</a:t>
                      </a:r>
                      <a:endParaRPr lang="en-IN" sz="1800" b="0" dirty="0">
                        <a:solidFill>
                          <a:srgbClr val="000000"/>
                        </a:solidFill>
                        <a:effectLst/>
                        <a:latin typeface="inherit"/>
                      </a:endParaRP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1800" b="0" dirty="0">
                          <a:solidFill>
                            <a:srgbClr val="000000"/>
                          </a:solidFill>
                          <a:effectLst/>
                          <a:latin typeface="inherit"/>
                        </a:rPr>
                        <a:t>Resolves exceptions by invoking an @</a:t>
                      </a:r>
                      <a:r>
                        <a:rPr lang="en-US" sz="1800" b="0" dirty="0" err="1">
                          <a:solidFill>
                            <a:srgbClr val="000000"/>
                          </a:solidFill>
                          <a:effectLst/>
                          <a:latin typeface="inherit"/>
                        </a:rPr>
                        <a:t>ExceptionHandler</a:t>
                      </a:r>
                      <a:r>
                        <a:rPr lang="en-US" sz="1800" b="0" dirty="0">
                          <a:solidFill>
                            <a:srgbClr val="000000"/>
                          </a:solidFill>
                          <a:effectLst/>
                          <a:latin typeface="inherit"/>
                        </a:rPr>
                        <a:t> method in a @Controller or a @</a:t>
                      </a:r>
                      <a:r>
                        <a:rPr lang="en-US" sz="1800" b="0" dirty="0" err="1">
                          <a:solidFill>
                            <a:srgbClr val="000000"/>
                          </a:solidFill>
                          <a:effectLst/>
                          <a:latin typeface="inherit"/>
                        </a:rPr>
                        <a:t>ControllerAdvice</a:t>
                      </a:r>
                      <a:r>
                        <a:rPr lang="en-US" sz="1800" b="0" dirty="0">
                          <a:solidFill>
                            <a:srgbClr val="000000"/>
                          </a:solidFill>
                          <a:effectLst/>
                          <a:latin typeface="inherit"/>
                        </a:rPr>
                        <a:t> class. </a:t>
                      </a:r>
                    </a:p>
                  </a:txBody>
                  <a:tcPr marL="77813" marR="77813" marT="38907" marB="3890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985443146"/>
                  </a:ext>
                </a:extLst>
              </a:tr>
            </a:tbl>
          </a:graphicData>
        </a:graphic>
      </p:graphicFrame>
    </p:spTree>
    <p:extLst>
      <p:ext uri="{BB962C8B-B14F-4D97-AF65-F5344CB8AC3E}">
        <p14:creationId xmlns:p14="http://schemas.microsoft.com/office/powerpoint/2010/main" val="726836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F73D-6495-4DC2-BEF0-D3FB89F07DC0}"/>
              </a:ext>
            </a:extLst>
          </p:cNvPr>
          <p:cNvSpPr>
            <a:spLocks noGrp="1"/>
          </p:cNvSpPr>
          <p:nvPr>
            <p:ph type="title"/>
          </p:nvPr>
        </p:nvSpPr>
        <p:spPr/>
        <p:txBody>
          <a:bodyPr/>
          <a:lstStyle/>
          <a:p>
            <a:r>
              <a:rPr lang="en-IN" b="0" dirty="0"/>
              <a:t>View Resolution</a:t>
            </a:r>
            <a:br>
              <a:rPr lang="en-IN" b="0" dirty="0"/>
            </a:br>
            <a:endParaRPr lang="en-IN" dirty="0"/>
          </a:p>
        </p:txBody>
      </p:sp>
      <p:sp>
        <p:nvSpPr>
          <p:cNvPr id="3" name="Content Placeholder 2">
            <a:extLst>
              <a:ext uri="{FF2B5EF4-FFF2-40B4-BE49-F238E27FC236}">
                <a16:creationId xmlns:a16="http://schemas.microsoft.com/office/drawing/2014/main" id="{182471FE-5B36-447E-A439-CB9634E27FFF}"/>
              </a:ext>
            </a:extLst>
          </p:cNvPr>
          <p:cNvSpPr>
            <a:spLocks noGrp="1"/>
          </p:cNvSpPr>
          <p:nvPr>
            <p:ph idx="1"/>
          </p:nvPr>
        </p:nvSpPr>
        <p:spPr/>
        <p:txBody>
          <a:bodyPr/>
          <a:lstStyle/>
          <a:p>
            <a:r>
              <a:rPr lang="en-US" dirty="0"/>
              <a:t>Spring MVC defines the View Resolver </a:t>
            </a:r>
          </a:p>
          <a:p>
            <a:r>
              <a:rPr lang="en-US" dirty="0"/>
              <a:t>View interfaces that render models in a browser without tying to a specific view technology. </a:t>
            </a:r>
          </a:p>
          <a:p>
            <a:r>
              <a:rPr lang="en-US" dirty="0"/>
              <a:t>View Resolver provides a mapping between view names and actual views. </a:t>
            </a:r>
          </a:p>
          <a:p>
            <a:r>
              <a:rPr lang="en-US" dirty="0"/>
              <a:t>View addresses the preparation of data before handing over to a specific view technology.</a:t>
            </a:r>
            <a:endParaRPr lang="en-IN" dirty="0"/>
          </a:p>
        </p:txBody>
      </p:sp>
    </p:spTree>
    <p:extLst>
      <p:ext uri="{BB962C8B-B14F-4D97-AF65-F5344CB8AC3E}">
        <p14:creationId xmlns:p14="http://schemas.microsoft.com/office/powerpoint/2010/main" val="1395239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0148-1213-4247-9789-8095CFCED4BA}"/>
              </a:ext>
            </a:extLst>
          </p:cNvPr>
          <p:cNvSpPr>
            <a:spLocks noGrp="1"/>
          </p:cNvSpPr>
          <p:nvPr>
            <p:ph type="title"/>
          </p:nvPr>
        </p:nvSpPr>
        <p:spPr/>
        <p:txBody>
          <a:bodyPr/>
          <a:lstStyle/>
          <a:p>
            <a:r>
              <a:rPr lang="en-IN" dirty="0"/>
              <a:t>ViewResolver implementations</a:t>
            </a:r>
          </a:p>
        </p:txBody>
      </p:sp>
      <p:graphicFrame>
        <p:nvGraphicFramePr>
          <p:cNvPr id="4" name="Table 3">
            <a:extLst>
              <a:ext uri="{FF2B5EF4-FFF2-40B4-BE49-F238E27FC236}">
                <a16:creationId xmlns:a16="http://schemas.microsoft.com/office/drawing/2014/main" id="{B6B0CCDF-4376-4A6F-B70B-4A6E72F20745}"/>
              </a:ext>
            </a:extLst>
          </p:cNvPr>
          <p:cNvGraphicFramePr>
            <a:graphicFrameLocks noGrp="1"/>
          </p:cNvGraphicFramePr>
          <p:nvPr>
            <p:extLst>
              <p:ext uri="{D42A27DB-BD31-4B8C-83A1-F6EECF244321}">
                <p14:modId xmlns:p14="http://schemas.microsoft.com/office/powerpoint/2010/main" val="3238903523"/>
              </p:ext>
            </p:extLst>
          </p:nvPr>
        </p:nvGraphicFramePr>
        <p:xfrm>
          <a:off x="232482" y="1600200"/>
          <a:ext cx="8679036" cy="4546957"/>
        </p:xfrm>
        <a:graphic>
          <a:graphicData uri="http://schemas.openxmlformats.org/drawingml/2006/table">
            <a:tbl>
              <a:tblPr/>
              <a:tblGrid>
                <a:gridCol w="2663118">
                  <a:extLst>
                    <a:ext uri="{9D8B030D-6E8A-4147-A177-3AD203B41FA5}">
                      <a16:colId xmlns:a16="http://schemas.microsoft.com/office/drawing/2014/main" val="4277467564"/>
                    </a:ext>
                  </a:extLst>
                </a:gridCol>
                <a:gridCol w="6015918">
                  <a:extLst>
                    <a:ext uri="{9D8B030D-6E8A-4147-A177-3AD203B41FA5}">
                      <a16:colId xmlns:a16="http://schemas.microsoft.com/office/drawing/2014/main" val="169535982"/>
                    </a:ext>
                  </a:extLst>
                </a:gridCol>
              </a:tblGrid>
              <a:tr h="332718">
                <a:tc>
                  <a:txBody>
                    <a:bodyPr/>
                    <a:lstStyle/>
                    <a:p>
                      <a:pPr algn="l" rtl="0" fontAlgn="t"/>
                      <a:r>
                        <a:rPr lang="en-IN" sz="2000" b="1">
                          <a:solidFill>
                            <a:srgbClr val="000000"/>
                          </a:solidFill>
                          <a:effectLst/>
                        </a:rPr>
                        <a:t>ViewResolver</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2000" b="1">
                          <a:solidFill>
                            <a:srgbClr val="000000"/>
                          </a:solidFill>
                          <a:effectLst/>
                        </a:rPr>
                        <a:t>Description</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3936376053"/>
                  </a:ext>
                </a:extLst>
              </a:tr>
              <a:tr h="2828104">
                <a:tc>
                  <a:txBody>
                    <a:bodyPr/>
                    <a:lstStyle/>
                    <a:p>
                      <a:pPr algn="l" rtl="0" fontAlgn="t"/>
                      <a:r>
                        <a:rPr lang="en-IN" sz="2000" b="0" dirty="0" err="1">
                          <a:solidFill>
                            <a:srgbClr val="000000"/>
                          </a:solidFill>
                          <a:effectLst/>
                          <a:latin typeface="inherit"/>
                        </a:rPr>
                        <a:t>AbstractCachingView</a:t>
                      </a:r>
                      <a:r>
                        <a:rPr lang="en-IN" sz="2000" b="0" dirty="0">
                          <a:solidFill>
                            <a:srgbClr val="000000"/>
                          </a:solidFill>
                          <a:effectLst/>
                          <a:latin typeface="inherit"/>
                        </a:rPr>
                        <a:t>  Resolver</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2000" b="0" dirty="0">
                          <a:solidFill>
                            <a:srgbClr val="000000"/>
                          </a:solidFill>
                          <a:effectLst/>
                          <a:latin typeface="inherit"/>
                        </a:rPr>
                        <a:t>Sub-classes of </a:t>
                      </a:r>
                      <a:r>
                        <a:rPr lang="en-US" sz="2000" b="0" dirty="0" err="1">
                          <a:solidFill>
                            <a:srgbClr val="000000"/>
                          </a:solidFill>
                          <a:effectLst/>
                          <a:latin typeface="inherit"/>
                        </a:rPr>
                        <a:t>AbstractCachingViewResolver</a:t>
                      </a:r>
                      <a:r>
                        <a:rPr lang="en-US" sz="2000" b="0" dirty="0">
                          <a:solidFill>
                            <a:srgbClr val="000000"/>
                          </a:solidFill>
                          <a:effectLst/>
                          <a:latin typeface="inherit"/>
                        </a:rPr>
                        <a:t> cache view instances that they resolve. </a:t>
                      </a:r>
                    </a:p>
                    <a:p>
                      <a:pPr algn="l" rtl="0" fontAlgn="t"/>
                      <a:r>
                        <a:rPr lang="en-US" sz="2000" b="0" dirty="0">
                          <a:solidFill>
                            <a:srgbClr val="000000"/>
                          </a:solidFill>
                          <a:effectLst/>
                          <a:latin typeface="inherit"/>
                        </a:rPr>
                        <a:t>Caching improves performance of certain view technologies. </a:t>
                      </a:r>
                    </a:p>
                    <a:p>
                      <a:pPr algn="l" rtl="0" fontAlgn="t"/>
                      <a:r>
                        <a:rPr lang="en-US" sz="2000" b="0" dirty="0">
                          <a:solidFill>
                            <a:srgbClr val="000000"/>
                          </a:solidFill>
                          <a:effectLst/>
                          <a:latin typeface="inherit"/>
                        </a:rPr>
                        <a:t>To turn off the cache set the cache property to false. </a:t>
                      </a:r>
                    </a:p>
                    <a:p>
                      <a:pPr algn="l" rtl="0" fontAlgn="t"/>
                      <a:r>
                        <a:rPr lang="en-US" sz="2000" b="0" dirty="0">
                          <a:solidFill>
                            <a:srgbClr val="000000"/>
                          </a:solidFill>
                          <a:effectLst/>
                          <a:latin typeface="inherit"/>
                        </a:rPr>
                        <a:t>Furthermore, if view is refreshed at runtime (for example, when a </a:t>
                      </a:r>
                      <a:r>
                        <a:rPr lang="en-US" sz="2000" b="0" dirty="0" err="1">
                          <a:solidFill>
                            <a:srgbClr val="000000"/>
                          </a:solidFill>
                          <a:effectLst/>
                          <a:latin typeface="inherit"/>
                        </a:rPr>
                        <a:t>FreeMarker</a:t>
                      </a:r>
                      <a:r>
                        <a:rPr lang="en-US" sz="2000" b="0" dirty="0">
                          <a:solidFill>
                            <a:srgbClr val="000000"/>
                          </a:solidFill>
                          <a:effectLst/>
                          <a:latin typeface="inherit"/>
                        </a:rPr>
                        <a:t> template is modified), use the </a:t>
                      </a:r>
                      <a:r>
                        <a:rPr lang="en-US" sz="2000" b="0" dirty="0" err="1">
                          <a:solidFill>
                            <a:srgbClr val="000000"/>
                          </a:solidFill>
                          <a:effectLst/>
                          <a:latin typeface="inherit"/>
                        </a:rPr>
                        <a:t>removeFromCache</a:t>
                      </a:r>
                      <a:r>
                        <a:rPr lang="en-US" sz="2000" b="0" dirty="0">
                          <a:solidFill>
                            <a:srgbClr val="000000"/>
                          </a:solidFill>
                          <a:effectLst/>
                          <a:latin typeface="inherit"/>
                        </a:rPr>
                        <a:t>(String </a:t>
                      </a:r>
                      <a:r>
                        <a:rPr lang="en-US" sz="2000" b="0" dirty="0" err="1">
                          <a:solidFill>
                            <a:srgbClr val="000000"/>
                          </a:solidFill>
                          <a:effectLst/>
                          <a:latin typeface="inherit"/>
                        </a:rPr>
                        <a:t>viewName</a:t>
                      </a:r>
                      <a:r>
                        <a:rPr lang="en-US" sz="2000" b="0" dirty="0">
                          <a:solidFill>
                            <a:srgbClr val="000000"/>
                          </a:solidFill>
                          <a:effectLst/>
                          <a:latin typeface="inherit"/>
                        </a:rPr>
                        <a:t>, Locale loc) method.</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001560356"/>
                  </a:ext>
                </a:extLst>
              </a:tr>
              <a:tr h="1330873">
                <a:tc>
                  <a:txBody>
                    <a:bodyPr/>
                    <a:lstStyle/>
                    <a:p>
                      <a:pPr algn="l" rtl="0" fontAlgn="t"/>
                      <a:r>
                        <a:rPr lang="en-IN" sz="2000" b="0">
                          <a:solidFill>
                            <a:srgbClr val="000000"/>
                          </a:solidFill>
                          <a:effectLst/>
                          <a:latin typeface="inherit"/>
                        </a:rPr>
                        <a:t>XmlViewResolver</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2000" b="0" dirty="0">
                          <a:solidFill>
                            <a:srgbClr val="000000"/>
                          </a:solidFill>
                          <a:effectLst/>
                          <a:latin typeface="inherit"/>
                        </a:rPr>
                        <a:t>Implementation of </a:t>
                      </a:r>
                      <a:r>
                        <a:rPr lang="en-US" sz="2000" b="0" dirty="0" err="1">
                          <a:solidFill>
                            <a:srgbClr val="000000"/>
                          </a:solidFill>
                          <a:effectLst/>
                          <a:latin typeface="inherit"/>
                        </a:rPr>
                        <a:t>ViewResolver</a:t>
                      </a:r>
                      <a:r>
                        <a:rPr lang="en-US" sz="2000" b="0" dirty="0">
                          <a:solidFill>
                            <a:srgbClr val="000000"/>
                          </a:solidFill>
                          <a:effectLst/>
                          <a:latin typeface="inherit"/>
                        </a:rPr>
                        <a:t> that accepts a configuration file written in XML with the same DTD as Spring’s XML bean factories. The default configuration file is /WEB-INF/views.xml.</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673341135"/>
                  </a:ext>
                </a:extLst>
              </a:tr>
            </a:tbl>
          </a:graphicData>
        </a:graphic>
      </p:graphicFrame>
      <p:sp>
        <p:nvSpPr>
          <p:cNvPr id="5" name="Rectangle 1">
            <a:extLst>
              <a:ext uri="{FF2B5EF4-FFF2-40B4-BE49-F238E27FC236}">
                <a16:creationId xmlns:a16="http://schemas.microsoft.com/office/drawing/2014/main" id="{1E3D4D84-A8FA-4F1A-BD19-5187E3592A60}"/>
              </a:ext>
            </a:extLst>
          </p:cNvPr>
          <p:cNvSpPr>
            <a:spLocks noChangeArrowheads="1"/>
          </p:cNvSpPr>
          <p:nvPr/>
        </p:nvSpPr>
        <p:spPr bwMode="auto">
          <a:xfrm>
            <a:off x="747007" y="1057960"/>
            <a:ext cx="92256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439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0148-1213-4247-9789-8095CFCED4BA}"/>
              </a:ext>
            </a:extLst>
          </p:cNvPr>
          <p:cNvSpPr>
            <a:spLocks noGrp="1"/>
          </p:cNvSpPr>
          <p:nvPr>
            <p:ph type="title"/>
          </p:nvPr>
        </p:nvSpPr>
        <p:spPr/>
        <p:txBody>
          <a:bodyPr/>
          <a:lstStyle/>
          <a:p>
            <a:r>
              <a:rPr lang="en-IN" dirty="0"/>
              <a:t>ViewResolver implementations</a:t>
            </a:r>
          </a:p>
        </p:txBody>
      </p:sp>
      <p:graphicFrame>
        <p:nvGraphicFramePr>
          <p:cNvPr id="4" name="Table 3">
            <a:extLst>
              <a:ext uri="{FF2B5EF4-FFF2-40B4-BE49-F238E27FC236}">
                <a16:creationId xmlns:a16="http://schemas.microsoft.com/office/drawing/2014/main" id="{B6B0CCDF-4376-4A6F-B70B-4A6E72F20745}"/>
              </a:ext>
            </a:extLst>
          </p:cNvPr>
          <p:cNvGraphicFramePr>
            <a:graphicFrameLocks noGrp="1"/>
          </p:cNvGraphicFramePr>
          <p:nvPr>
            <p:extLst>
              <p:ext uri="{D42A27DB-BD31-4B8C-83A1-F6EECF244321}">
                <p14:modId xmlns:p14="http://schemas.microsoft.com/office/powerpoint/2010/main" val="3095205214"/>
              </p:ext>
            </p:extLst>
          </p:nvPr>
        </p:nvGraphicFramePr>
        <p:xfrm>
          <a:off x="232482" y="1600200"/>
          <a:ext cx="8679036" cy="4041937"/>
        </p:xfrm>
        <a:graphic>
          <a:graphicData uri="http://schemas.openxmlformats.org/drawingml/2006/table">
            <a:tbl>
              <a:tblPr/>
              <a:tblGrid>
                <a:gridCol w="2663118">
                  <a:extLst>
                    <a:ext uri="{9D8B030D-6E8A-4147-A177-3AD203B41FA5}">
                      <a16:colId xmlns:a16="http://schemas.microsoft.com/office/drawing/2014/main" val="4277467564"/>
                    </a:ext>
                  </a:extLst>
                </a:gridCol>
                <a:gridCol w="6015918">
                  <a:extLst>
                    <a:ext uri="{9D8B030D-6E8A-4147-A177-3AD203B41FA5}">
                      <a16:colId xmlns:a16="http://schemas.microsoft.com/office/drawing/2014/main" val="169535982"/>
                    </a:ext>
                  </a:extLst>
                </a:gridCol>
              </a:tblGrid>
              <a:tr h="460195">
                <a:tc>
                  <a:txBody>
                    <a:bodyPr/>
                    <a:lstStyle/>
                    <a:p>
                      <a:pPr algn="l" rtl="0" fontAlgn="t"/>
                      <a:r>
                        <a:rPr lang="en-IN" sz="2000" b="1">
                          <a:solidFill>
                            <a:srgbClr val="000000"/>
                          </a:solidFill>
                          <a:effectLst/>
                        </a:rPr>
                        <a:t>ViewResolver</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2000" b="1">
                          <a:solidFill>
                            <a:srgbClr val="000000"/>
                          </a:solidFill>
                          <a:effectLst/>
                        </a:rPr>
                        <a:t>Description</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3936376053"/>
                  </a:ext>
                </a:extLst>
              </a:tr>
              <a:tr h="1521005">
                <a:tc>
                  <a:txBody>
                    <a:bodyPr/>
                    <a:lstStyle/>
                    <a:p>
                      <a:pPr algn="l" rtl="0" fontAlgn="t"/>
                      <a:r>
                        <a:rPr lang="en-IN" b="0" dirty="0" err="1">
                          <a:solidFill>
                            <a:srgbClr val="000000"/>
                          </a:solidFill>
                          <a:effectLst/>
                          <a:latin typeface="inherit"/>
                        </a:rPr>
                        <a:t>ResourceBundleView</a:t>
                      </a:r>
                      <a:r>
                        <a:rPr lang="en-IN" b="0" dirty="0">
                          <a:solidFill>
                            <a:srgbClr val="000000"/>
                          </a:solidFill>
                          <a:effectLst/>
                          <a:latin typeface="inherit"/>
                        </a:rPr>
                        <a:t> Resolver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Implementation of </a:t>
                      </a:r>
                      <a:r>
                        <a:rPr lang="en-US" b="0" dirty="0" err="1">
                          <a:solidFill>
                            <a:srgbClr val="000000"/>
                          </a:solidFill>
                          <a:effectLst/>
                          <a:latin typeface="inherit"/>
                        </a:rPr>
                        <a:t>ViewResolver</a:t>
                      </a:r>
                      <a:r>
                        <a:rPr lang="en-US" b="0" dirty="0">
                          <a:solidFill>
                            <a:srgbClr val="000000"/>
                          </a:solidFill>
                          <a:effectLst/>
                          <a:latin typeface="inherit"/>
                        </a:rPr>
                        <a:t> that uses bean definitions in a </a:t>
                      </a:r>
                      <a:r>
                        <a:rPr lang="en-US" b="0" dirty="0" err="1">
                          <a:solidFill>
                            <a:srgbClr val="000000"/>
                          </a:solidFill>
                          <a:effectLst/>
                          <a:latin typeface="inherit"/>
                        </a:rPr>
                        <a:t>ResourceBundle</a:t>
                      </a:r>
                      <a:r>
                        <a:rPr lang="en-US" b="0" dirty="0">
                          <a:solidFill>
                            <a:srgbClr val="000000"/>
                          </a:solidFill>
                          <a:effectLst/>
                          <a:latin typeface="inherit"/>
                        </a:rPr>
                        <a:t>, specified by the bundle base name. For each view it is supposed to resolve, it uses the value of the property [</a:t>
                      </a:r>
                      <a:r>
                        <a:rPr lang="en-US" b="0" dirty="0" err="1">
                          <a:solidFill>
                            <a:srgbClr val="000000"/>
                          </a:solidFill>
                          <a:effectLst/>
                          <a:latin typeface="inherit"/>
                        </a:rPr>
                        <a:t>viewname</a:t>
                      </a:r>
                      <a:r>
                        <a:rPr lang="en-US" b="0" dirty="0">
                          <a:solidFill>
                            <a:srgbClr val="000000"/>
                          </a:solidFill>
                          <a:effectLst/>
                          <a:latin typeface="inherit"/>
                        </a:rPr>
                        <a:t>].(class) as the view class and the value of the property [viewname].url as the view URL.</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001560356"/>
                  </a:ext>
                </a:extLst>
              </a:tr>
              <a:tr h="2060737">
                <a:tc>
                  <a:txBody>
                    <a:bodyPr/>
                    <a:lstStyle/>
                    <a:p>
                      <a:pPr algn="l" rtl="0" fontAlgn="t"/>
                      <a:r>
                        <a:rPr lang="en-IN" b="0">
                          <a:solidFill>
                            <a:srgbClr val="000000"/>
                          </a:solidFill>
                          <a:effectLst/>
                          <a:latin typeface="inherit"/>
                        </a:rPr>
                        <a:t>UrlBasedViewResolver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Simple implementation of the </a:t>
                      </a:r>
                      <a:r>
                        <a:rPr lang="en-US" b="0" dirty="0" err="1">
                          <a:solidFill>
                            <a:srgbClr val="000000"/>
                          </a:solidFill>
                          <a:effectLst/>
                          <a:latin typeface="inherit"/>
                        </a:rPr>
                        <a:t>ViewResolver</a:t>
                      </a:r>
                      <a:r>
                        <a:rPr lang="en-US" b="0" dirty="0">
                          <a:solidFill>
                            <a:srgbClr val="000000"/>
                          </a:solidFill>
                          <a:effectLst/>
                          <a:latin typeface="inherit"/>
                        </a:rPr>
                        <a:t> interface that affects the direct resolution of logical view names to URLs without an explicit mapping definition. This is appropriate if your logical names match the names of your view resources in a straightforward manner, without the need for arbitrary mappings.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673341135"/>
                  </a:ext>
                </a:extLst>
              </a:tr>
            </a:tbl>
          </a:graphicData>
        </a:graphic>
      </p:graphicFrame>
      <p:sp>
        <p:nvSpPr>
          <p:cNvPr id="5" name="Rectangle 1">
            <a:extLst>
              <a:ext uri="{FF2B5EF4-FFF2-40B4-BE49-F238E27FC236}">
                <a16:creationId xmlns:a16="http://schemas.microsoft.com/office/drawing/2014/main" id="{1E3D4D84-A8FA-4F1A-BD19-5187E3592A60}"/>
              </a:ext>
            </a:extLst>
          </p:cNvPr>
          <p:cNvSpPr>
            <a:spLocks noChangeArrowheads="1"/>
          </p:cNvSpPr>
          <p:nvPr/>
        </p:nvSpPr>
        <p:spPr bwMode="auto">
          <a:xfrm>
            <a:off x="747007" y="1057960"/>
            <a:ext cx="92256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32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0148-1213-4247-9789-8095CFCED4BA}"/>
              </a:ext>
            </a:extLst>
          </p:cNvPr>
          <p:cNvSpPr>
            <a:spLocks noGrp="1"/>
          </p:cNvSpPr>
          <p:nvPr>
            <p:ph type="title"/>
          </p:nvPr>
        </p:nvSpPr>
        <p:spPr/>
        <p:txBody>
          <a:bodyPr/>
          <a:lstStyle/>
          <a:p>
            <a:r>
              <a:rPr lang="en-IN" dirty="0"/>
              <a:t>ViewResolver implementations</a:t>
            </a:r>
          </a:p>
        </p:txBody>
      </p:sp>
      <p:graphicFrame>
        <p:nvGraphicFramePr>
          <p:cNvPr id="4" name="Table 3">
            <a:extLst>
              <a:ext uri="{FF2B5EF4-FFF2-40B4-BE49-F238E27FC236}">
                <a16:creationId xmlns:a16="http://schemas.microsoft.com/office/drawing/2014/main" id="{B6B0CCDF-4376-4A6F-B70B-4A6E72F20745}"/>
              </a:ext>
            </a:extLst>
          </p:cNvPr>
          <p:cNvGraphicFramePr>
            <a:graphicFrameLocks noGrp="1"/>
          </p:cNvGraphicFramePr>
          <p:nvPr>
            <p:extLst>
              <p:ext uri="{D42A27DB-BD31-4B8C-83A1-F6EECF244321}">
                <p14:modId xmlns:p14="http://schemas.microsoft.com/office/powerpoint/2010/main" val="1174939813"/>
              </p:ext>
            </p:extLst>
          </p:nvPr>
        </p:nvGraphicFramePr>
        <p:xfrm>
          <a:off x="232482" y="1600200"/>
          <a:ext cx="8679036" cy="4041938"/>
        </p:xfrm>
        <a:graphic>
          <a:graphicData uri="http://schemas.openxmlformats.org/drawingml/2006/table">
            <a:tbl>
              <a:tblPr/>
              <a:tblGrid>
                <a:gridCol w="2663118">
                  <a:extLst>
                    <a:ext uri="{9D8B030D-6E8A-4147-A177-3AD203B41FA5}">
                      <a16:colId xmlns:a16="http://schemas.microsoft.com/office/drawing/2014/main" val="4277467564"/>
                    </a:ext>
                  </a:extLst>
                </a:gridCol>
                <a:gridCol w="6015918">
                  <a:extLst>
                    <a:ext uri="{9D8B030D-6E8A-4147-A177-3AD203B41FA5}">
                      <a16:colId xmlns:a16="http://schemas.microsoft.com/office/drawing/2014/main" val="169535982"/>
                    </a:ext>
                  </a:extLst>
                </a:gridCol>
              </a:tblGrid>
              <a:tr h="460195">
                <a:tc>
                  <a:txBody>
                    <a:bodyPr/>
                    <a:lstStyle/>
                    <a:p>
                      <a:pPr algn="l" rtl="0" fontAlgn="t"/>
                      <a:r>
                        <a:rPr lang="en-IN" sz="2000" b="1">
                          <a:solidFill>
                            <a:srgbClr val="000000"/>
                          </a:solidFill>
                          <a:effectLst/>
                        </a:rPr>
                        <a:t>ViewResolver</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2000" b="1" dirty="0">
                          <a:solidFill>
                            <a:srgbClr val="000000"/>
                          </a:solidFill>
                          <a:effectLst/>
                        </a:rPr>
                        <a:t>Description</a:t>
                      </a:r>
                    </a:p>
                  </a:txBody>
                  <a:tcPr marL="83180" marR="83180" marT="41590" marB="41590">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3936376053"/>
                  </a:ext>
                </a:extLst>
              </a:tr>
              <a:tr h="1521005">
                <a:tc>
                  <a:txBody>
                    <a:bodyPr/>
                    <a:lstStyle/>
                    <a:p>
                      <a:pPr algn="l" rtl="0" fontAlgn="t"/>
                      <a:r>
                        <a:rPr lang="en-IN" b="0" dirty="0" err="1">
                          <a:solidFill>
                            <a:srgbClr val="000000"/>
                          </a:solidFill>
                          <a:effectLst/>
                          <a:latin typeface="inherit"/>
                        </a:rPr>
                        <a:t>InternalResourceViewResolver</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Convenient subclass of </a:t>
                      </a:r>
                      <a:r>
                        <a:rPr lang="en-US" b="0" dirty="0" err="1">
                          <a:solidFill>
                            <a:srgbClr val="000000"/>
                          </a:solidFill>
                          <a:effectLst/>
                          <a:latin typeface="inherit"/>
                        </a:rPr>
                        <a:t>UrlBasedViewResolver</a:t>
                      </a:r>
                      <a:r>
                        <a:rPr lang="en-US" b="0" dirty="0">
                          <a:solidFill>
                            <a:srgbClr val="000000"/>
                          </a:solidFill>
                          <a:effectLst/>
                          <a:latin typeface="inherit"/>
                        </a:rPr>
                        <a:t> that supports </a:t>
                      </a:r>
                      <a:r>
                        <a:rPr lang="en-US" b="0" dirty="0" err="1">
                          <a:solidFill>
                            <a:srgbClr val="000000"/>
                          </a:solidFill>
                          <a:effectLst/>
                          <a:latin typeface="inherit"/>
                        </a:rPr>
                        <a:t>InternalResourceView</a:t>
                      </a:r>
                      <a:r>
                        <a:rPr lang="en-US" b="0" dirty="0">
                          <a:solidFill>
                            <a:srgbClr val="000000"/>
                          </a:solidFill>
                          <a:effectLst/>
                          <a:latin typeface="inherit"/>
                        </a:rPr>
                        <a:t> (in effect, Servlets and JSPs) and subclasses such as </a:t>
                      </a:r>
                      <a:r>
                        <a:rPr lang="en-US" b="0" dirty="0" err="1">
                          <a:solidFill>
                            <a:srgbClr val="000000"/>
                          </a:solidFill>
                          <a:effectLst/>
                          <a:latin typeface="inherit"/>
                        </a:rPr>
                        <a:t>JstlView</a:t>
                      </a:r>
                      <a:r>
                        <a:rPr lang="en-US" b="0" dirty="0">
                          <a:solidFill>
                            <a:srgbClr val="000000"/>
                          </a:solidFill>
                          <a:effectLst/>
                          <a:latin typeface="inherit"/>
                        </a:rPr>
                        <a:t> and </a:t>
                      </a:r>
                      <a:r>
                        <a:rPr lang="en-US" b="0" dirty="0" err="1">
                          <a:solidFill>
                            <a:srgbClr val="000000"/>
                          </a:solidFill>
                          <a:effectLst/>
                          <a:latin typeface="inherit"/>
                        </a:rPr>
                        <a:t>TilesView</a:t>
                      </a:r>
                      <a:r>
                        <a:rPr lang="en-US" b="0" dirty="0">
                          <a:solidFill>
                            <a:srgbClr val="000000"/>
                          </a:solidFill>
                          <a:effectLst/>
                          <a:latin typeface="inherit"/>
                        </a:rPr>
                        <a:t>. You can specify the view class for all views generated by this resolver by using </a:t>
                      </a:r>
                      <a:r>
                        <a:rPr lang="en-US" b="0" dirty="0" err="1">
                          <a:solidFill>
                            <a:srgbClr val="000000"/>
                          </a:solidFill>
                          <a:effectLst/>
                          <a:latin typeface="inherit"/>
                        </a:rPr>
                        <a:t>setViewClass</a:t>
                      </a:r>
                      <a:r>
                        <a:rPr lang="en-US" b="0" dirty="0">
                          <a:solidFill>
                            <a:srgbClr val="000000"/>
                          </a:solidFill>
                          <a:effectLst/>
                          <a:latin typeface="inherit"/>
                        </a:rPr>
                        <a:t>(..).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001560356"/>
                  </a:ext>
                </a:extLst>
              </a:tr>
              <a:tr h="1030369">
                <a:tc>
                  <a:txBody>
                    <a:bodyPr/>
                    <a:lstStyle/>
                    <a:p>
                      <a:pPr algn="l" rtl="0" fontAlgn="t"/>
                      <a:r>
                        <a:rPr lang="en-IN" b="0" dirty="0" err="1">
                          <a:solidFill>
                            <a:srgbClr val="000000"/>
                          </a:solidFill>
                          <a:effectLst/>
                          <a:latin typeface="inherit"/>
                        </a:rPr>
                        <a:t>FreeMarkerViewResolver</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Convenient subclass of </a:t>
                      </a:r>
                      <a:r>
                        <a:rPr lang="en-US" b="0" dirty="0" err="1">
                          <a:solidFill>
                            <a:srgbClr val="000000"/>
                          </a:solidFill>
                          <a:effectLst/>
                          <a:latin typeface="inherit"/>
                        </a:rPr>
                        <a:t>UrlBasedViewResolver</a:t>
                      </a:r>
                      <a:r>
                        <a:rPr lang="en-US" b="0" dirty="0">
                          <a:solidFill>
                            <a:srgbClr val="000000"/>
                          </a:solidFill>
                          <a:effectLst/>
                          <a:latin typeface="inherit"/>
                        </a:rPr>
                        <a:t> that supports </a:t>
                      </a:r>
                      <a:r>
                        <a:rPr lang="en-US" b="0" dirty="0" err="1">
                          <a:solidFill>
                            <a:srgbClr val="000000"/>
                          </a:solidFill>
                          <a:effectLst/>
                          <a:latin typeface="inherit"/>
                        </a:rPr>
                        <a:t>FreeMarkerView</a:t>
                      </a:r>
                      <a:r>
                        <a:rPr lang="en-US" b="0" dirty="0">
                          <a:solidFill>
                            <a:srgbClr val="000000"/>
                          </a:solidFill>
                          <a:effectLst/>
                          <a:latin typeface="inherit"/>
                        </a:rPr>
                        <a:t> and custom subclasses of them.</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673341135"/>
                  </a:ext>
                </a:extLst>
              </a:tr>
              <a:tr h="1030369">
                <a:tc>
                  <a:txBody>
                    <a:bodyPr/>
                    <a:lstStyle/>
                    <a:p>
                      <a:pPr algn="l" rtl="0" fontAlgn="t"/>
                      <a:r>
                        <a:rPr lang="en-IN" b="0" dirty="0" err="1">
                          <a:solidFill>
                            <a:srgbClr val="000000"/>
                          </a:solidFill>
                          <a:effectLst/>
                          <a:latin typeface="inherit"/>
                        </a:rPr>
                        <a:t>ContentNegotiatingView</a:t>
                      </a:r>
                      <a:r>
                        <a:rPr lang="en-IN" b="0" dirty="0">
                          <a:solidFill>
                            <a:srgbClr val="000000"/>
                          </a:solidFill>
                          <a:effectLst/>
                          <a:latin typeface="inherit"/>
                        </a:rPr>
                        <a:t> Resolver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Implementation of the </a:t>
                      </a:r>
                      <a:r>
                        <a:rPr lang="en-US" b="0" dirty="0" err="1">
                          <a:solidFill>
                            <a:srgbClr val="000000"/>
                          </a:solidFill>
                          <a:effectLst/>
                          <a:latin typeface="inherit"/>
                        </a:rPr>
                        <a:t>ViewResolver</a:t>
                      </a:r>
                      <a:r>
                        <a:rPr lang="en-US" b="0" dirty="0">
                          <a:solidFill>
                            <a:srgbClr val="000000"/>
                          </a:solidFill>
                          <a:effectLst/>
                          <a:latin typeface="inherit"/>
                        </a:rPr>
                        <a:t> interface that resolves a view based on the request file name or Accept header.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1622199833"/>
                  </a:ext>
                </a:extLst>
              </a:tr>
            </a:tbl>
          </a:graphicData>
        </a:graphic>
      </p:graphicFrame>
      <p:sp>
        <p:nvSpPr>
          <p:cNvPr id="5" name="Rectangle 1">
            <a:extLst>
              <a:ext uri="{FF2B5EF4-FFF2-40B4-BE49-F238E27FC236}">
                <a16:creationId xmlns:a16="http://schemas.microsoft.com/office/drawing/2014/main" id="{1E3D4D84-A8FA-4F1A-BD19-5187E3592A60}"/>
              </a:ext>
            </a:extLst>
          </p:cNvPr>
          <p:cNvSpPr>
            <a:spLocks noChangeArrowheads="1"/>
          </p:cNvSpPr>
          <p:nvPr/>
        </p:nvSpPr>
        <p:spPr bwMode="auto">
          <a:xfrm>
            <a:off x="747007" y="1057960"/>
            <a:ext cx="92256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7285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DD8E-0452-4B35-A3DD-FADA5DC9604D}"/>
              </a:ext>
            </a:extLst>
          </p:cNvPr>
          <p:cNvSpPr>
            <a:spLocks noGrp="1"/>
          </p:cNvSpPr>
          <p:nvPr>
            <p:ph type="title"/>
          </p:nvPr>
        </p:nvSpPr>
        <p:spPr/>
        <p:txBody>
          <a:bodyPr/>
          <a:lstStyle/>
          <a:p>
            <a:r>
              <a:rPr lang="en-IN" dirty="0"/>
              <a:t>View Resolver</a:t>
            </a:r>
          </a:p>
        </p:txBody>
      </p:sp>
      <p:sp>
        <p:nvSpPr>
          <p:cNvPr id="3" name="Content Placeholder 2">
            <a:extLst>
              <a:ext uri="{FF2B5EF4-FFF2-40B4-BE49-F238E27FC236}">
                <a16:creationId xmlns:a16="http://schemas.microsoft.com/office/drawing/2014/main" id="{7A72C126-A805-4123-ABD0-0134B930C99C}"/>
              </a:ext>
            </a:extLst>
          </p:cNvPr>
          <p:cNvSpPr>
            <a:spLocks noGrp="1"/>
          </p:cNvSpPr>
          <p:nvPr>
            <p:ph idx="1"/>
          </p:nvPr>
        </p:nvSpPr>
        <p:spPr>
          <a:xfrm>
            <a:off x="457200" y="1214422"/>
            <a:ext cx="8229600" cy="5110178"/>
          </a:xfrm>
        </p:spPr>
        <p:txBody>
          <a:bodyPr>
            <a:normAutofit fontScale="92500" lnSpcReduction="10000"/>
          </a:bodyPr>
          <a:lstStyle/>
          <a:p>
            <a:pPr marL="0" indent="0">
              <a:buNone/>
            </a:pPr>
            <a:r>
              <a:rPr lang="en-IN" dirty="0"/>
              <a:t>@Configuration</a:t>
            </a:r>
          </a:p>
          <a:p>
            <a:pPr marL="0" indent="0">
              <a:buNone/>
            </a:pPr>
            <a:r>
              <a:rPr lang="en-IN" dirty="0"/>
              <a:t>@</a:t>
            </a:r>
            <a:r>
              <a:rPr lang="en-IN" dirty="0" err="1"/>
              <a:t>EnableWebMvc</a:t>
            </a:r>
            <a:endParaRPr lang="en-IN" dirty="0"/>
          </a:p>
          <a:p>
            <a:pPr marL="0" indent="0">
              <a:buNone/>
            </a:pPr>
            <a:r>
              <a:rPr lang="en-IN" dirty="0"/>
              <a:t>public class </a:t>
            </a:r>
            <a:r>
              <a:rPr lang="en-IN" dirty="0" err="1"/>
              <a:t>WebConfig</a:t>
            </a:r>
            <a:r>
              <a:rPr lang="en-IN" dirty="0"/>
              <a:t> implements </a:t>
            </a:r>
            <a:r>
              <a:rPr lang="en-IN" dirty="0" err="1"/>
              <a:t>WebMvcConfigurer</a:t>
            </a:r>
            <a:r>
              <a:rPr lang="en-IN" dirty="0"/>
              <a:t> {</a:t>
            </a:r>
          </a:p>
          <a:p>
            <a:pPr marL="0" indent="0">
              <a:buNone/>
            </a:pPr>
            <a:endParaRPr lang="en-IN" dirty="0"/>
          </a:p>
          <a:p>
            <a:pPr marL="0" indent="0">
              <a:buNone/>
            </a:pPr>
            <a:r>
              <a:rPr lang="en-IN" dirty="0"/>
              <a:t>    @Override</a:t>
            </a:r>
          </a:p>
          <a:p>
            <a:pPr marL="0" indent="0">
              <a:buNone/>
            </a:pPr>
            <a:r>
              <a:rPr lang="en-IN" dirty="0"/>
              <a:t>    public void </a:t>
            </a:r>
            <a:r>
              <a:rPr lang="en-IN" dirty="0" err="1"/>
              <a:t>configureViewResolvers</a:t>
            </a:r>
            <a:r>
              <a:rPr lang="en-IN" dirty="0"/>
              <a:t>(</a:t>
            </a:r>
            <a:r>
              <a:rPr lang="en-IN" dirty="0" err="1"/>
              <a:t>ViewResolverRegistry</a:t>
            </a:r>
            <a:r>
              <a:rPr lang="en-IN" dirty="0"/>
              <a:t> registry) {</a:t>
            </a:r>
          </a:p>
          <a:p>
            <a:pPr marL="0" indent="0">
              <a:buNone/>
            </a:pPr>
            <a:r>
              <a:rPr lang="en-IN" dirty="0"/>
              <a:t>        </a:t>
            </a:r>
            <a:r>
              <a:rPr lang="en-IN" dirty="0" err="1"/>
              <a:t>registry.enableContentNegotiation</a:t>
            </a:r>
            <a:r>
              <a:rPr lang="en-IN" dirty="0"/>
              <a:t>(new MappingJackson2JsonView());</a:t>
            </a:r>
          </a:p>
          <a:p>
            <a:pPr marL="0" indent="0">
              <a:buNone/>
            </a:pPr>
            <a:r>
              <a:rPr lang="en-IN" dirty="0"/>
              <a:t>        </a:t>
            </a:r>
            <a:r>
              <a:rPr lang="en-IN" dirty="0" err="1"/>
              <a:t>registry.jsp</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8209163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DD8E-0452-4B35-A3DD-FADA5DC9604D}"/>
              </a:ext>
            </a:extLst>
          </p:cNvPr>
          <p:cNvSpPr>
            <a:spLocks noGrp="1"/>
          </p:cNvSpPr>
          <p:nvPr>
            <p:ph type="title"/>
          </p:nvPr>
        </p:nvSpPr>
        <p:spPr/>
        <p:txBody>
          <a:bodyPr/>
          <a:lstStyle/>
          <a:p>
            <a:r>
              <a:rPr lang="en-IN" dirty="0"/>
              <a:t>View Resolver</a:t>
            </a:r>
          </a:p>
        </p:txBody>
      </p:sp>
      <p:sp>
        <p:nvSpPr>
          <p:cNvPr id="3" name="Content Placeholder 2">
            <a:extLst>
              <a:ext uri="{FF2B5EF4-FFF2-40B4-BE49-F238E27FC236}">
                <a16:creationId xmlns:a16="http://schemas.microsoft.com/office/drawing/2014/main" id="{7A72C126-A805-4123-ABD0-0134B930C99C}"/>
              </a:ext>
            </a:extLst>
          </p:cNvPr>
          <p:cNvSpPr>
            <a:spLocks noGrp="1"/>
          </p:cNvSpPr>
          <p:nvPr>
            <p:ph idx="1"/>
          </p:nvPr>
        </p:nvSpPr>
        <p:spPr>
          <a:xfrm>
            <a:off x="457200" y="1214422"/>
            <a:ext cx="8229600" cy="5110178"/>
          </a:xfrm>
        </p:spPr>
        <p:txBody>
          <a:bodyPr>
            <a:normAutofit/>
          </a:bodyPr>
          <a:lstStyle/>
          <a:p>
            <a:pPr marL="0" indent="0">
              <a:buNone/>
            </a:pPr>
            <a:r>
              <a:rPr lang="en-IN" dirty="0"/>
              <a:t>&lt;</a:t>
            </a:r>
            <a:r>
              <a:rPr lang="en-IN" dirty="0" err="1"/>
              <a:t>mvc:view-resolvers</a:t>
            </a:r>
            <a:r>
              <a:rPr lang="en-IN" dirty="0"/>
              <a:t>&gt;</a:t>
            </a:r>
          </a:p>
          <a:p>
            <a:pPr marL="0" indent="0">
              <a:buNone/>
            </a:pPr>
            <a:r>
              <a:rPr lang="en-IN" dirty="0"/>
              <a:t>    &lt;</a:t>
            </a:r>
            <a:r>
              <a:rPr lang="en-IN" dirty="0" err="1"/>
              <a:t>mvc:content-negotiation</a:t>
            </a:r>
            <a:r>
              <a:rPr lang="en-IN" dirty="0"/>
              <a:t>&gt;</a:t>
            </a:r>
          </a:p>
          <a:p>
            <a:pPr marL="0" indent="0">
              <a:buNone/>
            </a:pPr>
            <a:r>
              <a:rPr lang="en-IN" dirty="0"/>
              <a:t>        &lt;</a:t>
            </a:r>
            <a:r>
              <a:rPr lang="en-IN" dirty="0" err="1"/>
              <a:t>mvc:default-views</a:t>
            </a:r>
            <a:r>
              <a:rPr lang="en-IN" dirty="0"/>
              <a:t>&gt;</a:t>
            </a:r>
          </a:p>
          <a:p>
            <a:pPr marL="0" indent="0">
              <a:buNone/>
            </a:pPr>
            <a:r>
              <a:rPr lang="en-IN" dirty="0"/>
              <a:t>            &lt;bean class="org.springframework.web.servlet.view.json.MappingJackson2JsonView"/&gt;</a:t>
            </a:r>
          </a:p>
          <a:p>
            <a:pPr marL="0" indent="0">
              <a:buNone/>
            </a:pPr>
            <a:r>
              <a:rPr lang="en-IN" dirty="0"/>
              <a:t>        &lt;/</a:t>
            </a:r>
            <a:r>
              <a:rPr lang="en-IN" dirty="0" err="1"/>
              <a:t>mvc:default-views</a:t>
            </a:r>
            <a:r>
              <a:rPr lang="en-IN" dirty="0"/>
              <a:t>&gt;</a:t>
            </a:r>
          </a:p>
          <a:p>
            <a:pPr marL="0" indent="0">
              <a:buNone/>
            </a:pPr>
            <a:r>
              <a:rPr lang="en-IN" dirty="0"/>
              <a:t>    &lt;/</a:t>
            </a:r>
            <a:r>
              <a:rPr lang="en-IN" dirty="0" err="1"/>
              <a:t>mvc:content-negotiation</a:t>
            </a:r>
            <a:r>
              <a:rPr lang="en-IN" dirty="0"/>
              <a:t>&gt;</a:t>
            </a:r>
          </a:p>
          <a:p>
            <a:pPr marL="0" indent="0">
              <a:buNone/>
            </a:pPr>
            <a:r>
              <a:rPr lang="en-IN" dirty="0"/>
              <a:t>    &lt;</a:t>
            </a:r>
            <a:r>
              <a:rPr lang="en-IN" dirty="0" err="1"/>
              <a:t>mvc:jsp</a:t>
            </a:r>
            <a:r>
              <a:rPr lang="en-IN" dirty="0"/>
              <a:t>/&gt;</a:t>
            </a:r>
          </a:p>
          <a:p>
            <a:pPr marL="0" indent="0">
              <a:buNone/>
            </a:pPr>
            <a:r>
              <a:rPr lang="en-IN" dirty="0"/>
              <a:t>&lt;/</a:t>
            </a:r>
            <a:r>
              <a:rPr lang="en-IN" dirty="0" err="1"/>
              <a:t>mvc:view-resolvers</a:t>
            </a:r>
            <a:r>
              <a:rPr lang="en-IN" dirty="0"/>
              <a:t>&gt;</a:t>
            </a:r>
          </a:p>
        </p:txBody>
      </p:sp>
    </p:spTree>
    <p:extLst>
      <p:ext uri="{BB962C8B-B14F-4D97-AF65-F5344CB8AC3E}">
        <p14:creationId xmlns:p14="http://schemas.microsoft.com/office/powerpoint/2010/main" val="214410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flipH="1">
            <a:off x="1769143" y="4139836"/>
            <a:ext cx="715506" cy="623176"/>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a:t>Spring MVC Flow</a:t>
            </a:r>
          </a:p>
        </p:txBody>
      </p:sp>
      <p:sp>
        <p:nvSpPr>
          <p:cNvPr id="4" name="Rectangle 3"/>
          <p:cNvSpPr/>
          <p:nvPr/>
        </p:nvSpPr>
        <p:spPr>
          <a:xfrm>
            <a:off x="170084" y="3440603"/>
            <a:ext cx="1503336" cy="148783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solidFill>
                  <a:schemeClr val="tx1"/>
                </a:solidFill>
                <a:latin typeface="Arial" pitchFamily="34" charset="0"/>
                <a:cs typeface="Arial" pitchFamily="34" charset="0"/>
              </a:rPr>
              <a:t>Client Browser</a:t>
            </a:r>
          </a:p>
        </p:txBody>
      </p:sp>
      <p:sp>
        <p:nvSpPr>
          <p:cNvPr id="5" name="Right Arrow 4"/>
          <p:cNvSpPr/>
          <p:nvPr/>
        </p:nvSpPr>
        <p:spPr>
          <a:xfrm>
            <a:off x="1727200" y="3487100"/>
            <a:ext cx="2627085" cy="433953"/>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a:solidFill>
                  <a:schemeClr val="tx1"/>
                </a:solidFill>
                <a:latin typeface="Arial" pitchFamily="34" charset="0"/>
                <a:cs typeface="Arial" pitchFamily="34" charset="0"/>
              </a:rPr>
              <a:t>Client request</a:t>
            </a:r>
          </a:p>
        </p:txBody>
      </p:sp>
      <p:sp>
        <p:nvSpPr>
          <p:cNvPr id="6" name="Rectangle 5"/>
          <p:cNvSpPr/>
          <p:nvPr/>
        </p:nvSpPr>
        <p:spPr>
          <a:xfrm>
            <a:off x="2318739" y="4184522"/>
            <a:ext cx="1025472" cy="78784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solidFill>
                  <a:schemeClr val="tx1"/>
                </a:solidFill>
                <a:latin typeface="Arial" pitchFamily="34" charset="0"/>
                <a:cs typeface="Arial" pitchFamily="34" charset="0"/>
              </a:rPr>
              <a:t>View Resolver</a:t>
            </a:r>
          </a:p>
        </p:txBody>
      </p:sp>
      <p:sp>
        <p:nvSpPr>
          <p:cNvPr id="8" name="Right Arrow 7"/>
          <p:cNvSpPr/>
          <p:nvPr/>
        </p:nvSpPr>
        <p:spPr>
          <a:xfrm flipH="1">
            <a:off x="3414552" y="4173415"/>
            <a:ext cx="1673817" cy="623176"/>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ounded Rectangle 9"/>
          <p:cNvSpPr/>
          <p:nvPr/>
        </p:nvSpPr>
        <p:spPr>
          <a:xfrm>
            <a:off x="4401519" y="3502994"/>
            <a:ext cx="1952389" cy="1565339"/>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solidFill>
                  <a:schemeClr val="tx1"/>
                </a:solidFill>
                <a:latin typeface="Arial" pitchFamily="34" charset="0"/>
                <a:cs typeface="Arial" pitchFamily="34" charset="0"/>
              </a:rPr>
              <a:t>DispatcherServlet</a:t>
            </a:r>
          </a:p>
        </p:txBody>
      </p:sp>
      <p:sp>
        <p:nvSpPr>
          <p:cNvPr id="11" name="Right Arrow 10"/>
          <p:cNvSpPr/>
          <p:nvPr/>
        </p:nvSpPr>
        <p:spPr>
          <a:xfrm>
            <a:off x="6400800" y="3508871"/>
            <a:ext cx="977182" cy="453529"/>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a:solidFill>
                <a:schemeClr val="tx1"/>
              </a:solidFill>
              <a:latin typeface="Arial" pitchFamily="34" charset="0"/>
              <a:cs typeface="Arial" pitchFamily="34" charset="0"/>
            </a:endParaRPr>
          </a:p>
        </p:txBody>
      </p:sp>
      <p:sp>
        <p:nvSpPr>
          <p:cNvPr id="13" name="Right Arrow 12"/>
          <p:cNvSpPr/>
          <p:nvPr/>
        </p:nvSpPr>
        <p:spPr>
          <a:xfrm flipH="1">
            <a:off x="6368763" y="4032738"/>
            <a:ext cx="1128419" cy="844061"/>
          </a:xfrm>
          <a:prstGeom prst="right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00" dirty="0">
                <a:solidFill>
                  <a:schemeClr val="tx1"/>
                </a:solidFill>
                <a:latin typeface="Arial" pitchFamily="34" charset="0"/>
                <a:cs typeface="Arial" pitchFamily="34" charset="0"/>
              </a:rPr>
              <a:t>Model and view</a:t>
            </a:r>
          </a:p>
        </p:txBody>
      </p:sp>
      <p:sp>
        <p:nvSpPr>
          <p:cNvPr id="17" name="Rectangle 16"/>
          <p:cNvSpPr/>
          <p:nvPr/>
        </p:nvSpPr>
        <p:spPr>
          <a:xfrm>
            <a:off x="7385539" y="1371600"/>
            <a:ext cx="1664678" cy="947118"/>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solidFill>
                  <a:schemeClr val="tx1"/>
                </a:solidFill>
                <a:latin typeface="Arial" pitchFamily="34" charset="0"/>
                <a:cs typeface="Arial" pitchFamily="34" charset="0"/>
              </a:rPr>
              <a:t>SimpleUrlHandlerMapping</a:t>
            </a:r>
            <a:r>
              <a:rPr lang="en-US" dirty="0">
                <a:solidFill>
                  <a:schemeClr val="tx1"/>
                </a:solidFill>
                <a:latin typeface="Arial" pitchFamily="34" charset="0"/>
                <a:cs typeface="Arial" pitchFamily="34" charset="0"/>
              </a:rPr>
              <a:t> </a:t>
            </a:r>
          </a:p>
        </p:txBody>
      </p:sp>
      <p:sp>
        <p:nvSpPr>
          <p:cNvPr id="15" name="Down Arrow 14"/>
          <p:cNvSpPr/>
          <p:nvPr/>
        </p:nvSpPr>
        <p:spPr>
          <a:xfrm flipH="1">
            <a:off x="8042428" y="2603696"/>
            <a:ext cx="294465" cy="836908"/>
          </a:xfrm>
          <a:prstGeom prst="down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9" name="Down Arrow 18"/>
          <p:cNvSpPr/>
          <p:nvPr/>
        </p:nvSpPr>
        <p:spPr>
          <a:xfrm flipH="1" flipV="1">
            <a:off x="8042427" y="2355721"/>
            <a:ext cx="309968" cy="929919"/>
          </a:xfrm>
          <a:prstGeom prst="down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4549947" y="1447800"/>
            <a:ext cx="1452269" cy="947118"/>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solidFill>
                  <a:schemeClr val="tx1"/>
                </a:solidFill>
                <a:latin typeface="Arial" pitchFamily="34" charset="0"/>
                <a:cs typeface="Arial" pitchFamily="34" charset="0"/>
              </a:rPr>
              <a:t>WebApplicationContext Configuration file</a:t>
            </a:r>
          </a:p>
        </p:txBody>
      </p:sp>
      <p:sp>
        <p:nvSpPr>
          <p:cNvPr id="24" name="Down Arrow 23"/>
          <p:cNvSpPr/>
          <p:nvPr/>
        </p:nvSpPr>
        <p:spPr>
          <a:xfrm flipH="1" flipV="1">
            <a:off x="5111855" y="2438576"/>
            <a:ext cx="316488" cy="1024755"/>
          </a:xfrm>
          <a:prstGeom prst="downArrow">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0" name="Rectangle 19"/>
          <p:cNvSpPr/>
          <p:nvPr/>
        </p:nvSpPr>
        <p:spPr>
          <a:xfrm>
            <a:off x="8135816" y="2850536"/>
            <a:ext cx="127122" cy="468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1045175" y="1603104"/>
            <a:ext cx="1539396" cy="523220"/>
          </a:xfrm>
          <a:prstGeom prst="rect">
            <a:avLst/>
          </a:prstGeom>
        </p:spPr>
        <p:txBody>
          <a:bodyPr wrap="none">
            <a:spAutoFit/>
          </a:bodyPr>
          <a:lstStyle/>
          <a:p>
            <a:r>
              <a:rPr lang="en-US" sz="2800" dirty="0"/>
              <a:t>The flow:</a:t>
            </a:r>
          </a:p>
        </p:txBody>
      </p:sp>
      <p:sp>
        <p:nvSpPr>
          <p:cNvPr id="12" name="Rounded Rectangle 11"/>
          <p:cNvSpPr/>
          <p:nvPr/>
        </p:nvSpPr>
        <p:spPr>
          <a:xfrm>
            <a:off x="7408988" y="3479553"/>
            <a:ext cx="1642820" cy="1323639"/>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solidFill>
                  <a:schemeClr val="tx1"/>
                </a:solidFill>
                <a:latin typeface="Arial" pitchFamily="34" charset="0"/>
                <a:cs typeface="Arial" pitchFamily="34" charset="0"/>
              </a:rPr>
              <a:t>Controller</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9</a:t>
            </a:r>
          </a:p>
        </p:txBody>
      </p:sp>
    </p:spTree>
    <p:extLst>
      <p:ext uri="{BB962C8B-B14F-4D97-AF65-F5344CB8AC3E}">
        <p14:creationId xmlns:p14="http://schemas.microsoft.com/office/powerpoint/2010/main" val="8524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8" grpId="0" animBg="1"/>
      <p:bldP spid="10" grpId="0" animBg="1"/>
      <p:bldP spid="11" grpId="0" animBg="1"/>
      <p:bldP spid="13" grpId="0" animBg="1"/>
      <p:bldP spid="17" grpId="0" animBg="1"/>
      <p:bldP spid="15" grpId="0" animBg="1"/>
      <p:bldP spid="19" grpId="0" animBg="1"/>
      <p:bldP spid="23" grpId="0" animBg="1"/>
      <p:bldP spid="20"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7235-4C60-47EE-B0B8-0A4F5FE9630F}"/>
              </a:ext>
            </a:extLst>
          </p:cNvPr>
          <p:cNvSpPr>
            <a:spLocks noGrp="1"/>
          </p:cNvSpPr>
          <p:nvPr>
            <p:ph type="title"/>
          </p:nvPr>
        </p:nvSpPr>
        <p:spPr/>
        <p:txBody>
          <a:bodyPr/>
          <a:lstStyle/>
          <a:p>
            <a:r>
              <a:rPr lang="en-IN" dirty="0" err="1"/>
              <a:t>ViewResolver</a:t>
            </a:r>
            <a:endParaRPr lang="en-IN" dirty="0"/>
          </a:p>
        </p:txBody>
      </p:sp>
      <p:sp>
        <p:nvSpPr>
          <p:cNvPr id="3" name="Content Placeholder 2">
            <a:extLst>
              <a:ext uri="{FF2B5EF4-FFF2-40B4-BE49-F238E27FC236}">
                <a16:creationId xmlns:a16="http://schemas.microsoft.com/office/drawing/2014/main" id="{C81C79FF-3ACB-4735-8133-420EC4E9D69E}"/>
              </a:ext>
            </a:extLst>
          </p:cNvPr>
          <p:cNvSpPr>
            <a:spLocks noGrp="1"/>
          </p:cNvSpPr>
          <p:nvPr>
            <p:ph idx="1"/>
          </p:nvPr>
        </p:nvSpPr>
        <p:spPr/>
        <p:txBody>
          <a:bodyPr/>
          <a:lstStyle/>
          <a:p>
            <a:r>
              <a:rPr lang="en-IN" dirty="0" err="1"/>
              <a:t>MultipleViewResolversExample</a:t>
            </a:r>
            <a:r>
              <a:rPr lang="en-IN" dirty="0"/>
              <a:t>(Refer Project)</a:t>
            </a:r>
          </a:p>
          <a:p>
            <a:r>
              <a:rPr lang="en-IN" dirty="0"/>
              <a:t>Differs based on view name in controller</a:t>
            </a:r>
          </a:p>
        </p:txBody>
      </p:sp>
    </p:spTree>
    <p:extLst>
      <p:ext uri="{BB962C8B-B14F-4D97-AF65-F5344CB8AC3E}">
        <p14:creationId xmlns:p14="http://schemas.microsoft.com/office/powerpoint/2010/main" val="6078724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9AEF-0D76-446B-9918-45BD0DEDD22D}"/>
              </a:ext>
            </a:extLst>
          </p:cNvPr>
          <p:cNvSpPr>
            <a:spLocks noGrp="1"/>
          </p:cNvSpPr>
          <p:nvPr>
            <p:ph type="title"/>
          </p:nvPr>
        </p:nvSpPr>
        <p:spPr/>
        <p:txBody>
          <a:bodyPr/>
          <a:lstStyle/>
          <a:p>
            <a:r>
              <a:rPr lang="en-IN" b="0" dirty="0"/>
              <a:t>Static Resources</a:t>
            </a:r>
            <a:br>
              <a:rPr lang="en-IN" b="0" dirty="0"/>
            </a:br>
            <a:endParaRPr lang="en-IN" dirty="0"/>
          </a:p>
        </p:txBody>
      </p:sp>
      <p:sp>
        <p:nvSpPr>
          <p:cNvPr id="3" name="Content Placeholder 2">
            <a:extLst>
              <a:ext uri="{FF2B5EF4-FFF2-40B4-BE49-F238E27FC236}">
                <a16:creationId xmlns:a16="http://schemas.microsoft.com/office/drawing/2014/main" id="{3C8C05FB-6A34-4B52-A079-FEA94940907B}"/>
              </a:ext>
            </a:extLst>
          </p:cNvPr>
          <p:cNvSpPr>
            <a:spLocks noGrp="1"/>
          </p:cNvSpPr>
          <p:nvPr>
            <p:ph idx="1"/>
          </p:nvPr>
        </p:nvSpPr>
        <p:spPr/>
        <p:txBody>
          <a:bodyPr>
            <a:normAutofit fontScale="85000" lnSpcReduction="20000"/>
          </a:bodyPr>
          <a:lstStyle/>
          <a:p>
            <a:pPr marL="0" indent="0">
              <a:buNone/>
            </a:pPr>
            <a:r>
              <a:rPr lang="en-IN" dirty="0"/>
              <a:t>@Configuration</a:t>
            </a:r>
          </a:p>
          <a:p>
            <a:pPr marL="0" indent="0">
              <a:buNone/>
            </a:pPr>
            <a:r>
              <a:rPr lang="en-IN" dirty="0"/>
              <a:t>@</a:t>
            </a:r>
            <a:r>
              <a:rPr lang="en-IN" dirty="0" err="1"/>
              <a:t>EnableWebMvc</a:t>
            </a:r>
            <a:endParaRPr lang="en-IN" dirty="0"/>
          </a:p>
          <a:p>
            <a:pPr marL="0" indent="0">
              <a:buNone/>
            </a:pPr>
            <a:r>
              <a:rPr lang="en-IN" dirty="0"/>
              <a:t>public class </a:t>
            </a:r>
            <a:r>
              <a:rPr lang="en-IN" dirty="0" err="1"/>
              <a:t>WebConfig</a:t>
            </a:r>
            <a:r>
              <a:rPr lang="en-IN" dirty="0"/>
              <a:t> implements </a:t>
            </a:r>
            <a:r>
              <a:rPr lang="en-IN" dirty="0" err="1"/>
              <a:t>WebMvcConfigurer</a:t>
            </a:r>
            <a:r>
              <a:rPr lang="en-IN" dirty="0"/>
              <a:t> {</a:t>
            </a:r>
          </a:p>
          <a:p>
            <a:pPr marL="0" indent="0">
              <a:buNone/>
            </a:pPr>
            <a:endParaRPr lang="en-IN" dirty="0"/>
          </a:p>
          <a:p>
            <a:pPr marL="0" indent="0">
              <a:buNone/>
            </a:pPr>
            <a:r>
              <a:rPr lang="en-IN" dirty="0"/>
              <a:t>    @Override</a:t>
            </a:r>
          </a:p>
          <a:p>
            <a:pPr marL="0" indent="0">
              <a:buNone/>
            </a:pPr>
            <a:r>
              <a:rPr lang="en-IN" dirty="0"/>
              <a:t>    public void </a:t>
            </a:r>
            <a:r>
              <a:rPr lang="en-IN" dirty="0" err="1"/>
              <a:t>addResourceHandlers</a:t>
            </a:r>
            <a:r>
              <a:rPr lang="en-IN" dirty="0"/>
              <a:t>(</a:t>
            </a:r>
            <a:r>
              <a:rPr lang="en-IN" dirty="0" err="1"/>
              <a:t>ResourceHandlerRegistry</a:t>
            </a:r>
            <a:r>
              <a:rPr lang="en-IN" dirty="0"/>
              <a:t> registry) {</a:t>
            </a:r>
          </a:p>
          <a:p>
            <a:pPr marL="0" indent="0">
              <a:buNone/>
            </a:pPr>
            <a:r>
              <a:rPr lang="en-IN" dirty="0"/>
              <a:t>        </a:t>
            </a:r>
            <a:r>
              <a:rPr lang="en-IN" dirty="0" err="1"/>
              <a:t>registry.addResourceHandler</a:t>
            </a:r>
            <a:r>
              <a:rPr lang="en-IN" dirty="0"/>
              <a:t>("/resources/**")</a:t>
            </a:r>
          </a:p>
          <a:p>
            <a:pPr marL="0" indent="0">
              <a:buNone/>
            </a:pPr>
            <a:r>
              <a:rPr lang="en-IN" dirty="0"/>
              <a:t>            .</a:t>
            </a:r>
            <a:r>
              <a:rPr lang="en-IN" dirty="0" err="1"/>
              <a:t>addResourceLocations</a:t>
            </a:r>
            <a:r>
              <a:rPr lang="en-IN" dirty="0"/>
              <a:t>("/public", "</a:t>
            </a:r>
            <a:r>
              <a:rPr lang="en-IN" dirty="0" err="1"/>
              <a:t>classpath</a:t>
            </a:r>
            <a:r>
              <a:rPr lang="en-IN" dirty="0"/>
              <a:t>:/static/")</a:t>
            </a:r>
          </a:p>
          <a:p>
            <a:pPr marL="0" indent="0">
              <a:buNone/>
            </a:pPr>
            <a:r>
              <a:rPr lang="en-IN" dirty="0"/>
              <a:t>            .</a:t>
            </a:r>
            <a:r>
              <a:rPr lang="en-IN" dirty="0" err="1"/>
              <a:t>setCachePeriod</a:t>
            </a:r>
            <a:r>
              <a:rPr lang="en-IN" dirty="0"/>
              <a:t>(31556926);</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6112425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9AEF-0D76-446B-9918-45BD0DEDD22D}"/>
              </a:ext>
            </a:extLst>
          </p:cNvPr>
          <p:cNvSpPr>
            <a:spLocks noGrp="1"/>
          </p:cNvSpPr>
          <p:nvPr>
            <p:ph type="title"/>
          </p:nvPr>
        </p:nvSpPr>
        <p:spPr/>
        <p:txBody>
          <a:bodyPr/>
          <a:lstStyle/>
          <a:p>
            <a:r>
              <a:rPr lang="en-IN" b="0" dirty="0"/>
              <a:t>Static Resources</a:t>
            </a:r>
            <a:br>
              <a:rPr lang="en-IN" b="0" dirty="0"/>
            </a:br>
            <a:endParaRPr lang="en-IN" dirty="0"/>
          </a:p>
        </p:txBody>
      </p:sp>
      <p:sp>
        <p:nvSpPr>
          <p:cNvPr id="3" name="Content Placeholder 2">
            <a:extLst>
              <a:ext uri="{FF2B5EF4-FFF2-40B4-BE49-F238E27FC236}">
                <a16:creationId xmlns:a16="http://schemas.microsoft.com/office/drawing/2014/main" id="{3C8C05FB-6A34-4B52-A079-FEA94940907B}"/>
              </a:ext>
            </a:extLst>
          </p:cNvPr>
          <p:cNvSpPr>
            <a:spLocks noGrp="1"/>
          </p:cNvSpPr>
          <p:nvPr>
            <p:ph idx="1"/>
          </p:nvPr>
        </p:nvSpPr>
        <p:spPr/>
        <p:txBody>
          <a:bodyPr>
            <a:normAutofit/>
          </a:bodyPr>
          <a:lstStyle/>
          <a:p>
            <a:pPr marL="0" indent="0">
              <a:buNone/>
            </a:pPr>
            <a:r>
              <a:rPr lang="en-US" dirty="0"/>
              <a:t>&lt;</a:t>
            </a:r>
            <a:r>
              <a:rPr lang="en-US" dirty="0" err="1"/>
              <a:t>mvc:resources</a:t>
            </a:r>
            <a:r>
              <a:rPr lang="en-US" dirty="0"/>
              <a:t> mapping="/resources/**" location="/public, </a:t>
            </a:r>
            <a:r>
              <a:rPr lang="en-US" dirty="0" err="1"/>
              <a:t>classpath</a:t>
            </a:r>
            <a:r>
              <a:rPr lang="en-US" dirty="0"/>
              <a:t>:/static/" cache-period="31556926" /&gt;</a:t>
            </a:r>
            <a:endParaRPr lang="en-IN" dirty="0"/>
          </a:p>
        </p:txBody>
      </p:sp>
    </p:spTree>
    <p:extLst>
      <p:ext uri="{BB962C8B-B14F-4D97-AF65-F5344CB8AC3E}">
        <p14:creationId xmlns:p14="http://schemas.microsoft.com/office/powerpoint/2010/main" val="27320250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D9A4-F3C0-4BDC-B6B7-5EBB5C4F64BD}"/>
              </a:ext>
            </a:extLst>
          </p:cNvPr>
          <p:cNvSpPr>
            <a:spLocks noGrp="1"/>
          </p:cNvSpPr>
          <p:nvPr>
            <p:ph type="title"/>
          </p:nvPr>
        </p:nvSpPr>
        <p:spPr/>
        <p:txBody>
          <a:bodyPr/>
          <a:lstStyle/>
          <a:p>
            <a:r>
              <a:rPr lang="en-IN" b="0" dirty="0"/>
              <a:t>Annotated Controllers</a:t>
            </a:r>
            <a:br>
              <a:rPr lang="en-IN" b="0" dirty="0"/>
            </a:br>
            <a:endParaRPr lang="en-IN" dirty="0"/>
          </a:p>
        </p:txBody>
      </p:sp>
      <p:sp>
        <p:nvSpPr>
          <p:cNvPr id="3" name="Content Placeholder 2">
            <a:extLst>
              <a:ext uri="{FF2B5EF4-FFF2-40B4-BE49-F238E27FC236}">
                <a16:creationId xmlns:a16="http://schemas.microsoft.com/office/drawing/2014/main" id="{BF2CF81C-F853-4574-B0D8-0FA89661D352}"/>
              </a:ext>
            </a:extLst>
          </p:cNvPr>
          <p:cNvSpPr>
            <a:spLocks noGrp="1"/>
          </p:cNvSpPr>
          <p:nvPr>
            <p:ph idx="1"/>
          </p:nvPr>
        </p:nvSpPr>
        <p:spPr/>
        <p:txBody>
          <a:bodyPr/>
          <a:lstStyle/>
          <a:p>
            <a:r>
              <a:rPr lang="en-IN" dirty="0"/>
              <a:t>@Controller</a:t>
            </a:r>
          </a:p>
          <a:p>
            <a:r>
              <a:rPr lang="en-IN" dirty="0"/>
              <a:t>public class </a:t>
            </a:r>
            <a:r>
              <a:rPr lang="en-IN" dirty="0" err="1"/>
              <a:t>HelloController</a:t>
            </a:r>
            <a:r>
              <a:rPr lang="en-IN" dirty="0"/>
              <a:t> {</a:t>
            </a:r>
          </a:p>
          <a:p>
            <a:endParaRPr lang="en-IN" dirty="0"/>
          </a:p>
          <a:p>
            <a:r>
              <a:rPr lang="en-IN" dirty="0"/>
              <a:t>    @</a:t>
            </a:r>
            <a:r>
              <a:rPr lang="en-IN" dirty="0" err="1"/>
              <a:t>GetMapping</a:t>
            </a:r>
            <a:r>
              <a:rPr lang="en-IN" dirty="0"/>
              <a:t>("/hello")</a:t>
            </a:r>
          </a:p>
          <a:p>
            <a:r>
              <a:rPr lang="en-IN" dirty="0"/>
              <a:t>    public String handle(Model model) {</a:t>
            </a:r>
          </a:p>
          <a:p>
            <a:r>
              <a:rPr lang="en-IN" dirty="0"/>
              <a:t>        </a:t>
            </a:r>
            <a:r>
              <a:rPr lang="en-IN" dirty="0" err="1"/>
              <a:t>model.addAttribute</a:t>
            </a:r>
            <a:r>
              <a:rPr lang="en-IN" dirty="0"/>
              <a:t>("message", "Hello World!");</a:t>
            </a:r>
          </a:p>
          <a:p>
            <a:r>
              <a:rPr lang="en-IN" dirty="0"/>
              <a:t>        return "index";</a:t>
            </a:r>
          </a:p>
          <a:p>
            <a:r>
              <a:rPr lang="en-IN" dirty="0"/>
              <a:t>    }</a:t>
            </a:r>
          </a:p>
          <a:p>
            <a:r>
              <a:rPr lang="en-IN" dirty="0"/>
              <a:t>}</a:t>
            </a:r>
          </a:p>
        </p:txBody>
      </p:sp>
    </p:spTree>
    <p:extLst>
      <p:ext uri="{BB962C8B-B14F-4D97-AF65-F5344CB8AC3E}">
        <p14:creationId xmlns:p14="http://schemas.microsoft.com/office/powerpoint/2010/main" val="9351783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223C-7877-4571-AE38-0E4B580686C7}"/>
              </a:ext>
            </a:extLst>
          </p:cNvPr>
          <p:cNvSpPr>
            <a:spLocks noGrp="1"/>
          </p:cNvSpPr>
          <p:nvPr>
            <p:ph type="title"/>
          </p:nvPr>
        </p:nvSpPr>
        <p:spPr/>
        <p:txBody>
          <a:bodyPr/>
          <a:lstStyle/>
          <a:p>
            <a:r>
              <a:rPr lang="en-IN" b="0" dirty="0"/>
              <a:t>Declaration</a:t>
            </a:r>
            <a:br>
              <a:rPr lang="en-IN" b="0" dirty="0"/>
            </a:br>
            <a:endParaRPr lang="en-IN" dirty="0"/>
          </a:p>
        </p:txBody>
      </p:sp>
      <p:sp>
        <p:nvSpPr>
          <p:cNvPr id="3" name="Content Placeholder 2">
            <a:extLst>
              <a:ext uri="{FF2B5EF4-FFF2-40B4-BE49-F238E27FC236}">
                <a16:creationId xmlns:a16="http://schemas.microsoft.com/office/drawing/2014/main" id="{11F69F6A-51FD-4C36-BE6F-F563E1F74817}"/>
              </a:ext>
            </a:extLst>
          </p:cNvPr>
          <p:cNvSpPr>
            <a:spLocks noGrp="1"/>
          </p:cNvSpPr>
          <p:nvPr>
            <p:ph idx="1"/>
          </p:nvPr>
        </p:nvSpPr>
        <p:spPr/>
        <p:txBody>
          <a:bodyPr>
            <a:normAutofit fontScale="85000" lnSpcReduction="10000"/>
          </a:bodyPr>
          <a:lstStyle/>
          <a:p>
            <a:pPr marL="0" indent="0">
              <a:buNone/>
            </a:pPr>
            <a:r>
              <a:rPr lang="en-IN" b="1" dirty="0"/>
              <a:t>&lt;?xml version="1.0" encoding="UTF-8"?&gt;</a:t>
            </a:r>
            <a:r>
              <a:rPr lang="en-IN" dirty="0"/>
              <a:t> </a:t>
            </a:r>
          </a:p>
          <a:p>
            <a:pPr marL="0" indent="0">
              <a:buNone/>
            </a:pPr>
            <a:r>
              <a:rPr lang="en-IN" dirty="0"/>
              <a:t>&lt;beans </a:t>
            </a:r>
            <a:r>
              <a:rPr lang="en-IN" dirty="0" err="1"/>
              <a:t>xmlns</a:t>
            </a:r>
            <a:r>
              <a:rPr lang="en-IN" dirty="0"/>
              <a:t>="http://www.springframework.org/schema/beans" </a:t>
            </a:r>
            <a:r>
              <a:rPr lang="en-IN" dirty="0" err="1"/>
              <a:t>xmlns:xsi</a:t>
            </a:r>
            <a:r>
              <a:rPr lang="en-IN" dirty="0"/>
              <a:t>="http://www.w3.org/2001/XMLSchema-instance" </a:t>
            </a:r>
            <a:r>
              <a:rPr lang="en-IN" dirty="0" err="1"/>
              <a:t>xmlns:p</a:t>
            </a:r>
            <a:r>
              <a:rPr lang="en-IN" dirty="0"/>
              <a:t>="http://www.springframework.org/schema/p" </a:t>
            </a:r>
            <a:r>
              <a:rPr lang="en-IN" dirty="0" err="1"/>
              <a:t>xmlns:context</a:t>
            </a:r>
            <a:r>
              <a:rPr lang="en-IN" dirty="0"/>
              <a:t>="http://www.springframework.org/schema/context" </a:t>
            </a:r>
            <a:r>
              <a:rPr lang="en-IN" dirty="0" err="1"/>
              <a:t>xsi:schemaLocation</a:t>
            </a:r>
            <a:r>
              <a:rPr lang="en-IN" dirty="0"/>
              <a:t>=" http://www.springframework.org/schema/beans https://www.springframework.org/schema/beans/spring-beans.xsd http://www.springframework.org/schema/context https://www.springframework.org/schema/context/spring-context.xsd"&gt; </a:t>
            </a:r>
          </a:p>
          <a:p>
            <a:pPr marL="0" indent="0">
              <a:buNone/>
            </a:pPr>
            <a:r>
              <a:rPr lang="en-IN" b="1" dirty="0">
                <a:solidFill>
                  <a:srgbClr val="FF0000"/>
                </a:solidFill>
              </a:rPr>
              <a:t>&lt;</a:t>
            </a:r>
            <a:r>
              <a:rPr lang="en-IN" b="1" dirty="0" err="1">
                <a:solidFill>
                  <a:srgbClr val="FF0000"/>
                </a:solidFill>
              </a:rPr>
              <a:t>context:component-scan</a:t>
            </a:r>
            <a:r>
              <a:rPr lang="en-IN" b="1" dirty="0">
                <a:solidFill>
                  <a:srgbClr val="FF0000"/>
                </a:solidFill>
              </a:rPr>
              <a:t> base-package="</a:t>
            </a:r>
            <a:r>
              <a:rPr lang="en-IN" b="1" dirty="0" err="1">
                <a:solidFill>
                  <a:srgbClr val="FF0000"/>
                </a:solidFill>
              </a:rPr>
              <a:t>org.example.web</a:t>
            </a:r>
            <a:r>
              <a:rPr lang="en-IN" b="1" dirty="0">
                <a:solidFill>
                  <a:srgbClr val="FF0000"/>
                </a:solidFill>
              </a:rPr>
              <a:t>"/&gt; </a:t>
            </a:r>
          </a:p>
          <a:p>
            <a:pPr marL="0" indent="0">
              <a:buNone/>
            </a:pPr>
            <a:r>
              <a:rPr lang="en-IN" i="1" dirty="0"/>
              <a:t>&lt;!-- ... --&gt;</a:t>
            </a:r>
            <a:r>
              <a:rPr lang="en-IN" dirty="0"/>
              <a:t> </a:t>
            </a:r>
          </a:p>
          <a:p>
            <a:pPr marL="0" indent="0">
              <a:buNone/>
            </a:pPr>
            <a:r>
              <a:rPr lang="en-IN" dirty="0"/>
              <a:t>&lt;/beans&gt;</a:t>
            </a:r>
          </a:p>
        </p:txBody>
      </p:sp>
    </p:spTree>
    <p:extLst>
      <p:ext uri="{BB962C8B-B14F-4D97-AF65-F5344CB8AC3E}">
        <p14:creationId xmlns:p14="http://schemas.microsoft.com/office/powerpoint/2010/main" val="2580198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223C-7877-4571-AE38-0E4B580686C7}"/>
              </a:ext>
            </a:extLst>
          </p:cNvPr>
          <p:cNvSpPr>
            <a:spLocks noGrp="1"/>
          </p:cNvSpPr>
          <p:nvPr>
            <p:ph type="title"/>
          </p:nvPr>
        </p:nvSpPr>
        <p:spPr/>
        <p:txBody>
          <a:bodyPr/>
          <a:lstStyle/>
          <a:p>
            <a:r>
              <a:rPr lang="en-IN" b="0" dirty="0"/>
              <a:t>Declaration</a:t>
            </a:r>
            <a:br>
              <a:rPr lang="en-IN" b="0" dirty="0"/>
            </a:br>
            <a:endParaRPr lang="en-IN" dirty="0"/>
          </a:p>
        </p:txBody>
      </p:sp>
      <p:sp>
        <p:nvSpPr>
          <p:cNvPr id="3" name="Content Placeholder 2">
            <a:extLst>
              <a:ext uri="{FF2B5EF4-FFF2-40B4-BE49-F238E27FC236}">
                <a16:creationId xmlns:a16="http://schemas.microsoft.com/office/drawing/2014/main" id="{11F69F6A-51FD-4C36-BE6F-F563E1F74817}"/>
              </a:ext>
            </a:extLst>
          </p:cNvPr>
          <p:cNvSpPr>
            <a:spLocks noGrp="1"/>
          </p:cNvSpPr>
          <p:nvPr>
            <p:ph idx="1"/>
          </p:nvPr>
        </p:nvSpPr>
        <p:spPr/>
        <p:txBody>
          <a:bodyPr/>
          <a:lstStyle/>
          <a:p>
            <a:r>
              <a:rPr lang="en-US" dirty="0"/>
              <a:t>@Configuration</a:t>
            </a:r>
          </a:p>
          <a:p>
            <a:r>
              <a:rPr lang="en-US" dirty="0"/>
              <a:t>@</a:t>
            </a:r>
            <a:r>
              <a:rPr lang="en-US" dirty="0" err="1"/>
              <a:t>ComponentScan</a:t>
            </a:r>
            <a:r>
              <a:rPr lang="en-US" dirty="0"/>
              <a:t>("</a:t>
            </a:r>
            <a:r>
              <a:rPr lang="en-US" dirty="0" err="1"/>
              <a:t>org.example.web</a:t>
            </a:r>
            <a:r>
              <a:rPr lang="en-US" dirty="0"/>
              <a:t>")</a:t>
            </a:r>
          </a:p>
          <a:p>
            <a:r>
              <a:rPr lang="en-US" dirty="0"/>
              <a:t>public class </a:t>
            </a:r>
            <a:r>
              <a:rPr lang="en-US" dirty="0" err="1"/>
              <a:t>WebConfig</a:t>
            </a:r>
            <a:r>
              <a:rPr lang="en-US" dirty="0"/>
              <a:t> {</a:t>
            </a:r>
          </a:p>
          <a:p>
            <a:endParaRPr lang="en-US" dirty="0"/>
          </a:p>
          <a:p>
            <a:r>
              <a:rPr lang="en-US" dirty="0"/>
              <a:t>    // ...</a:t>
            </a:r>
          </a:p>
          <a:p>
            <a:r>
              <a:rPr lang="en-US" dirty="0"/>
              <a:t>}</a:t>
            </a:r>
            <a:endParaRPr lang="en-IN" dirty="0"/>
          </a:p>
        </p:txBody>
      </p:sp>
    </p:spTree>
    <p:extLst>
      <p:ext uri="{BB962C8B-B14F-4D97-AF65-F5344CB8AC3E}">
        <p14:creationId xmlns:p14="http://schemas.microsoft.com/office/powerpoint/2010/main" val="1166779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err="1"/>
              <a:t>DispatcherServlet</a:t>
            </a:r>
            <a:r>
              <a:rPr lang="en-US" dirty="0"/>
              <a:t> (1 of 3)</a:t>
            </a:r>
          </a:p>
        </p:txBody>
      </p:sp>
      <p:sp>
        <p:nvSpPr>
          <p:cNvPr id="3" name="Content Placeholder 2"/>
          <p:cNvSpPr>
            <a:spLocks noGrp="1"/>
          </p:cNvSpPr>
          <p:nvPr>
            <p:ph idx="1"/>
          </p:nvPr>
        </p:nvSpPr>
        <p:spPr/>
        <p:txBody>
          <a:bodyPr/>
          <a:lstStyle/>
          <a:p>
            <a:r>
              <a:rPr lang="en-US" dirty="0"/>
              <a:t>DispatcherServlet:</a:t>
            </a:r>
          </a:p>
          <a:p>
            <a:pPr marL="274320" indent="-274320">
              <a:buFont typeface="Arial" pitchFamily="34" charset="0"/>
              <a:buChar char="•"/>
            </a:pPr>
            <a:r>
              <a:rPr lang="en-US" dirty="0"/>
              <a:t>Is the core of Spring MVC</a:t>
            </a:r>
          </a:p>
          <a:p>
            <a:pPr marL="274320" indent="-274320">
              <a:buFont typeface="Arial" pitchFamily="34" charset="0"/>
              <a:buChar char="•"/>
            </a:pPr>
            <a:r>
              <a:rPr lang="en-US" dirty="0"/>
              <a:t>Acts as a Front Controller</a:t>
            </a:r>
          </a:p>
          <a:p>
            <a:pPr marL="274320" lvl="1" indent="-274320"/>
            <a:r>
              <a:rPr lang="en-US" dirty="0"/>
              <a:t>Coordinates all request handling activities</a:t>
            </a:r>
          </a:p>
          <a:p>
            <a:pPr marL="274320" lvl="1" indent="-274320"/>
            <a:r>
              <a:rPr lang="en-US" dirty="0"/>
              <a:t>Dispatches to registered handlers for processing a web request. </a:t>
            </a:r>
          </a:p>
          <a:p>
            <a:endParaRPr lang="en-US" dirty="0"/>
          </a:p>
          <a:p>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10</a:t>
            </a:r>
          </a:p>
        </p:txBody>
      </p:sp>
    </p:spTree>
    <p:extLst>
      <p:ext uri="{BB962C8B-B14F-4D97-AF65-F5344CB8AC3E}">
        <p14:creationId xmlns:p14="http://schemas.microsoft.com/office/powerpoint/2010/main" val="2625558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err="1"/>
              <a:t>DispatcherServlet</a:t>
            </a:r>
            <a:r>
              <a:rPr lang="en-US" dirty="0"/>
              <a:t> (2 of 3)</a:t>
            </a:r>
          </a:p>
        </p:txBody>
      </p:sp>
      <p:sp>
        <p:nvSpPr>
          <p:cNvPr id="3" name="Content Placeholder 2"/>
          <p:cNvSpPr>
            <a:spLocks noGrp="1"/>
          </p:cNvSpPr>
          <p:nvPr>
            <p:ph idx="1"/>
          </p:nvPr>
        </p:nvSpPr>
        <p:spPr>
          <a:xfrm>
            <a:off x="457200" y="1214422"/>
            <a:ext cx="8229600" cy="5251692"/>
          </a:xfrm>
        </p:spPr>
        <p:txBody>
          <a:bodyPr>
            <a:normAutofit/>
          </a:bodyPr>
          <a:lstStyle/>
          <a:p>
            <a:r>
              <a:rPr lang="en-US" dirty="0"/>
              <a:t>Spring MVC’s front controller (DispatcherServlet) coordinates the entire request lifecycle:</a:t>
            </a:r>
          </a:p>
          <a:p>
            <a:pPr marL="274320" indent="-274320">
              <a:buFont typeface="Arial" pitchFamily="34" charset="0"/>
              <a:buChar char="•"/>
            </a:pPr>
            <a:r>
              <a:rPr lang="en-US" dirty="0"/>
              <a:t>Configured in web.xml:</a:t>
            </a:r>
          </a:p>
          <a:p>
            <a:pPr marL="293688" indent="-293688">
              <a:buFont typeface="Arial" pitchFamily="34" charset="0"/>
              <a:buChar char="•"/>
            </a:pPr>
            <a:endParaRPr lang="en-US" dirty="0"/>
          </a:p>
          <a:p>
            <a:pPr marL="293688" indent="-293688">
              <a:buFont typeface="Arial" pitchFamily="34" charset="0"/>
              <a:buChar char="•"/>
            </a:pPr>
            <a:endParaRPr lang="en-US" dirty="0"/>
          </a:p>
          <a:p>
            <a:pPr marL="293688" indent="-293688">
              <a:buFont typeface="Arial" pitchFamily="34" charset="0"/>
              <a:buChar char="•"/>
            </a:pPr>
            <a:endParaRPr lang="en-US" dirty="0"/>
          </a:p>
          <a:p>
            <a:pPr marL="274320" indent="-274320">
              <a:buFont typeface="Arial" pitchFamily="34" charset="0"/>
              <a:buChar char="•"/>
            </a:pPr>
            <a:r>
              <a:rPr lang="en-US" dirty="0"/>
              <a:t>Is mapped using a URL Pattern. In this case, .htm</a:t>
            </a:r>
          </a:p>
          <a:p>
            <a:pPr marL="293688" indent="-293688">
              <a:buFont typeface="Arial" pitchFamily="34" charset="0"/>
              <a:buChar char="•"/>
            </a:pPr>
            <a:endParaRPr lang="en-US" dirty="0"/>
          </a:p>
        </p:txBody>
      </p:sp>
      <p:pic>
        <p:nvPicPr>
          <p:cNvPr id="41986" name="Picture 2"/>
          <p:cNvPicPr>
            <a:picLocks noChangeAspect="1" noChangeArrowheads="1"/>
          </p:cNvPicPr>
          <p:nvPr/>
        </p:nvPicPr>
        <p:blipFill>
          <a:blip r:embed="rId4" cstate="email"/>
          <a:srcRect/>
          <a:stretch>
            <a:fillRect/>
          </a:stretch>
        </p:blipFill>
        <p:spPr bwMode="auto">
          <a:xfrm>
            <a:off x="1112212" y="2523946"/>
            <a:ext cx="6600305" cy="831273"/>
          </a:xfrm>
          <a:prstGeom prst="rect">
            <a:avLst/>
          </a:prstGeom>
          <a:noFill/>
          <a:ln w="9525">
            <a:solidFill>
              <a:schemeClr val="tx1"/>
            </a:solidFill>
            <a:miter lim="800000"/>
            <a:headEnd/>
            <a:tailEnd/>
          </a:ln>
        </p:spPr>
      </p:pic>
      <p:pic>
        <p:nvPicPr>
          <p:cNvPr id="46082" name="Picture 2"/>
          <p:cNvPicPr>
            <a:picLocks noChangeAspect="1" noChangeArrowheads="1"/>
          </p:cNvPicPr>
          <p:nvPr/>
        </p:nvPicPr>
        <p:blipFill>
          <a:blip r:embed="rId5" cstate="email"/>
          <a:srcRect/>
          <a:stretch>
            <a:fillRect/>
          </a:stretch>
        </p:blipFill>
        <p:spPr bwMode="auto">
          <a:xfrm>
            <a:off x="2667000" y="5105400"/>
            <a:ext cx="3183466" cy="643466"/>
          </a:xfrm>
          <a:prstGeom prst="rect">
            <a:avLst/>
          </a:prstGeom>
          <a:noFill/>
          <a:ln w="9525">
            <a:solidFill>
              <a:schemeClr val="tx1"/>
            </a:solidFill>
            <a:miter lim="800000"/>
            <a:headEnd/>
            <a:tailEnd/>
          </a:ln>
        </p:spPr>
      </p:pic>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11</a:t>
            </a:r>
          </a:p>
        </p:txBody>
      </p:sp>
    </p:spTree>
    <p:extLst>
      <p:ext uri="{BB962C8B-B14F-4D97-AF65-F5344CB8AC3E}">
        <p14:creationId xmlns:p14="http://schemas.microsoft.com/office/powerpoint/2010/main" val="2728196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err="1"/>
              <a:t>DispatcherServlet</a:t>
            </a:r>
            <a:r>
              <a:rPr lang="en-US" dirty="0"/>
              <a:t> (3 of 3)</a:t>
            </a:r>
          </a:p>
        </p:txBody>
      </p:sp>
      <p:sp>
        <p:nvSpPr>
          <p:cNvPr id="3" name="Content Placeholder 2"/>
          <p:cNvSpPr>
            <a:spLocks noGrp="1"/>
          </p:cNvSpPr>
          <p:nvPr>
            <p:ph idx="1"/>
          </p:nvPr>
        </p:nvSpPr>
        <p:spPr>
          <a:xfrm>
            <a:off x="457200" y="1214422"/>
            <a:ext cx="8229600" cy="5251692"/>
          </a:xfrm>
        </p:spPr>
        <p:txBody>
          <a:bodyPr>
            <a:normAutofit/>
          </a:bodyPr>
          <a:lstStyle/>
          <a:p>
            <a:r>
              <a:rPr lang="en-US" dirty="0"/>
              <a:t>Spring MVC’s front controller (DispatcherServlet) coordinates the entire request lifecycle:</a:t>
            </a:r>
          </a:p>
          <a:p>
            <a:pPr marL="274320" indent="-274320">
              <a:buFont typeface="Arial" pitchFamily="34" charset="0"/>
              <a:buChar char="•"/>
            </a:pPr>
            <a:r>
              <a:rPr lang="en-US" dirty="0"/>
              <a:t>All requests matching .htm pattern automatically will be mapped to DispatcherServlet</a:t>
            </a:r>
          </a:p>
          <a:p>
            <a:pPr marL="274320" indent="-274320">
              <a:buFont typeface="Arial" pitchFamily="34" charset="0"/>
              <a:buChar char="•"/>
            </a:pPr>
            <a:endParaRPr lang="en-US" dirty="0"/>
          </a:p>
          <a:p>
            <a:pPr marL="274320" indent="-274320">
              <a:buFont typeface="Arial" pitchFamily="34" charset="0"/>
              <a:buChar char="•"/>
            </a:pPr>
            <a:r>
              <a:rPr lang="en-US" dirty="0"/>
              <a:t>DispatcherServlet loads Spring application context from an XML file* that usually contains &lt;bean&gt; definitions for the Spring MVC components</a:t>
            </a:r>
          </a:p>
          <a:p>
            <a:endParaRPr lang="en-US" dirty="0"/>
          </a:p>
          <a:p>
            <a:endParaRPr lang="en-US" dirty="0"/>
          </a:p>
          <a:p>
            <a:r>
              <a:rPr lang="en-US" sz="2100" b="1" dirty="0"/>
              <a:t>Note: </a:t>
            </a:r>
            <a:r>
              <a:rPr lang="en-US" sz="2100" dirty="0"/>
              <a:t>*default is &lt;servlet-name&gt;-servlet.xml</a:t>
            </a:r>
          </a:p>
          <a:p>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12</a:t>
            </a:r>
          </a:p>
        </p:txBody>
      </p:sp>
    </p:spTree>
    <p:extLst>
      <p:ext uri="{BB962C8B-B14F-4D97-AF65-F5344CB8AC3E}">
        <p14:creationId xmlns:p14="http://schemas.microsoft.com/office/powerpoint/2010/main" val="15605974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Application Flow (1 of 4)</a:t>
            </a:r>
          </a:p>
        </p:txBody>
      </p:sp>
      <p:sp>
        <p:nvSpPr>
          <p:cNvPr id="6" name="Rounded Rectangle 5"/>
          <p:cNvSpPr/>
          <p:nvPr/>
        </p:nvSpPr>
        <p:spPr>
          <a:xfrm>
            <a:off x="746760" y="1706880"/>
            <a:ext cx="7620000" cy="399288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r>
              <a:rPr lang="en-US" sz="2400" dirty="0">
                <a:latin typeface="Arial" pitchFamily="34" charset="0"/>
                <a:cs typeface="Arial" pitchFamily="34" charset="0"/>
              </a:rPr>
              <a:t>The application flow is:</a:t>
            </a:r>
          </a:p>
          <a:p>
            <a:pPr marL="293688" indent="-293688"/>
            <a:endParaRPr lang="en-US" sz="2400" dirty="0">
              <a:latin typeface="Arial" pitchFamily="34" charset="0"/>
              <a:cs typeface="Arial" pitchFamily="34" charset="0"/>
            </a:endParaRPr>
          </a:p>
          <a:p>
            <a:pPr marL="293688" indent="-293688">
              <a:buAutoNum type="arabicPeriod"/>
            </a:pPr>
            <a:r>
              <a:rPr lang="en-US" sz="2400" dirty="0">
                <a:latin typeface="Arial" pitchFamily="34" charset="0"/>
                <a:cs typeface="Arial" pitchFamily="34" charset="0"/>
              </a:rPr>
              <a:t>DispatcherServlet receives request and coordinates business functionality</a:t>
            </a:r>
          </a:p>
          <a:p>
            <a:pPr marL="293688" indent="-293688">
              <a:buAutoNum type="arabicPeriod"/>
            </a:pPr>
            <a:r>
              <a:rPr lang="en-US" sz="2400" dirty="0">
                <a:latin typeface="Arial" pitchFamily="34" charset="0"/>
                <a:cs typeface="Arial" pitchFamily="34" charset="0"/>
              </a:rPr>
              <a:t>Looks for xml configuration file and calls appropriate controller</a:t>
            </a:r>
          </a:p>
          <a:p>
            <a:pPr marL="293688" lvl="1" indent="-293688">
              <a:buNone/>
            </a:pPr>
            <a:r>
              <a:rPr lang="en-US" sz="2400" dirty="0">
                <a:latin typeface="Arial" pitchFamily="34" charset="0"/>
                <a:cs typeface="Arial" pitchFamily="34" charset="0"/>
              </a:rPr>
              <a:t>3. Controller maps the request to handler, handler processes request/returns instance of ModelAndView to DispatcherServlet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13</a:t>
            </a:r>
          </a:p>
        </p:txBody>
      </p:sp>
    </p:spTree>
    <p:extLst>
      <p:ext uri="{BB962C8B-B14F-4D97-AF65-F5344CB8AC3E}">
        <p14:creationId xmlns:p14="http://schemas.microsoft.com/office/powerpoint/2010/main" val="34429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27" y="169409"/>
            <a:ext cx="8229600" cy="868362"/>
          </a:xfrm>
        </p:spPr>
        <p:txBody>
          <a:bodyPr/>
          <a:lstStyle/>
          <a:p>
            <a:br>
              <a:rPr lang="en-US" b="1" dirty="0">
                <a:solidFill>
                  <a:srgbClr val="FF6600"/>
                </a:solidFill>
              </a:rPr>
            </a:br>
            <a:br>
              <a:rPr lang="en-US" b="1" dirty="0">
                <a:solidFill>
                  <a:srgbClr val="FF6600"/>
                </a:solidFill>
              </a:rPr>
            </a:br>
            <a:br>
              <a:rPr lang="en-US" dirty="0"/>
            </a:br>
            <a:r>
              <a:rPr lang="en-US" dirty="0"/>
              <a:t>Spring MVC</a:t>
            </a:r>
            <a:br>
              <a:rPr lang="en-US" dirty="0"/>
            </a:br>
            <a:r>
              <a:rPr lang="en-US" dirty="0"/>
              <a:t>Spring @MVC vs. Spring &lt;MVC/&gt;</a:t>
            </a:r>
          </a:p>
        </p:txBody>
      </p:sp>
      <p:sp>
        <p:nvSpPr>
          <p:cNvPr id="3" name="Content Placeholder 2"/>
          <p:cNvSpPr>
            <a:spLocks noGrp="1"/>
          </p:cNvSpPr>
          <p:nvPr>
            <p:ph idx="1"/>
          </p:nvPr>
        </p:nvSpPr>
        <p:spPr/>
        <p:txBody>
          <a:bodyPr/>
          <a:lstStyle/>
          <a:p>
            <a:pPr marL="233363" indent="-233363">
              <a:buFont typeface="Arial" pitchFamily="34" charset="0"/>
              <a:buChar char="•"/>
            </a:pPr>
            <a:endParaRPr lang="en-US" dirty="0"/>
          </a:p>
          <a:p>
            <a:pPr marL="741363" lvl="1" indent="-625475" defTabSz="457200">
              <a:lnSpc>
                <a:spcPct val="101000"/>
              </a:lnSpc>
              <a:spcBef>
                <a:spcPts val="5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000000"/>
              </a:solidFill>
            </a:endParaRPr>
          </a:p>
          <a:p>
            <a:pPr marL="741363" lvl="1" indent="-284163" defTabSz="457200">
              <a:lnSpc>
                <a:spcPct val="101000"/>
              </a:lnSpc>
              <a:spcBef>
                <a:spcPts val="500"/>
              </a:spcBef>
              <a:buClr>
                <a:srgbClr val="000000"/>
              </a:buClr>
              <a:buSzPct val="100000"/>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000000"/>
              </a:solidFill>
            </a:endParaRPr>
          </a:p>
          <a:p>
            <a:pPr marL="49213" indent="136525" defTabSz="457200">
              <a:lnSpc>
                <a:spcPct val="101000"/>
              </a:lnSpc>
              <a:spcBef>
                <a:spcPts val="5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000000"/>
              </a:solidFill>
            </a:endParaRPr>
          </a:p>
          <a:p>
            <a:endParaRPr lang="en-US" dirty="0"/>
          </a:p>
          <a:p>
            <a:endParaRPr lang="en-US" dirty="0"/>
          </a:p>
        </p:txBody>
      </p:sp>
      <p:sp>
        <p:nvSpPr>
          <p:cNvPr id="4" name="Rounded Rectangle 3"/>
          <p:cNvSpPr/>
          <p:nvPr/>
        </p:nvSpPr>
        <p:spPr>
          <a:xfrm>
            <a:off x="225287" y="1460268"/>
            <a:ext cx="2750669" cy="4721630"/>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a:endParaRPr lang="en-US" sz="2000" dirty="0">
              <a:latin typeface="Arial" pitchFamily="34" charset="0"/>
              <a:cs typeface="Arial" pitchFamily="34" charset="0"/>
            </a:endParaRPr>
          </a:p>
          <a:p>
            <a:endParaRPr lang="en-US" sz="2000" dirty="0">
              <a:latin typeface="Arial" pitchFamily="34" charset="0"/>
              <a:cs typeface="Arial" pitchFamily="34" charset="0"/>
            </a:endParaRPr>
          </a:p>
          <a:p>
            <a:r>
              <a:rPr lang="en-US" sz="2000" dirty="0">
                <a:latin typeface="Arial" pitchFamily="34" charset="0"/>
                <a:cs typeface="Arial" pitchFamily="34" charset="0"/>
              </a:rPr>
              <a:t>Earlier versions on Spring (Before 2.5) relied more on xml configurations</a:t>
            </a:r>
          </a:p>
          <a:p>
            <a:endParaRPr lang="en-US" sz="2000" dirty="0">
              <a:latin typeface="Arial" pitchFamily="34" charset="0"/>
              <a:cs typeface="Arial" pitchFamily="34" charset="0"/>
            </a:endParaRPr>
          </a:p>
        </p:txBody>
      </p:sp>
      <p:sp>
        <p:nvSpPr>
          <p:cNvPr id="5" name="Rounded Rectangle 4"/>
          <p:cNvSpPr/>
          <p:nvPr/>
        </p:nvSpPr>
        <p:spPr>
          <a:xfrm>
            <a:off x="3104262" y="1463039"/>
            <a:ext cx="2750669" cy="4721630"/>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5938"/>
            <a:endParaRPr lang="en-US" sz="2000" dirty="0">
              <a:latin typeface="Arial" pitchFamily="34" charset="0"/>
              <a:cs typeface="Arial" pitchFamily="34" charset="0"/>
            </a:endParaRPr>
          </a:p>
          <a:p>
            <a:pPr marL="0" lvl="2"/>
            <a:r>
              <a:rPr lang="en-US" sz="2000" dirty="0">
                <a:solidFill>
                  <a:schemeClr val="bg1"/>
                </a:solidFill>
                <a:latin typeface="Arial" pitchFamily="34" charset="0"/>
                <a:cs typeface="Arial" pitchFamily="34" charset="0"/>
              </a:rPr>
              <a:t>Spring 2.5 introduced a simplified, annotation-based model for developing</a:t>
            </a:r>
          </a:p>
          <a:p>
            <a:pPr marL="0" lvl="2"/>
            <a:r>
              <a:rPr lang="en-US" sz="2000" dirty="0">
                <a:solidFill>
                  <a:schemeClr val="bg1"/>
                </a:solidFill>
                <a:latin typeface="Arial" pitchFamily="34" charset="0"/>
                <a:cs typeface="Arial" pitchFamily="34" charset="0"/>
              </a:rPr>
              <a:t>Spring MVC applications</a:t>
            </a:r>
          </a:p>
          <a:p>
            <a:pPr marL="0" lvl="2"/>
            <a:r>
              <a:rPr lang="en-US" sz="2000" dirty="0">
                <a:solidFill>
                  <a:schemeClr val="bg1"/>
                </a:solidFill>
                <a:latin typeface="Arial" pitchFamily="34" charset="0"/>
                <a:cs typeface="Arial" pitchFamily="34" charset="0"/>
              </a:rPr>
              <a:t>informally referred to as “Spring @MVC”</a:t>
            </a:r>
          </a:p>
          <a:p>
            <a:endParaRPr lang="en-US" sz="2000" dirty="0">
              <a:solidFill>
                <a:srgbClr val="000000"/>
              </a:solidFill>
              <a:latin typeface="Arial" pitchFamily="34" charset="0"/>
              <a:cs typeface="Arial" pitchFamily="34" charset="0"/>
            </a:endParaRPr>
          </a:p>
          <a:p>
            <a:endParaRPr lang="en-US" sz="2000" dirty="0">
              <a:latin typeface="Arial" pitchFamily="34" charset="0"/>
              <a:cs typeface="Arial" pitchFamily="34" charset="0"/>
            </a:endParaRPr>
          </a:p>
        </p:txBody>
      </p:sp>
      <p:sp>
        <p:nvSpPr>
          <p:cNvPr id="6" name="Rounded Rectangle 5"/>
          <p:cNvSpPr/>
          <p:nvPr/>
        </p:nvSpPr>
        <p:spPr>
          <a:xfrm>
            <a:off x="6066363" y="1465811"/>
            <a:ext cx="2750669" cy="4721630"/>
          </a:xfrm>
          <a:prstGeom prst="round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endParaRPr lang="en-US" sz="1100" dirty="0">
              <a:solidFill>
                <a:schemeClr val="bg1"/>
              </a:solidFill>
              <a:latin typeface="Arial" pitchFamily="34" charset="0"/>
              <a:cs typeface="Arial" pitchFamily="34" charset="0"/>
            </a:endParaRPr>
          </a:p>
          <a:p>
            <a:pPr marL="0" lvl="1"/>
            <a:r>
              <a:rPr lang="en-US" sz="2000" dirty="0">
                <a:solidFill>
                  <a:schemeClr val="bg1"/>
                </a:solidFill>
                <a:latin typeface="Arial" pitchFamily="34" charset="0"/>
                <a:cs typeface="Arial" pitchFamily="34" charset="0"/>
              </a:rPr>
              <a:t>Spring Framework uses annotations like @Controller, @RequestMapping, and so on, to mark a class as a Controller or to map a request to its handler respectively</a:t>
            </a:r>
          </a:p>
          <a:p>
            <a:endParaRPr lang="en-US" sz="2400" dirty="0">
              <a:latin typeface="Arial" pitchFamily="34" charset="0"/>
              <a:cs typeface="Arial" pitchFamily="34" charset="0"/>
            </a:endParaRPr>
          </a:p>
        </p:txBody>
      </p:sp>
      <p:sp>
        <p:nvSpPr>
          <p:cNvPr id="7" name="TextBox 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a:solidFill>
                  <a:srgbClr val="003344"/>
                </a:solidFill>
                <a:latin typeface="Arial"/>
                <a:ea typeface="+mj-ea"/>
                <a:cs typeface="Arial" pitchFamily="34" charset="0"/>
              </a:rPr>
              <a:t>4</a:t>
            </a:r>
            <a:endPar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25405884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Application Flow (2 of 4)</a:t>
            </a:r>
          </a:p>
        </p:txBody>
      </p:sp>
      <p:sp>
        <p:nvSpPr>
          <p:cNvPr id="6" name="Pentagon 5"/>
          <p:cNvSpPr/>
          <p:nvPr/>
        </p:nvSpPr>
        <p:spPr>
          <a:xfrm>
            <a:off x="291075" y="1331843"/>
            <a:ext cx="3610365" cy="938917"/>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buAutoNum type="arabicPeriod"/>
            </a:pPr>
            <a:endParaRPr lang="en-US" sz="1600" b="1" dirty="0">
              <a:latin typeface="Arial" pitchFamily="34" charset="0"/>
              <a:cs typeface="Arial" pitchFamily="34" charset="0"/>
            </a:endParaRPr>
          </a:p>
          <a:p>
            <a:pPr marL="293688" indent="-293688">
              <a:buAutoNum type="arabicPeriod"/>
            </a:pPr>
            <a:endParaRPr lang="en-US" sz="1600" b="1" dirty="0">
              <a:latin typeface="Arial" pitchFamily="34" charset="0"/>
              <a:cs typeface="Arial" pitchFamily="34" charset="0"/>
            </a:endParaRPr>
          </a:p>
          <a:p>
            <a:pPr marL="293688" indent="-293688">
              <a:buAutoNum type="arabicPeriod"/>
            </a:pPr>
            <a:r>
              <a:rPr lang="en-US" sz="1600" b="1" dirty="0">
                <a:latin typeface="Arial" pitchFamily="34" charset="0"/>
                <a:cs typeface="Arial" pitchFamily="34" charset="0"/>
              </a:rPr>
              <a:t>DispatcherServlet receives request and coordinates business functionality.</a:t>
            </a:r>
          </a:p>
          <a:p>
            <a:endParaRPr lang="en-US" sz="1600" dirty="0"/>
          </a:p>
          <a:p>
            <a:pPr lvl="0">
              <a:spcBef>
                <a:spcPct val="20000"/>
              </a:spcBef>
            </a:pPr>
            <a:endParaRPr lang="en-US" sz="1400" dirty="0">
              <a:solidFill>
                <a:srgbClr val="003344"/>
              </a:solidFill>
              <a:latin typeface="Arial" pitchFamily="34" charset="0"/>
              <a:cs typeface="Arial" pitchFamily="34" charset="0"/>
            </a:endParaRPr>
          </a:p>
        </p:txBody>
      </p:sp>
      <p:pic>
        <p:nvPicPr>
          <p:cNvPr id="7" name="Picture 2"/>
          <p:cNvPicPr>
            <a:picLocks noChangeAspect="1" noChangeArrowheads="1"/>
          </p:cNvPicPr>
          <p:nvPr/>
        </p:nvPicPr>
        <p:blipFill>
          <a:blip r:embed="rId4" cstate="email"/>
          <a:srcRect/>
          <a:stretch>
            <a:fillRect/>
          </a:stretch>
        </p:blipFill>
        <p:spPr bwMode="auto">
          <a:xfrm>
            <a:off x="1938681" y="4291664"/>
            <a:ext cx="5533814" cy="1118536"/>
          </a:xfrm>
          <a:prstGeom prst="rect">
            <a:avLst/>
          </a:prstGeom>
          <a:noFill/>
          <a:ln w="9525">
            <a:solidFill>
              <a:schemeClr val="tx1"/>
            </a:solidFill>
            <a:miter lim="800000"/>
            <a:headEnd/>
            <a:tailEnd/>
          </a:ln>
        </p:spPr>
      </p:pic>
      <p:pic>
        <p:nvPicPr>
          <p:cNvPr id="8" name="Picture 2"/>
          <p:cNvPicPr>
            <a:picLocks noChangeAspect="1" noChangeArrowheads="1"/>
          </p:cNvPicPr>
          <p:nvPr/>
        </p:nvPicPr>
        <p:blipFill>
          <a:blip r:embed="rId5" cstate="email"/>
          <a:srcRect/>
          <a:stretch>
            <a:fillRect/>
          </a:stretch>
        </p:blipFill>
        <p:spPr bwMode="auto">
          <a:xfrm>
            <a:off x="188211" y="2808922"/>
            <a:ext cx="8620509" cy="1085707"/>
          </a:xfrm>
          <a:prstGeom prst="rect">
            <a:avLst/>
          </a:prstGeom>
          <a:noFill/>
          <a:ln w="9525">
            <a:solidFill>
              <a:schemeClr val="tx1"/>
            </a:solidFill>
            <a:miter lim="800000"/>
            <a:headEnd/>
            <a:tailEnd/>
          </a:ln>
        </p:spPr>
      </p:pic>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14</a:t>
            </a:r>
          </a:p>
        </p:txBody>
      </p:sp>
    </p:spTree>
    <p:extLst>
      <p:ext uri="{BB962C8B-B14F-4D97-AF65-F5344CB8AC3E}">
        <p14:creationId xmlns:p14="http://schemas.microsoft.com/office/powerpoint/2010/main" val="34331872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Application Flow (3 of 4)</a:t>
            </a:r>
          </a:p>
        </p:txBody>
      </p:sp>
      <p:sp>
        <p:nvSpPr>
          <p:cNvPr id="3" name="Content Placeholder 2"/>
          <p:cNvSpPr>
            <a:spLocks noGrp="1"/>
          </p:cNvSpPr>
          <p:nvPr>
            <p:ph idx="1"/>
          </p:nvPr>
        </p:nvSpPr>
        <p:spPr>
          <a:xfrm>
            <a:off x="424542" y="2638747"/>
            <a:ext cx="8719457" cy="989935"/>
          </a:xfrm>
        </p:spPr>
        <p:txBody>
          <a:bodyPr/>
          <a:lstStyle/>
          <a:p>
            <a:r>
              <a:rPr lang="en-US" dirty="0"/>
              <a:t>Use the following in the .xml configuration file to send the </a:t>
            </a:r>
            <a:r>
              <a:rPr lang="en-US" dirty="0" err="1"/>
              <a:t>DispatcherServlet</a:t>
            </a:r>
            <a:r>
              <a:rPr lang="en-US" dirty="0"/>
              <a:t> looking for Controller(s).</a:t>
            </a:r>
          </a:p>
        </p:txBody>
      </p:sp>
      <p:pic>
        <p:nvPicPr>
          <p:cNvPr id="45058" name="Picture 2"/>
          <p:cNvPicPr>
            <a:picLocks noChangeAspect="1" noChangeArrowheads="1"/>
          </p:cNvPicPr>
          <p:nvPr/>
        </p:nvPicPr>
        <p:blipFill>
          <a:blip r:embed="rId4" cstate="email"/>
          <a:srcRect/>
          <a:stretch>
            <a:fillRect/>
          </a:stretch>
        </p:blipFill>
        <p:spPr bwMode="auto">
          <a:xfrm>
            <a:off x="1014153" y="3507734"/>
            <a:ext cx="6833062" cy="2144683"/>
          </a:xfrm>
          <a:prstGeom prst="rect">
            <a:avLst/>
          </a:prstGeom>
          <a:noFill/>
          <a:ln w="9525">
            <a:solidFill>
              <a:schemeClr val="tx1"/>
            </a:solidFill>
            <a:miter lim="800000"/>
            <a:headEnd/>
            <a:tailEnd/>
          </a:ln>
        </p:spPr>
      </p:pic>
      <p:sp>
        <p:nvSpPr>
          <p:cNvPr id="7" name="Pentagon 6"/>
          <p:cNvSpPr/>
          <p:nvPr/>
        </p:nvSpPr>
        <p:spPr>
          <a:xfrm>
            <a:off x="291075" y="1331843"/>
            <a:ext cx="3610365" cy="938917"/>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buAutoNum type="arabicPeriod"/>
            </a:pPr>
            <a:endParaRPr lang="en-US" sz="1600" b="1" dirty="0">
              <a:latin typeface="Arial" pitchFamily="34" charset="0"/>
              <a:cs typeface="Arial" pitchFamily="34" charset="0"/>
            </a:endParaRPr>
          </a:p>
          <a:p>
            <a:pPr marL="293688" indent="-293688">
              <a:buAutoNum type="arabicPeriod"/>
            </a:pPr>
            <a:endParaRPr lang="en-US" sz="1600" b="1" dirty="0">
              <a:latin typeface="Arial" pitchFamily="34" charset="0"/>
              <a:cs typeface="Arial" pitchFamily="34" charset="0"/>
            </a:endParaRPr>
          </a:p>
          <a:p>
            <a:pPr marL="288925" indent="-288925">
              <a:buFont typeface="+mj-lt"/>
              <a:buAutoNum type="arabicPeriod" startAt="2"/>
            </a:pPr>
            <a:r>
              <a:rPr lang="en-US" sz="1600" b="1" dirty="0">
                <a:latin typeface="Arial" pitchFamily="34" charset="0"/>
                <a:cs typeface="Arial" pitchFamily="34" charset="0"/>
              </a:rPr>
              <a:t>DispatcherServlet looks for the xml configuration file and calls appropriate controller</a:t>
            </a:r>
          </a:p>
          <a:p>
            <a:pPr marL="168275" indent="-168275"/>
            <a:endParaRPr lang="en-US" sz="1600" dirty="0"/>
          </a:p>
          <a:p>
            <a:pPr lvl="0">
              <a:spcBef>
                <a:spcPct val="20000"/>
              </a:spcBef>
            </a:pPr>
            <a:endParaRPr lang="en-US" sz="1400" dirty="0">
              <a:solidFill>
                <a:srgbClr val="003344"/>
              </a:solidFill>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15</a:t>
            </a:r>
          </a:p>
        </p:txBody>
      </p:sp>
    </p:spTree>
    <p:extLst>
      <p:ext uri="{BB962C8B-B14F-4D97-AF65-F5344CB8AC3E}">
        <p14:creationId xmlns:p14="http://schemas.microsoft.com/office/powerpoint/2010/main" val="12654649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Application Flow (4 of 4)</a:t>
            </a:r>
          </a:p>
        </p:txBody>
      </p:sp>
      <p:sp>
        <p:nvSpPr>
          <p:cNvPr id="3" name="Content Placeholder 2"/>
          <p:cNvSpPr>
            <a:spLocks noGrp="1"/>
          </p:cNvSpPr>
          <p:nvPr>
            <p:ph idx="1"/>
          </p:nvPr>
        </p:nvSpPr>
        <p:spPr>
          <a:xfrm>
            <a:off x="457200" y="3500482"/>
            <a:ext cx="8229600" cy="2573807"/>
          </a:xfrm>
        </p:spPr>
        <p:txBody>
          <a:bodyPr/>
          <a:lstStyle/>
          <a:p>
            <a:pPr lvl="1">
              <a:buNone/>
            </a:pPr>
            <a:endParaRPr lang="en-US" sz="2100" dirty="0"/>
          </a:p>
          <a:p>
            <a:endParaRPr lang="en-US" dirty="0"/>
          </a:p>
        </p:txBody>
      </p:sp>
      <p:pic>
        <p:nvPicPr>
          <p:cNvPr id="43010" name="Picture 2"/>
          <p:cNvPicPr>
            <a:picLocks noChangeAspect="1" noChangeArrowheads="1"/>
          </p:cNvPicPr>
          <p:nvPr/>
        </p:nvPicPr>
        <p:blipFill>
          <a:blip r:embed="rId4" cstate="email"/>
          <a:srcRect/>
          <a:stretch>
            <a:fillRect/>
          </a:stretch>
        </p:blipFill>
        <p:spPr bwMode="auto">
          <a:xfrm>
            <a:off x="206434" y="2831930"/>
            <a:ext cx="8645236" cy="864523"/>
          </a:xfrm>
          <a:prstGeom prst="rect">
            <a:avLst/>
          </a:prstGeom>
          <a:noFill/>
          <a:ln w="9525">
            <a:solidFill>
              <a:schemeClr val="tx1"/>
            </a:solidFill>
            <a:miter lim="800000"/>
            <a:headEnd/>
            <a:tailEnd/>
          </a:ln>
        </p:spPr>
      </p:pic>
      <p:sp>
        <p:nvSpPr>
          <p:cNvPr id="7" name="Pentagon 6"/>
          <p:cNvSpPr/>
          <p:nvPr/>
        </p:nvSpPr>
        <p:spPr>
          <a:xfrm>
            <a:off x="291075" y="1331843"/>
            <a:ext cx="6019573" cy="1068457"/>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3688" indent="-293688">
              <a:buAutoNum type="arabicPeriod"/>
            </a:pPr>
            <a:endParaRPr lang="en-US" sz="1600" b="1" dirty="0">
              <a:latin typeface="Arial" pitchFamily="34" charset="0"/>
              <a:cs typeface="Arial" pitchFamily="34" charset="0"/>
            </a:endParaRPr>
          </a:p>
          <a:p>
            <a:pPr marL="228600" indent="-228600">
              <a:spcBef>
                <a:spcPct val="20000"/>
              </a:spcBef>
              <a:buFont typeface="+mj-lt"/>
              <a:buAutoNum type="arabicPeriod" startAt="3"/>
            </a:pPr>
            <a:r>
              <a:rPr lang="en-US" sz="1600" b="1" dirty="0">
                <a:latin typeface="Arial" pitchFamily="34" charset="0"/>
                <a:cs typeface="Arial" pitchFamily="34" charset="0"/>
              </a:rPr>
              <a:t>Controller maps the request to appropriate handler which in turn processes the request and returns instance of ModelAndView to DispatcherServlet</a:t>
            </a:r>
            <a:r>
              <a:rPr lang="en-US" sz="1600" dirty="0">
                <a:latin typeface="Arial" pitchFamily="34" charset="0"/>
                <a:cs typeface="Arial" pitchFamily="34" charset="0"/>
              </a:rPr>
              <a:t>.</a:t>
            </a:r>
          </a:p>
          <a:p>
            <a:pPr lvl="0">
              <a:spcBef>
                <a:spcPct val="20000"/>
              </a:spcBef>
            </a:pPr>
            <a:endParaRPr lang="en-US" sz="1400" dirty="0">
              <a:solidFill>
                <a:srgbClr val="003344"/>
              </a:solidFill>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16</a:t>
            </a:r>
          </a:p>
        </p:txBody>
      </p:sp>
    </p:spTree>
    <p:extLst>
      <p:ext uri="{BB962C8B-B14F-4D97-AF65-F5344CB8AC3E}">
        <p14:creationId xmlns:p14="http://schemas.microsoft.com/office/powerpoint/2010/main" val="20376630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@Controller</a:t>
            </a:r>
          </a:p>
        </p:txBody>
      </p:sp>
      <p:sp>
        <p:nvSpPr>
          <p:cNvPr id="3" name="Content Placeholder 2"/>
          <p:cNvSpPr>
            <a:spLocks noGrp="1"/>
          </p:cNvSpPr>
          <p:nvPr>
            <p:ph idx="1"/>
          </p:nvPr>
        </p:nvSpPr>
        <p:spPr>
          <a:xfrm>
            <a:off x="457200" y="1214423"/>
            <a:ext cx="8229600" cy="2559556"/>
          </a:xfrm>
        </p:spPr>
        <p:txBody>
          <a:bodyPr/>
          <a:lstStyle/>
          <a:p>
            <a:r>
              <a:rPr lang="en-US" b="1" dirty="0"/>
              <a:t>@Controller</a:t>
            </a:r>
          </a:p>
          <a:p>
            <a:pPr marL="274320" indent="-274320">
              <a:buFont typeface="Arial" pitchFamily="34" charset="0"/>
              <a:buChar char="•"/>
            </a:pPr>
            <a:r>
              <a:rPr lang="en-US" dirty="0"/>
              <a:t>Indicates that a particular class serves the role of a </a:t>
            </a:r>
            <a:r>
              <a:rPr lang="en-US" i="1" dirty="0"/>
              <a:t>controller</a:t>
            </a:r>
            <a:r>
              <a:rPr lang="en-US" dirty="0"/>
              <a:t>.</a:t>
            </a:r>
          </a:p>
          <a:p>
            <a:pPr marL="274320" indent="-274320">
              <a:buFont typeface="Arial" pitchFamily="34" charset="0"/>
              <a:buChar char="•"/>
            </a:pPr>
            <a:r>
              <a:rPr lang="en-US" dirty="0"/>
              <a:t>Eliminates the need to extend any Controller base class</a:t>
            </a:r>
            <a:endParaRPr lang="en-US" b="1" dirty="0"/>
          </a:p>
          <a:p>
            <a:endParaRPr lang="en-US" dirty="0"/>
          </a:p>
        </p:txBody>
      </p:sp>
      <p:pic>
        <p:nvPicPr>
          <p:cNvPr id="46083" name="Picture 3"/>
          <p:cNvPicPr>
            <a:picLocks noChangeAspect="1" noChangeArrowheads="1"/>
          </p:cNvPicPr>
          <p:nvPr/>
        </p:nvPicPr>
        <p:blipFill>
          <a:blip r:embed="rId4" cstate="email"/>
          <a:srcRect/>
          <a:stretch>
            <a:fillRect/>
          </a:stretch>
        </p:blipFill>
        <p:spPr bwMode="auto">
          <a:xfrm>
            <a:off x="365761" y="4305992"/>
            <a:ext cx="8445731" cy="881149"/>
          </a:xfrm>
          <a:prstGeom prst="rect">
            <a:avLst/>
          </a:prstGeom>
          <a:noFill/>
          <a:ln w="9525">
            <a:solidFill>
              <a:schemeClr val="tx1"/>
            </a:solidFill>
            <a:miter lim="800000"/>
            <a:headEnd/>
            <a:tailEnd/>
          </a:ln>
        </p:spPr>
      </p:pic>
      <p:sp>
        <p:nvSpPr>
          <p:cNvPr id="7" name="Oval Callout 6"/>
          <p:cNvSpPr/>
          <p:nvPr/>
        </p:nvSpPr>
        <p:spPr>
          <a:xfrm>
            <a:off x="5685904" y="3125586"/>
            <a:ext cx="2709949" cy="1620986"/>
          </a:xfrm>
          <a:prstGeom prst="wedgeEllipseCallou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a:p>
            <a:pPr algn="ctr"/>
            <a:r>
              <a:rPr lang="en-US" dirty="0">
                <a:solidFill>
                  <a:srgbClr val="000000"/>
                </a:solidFill>
                <a:latin typeface="Arial" pitchFamily="34" charset="0"/>
                <a:cs typeface="Arial" pitchFamily="34" charset="0"/>
              </a:rPr>
              <a:t>Request and Response are automatically filled in by Spring MVC</a:t>
            </a:r>
          </a:p>
          <a:p>
            <a:pPr algn="ct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a:solidFill>
                  <a:srgbClr val="003344"/>
                </a:solidFill>
                <a:latin typeface="Arial"/>
                <a:ea typeface="+mj-ea"/>
                <a:cs typeface="Arial" pitchFamily="34" charset="0"/>
              </a:rPr>
              <a:t>5</a:t>
            </a:r>
            <a:endPar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C813-5DB0-4AE3-BC09-6DF4C5A54F92}"/>
              </a:ext>
            </a:extLst>
          </p:cNvPr>
          <p:cNvSpPr>
            <a:spLocks noGrp="1"/>
          </p:cNvSpPr>
          <p:nvPr>
            <p:ph type="title"/>
          </p:nvPr>
        </p:nvSpPr>
        <p:spPr/>
        <p:txBody>
          <a:bodyPr/>
          <a:lstStyle/>
          <a:p>
            <a:pPr fontAlgn="base"/>
            <a:r>
              <a:rPr lang="en-IN" b="0" dirty="0"/>
              <a:t>@</a:t>
            </a:r>
            <a:r>
              <a:rPr lang="en-IN" b="0" dirty="0" err="1"/>
              <a:t>RequestMapping</a:t>
            </a:r>
            <a:r>
              <a:rPr lang="en-IN" b="0" dirty="0"/>
              <a:t> with Wildcards</a:t>
            </a:r>
          </a:p>
        </p:txBody>
      </p:sp>
      <p:sp>
        <p:nvSpPr>
          <p:cNvPr id="3" name="Content Placeholder 2">
            <a:extLst>
              <a:ext uri="{FF2B5EF4-FFF2-40B4-BE49-F238E27FC236}">
                <a16:creationId xmlns:a16="http://schemas.microsoft.com/office/drawing/2014/main" id="{DC3782EC-3369-4075-A0E5-2B23E7AACDDE}"/>
              </a:ext>
            </a:extLst>
          </p:cNvPr>
          <p:cNvSpPr>
            <a:spLocks noGrp="1"/>
          </p:cNvSpPr>
          <p:nvPr>
            <p:ph idx="1"/>
          </p:nvPr>
        </p:nvSpPr>
        <p:spPr>
          <a:xfrm>
            <a:off x="228600" y="1524000"/>
            <a:ext cx="8610600" cy="4525963"/>
          </a:xfrm>
        </p:spPr>
        <p:txBody>
          <a:bodyPr>
            <a:normAutofit fontScale="92500" lnSpcReduction="20000"/>
          </a:bodyPr>
          <a:lstStyle/>
          <a:p>
            <a:pPr marL="0" indent="0">
              <a:buNone/>
            </a:pPr>
            <a:r>
              <a:rPr lang="en-IN" dirty="0"/>
              <a:t>@</a:t>
            </a:r>
            <a:r>
              <a:rPr lang="en-IN" dirty="0" err="1"/>
              <a:t>RequestMapping</a:t>
            </a:r>
            <a:r>
              <a:rPr lang="en-IN" dirty="0"/>
              <a:t>(value = "*.request", method = { </a:t>
            </a:r>
            <a:r>
              <a:rPr lang="en-IN" dirty="0" err="1"/>
              <a:t>RequestMethod.GET</a:t>
            </a:r>
            <a:r>
              <a:rPr lang="en-IN" dirty="0"/>
              <a:t>,</a:t>
            </a:r>
          </a:p>
          <a:p>
            <a:pPr marL="0" indent="0">
              <a:buNone/>
            </a:pPr>
            <a:r>
              <a:rPr lang="en-IN" dirty="0"/>
              <a:t>        </a:t>
            </a:r>
            <a:r>
              <a:rPr lang="en-IN" dirty="0" err="1"/>
              <a:t>RequestMethod.POST</a:t>
            </a:r>
            <a:r>
              <a:rPr lang="en-IN" dirty="0"/>
              <a:t> })</a:t>
            </a:r>
          </a:p>
          <a:p>
            <a:pPr marL="0" indent="0">
              <a:buNone/>
            </a:pPr>
            <a:r>
              <a:rPr lang="en-IN" dirty="0"/>
              <a:t>public String </a:t>
            </a:r>
            <a:r>
              <a:rPr lang="en-IN" dirty="0" err="1"/>
              <a:t>myHandlingMethod</a:t>
            </a:r>
            <a:r>
              <a:rPr lang="en-IN" dirty="0"/>
              <a:t>() {</a:t>
            </a:r>
          </a:p>
          <a:p>
            <a:pPr marL="0" indent="0">
              <a:buNone/>
            </a:pPr>
            <a:r>
              <a:rPr lang="en-IN" dirty="0"/>
              <a:t>    return "next";</a:t>
            </a:r>
          </a:p>
          <a:p>
            <a:pPr marL="0" indent="0">
              <a:buNone/>
            </a:pPr>
            <a:r>
              <a:rPr lang="en-IN" dirty="0"/>
              <a:t>}</a:t>
            </a:r>
          </a:p>
          <a:p>
            <a:pPr marL="0" indent="0">
              <a:buNone/>
            </a:pPr>
            <a:r>
              <a:rPr lang="en-IN" dirty="0"/>
              <a:t> Refer day15springjparestdemo project</a:t>
            </a:r>
          </a:p>
          <a:p>
            <a:pPr marL="0" indent="0">
              <a:buNone/>
            </a:pPr>
            <a:r>
              <a:rPr lang="en-IN" dirty="0"/>
              <a:t>@</a:t>
            </a:r>
            <a:r>
              <a:rPr lang="en-IN" dirty="0" err="1"/>
              <a:t>RequestMapping</a:t>
            </a:r>
            <a:r>
              <a:rPr lang="en-IN" dirty="0"/>
              <a:t>("*.rest")</a:t>
            </a:r>
          </a:p>
          <a:p>
            <a:pPr marL="0" indent="0">
              <a:buNone/>
            </a:pPr>
            <a:r>
              <a:rPr lang="en-IN" dirty="0"/>
              <a:t>public </a:t>
            </a:r>
            <a:r>
              <a:rPr lang="en-IN" dirty="0" err="1"/>
              <a:t>ModelAndView</a:t>
            </a:r>
            <a:r>
              <a:rPr lang="en-IN" dirty="0"/>
              <a:t> </a:t>
            </a:r>
            <a:r>
              <a:rPr lang="en-IN" dirty="0" err="1"/>
              <a:t>myOtherHandlingMethod</a:t>
            </a:r>
            <a:r>
              <a:rPr lang="en-IN" dirty="0"/>
              <a:t>() {</a:t>
            </a:r>
          </a:p>
          <a:p>
            <a:pPr marL="0" indent="0">
              <a:buNone/>
            </a:pPr>
            <a:r>
              <a:rPr lang="en-IN" dirty="0"/>
              <a:t>    return new </a:t>
            </a:r>
            <a:r>
              <a:rPr lang="en-IN" dirty="0" err="1"/>
              <a:t>ModelAndView</a:t>
            </a:r>
            <a:r>
              <a:rPr lang="en-IN" dirty="0"/>
              <a:t>("previous", "x", "</a:t>
            </a:r>
            <a:r>
              <a:rPr lang="en-IN" dirty="0" err="1"/>
              <a:t>abc</a:t>
            </a:r>
            <a:r>
              <a:rPr lang="en-IN" dirty="0"/>
              <a:t>");</a:t>
            </a:r>
          </a:p>
          <a:p>
            <a:pPr marL="0" indent="0">
              <a:buNone/>
            </a:pPr>
            <a:r>
              <a:rPr lang="en-IN" dirty="0"/>
              <a:t>}</a:t>
            </a:r>
          </a:p>
        </p:txBody>
      </p:sp>
    </p:spTree>
    <p:extLst>
      <p:ext uri="{BB962C8B-B14F-4D97-AF65-F5344CB8AC3E}">
        <p14:creationId xmlns:p14="http://schemas.microsoft.com/office/powerpoint/2010/main" val="3423059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773979"/>
            <a:ext cx="8077200" cy="10266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a:t>
            </a:r>
            <a:r>
              <a:rPr lang="en-US" dirty="0" err="1"/>
              <a:t>context:component-scan</a:t>
            </a:r>
            <a:r>
              <a:rPr lang="en-US" dirty="0"/>
              <a:t> base-package=“</a:t>
            </a:r>
            <a:r>
              <a:rPr lang="en-US" dirty="0" err="1"/>
              <a:t>com.accenture.controllers</a:t>
            </a:r>
            <a:r>
              <a:rPr lang="en-US" dirty="0"/>
              <a:t>.*"/&gt; </a:t>
            </a:r>
          </a:p>
        </p:txBody>
      </p:sp>
      <p:sp>
        <p:nvSpPr>
          <p:cNvPr id="2" name="Title 1"/>
          <p:cNvSpPr>
            <a:spLocks noGrp="1"/>
          </p:cNvSpPr>
          <p:nvPr>
            <p:ph type="title"/>
          </p:nvPr>
        </p:nvSpPr>
        <p:spPr/>
        <p:txBody>
          <a:bodyPr/>
          <a:lstStyle/>
          <a:p>
            <a:r>
              <a:rPr lang="en-US" dirty="0"/>
              <a:t>Spring MVC</a:t>
            </a:r>
            <a:br>
              <a:rPr lang="en-US" dirty="0"/>
            </a:br>
            <a:r>
              <a:rPr lang="en-US" dirty="0"/>
              <a:t>@Controller</a:t>
            </a:r>
          </a:p>
        </p:txBody>
      </p:sp>
      <p:sp>
        <p:nvSpPr>
          <p:cNvPr id="3" name="Content Placeholder 2"/>
          <p:cNvSpPr>
            <a:spLocks noGrp="1"/>
          </p:cNvSpPr>
          <p:nvPr>
            <p:ph idx="1"/>
          </p:nvPr>
        </p:nvSpPr>
        <p:spPr>
          <a:xfrm>
            <a:off x="457200" y="1214423"/>
            <a:ext cx="8229600" cy="2559556"/>
          </a:xfrm>
        </p:spPr>
        <p:txBody>
          <a:bodyPr>
            <a:normAutofit fontScale="92500"/>
          </a:bodyPr>
          <a:lstStyle/>
          <a:p>
            <a:r>
              <a:rPr lang="en-US" dirty="0"/>
              <a:t>Controllers interpret user input and convert it into a model object that can be used by view.</a:t>
            </a:r>
          </a:p>
          <a:p>
            <a:r>
              <a:rPr lang="en-US" dirty="0"/>
              <a:t>@Controller is a stereotype annotation and hence, dispatcher servlet can automatically scan for these classes.</a:t>
            </a:r>
          </a:p>
          <a:p>
            <a:r>
              <a:rPr lang="en-US" dirty="0"/>
              <a:t>To enable auto-detection use the following in dispatcher-servlet.xml file.</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a:solidFill>
                  <a:srgbClr val="003344"/>
                </a:solidFill>
                <a:latin typeface="Arial"/>
                <a:ea typeface="+mj-ea"/>
                <a:cs typeface="Arial" pitchFamily="34" charset="0"/>
              </a:rPr>
              <a:t>5</a:t>
            </a:r>
            <a:endPar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endParaRPr>
          </a:p>
        </p:txBody>
      </p:sp>
      <p:sp>
        <p:nvSpPr>
          <p:cNvPr id="9" name="Content Placeholder 2"/>
          <p:cNvSpPr txBox="1">
            <a:spLocks/>
          </p:cNvSpPr>
          <p:nvPr/>
        </p:nvSpPr>
        <p:spPr>
          <a:xfrm>
            <a:off x="533400" y="4953000"/>
            <a:ext cx="8229600" cy="2559556"/>
          </a:xfrm>
          <a:prstGeom prst="rect">
            <a:avLst/>
          </a:prstGeom>
        </p:spPr>
        <p:txBody>
          <a:bodyPr vert="horz" lIns="0" tIns="0" rIns="0" bIns="0" rtlCol="0">
            <a:normAutofit/>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4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2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component-scan tag also allows us to exclude / include packages during auto-detection</a:t>
            </a:r>
          </a:p>
          <a:p>
            <a:r>
              <a:rPr lang="en-US" dirty="0"/>
              <a:t>&lt;</a:t>
            </a:r>
            <a:r>
              <a:rPr lang="en-US" dirty="0" err="1"/>
              <a:t>context:include-filter</a:t>
            </a:r>
            <a:r>
              <a:rPr lang="en-US" dirty="0"/>
              <a:t> type="annotation" expression="</a:t>
            </a:r>
            <a:r>
              <a:rPr lang="en-US" dirty="0" err="1"/>
              <a:t>org.aspectj.lang.annotation.Aspect</a:t>
            </a:r>
            <a:r>
              <a:rPr lang="en-US" dirty="0"/>
              <a:t>"/&gt;</a:t>
            </a:r>
          </a:p>
        </p:txBody>
      </p:sp>
    </p:spTree>
    <p:extLst>
      <p:ext uri="{BB962C8B-B14F-4D97-AF65-F5344CB8AC3E}">
        <p14:creationId xmlns:p14="http://schemas.microsoft.com/office/powerpoint/2010/main" val="3573098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a:t>
            </a:r>
            <a:r>
              <a:rPr lang="en-US" dirty="0" err="1"/>
              <a:t>RequestMapping</a:t>
            </a:r>
            <a:endParaRPr lang="en-US" dirty="0"/>
          </a:p>
        </p:txBody>
      </p:sp>
      <p:sp>
        <p:nvSpPr>
          <p:cNvPr id="3" name="Content Placeholder 2"/>
          <p:cNvSpPr>
            <a:spLocks noGrp="1"/>
          </p:cNvSpPr>
          <p:nvPr>
            <p:ph idx="1"/>
          </p:nvPr>
        </p:nvSpPr>
        <p:spPr>
          <a:xfrm>
            <a:off x="457200" y="1214422"/>
            <a:ext cx="8229600" cy="3207949"/>
          </a:xfrm>
        </p:spPr>
        <p:txBody>
          <a:bodyPr/>
          <a:lstStyle/>
          <a:p>
            <a:r>
              <a:rPr lang="en-US" b="1" dirty="0"/>
              <a:t>@RequestMapping</a:t>
            </a:r>
          </a:p>
          <a:p>
            <a:pPr marL="274320" indent="-274320">
              <a:buFont typeface="Arial" pitchFamily="34" charset="0"/>
              <a:buChar char="•"/>
            </a:pPr>
            <a:r>
              <a:rPr lang="en-US" dirty="0"/>
              <a:t>Is used to map URLs like '/userlogin.htm’ to an entire class or a particular handler method.</a:t>
            </a:r>
          </a:p>
          <a:p>
            <a:pPr marL="274320" indent="-274320">
              <a:buFont typeface="Arial" pitchFamily="34" charset="0"/>
              <a:buChar char="•"/>
            </a:pPr>
            <a:r>
              <a:rPr lang="en-US" dirty="0"/>
              <a:t>Typically, class-level annotation maps a specific request pattern</a:t>
            </a:r>
          </a:p>
        </p:txBody>
      </p:sp>
      <p:pic>
        <p:nvPicPr>
          <p:cNvPr id="47106" name="Picture 2"/>
          <p:cNvPicPr>
            <a:picLocks noChangeAspect="1" noChangeArrowheads="1"/>
          </p:cNvPicPr>
          <p:nvPr/>
        </p:nvPicPr>
        <p:blipFill>
          <a:blip r:embed="rId4" cstate="email"/>
          <a:srcRect/>
          <a:stretch>
            <a:fillRect/>
          </a:stretch>
        </p:blipFill>
        <p:spPr bwMode="auto">
          <a:xfrm>
            <a:off x="249382" y="5237017"/>
            <a:ext cx="8578735" cy="1030780"/>
          </a:xfrm>
          <a:prstGeom prst="rect">
            <a:avLst/>
          </a:prstGeom>
          <a:noFill/>
          <a:ln w="9525">
            <a:solidFill>
              <a:schemeClr val="tx1"/>
            </a:solidFill>
            <a:miter lim="800000"/>
            <a:headEnd/>
            <a:tailEnd/>
          </a:ln>
        </p:spPr>
      </p:pic>
      <p:sp>
        <p:nvSpPr>
          <p:cNvPr id="5" name="TextBox 4"/>
          <p:cNvSpPr txBox="1"/>
          <p:nvPr/>
        </p:nvSpPr>
        <p:spPr>
          <a:xfrm>
            <a:off x="3408218" y="2926080"/>
            <a:ext cx="914400" cy="914400"/>
          </a:xfrm>
          <a:prstGeom prst="rect">
            <a:avLst/>
          </a:prstGeom>
        </p:spPr>
        <p:txBody>
          <a:bodyPr vert="horz" wrap="non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Oval Callout 5"/>
          <p:cNvSpPr/>
          <p:nvPr/>
        </p:nvSpPr>
        <p:spPr>
          <a:xfrm>
            <a:off x="2061559" y="4106486"/>
            <a:ext cx="3225338" cy="1429789"/>
          </a:xfrm>
          <a:prstGeom prst="wedgeEllipseCallou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eaLnBrk="0" hangingPunct="0">
              <a:lnSpc>
                <a:spcPct val="93000"/>
              </a:lnSpc>
              <a:spcBef>
                <a:spcPct val="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ndParaRPr>
          </a:p>
          <a:p>
            <a:pPr defTabSz="457200" eaLnBrk="0" hangingPunct="0">
              <a:lnSpc>
                <a:spcPct val="93000"/>
              </a:lnSpc>
              <a:spcBef>
                <a:spcPct val="0"/>
              </a:spcBef>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Arial" pitchFamily="34" charset="0"/>
                <a:cs typeface="Arial" pitchFamily="34" charset="0"/>
              </a:rPr>
              <a:t>Execute this method to process requests for /userlogin.htm.</a:t>
            </a:r>
          </a:p>
          <a:p>
            <a:pPr algn="ct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br>
              <a:rPr lang="en-US" dirty="0"/>
            </a:br>
            <a:r>
              <a:rPr lang="en-US" dirty="0"/>
              <a:t>@</a:t>
            </a:r>
            <a:r>
              <a:rPr lang="en-US" dirty="0" err="1"/>
              <a:t>RequestMapping</a:t>
            </a:r>
            <a:endParaRPr lang="en-US" dirty="0"/>
          </a:p>
        </p:txBody>
      </p:sp>
      <p:sp>
        <p:nvSpPr>
          <p:cNvPr id="3" name="Content Placeholder 2"/>
          <p:cNvSpPr>
            <a:spLocks noGrp="1"/>
          </p:cNvSpPr>
          <p:nvPr>
            <p:ph idx="1"/>
          </p:nvPr>
        </p:nvSpPr>
        <p:spPr>
          <a:xfrm>
            <a:off x="457200" y="1214422"/>
            <a:ext cx="8229600" cy="5326077"/>
          </a:xfrm>
        </p:spPr>
        <p:txBody>
          <a:bodyPr>
            <a:normAutofit fontScale="92500"/>
          </a:bodyPr>
          <a:lstStyle/>
          <a:p>
            <a:pPr lvl="1"/>
            <a:r>
              <a:rPr lang="en-US" dirty="0"/>
              <a:t>Handler methods annotated with @</a:t>
            </a:r>
            <a:r>
              <a:rPr lang="en-US" dirty="0" err="1"/>
              <a:t>RequestMapping</a:t>
            </a:r>
            <a:r>
              <a:rPr lang="en-US" dirty="0"/>
              <a:t> have very flexible method signatures.</a:t>
            </a:r>
          </a:p>
          <a:p>
            <a:pPr lvl="1"/>
            <a:r>
              <a:rPr lang="en-US" dirty="0"/>
              <a:t>The methods can accept the following types of parameters</a:t>
            </a:r>
          </a:p>
          <a:p>
            <a:pPr lvl="2"/>
            <a:r>
              <a:rPr lang="en-US" dirty="0" err="1"/>
              <a:t>HttpServletRequest</a:t>
            </a:r>
            <a:endParaRPr lang="en-US" dirty="0"/>
          </a:p>
          <a:p>
            <a:pPr lvl="2"/>
            <a:r>
              <a:rPr lang="en-US" dirty="0" err="1"/>
              <a:t>HttpServletResponse</a:t>
            </a:r>
            <a:endParaRPr lang="en-US" dirty="0"/>
          </a:p>
          <a:p>
            <a:pPr lvl="2"/>
            <a:r>
              <a:rPr lang="en-US" dirty="0" err="1"/>
              <a:t>ModelAttribute</a:t>
            </a:r>
            <a:endParaRPr lang="en-US" dirty="0"/>
          </a:p>
          <a:p>
            <a:pPr lvl="2"/>
            <a:r>
              <a:rPr lang="en-US" dirty="0" err="1"/>
              <a:t>ModelMap</a:t>
            </a:r>
            <a:endParaRPr lang="en-US" dirty="0"/>
          </a:p>
          <a:p>
            <a:pPr lvl="2"/>
            <a:r>
              <a:rPr lang="en-US" dirty="0" err="1"/>
              <a:t>BindingResult</a:t>
            </a:r>
            <a:endParaRPr lang="en-US" dirty="0"/>
          </a:p>
          <a:p>
            <a:pPr lvl="2"/>
            <a:r>
              <a:rPr lang="en-US" dirty="0"/>
              <a:t>Errors</a:t>
            </a:r>
          </a:p>
          <a:p>
            <a:pPr lvl="1"/>
            <a:r>
              <a:rPr lang="en-US" dirty="0"/>
              <a:t>The following return types are supported</a:t>
            </a:r>
          </a:p>
          <a:p>
            <a:pPr lvl="2"/>
            <a:r>
              <a:rPr lang="en-US" dirty="0" err="1"/>
              <a:t>ModelAndView</a:t>
            </a:r>
            <a:endParaRPr lang="en-US" dirty="0"/>
          </a:p>
          <a:p>
            <a:pPr lvl="2"/>
            <a:r>
              <a:rPr lang="en-US" dirty="0" err="1"/>
              <a:t>ModelMap</a:t>
            </a:r>
            <a:endParaRPr lang="en-US" dirty="0"/>
          </a:p>
          <a:p>
            <a:pPr lvl="2"/>
            <a:r>
              <a:rPr lang="en-US" dirty="0" err="1"/>
              <a:t>ModelAttribute</a:t>
            </a:r>
            <a:endParaRPr lang="en-US" dirty="0"/>
          </a:p>
          <a:p>
            <a:pPr lvl="2"/>
            <a:r>
              <a:rPr lang="en-US" dirty="0"/>
              <a:t>String</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000" dirty="0">
                <a:solidFill>
                  <a:srgbClr val="003344"/>
                </a:solidFill>
                <a:latin typeface="Arial"/>
                <a:ea typeface="+mj-ea"/>
                <a:cs typeface="Arial" pitchFamily="34" charset="0"/>
              </a:rPr>
              <a:t>5</a:t>
            </a:r>
            <a:endParaRPr kumimoji="0" lang="en-US" sz="1000" b="0" i="0" u="none" strike="noStrike" kern="1200" cap="none" spc="0" normalizeH="0" baseline="0" noProof="0" dirty="0">
              <a:ln>
                <a:noFill/>
              </a:ln>
              <a:solidFill>
                <a:srgbClr val="003344"/>
              </a:solidFill>
              <a:effectLst/>
              <a:uLnTx/>
              <a:uFillTx/>
              <a:latin typeface="Arial"/>
              <a:ea typeface="+mj-ea"/>
              <a:cs typeface="Arial" pitchFamily="34" charset="0"/>
            </a:endParaRPr>
          </a:p>
        </p:txBody>
      </p:sp>
    </p:spTree>
    <p:extLst>
      <p:ext uri="{BB962C8B-B14F-4D97-AF65-F5344CB8AC3E}">
        <p14:creationId xmlns:p14="http://schemas.microsoft.com/office/powerpoint/2010/main" val="1115163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C46448-957C-453C-89D3-AE81F8E1085D}"/>
              </a:ext>
            </a:extLst>
          </p:cNvPr>
          <p:cNvSpPr>
            <a:spLocks noGrp="1"/>
          </p:cNvSpPr>
          <p:nvPr>
            <p:ph type="body" sz="quarter" idx="10"/>
          </p:nvPr>
        </p:nvSpPr>
        <p:spPr>
          <a:xfrm>
            <a:off x="533400" y="2362200"/>
            <a:ext cx="8228013" cy="670326"/>
          </a:xfrm>
        </p:spPr>
        <p:txBody>
          <a:bodyPr/>
          <a:lstStyle/>
          <a:p>
            <a:r>
              <a:rPr lang="en-IN" dirty="0"/>
              <a:t>Handler Methods – Method Arguments</a:t>
            </a:r>
          </a:p>
        </p:txBody>
      </p:sp>
    </p:spTree>
    <p:extLst>
      <p:ext uri="{BB962C8B-B14F-4D97-AF65-F5344CB8AC3E}">
        <p14:creationId xmlns:p14="http://schemas.microsoft.com/office/powerpoint/2010/main" val="6119862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3071390575"/>
              </p:ext>
            </p:extLst>
          </p:nvPr>
        </p:nvGraphicFramePr>
        <p:xfrm>
          <a:off x="304800" y="1256385"/>
          <a:ext cx="8534400" cy="5458693"/>
        </p:xfrm>
        <a:graphic>
          <a:graphicData uri="http://schemas.openxmlformats.org/drawingml/2006/table">
            <a:tbl>
              <a:tblPr/>
              <a:tblGrid>
                <a:gridCol w="3048000">
                  <a:extLst>
                    <a:ext uri="{9D8B030D-6E8A-4147-A177-3AD203B41FA5}">
                      <a16:colId xmlns:a16="http://schemas.microsoft.com/office/drawing/2014/main" val="605038818"/>
                    </a:ext>
                  </a:extLst>
                </a:gridCol>
                <a:gridCol w="5486400">
                  <a:extLst>
                    <a:ext uri="{9D8B030D-6E8A-4147-A177-3AD203B41FA5}">
                      <a16:colId xmlns:a16="http://schemas.microsoft.com/office/drawing/2014/main" val="847841346"/>
                    </a:ext>
                  </a:extLst>
                </a:gridCol>
              </a:tblGrid>
              <a:tr h="561401">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575409">
                <a:tc>
                  <a:txBody>
                    <a:bodyPr/>
                    <a:lstStyle/>
                    <a:p>
                      <a:pPr algn="l" rtl="0" fontAlgn="t"/>
                      <a:r>
                        <a:rPr lang="en-IN" sz="1800" b="0" dirty="0" err="1">
                          <a:solidFill>
                            <a:srgbClr val="000000"/>
                          </a:solidFill>
                          <a:effectLst/>
                          <a:latin typeface="inherit"/>
                        </a:rPr>
                        <a:t>WebRequest</a:t>
                      </a:r>
                      <a:r>
                        <a:rPr lang="en-IN" sz="1800" b="0" dirty="0">
                          <a:solidFill>
                            <a:srgbClr val="000000"/>
                          </a:solidFill>
                          <a:effectLst/>
                          <a:latin typeface="inherit"/>
                        </a:rPr>
                        <a:t>, </a:t>
                      </a:r>
                      <a:r>
                        <a:rPr lang="en-IN" sz="1800" b="0" dirty="0" err="1">
                          <a:solidFill>
                            <a:srgbClr val="000000"/>
                          </a:solidFill>
                          <a:effectLst/>
                          <a:latin typeface="inherit"/>
                        </a:rPr>
                        <a:t>NativeWeb</a:t>
                      </a:r>
                      <a:r>
                        <a:rPr lang="en-IN" sz="1800" b="0" dirty="0">
                          <a:solidFill>
                            <a:srgbClr val="000000"/>
                          </a:solidFill>
                          <a:effectLst/>
                          <a:latin typeface="inherit"/>
                        </a:rPr>
                        <a:t> Request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1800" b="0">
                          <a:solidFill>
                            <a:srgbClr val="000000"/>
                          </a:solidFill>
                          <a:effectLst/>
                          <a:latin typeface="inherit"/>
                        </a:rPr>
                        <a:t>Generic access to request parameters and request and session attributes, without direct use of the Servlet API.</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093277">
                <a:tc>
                  <a:txBody>
                    <a:bodyPr/>
                    <a:lstStyle/>
                    <a:p>
                      <a:pPr algn="l" rtl="0" fontAlgn="t"/>
                      <a:r>
                        <a:rPr lang="en-IN" sz="1800" b="0" dirty="0" err="1">
                          <a:solidFill>
                            <a:srgbClr val="000000"/>
                          </a:solidFill>
                          <a:effectLst/>
                          <a:latin typeface="inherit"/>
                        </a:rPr>
                        <a:t>javax.servlet.ServletRequest</a:t>
                      </a:r>
                      <a:r>
                        <a:rPr lang="en-IN" sz="1800" b="0" dirty="0">
                          <a:solidFill>
                            <a:srgbClr val="000000"/>
                          </a:solidFill>
                          <a:effectLst/>
                          <a:latin typeface="inherit"/>
                        </a:rPr>
                        <a:t>,    </a:t>
                      </a:r>
                      <a:r>
                        <a:rPr lang="en-IN" sz="1800" b="0" dirty="0" err="1">
                          <a:solidFill>
                            <a:srgbClr val="000000"/>
                          </a:solidFill>
                          <a:effectLst/>
                          <a:latin typeface="inherit"/>
                        </a:rPr>
                        <a:t>javax.servlet.ServletResponse</a:t>
                      </a:r>
                      <a:endParaRPr lang="en-IN" sz="1800" b="0" dirty="0">
                        <a:solidFill>
                          <a:srgbClr val="000000"/>
                        </a:solidFill>
                        <a:effectLst/>
                        <a:latin typeface="inherit"/>
                      </a:endParaRP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IN" sz="1800" b="0">
                          <a:solidFill>
                            <a:srgbClr val="000000"/>
                          </a:solidFill>
                          <a:effectLst/>
                          <a:latin typeface="inherit"/>
                        </a:rPr>
                        <a:t>Choose any specific request or response type — for example, ServletRequest, HttpServletRequest, or Spring’s MultipartRequest, MultipartHttpServletRequest.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1821052">
                <a:tc>
                  <a:txBody>
                    <a:bodyPr/>
                    <a:lstStyle/>
                    <a:p>
                      <a:pPr algn="l" rtl="0" fontAlgn="t"/>
                      <a:r>
                        <a:rPr lang="en-IN" sz="1800" b="0" dirty="0" err="1">
                          <a:solidFill>
                            <a:srgbClr val="000000"/>
                          </a:solidFill>
                          <a:effectLst/>
                          <a:latin typeface="inherit"/>
                        </a:rPr>
                        <a:t>javax.servlet.http.HttpSession</a:t>
                      </a:r>
                      <a:endParaRPr lang="en-IN" sz="1800" b="0" dirty="0">
                        <a:solidFill>
                          <a:srgbClr val="000000"/>
                        </a:solidFill>
                        <a:effectLst/>
                        <a:latin typeface="inherit"/>
                      </a:endParaRP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sz="1800" b="0" dirty="0">
                          <a:solidFill>
                            <a:srgbClr val="000000"/>
                          </a:solidFill>
                          <a:effectLst/>
                          <a:latin typeface="inherit"/>
                        </a:rPr>
                        <a:t>Enforces the presence of a session. As a consequence, such an argument is never null. Note that session access is not thread-safe. </a:t>
                      </a:r>
                    </a:p>
                    <a:p>
                      <a:pPr algn="l" rtl="0" fontAlgn="t"/>
                      <a:r>
                        <a:rPr lang="en-US" sz="1800" b="0" dirty="0">
                          <a:solidFill>
                            <a:srgbClr val="000000"/>
                          </a:solidFill>
                          <a:effectLst/>
                          <a:latin typeface="inherit"/>
                        </a:rPr>
                        <a:t>Consider setting the </a:t>
                      </a:r>
                      <a:r>
                        <a:rPr lang="en-US" sz="1800" b="0" dirty="0" err="1">
                          <a:solidFill>
                            <a:srgbClr val="000000"/>
                          </a:solidFill>
                          <a:effectLst/>
                          <a:latin typeface="inherit"/>
                        </a:rPr>
                        <a:t>RequestMappingHandlerAdapter</a:t>
                      </a:r>
                      <a:r>
                        <a:rPr lang="en-US" sz="1800" b="0" dirty="0">
                          <a:solidFill>
                            <a:srgbClr val="000000"/>
                          </a:solidFill>
                          <a:effectLst/>
                          <a:latin typeface="inherit"/>
                        </a:rPr>
                        <a:t> instance’s </a:t>
                      </a:r>
                      <a:r>
                        <a:rPr lang="en-US" sz="1800" b="0" dirty="0" err="1">
                          <a:solidFill>
                            <a:srgbClr val="000000"/>
                          </a:solidFill>
                          <a:effectLst/>
                          <a:latin typeface="inherit"/>
                        </a:rPr>
                        <a:t>synchronizeOnSession</a:t>
                      </a:r>
                      <a:r>
                        <a:rPr lang="en-US" sz="1800" b="0" dirty="0">
                          <a:solidFill>
                            <a:srgbClr val="000000"/>
                          </a:solidFill>
                          <a:effectLst/>
                          <a:latin typeface="inherit"/>
                        </a:rPr>
                        <a:t> flag to true if multiple requests are allowed to concurrently access a session.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r h="1093277">
                <a:tc>
                  <a:txBody>
                    <a:bodyPr/>
                    <a:lstStyle/>
                    <a:p>
                      <a:pPr algn="l" rtl="0" fontAlgn="t"/>
                      <a:r>
                        <a:rPr lang="en-IN" sz="1800" b="0" dirty="0" err="1">
                          <a:solidFill>
                            <a:srgbClr val="000000"/>
                          </a:solidFill>
                          <a:effectLst/>
                          <a:latin typeface="inherit"/>
                        </a:rPr>
                        <a:t>javax.servlet.http.PushBuilder</a:t>
                      </a:r>
                      <a:endParaRPr lang="en-IN" sz="1800" b="0" dirty="0">
                        <a:solidFill>
                          <a:srgbClr val="000000"/>
                        </a:solidFill>
                        <a:effectLst/>
                        <a:latin typeface="inherit"/>
                      </a:endParaRP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sz="1800" b="0" dirty="0">
                          <a:solidFill>
                            <a:srgbClr val="000000"/>
                          </a:solidFill>
                          <a:effectLst/>
                          <a:latin typeface="inherit"/>
                        </a:rPr>
                        <a:t>Servlet 4.0 push builder API for programmatic HTTP/2 resource pushes. Note that, per the Servlet specification, the injected </a:t>
                      </a:r>
                      <a:r>
                        <a:rPr lang="en-US" sz="1800" b="0" dirty="0" err="1">
                          <a:solidFill>
                            <a:srgbClr val="000000"/>
                          </a:solidFill>
                          <a:effectLst/>
                          <a:latin typeface="inherit"/>
                        </a:rPr>
                        <a:t>PushBuilder</a:t>
                      </a:r>
                      <a:r>
                        <a:rPr lang="en-US" sz="1800" b="0" dirty="0">
                          <a:solidFill>
                            <a:srgbClr val="000000"/>
                          </a:solidFill>
                          <a:effectLst/>
                          <a:latin typeface="inherit"/>
                        </a:rPr>
                        <a:t> instance can be null if the client does not support that HTTP/2 feature.</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117179109"/>
                  </a:ext>
                </a:extLst>
              </a:tr>
            </a:tbl>
          </a:graphicData>
        </a:graphic>
      </p:graphicFrame>
    </p:spTree>
    <p:extLst>
      <p:ext uri="{BB962C8B-B14F-4D97-AF65-F5344CB8AC3E}">
        <p14:creationId xmlns:p14="http://schemas.microsoft.com/office/powerpoint/2010/main" val="280797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2F33-D830-4345-84D6-FF922D82E96A}"/>
              </a:ext>
            </a:extLst>
          </p:cNvPr>
          <p:cNvSpPr>
            <a:spLocks noGrp="1"/>
          </p:cNvSpPr>
          <p:nvPr>
            <p:ph type="title"/>
          </p:nvPr>
        </p:nvSpPr>
        <p:spPr/>
        <p:txBody>
          <a:bodyPr/>
          <a:lstStyle/>
          <a:p>
            <a:r>
              <a:rPr lang="en-IN" dirty="0"/>
              <a:t>Dispatcher Servlet</a:t>
            </a:r>
          </a:p>
        </p:txBody>
      </p:sp>
      <p:sp>
        <p:nvSpPr>
          <p:cNvPr id="3" name="Content Placeholder 2">
            <a:extLst>
              <a:ext uri="{FF2B5EF4-FFF2-40B4-BE49-F238E27FC236}">
                <a16:creationId xmlns:a16="http://schemas.microsoft.com/office/drawing/2014/main" id="{712DAB8E-BCE8-4E12-BB31-789C0D7464EB}"/>
              </a:ext>
            </a:extLst>
          </p:cNvPr>
          <p:cNvSpPr>
            <a:spLocks noGrp="1"/>
          </p:cNvSpPr>
          <p:nvPr>
            <p:ph idx="1"/>
          </p:nvPr>
        </p:nvSpPr>
        <p:spPr/>
        <p:txBody>
          <a:bodyPr>
            <a:normAutofit fontScale="92500" lnSpcReduction="10000"/>
          </a:bodyPr>
          <a:lstStyle/>
          <a:p>
            <a:r>
              <a:rPr lang="en-US" dirty="0"/>
              <a:t>Spring MVC, as many other web frameworks, is designed around the front controller pattern.</a:t>
            </a:r>
          </a:p>
          <a:p>
            <a:r>
              <a:rPr lang="en-US" dirty="0"/>
              <a:t>A central Servlet, the </a:t>
            </a:r>
            <a:r>
              <a:rPr lang="en-US" dirty="0" err="1"/>
              <a:t>DispatcherServlet</a:t>
            </a:r>
            <a:r>
              <a:rPr lang="en-US" dirty="0"/>
              <a:t>, provides a shared algorithm for request processing.</a:t>
            </a:r>
          </a:p>
          <a:p>
            <a:r>
              <a:rPr lang="en-US" dirty="0"/>
              <a:t>Actual work is performed by configurable delegate components.</a:t>
            </a:r>
          </a:p>
          <a:p>
            <a:r>
              <a:rPr lang="en-US" dirty="0"/>
              <a:t>This model is flexible and supports diverse workflows.</a:t>
            </a:r>
          </a:p>
          <a:p>
            <a:r>
              <a:rPr lang="en-US" dirty="0"/>
              <a:t>The </a:t>
            </a:r>
            <a:r>
              <a:rPr lang="en-US" dirty="0" err="1"/>
              <a:t>DispatcherServlet</a:t>
            </a:r>
            <a:r>
              <a:rPr lang="en-US" dirty="0"/>
              <a:t>, as any Servlet, needs to be declared and mapped according to the Servlet specification by using Java configuration or in web.xml. </a:t>
            </a:r>
          </a:p>
          <a:p>
            <a:r>
              <a:rPr lang="en-US" dirty="0"/>
              <a:t>In turn, the </a:t>
            </a:r>
            <a:r>
              <a:rPr lang="en-US" dirty="0" err="1"/>
              <a:t>DispatcherServlet</a:t>
            </a:r>
            <a:r>
              <a:rPr lang="en-US" dirty="0"/>
              <a:t> uses Spring configuration to discover the delegate components it needs for request mapping, view resolution, exception handling, and more.</a:t>
            </a:r>
            <a:endParaRPr lang="en-IN" dirty="0"/>
          </a:p>
        </p:txBody>
      </p:sp>
    </p:spTree>
    <p:extLst>
      <p:ext uri="{BB962C8B-B14F-4D97-AF65-F5344CB8AC3E}">
        <p14:creationId xmlns:p14="http://schemas.microsoft.com/office/powerpoint/2010/main" val="10555117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CF8F-6474-49F7-B075-AAEE04986787}"/>
              </a:ext>
            </a:extLst>
          </p:cNvPr>
          <p:cNvSpPr>
            <a:spLocks noGrp="1"/>
          </p:cNvSpPr>
          <p:nvPr>
            <p:ph type="title"/>
          </p:nvPr>
        </p:nvSpPr>
        <p:spPr/>
        <p:txBody>
          <a:bodyPr/>
          <a:lstStyle/>
          <a:p>
            <a:r>
              <a:rPr lang="en-IN" dirty="0"/>
              <a:t>Http Session</a:t>
            </a:r>
          </a:p>
        </p:txBody>
      </p:sp>
      <p:sp>
        <p:nvSpPr>
          <p:cNvPr id="3" name="Content Placeholder 2">
            <a:extLst>
              <a:ext uri="{FF2B5EF4-FFF2-40B4-BE49-F238E27FC236}">
                <a16:creationId xmlns:a16="http://schemas.microsoft.com/office/drawing/2014/main" id="{30CFEE43-64CA-4CFA-A7AD-D163962B3903}"/>
              </a:ext>
            </a:extLst>
          </p:cNvPr>
          <p:cNvSpPr>
            <a:spLocks noGrp="1"/>
          </p:cNvSpPr>
          <p:nvPr>
            <p:ph idx="1"/>
          </p:nvPr>
        </p:nvSpPr>
        <p:spPr/>
        <p:txBody>
          <a:bodyPr>
            <a:normAutofit fontScale="77500" lnSpcReduction="20000"/>
          </a:bodyPr>
          <a:lstStyle/>
          <a:p>
            <a:pPr marL="0" indent="0">
              <a:buNone/>
            </a:pPr>
            <a:r>
              <a:rPr lang="en-IN" dirty="0"/>
              <a:t>@</a:t>
            </a:r>
            <a:r>
              <a:rPr lang="en-IN" dirty="0" err="1"/>
              <a:t>RequestMapping</a:t>
            </a:r>
            <a:r>
              <a:rPr lang="en-IN" dirty="0"/>
              <a:t>(value = { "/login" }, method = </a:t>
            </a:r>
            <a:r>
              <a:rPr lang="en-IN" dirty="0" err="1"/>
              <a:t>RequestMethod.POST</a:t>
            </a:r>
            <a:r>
              <a:rPr lang="en-IN" dirty="0"/>
              <a:t>)</a:t>
            </a:r>
          </a:p>
          <a:p>
            <a:pPr marL="0" indent="0">
              <a:buNone/>
            </a:pPr>
            <a:r>
              <a:rPr lang="en-IN" dirty="0"/>
              <a:t>@</a:t>
            </a:r>
            <a:r>
              <a:rPr lang="en-IN" dirty="0" err="1"/>
              <a:t>ResponseBody</a:t>
            </a:r>
            <a:endParaRPr lang="en-IN" dirty="0"/>
          </a:p>
          <a:p>
            <a:pPr marL="0" indent="0">
              <a:buNone/>
            </a:pPr>
            <a:r>
              <a:rPr lang="en-IN" dirty="0"/>
              <a:t>public String login(</a:t>
            </a:r>
            <a:r>
              <a:rPr lang="en-IN" dirty="0" err="1"/>
              <a:t>HttpSession</a:t>
            </a:r>
            <a:r>
              <a:rPr lang="en-IN" dirty="0"/>
              <a:t> </a:t>
            </a:r>
            <a:r>
              <a:rPr lang="en-IN" dirty="0" err="1"/>
              <a:t>session,String</a:t>
            </a:r>
            <a:r>
              <a:rPr lang="en-IN" dirty="0"/>
              <a:t> </a:t>
            </a:r>
            <a:r>
              <a:rPr lang="en-IN" dirty="0" err="1"/>
              <a:t>username,String</a:t>
            </a:r>
            <a:r>
              <a:rPr lang="en-IN" dirty="0"/>
              <a:t> password) throws Exception {</a:t>
            </a:r>
          </a:p>
          <a:p>
            <a:pPr marL="0" indent="0">
              <a:buNone/>
            </a:pPr>
            <a:r>
              <a:rPr lang="en-IN" dirty="0"/>
              <a:t>    Member member=</a:t>
            </a:r>
            <a:r>
              <a:rPr lang="en-IN" dirty="0" err="1"/>
              <a:t>userService.authenticateUser</a:t>
            </a:r>
            <a:r>
              <a:rPr lang="en-IN" dirty="0"/>
              <a:t>(username, password);</a:t>
            </a:r>
          </a:p>
          <a:p>
            <a:pPr marL="0" indent="0">
              <a:buNone/>
            </a:pPr>
            <a:r>
              <a:rPr lang="en-IN" dirty="0"/>
              <a:t>    if(member!=null) {</a:t>
            </a:r>
          </a:p>
          <a:p>
            <a:pPr marL="0" indent="0">
              <a:buNone/>
            </a:pPr>
            <a:r>
              <a:rPr lang="en-IN" dirty="0"/>
              <a:t>        </a:t>
            </a:r>
            <a:r>
              <a:rPr lang="en-IN" dirty="0" err="1"/>
              <a:t>session.setAttribute</a:t>
            </a:r>
            <a:r>
              <a:rPr lang="en-IN" dirty="0"/>
              <a:t>("MEMBER", member);</a:t>
            </a:r>
          </a:p>
          <a:p>
            <a:pPr marL="0" indent="0">
              <a:buNone/>
            </a:pPr>
            <a:r>
              <a:rPr lang="en-IN" dirty="0"/>
              <a:t>    } else {</a:t>
            </a:r>
          </a:p>
          <a:p>
            <a:pPr marL="0" indent="0">
              <a:buNone/>
            </a:pPr>
            <a:r>
              <a:rPr lang="en-IN" dirty="0"/>
              <a:t>        throw new Exception("Invalid username or password");</a:t>
            </a:r>
          </a:p>
          <a:p>
            <a:pPr marL="0" indent="0">
              <a:buNone/>
            </a:pPr>
            <a:r>
              <a:rPr lang="en-IN" dirty="0"/>
              <a:t>    }</a:t>
            </a:r>
          </a:p>
          <a:p>
            <a:pPr marL="0" indent="0">
              <a:buNone/>
            </a:pPr>
            <a:r>
              <a:rPr lang="en-IN" dirty="0"/>
              <a:t>    return </a:t>
            </a:r>
            <a:r>
              <a:rPr lang="en-IN" dirty="0" err="1"/>
              <a:t>Utils.toJson</a:t>
            </a:r>
            <a:r>
              <a:rPr lang="en-IN" dirty="0"/>
              <a:t>("SUCCESS");</a:t>
            </a:r>
          </a:p>
          <a:p>
            <a:pPr marL="0" indent="0">
              <a:buNone/>
            </a:pPr>
            <a:r>
              <a:rPr lang="en-IN" dirty="0"/>
              <a:t>}</a:t>
            </a:r>
          </a:p>
        </p:txBody>
      </p:sp>
    </p:spTree>
    <p:extLst>
      <p:ext uri="{BB962C8B-B14F-4D97-AF65-F5344CB8AC3E}">
        <p14:creationId xmlns:p14="http://schemas.microsoft.com/office/powerpoint/2010/main" val="380403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39C6-3073-4BB1-9D20-CB6DEA054567}"/>
              </a:ext>
            </a:extLst>
          </p:cNvPr>
          <p:cNvSpPr>
            <a:spLocks noGrp="1"/>
          </p:cNvSpPr>
          <p:nvPr>
            <p:ph type="title"/>
          </p:nvPr>
        </p:nvSpPr>
        <p:spPr/>
        <p:txBody>
          <a:bodyPr/>
          <a:lstStyle/>
          <a:p>
            <a:r>
              <a:rPr lang="en-IN" dirty="0"/>
              <a:t>Push Builder</a:t>
            </a:r>
          </a:p>
        </p:txBody>
      </p:sp>
      <p:sp>
        <p:nvSpPr>
          <p:cNvPr id="3" name="Content Placeholder 2">
            <a:extLst>
              <a:ext uri="{FF2B5EF4-FFF2-40B4-BE49-F238E27FC236}">
                <a16:creationId xmlns:a16="http://schemas.microsoft.com/office/drawing/2014/main" id="{ABAB26A7-733C-41AB-AE45-BC1986CD9CA5}"/>
              </a:ext>
            </a:extLst>
          </p:cNvPr>
          <p:cNvSpPr>
            <a:spLocks noGrp="1"/>
          </p:cNvSpPr>
          <p:nvPr>
            <p:ph idx="1"/>
          </p:nvPr>
        </p:nvSpPr>
        <p:spPr/>
        <p:txBody>
          <a:bodyPr>
            <a:normAutofit fontScale="92500" lnSpcReduction="10000"/>
          </a:bodyPr>
          <a:lstStyle/>
          <a:p>
            <a:r>
              <a:rPr lang="en-US" dirty="0"/>
              <a:t>The most important feature of Servlet 4.0, due to HTTP/2, is the implementation of the server push capability. </a:t>
            </a:r>
          </a:p>
          <a:p>
            <a:r>
              <a:rPr lang="en-US" dirty="0"/>
              <a:t>The concept behind this technique is that if the client/browser requests a certain resource, the server assumes, in advance, that some other related resources may also be requested soon. </a:t>
            </a:r>
          </a:p>
          <a:p>
            <a:r>
              <a:rPr lang="en-US" dirty="0"/>
              <a:t>Because of this assumption, it pushes them into the cache (called 'cache push') before they are actually needed. </a:t>
            </a:r>
          </a:p>
          <a:p>
            <a:r>
              <a:rPr lang="en-US" dirty="0"/>
              <a:t>For example, it is very much likely that when a webpage is loaded, it may eventually request a CSS file or another image.</a:t>
            </a:r>
          </a:p>
          <a:p>
            <a:r>
              <a:rPr lang="en-US" dirty="0"/>
              <a:t>The server proactively starts pushing the bytes of these assets simultaneously, without the need for the client to make an explicit request.</a:t>
            </a:r>
          </a:p>
          <a:p>
            <a:endParaRPr lang="en-US" dirty="0"/>
          </a:p>
          <a:p>
            <a:endParaRPr lang="en-IN" dirty="0"/>
          </a:p>
        </p:txBody>
      </p:sp>
    </p:spTree>
    <p:extLst>
      <p:ext uri="{BB962C8B-B14F-4D97-AF65-F5344CB8AC3E}">
        <p14:creationId xmlns:p14="http://schemas.microsoft.com/office/powerpoint/2010/main" val="131246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15DD-BD0C-4550-8C6B-892C83044DD7}"/>
              </a:ext>
            </a:extLst>
          </p:cNvPr>
          <p:cNvSpPr>
            <a:spLocks noGrp="1"/>
          </p:cNvSpPr>
          <p:nvPr>
            <p:ph type="title"/>
          </p:nvPr>
        </p:nvSpPr>
        <p:spPr/>
        <p:txBody>
          <a:bodyPr/>
          <a:lstStyle/>
          <a:p>
            <a:r>
              <a:rPr lang="en-IN" dirty="0"/>
              <a:t>Push Builder</a:t>
            </a:r>
          </a:p>
        </p:txBody>
      </p:sp>
      <p:pic>
        <p:nvPicPr>
          <p:cNvPr id="2050" name="Picture 2">
            <a:extLst>
              <a:ext uri="{FF2B5EF4-FFF2-40B4-BE49-F238E27FC236}">
                <a16:creationId xmlns:a16="http://schemas.microsoft.com/office/drawing/2014/main" id="{BEE7405F-1DA2-4472-B908-4C9B7348E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 y="1404937"/>
            <a:ext cx="8734425" cy="526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415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3309686786"/>
              </p:ext>
            </p:extLst>
          </p:nvPr>
        </p:nvGraphicFramePr>
        <p:xfrm>
          <a:off x="304800" y="1256385"/>
          <a:ext cx="8534400" cy="5258980"/>
        </p:xfrm>
        <a:graphic>
          <a:graphicData uri="http://schemas.openxmlformats.org/drawingml/2006/table">
            <a:tbl>
              <a:tblPr/>
              <a:tblGrid>
                <a:gridCol w="3048000">
                  <a:extLst>
                    <a:ext uri="{9D8B030D-6E8A-4147-A177-3AD203B41FA5}">
                      <a16:colId xmlns:a16="http://schemas.microsoft.com/office/drawing/2014/main" val="605038818"/>
                    </a:ext>
                  </a:extLst>
                </a:gridCol>
                <a:gridCol w="5486400">
                  <a:extLst>
                    <a:ext uri="{9D8B030D-6E8A-4147-A177-3AD203B41FA5}">
                      <a16:colId xmlns:a16="http://schemas.microsoft.com/office/drawing/2014/main" val="847841346"/>
                    </a:ext>
                  </a:extLst>
                </a:gridCol>
              </a:tblGrid>
              <a:tr h="561401">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575409">
                <a:tc>
                  <a:txBody>
                    <a:bodyPr/>
                    <a:lstStyle/>
                    <a:p>
                      <a:pPr algn="l" rtl="0" fontAlgn="t"/>
                      <a:r>
                        <a:rPr lang="en-IN" b="0">
                          <a:solidFill>
                            <a:srgbClr val="000000"/>
                          </a:solidFill>
                          <a:effectLst/>
                          <a:latin typeface="inherit"/>
                        </a:rPr>
                        <a:t>java.security.Principal</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Currently authenticated user — possibly a specific Principal implementation class if known.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093277">
                <a:tc>
                  <a:txBody>
                    <a:bodyPr/>
                    <a:lstStyle/>
                    <a:p>
                      <a:pPr algn="l" rtl="0" fontAlgn="t"/>
                      <a:r>
                        <a:rPr lang="en-IN" b="0">
                          <a:solidFill>
                            <a:srgbClr val="000000"/>
                          </a:solidFill>
                          <a:effectLst/>
                          <a:latin typeface="inherit"/>
                        </a:rPr>
                        <a:t>HttpMethod</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a:solidFill>
                            <a:srgbClr val="000000"/>
                          </a:solidFill>
                          <a:effectLst/>
                          <a:latin typeface="inherit"/>
                        </a:rPr>
                        <a:t>The HTTP method of the request.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1821052">
                <a:tc>
                  <a:txBody>
                    <a:bodyPr/>
                    <a:lstStyle/>
                    <a:p>
                      <a:pPr algn="l" rtl="0" fontAlgn="t"/>
                      <a:r>
                        <a:rPr lang="en-IN" b="0">
                          <a:solidFill>
                            <a:srgbClr val="000000"/>
                          </a:solidFill>
                          <a:effectLst/>
                          <a:latin typeface="inherit"/>
                        </a:rPr>
                        <a:t>java.util.Locale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The current request locale, determined by the most specific LocaleResolver available (in effect, the configured LocaleResolver or LocaleContextResolver).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r h="1093277">
                <a:tc>
                  <a:txBody>
                    <a:bodyPr/>
                    <a:lstStyle/>
                    <a:p>
                      <a:pPr algn="l" rtl="0" fontAlgn="t"/>
                      <a:r>
                        <a:rPr lang="en-IN" b="0">
                          <a:solidFill>
                            <a:srgbClr val="000000"/>
                          </a:solidFill>
                          <a:effectLst/>
                          <a:latin typeface="inherit"/>
                        </a:rPr>
                        <a:t>java.util.TimeZone + java.time.ZoneId</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The time zone associated with the current request, as determined by a </a:t>
                      </a:r>
                      <a:r>
                        <a:rPr lang="en-US" b="0" dirty="0" err="1">
                          <a:solidFill>
                            <a:srgbClr val="000000"/>
                          </a:solidFill>
                          <a:effectLst/>
                          <a:latin typeface="inherit"/>
                        </a:rPr>
                        <a:t>LocaleContextResolver</a:t>
                      </a:r>
                      <a:r>
                        <a:rPr lang="en-US" b="0" dirty="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117179109"/>
                  </a:ext>
                </a:extLst>
              </a:tr>
            </a:tbl>
          </a:graphicData>
        </a:graphic>
      </p:graphicFrame>
    </p:spTree>
    <p:extLst>
      <p:ext uri="{BB962C8B-B14F-4D97-AF65-F5344CB8AC3E}">
        <p14:creationId xmlns:p14="http://schemas.microsoft.com/office/powerpoint/2010/main" val="20657141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4022898120"/>
              </p:ext>
            </p:extLst>
          </p:nvPr>
        </p:nvGraphicFramePr>
        <p:xfrm>
          <a:off x="304800" y="1256385"/>
          <a:ext cx="8534400" cy="4180292"/>
        </p:xfrm>
        <a:graphic>
          <a:graphicData uri="http://schemas.openxmlformats.org/drawingml/2006/table">
            <a:tbl>
              <a:tblPr/>
              <a:tblGrid>
                <a:gridCol w="3048000">
                  <a:extLst>
                    <a:ext uri="{9D8B030D-6E8A-4147-A177-3AD203B41FA5}">
                      <a16:colId xmlns:a16="http://schemas.microsoft.com/office/drawing/2014/main" val="605038818"/>
                    </a:ext>
                  </a:extLst>
                </a:gridCol>
                <a:gridCol w="5486400">
                  <a:extLst>
                    <a:ext uri="{9D8B030D-6E8A-4147-A177-3AD203B41FA5}">
                      <a16:colId xmlns:a16="http://schemas.microsoft.com/office/drawing/2014/main" val="847841346"/>
                    </a:ext>
                  </a:extLst>
                </a:gridCol>
              </a:tblGrid>
              <a:tr h="561401">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575409">
                <a:tc>
                  <a:txBody>
                    <a:bodyPr/>
                    <a:lstStyle/>
                    <a:p>
                      <a:pPr algn="l" rtl="0" fontAlgn="t"/>
                      <a:r>
                        <a:rPr lang="en-IN" b="0" dirty="0" err="1">
                          <a:solidFill>
                            <a:srgbClr val="000000"/>
                          </a:solidFill>
                          <a:effectLst/>
                          <a:latin typeface="inherit"/>
                        </a:rPr>
                        <a:t>java.io.InputStream</a:t>
                      </a:r>
                      <a:r>
                        <a:rPr lang="en-IN" b="0" dirty="0">
                          <a:solidFill>
                            <a:srgbClr val="000000"/>
                          </a:solidFill>
                          <a:effectLst/>
                          <a:latin typeface="inherit"/>
                        </a:rPr>
                        <a:t>, java.io. Reader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For access to the raw request body as exposed by the Servlet API.</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093277">
                <a:tc>
                  <a:txBody>
                    <a:bodyPr/>
                    <a:lstStyle/>
                    <a:p>
                      <a:pPr algn="l" rtl="0" fontAlgn="t"/>
                      <a:r>
                        <a:rPr lang="en-IN" b="0">
                          <a:solidFill>
                            <a:srgbClr val="000000"/>
                          </a:solidFill>
                          <a:effectLst/>
                          <a:latin typeface="inherit"/>
                        </a:rPr>
                        <a:t>java.io.OutputStream, java.io.Writer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a:solidFill>
                            <a:srgbClr val="000000"/>
                          </a:solidFill>
                          <a:effectLst/>
                          <a:latin typeface="inherit"/>
                        </a:rPr>
                        <a:t>For access to the raw response body as exposed by the Servlet API.</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742364">
                <a:tc>
                  <a:txBody>
                    <a:bodyPr/>
                    <a:lstStyle/>
                    <a:p>
                      <a:pPr algn="l" rtl="0" fontAlgn="t"/>
                      <a:r>
                        <a:rPr lang="en-IN" b="0">
                          <a:solidFill>
                            <a:srgbClr val="000000"/>
                          </a:solidFill>
                          <a:effectLst/>
                          <a:latin typeface="inherit"/>
                        </a:rPr>
                        <a:t>@PathVariable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access to URI template variables.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r h="1093277">
                <a:tc>
                  <a:txBody>
                    <a:bodyPr/>
                    <a:lstStyle/>
                    <a:p>
                      <a:pPr algn="l" rtl="0" fontAlgn="t"/>
                      <a:r>
                        <a:rPr lang="en-IN" b="0">
                          <a:solidFill>
                            <a:srgbClr val="000000"/>
                          </a:solidFill>
                          <a:effectLst/>
                          <a:latin typeface="inherit"/>
                        </a:rPr>
                        <a:t>@MatrixVariable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access to name-value pairs in URI path segments.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117179109"/>
                  </a:ext>
                </a:extLst>
              </a:tr>
            </a:tbl>
          </a:graphicData>
        </a:graphic>
      </p:graphicFrame>
    </p:spTree>
    <p:extLst>
      <p:ext uri="{BB962C8B-B14F-4D97-AF65-F5344CB8AC3E}">
        <p14:creationId xmlns:p14="http://schemas.microsoft.com/office/powerpoint/2010/main" val="3916216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69C1-CB60-4BDD-AD0D-58A81BD30A71}"/>
              </a:ext>
            </a:extLst>
          </p:cNvPr>
          <p:cNvSpPr>
            <a:spLocks noGrp="1"/>
          </p:cNvSpPr>
          <p:nvPr>
            <p:ph type="title"/>
          </p:nvPr>
        </p:nvSpPr>
        <p:spPr/>
        <p:txBody>
          <a:bodyPr/>
          <a:lstStyle/>
          <a:p>
            <a:r>
              <a:rPr lang="en-IN" dirty="0"/>
              <a:t>Matrix Variable </a:t>
            </a:r>
          </a:p>
        </p:txBody>
      </p:sp>
      <p:sp>
        <p:nvSpPr>
          <p:cNvPr id="3" name="Content Placeholder 2">
            <a:extLst>
              <a:ext uri="{FF2B5EF4-FFF2-40B4-BE49-F238E27FC236}">
                <a16:creationId xmlns:a16="http://schemas.microsoft.com/office/drawing/2014/main" id="{90DEBB2F-5919-40A7-9FBE-3A6C77D5B04C}"/>
              </a:ext>
            </a:extLst>
          </p:cNvPr>
          <p:cNvSpPr>
            <a:spLocks noGrp="1"/>
          </p:cNvSpPr>
          <p:nvPr>
            <p:ph idx="1"/>
          </p:nvPr>
        </p:nvSpPr>
        <p:spPr/>
        <p:txBody>
          <a:bodyPr/>
          <a:lstStyle/>
          <a:p>
            <a:r>
              <a:rPr lang="en-IN" dirty="0">
                <a:hlinkClick r:id="rId2"/>
              </a:rPr>
              <a:t>http://localhost:8080/user/firstName=Sunil/lastName=Singh</a:t>
            </a:r>
            <a:endParaRPr lang="en-IN" dirty="0"/>
          </a:p>
          <a:p>
            <a:r>
              <a:rPr lang="en-IN" dirty="0">
                <a:hlinkClick r:id="rId3"/>
              </a:rPr>
              <a:t>http://localhost:8080/user/name=sunil</a:t>
            </a:r>
            <a:endParaRPr lang="en-IN" dirty="0"/>
          </a:p>
          <a:p>
            <a:r>
              <a:rPr lang="en-IN" dirty="0">
                <a:hlinkClick r:id="rId4"/>
              </a:rPr>
              <a:t>http://localhost:8080/employee/Mike;salary=45000;dept=HR</a:t>
            </a:r>
            <a:endParaRPr lang="en-IN" dirty="0"/>
          </a:p>
          <a:p>
            <a:r>
              <a:rPr lang="en-IN" dirty="0">
                <a:hlinkClick r:id="rId5"/>
              </a:rPr>
              <a:t>http://localhost:8080/employee/Mike;id=12;dept=HR;/India;id=25</a:t>
            </a:r>
            <a:endParaRPr lang="en-IN" dirty="0"/>
          </a:p>
          <a:p>
            <a:r>
              <a:rPr lang="en-IN" dirty="0">
                <a:hlinkClick r:id="rId6"/>
              </a:rPr>
              <a:t>http://localhost:8080/car/Audi;color=RED,BLACK,WHITE</a:t>
            </a:r>
            <a:endParaRPr lang="en-IN" dirty="0"/>
          </a:p>
          <a:p>
            <a:r>
              <a:rPr lang="en-IN" dirty="0"/>
              <a:t> </a:t>
            </a:r>
            <a:r>
              <a:rPr lang="en-IN" dirty="0">
                <a:hlinkClick r:id="rId7"/>
              </a:rPr>
              <a:t>http://localhost:8080/person/Mike;dob=2017-02-12</a:t>
            </a:r>
            <a:endParaRPr lang="en-IN" dirty="0"/>
          </a:p>
          <a:p>
            <a:r>
              <a:rPr lang="en-IN" dirty="0"/>
              <a:t>Refer Spring matrix variable project</a:t>
            </a:r>
          </a:p>
        </p:txBody>
      </p:sp>
    </p:spTree>
    <p:extLst>
      <p:ext uri="{BB962C8B-B14F-4D97-AF65-F5344CB8AC3E}">
        <p14:creationId xmlns:p14="http://schemas.microsoft.com/office/powerpoint/2010/main" val="39489845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302053422"/>
              </p:ext>
            </p:extLst>
          </p:nvPr>
        </p:nvGraphicFramePr>
        <p:xfrm>
          <a:off x="304800" y="1256385"/>
          <a:ext cx="8534400" cy="5334757"/>
        </p:xfrm>
        <a:graphic>
          <a:graphicData uri="http://schemas.openxmlformats.org/drawingml/2006/table">
            <a:tbl>
              <a:tblPr/>
              <a:tblGrid>
                <a:gridCol w="3048000">
                  <a:extLst>
                    <a:ext uri="{9D8B030D-6E8A-4147-A177-3AD203B41FA5}">
                      <a16:colId xmlns:a16="http://schemas.microsoft.com/office/drawing/2014/main" val="605038818"/>
                    </a:ext>
                  </a:extLst>
                </a:gridCol>
                <a:gridCol w="5486400">
                  <a:extLst>
                    <a:ext uri="{9D8B030D-6E8A-4147-A177-3AD203B41FA5}">
                      <a16:colId xmlns:a16="http://schemas.microsoft.com/office/drawing/2014/main" val="847841346"/>
                    </a:ext>
                  </a:extLst>
                </a:gridCol>
              </a:tblGrid>
              <a:tr h="573352">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886819">
                <a:tc>
                  <a:txBody>
                    <a:bodyPr/>
                    <a:lstStyle/>
                    <a:p>
                      <a:pPr algn="l" rtl="0" fontAlgn="t"/>
                      <a:r>
                        <a:rPr lang="en-IN" b="0">
                          <a:solidFill>
                            <a:srgbClr val="000000"/>
                          </a:solidFill>
                          <a:effectLst/>
                          <a:latin typeface="inherit"/>
                        </a:rPr>
                        <a:t>@RequestParam</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access to the Servlet request parameters, including multipart files. Parameter values are converted to the declared method argument type. Note that use of @</a:t>
                      </a:r>
                      <a:r>
                        <a:rPr lang="en-US" b="0" dirty="0" err="1">
                          <a:solidFill>
                            <a:srgbClr val="000000"/>
                          </a:solidFill>
                          <a:effectLst/>
                          <a:latin typeface="inherit"/>
                        </a:rPr>
                        <a:t>RequestParam</a:t>
                      </a:r>
                      <a:r>
                        <a:rPr lang="en-US" b="0" dirty="0">
                          <a:solidFill>
                            <a:srgbClr val="000000"/>
                          </a:solidFill>
                          <a:effectLst/>
                          <a:latin typeface="inherit"/>
                        </a:rPr>
                        <a:t> is optional for simple parameter values. See “Any other argument”, at the end of this table.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025419">
                <a:tc>
                  <a:txBody>
                    <a:bodyPr/>
                    <a:lstStyle/>
                    <a:p>
                      <a:pPr algn="l" rtl="0" fontAlgn="t"/>
                      <a:r>
                        <a:rPr lang="en-IN" b="0">
                          <a:solidFill>
                            <a:srgbClr val="000000"/>
                          </a:solidFill>
                          <a:effectLst/>
                          <a:latin typeface="inherit"/>
                        </a:rPr>
                        <a:t>@RequestHeader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access to request headers. Header values are converted to the declared method argument type.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696287">
                <a:tc>
                  <a:txBody>
                    <a:bodyPr/>
                    <a:lstStyle/>
                    <a:p>
                      <a:pPr algn="l" rtl="0" fontAlgn="t"/>
                      <a:r>
                        <a:rPr lang="en-IN" b="0">
                          <a:solidFill>
                            <a:srgbClr val="000000"/>
                          </a:solidFill>
                          <a:effectLst/>
                          <a:latin typeface="inherit"/>
                        </a:rPr>
                        <a:t>@CookieValue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For access to cookies. Cookies values are converted to the declared method argument type. See </a:t>
                      </a:r>
                      <a:r>
                        <a:rPr lang="en-US" b="0" u="none" strike="noStrike">
                          <a:solidFill>
                            <a:srgbClr val="097DFF"/>
                          </a:solidFill>
                          <a:effectLst/>
                          <a:latin typeface="inherit"/>
                          <a:hlinkClick r:id="rId3"/>
                        </a:rPr>
                        <a:t>@CookieValue</a:t>
                      </a:r>
                      <a:r>
                        <a:rPr lang="en-US" b="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r h="1114938">
                <a:tc>
                  <a:txBody>
                    <a:bodyPr/>
                    <a:lstStyle/>
                    <a:p>
                      <a:pPr algn="l" rtl="0" fontAlgn="t"/>
                      <a:r>
                        <a:rPr lang="en-IN" b="0">
                          <a:solidFill>
                            <a:srgbClr val="000000"/>
                          </a:solidFill>
                          <a:effectLst/>
                          <a:latin typeface="inherit"/>
                        </a:rPr>
                        <a:t>@RequestBody</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access to the HTTP request body. Body content is converted to the declared method argument type by using </a:t>
                      </a:r>
                      <a:r>
                        <a:rPr lang="en-US" b="0" dirty="0" err="1">
                          <a:solidFill>
                            <a:srgbClr val="000000"/>
                          </a:solidFill>
                          <a:effectLst/>
                          <a:latin typeface="inherit"/>
                        </a:rPr>
                        <a:t>HttpMessageConverter</a:t>
                      </a:r>
                      <a:r>
                        <a:rPr lang="en-US" b="0" dirty="0">
                          <a:solidFill>
                            <a:srgbClr val="000000"/>
                          </a:solidFill>
                          <a:effectLst/>
                          <a:latin typeface="inherit"/>
                        </a:rPr>
                        <a:t> implementations.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117179109"/>
                  </a:ext>
                </a:extLst>
              </a:tr>
            </a:tbl>
          </a:graphicData>
        </a:graphic>
      </p:graphicFrame>
    </p:spTree>
    <p:extLst>
      <p:ext uri="{BB962C8B-B14F-4D97-AF65-F5344CB8AC3E}">
        <p14:creationId xmlns:p14="http://schemas.microsoft.com/office/powerpoint/2010/main" val="27313842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3140988222"/>
              </p:ext>
            </p:extLst>
          </p:nvPr>
        </p:nvGraphicFramePr>
        <p:xfrm>
          <a:off x="304800" y="1256385"/>
          <a:ext cx="8534400" cy="4465372"/>
        </p:xfrm>
        <a:graphic>
          <a:graphicData uri="http://schemas.openxmlformats.org/drawingml/2006/table">
            <a:tbl>
              <a:tblPr/>
              <a:tblGrid>
                <a:gridCol w="3048000">
                  <a:extLst>
                    <a:ext uri="{9D8B030D-6E8A-4147-A177-3AD203B41FA5}">
                      <a16:colId xmlns:a16="http://schemas.microsoft.com/office/drawing/2014/main" val="605038818"/>
                    </a:ext>
                  </a:extLst>
                </a:gridCol>
                <a:gridCol w="5486400">
                  <a:extLst>
                    <a:ext uri="{9D8B030D-6E8A-4147-A177-3AD203B41FA5}">
                      <a16:colId xmlns:a16="http://schemas.microsoft.com/office/drawing/2014/main" val="847841346"/>
                    </a:ext>
                  </a:extLst>
                </a:gridCol>
              </a:tblGrid>
              <a:tr h="573352">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799321">
                <a:tc>
                  <a:txBody>
                    <a:bodyPr/>
                    <a:lstStyle/>
                    <a:p>
                      <a:pPr algn="l" rtl="0" fontAlgn="t"/>
                      <a:r>
                        <a:rPr lang="en-IN" b="0">
                          <a:solidFill>
                            <a:srgbClr val="000000"/>
                          </a:solidFill>
                          <a:effectLst/>
                          <a:latin typeface="inherit"/>
                        </a:rPr>
                        <a:t>HttpEntity&lt;B&gt;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access to request headers and body. The body is converted with an </a:t>
                      </a:r>
                      <a:r>
                        <a:rPr lang="en-US" b="0" dirty="0" err="1">
                          <a:solidFill>
                            <a:srgbClr val="000000"/>
                          </a:solidFill>
                          <a:effectLst/>
                          <a:latin typeface="inherit"/>
                        </a:rPr>
                        <a:t>HttpMessageConverter</a:t>
                      </a:r>
                      <a:r>
                        <a:rPr lang="en-US" b="0" dirty="0">
                          <a:solidFill>
                            <a:srgbClr val="000000"/>
                          </a:solidFill>
                          <a:effectLst/>
                          <a:latin typeface="inherit"/>
                        </a:rPr>
                        <a:t>.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025419">
                <a:tc>
                  <a:txBody>
                    <a:bodyPr/>
                    <a:lstStyle/>
                    <a:p>
                      <a:pPr algn="l" rtl="0" fontAlgn="t"/>
                      <a:r>
                        <a:rPr lang="en-IN" b="0">
                          <a:solidFill>
                            <a:srgbClr val="000000"/>
                          </a:solidFill>
                          <a:effectLst/>
                          <a:latin typeface="inherit"/>
                        </a:rPr>
                        <a:t>@RequestPart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access to a part in a multipart/form-data request, converting the part’s body with an </a:t>
                      </a:r>
                      <a:r>
                        <a:rPr lang="en-US" b="0" dirty="0" err="1">
                          <a:solidFill>
                            <a:srgbClr val="000000"/>
                          </a:solidFill>
                          <a:effectLst/>
                          <a:latin typeface="inherit"/>
                        </a:rPr>
                        <a:t>HttpMessageConverter</a:t>
                      </a:r>
                      <a:r>
                        <a:rPr lang="en-US" b="0" dirty="0">
                          <a:solidFill>
                            <a:srgbClr val="000000"/>
                          </a:solidFill>
                          <a:effectLst/>
                          <a:latin typeface="inherit"/>
                        </a:rPr>
                        <a:t>.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696287">
                <a:tc>
                  <a:txBody>
                    <a:bodyPr/>
                    <a:lstStyle/>
                    <a:p>
                      <a:pPr algn="l" rtl="0" fontAlgn="t"/>
                      <a:r>
                        <a:rPr lang="en-IN" b="0">
                          <a:solidFill>
                            <a:srgbClr val="000000"/>
                          </a:solidFill>
                          <a:effectLst/>
                          <a:latin typeface="inherit"/>
                        </a:rPr>
                        <a:t>java.util.Map, org.springframework.ui.Model, org.springframework.ui.ModelMap</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For access to the model that is used in HTML controllers and exposed to templates as part of view rendering.</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r h="1114938">
                <a:tc>
                  <a:txBody>
                    <a:bodyPr/>
                    <a:lstStyle/>
                    <a:p>
                      <a:pPr algn="l" rtl="0" fontAlgn="t"/>
                      <a:r>
                        <a:rPr lang="en-IN" b="0">
                          <a:solidFill>
                            <a:srgbClr val="000000"/>
                          </a:solidFill>
                          <a:effectLst/>
                          <a:latin typeface="inherit"/>
                        </a:rPr>
                        <a:t>RedirectAttributes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Specify attributes to use in case of a redirect (that is, to be appended to the query string) and flash attributes to be stored temporarily until the request after redirect.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117179109"/>
                  </a:ext>
                </a:extLst>
              </a:tr>
            </a:tbl>
          </a:graphicData>
        </a:graphic>
      </p:graphicFrame>
    </p:spTree>
    <p:extLst>
      <p:ext uri="{BB962C8B-B14F-4D97-AF65-F5344CB8AC3E}">
        <p14:creationId xmlns:p14="http://schemas.microsoft.com/office/powerpoint/2010/main" val="84621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3966176174"/>
              </p:ext>
            </p:extLst>
          </p:nvPr>
        </p:nvGraphicFramePr>
        <p:xfrm>
          <a:off x="152400" y="1256385"/>
          <a:ext cx="8915400" cy="5590510"/>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562314">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093473">
                <a:tc>
                  <a:txBody>
                    <a:bodyPr/>
                    <a:lstStyle/>
                    <a:p>
                      <a:pPr algn="l" rtl="0" fontAlgn="t"/>
                      <a:r>
                        <a:rPr lang="en-IN" b="0">
                          <a:solidFill>
                            <a:srgbClr val="000000"/>
                          </a:solidFill>
                          <a:effectLst/>
                          <a:latin typeface="inherit"/>
                        </a:rPr>
                        <a:t>@ModelAttribute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access to an existing attribute in the model (instantiated if not present) with data binding and validation applied. Note that use of @</a:t>
                      </a:r>
                      <a:r>
                        <a:rPr lang="en-US" b="0" dirty="0" err="1">
                          <a:solidFill>
                            <a:srgbClr val="000000"/>
                          </a:solidFill>
                          <a:effectLst/>
                          <a:latin typeface="inherit"/>
                        </a:rPr>
                        <a:t>ModelAttribute</a:t>
                      </a:r>
                      <a:r>
                        <a:rPr lang="en-US" b="0" dirty="0">
                          <a:solidFill>
                            <a:srgbClr val="000000"/>
                          </a:solidFill>
                          <a:effectLst/>
                          <a:latin typeface="inherit"/>
                        </a:rPr>
                        <a:t> is optional (for example, to set its attributes).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850493">
                <a:tc>
                  <a:txBody>
                    <a:bodyPr/>
                    <a:lstStyle/>
                    <a:p>
                      <a:pPr algn="l" rtl="0" fontAlgn="t"/>
                      <a:r>
                        <a:rPr lang="en-IN" b="0">
                          <a:solidFill>
                            <a:srgbClr val="000000"/>
                          </a:solidFill>
                          <a:effectLst/>
                          <a:latin typeface="inherit"/>
                        </a:rPr>
                        <a:t>Errors, BindingResult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access to errors from validation and data binding for a command object (that is, a @</a:t>
                      </a:r>
                      <a:r>
                        <a:rPr lang="en-US" b="0" dirty="0" err="1">
                          <a:solidFill>
                            <a:srgbClr val="000000"/>
                          </a:solidFill>
                          <a:effectLst/>
                          <a:latin typeface="inherit"/>
                        </a:rPr>
                        <a:t>ModelAttribute</a:t>
                      </a:r>
                      <a:r>
                        <a:rPr lang="en-US" b="0" dirty="0">
                          <a:solidFill>
                            <a:srgbClr val="000000"/>
                          </a:solidFill>
                          <a:effectLst/>
                          <a:latin typeface="inherit"/>
                        </a:rPr>
                        <a:t> argument) or errors from the validation of a @</a:t>
                      </a:r>
                      <a:r>
                        <a:rPr lang="en-US" b="0" dirty="0" err="1">
                          <a:solidFill>
                            <a:srgbClr val="000000"/>
                          </a:solidFill>
                          <a:effectLst/>
                          <a:latin typeface="inherit"/>
                        </a:rPr>
                        <a:t>RequestBody</a:t>
                      </a:r>
                      <a:r>
                        <a:rPr lang="en-US" b="0" dirty="0">
                          <a:solidFill>
                            <a:srgbClr val="000000"/>
                          </a:solidFill>
                          <a:effectLst/>
                          <a:latin typeface="inherit"/>
                        </a:rPr>
                        <a:t> or @</a:t>
                      </a:r>
                      <a:r>
                        <a:rPr lang="en-US" b="0" dirty="0" err="1">
                          <a:solidFill>
                            <a:srgbClr val="000000"/>
                          </a:solidFill>
                          <a:effectLst/>
                          <a:latin typeface="inherit"/>
                        </a:rPr>
                        <a:t>RequestPart</a:t>
                      </a:r>
                      <a:r>
                        <a:rPr lang="en-US" b="0" dirty="0">
                          <a:solidFill>
                            <a:srgbClr val="000000"/>
                          </a:solidFill>
                          <a:effectLst/>
                          <a:latin typeface="inherit"/>
                        </a:rPr>
                        <a:t> arguments. You must declare an Errors, or </a:t>
                      </a:r>
                      <a:r>
                        <a:rPr lang="en-US" b="0" dirty="0" err="1">
                          <a:solidFill>
                            <a:srgbClr val="000000"/>
                          </a:solidFill>
                          <a:effectLst/>
                          <a:latin typeface="inherit"/>
                        </a:rPr>
                        <a:t>BindingResult</a:t>
                      </a:r>
                      <a:r>
                        <a:rPr lang="en-US" b="0" dirty="0">
                          <a:solidFill>
                            <a:srgbClr val="000000"/>
                          </a:solidFill>
                          <a:effectLst/>
                          <a:latin typeface="inherit"/>
                        </a:rPr>
                        <a:t> argument immediately after the validated method argument.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841133">
                <a:tc>
                  <a:txBody>
                    <a:bodyPr/>
                    <a:lstStyle/>
                    <a:p>
                      <a:pPr algn="l" rtl="0" fontAlgn="t"/>
                      <a:r>
                        <a:rPr lang="en-IN" b="0">
                          <a:solidFill>
                            <a:srgbClr val="000000"/>
                          </a:solidFill>
                          <a:effectLst/>
                          <a:latin typeface="inherit"/>
                        </a:rPr>
                        <a:t>SessionStatus + class-level @SessionAttributes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marking form processing complete, which triggers cleanup of session attributes declared through a class-level @</a:t>
                      </a:r>
                      <a:r>
                        <a:rPr lang="en-US" b="0" dirty="0" err="1">
                          <a:solidFill>
                            <a:srgbClr val="000000"/>
                          </a:solidFill>
                          <a:effectLst/>
                          <a:latin typeface="inherit"/>
                        </a:rPr>
                        <a:t>SessionAttributes</a:t>
                      </a:r>
                      <a:r>
                        <a:rPr lang="en-US" b="0" dirty="0">
                          <a:solidFill>
                            <a:srgbClr val="000000"/>
                          </a:solidFill>
                          <a:effectLst/>
                          <a:latin typeface="inherit"/>
                        </a:rPr>
                        <a:t> annotation.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r h="1025603">
                <a:tc>
                  <a:txBody>
                    <a:bodyPr/>
                    <a:lstStyle/>
                    <a:p>
                      <a:pPr algn="l" rtl="0" fontAlgn="t"/>
                      <a:r>
                        <a:rPr lang="en-IN" b="0">
                          <a:solidFill>
                            <a:srgbClr val="000000"/>
                          </a:solidFill>
                          <a:effectLst/>
                          <a:latin typeface="inherit"/>
                        </a:rPr>
                        <a:t>UriComponentsBuilder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preparing a URL relative to the current request’s host, port, scheme, context path, and the literal part of the servlet mapping.</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2117179109"/>
                  </a:ext>
                </a:extLst>
              </a:tr>
            </a:tbl>
          </a:graphicData>
        </a:graphic>
      </p:graphicFrame>
    </p:spTree>
    <p:extLst>
      <p:ext uri="{BB962C8B-B14F-4D97-AF65-F5344CB8AC3E}">
        <p14:creationId xmlns:p14="http://schemas.microsoft.com/office/powerpoint/2010/main" val="2086572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721707587"/>
              </p:ext>
            </p:extLst>
          </p:nvPr>
        </p:nvGraphicFramePr>
        <p:xfrm>
          <a:off x="152400" y="1256385"/>
          <a:ext cx="8915400" cy="5018300"/>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562314">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093473">
                <a:tc>
                  <a:txBody>
                    <a:bodyPr/>
                    <a:lstStyle/>
                    <a:p>
                      <a:pPr algn="l" rtl="0" fontAlgn="t"/>
                      <a:r>
                        <a:rPr lang="en-IN" b="0">
                          <a:solidFill>
                            <a:srgbClr val="000000"/>
                          </a:solidFill>
                          <a:effectLst/>
                          <a:latin typeface="inherit"/>
                        </a:rPr>
                        <a:t>@SessionAttribute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access to any session attribute, in contrast to model attributes stored in the session as a result of a class-level @</a:t>
                      </a:r>
                      <a:r>
                        <a:rPr lang="en-US" b="0" dirty="0" err="1">
                          <a:solidFill>
                            <a:srgbClr val="000000"/>
                          </a:solidFill>
                          <a:effectLst/>
                          <a:latin typeface="inherit"/>
                        </a:rPr>
                        <a:t>SessionAttributes</a:t>
                      </a:r>
                      <a:r>
                        <a:rPr lang="en-US" b="0" dirty="0">
                          <a:solidFill>
                            <a:srgbClr val="000000"/>
                          </a:solidFill>
                          <a:effectLst/>
                          <a:latin typeface="inherit"/>
                        </a:rPr>
                        <a:t> declaration.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850493">
                <a:tc>
                  <a:txBody>
                    <a:bodyPr/>
                    <a:lstStyle/>
                    <a:p>
                      <a:pPr algn="l" rtl="0" fontAlgn="t"/>
                      <a:r>
                        <a:rPr lang="en-IN" b="0">
                          <a:solidFill>
                            <a:srgbClr val="000000"/>
                          </a:solidFill>
                          <a:effectLst/>
                          <a:latin typeface="inherit"/>
                        </a:rPr>
                        <a:t>@RequestAttribute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access to request attributes.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841133">
                <a:tc>
                  <a:txBody>
                    <a:bodyPr/>
                    <a:lstStyle/>
                    <a:p>
                      <a:pPr algn="l" rtl="0" fontAlgn="t"/>
                      <a:r>
                        <a:rPr lang="en-IN" b="0">
                          <a:solidFill>
                            <a:srgbClr val="000000"/>
                          </a:solidFill>
                          <a:effectLst/>
                          <a:latin typeface="inherit"/>
                        </a:rPr>
                        <a:t>Any other argument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If a method argument is not matched to any of the earlier values in this table and it is a simple type (as determined by </a:t>
                      </a:r>
                      <a:r>
                        <a:rPr lang="en-US" b="0" u="none" strike="noStrike" dirty="0" err="1">
                          <a:solidFill>
                            <a:srgbClr val="097DFF"/>
                          </a:solidFill>
                          <a:effectLst/>
                          <a:latin typeface="inherit"/>
                          <a:hlinkClick r:id="rId3"/>
                        </a:rPr>
                        <a:t>BeanUtils#isSimpleProperty</a:t>
                      </a:r>
                      <a:r>
                        <a:rPr lang="en-US" b="0" dirty="0">
                          <a:solidFill>
                            <a:srgbClr val="000000"/>
                          </a:solidFill>
                          <a:effectLst/>
                          <a:latin typeface="inherit"/>
                        </a:rPr>
                        <a:t>, it is a resolved as a @</a:t>
                      </a:r>
                      <a:r>
                        <a:rPr lang="en-US" b="0" dirty="0" err="1">
                          <a:solidFill>
                            <a:srgbClr val="000000"/>
                          </a:solidFill>
                          <a:effectLst/>
                          <a:latin typeface="inherit"/>
                        </a:rPr>
                        <a:t>RequestParam</a:t>
                      </a:r>
                      <a:r>
                        <a:rPr lang="en-US" b="0" dirty="0">
                          <a:solidFill>
                            <a:srgbClr val="000000"/>
                          </a:solidFill>
                          <a:effectLst/>
                          <a:latin typeface="inherit"/>
                        </a:rPr>
                        <a:t>. Otherwise, it is resolved as a @</a:t>
                      </a:r>
                      <a:r>
                        <a:rPr lang="en-US" b="0" dirty="0" err="1">
                          <a:solidFill>
                            <a:srgbClr val="000000"/>
                          </a:solidFill>
                          <a:effectLst/>
                          <a:latin typeface="inherit"/>
                        </a:rPr>
                        <a:t>ModelAttribute</a:t>
                      </a:r>
                      <a:r>
                        <a:rPr lang="en-US" b="0" dirty="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45873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6F455-46AF-458A-B17D-D16ADA1BF163}"/>
              </a:ext>
            </a:extLst>
          </p:cNvPr>
          <p:cNvSpPr>
            <a:spLocks noGrp="1"/>
          </p:cNvSpPr>
          <p:nvPr>
            <p:ph sz="quarter" idx="12"/>
          </p:nvPr>
        </p:nvSpPr>
        <p:spPr>
          <a:xfrm>
            <a:off x="457201" y="1381124"/>
            <a:ext cx="8228012" cy="5248275"/>
          </a:xfrm>
        </p:spPr>
        <p:txBody>
          <a:bodyPr>
            <a:normAutofit fontScale="62500" lnSpcReduction="20000"/>
          </a:bodyPr>
          <a:lstStyle/>
          <a:p>
            <a:pPr marL="0" indent="0">
              <a:buNone/>
            </a:pPr>
            <a:r>
              <a:rPr lang="en-IN" dirty="0"/>
              <a:t>public class </a:t>
            </a:r>
            <a:r>
              <a:rPr lang="en-IN" dirty="0" err="1"/>
              <a:t>MyWebApplicationInitializer</a:t>
            </a:r>
            <a:r>
              <a:rPr lang="en-IN" dirty="0"/>
              <a:t> implements </a:t>
            </a:r>
            <a:r>
              <a:rPr lang="en-IN" dirty="0" err="1"/>
              <a:t>WebApplicationInitializer</a:t>
            </a:r>
            <a:r>
              <a:rPr lang="en-IN" dirty="0"/>
              <a:t> {</a:t>
            </a:r>
          </a:p>
          <a:p>
            <a:pPr marL="0" indent="0">
              <a:buNone/>
            </a:pPr>
            <a:r>
              <a:rPr lang="en-IN" dirty="0"/>
              <a:t>    @Override</a:t>
            </a:r>
          </a:p>
          <a:p>
            <a:pPr marL="0" indent="0">
              <a:buNone/>
            </a:pPr>
            <a:r>
              <a:rPr lang="en-IN" dirty="0"/>
              <a:t>    public void </a:t>
            </a:r>
            <a:r>
              <a:rPr lang="en-IN" dirty="0" err="1"/>
              <a:t>onStartup</a:t>
            </a:r>
            <a:r>
              <a:rPr lang="en-IN" dirty="0"/>
              <a:t>(</a:t>
            </a:r>
            <a:r>
              <a:rPr lang="en-IN" dirty="0" err="1"/>
              <a:t>ServletContext</a:t>
            </a:r>
            <a:r>
              <a:rPr lang="en-IN" dirty="0"/>
              <a:t> </a:t>
            </a:r>
            <a:r>
              <a:rPr lang="en-IN" dirty="0" err="1"/>
              <a:t>servletCxt</a:t>
            </a:r>
            <a:r>
              <a:rPr lang="en-IN" dirty="0"/>
              <a:t>) {</a:t>
            </a:r>
          </a:p>
          <a:p>
            <a:pPr marL="0" indent="0">
              <a:buNone/>
            </a:pPr>
            <a:r>
              <a:rPr lang="en-IN" dirty="0"/>
              <a:t>        // Load Spring web application configuration</a:t>
            </a:r>
          </a:p>
          <a:p>
            <a:pPr marL="0" indent="0">
              <a:buNone/>
            </a:pPr>
            <a:r>
              <a:rPr lang="en-IN" dirty="0"/>
              <a:t>        </a:t>
            </a:r>
            <a:r>
              <a:rPr lang="en-IN" dirty="0" err="1"/>
              <a:t>AnnotationConfigWebApplicationContext</a:t>
            </a:r>
            <a:r>
              <a:rPr lang="en-IN" dirty="0"/>
              <a:t> ac = new </a:t>
            </a:r>
            <a:r>
              <a:rPr lang="en-IN" dirty="0" err="1"/>
              <a:t>AnnotationConfigWebApplicationContext</a:t>
            </a:r>
            <a:r>
              <a:rPr lang="en-IN" dirty="0"/>
              <a:t>();</a:t>
            </a:r>
          </a:p>
          <a:p>
            <a:pPr marL="0" indent="0">
              <a:buNone/>
            </a:pPr>
            <a:r>
              <a:rPr lang="en-IN" dirty="0"/>
              <a:t>        </a:t>
            </a:r>
            <a:r>
              <a:rPr lang="en-IN" dirty="0" err="1"/>
              <a:t>ac.register</a:t>
            </a:r>
            <a:r>
              <a:rPr lang="en-IN" dirty="0"/>
              <a:t>(</a:t>
            </a:r>
            <a:r>
              <a:rPr lang="en-IN" dirty="0" err="1"/>
              <a:t>AppConfig.class</a:t>
            </a:r>
            <a:r>
              <a:rPr lang="en-IN" dirty="0"/>
              <a:t>);</a:t>
            </a:r>
          </a:p>
          <a:p>
            <a:pPr marL="0" indent="0">
              <a:buNone/>
            </a:pPr>
            <a:r>
              <a:rPr lang="en-IN" dirty="0"/>
              <a:t>        </a:t>
            </a:r>
            <a:r>
              <a:rPr lang="en-IN" dirty="0" err="1"/>
              <a:t>ac.refresh</a:t>
            </a:r>
            <a:r>
              <a:rPr lang="en-IN" dirty="0"/>
              <a:t>();</a:t>
            </a:r>
          </a:p>
          <a:p>
            <a:pPr marL="0" indent="0">
              <a:buNone/>
            </a:pPr>
            <a:r>
              <a:rPr lang="en-IN" dirty="0"/>
              <a:t>        // Create and register the </a:t>
            </a:r>
            <a:r>
              <a:rPr lang="en-IN" dirty="0" err="1"/>
              <a:t>DispatcherServlet</a:t>
            </a:r>
            <a:endParaRPr lang="en-IN" dirty="0"/>
          </a:p>
          <a:p>
            <a:pPr marL="0" indent="0">
              <a:buNone/>
            </a:pPr>
            <a:r>
              <a:rPr lang="en-IN" dirty="0"/>
              <a:t>        </a:t>
            </a:r>
            <a:r>
              <a:rPr lang="en-IN" dirty="0" err="1"/>
              <a:t>DispatcherServlet</a:t>
            </a:r>
            <a:r>
              <a:rPr lang="en-IN" dirty="0"/>
              <a:t> servlet = new </a:t>
            </a:r>
            <a:r>
              <a:rPr lang="en-IN" dirty="0" err="1"/>
              <a:t>DispatcherServlet</a:t>
            </a:r>
            <a:r>
              <a:rPr lang="en-IN" dirty="0"/>
              <a:t>(ac);</a:t>
            </a:r>
          </a:p>
          <a:p>
            <a:pPr marL="0" indent="0">
              <a:buNone/>
            </a:pPr>
            <a:r>
              <a:rPr lang="en-IN" dirty="0"/>
              <a:t>        </a:t>
            </a:r>
            <a:r>
              <a:rPr lang="en-IN" dirty="0" err="1"/>
              <a:t>ServletRegistration.Dynamic</a:t>
            </a:r>
            <a:r>
              <a:rPr lang="en-IN" dirty="0"/>
              <a:t> registration = </a:t>
            </a:r>
            <a:r>
              <a:rPr lang="en-IN" dirty="0" err="1"/>
              <a:t>servletCxt.addServlet</a:t>
            </a:r>
            <a:r>
              <a:rPr lang="en-IN" dirty="0"/>
              <a:t>("app", servlet);</a:t>
            </a:r>
          </a:p>
          <a:p>
            <a:pPr marL="0" indent="0">
              <a:buNone/>
            </a:pPr>
            <a:r>
              <a:rPr lang="en-IN" dirty="0"/>
              <a:t>        </a:t>
            </a:r>
            <a:r>
              <a:rPr lang="en-IN" dirty="0" err="1"/>
              <a:t>registration.setLoadOnStartup</a:t>
            </a:r>
            <a:r>
              <a:rPr lang="en-IN" dirty="0"/>
              <a:t>(1);</a:t>
            </a:r>
          </a:p>
          <a:p>
            <a:pPr marL="0" indent="0">
              <a:buNone/>
            </a:pPr>
            <a:r>
              <a:rPr lang="en-IN" dirty="0"/>
              <a:t>        </a:t>
            </a:r>
            <a:r>
              <a:rPr lang="en-IN" dirty="0" err="1"/>
              <a:t>registration.addMapping</a:t>
            </a:r>
            <a:r>
              <a:rPr lang="en-IN" dirty="0"/>
              <a:t>("/app/*");</a:t>
            </a:r>
          </a:p>
          <a:p>
            <a:pPr marL="0" indent="0">
              <a:buNone/>
            </a:pPr>
            <a:r>
              <a:rPr lang="en-IN" dirty="0"/>
              <a:t>    }</a:t>
            </a:r>
          </a:p>
          <a:p>
            <a:pPr marL="0" indent="0">
              <a:buNone/>
            </a:pPr>
            <a:r>
              <a:rPr lang="en-IN" dirty="0"/>
              <a:t>}</a:t>
            </a:r>
          </a:p>
        </p:txBody>
      </p:sp>
      <p:sp>
        <p:nvSpPr>
          <p:cNvPr id="2" name="Title 1">
            <a:extLst>
              <a:ext uri="{FF2B5EF4-FFF2-40B4-BE49-F238E27FC236}">
                <a16:creationId xmlns:a16="http://schemas.microsoft.com/office/drawing/2014/main" id="{D9E4F851-68A2-46C7-8BFD-6F53D27DE13D}"/>
              </a:ext>
            </a:extLst>
          </p:cNvPr>
          <p:cNvSpPr>
            <a:spLocks noGrp="1"/>
          </p:cNvSpPr>
          <p:nvPr>
            <p:ph type="title"/>
          </p:nvPr>
        </p:nvSpPr>
        <p:spPr/>
        <p:txBody>
          <a:bodyPr/>
          <a:lstStyle/>
          <a:p>
            <a:r>
              <a:rPr lang="en-IN" dirty="0"/>
              <a:t>Dispatcher Servlet</a:t>
            </a:r>
          </a:p>
        </p:txBody>
      </p:sp>
    </p:spTree>
    <p:extLst>
      <p:ext uri="{BB962C8B-B14F-4D97-AF65-F5344CB8AC3E}">
        <p14:creationId xmlns:p14="http://schemas.microsoft.com/office/powerpoint/2010/main" val="32697905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nvGraphicFramePr>
        <p:xfrm>
          <a:off x="152400" y="1256385"/>
          <a:ext cx="8915400" cy="5018300"/>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562314">
                <a:tc>
                  <a:txBody>
                    <a:bodyPr/>
                    <a:lstStyle/>
                    <a:p>
                      <a:pPr algn="l" rtl="0" fontAlgn="t"/>
                      <a:r>
                        <a:rPr lang="en-IN" sz="1800" b="1">
                          <a:solidFill>
                            <a:srgbClr val="000000"/>
                          </a:solidFill>
                          <a:effectLst/>
                        </a:rPr>
                        <a:t>Controller method argument</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sz="1800" b="1">
                          <a:solidFill>
                            <a:srgbClr val="000000"/>
                          </a:solidFill>
                          <a:effectLst/>
                        </a:rPr>
                        <a:t>Description</a:t>
                      </a:r>
                    </a:p>
                  </a:txBody>
                  <a:tcPr marL="62655" marR="62655" marT="31327" marB="31327">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093473">
                <a:tc>
                  <a:txBody>
                    <a:bodyPr/>
                    <a:lstStyle/>
                    <a:p>
                      <a:pPr algn="l" rtl="0" fontAlgn="t"/>
                      <a:r>
                        <a:rPr lang="en-IN" b="0">
                          <a:solidFill>
                            <a:srgbClr val="000000"/>
                          </a:solidFill>
                          <a:effectLst/>
                          <a:latin typeface="inherit"/>
                        </a:rPr>
                        <a:t>@SessionAttribute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access to any session attribute, in contrast to model attributes stored in the session as a result of a class-level @</a:t>
                      </a:r>
                      <a:r>
                        <a:rPr lang="en-US" b="0" dirty="0" err="1">
                          <a:solidFill>
                            <a:srgbClr val="000000"/>
                          </a:solidFill>
                          <a:effectLst/>
                          <a:latin typeface="inherit"/>
                        </a:rPr>
                        <a:t>SessionAttributes</a:t>
                      </a:r>
                      <a:r>
                        <a:rPr lang="en-US" b="0" dirty="0">
                          <a:solidFill>
                            <a:srgbClr val="000000"/>
                          </a:solidFill>
                          <a:effectLst/>
                          <a:latin typeface="inherit"/>
                        </a:rPr>
                        <a:t> declaration.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850493">
                <a:tc>
                  <a:txBody>
                    <a:bodyPr/>
                    <a:lstStyle/>
                    <a:p>
                      <a:pPr algn="l" rtl="0" fontAlgn="t"/>
                      <a:r>
                        <a:rPr lang="en-IN" b="0">
                          <a:solidFill>
                            <a:srgbClr val="000000"/>
                          </a:solidFill>
                          <a:effectLst/>
                          <a:latin typeface="inherit"/>
                        </a:rPr>
                        <a:t>@RequestAttribute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For access to request attributes.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841133">
                <a:tc>
                  <a:txBody>
                    <a:bodyPr/>
                    <a:lstStyle/>
                    <a:p>
                      <a:pPr algn="l" rtl="0" fontAlgn="t"/>
                      <a:r>
                        <a:rPr lang="en-IN" b="0">
                          <a:solidFill>
                            <a:srgbClr val="000000"/>
                          </a:solidFill>
                          <a:effectLst/>
                          <a:latin typeface="inherit"/>
                        </a:rPr>
                        <a:t>Any other argument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If a method argument is not matched to any of the earlier values in this table and it is a simple type (as determined by </a:t>
                      </a:r>
                      <a:r>
                        <a:rPr lang="en-US" b="0" u="none" strike="noStrike" dirty="0" err="1">
                          <a:solidFill>
                            <a:srgbClr val="097DFF"/>
                          </a:solidFill>
                          <a:effectLst/>
                          <a:latin typeface="inherit"/>
                          <a:hlinkClick r:id="rId3"/>
                        </a:rPr>
                        <a:t>BeanUtils#isSimpleProperty</a:t>
                      </a:r>
                      <a:r>
                        <a:rPr lang="en-US" b="0" dirty="0">
                          <a:solidFill>
                            <a:srgbClr val="000000"/>
                          </a:solidFill>
                          <a:effectLst/>
                          <a:latin typeface="inherit"/>
                        </a:rPr>
                        <a:t>, it is a resolved as a @</a:t>
                      </a:r>
                      <a:r>
                        <a:rPr lang="en-US" b="0" dirty="0" err="1">
                          <a:solidFill>
                            <a:srgbClr val="000000"/>
                          </a:solidFill>
                          <a:effectLst/>
                          <a:latin typeface="inherit"/>
                        </a:rPr>
                        <a:t>RequestParam</a:t>
                      </a:r>
                      <a:r>
                        <a:rPr lang="en-US" b="0" dirty="0">
                          <a:solidFill>
                            <a:srgbClr val="000000"/>
                          </a:solidFill>
                          <a:effectLst/>
                          <a:latin typeface="inherit"/>
                        </a:rPr>
                        <a:t>. Otherwise, it is resolved as a @</a:t>
                      </a:r>
                      <a:r>
                        <a:rPr lang="en-US" b="0" dirty="0" err="1">
                          <a:solidFill>
                            <a:srgbClr val="000000"/>
                          </a:solidFill>
                          <a:effectLst/>
                          <a:latin typeface="inherit"/>
                        </a:rPr>
                        <a:t>ModelAttribute</a:t>
                      </a:r>
                      <a:r>
                        <a:rPr lang="en-US" b="0" dirty="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32952446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F8DB-EBD8-4B35-B3AB-3D577ABFB25C}"/>
              </a:ext>
            </a:extLst>
          </p:cNvPr>
          <p:cNvSpPr>
            <a:spLocks noGrp="1"/>
          </p:cNvSpPr>
          <p:nvPr>
            <p:ph type="title"/>
          </p:nvPr>
        </p:nvSpPr>
        <p:spPr/>
        <p:txBody>
          <a:bodyPr/>
          <a:lstStyle/>
          <a:p>
            <a:r>
              <a:rPr lang="en-IN" dirty="0"/>
              <a:t>Session Attribute</a:t>
            </a:r>
          </a:p>
        </p:txBody>
      </p:sp>
      <p:sp>
        <p:nvSpPr>
          <p:cNvPr id="3" name="Content Placeholder 2">
            <a:extLst>
              <a:ext uri="{FF2B5EF4-FFF2-40B4-BE49-F238E27FC236}">
                <a16:creationId xmlns:a16="http://schemas.microsoft.com/office/drawing/2014/main" id="{2906D9C2-B844-451A-92FA-F24440C96CE1}"/>
              </a:ext>
            </a:extLst>
          </p:cNvPr>
          <p:cNvSpPr>
            <a:spLocks noGrp="1"/>
          </p:cNvSpPr>
          <p:nvPr>
            <p:ph idx="1"/>
          </p:nvPr>
        </p:nvSpPr>
        <p:spPr/>
        <p:txBody>
          <a:bodyPr/>
          <a:lstStyle/>
          <a:p>
            <a:r>
              <a:rPr lang="en-IN" dirty="0"/>
              <a:t>Refer Session Scope Project</a:t>
            </a:r>
          </a:p>
        </p:txBody>
      </p:sp>
    </p:spTree>
    <p:extLst>
      <p:ext uri="{BB962C8B-B14F-4D97-AF65-F5344CB8AC3E}">
        <p14:creationId xmlns:p14="http://schemas.microsoft.com/office/powerpoint/2010/main" val="30182520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C46448-957C-453C-89D3-AE81F8E1085D}"/>
              </a:ext>
            </a:extLst>
          </p:cNvPr>
          <p:cNvSpPr>
            <a:spLocks noGrp="1"/>
          </p:cNvSpPr>
          <p:nvPr>
            <p:ph type="body" sz="quarter" idx="10"/>
          </p:nvPr>
        </p:nvSpPr>
        <p:spPr>
          <a:xfrm>
            <a:off x="533400" y="2362200"/>
            <a:ext cx="8228013" cy="670326"/>
          </a:xfrm>
        </p:spPr>
        <p:txBody>
          <a:bodyPr/>
          <a:lstStyle/>
          <a:p>
            <a:r>
              <a:rPr lang="en-IN" dirty="0"/>
              <a:t>Handler Methods – Return Values</a:t>
            </a:r>
          </a:p>
        </p:txBody>
      </p:sp>
    </p:spTree>
    <p:extLst>
      <p:ext uri="{BB962C8B-B14F-4D97-AF65-F5344CB8AC3E}">
        <p14:creationId xmlns:p14="http://schemas.microsoft.com/office/powerpoint/2010/main" val="22405845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4088863602"/>
              </p:ext>
            </p:extLst>
          </p:nvPr>
        </p:nvGraphicFramePr>
        <p:xfrm>
          <a:off x="152400" y="1256385"/>
          <a:ext cx="8915400" cy="4425179"/>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562314">
                <a:tc>
                  <a:txBody>
                    <a:bodyPr/>
                    <a:lstStyle/>
                    <a:p>
                      <a:pPr algn="l" rtl="0" fontAlgn="t"/>
                      <a:r>
                        <a:rPr lang="en-IN" b="1">
                          <a:solidFill>
                            <a:srgbClr val="000000"/>
                          </a:solidFill>
                          <a:effectLst/>
                        </a:rPr>
                        <a:t>Controller method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b="1">
                          <a:solidFill>
                            <a:srgbClr val="000000"/>
                          </a:solidFill>
                          <a:effectLst/>
                        </a:rPr>
                        <a:t>Description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093473">
                <a:tc>
                  <a:txBody>
                    <a:bodyPr/>
                    <a:lstStyle/>
                    <a:p>
                      <a:pPr algn="l" rtl="0" fontAlgn="t"/>
                      <a:r>
                        <a:rPr lang="en-IN" b="0">
                          <a:solidFill>
                            <a:srgbClr val="000000"/>
                          </a:solidFill>
                          <a:effectLst/>
                          <a:latin typeface="inherit"/>
                        </a:rPr>
                        <a:t>@ResponseBody</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The return value is converted through </a:t>
                      </a:r>
                      <a:r>
                        <a:rPr lang="en-US" b="0" dirty="0" err="1">
                          <a:solidFill>
                            <a:srgbClr val="000000"/>
                          </a:solidFill>
                          <a:effectLst/>
                          <a:latin typeface="inherit"/>
                        </a:rPr>
                        <a:t>HttpMessageConverter</a:t>
                      </a:r>
                      <a:r>
                        <a:rPr lang="en-US" b="0" dirty="0">
                          <a:solidFill>
                            <a:srgbClr val="000000"/>
                          </a:solidFill>
                          <a:effectLst/>
                          <a:latin typeface="inherit"/>
                        </a:rPr>
                        <a:t> implementations and written to the response.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850493">
                <a:tc>
                  <a:txBody>
                    <a:bodyPr/>
                    <a:lstStyle/>
                    <a:p>
                      <a:pPr algn="l" rtl="0" fontAlgn="t"/>
                      <a:r>
                        <a:rPr lang="en-IN" b="0" dirty="0" err="1">
                          <a:solidFill>
                            <a:srgbClr val="000000"/>
                          </a:solidFill>
                          <a:effectLst/>
                          <a:latin typeface="inherit"/>
                        </a:rPr>
                        <a:t>HttpEntity</a:t>
                      </a:r>
                      <a:r>
                        <a:rPr lang="en-IN" b="0" dirty="0">
                          <a:solidFill>
                            <a:srgbClr val="000000"/>
                          </a:solidFill>
                          <a:effectLst/>
                          <a:latin typeface="inherit"/>
                        </a:rPr>
                        <a:t>&lt;B&gt;,                                 </a:t>
                      </a:r>
                      <a:r>
                        <a:rPr lang="en-IN" b="0" dirty="0" err="1">
                          <a:solidFill>
                            <a:srgbClr val="000000"/>
                          </a:solidFill>
                          <a:effectLst/>
                          <a:latin typeface="inherit"/>
                        </a:rPr>
                        <a:t>ResponseEntity</a:t>
                      </a:r>
                      <a:r>
                        <a:rPr lang="en-IN" b="0" dirty="0">
                          <a:solidFill>
                            <a:srgbClr val="000000"/>
                          </a:solidFill>
                          <a:effectLst/>
                          <a:latin typeface="inherit"/>
                        </a:rPr>
                        <a:t>&lt;B&gt;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The return value that specifies the full response (including HTTP headers and body) is to be converted through </a:t>
                      </a:r>
                      <a:r>
                        <a:rPr lang="en-US" b="0" dirty="0" err="1">
                          <a:solidFill>
                            <a:srgbClr val="000000"/>
                          </a:solidFill>
                          <a:effectLst/>
                          <a:latin typeface="inherit"/>
                        </a:rPr>
                        <a:t>HttpMessageConverter</a:t>
                      </a:r>
                      <a:r>
                        <a:rPr lang="en-US" b="0" dirty="0">
                          <a:solidFill>
                            <a:srgbClr val="000000"/>
                          </a:solidFill>
                          <a:effectLst/>
                          <a:latin typeface="inherit"/>
                        </a:rPr>
                        <a:t> implementations and written to the response.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841133">
                <a:tc>
                  <a:txBody>
                    <a:bodyPr/>
                    <a:lstStyle/>
                    <a:p>
                      <a:pPr algn="l" rtl="0" fontAlgn="t"/>
                      <a:r>
                        <a:rPr lang="en-IN" b="0">
                          <a:solidFill>
                            <a:srgbClr val="000000"/>
                          </a:solidFill>
                          <a:effectLst/>
                          <a:latin typeface="inherit"/>
                        </a:rPr>
                        <a:t>HttpHeaders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For returning a response with headers and no body.</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151635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2023570486"/>
              </p:ext>
            </p:extLst>
          </p:nvPr>
        </p:nvGraphicFramePr>
        <p:xfrm>
          <a:off x="152400" y="1256385"/>
          <a:ext cx="8915400" cy="5142333"/>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562314">
                <a:tc>
                  <a:txBody>
                    <a:bodyPr/>
                    <a:lstStyle/>
                    <a:p>
                      <a:pPr algn="l" rtl="0" fontAlgn="t"/>
                      <a:r>
                        <a:rPr lang="en-IN" b="1">
                          <a:solidFill>
                            <a:srgbClr val="000000"/>
                          </a:solidFill>
                          <a:effectLst/>
                        </a:rPr>
                        <a:t>Controller method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b="1">
                          <a:solidFill>
                            <a:srgbClr val="000000"/>
                          </a:solidFill>
                          <a:effectLst/>
                        </a:rPr>
                        <a:t>Description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093473">
                <a:tc>
                  <a:txBody>
                    <a:bodyPr/>
                    <a:lstStyle/>
                    <a:p>
                      <a:pPr algn="l" rtl="0" fontAlgn="t"/>
                      <a:r>
                        <a:rPr lang="en-IN" b="0">
                          <a:solidFill>
                            <a:srgbClr val="000000"/>
                          </a:solidFill>
                          <a:effectLst/>
                          <a:latin typeface="inherit"/>
                        </a:rPr>
                        <a:t>String</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 view name to be resolved with </a:t>
                      </a:r>
                      <a:r>
                        <a:rPr lang="en-US" b="0" dirty="0" err="1">
                          <a:solidFill>
                            <a:srgbClr val="000000"/>
                          </a:solidFill>
                          <a:effectLst/>
                          <a:latin typeface="inherit"/>
                        </a:rPr>
                        <a:t>ViewResolver</a:t>
                      </a:r>
                      <a:r>
                        <a:rPr lang="en-US" b="0" dirty="0">
                          <a:solidFill>
                            <a:srgbClr val="000000"/>
                          </a:solidFill>
                          <a:effectLst/>
                          <a:latin typeface="inherit"/>
                        </a:rPr>
                        <a:t> implementations and used together with the implicit model — determined through command objects and @</a:t>
                      </a:r>
                      <a:r>
                        <a:rPr lang="en-US" b="0" dirty="0" err="1">
                          <a:solidFill>
                            <a:srgbClr val="000000"/>
                          </a:solidFill>
                          <a:effectLst/>
                          <a:latin typeface="inherit"/>
                        </a:rPr>
                        <a:t>ModelAttribute</a:t>
                      </a:r>
                      <a:r>
                        <a:rPr lang="en-US" b="0" dirty="0">
                          <a:solidFill>
                            <a:srgbClr val="000000"/>
                          </a:solidFill>
                          <a:effectLst/>
                          <a:latin typeface="inherit"/>
                        </a:rPr>
                        <a:t> methods. The handler method can also programmatically enrich the model by declaring a Model argument.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1850493">
                <a:tc>
                  <a:txBody>
                    <a:bodyPr/>
                    <a:lstStyle/>
                    <a:p>
                      <a:pPr algn="l" rtl="0" fontAlgn="t"/>
                      <a:r>
                        <a:rPr lang="en-IN" b="0">
                          <a:solidFill>
                            <a:srgbClr val="000000"/>
                          </a:solidFill>
                          <a:effectLst/>
                          <a:latin typeface="inherit"/>
                        </a:rPr>
                        <a:t>View</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A View instance to use for rendering together with the implicit model — determined through command objects and @</a:t>
                      </a:r>
                      <a:r>
                        <a:rPr lang="en-US" b="0" dirty="0" err="1">
                          <a:solidFill>
                            <a:srgbClr val="000000"/>
                          </a:solidFill>
                          <a:effectLst/>
                          <a:latin typeface="inherit"/>
                        </a:rPr>
                        <a:t>ModelAttribute</a:t>
                      </a:r>
                      <a:r>
                        <a:rPr lang="en-US" b="0" dirty="0">
                          <a:solidFill>
                            <a:srgbClr val="000000"/>
                          </a:solidFill>
                          <a:effectLst/>
                          <a:latin typeface="inherit"/>
                        </a:rPr>
                        <a:t> methods. The handler method can also programmatically enrich the model by declaring a Model argument.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841133">
                <a:tc>
                  <a:txBody>
                    <a:bodyPr/>
                    <a:lstStyle/>
                    <a:p>
                      <a:pPr algn="l" rtl="0" fontAlgn="t"/>
                      <a:r>
                        <a:rPr lang="en-IN" b="0" dirty="0" err="1">
                          <a:solidFill>
                            <a:srgbClr val="000000"/>
                          </a:solidFill>
                          <a:effectLst/>
                          <a:latin typeface="inherit"/>
                        </a:rPr>
                        <a:t>java.util.Map</a:t>
                      </a:r>
                      <a:r>
                        <a:rPr lang="en-IN" b="0" dirty="0">
                          <a:solidFill>
                            <a:srgbClr val="000000"/>
                          </a:solidFill>
                          <a:effectLst/>
                          <a:latin typeface="inherit"/>
                        </a:rPr>
                        <a:t>, </a:t>
                      </a:r>
                      <a:r>
                        <a:rPr lang="en-IN" b="0" dirty="0" err="1">
                          <a:solidFill>
                            <a:srgbClr val="000000"/>
                          </a:solidFill>
                          <a:effectLst/>
                          <a:latin typeface="inherit"/>
                        </a:rPr>
                        <a:t>org.springframe</a:t>
                      </a:r>
                      <a:r>
                        <a:rPr lang="en-IN" b="0" dirty="0">
                          <a:solidFill>
                            <a:srgbClr val="000000"/>
                          </a:solidFill>
                          <a:effectLst/>
                          <a:latin typeface="inherit"/>
                        </a:rPr>
                        <a:t> </a:t>
                      </a:r>
                      <a:r>
                        <a:rPr lang="en-IN" b="0" dirty="0" err="1">
                          <a:solidFill>
                            <a:srgbClr val="000000"/>
                          </a:solidFill>
                          <a:effectLst/>
                          <a:latin typeface="inherit"/>
                        </a:rPr>
                        <a:t>work.ui.Model</a:t>
                      </a:r>
                      <a:endParaRPr lang="en-IN" b="0" dirty="0">
                        <a:solidFill>
                          <a:srgbClr val="000000"/>
                        </a:solidFill>
                        <a:effectLst/>
                        <a:latin typeface="inherit"/>
                      </a:endParaRP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Attributes to be added to the implicit model, with the view name implicitly determined through a </a:t>
                      </a:r>
                      <a:r>
                        <a:rPr lang="en-US" b="0" dirty="0" err="1">
                          <a:solidFill>
                            <a:srgbClr val="000000"/>
                          </a:solidFill>
                          <a:effectLst/>
                          <a:latin typeface="inherit"/>
                        </a:rPr>
                        <a:t>RequestToViewNameTranslator</a:t>
                      </a:r>
                      <a:r>
                        <a:rPr lang="en-US" b="0" dirty="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2980765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259819351"/>
              </p:ext>
            </p:extLst>
          </p:nvPr>
        </p:nvGraphicFramePr>
        <p:xfrm>
          <a:off x="152400" y="1256385"/>
          <a:ext cx="8915400" cy="5656282"/>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608916">
                <a:tc>
                  <a:txBody>
                    <a:bodyPr/>
                    <a:lstStyle/>
                    <a:p>
                      <a:pPr algn="l" rtl="0" fontAlgn="t"/>
                      <a:r>
                        <a:rPr lang="en-IN" b="1">
                          <a:solidFill>
                            <a:srgbClr val="000000"/>
                          </a:solidFill>
                          <a:effectLst/>
                        </a:rPr>
                        <a:t>Controller method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b="1">
                          <a:solidFill>
                            <a:srgbClr val="000000"/>
                          </a:solidFill>
                          <a:effectLst/>
                        </a:rPr>
                        <a:t>Description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391809">
                <a:tc>
                  <a:txBody>
                    <a:bodyPr/>
                    <a:lstStyle/>
                    <a:p>
                      <a:pPr algn="l" rtl="0" fontAlgn="t"/>
                      <a:r>
                        <a:rPr lang="en-IN" b="0">
                          <a:solidFill>
                            <a:srgbClr val="000000"/>
                          </a:solidFill>
                          <a:effectLst/>
                          <a:latin typeface="inherit"/>
                        </a:rPr>
                        <a:t>@ModelAttribute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An attribute to be added to the model, with the view name implicitly determined through a RequestToViewNameTranslator.</a:t>
                      </a:r>
                    </a:p>
                    <a:p>
                      <a:pPr algn="l" rtl="0" fontAlgn="t"/>
                      <a:r>
                        <a:rPr lang="en-US" b="0">
                          <a:solidFill>
                            <a:srgbClr val="000000"/>
                          </a:solidFill>
                          <a:effectLst/>
                          <a:latin typeface="inherit"/>
                        </a:rPr>
                        <a:t>Note that @ModelAttribute is optional. See "Any other return value" at the end of this table.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718522">
                <a:tc>
                  <a:txBody>
                    <a:bodyPr/>
                    <a:lstStyle/>
                    <a:p>
                      <a:pPr algn="l" rtl="0" fontAlgn="t"/>
                      <a:r>
                        <a:rPr lang="en-IN" b="0">
                          <a:solidFill>
                            <a:srgbClr val="000000"/>
                          </a:solidFill>
                          <a:effectLst/>
                          <a:latin typeface="inherit"/>
                        </a:rPr>
                        <a:t>ModelAndView object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a:solidFill>
                            <a:srgbClr val="000000"/>
                          </a:solidFill>
                          <a:effectLst/>
                          <a:latin typeface="inherit"/>
                        </a:rPr>
                        <a:t>The view and model attributes to use and, optionally, a response status.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2696630">
                <a:tc>
                  <a:txBody>
                    <a:bodyPr/>
                    <a:lstStyle/>
                    <a:p>
                      <a:pPr algn="l" rtl="0" fontAlgn="t"/>
                      <a:r>
                        <a:rPr lang="en-IN" b="0">
                          <a:solidFill>
                            <a:srgbClr val="000000"/>
                          </a:solidFill>
                          <a:effectLst/>
                          <a:latin typeface="inherit"/>
                        </a:rPr>
                        <a:t>void</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 method with a void return type (or null return value) is considered to have fully handled the response if it also has a </a:t>
                      </a:r>
                      <a:r>
                        <a:rPr lang="en-US" b="0" dirty="0" err="1">
                          <a:solidFill>
                            <a:srgbClr val="000000"/>
                          </a:solidFill>
                          <a:effectLst/>
                          <a:latin typeface="inherit"/>
                        </a:rPr>
                        <a:t>ServletResponse</a:t>
                      </a:r>
                      <a:r>
                        <a:rPr lang="en-US" b="0" dirty="0">
                          <a:solidFill>
                            <a:srgbClr val="000000"/>
                          </a:solidFill>
                          <a:effectLst/>
                          <a:latin typeface="inherit"/>
                        </a:rPr>
                        <a:t>, an </a:t>
                      </a:r>
                      <a:r>
                        <a:rPr lang="en-US" b="0" dirty="0" err="1">
                          <a:solidFill>
                            <a:srgbClr val="000000"/>
                          </a:solidFill>
                          <a:effectLst/>
                          <a:latin typeface="inherit"/>
                        </a:rPr>
                        <a:t>OutputStream</a:t>
                      </a:r>
                      <a:r>
                        <a:rPr lang="en-US" b="0" dirty="0">
                          <a:solidFill>
                            <a:srgbClr val="000000"/>
                          </a:solidFill>
                          <a:effectLst/>
                          <a:latin typeface="inherit"/>
                        </a:rPr>
                        <a:t> argument, or an @</a:t>
                      </a:r>
                      <a:r>
                        <a:rPr lang="en-US" b="0" dirty="0" err="1">
                          <a:solidFill>
                            <a:srgbClr val="000000"/>
                          </a:solidFill>
                          <a:effectLst/>
                          <a:latin typeface="inherit"/>
                        </a:rPr>
                        <a:t>ResponseStatus</a:t>
                      </a:r>
                      <a:r>
                        <a:rPr lang="en-US" b="0" dirty="0">
                          <a:solidFill>
                            <a:srgbClr val="000000"/>
                          </a:solidFill>
                          <a:effectLst/>
                          <a:latin typeface="inherit"/>
                        </a:rPr>
                        <a:t> annotation. The same is also true if the controller has made a positive </a:t>
                      </a:r>
                      <a:r>
                        <a:rPr lang="en-US" b="0" dirty="0" err="1">
                          <a:solidFill>
                            <a:srgbClr val="000000"/>
                          </a:solidFill>
                          <a:effectLst/>
                          <a:latin typeface="inherit"/>
                        </a:rPr>
                        <a:t>ETag</a:t>
                      </a:r>
                      <a:r>
                        <a:rPr lang="en-US" b="0" dirty="0">
                          <a:solidFill>
                            <a:srgbClr val="000000"/>
                          </a:solidFill>
                          <a:effectLst/>
                          <a:latin typeface="inherit"/>
                        </a:rPr>
                        <a:t> or </a:t>
                      </a:r>
                      <a:r>
                        <a:rPr lang="en-US" b="0" dirty="0" err="1">
                          <a:solidFill>
                            <a:srgbClr val="000000"/>
                          </a:solidFill>
                          <a:effectLst/>
                          <a:latin typeface="inherit"/>
                        </a:rPr>
                        <a:t>lastModified</a:t>
                      </a:r>
                      <a:r>
                        <a:rPr lang="en-US" b="0" dirty="0">
                          <a:solidFill>
                            <a:srgbClr val="000000"/>
                          </a:solidFill>
                          <a:effectLst/>
                          <a:latin typeface="inherit"/>
                        </a:rPr>
                        <a:t> timestamp check (see </a:t>
                      </a:r>
                      <a:r>
                        <a:rPr lang="en-US" b="0" u="none" strike="noStrike" dirty="0">
                          <a:solidFill>
                            <a:srgbClr val="097DFF"/>
                          </a:solidFill>
                          <a:effectLst/>
                          <a:latin typeface="inherit"/>
                          <a:hlinkClick r:id="rId3"/>
                        </a:rPr>
                        <a:t>Controllers</a:t>
                      </a:r>
                      <a:r>
                        <a:rPr lang="en-US" b="0" dirty="0">
                          <a:solidFill>
                            <a:srgbClr val="000000"/>
                          </a:solidFill>
                          <a:effectLst/>
                          <a:latin typeface="inherit"/>
                        </a:rPr>
                        <a:t> for details).</a:t>
                      </a:r>
                    </a:p>
                    <a:p>
                      <a:pPr algn="l" rtl="0" fontAlgn="t"/>
                      <a:r>
                        <a:rPr lang="en-US" b="0" dirty="0">
                          <a:solidFill>
                            <a:srgbClr val="000000"/>
                          </a:solidFill>
                          <a:effectLst/>
                          <a:latin typeface="inherit"/>
                        </a:rPr>
                        <a:t>If none of the above is true, a void return type can also indicate “no response body” for REST controllers or a default view name selection for HTML controllers.</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22355817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1913302011"/>
              </p:ext>
            </p:extLst>
          </p:nvPr>
        </p:nvGraphicFramePr>
        <p:xfrm>
          <a:off x="152400" y="1256385"/>
          <a:ext cx="8915400" cy="5447041"/>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608916">
                <a:tc>
                  <a:txBody>
                    <a:bodyPr/>
                    <a:lstStyle/>
                    <a:p>
                      <a:pPr algn="l" rtl="0" fontAlgn="t"/>
                      <a:r>
                        <a:rPr lang="en-IN" b="1">
                          <a:solidFill>
                            <a:srgbClr val="000000"/>
                          </a:solidFill>
                          <a:effectLst/>
                        </a:rPr>
                        <a:t>Controller method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b="1">
                          <a:solidFill>
                            <a:srgbClr val="000000"/>
                          </a:solidFill>
                          <a:effectLst/>
                        </a:rPr>
                        <a:t>Description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391809">
                <a:tc>
                  <a:txBody>
                    <a:bodyPr/>
                    <a:lstStyle/>
                    <a:p>
                      <a:pPr algn="l" rtl="0" fontAlgn="t"/>
                      <a:r>
                        <a:rPr lang="en-IN" b="0">
                          <a:solidFill>
                            <a:srgbClr val="000000"/>
                          </a:solidFill>
                          <a:effectLst/>
                          <a:latin typeface="inherit"/>
                        </a:rPr>
                        <a:t>DeferredResult&lt;V&gt;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Produce any of the preceding return values asynchronously from any thread — for example, as a result of some event or callback.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718522">
                <a:tc>
                  <a:txBody>
                    <a:bodyPr/>
                    <a:lstStyle/>
                    <a:p>
                      <a:pPr algn="l" rtl="0" fontAlgn="t"/>
                      <a:r>
                        <a:rPr lang="en-IN" b="0">
                          <a:solidFill>
                            <a:srgbClr val="000000"/>
                          </a:solidFill>
                          <a:effectLst/>
                          <a:latin typeface="inherit"/>
                        </a:rPr>
                        <a:t>Callable&lt;V&gt;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dirty="0">
                          <a:solidFill>
                            <a:srgbClr val="000000"/>
                          </a:solidFill>
                          <a:effectLst/>
                          <a:latin typeface="inherit"/>
                        </a:rPr>
                        <a:t>Produce any of the above return values asynchronously in a Spring MVC-managed thread. </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2696630">
                <a:tc>
                  <a:txBody>
                    <a:bodyPr/>
                    <a:lstStyle/>
                    <a:p>
                      <a:pPr algn="l" rtl="0" fontAlgn="t"/>
                      <a:r>
                        <a:rPr lang="en-IN" b="0">
                          <a:solidFill>
                            <a:srgbClr val="000000"/>
                          </a:solidFill>
                          <a:effectLst/>
                          <a:latin typeface="inherit"/>
                        </a:rPr>
                        <a:t>ListenableFuture&lt;V&gt;, java.util.concurrent.CompletionStage&lt;V&gt;, java.util.concurrent.CompletableFuture&lt;V&gt;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Alternative to </a:t>
                      </a:r>
                      <a:r>
                        <a:rPr lang="en-US" b="0" dirty="0" err="1">
                          <a:solidFill>
                            <a:srgbClr val="000000"/>
                          </a:solidFill>
                          <a:effectLst/>
                          <a:latin typeface="inherit"/>
                        </a:rPr>
                        <a:t>DeferredResult</a:t>
                      </a:r>
                      <a:r>
                        <a:rPr lang="en-US" b="0" dirty="0">
                          <a:solidFill>
                            <a:srgbClr val="000000"/>
                          </a:solidFill>
                          <a:effectLst/>
                          <a:latin typeface="inherit"/>
                        </a:rPr>
                        <a:t>, as a convenience (for example, when an underlying service returns one of those).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41969751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1555105149"/>
              </p:ext>
            </p:extLst>
          </p:nvPr>
        </p:nvGraphicFramePr>
        <p:xfrm>
          <a:off x="152400" y="1256385"/>
          <a:ext cx="8915400" cy="5714150"/>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608916">
                <a:tc>
                  <a:txBody>
                    <a:bodyPr/>
                    <a:lstStyle/>
                    <a:p>
                      <a:pPr algn="l" rtl="0" fontAlgn="t"/>
                      <a:r>
                        <a:rPr lang="en-IN" b="1">
                          <a:solidFill>
                            <a:srgbClr val="000000"/>
                          </a:solidFill>
                          <a:effectLst/>
                        </a:rPr>
                        <a:t>Controller method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b="1">
                          <a:solidFill>
                            <a:srgbClr val="000000"/>
                          </a:solidFill>
                          <a:effectLst/>
                        </a:rPr>
                        <a:t>Description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391809">
                <a:tc>
                  <a:txBody>
                    <a:bodyPr/>
                    <a:lstStyle/>
                    <a:p>
                      <a:pPr algn="l" rtl="0" fontAlgn="t"/>
                      <a:r>
                        <a:rPr lang="en-IN" b="0">
                          <a:solidFill>
                            <a:srgbClr val="000000"/>
                          </a:solidFill>
                          <a:effectLst/>
                          <a:latin typeface="inherit"/>
                        </a:rPr>
                        <a:t>ResponseBodyEmitter, SseEmitter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Emit a stream of objects asynchronously to be written to the response with HttpMessageConverter implementations. Also supported as the body of a ResponseEntity. See </a:t>
                      </a:r>
                      <a:r>
                        <a:rPr lang="en-US" b="0" u="none" strike="noStrike">
                          <a:solidFill>
                            <a:srgbClr val="097DFF"/>
                          </a:solidFill>
                          <a:effectLst/>
                          <a:latin typeface="inherit"/>
                          <a:hlinkClick r:id="rId3"/>
                        </a:rPr>
                        <a:t>Asynchronous Requests</a:t>
                      </a:r>
                      <a:r>
                        <a:rPr lang="en-US" b="0">
                          <a:solidFill>
                            <a:srgbClr val="000000"/>
                          </a:solidFill>
                          <a:effectLst/>
                          <a:latin typeface="inherit"/>
                        </a:rPr>
                        <a:t> and </a:t>
                      </a:r>
                      <a:r>
                        <a:rPr lang="en-US" b="0" u="none" strike="noStrike">
                          <a:solidFill>
                            <a:srgbClr val="097DFF"/>
                          </a:solidFill>
                          <a:effectLst/>
                          <a:latin typeface="inherit"/>
                          <a:hlinkClick r:id="rId4"/>
                        </a:rPr>
                        <a:t>HTTP Streaming</a:t>
                      </a:r>
                      <a:r>
                        <a:rPr lang="en-US" b="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718522">
                <a:tc>
                  <a:txBody>
                    <a:bodyPr/>
                    <a:lstStyle/>
                    <a:p>
                      <a:pPr algn="l" rtl="0" fontAlgn="t"/>
                      <a:r>
                        <a:rPr lang="en-IN" b="0">
                          <a:solidFill>
                            <a:srgbClr val="000000"/>
                          </a:solidFill>
                          <a:effectLst/>
                          <a:latin typeface="inherit"/>
                        </a:rPr>
                        <a:t>StreamingResponseBody</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a:solidFill>
                            <a:srgbClr val="000000"/>
                          </a:solidFill>
                          <a:effectLst/>
                          <a:latin typeface="inherit"/>
                        </a:rPr>
                        <a:t>Write to the response OutputStream asynchronously. Also supported as the body of a ResponseEntity. See </a:t>
                      </a:r>
                      <a:r>
                        <a:rPr lang="en-US" b="0" u="none" strike="noStrike">
                          <a:solidFill>
                            <a:srgbClr val="097DFF"/>
                          </a:solidFill>
                          <a:effectLst/>
                          <a:latin typeface="inherit"/>
                          <a:hlinkClick r:id="rId3"/>
                        </a:rPr>
                        <a:t>Asynchronous Requests</a:t>
                      </a:r>
                      <a:r>
                        <a:rPr lang="en-US" b="0">
                          <a:solidFill>
                            <a:srgbClr val="000000"/>
                          </a:solidFill>
                          <a:effectLst/>
                          <a:latin typeface="inherit"/>
                        </a:rPr>
                        <a:t> and </a:t>
                      </a:r>
                      <a:r>
                        <a:rPr lang="en-US" b="0" u="none" strike="noStrike">
                          <a:solidFill>
                            <a:srgbClr val="097DFF"/>
                          </a:solidFill>
                          <a:effectLst/>
                          <a:latin typeface="inherit"/>
                          <a:hlinkClick r:id="rId4"/>
                        </a:rPr>
                        <a:t>HTTP Streaming</a:t>
                      </a:r>
                      <a:r>
                        <a:rPr lang="en-US" b="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2696630">
                <a:tc>
                  <a:txBody>
                    <a:bodyPr/>
                    <a:lstStyle/>
                    <a:p>
                      <a:pPr algn="l" rtl="0" fontAlgn="t"/>
                      <a:r>
                        <a:rPr lang="en-US" b="0">
                          <a:solidFill>
                            <a:srgbClr val="000000"/>
                          </a:solidFill>
                          <a:effectLst/>
                          <a:latin typeface="inherit"/>
                        </a:rPr>
                        <a:t>Reactive types — Reactor, RxJava, or others through ReactiveAdapterRegistry</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Alternative to </a:t>
                      </a:r>
                      <a:r>
                        <a:rPr lang="en-US" b="0" dirty="0" err="1">
                          <a:solidFill>
                            <a:srgbClr val="000000"/>
                          </a:solidFill>
                          <a:effectLst/>
                          <a:latin typeface="inherit"/>
                        </a:rPr>
                        <a:t>DeferredResult</a:t>
                      </a:r>
                      <a:r>
                        <a:rPr lang="en-US" b="0" dirty="0">
                          <a:solidFill>
                            <a:srgbClr val="000000"/>
                          </a:solidFill>
                          <a:effectLst/>
                          <a:latin typeface="inherit"/>
                        </a:rPr>
                        <a:t> with multi-value streams (for example, Flux, Observable) collected to a List.</a:t>
                      </a:r>
                    </a:p>
                    <a:p>
                      <a:pPr algn="l" rtl="0" fontAlgn="t"/>
                      <a:r>
                        <a:rPr lang="en-US" b="0" dirty="0">
                          <a:solidFill>
                            <a:srgbClr val="000000"/>
                          </a:solidFill>
                          <a:effectLst/>
                          <a:latin typeface="inherit"/>
                        </a:rPr>
                        <a:t>For streaming scenarios (for example, text/event-stream, application/</a:t>
                      </a:r>
                      <a:r>
                        <a:rPr lang="en-US" b="0" dirty="0" err="1">
                          <a:solidFill>
                            <a:srgbClr val="000000"/>
                          </a:solidFill>
                          <a:effectLst/>
                          <a:latin typeface="inherit"/>
                        </a:rPr>
                        <a:t>json+stream</a:t>
                      </a:r>
                      <a:r>
                        <a:rPr lang="en-US" b="0" dirty="0">
                          <a:solidFill>
                            <a:srgbClr val="000000"/>
                          </a:solidFill>
                          <a:effectLst/>
                          <a:latin typeface="inherit"/>
                        </a:rPr>
                        <a:t>), </a:t>
                      </a:r>
                      <a:r>
                        <a:rPr lang="en-US" b="0" dirty="0" err="1">
                          <a:solidFill>
                            <a:srgbClr val="000000"/>
                          </a:solidFill>
                          <a:effectLst/>
                          <a:latin typeface="inherit"/>
                        </a:rPr>
                        <a:t>SseEmitter</a:t>
                      </a:r>
                      <a:r>
                        <a:rPr lang="en-US" b="0" dirty="0">
                          <a:solidFill>
                            <a:srgbClr val="000000"/>
                          </a:solidFill>
                          <a:effectLst/>
                          <a:latin typeface="inherit"/>
                        </a:rPr>
                        <a:t> and </a:t>
                      </a:r>
                      <a:r>
                        <a:rPr lang="en-US" b="0" dirty="0" err="1">
                          <a:solidFill>
                            <a:srgbClr val="000000"/>
                          </a:solidFill>
                          <a:effectLst/>
                          <a:latin typeface="inherit"/>
                        </a:rPr>
                        <a:t>ResponseBodyEmitter</a:t>
                      </a:r>
                      <a:r>
                        <a:rPr lang="en-US" b="0" dirty="0">
                          <a:solidFill>
                            <a:srgbClr val="000000"/>
                          </a:solidFill>
                          <a:effectLst/>
                          <a:latin typeface="inherit"/>
                        </a:rPr>
                        <a:t> are used instead, where </a:t>
                      </a:r>
                      <a:r>
                        <a:rPr lang="en-US" b="0" dirty="0" err="1">
                          <a:solidFill>
                            <a:srgbClr val="000000"/>
                          </a:solidFill>
                          <a:effectLst/>
                          <a:latin typeface="inherit"/>
                        </a:rPr>
                        <a:t>ServletOutputStream</a:t>
                      </a:r>
                      <a:r>
                        <a:rPr lang="en-US" b="0" dirty="0">
                          <a:solidFill>
                            <a:srgbClr val="000000"/>
                          </a:solidFill>
                          <a:effectLst/>
                          <a:latin typeface="inherit"/>
                        </a:rPr>
                        <a:t> blocking I/O is performed on a Spring MVC-managed thread and back pressure is applied against the completion of each write.</a:t>
                      </a:r>
                    </a:p>
                    <a:p>
                      <a:pPr algn="l" rtl="0" fontAlgn="t"/>
                      <a:r>
                        <a:rPr lang="en-US" b="0" dirty="0">
                          <a:solidFill>
                            <a:srgbClr val="000000"/>
                          </a:solidFill>
                          <a:effectLst/>
                          <a:latin typeface="inherit"/>
                        </a:rPr>
                        <a:t>See </a:t>
                      </a:r>
                      <a:r>
                        <a:rPr lang="en-US" b="0" u="none" strike="noStrike" dirty="0">
                          <a:solidFill>
                            <a:srgbClr val="097DFF"/>
                          </a:solidFill>
                          <a:effectLst/>
                          <a:latin typeface="inherit"/>
                          <a:hlinkClick r:id="rId3"/>
                        </a:rPr>
                        <a:t>Asynchronous Requests</a:t>
                      </a:r>
                      <a:r>
                        <a:rPr lang="en-US" b="0" dirty="0">
                          <a:solidFill>
                            <a:srgbClr val="000000"/>
                          </a:solidFill>
                          <a:effectLst/>
                          <a:latin typeface="inherit"/>
                        </a:rPr>
                        <a:t> and </a:t>
                      </a:r>
                      <a:r>
                        <a:rPr lang="en-US" b="0" u="none" strike="noStrike" dirty="0">
                          <a:solidFill>
                            <a:srgbClr val="097DFF"/>
                          </a:solidFill>
                          <a:effectLst/>
                          <a:latin typeface="inherit"/>
                          <a:hlinkClick r:id="rId5"/>
                        </a:rPr>
                        <a:t>Reactive Types</a:t>
                      </a:r>
                      <a:r>
                        <a:rPr lang="en-US" b="0" dirty="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7077392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nvGraphicFramePr>
        <p:xfrm>
          <a:off x="152400" y="1256385"/>
          <a:ext cx="8915400" cy="5714150"/>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608916">
                <a:tc>
                  <a:txBody>
                    <a:bodyPr/>
                    <a:lstStyle/>
                    <a:p>
                      <a:pPr algn="l" rtl="0" fontAlgn="t"/>
                      <a:r>
                        <a:rPr lang="en-IN" b="1">
                          <a:solidFill>
                            <a:srgbClr val="000000"/>
                          </a:solidFill>
                          <a:effectLst/>
                        </a:rPr>
                        <a:t>Controller method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b="1">
                          <a:solidFill>
                            <a:srgbClr val="000000"/>
                          </a:solidFill>
                          <a:effectLst/>
                        </a:rPr>
                        <a:t>Description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391809">
                <a:tc>
                  <a:txBody>
                    <a:bodyPr/>
                    <a:lstStyle/>
                    <a:p>
                      <a:pPr algn="l" rtl="0" fontAlgn="t"/>
                      <a:r>
                        <a:rPr lang="en-IN" b="0">
                          <a:solidFill>
                            <a:srgbClr val="000000"/>
                          </a:solidFill>
                          <a:effectLst/>
                          <a:latin typeface="inherit"/>
                        </a:rPr>
                        <a:t>ResponseBodyEmitter, SseEmitter</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a:solidFill>
                            <a:srgbClr val="000000"/>
                          </a:solidFill>
                          <a:effectLst/>
                          <a:latin typeface="inherit"/>
                        </a:rPr>
                        <a:t>Emit a stream of objects asynchronously to be written to the response with HttpMessageConverter implementations. Also supported as the body of a ResponseEntity. See </a:t>
                      </a:r>
                      <a:r>
                        <a:rPr lang="en-US" b="0" u="none" strike="noStrike">
                          <a:solidFill>
                            <a:srgbClr val="097DFF"/>
                          </a:solidFill>
                          <a:effectLst/>
                          <a:latin typeface="inherit"/>
                          <a:hlinkClick r:id="rId3"/>
                        </a:rPr>
                        <a:t>Asynchronous Requests</a:t>
                      </a:r>
                      <a:r>
                        <a:rPr lang="en-US" b="0">
                          <a:solidFill>
                            <a:srgbClr val="000000"/>
                          </a:solidFill>
                          <a:effectLst/>
                          <a:latin typeface="inherit"/>
                        </a:rPr>
                        <a:t> and </a:t>
                      </a:r>
                      <a:r>
                        <a:rPr lang="en-US" b="0" u="none" strike="noStrike">
                          <a:solidFill>
                            <a:srgbClr val="097DFF"/>
                          </a:solidFill>
                          <a:effectLst/>
                          <a:latin typeface="inherit"/>
                          <a:hlinkClick r:id="rId4"/>
                        </a:rPr>
                        <a:t>HTTP Streaming</a:t>
                      </a:r>
                      <a:r>
                        <a:rPr lang="en-US" b="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r h="718522">
                <a:tc>
                  <a:txBody>
                    <a:bodyPr/>
                    <a:lstStyle/>
                    <a:p>
                      <a:pPr algn="l" rtl="0" fontAlgn="t"/>
                      <a:r>
                        <a:rPr lang="en-IN" b="0">
                          <a:solidFill>
                            <a:srgbClr val="000000"/>
                          </a:solidFill>
                          <a:effectLst/>
                          <a:latin typeface="inherit"/>
                        </a:rPr>
                        <a:t>StreamingResponseBody</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tc>
                  <a:txBody>
                    <a:bodyPr/>
                    <a:lstStyle/>
                    <a:p>
                      <a:pPr algn="l" rtl="0" fontAlgn="t"/>
                      <a:r>
                        <a:rPr lang="en-US" b="0">
                          <a:solidFill>
                            <a:srgbClr val="000000"/>
                          </a:solidFill>
                          <a:effectLst/>
                          <a:latin typeface="inherit"/>
                        </a:rPr>
                        <a:t>Write to the response OutputStream asynchronously. Also supported as the body of a ResponseEntity. See </a:t>
                      </a:r>
                      <a:r>
                        <a:rPr lang="en-US" b="0" u="none" strike="noStrike">
                          <a:solidFill>
                            <a:srgbClr val="097DFF"/>
                          </a:solidFill>
                          <a:effectLst/>
                          <a:latin typeface="inherit"/>
                          <a:hlinkClick r:id="rId3"/>
                        </a:rPr>
                        <a:t>Asynchronous Requests</a:t>
                      </a:r>
                      <a:r>
                        <a:rPr lang="en-US" b="0">
                          <a:solidFill>
                            <a:srgbClr val="000000"/>
                          </a:solidFill>
                          <a:effectLst/>
                          <a:latin typeface="inherit"/>
                        </a:rPr>
                        <a:t> and </a:t>
                      </a:r>
                      <a:r>
                        <a:rPr lang="en-US" b="0" u="none" strike="noStrike">
                          <a:solidFill>
                            <a:srgbClr val="097DFF"/>
                          </a:solidFill>
                          <a:effectLst/>
                          <a:latin typeface="inherit"/>
                          <a:hlinkClick r:id="rId4"/>
                        </a:rPr>
                        <a:t>HTTP Streaming</a:t>
                      </a:r>
                      <a:r>
                        <a:rPr lang="en-US" b="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AFAFA"/>
                    </a:solidFill>
                  </a:tcPr>
                </a:tc>
                <a:extLst>
                  <a:ext uri="{0D108BD9-81ED-4DB2-BD59-A6C34878D82A}">
                    <a16:rowId xmlns:a16="http://schemas.microsoft.com/office/drawing/2014/main" val="563023404"/>
                  </a:ext>
                </a:extLst>
              </a:tr>
              <a:tr h="2696630">
                <a:tc>
                  <a:txBody>
                    <a:bodyPr/>
                    <a:lstStyle/>
                    <a:p>
                      <a:pPr algn="l" rtl="0" fontAlgn="t"/>
                      <a:r>
                        <a:rPr lang="en-US" b="0">
                          <a:solidFill>
                            <a:srgbClr val="000000"/>
                          </a:solidFill>
                          <a:effectLst/>
                          <a:latin typeface="inherit"/>
                        </a:rPr>
                        <a:t>Reactive types — Reactor, RxJava, or others through ReactiveAdapterRegistry</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Alternative to </a:t>
                      </a:r>
                      <a:r>
                        <a:rPr lang="en-US" b="0" dirty="0" err="1">
                          <a:solidFill>
                            <a:srgbClr val="000000"/>
                          </a:solidFill>
                          <a:effectLst/>
                          <a:latin typeface="inherit"/>
                        </a:rPr>
                        <a:t>DeferredResult</a:t>
                      </a:r>
                      <a:r>
                        <a:rPr lang="en-US" b="0" dirty="0">
                          <a:solidFill>
                            <a:srgbClr val="000000"/>
                          </a:solidFill>
                          <a:effectLst/>
                          <a:latin typeface="inherit"/>
                        </a:rPr>
                        <a:t> with multi-value streams (for example, Flux, Observable) collected to a List.</a:t>
                      </a:r>
                    </a:p>
                    <a:p>
                      <a:pPr algn="l" rtl="0" fontAlgn="t"/>
                      <a:r>
                        <a:rPr lang="en-US" b="0" dirty="0">
                          <a:solidFill>
                            <a:srgbClr val="000000"/>
                          </a:solidFill>
                          <a:effectLst/>
                          <a:latin typeface="inherit"/>
                        </a:rPr>
                        <a:t>For streaming scenarios (for example, text/event-stream, application/</a:t>
                      </a:r>
                      <a:r>
                        <a:rPr lang="en-US" b="0" dirty="0" err="1">
                          <a:solidFill>
                            <a:srgbClr val="000000"/>
                          </a:solidFill>
                          <a:effectLst/>
                          <a:latin typeface="inherit"/>
                        </a:rPr>
                        <a:t>json+stream</a:t>
                      </a:r>
                      <a:r>
                        <a:rPr lang="en-US" b="0" dirty="0">
                          <a:solidFill>
                            <a:srgbClr val="000000"/>
                          </a:solidFill>
                          <a:effectLst/>
                          <a:latin typeface="inherit"/>
                        </a:rPr>
                        <a:t>), </a:t>
                      </a:r>
                      <a:r>
                        <a:rPr lang="en-US" b="0" dirty="0" err="1">
                          <a:solidFill>
                            <a:srgbClr val="000000"/>
                          </a:solidFill>
                          <a:effectLst/>
                          <a:latin typeface="inherit"/>
                        </a:rPr>
                        <a:t>SseEmitter</a:t>
                      </a:r>
                      <a:r>
                        <a:rPr lang="en-US" b="0" dirty="0">
                          <a:solidFill>
                            <a:srgbClr val="000000"/>
                          </a:solidFill>
                          <a:effectLst/>
                          <a:latin typeface="inherit"/>
                        </a:rPr>
                        <a:t> and </a:t>
                      </a:r>
                      <a:r>
                        <a:rPr lang="en-US" b="0" dirty="0" err="1">
                          <a:solidFill>
                            <a:srgbClr val="000000"/>
                          </a:solidFill>
                          <a:effectLst/>
                          <a:latin typeface="inherit"/>
                        </a:rPr>
                        <a:t>ResponseBodyEmitter</a:t>
                      </a:r>
                      <a:r>
                        <a:rPr lang="en-US" b="0" dirty="0">
                          <a:solidFill>
                            <a:srgbClr val="000000"/>
                          </a:solidFill>
                          <a:effectLst/>
                          <a:latin typeface="inherit"/>
                        </a:rPr>
                        <a:t> are used instead, where </a:t>
                      </a:r>
                      <a:r>
                        <a:rPr lang="en-US" b="0" dirty="0" err="1">
                          <a:solidFill>
                            <a:srgbClr val="000000"/>
                          </a:solidFill>
                          <a:effectLst/>
                          <a:latin typeface="inherit"/>
                        </a:rPr>
                        <a:t>ServletOutputStream</a:t>
                      </a:r>
                      <a:r>
                        <a:rPr lang="en-US" b="0" dirty="0">
                          <a:solidFill>
                            <a:srgbClr val="000000"/>
                          </a:solidFill>
                          <a:effectLst/>
                          <a:latin typeface="inherit"/>
                        </a:rPr>
                        <a:t> blocking I/O is performed on a Spring MVC-managed thread and back pressure is applied against the completion of each write.</a:t>
                      </a:r>
                    </a:p>
                    <a:p>
                      <a:pPr algn="l" rtl="0" fontAlgn="t"/>
                      <a:r>
                        <a:rPr lang="en-US" b="0" dirty="0">
                          <a:solidFill>
                            <a:srgbClr val="000000"/>
                          </a:solidFill>
                          <a:effectLst/>
                          <a:latin typeface="inherit"/>
                        </a:rPr>
                        <a:t>See </a:t>
                      </a:r>
                      <a:r>
                        <a:rPr lang="en-US" b="0" u="none" strike="noStrike" dirty="0">
                          <a:solidFill>
                            <a:srgbClr val="097DFF"/>
                          </a:solidFill>
                          <a:effectLst/>
                          <a:latin typeface="inherit"/>
                          <a:hlinkClick r:id="rId3"/>
                        </a:rPr>
                        <a:t>Asynchronous Requests</a:t>
                      </a:r>
                      <a:r>
                        <a:rPr lang="en-US" b="0" dirty="0">
                          <a:solidFill>
                            <a:srgbClr val="000000"/>
                          </a:solidFill>
                          <a:effectLst/>
                          <a:latin typeface="inherit"/>
                        </a:rPr>
                        <a:t> and </a:t>
                      </a:r>
                      <a:r>
                        <a:rPr lang="en-US" b="0" u="none" strike="noStrike" dirty="0">
                          <a:solidFill>
                            <a:srgbClr val="097DFF"/>
                          </a:solidFill>
                          <a:effectLst/>
                          <a:latin typeface="inherit"/>
                          <a:hlinkClick r:id="rId5"/>
                        </a:rPr>
                        <a:t>Reactive Types</a:t>
                      </a:r>
                      <a:r>
                        <a:rPr lang="en-US" b="0" dirty="0">
                          <a:solidFill>
                            <a:srgbClr val="000000"/>
                          </a:solidFill>
                          <a:effectLst/>
                          <a:latin typeface="inherit"/>
                        </a:rPr>
                        <a:t>.</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301207368"/>
                  </a:ext>
                </a:extLst>
              </a:tr>
            </a:tbl>
          </a:graphicData>
        </a:graphic>
      </p:graphicFrame>
    </p:spTree>
    <p:extLst>
      <p:ext uri="{BB962C8B-B14F-4D97-AF65-F5344CB8AC3E}">
        <p14:creationId xmlns:p14="http://schemas.microsoft.com/office/powerpoint/2010/main" val="23879466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E385-2535-405C-A097-ECD0621E72F8}"/>
              </a:ext>
            </a:extLst>
          </p:cNvPr>
          <p:cNvSpPr>
            <a:spLocks noGrp="1"/>
          </p:cNvSpPr>
          <p:nvPr>
            <p:ph type="title"/>
          </p:nvPr>
        </p:nvSpPr>
        <p:spPr/>
        <p:txBody>
          <a:bodyPr/>
          <a:lstStyle/>
          <a:p>
            <a:r>
              <a:rPr lang="en-US" dirty="0"/>
              <a:t>Spring MVC</a:t>
            </a:r>
            <a:br>
              <a:rPr lang="en-US" dirty="0"/>
            </a:br>
            <a:r>
              <a:rPr lang="en-US" dirty="0"/>
              <a:t>@</a:t>
            </a:r>
            <a:r>
              <a:rPr lang="en-US" dirty="0" err="1"/>
              <a:t>RequestMapping</a:t>
            </a:r>
            <a:endParaRPr lang="en-IN" dirty="0"/>
          </a:p>
        </p:txBody>
      </p:sp>
      <p:graphicFrame>
        <p:nvGraphicFramePr>
          <p:cNvPr id="4" name="Table 3">
            <a:extLst>
              <a:ext uri="{FF2B5EF4-FFF2-40B4-BE49-F238E27FC236}">
                <a16:creationId xmlns:a16="http://schemas.microsoft.com/office/drawing/2014/main" id="{A57EC787-4179-4EE9-9C8B-B6B3726AF3AE}"/>
              </a:ext>
            </a:extLst>
          </p:cNvPr>
          <p:cNvGraphicFramePr>
            <a:graphicFrameLocks noGrp="1"/>
          </p:cNvGraphicFramePr>
          <p:nvPr>
            <p:extLst>
              <p:ext uri="{D42A27DB-BD31-4B8C-83A1-F6EECF244321}">
                <p14:modId xmlns:p14="http://schemas.microsoft.com/office/powerpoint/2010/main" val="297569584"/>
              </p:ext>
            </p:extLst>
          </p:nvPr>
        </p:nvGraphicFramePr>
        <p:xfrm>
          <a:off x="152400" y="1256385"/>
          <a:ext cx="8915400" cy="2651760"/>
        </p:xfrm>
        <a:graphic>
          <a:graphicData uri="http://schemas.openxmlformats.org/drawingml/2006/table">
            <a:tbl>
              <a:tblPr/>
              <a:tblGrid>
                <a:gridCol w="3184072">
                  <a:extLst>
                    <a:ext uri="{9D8B030D-6E8A-4147-A177-3AD203B41FA5}">
                      <a16:colId xmlns:a16="http://schemas.microsoft.com/office/drawing/2014/main" val="605038818"/>
                    </a:ext>
                  </a:extLst>
                </a:gridCol>
                <a:gridCol w="5731328">
                  <a:extLst>
                    <a:ext uri="{9D8B030D-6E8A-4147-A177-3AD203B41FA5}">
                      <a16:colId xmlns:a16="http://schemas.microsoft.com/office/drawing/2014/main" val="847841346"/>
                    </a:ext>
                  </a:extLst>
                </a:gridCol>
              </a:tblGrid>
              <a:tr h="608916">
                <a:tc>
                  <a:txBody>
                    <a:bodyPr/>
                    <a:lstStyle/>
                    <a:p>
                      <a:pPr algn="l" rtl="0" fontAlgn="t"/>
                      <a:r>
                        <a:rPr lang="en-IN" b="1">
                          <a:solidFill>
                            <a:srgbClr val="000000"/>
                          </a:solidFill>
                          <a:effectLst/>
                        </a:rPr>
                        <a:t>Controller method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IN" b="1">
                          <a:solidFill>
                            <a:srgbClr val="000000"/>
                          </a:solidFill>
                          <a:effectLst/>
                        </a:rPr>
                        <a:t>Description</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1413354354"/>
                  </a:ext>
                </a:extLst>
              </a:tr>
              <a:tr h="1391809">
                <a:tc>
                  <a:txBody>
                    <a:bodyPr/>
                    <a:lstStyle/>
                    <a:p>
                      <a:pPr algn="l" rtl="0" fontAlgn="t"/>
                      <a:r>
                        <a:rPr lang="en-IN" b="0">
                          <a:solidFill>
                            <a:srgbClr val="000000"/>
                          </a:solidFill>
                          <a:effectLst/>
                          <a:latin typeface="inherit"/>
                        </a:rPr>
                        <a:t>Any other return value</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tc>
                  <a:txBody>
                    <a:bodyPr/>
                    <a:lstStyle/>
                    <a:p>
                      <a:pPr algn="l" rtl="0" fontAlgn="t"/>
                      <a:r>
                        <a:rPr lang="en-US" b="0" dirty="0">
                          <a:solidFill>
                            <a:srgbClr val="000000"/>
                          </a:solidFill>
                          <a:effectLst/>
                          <a:latin typeface="inherit"/>
                        </a:rPr>
                        <a:t>Any return value that does not match any of the earlier values in this table and that is a String or void is treated as a view name (default view name selection through </a:t>
                      </a:r>
                      <a:r>
                        <a:rPr lang="en-US" b="0" dirty="0" err="1">
                          <a:solidFill>
                            <a:srgbClr val="000000"/>
                          </a:solidFill>
                          <a:effectLst/>
                          <a:latin typeface="inherit"/>
                        </a:rPr>
                        <a:t>RequestToViewNameTranslator</a:t>
                      </a:r>
                      <a:r>
                        <a:rPr lang="en-US" b="0" dirty="0">
                          <a:solidFill>
                            <a:srgbClr val="000000"/>
                          </a:solidFill>
                          <a:effectLst/>
                          <a:latin typeface="inherit"/>
                        </a:rPr>
                        <a:t> applies), provided it is not a simple type, as determined by </a:t>
                      </a:r>
                      <a:r>
                        <a:rPr lang="en-US" b="0" u="none" strike="noStrike" dirty="0" err="1">
                          <a:solidFill>
                            <a:srgbClr val="097DFF"/>
                          </a:solidFill>
                          <a:effectLst/>
                          <a:latin typeface="inherit"/>
                          <a:hlinkClick r:id="rId3"/>
                        </a:rPr>
                        <a:t>BeanUtils#isSimpleProperty</a:t>
                      </a:r>
                      <a:r>
                        <a:rPr lang="en-US" b="0" dirty="0">
                          <a:solidFill>
                            <a:srgbClr val="000000"/>
                          </a:solidFill>
                          <a:effectLst/>
                          <a:latin typeface="inherit"/>
                        </a:rPr>
                        <a:t>. Values that are simple types remain unresolved.</a:t>
                      </a:r>
                    </a:p>
                  </a:txBody>
                  <a:tcPr>
                    <a:lnL w="7620" cap="flat" cmpd="sng" algn="ctr">
                      <a:solidFill>
                        <a:srgbClr val="CACACA"/>
                      </a:solidFill>
                      <a:prstDash val="solid"/>
                      <a:round/>
                      <a:headEnd type="none" w="med" len="med"/>
                      <a:tailEnd type="none" w="med" len="med"/>
                    </a:lnL>
                    <a:lnR w="7620" cap="flat" cmpd="sng" algn="ctr">
                      <a:solidFill>
                        <a:srgbClr val="CACACA"/>
                      </a:solidFill>
                      <a:prstDash val="solid"/>
                      <a:round/>
                      <a:headEnd type="none" w="med" len="med"/>
                      <a:tailEnd type="none" w="med" len="med"/>
                    </a:lnR>
                    <a:lnT w="7620" cap="flat" cmpd="sng" algn="ctr">
                      <a:solidFill>
                        <a:srgbClr val="CACACA"/>
                      </a:solidFill>
                      <a:prstDash val="solid"/>
                      <a:round/>
                      <a:headEnd type="none" w="med" len="med"/>
                      <a:tailEnd type="none" w="med" len="med"/>
                    </a:lnT>
                    <a:lnB w="7620" cap="flat" cmpd="sng" algn="ctr">
                      <a:solidFill>
                        <a:srgbClr val="CACACA"/>
                      </a:solidFill>
                      <a:prstDash val="solid"/>
                      <a:round/>
                      <a:headEnd type="none" w="med" len="med"/>
                      <a:tailEnd type="none" w="med" len="med"/>
                    </a:lnB>
                    <a:solidFill>
                      <a:srgbClr val="FFFFFF"/>
                    </a:solidFill>
                  </a:tcPr>
                </a:tc>
                <a:extLst>
                  <a:ext uri="{0D108BD9-81ED-4DB2-BD59-A6C34878D82A}">
                    <a16:rowId xmlns:a16="http://schemas.microsoft.com/office/drawing/2014/main" val="2405815900"/>
                  </a:ext>
                </a:extLst>
              </a:tr>
            </a:tbl>
          </a:graphicData>
        </a:graphic>
      </p:graphicFrame>
    </p:spTree>
    <p:extLst>
      <p:ext uri="{BB962C8B-B14F-4D97-AF65-F5344CB8AC3E}">
        <p14:creationId xmlns:p14="http://schemas.microsoft.com/office/powerpoint/2010/main" val="1961703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ags/tag10.xml><?xml version="1.0" encoding="utf-8"?>
<p:tagLst xmlns:a="http://schemas.openxmlformats.org/drawingml/2006/main" xmlns:r="http://schemas.openxmlformats.org/officeDocument/2006/relationships" xmlns:p="http://schemas.openxmlformats.org/presentationml/2006/main">
  <p:tag name="NUMBER" val="yep"/>
</p:tagLst>
</file>

<file path=ppt/tags/tag11.xml><?xml version="1.0" encoding="utf-8"?>
<p:tagLst xmlns:a="http://schemas.openxmlformats.org/drawingml/2006/main" xmlns:r="http://schemas.openxmlformats.org/officeDocument/2006/relationships" xmlns:p="http://schemas.openxmlformats.org/presentationml/2006/main">
  <p:tag name="NUMBER" val="yep"/>
</p:tagLst>
</file>

<file path=ppt/tags/tag12.xml><?xml version="1.0" encoding="utf-8"?>
<p:tagLst xmlns:a="http://schemas.openxmlformats.org/drawingml/2006/main" xmlns:r="http://schemas.openxmlformats.org/officeDocument/2006/relationships" xmlns:p="http://schemas.openxmlformats.org/presentationml/2006/main">
  <p:tag name="NUMBER" val="yep"/>
</p:tagLst>
</file>

<file path=ppt/tags/tag13.xml><?xml version="1.0" encoding="utf-8"?>
<p:tagLst xmlns:a="http://schemas.openxmlformats.org/drawingml/2006/main" xmlns:r="http://schemas.openxmlformats.org/officeDocument/2006/relationships" xmlns:p="http://schemas.openxmlformats.org/presentationml/2006/main">
  <p:tag name="NUMBER" val="yep"/>
</p:tagLst>
</file>

<file path=ppt/tags/tag14.xml><?xml version="1.0" encoding="utf-8"?>
<p:tagLst xmlns:a="http://schemas.openxmlformats.org/drawingml/2006/main" xmlns:r="http://schemas.openxmlformats.org/officeDocument/2006/relationships" xmlns:p="http://schemas.openxmlformats.org/presentationml/2006/main">
  <p:tag name="NUMBER" val="yep"/>
</p:tagLst>
</file>

<file path=ppt/tags/tag15.xml><?xml version="1.0" encoding="utf-8"?>
<p:tagLst xmlns:a="http://schemas.openxmlformats.org/drawingml/2006/main" xmlns:r="http://schemas.openxmlformats.org/officeDocument/2006/relationships" xmlns:p="http://schemas.openxmlformats.org/presentationml/2006/main">
  <p:tag name="NUMBER" val="yep"/>
</p:tagLst>
</file>

<file path=ppt/tags/tag16.xml><?xml version="1.0" encoding="utf-8"?>
<p:tagLst xmlns:a="http://schemas.openxmlformats.org/drawingml/2006/main" xmlns:r="http://schemas.openxmlformats.org/officeDocument/2006/relationships" xmlns:p="http://schemas.openxmlformats.org/presentationml/2006/main">
  <p:tag name="NUMBER" val="yep"/>
</p:tagLst>
</file>

<file path=ppt/tags/tag17.xml><?xml version="1.0" encoding="utf-8"?>
<p:tagLst xmlns:a="http://schemas.openxmlformats.org/drawingml/2006/main" xmlns:r="http://schemas.openxmlformats.org/officeDocument/2006/relationships" xmlns:p="http://schemas.openxmlformats.org/presentationml/2006/main">
  <p:tag name="NUMBER" val="yep"/>
</p:tagLst>
</file>

<file path=ppt/tags/tag18.xml><?xml version="1.0" encoding="utf-8"?>
<p:tagLst xmlns:a="http://schemas.openxmlformats.org/drawingml/2006/main" xmlns:r="http://schemas.openxmlformats.org/officeDocument/2006/relationships" xmlns:p="http://schemas.openxmlformats.org/presentationml/2006/main">
  <p:tag name="NUMBER" val="yep"/>
</p:tagLst>
</file>

<file path=ppt/tags/tag19.xml><?xml version="1.0" encoding="utf-8"?>
<p:tagLst xmlns:a="http://schemas.openxmlformats.org/drawingml/2006/main" xmlns:r="http://schemas.openxmlformats.org/officeDocument/2006/relationships" xmlns:p="http://schemas.openxmlformats.org/presentationml/2006/main">
  <p:tag name="NUMBER" val="yep"/>
</p:tagLst>
</file>

<file path=ppt/tags/tag2.xml><?xml version="1.0" encoding="utf-8"?>
<p:tagLst xmlns:a="http://schemas.openxmlformats.org/drawingml/2006/main" xmlns:r="http://schemas.openxmlformats.org/officeDocument/2006/relationships" xmlns:p="http://schemas.openxmlformats.org/presentationml/2006/main">
  <p:tag name="NUMBER" val="yep"/>
</p:tagLst>
</file>

<file path=ppt/tags/tag20.xml><?xml version="1.0" encoding="utf-8"?>
<p:tagLst xmlns:a="http://schemas.openxmlformats.org/drawingml/2006/main" xmlns:r="http://schemas.openxmlformats.org/officeDocument/2006/relationships" xmlns:p="http://schemas.openxmlformats.org/presentationml/2006/main">
  <p:tag name="NUMBER" val="yep"/>
</p:tagLst>
</file>

<file path=ppt/tags/tag21.xml><?xml version="1.0" encoding="utf-8"?>
<p:tagLst xmlns:a="http://schemas.openxmlformats.org/drawingml/2006/main" xmlns:r="http://schemas.openxmlformats.org/officeDocument/2006/relationships" xmlns:p="http://schemas.openxmlformats.org/presentationml/2006/main">
  <p:tag name="NUMBER" val="yep"/>
</p:tagLst>
</file>

<file path=ppt/tags/tag22.xml><?xml version="1.0" encoding="utf-8"?>
<p:tagLst xmlns:a="http://schemas.openxmlformats.org/drawingml/2006/main" xmlns:r="http://schemas.openxmlformats.org/officeDocument/2006/relationships" xmlns:p="http://schemas.openxmlformats.org/presentationml/2006/main">
  <p:tag name="NUMBER" val="yep"/>
</p:tagLst>
</file>

<file path=ppt/tags/tag3.xml><?xml version="1.0" encoding="utf-8"?>
<p:tagLst xmlns:a="http://schemas.openxmlformats.org/drawingml/2006/main" xmlns:r="http://schemas.openxmlformats.org/officeDocument/2006/relationships" xmlns:p="http://schemas.openxmlformats.org/presentationml/2006/main">
  <p:tag name="NUMBER" val="yep"/>
</p:tagLst>
</file>

<file path=ppt/tags/tag4.xml><?xml version="1.0" encoding="utf-8"?>
<p:tagLst xmlns:a="http://schemas.openxmlformats.org/drawingml/2006/main" xmlns:r="http://schemas.openxmlformats.org/officeDocument/2006/relationships" xmlns:p="http://schemas.openxmlformats.org/presentationml/2006/main">
  <p:tag name="NUMBER" val="yep"/>
</p:tagLst>
</file>

<file path=ppt/tags/tag5.xml><?xml version="1.0" encoding="utf-8"?>
<p:tagLst xmlns:a="http://schemas.openxmlformats.org/drawingml/2006/main" xmlns:r="http://schemas.openxmlformats.org/officeDocument/2006/relationships" xmlns:p="http://schemas.openxmlformats.org/presentationml/2006/main">
  <p:tag name="NUMBER" val="yep"/>
</p:tagLst>
</file>

<file path=ppt/tags/tag6.xml><?xml version="1.0" encoding="utf-8"?>
<p:tagLst xmlns:a="http://schemas.openxmlformats.org/drawingml/2006/main" xmlns:r="http://schemas.openxmlformats.org/officeDocument/2006/relationships" xmlns:p="http://schemas.openxmlformats.org/presentationml/2006/main">
  <p:tag name="NUMBER" val="yep"/>
</p:tagLst>
</file>

<file path=ppt/tags/tag7.xml><?xml version="1.0" encoding="utf-8"?>
<p:tagLst xmlns:a="http://schemas.openxmlformats.org/drawingml/2006/main" xmlns:r="http://schemas.openxmlformats.org/officeDocument/2006/relationships" xmlns:p="http://schemas.openxmlformats.org/presentationml/2006/main">
  <p:tag name="NUMBER" val="yep"/>
</p:tagLst>
</file>

<file path=ppt/tags/tag8.xml><?xml version="1.0" encoding="utf-8"?>
<p:tagLst xmlns:a="http://schemas.openxmlformats.org/drawingml/2006/main" xmlns:r="http://schemas.openxmlformats.org/officeDocument/2006/relationships" xmlns:p="http://schemas.openxmlformats.org/presentationml/2006/main">
  <p:tag name="NUMBER" val="yep"/>
</p:tagLst>
</file>

<file path=ppt/tags/tag9.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6220E-5020-4ACE-A33D-0A412E4F470D}">
  <ds:schemaRefs>
    <ds:schemaRef ds:uri="http://schemas.microsoft.com/sharepoint/v3/contenttype/forms"/>
  </ds:schemaRefs>
</ds:datastoreItem>
</file>

<file path=customXml/itemProps2.xml><?xml version="1.0" encoding="utf-8"?>
<ds:datastoreItem xmlns:ds="http://schemas.openxmlformats.org/officeDocument/2006/customXml" ds:itemID="{4514F291-B47C-48A1-B199-EBD0A7B4E780}">
  <ds:schemaRefs>
    <ds:schemaRef ds:uri="http://schemas.microsoft.com/office/2006/metadata/properties"/>
  </ds:schemaRefs>
</ds:datastoreItem>
</file>

<file path=customXml/itemProps3.xml><?xml version="1.0" encoding="utf-8"?>
<ds:datastoreItem xmlns:ds="http://schemas.openxmlformats.org/officeDocument/2006/customXml" ds:itemID="{6BFE7E4A-8A25-4285-A162-94583F460F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Pencils_02_2012</Template>
  <TotalTime>2168</TotalTime>
  <Words>9482</Words>
  <Application>Microsoft Office PowerPoint</Application>
  <PresentationFormat>On-screen Show (4:3)</PresentationFormat>
  <Paragraphs>1127</Paragraphs>
  <Slides>107</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107</vt:i4>
      </vt:variant>
    </vt:vector>
  </HeadingPairs>
  <TitlesOfParts>
    <vt:vector size="114" baseType="lpstr">
      <vt:lpstr>Arial</vt:lpstr>
      <vt:lpstr>Calibri</vt:lpstr>
      <vt:lpstr>Courier New</vt:lpstr>
      <vt:lpstr>inherit</vt:lpstr>
      <vt:lpstr>Merriweather</vt:lpstr>
      <vt:lpstr>Verdana</vt:lpstr>
      <vt:lpstr>Pencils_02_2012</vt:lpstr>
      <vt:lpstr>PowerPoint Presentation</vt:lpstr>
      <vt:lpstr>Module Objectives</vt:lpstr>
      <vt:lpstr>What You Need </vt:lpstr>
      <vt:lpstr>Model View Controller Design Pattern</vt:lpstr>
      <vt:lpstr>Model View Controller Design Pattern</vt:lpstr>
      <vt:lpstr>Spring MVC Flow</vt:lpstr>
      <vt:lpstr>   Spring MVC Spring @MVC vs. Spring &lt;MVC/&gt;</vt:lpstr>
      <vt:lpstr>Dispatcher Servlet</vt:lpstr>
      <vt:lpstr>Dispatcher Servlet</vt:lpstr>
      <vt:lpstr>Dispatcher Servlet</vt:lpstr>
      <vt:lpstr>Dispatcher Servlet</vt:lpstr>
      <vt:lpstr>Context Hierarchy</vt:lpstr>
      <vt:lpstr>Web Application Context Hierarchy</vt:lpstr>
      <vt:lpstr>Dispatcher Servlet Process</vt:lpstr>
      <vt:lpstr>Dispatcher Servlet Process</vt:lpstr>
      <vt:lpstr>DispatcherServlet initialization parameters</vt:lpstr>
      <vt:lpstr>DispatcherServlet initialization parameters</vt:lpstr>
      <vt:lpstr>Spring MVC Config</vt:lpstr>
      <vt:lpstr>Spring MVC Config</vt:lpstr>
      <vt:lpstr>Validation</vt:lpstr>
      <vt:lpstr>Validation</vt:lpstr>
      <vt:lpstr>Validation</vt:lpstr>
      <vt:lpstr>Special Bean Types</vt:lpstr>
      <vt:lpstr>Special Bean Types</vt:lpstr>
      <vt:lpstr>Special Bean Types</vt:lpstr>
      <vt:lpstr>Locale and Theme Resolver </vt:lpstr>
      <vt:lpstr>Interceptors</vt:lpstr>
      <vt:lpstr>Interception</vt:lpstr>
      <vt:lpstr>Interceptors</vt:lpstr>
      <vt:lpstr>Interceptors</vt:lpstr>
      <vt:lpstr>Interceptors</vt:lpstr>
      <vt:lpstr>Content Types</vt:lpstr>
      <vt:lpstr>Content Types</vt:lpstr>
      <vt:lpstr>Message Converters</vt:lpstr>
      <vt:lpstr>How do the Message Converters work? </vt:lpstr>
      <vt:lpstr>How do the Message Converters work? </vt:lpstr>
      <vt:lpstr>Further digging into the process </vt:lpstr>
      <vt:lpstr>Further digging into the process </vt:lpstr>
      <vt:lpstr>Further digging into the process </vt:lpstr>
      <vt:lpstr>Further digging into the process </vt:lpstr>
      <vt:lpstr>Further digging into the process </vt:lpstr>
      <vt:lpstr>The Default Message Converters </vt:lpstr>
      <vt:lpstr>The Default Message Converters </vt:lpstr>
      <vt:lpstr>Message Converters</vt:lpstr>
      <vt:lpstr>Message Converters</vt:lpstr>
      <vt:lpstr>Message Converters</vt:lpstr>
      <vt:lpstr>Message Converters</vt:lpstr>
      <vt:lpstr>CORS</vt:lpstr>
      <vt:lpstr>CORS</vt:lpstr>
      <vt:lpstr> Global Configuration </vt:lpstr>
      <vt:lpstr> Global Configuration </vt:lpstr>
      <vt:lpstr>Exceptions</vt:lpstr>
      <vt:lpstr>Exceptions</vt:lpstr>
      <vt:lpstr>View Resolution </vt:lpstr>
      <vt:lpstr>ViewResolver implementations</vt:lpstr>
      <vt:lpstr>ViewResolver implementations</vt:lpstr>
      <vt:lpstr>ViewResolver implementations</vt:lpstr>
      <vt:lpstr>View Resolver</vt:lpstr>
      <vt:lpstr>View Resolver</vt:lpstr>
      <vt:lpstr>ViewResolver</vt:lpstr>
      <vt:lpstr>Static Resources </vt:lpstr>
      <vt:lpstr>Static Resources </vt:lpstr>
      <vt:lpstr>Annotated Controllers </vt:lpstr>
      <vt:lpstr>Declaration </vt:lpstr>
      <vt:lpstr>Declaration </vt:lpstr>
      <vt:lpstr>Spring MVC DispatcherServlet (1 of 3)</vt:lpstr>
      <vt:lpstr>Spring MVC DispatcherServlet (2 of 3)</vt:lpstr>
      <vt:lpstr>Spring MVC DispatcherServlet (3 of 3)</vt:lpstr>
      <vt:lpstr>Spring MVC Application Flow (1 of 4)</vt:lpstr>
      <vt:lpstr>Spring MVC Application Flow (2 of 4)</vt:lpstr>
      <vt:lpstr>Spring MVC Application Flow (3 of 4)</vt:lpstr>
      <vt:lpstr>Spring MVC Application Flow (4 of 4)</vt:lpstr>
      <vt:lpstr>Spring MVC @Controller</vt:lpstr>
      <vt:lpstr>@RequestMapping with Wildcards</vt:lpstr>
      <vt:lpstr>Spring MVC @Controller</vt:lpstr>
      <vt:lpstr>Spring MVC @RequestMapping</vt:lpstr>
      <vt:lpstr>Spring MVC @RequestMapping</vt:lpstr>
      <vt:lpstr>PowerPoint Presentation</vt:lpstr>
      <vt:lpstr>Spring MVC @RequestMapping</vt:lpstr>
      <vt:lpstr>Http Session</vt:lpstr>
      <vt:lpstr>Push Builder</vt:lpstr>
      <vt:lpstr>Push Builder</vt:lpstr>
      <vt:lpstr>Spring MVC @RequestMapping</vt:lpstr>
      <vt:lpstr>Spring MVC @RequestMapping</vt:lpstr>
      <vt:lpstr>Matrix Variable </vt:lpstr>
      <vt:lpstr>Spring MVC @RequestMapping</vt:lpstr>
      <vt:lpstr>Spring MVC @RequestMapping</vt:lpstr>
      <vt:lpstr>Spring MVC @RequestMapping</vt:lpstr>
      <vt:lpstr>Spring MVC @RequestMapping</vt:lpstr>
      <vt:lpstr>Spring MVC @RequestMapping</vt:lpstr>
      <vt:lpstr>Session Attribute</vt:lpstr>
      <vt:lpstr>PowerPoint Presentation</vt:lpstr>
      <vt:lpstr>Spring MVC @RequestMapping</vt:lpstr>
      <vt:lpstr>Spring MVC @RequestMapping</vt:lpstr>
      <vt:lpstr>Spring MVC @RequestMapping</vt:lpstr>
      <vt:lpstr>Spring MVC @RequestMapping</vt:lpstr>
      <vt:lpstr>Spring MVC @RequestMapping</vt:lpstr>
      <vt:lpstr>Spring MVC @RequestMapping</vt:lpstr>
      <vt:lpstr>Spring MVC @RequestMapping</vt:lpstr>
      <vt:lpstr>Spring MVC Components</vt:lpstr>
      <vt:lpstr>Spring MVC : See-It</vt:lpstr>
      <vt:lpstr>Spring MVC ModelAndView</vt:lpstr>
      <vt:lpstr>Spring MVC View Resolvers</vt:lpstr>
      <vt:lpstr>Spring MVC Sample Code</vt:lpstr>
      <vt:lpstr>Activity 1: Spring MVC</vt:lpstr>
      <vt:lpstr>PowerPoint Presentation</vt:lpstr>
      <vt:lpstr>Module Summary</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Bala</cp:lastModifiedBy>
  <cp:revision>384</cp:revision>
  <dcterms:created xsi:type="dcterms:W3CDTF">2012-03-13T15:47:14Z</dcterms:created>
  <dcterms:modified xsi:type="dcterms:W3CDTF">2020-04-16T19:17:43Z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