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60" r:id="rId7"/>
    <p:sldId id="261" r:id="rId8"/>
    <p:sldId id="265" r:id="rId9"/>
    <p:sldId id="266" r:id="rId10"/>
    <p:sldId id="268" r:id="rId11"/>
    <p:sldId id="272" r:id="rId12"/>
    <p:sldId id="269" r:id="rId13"/>
    <p:sldId id="263" r:id="rId14"/>
    <p:sldId id="267" r:id="rId15"/>
    <p:sldId id="274" r:id="rId16"/>
    <p:sldId id="273"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eecodecamp.org/news/an-intuitive-guide-to-convolutional-neural-networks-260c2de0a050/" TargetMode="External"/><Relationship Id="rId2" Type="http://schemas.openxmlformats.org/officeDocument/2006/relationships/hyperlink" Target="https://www.google.com/amp/s/www.freecodecamp.org/news/an-intuitive-guide-to-convolutional-neural-networks-260c2de0a050/amp/" TargetMode="External"/><Relationship Id="rId1" Type="http://schemas.openxmlformats.org/officeDocument/2006/relationships/slideLayout" Target="../slideLayouts/slideLayout6.xml"/><Relationship Id="rId4" Type="http://schemas.openxmlformats.org/officeDocument/2006/relationships/hyperlink" Target="https://www.superdatascience.com/blogs/convolutional-neural-networks-cnn-step-4-full-conn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189" y="336432"/>
            <a:ext cx="11481757" cy="1673524"/>
          </a:xfrm>
        </p:spPr>
        <p:txBody>
          <a:bodyPr>
            <a:normAutofit/>
          </a:bodyPr>
          <a:lstStyle/>
          <a:p>
            <a:r>
              <a:rPr lang="en-US" b="1" dirty="0"/>
              <a:t>COVID-19 DETECTION WITH CHEST X-RAY DATASET USING </a:t>
            </a:r>
            <a:r>
              <a:rPr lang="en-US" b="1" dirty="0" smtClean="0"/>
              <a:t>CNN</a:t>
            </a:r>
            <a:endParaRPr lang="en-US" b="1" dirty="0"/>
          </a:p>
        </p:txBody>
      </p:sp>
      <p:sp>
        <p:nvSpPr>
          <p:cNvPr id="3" name="Subtitle 2"/>
          <p:cNvSpPr>
            <a:spLocks noGrp="1"/>
          </p:cNvSpPr>
          <p:nvPr>
            <p:ph type="subTitle" idx="1"/>
          </p:nvPr>
        </p:nvSpPr>
        <p:spPr>
          <a:xfrm>
            <a:off x="1751012" y="2449902"/>
            <a:ext cx="8689976" cy="3700732"/>
          </a:xfrm>
        </p:spPr>
        <p:txBody>
          <a:bodyPr>
            <a:normAutofit fontScale="92500" lnSpcReduction="10000"/>
          </a:bodyPr>
          <a:lstStyle/>
          <a:p>
            <a:r>
              <a:rPr lang="en-US" b="1" dirty="0" smtClean="0">
                <a:solidFill>
                  <a:schemeClr val="tx1">
                    <a:lumMod val="85000"/>
                    <a:lumOff val="15000"/>
                  </a:schemeClr>
                </a:solidFill>
              </a:rPr>
              <a:t>PROJECT BY:</a:t>
            </a:r>
          </a:p>
          <a:p>
            <a:r>
              <a:rPr lang="en-US" dirty="0" smtClean="0">
                <a:solidFill>
                  <a:schemeClr val="tx1">
                    <a:lumMod val="85000"/>
                    <a:lumOff val="15000"/>
                  </a:schemeClr>
                </a:solidFill>
              </a:rPr>
              <a:t> SAI MOHITH CHINNARI (1604-18-735-086)</a:t>
            </a:r>
          </a:p>
          <a:p>
            <a:r>
              <a:rPr lang="en-US" dirty="0">
                <a:solidFill>
                  <a:schemeClr val="tx1">
                    <a:lumMod val="85000"/>
                    <a:lumOff val="15000"/>
                  </a:schemeClr>
                </a:solidFill>
              </a:rPr>
              <a:t>DARAPANENI ANUTHAM SIVA </a:t>
            </a:r>
            <a:r>
              <a:rPr lang="en-US" dirty="0" err="1" smtClean="0">
                <a:solidFill>
                  <a:schemeClr val="tx1">
                    <a:lumMod val="85000"/>
                    <a:lumOff val="15000"/>
                  </a:schemeClr>
                </a:solidFill>
              </a:rPr>
              <a:t>krishNA</a:t>
            </a:r>
            <a:r>
              <a:rPr lang="en-US" dirty="0" smtClean="0">
                <a:solidFill>
                  <a:schemeClr val="tx1">
                    <a:lumMod val="85000"/>
                    <a:lumOff val="15000"/>
                  </a:schemeClr>
                </a:solidFill>
              </a:rPr>
              <a:t>(1604-18-735-083)</a:t>
            </a:r>
          </a:p>
          <a:p>
            <a:r>
              <a:rPr lang="en-US" dirty="0">
                <a:solidFill>
                  <a:schemeClr val="tx1">
                    <a:lumMod val="85000"/>
                    <a:lumOff val="15000"/>
                  </a:schemeClr>
                </a:solidFill>
              </a:rPr>
              <a:t>PAPULWAR OM DATHATREYA </a:t>
            </a:r>
            <a:r>
              <a:rPr lang="en-US" dirty="0" smtClean="0">
                <a:solidFill>
                  <a:schemeClr val="tx1">
                    <a:lumMod val="85000"/>
                    <a:lumOff val="15000"/>
                  </a:schemeClr>
                </a:solidFill>
              </a:rPr>
              <a:t>(1604-18-735-085)</a:t>
            </a:r>
          </a:p>
          <a:p>
            <a:r>
              <a:rPr lang="en-US" b="1" dirty="0" smtClean="0">
                <a:solidFill>
                  <a:schemeClr val="tx1">
                    <a:lumMod val="85000"/>
                    <a:lumOff val="15000"/>
                  </a:schemeClr>
                </a:solidFill>
              </a:rPr>
              <a:t>UNDER THE GUIDANCE</a:t>
            </a:r>
            <a:r>
              <a:rPr lang="en-US" dirty="0" smtClean="0">
                <a:solidFill>
                  <a:schemeClr val="tx1">
                    <a:lumMod val="85000"/>
                    <a:lumOff val="15000"/>
                  </a:schemeClr>
                </a:solidFill>
              </a:rPr>
              <a:t> </a:t>
            </a:r>
            <a:r>
              <a:rPr lang="en-US" b="1" dirty="0" smtClean="0">
                <a:solidFill>
                  <a:schemeClr val="tx1">
                    <a:lumMod val="85000"/>
                    <a:lumOff val="15000"/>
                  </a:schemeClr>
                </a:solidFill>
              </a:rPr>
              <a:t>OF:</a:t>
            </a:r>
          </a:p>
          <a:p>
            <a:r>
              <a:rPr lang="en-US" dirty="0" smtClean="0">
                <a:solidFill>
                  <a:schemeClr val="tx1">
                    <a:lumMod val="85000"/>
                    <a:lumOff val="15000"/>
                  </a:schemeClr>
                </a:solidFill>
              </a:rPr>
              <a:t>MRS.KAMALA KUMARI</a:t>
            </a:r>
          </a:p>
          <a:p>
            <a:r>
              <a:rPr lang="en-US" dirty="0">
                <a:solidFill>
                  <a:schemeClr val="tx1">
                    <a:lumMod val="85000"/>
                    <a:lumOff val="15000"/>
                  </a:schemeClr>
                </a:solidFill>
              </a:rPr>
              <a:t>Assistant Professor, </a:t>
            </a:r>
            <a:r>
              <a:rPr lang="en-US" dirty="0" smtClean="0">
                <a:solidFill>
                  <a:schemeClr val="tx1">
                    <a:lumMod val="85000"/>
                    <a:lumOff val="15000"/>
                  </a:schemeClr>
                </a:solidFill>
              </a:rPr>
              <a:t>ECED</a:t>
            </a:r>
          </a:p>
          <a:p>
            <a:r>
              <a:rPr lang="en-US" dirty="0" smtClean="0">
                <a:solidFill>
                  <a:schemeClr val="tx1">
                    <a:lumMod val="85000"/>
                    <a:lumOff val="15000"/>
                  </a:schemeClr>
                </a:solidFill>
              </a:rPr>
              <a:t>     MJCET</a:t>
            </a:r>
            <a:r>
              <a:rPr lang="en-US" dirty="0">
                <a:solidFill>
                  <a:schemeClr val="tx1">
                    <a:lumMod val="85000"/>
                    <a:lumOff val="15000"/>
                  </a:schemeClr>
                </a:solidFill>
              </a:rPr>
              <a:t>, Hyderabad</a:t>
            </a:r>
            <a:r>
              <a:rPr lang="en-US" b="1" dirty="0">
                <a:solidFill>
                  <a:schemeClr val="tx1">
                    <a:lumMod val="85000"/>
                    <a:lumOff val="15000"/>
                  </a:schemeClr>
                </a:solidFill>
              </a:rPr>
              <a:t>	</a:t>
            </a:r>
            <a:endParaRPr lang="en-US" dirty="0">
              <a:solidFill>
                <a:schemeClr val="tx1">
                  <a:lumMod val="85000"/>
                  <a:lumOff val="15000"/>
                </a:schemeClr>
              </a:solidFill>
            </a:endParaRPr>
          </a:p>
        </p:txBody>
      </p:sp>
    </p:spTree>
    <p:extLst>
      <p:ext uri="{BB962C8B-B14F-4D97-AF65-F5344CB8AC3E}">
        <p14:creationId xmlns:p14="http://schemas.microsoft.com/office/powerpoint/2010/main" val="3060274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7638"/>
            <a:ext cx="10364451" cy="966158"/>
          </a:xfrm>
        </p:spPr>
        <p:txBody>
          <a:bodyPr/>
          <a:lstStyle/>
          <a:p>
            <a:r>
              <a:rPr lang="en-US" b="1" dirty="0" smtClean="0"/>
              <a:t>1(A).convolution</a:t>
            </a:r>
            <a:endParaRPr lang="en-US" b="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63636" y="3134715"/>
            <a:ext cx="7763774" cy="3424237"/>
          </a:xfrm>
          <a:prstGeom prst="rect">
            <a:avLst/>
          </a:prstGeom>
          <a:ln>
            <a:noFill/>
          </a:ln>
          <a:effectLst>
            <a:softEdge rad="112500"/>
          </a:effectLst>
        </p:spPr>
      </p:pic>
      <p:sp>
        <p:nvSpPr>
          <p:cNvPr id="7" name="TextBox 6"/>
          <p:cNvSpPr txBox="1"/>
          <p:nvPr/>
        </p:nvSpPr>
        <p:spPr>
          <a:xfrm>
            <a:off x="1061049" y="1121434"/>
            <a:ext cx="10058399" cy="2308324"/>
          </a:xfrm>
          <a:prstGeom prst="rect">
            <a:avLst/>
          </a:prstGeom>
          <a:noFill/>
        </p:spPr>
        <p:txBody>
          <a:bodyPr wrap="square" rtlCol="0">
            <a:spAutoFit/>
          </a:bodyPr>
          <a:lstStyle/>
          <a:p>
            <a:pPr algn="just" fontAlgn="base"/>
            <a:r>
              <a:rPr lang="en-US" sz="2400" dirty="0"/>
              <a:t>T</a:t>
            </a:r>
            <a:r>
              <a:rPr lang="en-US" sz="2400" dirty="0" smtClean="0"/>
              <a:t>he </a:t>
            </a:r>
            <a:r>
              <a:rPr lang="en-US" sz="2400" dirty="0"/>
              <a:t>convolution is performed on the input data with the use of a </a:t>
            </a:r>
            <a:r>
              <a:rPr lang="en-US" sz="2400" b="1" dirty="0"/>
              <a:t>filter</a:t>
            </a:r>
            <a:r>
              <a:rPr lang="en-US" sz="2400" dirty="0"/>
              <a:t> or </a:t>
            </a:r>
            <a:r>
              <a:rPr lang="en-US" sz="2400" b="1" dirty="0"/>
              <a:t>kernel </a:t>
            </a:r>
            <a:r>
              <a:rPr lang="en-US" sz="2400" dirty="0"/>
              <a:t>(these terms are used interchangeably)</a:t>
            </a:r>
            <a:r>
              <a:rPr lang="en-US" sz="2400" b="1" dirty="0"/>
              <a:t> </a:t>
            </a:r>
            <a:r>
              <a:rPr lang="en-US" sz="2400" dirty="0"/>
              <a:t>to then produce a </a:t>
            </a:r>
            <a:r>
              <a:rPr lang="en-US" sz="2400" b="1" dirty="0"/>
              <a:t>feature map</a:t>
            </a:r>
            <a:r>
              <a:rPr lang="en-US" sz="2400" dirty="0"/>
              <a:t>.</a:t>
            </a:r>
          </a:p>
          <a:p>
            <a:pPr fontAlgn="base"/>
            <a:r>
              <a:rPr lang="en-US" sz="2400" dirty="0"/>
              <a:t>We execute a convolution by sliding the filter over the input. At every location, a matrix multiplication is performed and sums the result onto the feature map.</a:t>
            </a:r>
          </a:p>
          <a:p>
            <a:endParaRPr lang="en-US" sz="2400" dirty="0"/>
          </a:p>
        </p:txBody>
      </p:sp>
    </p:spTree>
    <p:extLst>
      <p:ext uri="{BB962C8B-B14F-4D97-AF65-F5344CB8AC3E}">
        <p14:creationId xmlns:p14="http://schemas.microsoft.com/office/powerpoint/2010/main" val="3828547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1(B).</a:t>
            </a:r>
            <a:r>
              <a:rPr lang="en-US" b="1" dirty="0"/>
              <a:t> Rectified Linear </a:t>
            </a:r>
            <a:r>
              <a:rPr lang="en-US" b="1" dirty="0" smtClean="0"/>
              <a:t>Unit(</a:t>
            </a:r>
            <a:r>
              <a:rPr lang="en-US" b="1" dirty="0" err="1" smtClean="0"/>
              <a:t>relu</a:t>
            </a:r>
            <a:r>
              <a:rPr lang="en-US" b="1" dirty="0" smtClean="0"/>
              <a:t>)</a:t>
            </a:r>
            <a:r>
              <a:rPr lang="en-US" b="1" dirty="0"/>
              <a:t/>
            </a:r>
            <a:br>
              <a:rPr lang="en-US" b="1" dirty="0"/>
            </a:br>
            <a:endParaRPr lang="en-US" b="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107579" y="2996295"/>
            <a:ext cx="3445989" cy="166524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59457" y="2665562"/>
            <a:ext cx="4836543" cy="1569660"/>
          </a:xfrm>
          <a:prstGeom prst="rect">
            <a:avLst/>
          </a:prstGeom>
          <a:noFill/>
        </p:spPr>
        <p:txBody>
          <a:bodyPr wrap="square" rtlCol="0">
            <a:spAutoFit/>
          </a:bodyPr>
          <a:lstStyle/>
          <a:p>
            <a:endParaRPr lang="en-US" dirty="0"/>
          </a:p>
          <a:p>
            <a:endParaRPr lang="en-US" dirty="0"/>
          </a:p>
          <a:p>
            <a:r>
              <a:rPr lang="en-US" sz="2000" dirty="0" smtClean="0">
                <a:latin typeface="Calibri" panose="020F0502020204030204" pitchFamily="34" charset="0"/>
                <a:cs typeface="Calibri" panose="020F0502020204030204" pitchFamily="34" charset="0"/>
              </a:rPr>
              <a:t>Appling </a:t>
            </a:r>
            <a:r>
              <a:rPr lang="en-US" sz="2000" dirty="0" err="1">
                <a:latin typeface="Calibri" panose="020F0502020204030204" pitchFamily="34" charset="0"/>
                <a:cs typeface="Calibri" panose="020F0502020204030204" pitchFamily="34" charset="0"/>
              </a:rPr>
              <a:t>ReLu</a:t>
            </a:r>
            <a:r>
              <a:rPr lang="en-US" sz="2000" dirty="0">
                <a:latin typeface="Calibri" panose="020F0502020204030204" pitchFamily="34" charset="0"/>
                <a:cs typeface="Calibri" panose="020F0502020204030204" pitchFamily="34" charset="0"/>
              </a:rPr>
              <a:t> Activation function to decrease the linearity in the image, </a:t>
            </a:r>
            <a:r>
              <a:rPr lang="en-US" sz="2000" dirty="0" smtClean="0">
                <a:latin typeface="Calibri" panose="020F0502020204030204" pitchFamily="34" charset="0"/>
                <a:cs typeface="Calibri" panose="020F0502020204030204" pitchFamily="34" charset="0"/>
              </a:rPr>
              <a:t>because </a:t>
            </a:r>
            <a:r>
              <a:rPr lang="en-US" sz="2000" dirty="0">
                <a:latin typeface="Calibri" panose="020F0502020204030204" pitchFamily="34" charset="0"/>
                <a:cs typeface="Calibri" panose="020F0502020204030204" pitchFamily="34" charset="0"/>
              </a:rPr>
              <a:t>the image </a:t>
            </a:r>
            <a:r>
              <a:rPr lang="en-US" sz="2000" dirty="0" smtClean="0">
                <a:latin typeface="Calibri" panose="020F0502020204030204" pitchFamily="34" charset="0"/>
                <a:cs typeface="Calibri" panose="020F0502020204030204" pitchFamily="34" charset="0"/>
              </a:rPr>
              <a:t>is originally </a:t>
            </a:r>
            <a:r>
              <a:rPr lang="en-US" sz="2000" dirty="0">
                <a:latin typeface="Calibri" panose="020F0502020204030204" pitchFamily="34" charset="0"/>
                <a:cs typeface="Calibri" panose="020F0502020204030204" pitchFamily="34" charset="0"/>
              </a:rPr>
              <a:t>non </a:t>
            </a:r>
            <a:r>
              <a:rPr lang="en-US" sz="2000" dirty="0" smtClean="0">
                <a:latin typeface="Calibri" panose="020F0502020204030204" pitchFamily="34" charset="0"/>
                <a:cs typeface="Calibri" panose="020F0502020204030204" pitchFamily="34" charset="0"/>
              </a:rPr>
              <a:t>linear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1837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55275"/>
            <a:ext cx="10364451" cy="759125"/>
          </a:xfrm>
        </p:spPr>
        <p:txBody>
          <a:bodyPr/>
          <a:lstStyle/>
          <a:p>
            <a:r>
              <a:rPr lang="en-US" b="1" dirty="0" smtClean="0"/>
              <a:t>2.pooling</a:t>
            </a:r>
            <a:endParaRPr lang="en-US" b="1"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7803" y="3212352"/>
            <a:ext cx="5969479" cy="3424237"/>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147" y="3212351"/>
            <a:ext cx="4594860" cy="3424237"/>
          </a:xfrm>
          <a:prstGeom prst="rect">
            <a:avLst/>
          </a:prstGeom>
          <a:ln>
            <a:noFill/>
          </a:ln>
          <a:effectLst>
            <a:softEdge rad="112500"/>
          </a:effectLst>
        </p:spPr>
      </p:pic>
      <p:sp>
        <p:nvSpPr>
          <p:cNvPr id="9" name="TextBox 8"/>
          <p:cNvSpPr txBox="1"/>
          <p:nvPr/>
        </p:nvSpPr>
        <p:spPr>
          <a:xfrm>
            <a:off x="1457864" y="1052423"/>
            <a:ext cx="9152626" cy="1938992"/>
          </a:xfrm>
          <a:prstGeom prst="rect">
            <a:avLst/>
          </a:prstGeom>
          <a:noFill/>
        </p:spPr>
        <p:txBody>
          <a:bodyPr wrap="square" rtlCol="0">
            <a:spAutoFit/>
          </a:bodyPr>
          <a:lstStyle/>
          <a:p>
            <a:pPr algn="just"/>
            <a:r>
              <a:rPr lang="en-US" sz="2400" dirty="0" smtClean="0"/>
              <a:t>A</a:t>
            </a:r>
            <a:r>
              <a:rPr lang="en-US" sz="2400" dirty="0"/>
              <a:t> pooling layer is another building block of a CNN. Its function is to progressively reduce the spatial size of the representation to reduce the amount of parameters and computation in the network. Pooling layer operates on each feature map independently. The most common approach used in pooling is max pooling.</a:t>
            </a:r>
          </a:p>
        </p:txBody>
      </p:sp>
    </p:spTree>
    <p:extLst>
      <p:ext uri="{BB962C8B-B14F-4D97-AF65-F5344CB8AC3E}">
        <p14:creationId xmlns:p14="http://schemas.microsoft.com/office/powerpoint/2010/main" val="200907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dirty="0" smtClean="0"/>
              <a:t>.flattening</a:t>
            </a:r>
            <a:endParaRPr lang="en-US" b="1" dirty="0"/>
          </a:p>
        </p:txBody>
      </p:sp>
      <p:sp>
        <p:nvSpPr>
          <p:cNvPr id="5" name="TextBox 4"/>
          <p:cNvSpPr txBox="1"/>
          <p:nvPr/>
        </p:nvSpPr>
        <p:spPr>
          <a:xfrm>
            <a:off x="646981" y="2372264"/>
            <a:ext cx="5408762" cy="2492990"/>
          </a:xfrm>
          <a:prstGeom prst="rect">
            <a:avLst/>
          </a:prstGeom>
          <a:noFill/>
        </p:spPr>
        <p:txBody>
          <a:bodyPr wrap="square" rtlCol="0">
            <a:spAutoFit/>
          </a:bodyPr>
          <a:lstStyle/>
          <a:p>
            <a:endParaRPr lang="en-US" dirty="0" smtClean="0"/>
          </a:p>
          <a:p>
            <a:endParaRPr lang="en-US" dirty="0"/>
          </a:p>
          <a:p>
            <a:r>
              <a:rPr lang="en-US" sz="2000" dirty="0" smtClean="0"/>
              <a:t>we're </a:t>
            </a:r>
            <a:r>
              <a:rPr lang="en-US" sz="2000" dirty="0"/>
              <a:t>supposed to have a pooled feature map by now. As the name of this step implies, we are literally going to flatten our pooled feature map into a column like in the image </a:t>
            </a:r>
            <a:r>
              <a:rPr lang="en-US" sz="2000" dirty="0" err="1" smtClean="0"/>
              <a:t>below.The</a:t>
            </a:r>
            <a:r>
              <a:rPr lang="en-US" sz="2000" dirty="0" smtClean="0"/>
              <a:t> </a:t>
            </a:r>
            <a:r>
              <a:rPr lang="en-US" sz="2000" dirty="0"/>
              <a:t>reason we do this is that we're going to need to insert this data into an artificial neural network</a:t>
            </a: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337872" y="2843194"/>
            <a:ext cx="5278699" cy="2523535"/>
          </a:xfrm>
          <a:prstGeom prst="rect">
            <a:avLst/>
          </a:prstGeom>
          <a:ln>
            <a:noFill/>
          </a:ln>
          <a:effectLst>
            <a:softEdge rad="112500"/>
          </a:effectLst>
        </p:spPr>
      </p:pic>
    </p:spTree>
    <p:extLst>
      <p:ext uri="{BB962C8B-B14F-4D97-AF65-F5344CB8AC3E}">
        <p14:creationId xmlns:p14="http://schemas.microsoft.com/office/powerpoint/2010/main" val="1815228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71" y="618517"/>
            <a:ext cx="10364451" cy="1596177"/>
          </a:xfrm>
        </p:spPr>
        <p:txBody>
          <a:bodyPr/>
          <a:lstStyle/>
          <a:p>
            <a:r>
              <a:rPr lang="en-US" b="1" dirty="0" smtClean="0"/>
              <a:t>4.Full Connection:</a:t>
            </a:r>
            <a:endParaRPr lang="en-US" dirty="0"/>
          </a:p>
        </p:txBody>
      </p:sp>
      <p:sp>
        <p:nvSpPr>
          <p:cNvPr id="3" name="Content Placeholder 2"/>
          <p:cNvSpPr>
            <a:spLocks noGrp="1"/>
          </p:cNvSpPr>
          <p:nvPr>
            <p:ph sz="quarter" idx="13"/>
          </p:nvPr>
        </p:nvSpPr>
        <p:spPr>
          <a:xfrm>
            <a:off x="913774" y="2001328"/>
            <a:ext cx="5038452" cy="3789871"/>
          </a:xfrm>
        </p:spPr>
        <p:txBody>
          <a:bodyPr>
            <a:normAutofit/>
          </a:bodyPr>
          <a:lstStyle/>
          <a:p>
            <a:pPr marL="0" indent="0" algn="just">
              <a:buNone/>
            </a:pPr>
            <a:r>
              <a:rPr lang="en-US" dirty="0"/>
              <a:t>the input layer contains the vector of data that was created in the flattening step. The features that we distilled throughout the previous steps are encoded in this vector</a:t>
            </a:r>
            <a:r>
              <a:rPr lang="en-US" dirty="0" smtClean="0"/>
              <a:t>. At </a:t>
            </a:r>
            <a:r>
              <a:rPr lang="en-US" dirty="0"/>
              <a:t>this point, they are already sufficient for a fair degree of accuracy in recognizing classes. We now want to take it to the next level in terms of complexity and precision.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659" y="2001328"/>
            <a:ext cx="5566913" cy="4447706"/>
          </a:xfrm>
          <a:prstGeom prst="rect">
            <a:avLst/>
          </a:prstGeom>
          <a:ln>
            <a:noFill/>
          </a:ln>
          <a:effectLst>
            <a:softEdge rad="112500"/>
          </a:effectLst>
        </p:spPr>
      </p:pic>
    </p:spTree>
    <p:extLst>
      <p:ext uri="{BB962C8B-B14F-4D97-AF65-F5344CB8AC3E}">
        <p14:creationId xmlns:p14="http://schemas.microsoft.com/office/powerpoint/2010/main" val="1991971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29" y="1561379"/>
            <a:ext cx="7742637" cy="5095819"/>
          </a:xfrm>
          <a:prstGeom prst="rect">
            <a:avLst/>
          </a:prstGeom>
          <a:ln>
            <a:noFill/>
          </a:ln>
          <a:effectLst>
            <a:softEdge rad="11250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560" y="2470269"/>
            <a:ext cx="3569784" cy="3278038"/>
          </a:xfrm>
          <a:prstGeom prst="rect">
            <a:avLst/>
          </a:prstGeom>
          <a:ln>
            <a:noFill/>
          </a:ln>
          <a:effectLst>
            <a:softEdge rad="112500"/>
          </a:effectLst>
        </p:spPr>
      </p:pic>
      <p:sp>
        <p:nvSpPr>
          <p:cNvPr id="5" name="TextBox 4"/>
          <p:cNvSpPr txBox="1"/>
          <p:nvPr/>
        </p:nvSpPr>
        <p:spPr>
          <a:xfrm>
            <a:off x="2958860" y="353683"/>
            <a:ext cx="6461185" cy="646331"/>
          </a:xfrm>
          <a:prstGeom prst="rect">
            <a:avLst/>
          </a:prstGeom>
          <a:noFill/>
        </p:spPr>
        <p:txBody>
          <a:bodyPr wrap="square" rtlCol="0">
            <a:spAutoFit/>
          </a:bodyPr>
          <a:lstStyle/>
          <a:p>
            <a:r>
              <a:rPr lang="en-US" sz="3600" b="1" dirty="0" smtClean="0"/>
              <a:t>               RESULTS</a:t>
            </a:r>
            <a:r>
              <a:rPr lang="en-US" sz="3200" b="1" dirty="0" smtClean="0"/>
              <a:t>:</a:t>
            </a:r>
            <a:endParaRPr lang="en-US" b="1" dirty="0"/>
          </a:p>
        </p:txBody>
      </p:sp>
      <p:sp>
        <p:nvSpPr>
          <p:cNvPr id="6" name="TextBox 5"/>
          <p:cNvSpPr txBox="1"/>
          <p:nvPr/>
        </p:nvSpPr>
        <p:spPr>
          <a:xfrm>
            <a:off x="1306901" y="1080641"/>
            <a:ext cx="3303917"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COVID POSITIVE:</a:t>
            </a:r>
            <a:endParaRPr lang="en-US" sz="2400" b="1" dirty="0"/>
          </a:p>
        </p:txBody>
      </p:sp>
    </p:spTree>
    <p:extLst>
      <p:ext uri="{BB962C8B-B14F-4D97-AF65-F5344CB8AC3E}">
        <p14:creationId xmlns:p14="http://schemas.microsoft.com/office/powerpoint/2010/main" val="408954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997" y="2363639"/>
            <a:ext cx="3527318" cy="3278038"/>
          </a:xfrm>
          <a:prstGeom prst="rect">
            <a:avLst/>
          </a:prstGeom>
          <a:ln>
            <a:noFill/>
          </a:ln>
          <a:effectLst>
            <a:softEdge rad="112500"/>
          </a:effectLst>
        </p:spPr>
      </p:pic>
      <p:sp>
        <p:nvSpPr>
          <p:cNvPr id="8" name="TextBox 7"/>
          <p:cNvSpPr txBox="1"/>
          <p:nvPr/>
        </p:nvSpPr>
        <p:spPr>
          <a:xfrm>
            <a:off x="1423359" y="897147"/>
            <a:ext cx="377837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COVID NEGATIVE:</a:t>
            </a:r>
            <a:endParaRPr lang="en-US" sz="24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54" y="1587259"/>
            <a:ext cx="7788573" cy="5175043"/>
          </a:xfrm>
          <a:prstGeom prst="rect">
            <a:avLst/>
          </a:prstGeom>
          <a:ln>
            <a:noFill/>
          </a:ln>
          <a:effectLst>
            <a:softEdge rad="112500"/>
          </a:effectLst>
        </p:spPr>
      </p:pic>
    </p:spTree>
    <p:extLst>
      <p:ext uri="{BB962C8B-B14F-4D97-AF65-F5344CB8AC3E}">
        <p14:creationId xmlns:p14="http://schemas.microsoft.com/office/powerpoint/2010/main" val="378997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a:t>
            </a:r>
            <a:r>
              <a:rPr lang="en-US" b="1" dirty="0"/>
              <a:t>time line diagram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769365452"/>
              </p:ext>
            </p:extLst>
          </p:nvPr>
        </p:nvGraphicFramePr>
        <p:xfrm>
          <a:off x="914400" y="2061715"/>
          <a:ext cx="10363200" cy="2879394"/>
        </p:xfrm>
        <a:graphic>
          <a:graphicData uri="http://schemas.openxmlformats.org/drawingml/2006/table">
            <a:tbl>
              <a:tblPr firstRow="1" bandRow="1">
                <a:tableStyleId>{5C22544A-7EE6-4342-B048-85BDC9FD1C3A}</a:tableStyleId>
              </a:tblPr>
              <a:tblGrid>
                <a:gridCol w="1276709"/>
                <a:gridCol w="3209027"/>
                <a:gridCol w="5877464"/>
              </a:tblGrid>
              <a:tr h="523944">
                <a:tc>
                  <a:txBody>
                    <a:bodyPr/>
                    <a:lstStyle/>
                    <a:p>
                      <a:r>
                        <a:rPr lang="en-US" dirty="0" smtClean="0">
                          <a:latin typeface="Calibri" panose="020F0502020204030204" pitchFamily="34" charset="0"/>
                          <a:cs typeface="Calibri" panose="020F0502020204030204" pitchFamily="34" charset="0"/>
                        </a:rPr>
                        <a:t>     S.NO</a:t>
                      </a:r>
                      <a:endParaRPr lang="en-US" dirty="0">
                        <a:latin typeface="Calibri" panose="020F0502020204030204" pitchFamily="34" charset="0"/>
                        <a:cs typeface="Calibri" panose="020F0502020204030204" pitchFamily="34" charset="0"/>
                      </a:endParaRPr>
                    </a:p>
                  </a:txBody>
                  <a:tcPr/>
                </a:tc>
                <a:tc>
                  <a:txBody>
                    <a:bodyPr/>
                    <a:lstStyle/>
                    <a:p>
                      <a:r>
                        <a:rPr lang="en-US" dirty="0" smtClean="0"/>
                        <a:t>                 DATE</a:t>
                      </a:r>
                      <a:endParaRPr lang="en-US" dirty="0"/>
                    </a:p>
                  </a:txBody>
                  <a:tcPr/>
                </a:tc>
                <a:tc>
                  <a:txBody>
                    <a:bodyPr/>
                    <a:lstStyle/>
                    <a:p>
                      <a:r>
                        <a:rPr lang="en-US" dirty="0" smtClean="0"/>
                        <a:t>                                 PLANNED WORK</a:t>
                      </a:r>
                      <a:endParaRPr lang="en-US" dirty="0"/>
                    </a:p>
                  </a:txBody>
                  <a:tcPr/>
                </a:tc>
              </a:tr>
              <a:tr h="392575">
                <a:tc>
                  <a:txBody>
                    <a:bodyPr/>
                    <a:lstStyle/>
                    <a:p>
                      <a:r>
                        <a:rPr lang="en-US" dirty="0" smtClean="0"/>
                        <a:t>1</a:t>
                      </a:r>
                      <a:endParaRPr lang="en-US" dirty="0"/>
                    </a:p>
                  </a:txBody>
                  <a:tcPr/>
                </a:tc>
                <a:tc>
                  <a:txBody>
                    <a:bodyPr/>
                    <a:lstStyle/>
                    <a:p>
                      <a:r>
                        <a:rPr lang="en-US" dirty="0" smtClean="0"/>
                        <a:t>5/02/2021</a:t>
                      </a:r>
                      <a:r>
                        <a:rPr lang="en-US" baseline="0" dirty="0" smtClean="0"/>
                        <a:t> - 6</a:t>
                      </a:r>
                      <a:r>
                        <a:rPr lang="en-US" dirty="0" smtClean="0"/>
                        <a:t>/02/2021</a:t>
                      </a:r>
                      <a:endParaRPr lang="en-US" dirty="0"/>
                    </a:p>
                  </a:txBody>
                  <a:tcPr/>
                </a:tc>
                <a:tc>
                  <a:txBody>
                    <a:bodyPr/>
                    <a:lstStyle/>
                    <a:p>
                      <a:r>
                        <a:rPr lang="en-US" dirty="0" smtClean="0"/>
                        <a:t>TTCIE</a:t>
                      </a:r>
                      <a:r>
                        <a:rPr lang="en-US" baseline="0" dirty="0" smtClean="0"/>
                        <a:t> ABSTRACT SUBMISSION</a:t>
                      </a:r>
                      <a:endParaRPr lang="en-US" dirty="0"/>
                    </a:p>
                  </a:txBody>
                  <a:tcPr/>
                </a:tc>
              </a:tr>
              <a:tr h="392575">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15/02/2021</a:t>
                      </a:r>
                      <a:r>
                        <a:rPr lang="en-US" baseline="0" dirty="0" smtClean="0"/>
                        <a:t> - 20</a:t>
                      </a:r>
                      <a:r>
                        <a:rPr lang="en-US" dirty="0" smtClean="0"/>
                        <a:t>/02/2021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TTCIE</a:t>
                      </a:r>
                      <a:r>
                        <a:rPr lang="en-US" baseline="0" dirty="0" smtClean="0"/>
                        <a:t> PAPER REVIEW SUBMISSION</a:t>
                      </a:r>
                      <a:endParaRPr lang="en-US" dirty="0" smtClean="0"/>
                    </a:p>
                  </a:txBody>
                  <a:tcPr/>
                </a:tc>
              </a:tr>
              <a:tr h="392575">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21/02/2021</a:t>
                      </a:r>
                      <a:r>
                        <a:rPr lang="en-US" baseline="0" dirty="0" smtClean="0"/>
                        <a:t> - 25</a:t>
                      </a:r>
                      <a:r>
                        <a:rPr lang="en-US" dirty="0" smtClean="0"/>
                        <a:t>/02/2021</a:t>
                      </a:r>
                    </a:p>
                  </a:txBody>
                  <a:tcPr/>
                </a:tc>
                <a:tc>
                  <a:txBody>
                    <a:bodyPr/>
                    <a:lstStyle/>
                    <a:p>
                      <a:r>
                        <a:rPr lang="en-US" dirty="0" smtClean="0"/>
                        <a:t>MINI PROJECT CODE EXECUTION</a:t>
                      </a:r>
                      <a:endParaRPr lang="en-US" dirty="0"/>
                    </a:p>
                  </a:txBody>
                  <a:tcPr/>
                </a:tc>
              </a:tr>
              <a:tr h="392575">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26/02/2021</a:t>
                      </a:r>
                      <a:r>
                        <a:rPr lang="en-US" baseline="0" dirty="0" smtClean="0"/>
                        <a:t> - 28</a:t>
                      </a:r>
                      <a:r>
                        <a:rPr lang="en-US" dirty="0" smtClean="0"/>
                        <a:t>/02/2021</a:t>
                      </a:r>
                    </a:p>
                  </a:txBody>
                  <a:tcPr/>
                </a:tc>
                <a:tc>
                  <a:txBody>
                    <a:bodyPr/>
                    <a:lstStyle/>
                    <a:p>
                      <a:r>
                        <a:rPr lang="en-US" dirty="0" smtClean="0"/>
                        <a:t>PPT FOR MINI PROJECT</a:t>
                      </a:r>
                      <a:endParaRPr lang="en-US" dirty="0"/>
                    </a:p>
                  </a:txBody>
                  <a:tcPr/>
                </a:tc>
              </a:tr>
              <a:tr h="392575">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1/03/2021</a:t>
                      </a:r>
                      <a:r>
                        <a:rPr lang="en-US" baseline="0" dirty="0" smtClean="0"/>
                        <a:t> - 2</a:t>
                      </a:r>
                      <a:r>
                        <a:rPr lang="en-US" dirty="0" smtClean="0"/>
                        <a:t>/03/2021</a:t>
                      </a:r>
                    </a:p>
                  </a:txBody>
                  <a:tcPr/>
                </a:tc>
                <a:tc>
                  <a:txBody>
                    <a:bodyPr/>
                    <a:lstStyle/>
                    <a:p>
                      <a:r>
                        <a:rPr lang="en-US" dirty="0" smtClean="0"/>
                        <a:t>PROJECT</a:t>
                      </a:r>
                      <a:r>
                        <a:rPr lang="en-US" baseline="0" dirty="0" smtClean="0"/>
                        <a:t> REPORT</a:t>
                      </a:r>
                      <a:endParaRPr lang="en-US" dirty="0"/>
                    </a:p>
                  </a:txBody>
                  <a:tcPr/>
                </a:tc>
              </a:tr>
              <a:tr h="392575">
                <a:tc>
                  <a:txBody>
                    <a:bodyPr/>
                    <a:lstStyle/>
                    <a:p>
                      <a:r>
                        <a:rPr lang="en-US" dirty="0" smtClean="0"/>
                        <a:t>6</a:t>
                      </a:r>
                      <a:endParaRPr lang="en-US" dirty="0"/>
                    </a:p>
                  </a:txBody>
                  <a:tcPr/>
                </a:tc>
                <a:tc>
                  <a:txBody>
                    <a:bodyPr/>
                    <a:lstStyle/>
                    <a:p>
                      <a:r>
                        <a:rPr lang="en-US" dirty="0" smtClean="0"/>
                        <a:t>             3/03/2021</a:t>
                      </a:r>
                      <a:endParaRPr lang="en-US" dirty="0"/>
                    </a:p>
                  </a:txBody>
                  <a:tcPr/>
                </a:tc>
                <a:tc>
                  <a:txBody>
                    <a:bodyPr/>
                    <a:lstStyle/>
                    <a:p>
                      <a:r>
                        <a:rPr lang="en-US" dirty="0" smtClean="0"/>
                        <a:t>FINISHING</a:t>
                      </a:r>
                      <a:r>
                        <a:rPr lang="en-US" baseline="0" dirty="0" smtClean="0"/>
                        <a:t> TOUCHES</a:t>
                      </a:r>
                      <a:endParaRPr lang="en-US" dirty="0"/>
                    </a:p>
                  </a:txBody>
                  <a:tcPr/>
                </a:tc>
              </a:tr>
            </a:tbl>
          </a:graphicData>
        </a:graphic>
      </p:graphicFrame>
    </p:spTree>
    <p:extLst>
      <p:ext uri="{BB962C8B-B14F-4D97-AF65-F5344CB8AC3E}">
        <p14:creationId xmlns:p14="http://schemas.microsoft.com/office/powerpoint/2010/main" val="2810926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72260"/>
          </a:xfrm>
        </p:spPr>
        <p:txBody>
          <a:bodyPr/>
          <a:lstStyle/>
          <a:p>
            <a:r>
              <a:rPr lang="en-US" b="1" dirty="0" smtClean="0"/>
              <a:t>REFERENCES:</a:t>
            </a:r>
            <a:endParaRPr lang="en-US" b="1" dirty="0"/>
          </a:p>
        </p:txBody>
      </p:sp>
      <p:sp>
        <p:nvSpPr>
          <p:cNvPr id="5" name="TextBox 4"/>
          <p:cNvSpPr txBox="1"/>
          <p:nvPr/>
        </p:nvSpPr>
        <p:spPr>
          <a:xfrm>
            <a:off x="1500996" y="2027208"/>
            <a:ext cx="9652959" cy="3970318"/>
          </a:xfrm>
          <a:prstGeom prst="rect">
            <a:avLst/>
          </a:prstGeom>
          <a:noFill/>
        </p:spPr>
        <p:txBody>
          <a:bodyPr wrap="square" rtlCol="0">
            <a:spAutoFit/>
          </a:bodyPr>
          <a:lstStyle/>
          <a:p>
            <a:pPr marL="342900" indent="-342900">
              <a:buFont typeface="+mj-lt"/>
              <a:buAutoNum type="arabicPeriod"/>
            </a:pPr>
            <a:r>
              <a:rPr lang="en-US" dirty="0">
                <a:hlinkClick r:id="rId2"/>
              </a:rPr>
              <a:t>https://www.google.com/amp/s/www.freecodecamp.org/news/an-intuitive-guide-to-convolutional-neural-networks-260c2de0a050/amp</a:t>
            </a:r>
            <a:r>
              <a:rPr lang="en-US" dirty="0" smtClean="0">
                <a:hlinkClick r:id="rId2"/>
              </a:rPr>
              <a:t>/</a:t>
            </a:r>
            <a:endParaRPr lang="en-US" dirty="0" smtClean="0"/>
          </a:p>
          <a:p>
            <a:pPr marL="342900" indent="-342900">
              <a:buFont typeface="+mj-lt"/>
              <a:buAutoNum type="arabicPeriod"/>
            </a:pPr>
            <a:r>
              <a:rPr lang="en-US" dirty="0">
                <a:hlinkClick r:id="rId3"/>
              </a:rPr>
              <a:t>https://www.freecodecamp.org/news/an-intuitive-guide-to-convolutional-neural-networks-260c2de0a050</a:t>
            </a:r>
            <a:r>
              <a:rPr lang="en-US" dirty="0" smtClean="0">
                <a:hlinkClick r:id="rId3"/>
              </a:rPr>
              <a:t>/</a:t>
            </a:r>
            <a:endParaRPr lang="en-US" dirty="0" smtClean="0"/>
          </a:p>
          <a:p>
            <a:pPr marL="342900" indent="-342900">
              <a:buFont typeface="+mj-lt"/>
              <a:buAutoNum type="arabicPeriod"/>
            </a:pPr>
            <a:r>
              <a:rPr lang="en-US" dirty="0">
                <a:hlinkClick r:id="rId4"/>
              </a:rPr>
              <a:t>https://</a:t>
            </a:r>
            <a:r>
              <a:rPr lang="en-US" dirty="0" smtClean="0">
                <a:hlinkClick r:id="rId4"/>
              </a:rPr>
              <a:t>www.superdatascience.com/blogs/convolutional-neural-networks-cnn-step-4-full-connection</a:t>
            </a:r>
            <a:endParaRPr lang="en-US" dirty="0" smtClean="0"/>
          </a:p>
          <a:p>
            <a:pPr marL="342900" indent="-342900">
              <a:buFont typeface="+mj-lt"/>
              <a:buAutoNum type="arabicPeriod"/>
            </a:pPr>
            <a:r>
              <a:rPr lang="en-US" dirty="0" smtClean="0"/>
              <a:t>Lauer </a:t>
            </a:r>
            <a:r>
              <a:rPr lang="en-US" dirty="0"/>
              <a:t>SA, </a:t>
            </a:r>
            <a:r>
              <a:rPr lang="en-US" dirty="0" err="1"/>
              <a:t>Grantz</a:t>
            </a:r>
            <a:r>
              <a:rPr lang="en-US" dirty="0"/>
              <a:t> KH, Bi Q, Jones FK, Zheng Q, Meredith HR, </a:t>
            </a:r>
            <a:r>
              <a:rPr lang="en-US" dirty="0" err="1"/>
              <a:t>Azman</a:t>
            </a:r>
            <a:r>
              <a:rPr lang="en-US" dirty="0"/>
              <a:t> AS, Reich NG, </a:t>
            </a:r>
            <a:r>
              <a:rPr lang="en-US" dirty="0" err="1"/>
              <a:t>Lessler</a:t>
            </a:r>
            <a:r>
              <a:rPr lang="en-US" dirty="0"/>
              <a:t> J. The incubation period of coronavirus disease 2019 (COVID-19) from publicly reported confirmed cases: estimation and application. Ann Intern Med 2020;2019. </a:t>
            </a:r>
            <a:r>
              <a:rPr lang="en-US" dirty="0" smtClean="0"/>
              <a:t>https</a:t>
            </a:r>
            <a:r>
              <a:rPr lang="en-US" dirty="0"/>
              <a:t>://doi.org/10.7326/M20-0504. </a:t>
            </a:r>
            <a:endParaRPr lang="en-US" dirty="0" smtClean="0"/>
          </a:p>
          <a:p>
            <a:pPr marL="342900" indent="-342900">
              <a:buFont typeface="+mj-lt"/>
              <a:buAutoNum type="arabicPeriod"/>
            </a:pPr>
            <a:r>
              <a:rPr lang="en-US" dirty="0" err="1"/>
              <a:t>Jibril</a:t>
            </a:r>
            <a:r>
              <a:rPr lang="en-US" dirty="0"/>
              <a:t> SIAML, Islam </a:t>
            </a:r>
            <a:r>
              <a:rPr lang="en-US" dirty="0" err="1"/>
              <a:t>Md</a:t>
            </a:r>
            <a:r>
              <a:rPr lang="en-US" dirty="0"/>
              <a:t> M, Sharif US. Predictive data mining models for novel coronavirus (COVID-19) infected patients recovery. SN </a:t>
            </a:r>
            <a:r>
              <a:rPr lang="en-US" dirty="0" err="1"/>
              <a:t>Comput</a:t>
            </a:r>
            <a:r>
              <a:rPr lang="en-US" dirty="0"/>
              <a:t> </a:t>
            </a:r>
            <a:r>
              <a:rPr lang="en-US" dirty="0" err="1"/>
              <a:t>Sci</a:t>
            </a:r>
            <a:r>
              <a:rPr lang="en-US" dirty="0"/>
              <a:t> 2020;1:206. </a:t>
            </a:r>
            <a:r>
              <a:rPr lang="en-US" dirty="0" smtClean="0"/>
              <a:t>https</a:t>
            </a:r>
            <a:r>
              <a:rPr lang="en-US" dirty="0"/>
              <a:t>://doi.org/10.1007/s42979-020-00216-w. </a:t>
            </a:r>
            <a:endParaRPr lang="en-US" dirty="0" smtClean="0"/>
          </a:p>
          <a:p>
            <a:pPr marL="342900" indent="-342900">
              <a:buFont typeface="+mj-lt"/>
              <a:buAutoNum type="arabicPeriod"/>
            </a:pPr>
            <a:r>
              <a:rPr lang="en-US" dirty="0" err="1"/>
              <a:t>Thevenot</a:t>
            </a:r>
            <a:r>
              <a:rPr lang="en-US" dirty="0"/>
              <a:t> J, Lopez MB, </a:t>
            </a:r>
            <a:r>
              <a:rPr lang="en-US" dirty="0" err="1"/>
              <a:t>Hadid</a:t>
            </a:r>
            <a:r>
              <a:rPr lang="en-US" dirty="0"/>
              <a:t> A. A survey on computer vision for assistive medical diagnosis from faces. IEEE J Biomed Health </a:t>
            </a:r>
            <a:r>
              <a:rPr lang="en-US" dirty="0" err="1"/>
              <a:t>Inf</a:t>
            </a:r>
            <a:r>
              <a:rPr lang="en-US" dirty="0"/>
              <a:t> 2018;22:1497–511. https://doi. org/10.1109/JBHI.2017.2754861. </a:t>
            </a:r>
          </a:p>
        </p:txBody>
      </p:sp>
    </p:spTree>
    <p:extLst>
      <p:ext uri="{BB962C8B-B14F-4D97-AF65-F5344CB8AC3E}">
        <p14:creationId xmlns:p14="http://schemas.microsoft.com/office/powerpoint/2010/main" val="3023884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2528"/>
            <a:ext cx="10364451" cy="1431986"/>
          </a:xfrm>
        </p:spPr>
        <p:txBody>
          <a:bodyPr/>
          <a:lstStyle/>
          <a:p>
            <a:r>
              <a:rPr lang="en-US" b="1" dirty="0" smtClean="0"/>
              <a:t>Overview</a:t>
            </a:r>
            <a:endParaRPr lang="en-US" b="1" dirty="0"/>
          </a:p>
        </p:txBody>
      </p:sp>
      <p:sp>
        <p:nvSpPr>
          <p:cNvPr id="3" name="Content Placeholder 2"/>
          <p:cNvSpPr>
            <a:spLocks noGrp="1"/>
          </p:cNvSpPr>
          <p:nvPr>
            <p:ph sz="quarter" idx="13"/>
          </p:nvPr>
        </p:nvSpPr>
        <p:spPr>
          <a:xfrm>
            <a:off x="913774" y="1768415"/>
            <a:ext cx="10363826" cy="4356339"/>
          </a:xfrm>
        </p:spPr>
        <p:txBody>
          <a:bodyPr>
            <a:normAutofit/>
          </a:bodyPr>
          <a:lstStyle/>
          <a:p>
            <a:r>
              <a:rPr lang="en-US" dirty="0" smtClean="0">
                <a:solidFill>
                  <a:schemeClr val="tx1">
                    <a:lumMod val="85000"/>
                    <a:lumOff val="15000"/>
                  </a:schemeClr>
                </a:solidFill>
              </a:rPr>
              <a:t>introduction </a:t>
            </a:r>
            <a:r>
              <a:rPr lang="en-US" dirty="0">
                <a:solidFill>
                  <a:schemeClr val="tx1">
                    <a:lumMod val="85000"/>
                    <a:lumOff val="15000"/>
                  </a:schemeClr>
                </a:solidFill>
              </a:rPr>
              <a:t>and application areas of convolutional neural networks</a:t>
            </a:r>
            <a:r>
              <a:rPr lang="en-US" dirty="0" smtClean="0">
                <a:solidFill>
                  <a:schemeClr val="tx1">
                    <a:lumMod val="85000"/>
                    <a:lumOff val="15000"/>
                  </a:schemeClr>
                </a:solidFill>
              </a:rPr>
              <a:t>.</a:t>
            </a:r>
          </a:p>
          <a:p>
            <a:r>
              <a:rPr lang="en-US" dirty="0" smtClean="0">
                <a:solidFill>
                  <a:schemeClr val="tx1">
                    <a:lumMod val="85000"/>
                    <a:lumOff val="15000"/>
                  </a:schemeClr>
                </a:solidFill>
              </a:rPr>
              <a:t>current </a:t>
            </a:r>
            <a:r>
              <a:rPr lang="en-US" dirty="0">
                <a:solidFill>
                  <a:schemeClr val="tx1">
                    <a:lumMod val="85000"/>
                    <a:lumOff val="15000"/>
                  </a:schemeClr>
                </a:solidFill>
              </a:rPr>
              <a:t>methods being used to detect </a:t>
            </a:r>
            <a:r>
              <a:rPr lang="en-US" dirty="0" err="1">
                <a:solidFill>
                  <a:schemeClr val="tx1">
                    <a:lumMod val="85000"/>
                    <a:lumOff val="15000"/>
                  </a:schemeClr>
                </a:solidFill>
              </a:rPr>
              <a:t>covid</a:t>
            </a:r>
            <a:r>
              <a:rPr lang="en-US" dirty="0">
                <a:solidFill>
                  <a:schemeClr val="tx1">
                    <a:lumMod val="85000"/>
                    <a:lumOff val="15000"/>
                  </a:schemeClr>
                </a:solidFill>
              </a:rPr>
              <a:t> and how other methods can be used to improve diagnosis</a:t>
            </a:r>
            <a:r>
              <a:rPr lang="en-US" dirty="0" smtClean="0">
                <a:solidFill>
                  <a:schemeClr val="tx1">
                    <a:lumMod val="85000"/>
                    <a:lumOff val="15000"/>
                  </a:schemeClr>
                </a:solidFill>
              </a:rPr>
              <a:t>.</a:t>
            </a:r>
          </a:p>
          <a:p>
            <a:r>
              <a:rPr lang="en-US" dirty="0" smtClean="0">
                <a:solidFill>
                  <a:schemeClr val="tx1">
                    <a:lumMod val="85000"/>
                    <a:lumOff val="15000"/>
                  </a:schemeClr>
                </a:solidFill>
              </a:rPr>
              <a:t>the </a:t>
            </a:r>
            <a:r>
              <a:rPr lang="en-US" dirty="0">
                <a:solidFill>
                  <a:schemeClr val="tx1">
                    <a:lumMod val="85000"/>
                    <a:lumOff val="15000"/>
                  </a:schemeClr>
                </a:solidFill>
              </a:rPr>
              <a:t>definition of </a:t>
            </a:r>
            <a:r>
              <a:rPr lang="en-US" dirty="0" err="1">
                <a:solidFill>
                  <a:schemeClr val="tx1">
                    <a:lumMod val="85000"/>
                    <a:lumOff val="15000"/>
                  </a:schemeClr>
                </a:solidFill>
              </a:rPr>
              <a:t>cnn</a:t>
            </a:r>
            <a:r>
              <a:rPr lang="en-US" dirty="0" smtClean="0">
                <a:solidFill>
                  <a:schemeClr val="tx1">
                    <a:lumMod val="85000"/>
                    <a:lumOff val="15000"/>
                  </a:schemeClr>
                </a:solidFill>
              </a:rPr>
              <a:t>, its </a:t>
            </a:r>
            <a:r>
              <a:rPr lang="en-US" dirty="0">
                <a:solidFill>
                  <a:schemeClr val="tx1">
                    <a:lumMod val="85000"/>
                    <a:lumOff val="15000"/>
                  </a:schemeClr>
                </a:solidFill>
              </a:rPr>
              <a:t>advantages and the various steps involved in </a:t>
            </a:r>
            <a:r>
              <a:rPr lang="en-US" dirty="0" err="1">
                <a:solidFill>
                  <a:schemeClr val="tx1">
                    <a:lumMod val="85000"/>
                    <a:lumOff val="15000"/>
                  </a:schemeClr>
                </a:solidFill>
              </a:rPr>
              <a:t>cnn</a:t>
            </a:r>
            <a:r>
              <a:rPr lang="en-US" dirty="0" smtClean="0">
                <a:solidFill>
                  <a:schemeClr val="tx1">
                    <a:lumMod val="85000"/>
                    <a:lumOff val="15000"/>
                  </a:schemeClr>
                </a:solidFill>
              </a:rPr>
              <a:t>.</a:t>
            </a:r>
          </a:p>
          <a:p>
            <a:r>
              <a:rPr lang="en-US" dirty="0" smtClean="0">
                <a:solidFill>
                  <a:schemeClr val="tx1">
                    <a:lumMod val="85000"/>
                    <a:lumOff val="15000"/>
                  </a:schemeClr>
                </a:solidFill>
              </a:rPr>
              <a:t>methodology</a:t>
            </a:r>
          </a:p>
          <a:p>
            <a:r>
              <a:rPr lang="en-US" dirty="0" smtClean="0">
                <a:solidFill>
                  <a:schemeClr val="tx1">
                    <a:lumMod val="85000"/>
                    <a:lumOff val="15000"/>
                  </a:schemeClr>
                </a:solidFill>
              </a:rPr>
              <a:t>block diagram and its explanation</a:t>
            </a:r>
          </a:p>
          <a:p>
            <a:r>
              <a:rPr lang="en-US" dirty="0" smtClean="0">
                <a:solidFill>
                  <a:schemeClr val="tx1">
                    <a:lumMod val="85000"/>
                    <a:lumOff val="15000"/>
                  </a:schemeClr>
                </a:solidFill>
              </a:rPr>
              <a:t>PROJECT TIME LINE DIAGRAM</a:t>
            </a:r>
          </a:p>
          <a:p>
            <a:r>
              <a:rPr lang="en-US" dirty="0" smtClean="0">
                <a:solidFill>
                  <a:schemeClr val="tx1">
                    <a:lumMod val="85000"/>
                    <a:lumOff val="15000"/>
                  </a:schemeClr>
                </a:solidFill>
              </a:rPr>
              <a:t>REFERENCES</a:t>
            </a:r>
            <a:endParaRPr lang="en-US" dirty="0">
              <a:solidFill>
                <a:schemeClr val="tx1">
                  <a:lumMod val="85000"/>
                  <a:lumOff val="15000"/>
                </a:schemeClr>
              </a:solidFill>
            </a:endParaRPr>
          </a:p>
        </p:txBody>
      </p:sp>
    </p:spTree>
    <p:extLst>
      <p:ext uri="{BB962C8B-B14F-4D97-AF65-F5344CB8AC3E}">
        <p14:creationId xmlns:p14="http://schemas.microsoft.com/office/powerpoint/2010/main" val="427041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01926"/>
            <a:ext cx="10364451" cy="1423358"/>
          </a:xfrm>
        </p:spPr>
        <p:txBody>
          <a:bodyPr/>
          <a:lstStyle/>
          <a:p>
            <a:r>
              <a:rPr lang="en-US" b="1" dirty="0" smtClean="0"/>
              <a:t>Introduction</a:t>
            </a:r>
            <a:endParaRPr lang="en-US" b="1" dirty="0"/>
          </a:p>
        </p:txBody>
      </p:sp>
      <p:sp>
        <p:nvSpPr>
          <p:cNvPr id="3" name="Content Placeholder 2"/>
          <p:cNvSpPr>
            <a:spLocks noGrp="1"/>
          </p:cNvSpPr>
          <p:nvPr>
            <p:ph sz="quarter" idx="13"/>
          </p:nvPr>
        </p:nvSpPr>
        <p:spPr>
          <a:xfrm>
            <a:off x="913774" y="1940944"/>
            <a:ext cx="10363826" cy="3850256"/>
          </a:xfrm>
        </p:spPr>
        <p:txBody>
          <a:bodyPr/>
          <a:lstStyle/>
          <a:p>
            <a:pPr algn="just"/>
            <a:r>
              <a:rPr lang="en-US" dirty="0">
                <a:solidFill>
                  <a:schemeClr val="tx1">
                    <a:lumMod val="85000"/>
                    <a:lumOff val="15000"/>
                  </a:schemeClr>
                </a:solidFill>
                <a:latin typeface="Calibri" panose="020F0502020204030204" pitchFamily="34" charset="0"/>
                <a:cs typeface="Calibri" panose="020F0502020204030204" pitchFamily="34" charset="0"/>
              </a:rPr>
              <a:t>The coronavirus pandemic that has spread across the world has placed all sectors on lockdown for many months. Many different approaches have been taken towards detecting Covid-19</a:t>
            </a:r>
            <a:r>
              <a:rPr lang="en-US" dirty="0" smtClean="0">
                <a:solidFill>
                  <a:schemeClr val="tx1">
                    <a:lumMod val="85000"/>
                    <a:lumOff val="15000"/>
                  </a:schemeClr>
                </a:solidFill>
                <a:latin typeface="Calibri" panose="020F0502020204030204" pitchFamily="34" charset="0"/>
                <a:cs typeface="Calibri" panose="020F0502020204030204" pitchFamily="34" charset="0"/>
              </a:rPr>
              <a:t>.</a:t>
            </a:r>
          </a:p>
          <a:p>
            <a:pPr algn="just"/>
            <a:r>
              <a:rPr lang="en-US" dirty="0" smtClean="0">
                <a:solidFill>
                  <a:schemeClr val="tx1">
                    <a:lumMod val="85000"/>
                    <a:lumOff val="15000"/>
                  </a:schemeClr>
                </a:solidFill>
                <a:latin typeface="Calibri" panose="020F0502020204030204" pitchFamily="34" charset="0"/>
                <a:cs typeface="Calibri" panose="020F0502020204030204" pitchFamily="34" charset="0"/>
              </a:rPr>
              <a:t>On </a:t>
            </a:r>
            <a:r>
              <a:rPr lang="en-US" dirty="0">
                <a:solidFill>
                  <a:schemeClr val="tx1">
                    <a:lumMod val="85000"/>
                    <a:lumOff val="15000"/>
                  </a:schemeClr>
                </a:solidFill>
                <a:latin typeface="Calibri" panose="020F0502020204030204" pitchFamily="34" charset="0"/>
                <a:cs typeface="Calibri" panose="020F0502020204030204" pitchFamily="34" charset="0"/>
              </a:rPr>
              <a:t>such method is to diagnose covid-19 infections using radiological images such as x-rays</a:t>
            </a:r>
            <a:r>
              <a:rPr lang="en-US" dirty="0" smtClean="0">
                <a:solidFill>
                  <a:schemeClr val="tx1">
                    <a:lumMod val="85000"/>
                    <a:lumOff val="15000"/>
                  </a:schemeClr>
                </a:solidFill>
                <a:latin typeface="Calibri" panose="020F0502020204030204" pitchFamily="34" charset="0"/>
                <a:cs typeface="Calibri" panose="020F0502020204030204" pitchFamily="34" charset="0"/>
              </a:rPr>
              <a:t>.</a:t>
            </a:r>
          </a:p>
          <a:p>
            <a:pPr algn="just"/>
            <a:r>
              <a:rPr lang="en-US" dirty="0">
                <a:solidFill>
                  <a:schemeClr val="tx1">
                    <a:lumMod val="85000"/>
                    <a:lumOff val="15000"/>
                  </a:schemeClr>
                </a:solidFill>
                <a:latin typeface="Calibri" panose="020F0502020204030204" pitchFamily="34" charset="0"/>
                <a:cs typeface="Calibri" panose="020F0502020204030204" pitchFamily="34" charset="0"/>
              </a:rPr>
              <a:t>This project is focused on making a deep learning based system which utilizes </a:t>
            </a:r>
            <a:r>
              <a:rPr lang="en-US" dirty="0" err="1">
                <a:solidFill>
                  <a:schemeClr val="tx1">
                    <a:lumMod val="85000"/>
                    <a:lumOff val="15000"/>
                  </a:schemeClr>
                </a:solidFill>
                <a:latin typeface="Calibri" panose="020F0502020204030204" pitchFamily="34" charset="0"/>
                <a:cs typeface="Calibri" panose="020F0502020204030204" pitchFamily="34" charset="0"/>
              </a:rPr>
              <a:t>cnn</a:t>
            </a:r>
            <a:r>
              <a:rPr lang="en-US" dirty="0">
                <a:solidFill>
                  <a:schemeClr val="tx1">
                    <a:lumMod val="85000"/>
                    <a:lumOff val="15000"/>
                  </a:schemeClr>
                </a:solidFill>
                <a:latin typeface="Calibri" panose="020F0502020204030204" pitchFamily="34" charset="0"/>
                <a:cs typeface="Calibri" panose="020F0502020204030204" pitchFamily="34" charset="0"/>
              </a:rPr>
              <a:t> to detect covid-19 from </a:t>
            </a:r>
            <a:r>
              <a:rPr lang="en-US" dirty="0" err="1">
                <a:solidFill>
                  <a:schemeClr val="tx1">
                    <a:lumMod val="85000"/>
                    <a:lumOff val="15000"/>
                  </a:schemeClr>
                </a:solidFill>
                <a:latin typeface="Calibri" panose="020F0502020204030204" pitchFamily="34" charset="0"/>
                <a:cs typeface="Calibri" panose="020F0502020204030204" pitchFamily="34" charset="0"/>
              </a:rPr>
              <a:t>xray</a:t>
            </a:r>
            <a:r>
              <a:rPr lang="en-US" dirty="0">
                <a:solidFill>
                  <a:schemeClr val="tx1">
                    <a:lumMod val="85000"/>
                    <a:lumOff val="15000"/>
                  </a:schemeClr>
                </a:solidFill>
                <a:latin typeface="Calibri" panose="020F0502020204030204" pitchFamily="34" charset="0"/>
                <a:cs typeface="Calibri" panose="020F0502020204030204" pitchFamily="34" charset="0"/>
              </a:rPr>
              <a:t> </a:t>
            </a:r>
            <a:r>
              <a:rPr lang="en-US" dirty="0" smtClean="0">
                <a:solidFill>
                  <a:schemeClr val="tx1">
                    <a:lumMod val="85000"/>
                    <a:lumOff val="15000"/>
                  </a:schemeClr>
                </a:solidFill>
                <a:latin typeface="Calibri" panose="020F0502020204030204" pitchFamily="34" charset="0"/>
                <a:cs typeface="Calibri" panose="020F0502020204030204" pitchFamily="34" charset="0"/>
              </a:rPr>
              <a:t>images </a:t>
            </a:r>
          </a:p>
          <a:p>
            <a:pPr algn="just"/>
            <a:r>
              <a:rPr lang="en-US" dirty="0" smtClean="0">
                <a:solidFill>
                  <a:schemeClr val="tx1">
                    <a:lumMod val="85000"/>
                    <a:lumOff val="15000"/>
                  </a:schemeClr>
                </a:solidFill>
                <a:latin typeface="Calibri" panose="020F0502020204030204" pitchFamily="34" charset="0"/>
                <a:cs typeface="Calibri" panose="020F0502020204030204" pitchFamily="34" charset="0"/>
              </a:rPr>
              <a:t>It </a:t>
            </a:r>
            <a:r>
              <a:rPr lang="en-US" dirty="0">
                <a:solidFill>
                  <a:schemeClr val="tx1">
                    <a:lumMod val="85000"/>
                    <a:lumOff val="15000"/>
                  </a:schemeClr>
                </a:solidFill>
                <a:latin typeface="Calibri" panose="020F0502020204030204" pitchFamily="34" charset="0"/>
                <a:cs typeface="Calibri" panose="020F0502020204030204" pitchFamily="34" charset="0"/>
              </a:rPr>
              <a:t>is capable of learning from imperative experiences with long term states.</a:t>
            </a:r>
          </a:p>
        </p:txBody>
      </p:sp>
    </p:spTree>
    <p:extLst>
      <p:ext uri="{BB962C8B-B14F-4D97-AF65-F5344CB8AC3E}">
        <p14:creationId xmlns:p14="http://schemas.microsoft.com/office/powerpoint/2010/main" val="179160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46650"/>
            <a:ext cx="10364451" cy="1578634"/>
          </a:xfrm>
        </p:spPr>
        <p:txBody>
          <a:bodyPr/>
          <a:lstStyle/>
          <a:p>
            <a:r>
              <a:rPr lang="en-US" b="1" dirty="0" smtClean="0"/>
              <a:t>Application areas</a:t>
            </a:r>
            <a:endParaRPr lang="en-US" b="1" dirty="0"/>
          </a:p>
        </p:txBody>
      </p:sp>
      <p:sp>
        <p:nvSpPr>
          <p:cNvPr id="3" name="Content Placeholder 2"/>
          <p:cNvSpPr>
            <a:spLocks noGrp="1"/>
          </p:cNvSpPr>
          <p:nvPr>
            <p:ph sz="quarter" idx="13"/>
          </p:nvPr>
        </p:nvSpPr>
        <p:spPr>
          <a:xfrm>
            <a:off x="741246" y="1932317"/>
            <a:ext cx="10363826" cy="3910641"/>
          </a:xfrm>
        </p:spPr>
        <p:txBody>
          <a:bodyPr>
            <a:normAutofit/>
          </a:bodyPr>
          <a:lstStyle/>
          <a:p>
            <a:r>
              <a:rPr lang="en-US" sz="2400" dirty="0" smtClean="0"/>
              <a:t>Early and efficient detection of covid-19</a:t>
            </a:r>
          </a:p>
          <a:p>
            <a:r>
              <a:rPr lang="en-US" sz="2400" dirty="0" smtClean="0"/>
              <a:t>Smart health care systems </a:t>
            </a:r>
          </a:p>
          <a:p>
            <a:r>
              <a:rPr lang="en-US" sz="2400" dirty="0" smtClean="0"/>
              <a:t>Diagnosis of several ailments in the human body</a:t>
            </a:r>
          </a:p>
          <a:p>
            <a:r>
              <a:rPr lang="en-US" sz="2400" dirty="0" smtClean="0"/>
              <a:t>Detection of tumor regions in the lungs</a:t>
            </a:r>
          </a:p>
          <a:p>
            <a:r>
              <a:rPr lang="en-US" sz="2400" dirty="0" smtClean="0"/>
              <a:t>Detection of x-ray bone suppression</a:t>
            </a:r>
            <a:endParaRPr lang="en-US" sz="2400" dirty="0"/>
          </a:p>
        </p:txBody>
      </p:sp>
    </p:spTree>
    <p:extLst>
      <p:ext uri="{BB962C8B-B14F-4D97-AF65-F5344CB8AC3E}">
        <p14:creationId xmlns:p14="http://schemas.microsoft.com/office/powerpoint/2010/main" val="59168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0167"/>
            <a:ext cx="10364451" cy="629727"/>
          </a:xfrm>
        </p:spPr>
        <p:txBody>
          <a:bodyPr/>
          <a:lstStyle/>
          <a:p>
            <a:r>
              <a:rPr lang="en-US" b="1" dirty="0"/>
              <a:t>LITERATURE SURVEY:</a:t>
            </a:r>
            <a:endParaRPr lang="en-US" dirty="0"/>
          </a:p>
        </p:txBody>
      </p:sp>
      <p:sp>
        <p:nvSpPr>
          <p:cNvPr id="3" name="Content Placeholder 2"/>
          <p:cNvSpPr>
            <a:spLocks noGrp="1"/>
          </p:cNvSpPr>
          <p:nvPr>
            <p:ph sz="quarter" idx="13"/>
          </p:nvPr>
        </p:nvSpPr>
        <p:spPr>
          <a:xfrm>
            <a:off x="207033" y="1000663"/>
            <a:ext cx="11818189" cy="5641677"/>
          </a:xfrm>
        </p:spPr>
        <p:txBody>
          <a:bodyPr>
            <a:normAutofit fontScale="85000" lnSpcReduction="10000"/>
          </a:bodyPr>
          <a:lstStyle/>
          <a:p>
            <a:pPr marL="0" lvl="0" indent="0">
              <a:buNone/>
            </a:pPr>
            <a:endParaRPr lang="en-US" dirty="0"/>
          </a:p>
          <a:p>
            <a:pPr marL="0" indent="0" algn="just">
              <a:buNone/>
            </a:pPr>
            <a:r>
              <a:rPr lang="en-US" b="1" dirty="0" smtClean="0"/>
              <a:t>COVID-net</a:t>
            </a:r>
            <a:r>
              <a:rPr lang="en-US" b="1" dirty="0"/>
              <a:t>: a tailored deep convolutional neural network design for detection of COVID-19 cases from chest x-ray images. (Wang L., Lin Z.Q. and Wong A):</a:t>
            </a:r>
            <a:r>
              <a:rPr lang="en-US" dirty="0"/>
              <a:t> </a:t>
            </a:r>
          </a:p>
          <a:p>
            <a:pPr algn="just"/>
            <a:r>
              <a:rPr lang="en-US" dirty="0"/>
              <a:t>Motivated by the need for faster interpretation of radiography images,   a number of artificial intelligence (AI) systems based on deep learning21 have been proposed and results have shown to be quite promising in terms of accuracy in detecting patients infected with COVID-19 via radiography imaging</a:t>
            </a:r>
          </a:p>
          <a:p>
            <a:pPr marL="0" lvl="0" indent="0" algn="just">
              <a:buNone/>
            </a:pPr>
            <a:r>
              <a:rPr lang="en-US" b="1" dirty="0"/>
              <a:t>Detection of coronavirus disease (COVID-19) based on deep features. (Kumar P. and </a:t>
            </a:r>
            <a:r>
              <a:rPr lang="en-US" b="1" dirty="0" err="1"/>
              <a:t>Kumari</a:t>
            </a:r>
            <a:r>
              <a:rPr lang="en-US" b="1" dirty="0"/>
              <a:t> S).</a:t>
            </a:r>
            <a:endParaRPr lang="en-US" dirty="0"/>
          </a:p>
          <a:p>
            <a:pPr algn="just"/>
            <a:r>
              <a:rPr lang="en-US" dirty="0"/>
              <a:t>The support vector machine classifies the corona affected X-ray images from others using the deep feature. The methodology is beneficial for the medical practitioner for diagnosis of coronavirus infected patient </a:t>
            </a:r>
          </a:p>
          <a:p>
            <a:pPr marL="0" lvl="0" indent="0" algn="just">
              <a:buNone/>
            </a:pPr>
            <a:r>
              <a:rPr lang="en-US" b="1" dirty="0"/>
              <a:t>Automated detection of COVID-19 cases using deep neural networks with X-ray images. (</a:t>
            </a:r>
            <a:r>
              <a:rPr lang="en-US" b="1" dirty="0" err="1"/>
              <a:t>Ozturk</a:t>
            </a:r>
            <a:r>
              <a:rPr lang="en-US" b="1" dirty="0"/>
              <a:t> T, </a:t>
            </a:r>
            <a:r>
              <a:rPr lang="en-US" b="1" dirty="0" err="1"/>
              <a:t>Talo</a:t>
            </a:r>
            <a:r>
              <a:rPr lang="en-US" b="1" dirty="0"/>
              <a:t> M, </a:t>
            </a:r>
            <a:r>
              <a:rPr lang="en-US" b="1" dirty="0" err="1"/>
              <a:t>Yildirim</a:t>
            </a:r>
            <a:r>
              <a:rPr lang="en-US" b="1" dirty="0"/>
              <a:t> EA, </a:t>
            </a:r>
            <a:r>
              <a:rPr lang="en-US" b="1" dirty="0" err="1"/>
              <a:t>Baloglu</a:t>
            </a:r>
            <a:r>
              <a:rPr lang="en-US" b="1" dirty="0"/>
              <a:t> UB, </a:t>
            </a:r>
            <a:r>
              <a:rPr lang="en-US" b="1" dirty="0" err="1"/>
              <a:t>Yildirim</a:t>
            </a:r>
            <a:r>
              <a:rPr lang="en-US" b="1" dirty="0"/>
              <a:t> O, Acharya UR):</a:t>
            </a:r>
            <a:endParaRPr lang="en-US" dirty="0"/>
          </a:p>
          <a:p>
            <a:pPr algn="just"/>
            <a:r>
              <a:rPr lang="en-US" dirty="0" smtClean="0"/>
              <a:t>Recent </a:t>
            </a:r>
            <a:r>
              <a:rPr lang="en-US" dirty="0"/>
              <a:t>findings obtained using radiology imaging techniques suggest that such images contain salient information about the COVID-19 virus. Application of advanced artificial intelligence (AI) techniques coupled with radiological imaging can be helpful for the accurate detection of this disease, and can also be assistive to overcome the problem of a lack of specialized physicians in remote villages. </a:t>
            </a:r>
          </a:p>
          <a:p>
            <a:pPr marL="0" indent="0" algn="just">
              <a:buNone/>
            </a:pPr>
            <a:endParaRPr lang="en-US" dirty="0"/>
          </a:p>
        </p:txBody>
      </p:sp>
    </p:spTree>
    <p:extLst>
      <p:ext uri="{BB962C8B-B14F-4D97-AF65-F5344CB8AC3E}">
        <p14:creationId xmlns:p14="http://schemas.microsoft.com/office/powerpoint/2010/main" val="1210489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objective </a:t>
            </a:r>
          </a:p>
        </p:txBody>
      </p:sp>
      <p:sp>
        <p:nvSpPr>
          <p:cNvPr id="3" name="Content Placeholder 2"/>
          <p:cNvSpPr>
            <a:spLocks noGrp="1"/>
          </p:cNvSpPr>
          <p:nvPr>
            <p:ph sz="quarter" idx="13"/>
          </p:nvPr>
        </p:nvSpPr>
        <p:spPr>
          <a:xfrm>
            <a:off x="913774" y="2367092"/>
            <a:ext cx="10363826" cy="3990576"/>
          </a:xfrm>
        </p:spPr>
        <p:txBody>
          <a:bodyPr>
            <a:normAutofit lnSpcReduction="10000"/>
          </a:bodyPr>
          <a:lstStyle/>
          <a:p>
            <a:r>
              <a:rPr lang="en-US" dirty="0" err="1" smtClean="0">
                <a:latin typeface="Calibri" panose="020F0502020204030204" pitchFamily="34" charset="0"/>
                <a:cs typeface="Calibri" panose="020F0502020204030204" pitchFamily="34" charset="0"/>
              </a:rPr>
              <a:t>Curently</a:t>
            </a:r>
            <a:r>
              <a:rPr lang="en-US" dirty="0" smtClean="0">
                <a:latin typeface="Calibri" panose="020F0502020204030204" pitchFamily="34" charset="0"/>
                <a:cs typeface="Calibri" panose="020F0502020204030204" pitchFamily="34" charset="0"/>
              </a:rPr>
              <a:t> covid-19 is being detected using </a:t>
            </a:r>
            <a:r>
              <a:rPr lang="en-US" b="1" dirty="0" err="1" smtClean="0">
                <a:latin typeface="Calibri" panose="020F0502020204030204" pitchFamily="34" charset="0"/>
                <a:cs typeface="Calibri" panose="020F0502020204030204" pitchFamily="34" charset="0"/>
              </a:rPr>
              <a:t>rt-pcr</a:t>
            </a:r>
            <a:r>
              <a:rPr lang="en-US" dirty="0" smtClean="0">
                <a:latin typeface="Calibri" panose="020F0502020204030204" pitchFamily="34" charset="0"/>
                <a:cs typeface="Calibri" panose="020F0502020204030204" pitchFamily="34" charset="0"/>
              </a:rPr>
              <a:t> tests which take 4 to 6 </a:t>
            </a:r>
            <a:r>
              <a:rPr lang="en-US" dirty="0" err="1" smtClean="0">
                <a:latin typeface="Calibri" panose="020F0502020204030204" pitchFamily="34" charset="0"/>
                <a:cs typeface="Calibri" panose="020F0502020204030204" pitchFamily="34" charset="0"/>
              </a:rPr>
              <a:t>hrs</a:t>
            </a:r>
            <a:r>
              <a:rPr lang="en-US" dirty="0" smtClean="0">
                <a:latin typeface="Calibri" panose="020F0502020204030204" pitchFamily="34" charset="0"/>
                <a:cs typeface="Calibri" panose="020F0502020204030204" pitchFamily="34" charset="0"/>
              </a:rPr>
              <a:t> to get results which take long time compared to the covid-19 rapid spread rate in addition to being inefficient </a:t>
            </a:r>
          </a:p>
          <a:p>
            <a:r>
              <a:rPr lang="en-US" dirty="0" smtClean="0">
                <a:latin typeface="Calibri" panose="020F0502020204030204" pitchFamily="34" charset="0"/>
                <a:cs typeface="Calibri" panose="020F0502020204030204" pitchFamily="34" charset="0"/>
              </a:rPr>
              <a:t>as a result many infected patients cannot be detected in time and can unknowingly infect others  </a:t>
            </a:r>
            <a:endParaRPr lang="en-US" dirty="0"/>
          </a:p>
          <a:p>
            <a:r>
              <a:rPr lang="en-US" dirty="0" smtClean="0"/>
              <a:t>With </a:t>
            </a:r>
            <a:r>
              <a:rPr lang="en-US" dirty="0"/>
              <a:t>the detection of this disease at an early stage, the prevalence of COVID-19 disease will decrease </a:t>
            </a:r>
            <a:endParaRPr lang="en-US" dirty="0" smtClean="0"/>
          </a:p>
          <a:p>
            <a:r>
              <a:rPr lang="en-US" dirty="0" smtClean="0"/>
              <a:t>Detection of covid-19 using x-ray images is an accurate and efficient method for fast diagnosis. this is done by using </a:t>
            </a:r>
            <a:r>
              <a:rPr lang="en-US" dirty="0" smtClean="0">
                <a:solidFill>
                  <a:schemeClr val="tx1">
                    <a:lumMod val="95000"/>
                    <a:lumOff val="5000"/>
                  </a:schemeClr>
                </a:solidFill>
                <a:latin typeface="Calibri" panose="020F0502020204030204" pitchFamily="34" charset="0"/>
                <a:cs typeface="Calibri" panose="020F0502020204030204" pitchFamily="34" charset="0"/>
              </a:rPr>
              <a:t>a </a:t>
            </a:r>
            <a:r>
              <a:rPr lang="en-US" dirty="0">
                <a:solidFill>
                  <a:schemeClr val="tx1">
                    <a:lumMod val="95000"/>
                    <a:lumOff val="5000"/>
                  </a:schemeClr>
                </a:solidFill>
                <a:latin typeface="Calibri" panose="020F0502020204030204" pitchFamily="34" charset="0"/>
                <a:cs typeface="Calibri" panose="020F0502020204030204" pitchFamily="34" charset="0"/>
              </a:rPr>
              <a:t>deep learning based system which utilizes </a:t>
            </a:r>
            <a:r>
              <a:rPr lang="en-US" b="1" dirty="0" err="1">
                <a:solidFill>
                  <a:schemeClr val="tx1">
                    <a:lumMod val="95000"/>
                    <a:lumOff val="5000"/>
                  </a:schemeClr>
                </a:solidFill>
                <a:latin typeface="Calibri" panose="020F0502020204030204" pitchFamily="34" charset="0"/>
                <a:cs typeface="Calibri" panose="020F0502020204030204" pitchFamily="34" charset="0"/>
              </a:rPr>
              <a:t>cnn</a:t>
            </a:r>
            <a:r>
              <a:rPr lang="en-US" dirty="0">
                <a:solidFill>
                  <a:schemeClr val="tx1">
                    <a:lumMod val="95000"/>
                    <a:lumOff val="5000"/>
                  </a:schemeClr>
                </a:solidFill>
                <a:latin typeface="Calibri" panose="020F0502020204030204" pitchFamily="34" charset="0"/>
                <a:cs typeface="Calibri" panose="020F0502020204030204" pitchFamily="34" charset="0"/>
              </a:rPr>
              <a:t> to detect covid-19 from </a:t>
            </a:r>
            <a:r>
              <a:rPr lang="en-US" dirty="0" err="1">
                <a:solidFill>
                  <a:schemeClr val="tx1">
                    <a:lumMod val="95000"/>
                    <a:lumOff val="5000"/>
                  </a:schemeClr>
                </a:solidFill>
                <a:latin typeface="Calibri" panose="020F0502020204030204" pitchFamily="34" charset="0"/>
                <a:cs typeface="Calibri" panose="020F0502020204030204" pitchFamily="34" charset="0"/>
              </a:rPr>
              <a:t>xray</a:t>
            </a:r>
            <a:r>
              <a:rPr lang="en-US" dirty="0">
                <a:solidFill>
                  <a:schemeClr val="tx1">
                    <a:lumMod val="95000"/>
                    <a:lumOff val="5000"/>
                  </a:schemeClr>
                </a:solidFill>
                <a:latin typeface="Calibri" panose="020F0502020204030204" pitchFamily="34" charset="0"/>
                <a:cs typeface="Calibri" panose="020F0502020204030204" pitchFamily="34" charset="0"/>
              </a:rPr>
              <a:t> images</a:t>
            </a:r>
            <a:r>
              <a:rPr lang="en-US" dirty="0" smtClean="0">
                <a:solidFill>
                  <a:schemeClr val="tx1">
                    <a:lumMod val="95000"/>
                    <a:lumOff val="5000"/>
                  </a:schemeClr>
                </a:solidFill>
              </a:rPr>
              <a:t>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38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27805"/>
            <a:ext cx="10364451" cy="1043796"/>
          </a:xfrm>
        </p:spPr>
        <p:txBody>
          <a:bodyPr/>
          <a:lstStyle/>
          <a:p>
            <a:r>
              <a:rPr lang="en-US" b="1" dirty="0"/>
              <a:t>convolutional neural </a:t>
            </a:r>
            <a:r>
              <a:rPr lang="en-US" b="1" dirty="0" smtClean="0"/>
              <a:t>network(</a:t>
            </a:r>
            <a:r>
              <a:rPr lang="en-US" b="1" dirty="0" err="1" smtClean="0"/>
              <a:t>cnn</a:t>
            </a:r>
            <a:r>
              <a:rPr lang="en-US" b="1" dirty="0" smtClean="0"/>
              <a:t>)</a:t>
            </a:r>
            <a:endParaRPr lang="en-US" b="1" dirty="0"/>
          </a:p>
        </p:txBody>
      </p:sp>
      <p:sp>
        <p:nvSpPr>
          <p:cNvPr id="3" name="Content Placeholder 2"/>
          <p:cNvSpPr>
            <a:spLocks noGrp="1"/>
          </p:cNvSpPr>
          <p:nvPr>
            <p:ph sz="quarter" idx="13"/>
          </p:nvPr>
        </p:nvSpPr>
        <p:spPr>
          <a:xfrm>
            <a:off x="913774" y="1535503"/>
            <a:ext cx="10363826" cy="4822166"/>
          </a:xfrm>
        </p:spPr>
        <p:txBody>
          <a:bodyPr/>
          <a:lstStyle/>
          <a:p>
            <a:r>
              <a:rPr lang="en-US" dirty="0"/>
              <a:t>Convolutional neural networks are deep </a:t>
            </a:r>
            <a:r>
              <a:rPr lang="en-US" dirty="0" smtClean="0"/>
              <a:t>artificial neural </a:t>
            </a:r>
            <a:r>
              <a:rPr lang="en-US" dirty="0"/>
              <a:t>networks that are used primarily to </a:t>
            </a:r>
            <a:r>
              <a:rPr lang="en-US" dirty="0" smtClean="0"/>
              <a:t>classify images</a:t>
            </a:r>
            <a:r>
              <a:rPr lang="en-US" dirty="0"/>
              <a:t>, cluster them by similarity (photo search),and perform object recognition within scenes. </a:t>
            </a:r>
            <a:r>
              <a:rPr lang="en-US" dirty="0" smtClean="0"/>
              <a:t>By use </a:t>
            </a:r>
            <a:r>
              <a:rPr lang="en-US" dirty="0"/>
              <a:t>of </a:t>
            </a:r>
            <a:r>
              <a:rPr lang="en-US" b="1" dirty="0" smtClean="0"/>
              <a:t>CNN’s</a:t>
            </a:r>
            <a:r>
              <a:rPr lang="en-US" dirty="0" smtClean="0"/>
              <a:t> </a:t>
            </a:r>
            <a:r>
              <a:rPr lang="en-US" dirty="0"/>
              <a:t>it can identify faces, individuals, </a:t>
            </a:r>
            <a:r>
              <a:rPr lang="en-US" dirty="0" smtClean="0"/>
              <a:t>any signs</a:t>
            </a:r>
            <a:r>
              <a:rPr lang="en-US" dirty="0"/>
              <a:t>, tumors and many other aspects of </a:t>
            </a:r>
            <a:r>
              <a:rPr lang="en-US" dirty="0" smtClean="0"/>
              <a:t>visual data.</a:t>
            </a:r>
          </a:p>
          <a:p>
            <a:r>
              <a:rPr lang="en-US" dirty="0"/>
              <a:t>The main advantage of CNN compared to its predecessors is that it automatically detects the important features without any human supervision.</a:t>
            </a:r>
          </a:p>
          <a:p>
            <a:pPr marL="0" indent="0">
              <a:buNone/>
            </a:pPr>
            <a:r>
              <a:rPr lang="en-US" sz="2800" b="1" dirty="0" smtClean="0"/>
              <a:t>Steps in </a:t>
            </a:r>
            <a:r>
              <a:rPr lang="en-US" sz="2800" b="1" dirty="0" err="1" smtClean="0"/>
              <a:t>cnn</a:t>
            </a:r>
            <a:r>
              <a:rPr lang="en-US" sz="2800" b="1" dirty="0" smtClean="0"/>
              <a:t>:</a:t>
            </a:r>
            <a:endParaRPr lang="en-US" sz="2800" b="1" dirty="0"/>
          </a:p>
        </p:txBody>
      </p:sp>
      <p:sp>
        <p:nvSpPr>
          <p:cNvPr id="4" name="TextBox 3"/>
          <p:cNvSpPr txBox="1"/>
          <p:nvPr/>
        </p:nvSpPr>
        <p:spPr>
          <a:xfrm flipH="1">
            <a:off x="3493696" y="4580626"/>
            <a:ext cx="3554077" cy="2031325"/>
          </a:xfrm>
          <a:prstGeom prst="rect">
            <a:avLst/>
          </a:prstGeom>
          <a:noFill/>
        </p:spPr>
        <p:txBody>
          <a:bodyPr wrap="square" rtlCol="0">
            <a:spAutoFit/>
          </a:bodyPr>
          <a:lstStyle/>
          <a:p>
            <a:r>
              <a:rPr lang="en-US" b="1" dirty="0" smtClean="0"/>
              <a:t>STEP-1:</a:t>
            </a:r>
            <a:r>
              <a:rPr lang="en-US" dirty="0" smtClean="0"/>
              <a:t>CONVOLUTION</a:t>
            </a:r>
          </a:p>
          <a:p>
            <a:endParaRPr lang="en-US" b="1" dirty="0" smtClean="0"/>
          </a:p>
          <a:p>
            <a:r>
              <a:rPr lang="en-US" b="1" dirty="0" smtClean="0"/>
              <a:t>STEP-2:</a:t>
            </a:r>
            <a:r>
              <a:rPr lang="en-US" dirty="0" smtClean="0"/>
              <a:t>POOLING</a:t>
            </a:r>
            <a:endParaRPr lang="en-US" dirty="0" smtClean="0"/>
          </a:p>
          <a:p>
            <a:endParaRPr lang="en-US" b="1" dirty="0" smtClean="0"/>
          </a:p>
          <a:p>
            <a:r>
              <a:rPr lang="en-US" b="1" dirty="0" smtClean="0"/>
              <a:t>STEP-3:</a:t>
            </a:r>
            <a:r>
              <a:rPr lang="en-US" dirty="0" smtClean="0"/>
              <a:t>FLATTENING</a:t>
            </a:r>
            <a:endParaRPr lang="en-US" dirty="0"/>
          </a:p>
          <a:p>
            <a:endParaRPr lang="en-US" b="1" dirty="0"/>
          </a:p>
          <a:p>
            <a:r>
              <a:rPr lang="en-US" b="1" dirty="0" smtClean="0"/>
              <a:t>STEP-4:</a:t>
            </a:r>
            <a:r>
              <a:rPr lang="en-US" dirty="0" smtClean="0"/>
              <a:t>FULL CONNECTION</a:t>
            </a:r>
            <a:endParaRPr lang="en-US" b="1" dirty="0"/>
          </a:p>
        </p:txBody>
      </p:sp>
      <p:sp>
        <p:nvSpPr>
          <p:cNvPr id="5" name="Down Arrow 4"/>
          <p:cNvSpPr/>
          <p:nvPr/>
        </p:nvSpPr>
        <p:spPr>
          <a:xfrm>
            <a:off x="4580626" y="4934309"/>
            <a:ext cx="129397" cy="18978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Down Arrow 5"/>
          <p:cNvSpPr/>
          <p:nvPr/>
        </p:nvSpPr>
        <p:spPr>
          <a:xfrm>
            <a:off x="4572000" y="5486400"/>
            <a:ext cx="138023" cy="2544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572000" y="6038491"/>
            <a:ext cx="138023" cy="22428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976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88190"/>
            <a:ext cx="10364451" cy="1621766"/>
          </a:xfrm>
        </p:spPr>
        <p:txBody>
          <a:bodyPr/>
          <a:lstStyle/>
          <a:p>
            <a:r>
              <a:rPr lang="en-US" b="1" dirty="0" smtClean="0"/>
              <a:t>methodology</a:t>
            </a:r>
            <a:endParaRPr lang="en-US" b="1" dirty="0"/>
          </a:p>
        </p:txBody>
      </p:sp>
      <p:sp>
        <p:nvSpPr>
          <p:cNvPr id="3" name="Content Placeholder 2"/>
          <p:cNvSpPr>
            <a:spLocks noGrp="1"/>
          </p:cNvSpPr>
          <p:nvPr>
            <p:ph sz="quarter" idx="13"/>
          </p:nvPr>
        </p:nvSpPr>
        <p:spPr>
          <a:xfrm>
            <a:off x="913775" y="1656272"/>
            <a:ext cx="10364451" cy="5486399"/>
          </a:xfrm>
        </p:spPr>
        <p:txBody>
          <a:bodyPr>
            <a:normAutofit fontScale="85000" lnSpcReduction="20000"/>
          </a:bodyPr>
          <a:lstStyle/>
          <a:p>
            <a:r>
              <a:rPr lang="en-US" sz="2400" b="1" smtClean="0"/>
              <a:t>simulation </a:t>
            </a:r>
            <a:r>
              <a:rPr lang="en-US" sz="2400" b="1" dirty="0" smtClean="0"/>
              <a:t>used for code execution </a:t>
            </a:r>
            <a:r>
              <a:rPr lang="en-US" dirty="0" smtClean="0"/>
              <a:t>: </a:t>
            </a:r>
          </a:p>
          <a:p>
            <a:pPr marL="0" indent="0" algn="just">
              <a:buNone/>
            </a:pPr>
            <a:r>
              <a:rPr lang="en-US" sz="2400" b="1" dirty="0" smtClean="0"/>
              <a:t>1.Jupyter </a:t>
            </a:r>
            <a:r>
              <a:rPr lang="en-US" sz="2400" b="1" dirty="0" err="1" smtClean="0"/>
              <a:t>notebook</a:t>
            </a:r>
            <a:r>
              <a:rPr lang="en-US" b="1" dirty="0" err="1" smtClean="0"/>
              <a:t>:</a:t>
            </a:r>
            <a:r>
              <a:rPr lang="en-US" sz="2100" dirty="0" err="1"/>
              <a:t>The</a:t>
            </a:r>
            <a:r>
              <a:rPr lang="en-US" sz="2100" dirty="0"/>
              <a:t> </a:t>
            </a:r>
            <a:r>
              <a:rPr lang="en-US" sz="2100" dirty="0" err="1"/>
              <a:t>Jupyter</a:t>
            </a:r>
            <a:r>
              <a:rPr lang="en-US" sz="2100" dirty="0"/>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r>
              <a:rPr lang="en-US" sz="2100" dirty="0" smtClean="0"/>
              <a:t>.</a:t>
            </a:r>
          </a:p>
          <a:p>
            <a:r>
              <a:rPr lang="en-US" b="1" dirty="0" smtClean="0"/>
              <a:t>Libraries used:</a:t>
            </a:r>
          </a:p>
          <a:p>
            <a:pPr marL="0" indent="0" algn="just">
              <a:buNone/>
            </a:pPr>
            <a:r>
              <a:rPr lang="en-US" b="1" dirty="0" smtClean="0"/>
              <a:t>1.</a:t>
            </a:r>
            <a:r>
              <a:rPr lang="en-US" sz="2400" b="1" dirty="0" smtClean="0"/>
              <a:t>numpy</a:t>
            </a:r>
            <a:r>
              <a:rPr lang="en-US" b="1" dirty="0" smtClean="0"/>
              <a:t>:</a:t>
            </a:r>
            <a:r>
              <a:rPr lang="en-US" dirty="0" smtClean="0"/>
              <a:t> </a:t>
            </a:r>
            <a:r>
              <a:rPr lang="en-US" sz="2100" dirty="0"/>
              <a:t>is a Python library used for working with arrays. It also has functions for working in domain of linear algebra, </a:t>
            </a:r>
            <a:r>
              <a:rPr lang="en-US" sz="2100" dirty="0" err="1"/>
              <a:t>fourier</a:t>
            </a:r>
            <a:r>
              <a:rPr lang="en-US" sz="2100" dirty="0"/>
              <a:t> </a:t>
            </a:r>
            <a:r>
              <a:rPr lang="en-US" sz="2100" dirty="0" err="1"/>
              <a:t>transform,and</a:t>
            </a:r>
            <a:r>
              <a:rPr lang="en-US" sz="2100" dirty="0"/>
              <a:t> matrices. It is an extension of numeric and </a:t>
            </a:r>
            <a:r>
              <a:rPr lang="en-US" sz="2100" dirty="0" err="1" smtClean="0"/>
              <a:t>numarray</a:t>
            </a:r>
            <a:endParaRPr lang="en-US" sz="2100" dirty="0" smtClean="0"/>
          </a:p>
          <a:p>
            <a:pPr marL="0" indent="0" algn="just" fontAlgn="base">
              <a:buNone/>
            </a:pPr>
            <a:r>
              <a:rPr lang="en-US" b="1" dirty="0" smtClean="0"/>
              <a:t>2.</a:t>
            </a:r>
            <a:r>
              <a:rPr lang="en-US" sz="2400" b="1" dirty="0" smtClean="0"/>
              <a:t>TensorFlow</a:t>
            </a:r>
            <a:r>
              <a:rPr lang="en-US" sz="2100" dirty="0" smtClean="0"/>
              <a:t>: is </a:t>
            </a:r>
            <a:r>
              <a:rPr lang="en-US" sz="2100" dirty="0"/>
              <a:t>a Python library for fast numerical computing created and released by </a:t>
            </a:r>
            <a:r>
              <a:rPr lang="en-US" sz="2100" dirty="0" smtClean="0"/>
              <a:t>Google. It </a:t>
            </a:r>
            <a:r>
              <a:rPr lang="en-US" sz="2100" dirty="0"/>
              <a:t>is a foundation library that can be used to create Deep Learning models directly or by using wrapper libraries that simplify the process built on top of </a:t>
            </a:r>
            <a:r>
              <a:rPr lang="en-US" sz="2100" dirty="0" err="1" smtClean="0"/>
              <a:t>Tensorflow</a:t>
            </a:r>
            <a:endParaRPr lang="en-US" sz="2100" dirty="0"/>
          </a:p>
          <a:p>
            <a:pPr marL="0" indent="0">
              <a:buNone/>
            </a:pPr>
            <a:endParaRPr lang="en-US" sz="2100" dirty="0"/>
          </a:p>
          <a:p>
            <a:pPr marL="0" indent="0">
              <a:buNone/>
            </a:pPr>
            <a:endParaRPr lang="en-US" b="1" dirty="0" smtClean="0"/>
          </a:p>
          <a:p>
            <a:pPr marL="0" indent="0">
              <a:buNone/>
            </a:pPr>
            <a:r>
              <a:rPr lang="en-US" b="1" dirty="0"/>
              <a:t> </a:t>
            </a:r>
            <a:r>
              <a:rPr lang="en-US" b="1" dirty="0" smtClean="0"/>
              <a:t>                           </a:t>
            </a:r>
            <a:endParaRPr lang="en-US" b="1" dirty="0"/>
          </a:p>
        </p:txBody>
      </p:sp>
    </p:spTree>
    <p:extLst>
      <p:ext uri="{BB962C8B-B14F-4D97-AF65-F5344CB8AC3E}">
        <p14:creationId xmlns:p14="http://schemas.microsoft.com/office/powerpoint/2010/main" val="162737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19177"/>
            <a:ext cx="10364451" cy="1337095"/>
          </a:xfrm>
        </p:spPr>
        <p:txBody>
          <a:bodyPr/>
          <a:lstStyle/>
          <a:p>
            <a:r>
              <a:rPr lang="en-US" b="1" dirty="0" smtClean="0"/>
              <a:t>Block </a:t>
            </a:r>
            <a:r>
              <a:rPr lang="en-US" b="1" dirty="0"/>
              <a:t>Diagram </a:t>
            </a:r>
            <a:r>
              <a:rPr lang="en-US" b="1" dirty="0" smtClean="0"/>
              <a:t>of </a:t>
            </a:r>
            <a:r>
              <a:rPr lang="en-US" b="1" dirty="0" err="1" smtClean="0"/>
              <a:t>cnn</a:t>
            </a:r>
            <a:r>
              <a:rPr lang="en-US" b="1" dirty="0" smtClean="0"/>
              <a:t>:</a:t>
            </a:r>
            <a:endParaRPr lang="en-US" b="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0717" y="2061714"/>
            <a:ext cx="11041811" cy="408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746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467</TotalTime>
  <Words>1067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Droplet</vt:lpstr>
      <vt:lpstr>COVID-19 DETECTION WITH CHEST X-RAY DATASET USING CNN</vt:lpstr>
      <vt:lpstr>Overview</vt:lpstr>
      <vt:lpstr>Introduction</vt:lpstr>
      <vt:lpstr>Application areas</vt:lpstr>
      <vt:lpstr>LITERATURE SURVEY:</vt:lpstr>
      <vt:lpstr>Design objective </vt:lpstr>
      <vt:lpstr>convolutional neural network(cnn)</vt:lpstr>
      <vt:lpstr>methodology</vt:lpstr>
      <vt:lpstr>Block Diagram of cnn:</vt:lpstr>
      <vt:lpstr>1(A).convolution</vt:lpstr>
      <vt:lpstr>1(B). Rectified Linear Unit(relu) </vt:lpstr>
      <vt:lpstr>2.pooling</vt:lpstr>
      <vt:lpstr>3.flattening</vt:lpstr>
      <vt:lpstr>4.Full Connection:</vt:lpstr>
      <vt:lpstr>PowerPoint Presentation</vt:lpstr>
      <vt:lpstr>PowerPoint Presentation</vt:lpstr>
      <vt:lpstr>Project time line diagram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175</cp:revision>
  <dcterms:created xsi:type="dcterms:W3CDTF">2021-03-01T05:49:17Z</dcterms:created>
  <dcterms:modified xsi:type="dcterms:W3CDTF">2021-03-03T10:51:33Z</dcterms:modified>
</cp:coreProperties>
</file>