
<file path=[Content_Types].xml><?xml version="1.0" encoding="utf-8"?>
<Types xmlns="http://schemas.openxmlformats.org/package/2006/content-types">
  <Default Extension="bin" ContentType="application/vnd.ms-office.activeX"/>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ctiveX/activeX1.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1c1446ad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1c1446ad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1c1446ad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1c1446a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1c1446ad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1c1446ad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1c1446ad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1c1446ad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1c1446ad8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1c1446ad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1c1446ad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1c1446ad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1002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953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435500"/>
          </a:xfrm>
          <a:prstGeom prst="rect">
            <a:avLst/>
          </a:prstGeom>
        </p:spPr>
        <p:txBody>
          <a:bodyPr spcFirstLastPara="1" wrap="square" lIns="91425" tIns="91425" rIns="91425" bIns="91425" anchor="b" anchorCtr="0">
            <a:normAutofit fontScale="90000"/>
          </a:bodyPr>
          <a:lstStyle/>
          <a:p>
            <a:pPr marL="0" lvl="0" indent="0" algn="ctr" rtl="0">
              <a:lnSpc>
                <a:spcPct val="125000"/>
              </a:lnSpc>
              <a:spcBef>
                <a:spcPts val="0"/>
              </a:spcBef>
              <a:spcAft>
                <a:spcPts val="0"/>
              </a:spcAft>
              <a:buNone/>
            </a:pPr>
            <a:r>
              <a:rPr lang="en" sz="3000" b="1">
                <a:highlight>
                  <a:srgbClr val="FFFFFF"/>
                </a:highlight>
              </a:rPr>
              <a:t>Project Title:</a:t>
            </a:r>
            <a:endParaRPr sz="3000" b="1">
              <a:highlight>
                <a:srgbClr val="FFFFFF"/>
              </a:highlight>
            </a:endParaRPr>
          </a:p>
          <a:p>
            <a:pPr marL="0" lvl="0" indent="0" algn="ctr" rtl="0">
              <a:lnSpc>
                <a:spcPct val="125000"/>
              </a:lnSpc>
              <a:spcBef>
                <a:spcPts val="600"/>
              </a:spcBef>
              <a:spcAft>
                <a:spcPts val="0"/>
              </a:spcAft>
              <a:buNone/>
            </a:pPr>
            <a:r>
              <a:rPr lang="en" sz="3000" b="1">
                <a:highlight>
                  <a:srgbClr val="FFFFFF"/>
                </a:highlight>
              </a:rPr>
              <a:t>AMS Solar Energy Prediction Contest</a:t>
            </a:r>
            <a:endParaRPr sz="3000" b="1">
              <a:highlight>
                <a:srgbClr val="FFFFFF"/>
              </a:highlight>
            </a:endParaRPr>
          </a:p>
          <a:p>
            <a:pPr marL="0" lvl="0" indent="0" algn="ctr" rtl="0">
              <a:lnSpc>
                <a:spcPct val="125000"/>
              </a:lnSpc>
              <a:spcBef>
                <a:spcPts val="600"/>
              </a:spcBef>
              <a:spcAft>
                <a:spcPts val="600"/>
              </a:spcAft>
              <a:buNone/>
            </a:pPr>
            <a:r>
              <a:rPr lang="en" sz="2850" b="1">
                <a:highlight>
                  <a:srgbClr val="FFFFFF"/>
                </a:highlight>
              </a:rPr>
              <a:t>Evaluation - I</a:t>
            </a:r>
            <a:endParaRPr sz="2850" b="1">
              <a:highlight>
                <a:srgbClr val="FFFFFF"/>
              </a:highlight>
            </a:endParaRPr>
          </a:p>
        </p:txBody>
      </p:sp>
      <p:sp>
        <p:nvSpPr>
          <p:cNvPr id="55" name="Google Shape;55;p13"/>
          <p:cNvSpPr txBox="1">
            <a:spLocks noGrp="1"/>
          </p:cNvSpPr>
          <p:nvPr>
            <p:ph type="subTitle" idx="1"/>
          </p:nvPr>
        </p:nvSpPr>
        <p:spPr>
          <a:xfrm>
            <a:off x="311700" y="2571750"/>
            <a:ext cx="8520600" cy="105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lvl="0" indent="0" algn="r" rtl="0">
              <a:spcBef>
                <a:spcPts val="0"/>
              </a:spcBef>
              <a:spcAft>
                <a:spcPts val="0"/>
              </a:spcAft>
              <a:buNone/>
            </a:pPr>
            <a:r>
              <a:rPr lang="en" sz="2200">
                <a:solidFill>
                  <a:schemeClr val="dk1"/>
                </a:solidFill>
                <a:latin typeface="Times New Roman"/>
                <a:ea typeface="Times New Roman"/>
                <a:cs typeface="Times New Roman"/>
                <a:sym typeface="Times New Roman"/>
              </a:rPr>
              <a:t>Himank Jain(MT2021054)</a:t>
            </a:r>
            <a:endParaRPr sz="2200">
              <a:solidFill>
                <a:schemeClr val="dk1"/>
              </a:solidFill>
              <a:latin typeface="Times New Roman"/>
              <a:ea typeface="Times New Roman"/>
              <a:cs typeface="Times New Roman"/>
              <a:sym typeface="Times New Roman"/>
            </a:endParaRPr>
          </a:p>
          <a:p>
            <a:pPr marL="0" lvl="0" indent="0" algn="r" rtl="0">
              <a:spcBef>
                <a:spcPts val="0"/>
              </a:spcBef>
              <a:spcAft>
                <a:spcPts val="0"/>
              </a:spcAft>
              <a:buNone/>
            </a:pPr>
            <a:r>
              <a:rPr lang="en" sz="2200">
                <a:solidFill>
                  <a:schemeClr val="dk1"/>
                </a:solidFill>
                <a:latin typeface="Times New Roman"/>
                <a:ea typeface="Times New Roman"/>
                <a:cs typeface="Times New Roman"/>
                <a:sym typeface="Times New Roman"/>
              </a:rPr>
              <a:t>Lakshmi Hegde(MT2021072)</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84F4-9FBB-4B30-9DEB-2A4520BE69FE}"/>
              </a:ext>
            </a:extLst>
          </p:cNvPr>
          <p:cNvSpPr>
            <a:spLocks noGrp="1"/>
          </p:cNvSpPr>
          <p:nvPr>
            <p:ph type="title"/>
          </p:nvPr>
        </p:nvSpPr>
        <p:spPr/>
        <p:txBody>
          <a:bodyPr>
            <a:normAutofit fontScale="90000"/>
          </a:bodyPr>
          <a:lstStyle/>
          <a:p>
            <a:r>
              <a:rPr lang="en-US" dirty="0"/>
              <a:t>Contd..</a:t>
            </a:r>
          </a:p>
        </p:txBody>
      </p:sp>
      <p:sp>
        <p:nvSpPr>
          <p:cNvPr id="3" name="Text Placeholder 2">
            <a:extLst>
              <a:ext uri="{FF2B5EF4-FFF2-40B4-BE49-F238E27FC236}">
                <a16:creationId xmlns:a16="http://schemas.microsoft.com/office/drawing/2014/main" id="{5FD4694F-EE48-476A-8B82-2BBB77A9F84A}"/>
              </a:ext>
            </a:extLst>
          </p:cNvPr>
          <p:cNvSpPr>
            <a:spLocks noGrp="1"/>
          </p:cNvSpPr>
          <p:nvPr>
            <p:ph type="body" idx="1"/>
          </p:nvPr>
        </p:nvSpPr>
        <p:spPr/>
        <p:txBody>
          <a:bodyPr/>
          <a:lstStyle/>
          <a:p>
            <a:r>
              <a:rPr lang="en-US" dirty="0" err="1"/>
              <a:t>Ensembler</a:t>
            </a:r>
            <a:r>
              <a:rPr lang="en-US" dirty="0"/>
              <a:t> vs Precipitation</a:t>
            </a:r>
          </a:p>
          <a:p>
            <a:r>
              <a:rPr lang="en-US" dirty="0"/>
              <a:t>The 1</a:t>
            </a:r>
            <a:r>
              <a:rPr lang="en-US" baseline="30000" dirty="0"/>
              <a:t>st</a:t>
            </a:r>
            <a:r>
              <a:rPr lang="en-US" dirty="0"/>
              <a:t> </a:t>
            </a:r>
            <a:r>
              <a:rPr lang="en-US" dirty="0" err="1"/>
              <a:t>ensembler</a:t>
            </a:r>
            <a:r>
              <a:rPr lang="en-US" dirty="0"/>
              <a:t> on average reports large values of precipitation while ensemble 5</a:t>
            </a:r>
            <a:r>
              <a:rPr lang="en-US" baseline="30000" dirty="0"/>
              <a:t>th</a:t>
            </a:r>
            <a:r>
              <a:rPr lang="en-US" dirty="0"/>
              <a:t> reports less.</a:t>
            </a:r>
          </a:p>
        </p:txBody>
      </p:sp>
      <p:pic>
        <p:nvPicPr>
          <p:cNvPr id="5" name="Picture 4">
            <a:extLst>
              <a:ext uri="{FF2B5EF4-FFF2-40B4-BE49-F238E27FC236}">
                <a16:creationId xmlns:a16="http://schemas.microsoft.com/office/drawing/2014/main" id="{101629E2-C8EA-4950-93EA-D4D7E17F311B}"/>
              </a:ext>
            </a:extLst>
          </p:cNvPr>
          <p:cNvPicPr>
            <a:picLocks noChangeAspect="1"/>
          </p:cNvPicPr>
          <p:nvPr/>
        </p:nvPicPr>
        <p:blipFill>
          <a:blip r:embed="rId2"/>
          <a:stretch>
            <a:fillRect/>
          </a:stretch>
        </p:blipFill>
        <p:spPr>
          <a:xfrm>
            <a:off x="2378989" y="1934839"/>
            <a:ext cx="4145454" cy="2763636"/>
          </a:xfrm>
          <a:prstGeom prst="rect">
            <a:avLst/>
          </a:prstGeom>
        </p:spPr>
      </p:pic>
    </p:spTree>
    <p:extLst>
      <p:ext uri="{BB962C8B-B14F-4D97-AF65-F5344CB8AC3E}">
        <p14:creationId xmlns:p14="http://schemas.microsoft.com/office/powerpoint/2010/main" val="150176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4578-12CE-49B8-B4B5-A49D0F19B635}"/>
              </a:ext>
            </a:extLst>
          </p:cNvPr>
          <p:cNvSpPr>
            <a:spLocks noGrp="1"/>
          </p:cNvSpPr>
          <p:nvPr>
            <p:ph type="title"/>
          </p:nvPr>
        </p:nvSpPr>
        <p:spPr/>
        <p:txBody>
          <a:bodyPr>
            <a:normAutofit fontScale="90000"/>
          </a:bodyPr>
          <a:lstStyle/>
          <a:p>
            <a:r>
              <a:rPr lang="en-US" dirty="0" err="1"/>
              <a:t>Contd</a:t>
            </a:r>
            <a:r>
              <a:rPr lang="en-US" dirty="0"/>
              <a:t>….</a:t>
            </a:r>
          </a:p>
        </p:txBody>
      </p:sp>
      <p:sp>
        <p:nvSpPr>
          <p:cNvPr id="3" name="Text Placeholder 2">
            <a:extLst>
              <a:ext uri="{FF2B5EF4-FFF2-40B4-BE49-F238E27FC236}">
                <a16:creationId xmlns:a16="http://schemas.microsoft.com/office/drawing/2014/main" id="{CC5A8C2E-9273-499B-A52D-F1CDFE4CFC41}"/>
              </a:ext>
            </a:extLst>
          </p:cNvPr>
          <p:cNvSpPr>
            <a:spLocks noGrp="1"/>
          </p:cNvSpPr>
          <p:nvPr>
            <p:ph type="body" idx="1"/>
          </p:nvPr>
        </p:nvSpPr>
        <p:spPr/>
        <p:txBody>
          <a:bodyPr/>
          <a:lstStyle/>
          <a:p>
            <a:r>
              <a:rPr lang="en-US" dirty="0"/>
              <a:t>Hour vs Precipitation</a:t>
            </a:r>
          </a:p>
          <a:p>
            <a:r>
              <a:rPr lang="en-US" dirty="0"/>
              <a:t>Precipitation seems to be higher on first and last recorded hours while lower on 2</a:t>
            </a:r>
            <a:r>
              <a:rPr lang="en-US" baseline="30000" dirty="0"/>
              <a:t>nd</a:t>
            </a:r>
            <a:r>
              <a:rPr lang="en-US" dirty="0"/>
              <a:t> and 4</a:t>
            </a:r>
            <a:r>
              <a:rPr lang="en-US" baseline="30000" dirty="0"/>
              <a:t>th</a:t>
            </a:r>
            <a:r>
              <a:rPr lang="en-US" dirty="0"/>
              <a:t> hours.</a:t>
            </a:r>
          </a:p>
        </p:txBody>
      </p:sp>
      <p:pic>
        <p:nvPicPr>
          <p:cNvPr id="5" name="Picture 4">
            <a:extLst>
              <a:ext uri="{FF2B5EF4-FFF2-40B4-BE49-F238E27FC236}">
                <a16:creationId xmlns:a16="http://schemas.microsoft.com/office/drawing/2014/main" id="{BAC1D650-1193-4B71-A809-06C796C20801}"/>
              </a:ext>
            </a:extLst>
          </p:cNvPr>
          <p:cNvPicPr>
            <a:picLocks noChangeAspect="1"/>
          </p:cNvPicPr>
          <p:nvPr/>
        </p:nvPicPr>
        <p:blipFill>
          <a:blip r:embed="rId2"/>
          <a:stretch>
            <a:fillRect/>
          </a:stretch>
        </p:blipFill>
        <p:spPr>
          <a:xfrm>
            <a:off x="3316637" y="1734841"/>
            <a:ext cx="3998220" cy="2665480"/>
          </a:xfrm>
          <a:prstGeom prst="rect">
            <a:avLst/>
          </a:prstGeom>
        </p:spPr>
      </p:pic>
    </p:spTree>
    <p:extLst>
      <p:ext uri="{BB962C8B-B14F-4D97-AF65-F5344CB8AC3E}">
        <p14:creationId xmlns:p14="http://schemas.microsoft.com/office/powerpoint/2010/main" val="3862557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7391-6D50-40FE-9EEF-49B0005CD091}"/>
              </a:ext>
            </a:extLst>
          </p:cNvPr>
          <p:cNvSpPr>
            <a:spLocks noGrp="1"/>
          </p:cNvSpPr>
          <p:nvPr>
            <p:ph type="title"/>
          </p:nvPr>
        </p:nvSpPr>
        <p:spPr>
          <a:xfrm>
            <a:off x="311700" y="429527"/>
            <a:ext cx="8520600" cy="572700"/>
          </a:xfrm>
        </p:spPr>
        <p:txBody>
          <a:bodyPr>
            <a:normAutofit fontScale="90000"/>
          </a:bodyPr>
          <a:lstStyle/>
          <a:p>
            <a:r>
              <a:rPr lang="en-US" dirty="0" err="1"/>
              <a:t>Contd</a:t>
            </a:r>
            <a:r>
              <a:rPr lang="en-US" dirty="0"/>
              <a:t>…</a:t>
            </a:r>
          </a:p>
        </p:txBody>
      </p:sp>
      <p:sp>
        <p:nvSpPr>
          <p:cNvPr id="3" name="Text Placeholder 2">
            <a:extLst>
              <a:ext uri="{FF2B5EF4-FFF2-40B4-BE49-F238E27FC236}">
                <a16:creationId xmlns:a16="http://schemas.microsoft.com/office/drawing/2014/main" id="{75A5B4B9-E794-4083-A9FA-EA9C320D5F1F}"/>
              </a:ext>
            </a:extLst>
          </p:cNvPr>
          <p:cNvSpPr>
            <a:spLocks noGrp="1"/>
          </p:cNvSpPr>
          <p:nvPr>
            <p:ph type="body" idx="1"/>
          </p:nvPr>
        </p:nvSpPr>
        <p:spPr/>
        <p:txBody>
          <a:bodyPr/>
          <a:lstStyle/>
          <a:p>
            <a:r>
              <a:rPr lang="en-US" dirty="0"/>
              <a:t>Month vs Precipitation</a:t>
            </a:r>
          </a:p>
          <a:p>
            <a:r>
              <a:rPr lang="en-US" dirty="0"/>
              <a:t>The precipitation varies drastically with month</a:t>
            </a:r>
          </a:p>
        </p:txBody>
      </p:sp>
      <p:pic>
        <p:nvPicPr>
          <p:cNvPr id="5" name="Picture 4">
            <a:extLst>
              <a:ext uri="{FF2B5EF4-FFF2-40B4-BE49-F238E27FC236}">
                <a16:creationId xmlns:a16="http://schemas.microsoft.com/office/drawing/2014/main" id="{BBBBF4EC-577E-431E-B270-E8A575F77A5B}"/>
              </a:ext>
            </a:extLst>
          </p:cNvPr>
          <p:cNvPicPr>
            <a:picLocks noChangeAspect="1"/>
          </p:cNvPicPr>
          <p:nvPr/>
        </p:nvPicPr>
        <p:blipFill>
          <a:blip r:embed="rId2"/>
          <a:stretch>
            <a:fillRect/>
          </a:stretch>
        </p:blipFill>
        <p:spPr>
          <a:xfrm>
            <a:off x="1185620" y="1712697"/>
            <a:ext cx="4478667" cy="2985778"/>
          </a:xfrm>
          <a:prstGeom prst="rect">
            <a:avLst/>
          </a:prstGeom>
        </p:spPr>
      </p:pic>
    </p:spTree>
    <p:extLst>
      <p:ext uri="{BB962C8B-B14F-4D97-AF65-F5344CB8AC3E}">
        <p14:creationId xmlns:p14="http://schemas.microsoft.com/office/powerpoint/2010/main" val="146241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D5D3-FB45-4413-8678-670F33A403CF}"/>
              </a:ext>
            </a:extLst>
          </p:cNvPr>
          <p:cNvSpPr>
            <a:spLocks noGrp="1"/>
          </p:cNvSpPr>
          <p:nvPr>
            <p:ph type="title"/>
          </p:nvPr>
        </p:nvSpPr>
        <p:spPr/>
        <p:txBody>
          <a:bodyPr>
            <a:normAutofit fontScale="90000"/>
          </a:bodyPr>
          <a:lstStyle/>
          <a:p>
            <a:r>
              <a:rPr lang="en-US" dirty="0" err="1"/>
              <a:t>Contd</a:t>
            </a:r>
            <a:r>
              <a:rPr lang="en-US" dirty="0"/>
              <a:t>…</a:t>
            </a:r>
          </a:p>
        </p:txBody>
      </p:sp>
      <p:sp>
        <p:nvSpPr>
          <p:cNvPr id="3" name="Text Placeholder 2">
            <a:extLst>
              <a:ext uri="{FF2B5EF4-FFF2-40B4-BE49-F238E27FC236}">
                <a16:creationId xmlns:a16="http://schemas.microsoft.com/office/drawing/2014/main" id="{6E1CDB8B-52C8-4EB4-A2D8-CD08A4A67861}"/>
              </a:ext>
            </a:extLst>
          </p:cNvPr>
          <p:cNvSpPr>
            <a:spLocks noGrp="1"/>
          </p:cNvSpPr>
          <p:nvPr>
            <p:ph type="body" idx="1"/>
          </p:nvPr>
        </p:nvSpPr>
        <p:spPr/>
        <p:txBody>
          <a:bodyPr/>
          <a:lstStyle/>
          <a:p>
            <a:r>
              <a:rPr lang="en-US" dirty="0"/>
              <a:t>Year vs Precipitation</a:t>
            </a:r>
          </a:p>
          <a:p>
            <a:r>
              <a:rPr lang="en-US" dirty="0"/>
              <a:t>There seems to be a peek in precipitation in 2004 and a sudden drop the following year in 2005.</a:t>
            </a:r>
          </a:p>
          <a:p>
            <a:endParaRPr lang="en-US" dirty="0"/>
          </a:p>
        </p:txBody>
      </p:sp>
      <p:pic>
        <p:nvPicPr>
          <p:cNvPr id="5" name="Picture 4">
            <a:extLst>
              <a:ext uri="{FF2B5EF4-FFF2-40B4-BE49-F238E27FC236}">
                <a16:creationId xmlns:a16="http://schemas.microsoft.com/office/drawing/2014/main" id="{F4A06105-1B84-4D93-B397-11A391AEE4CA}"/>
              </a:ext>
            </a:extLst>
          </p:cNvPr>
          <p:cNvPicPr>
            <a:picLocks noChangeAspect="1"/>
          </p:cNvPicPr>
          <p:nvPr/>
        </p:nvPicPr>
        <p:blipFill>
          <a:blip r:embed="rId3"/>
          <a:stretch>
            <a:fillRect/>
          </a:stretch>
        </p:blipFill>
        <p:spPr>
          <a:xfrm>
            <a:off x="2673458" y="1905321"/>
            <a:ext cx="4346931" cy="2897954"/>
          </a:xfrm>
          <a:prstGeom prst="rect">
            <a:avLst/>
          </a:prstGeom>
        </p:spPr>
      </p:pic>
    </p:spTree>
    <p:extLst>
      <p:ext uri="{BB962C8B-B14F-4D97-AF65-F5344CB8AC3E}">
        <p14:creationId xmlns:p14="http://schemas.microsoft.com/office/powerpoint/2010/main" val="357579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08DB-D7D8-4B0D-8878-B01A2DD3FC0D}"/>
              </a:ext>
            </a:extLst>
          </p:cNvPr>
          <p:cNvSpPr>
            <a:spLocks noGrp="1"/>
          </p:cNvSpPr>
          <p:nvPr>
            <p:ph type="title"/>
          </p:nvPr>
        </p:nvSpPr>
        <p:spPr>
          <a:xfrm>
            <a:off x="311700" y="445025"/>
            <a:ext cx="8520600" cy="453877"/>
          </a:xfrm>
        </p:spPr>
        <p:txBody>
          <a:bodyPr>
            <a:normAutofit fontScale="90000"/>
          </a:bodyPr>
          <a:lstStyle/>
          <a:p>
            <a:r>
              <a:rPr lang="en-US" dirty="0" err="1"/>
              <a:t>Contd</a:t>
            </a:r>
            <a:r>
              <a:rPr lang="en-US" dirty="0"/>
              <a:t>…</a:t>
            </a:r>
          </a:p>
        </p:txBody>
      </p:sp>
      <p:sp>
        <p:nvSpPr>
          <p:cNvPr id="3" name="Text Placeholder 2">
            <a:extLst>
              <a:ext uri="{FF2B5EF4-FFF2-40B4-BE49-F238E27FC236}">
                <a16:creationId xmlns:a16="http://schemas.microsoft.com/office/drawing/2014/main" id="{F90A769D-B90D-4AD3-A529-8CF85FEE3C8B}"/>
              </a:ext>
            </a:extLst>
          </p:cNvPr>
          <p:cNvSpPr>
            <a:spLocks noGrp="1"/>
          </p:cNvSpPr>
          <p:nvPr>
            <p:ph type="body" idx="1"/>
          </p:nvPr>
        </p:nvSpPr>
        <p:spPr>
          <a:xfrm>
            <a:off x="311700" y="953146"/>
            <a:ext cx="8520600" cy="3615729"/>
          </a:xfrm>
        </p:spPr>
        <p:txBody>
          <a:bodyPr/>
          <a:lstStyle/>
          <a:p>
            <a:r>
              <a:rPr lang="en-US" dirty="0"/>
              <a:t>Station vs Expected Energy</a:t>
            </a:r>
          </a:p>
          <a:p>
            <a:r>
              <a:rPr lang="en-US" dirty="0"/>
              <a:t>The average expected energy in each station seems to vary largely. This is probably due to their relative position with respect to each other.</a:t>
            </a:r>
          </a:p>
        </p:txBody>
      </p:sp>
      <p:pic>
        <p:nvPicPr>
          <p:cNvPr id="5" name="Picture 4">
            <a:extLst>
              <a:ext uri="{FF2B5EF4-FFF2-40B4-BE49-F238E27FC236}">
                <a16:creationId xmlns:a16="http://schemas.microsoft.com/office/drawing/2014/main" id="{B4B1C2A8-71A1-40A5-9066-0E8AAD482963}"/>
              </a:ext>
            </a:extLst>
          </p:cNvPr>
          <p:cNvPicPr>
            <a:picLocks noChangeAspect="1"/>
          </p:cNvPicPr>
          <p:nvPr/>
        </p:nvPicPr>
        <p:blipFill>
          <a:blip r:embed="rId3"/>
          <a:stretch>
            <a:fillRect/>
          </a:stretch>
        </p:blipFill>
        <p:spPr>
          <a:xfrm>
            <a:off x="2092271" y="1909749"/>
            <a:ext cx="4850626" cy="3233751"/>
          </a:xfrm>
          <a:prstGeom prst="rect">
            <a:avLst/>
          </a:prstGeom>
        </p:spPr>
      </p:pic>
    </p:spTree>
    <p:extLst>
      <p:ext uri="{BB962C8B-B14F-4D97-AF65-F5344CB8AC3E}">
        <p14:creationId xmlns:p14="http://schemas.microsoft.com/office/powerpoint/2010/main" val="136609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800A-F9B8-4EFB-BF4B-ECA9C8308650}"/>
              </a:ext>
            </a:extLst>
          </p:cNvPr>
          <p:cNvSpPr>
            <a:spLocks noGrp="1"/>
          </p:cNvSpPr>
          <p:nvPr>
            <p:ph type="title"/>
          </p:nvPr>
        </p:nvSpPr>
        <p:spPr/>
        <p:txBody>
          <a:bodyPr>
            <a:normAutofit fontScale="90000"/>
          </a:bodyPr>
          <a:lstStyle/>
          <a:p>
            <a:r>
              <a:rPr lang="en-US" dirty="0" err="1"/>
              <a:t>Contd</a:t>
            </a:r>
            <a:r>
              <a:rPr lang="en-US" dirty="0"/>
              <a:t>…</a:t>
            </a:r>
          </a:p>
        </p:txBody>
      </p:sp>
      <p:sp>
        <p:nvSpPr>
          <p:cNvPr id="3" name="Text Placeholder 2">
            <a:extLst>
              <a:ext uri="{FF2B5EF4-FFF2-40B4-BE49-F238E27FC236}">
                <a16:creationId xmlns:a16="http://schemas.microsoft.com/office/drawing/2014/main" id="{988B59B0-072C-4E2F-8F9A-122948181932}"/>
              </a:ext>
            </a:extLst>
          </p:cNvPr>
          <p:cNvSpPr>
            <a:spLocks noGrp="1"/>
          </p:cNvSpPr>
          <p:nvPr>
            <p:ph type="body" idx="1"/>
          </p:nvPr>
        </p:nvSpPr>
        <p:spPr/>
        <p:txBody>
          <a:bodyPr/>
          <a:lstStyle/>
          <a:p>
            <a:r>
              <a:rPr lang="en-US" dirty="0"/>
              <a:t>Station vs Precipitation</a:t>
            </a:r>
          </a:p>
          <a:p>
            <a:r>
              <a:rPr lang="en-US" dirty="0"/>
              <a:t>Interesting….. There seems to be some trend which is contradicting the previous plot.</a:t>
            </a:r>
          </a:p>
        </p:txBody>
      </p:sp>
      <p:pic>
        <p:nvPicPr>
          <p:cNvPr id="5" name="Picture 4">
            <a:extLst>
              <a:ext uri="{FF2B5EF4-FFF2-40B4-BE49-F238E27FC236}">
                <a16:creationId xmlns:a16="http://schemas.microsoft.com/office/drawing/2014/main" id="{4590319B-7441-4FC3-8FAD-D09901B7A016}"/>
              </a:ext>
            </a:extLst>
          </p:cNvPr>
          <p:cNvPicPr>
            <a:picLocks noChangeAspect="1"/>
          </p:cNvPicPr>
          <p:nvPr/>
        </p:nvPicPr>
        <p:blipFill>
          <a:blip r:embed="rId2"/>
          <a:stretch>
            <a:fillRect/>
          </a:stretch>
        </p:blipFill>
        <p:spPr>
          <a:xfrm>
            <a:off x="1686896" y="1813080"/>
            <a:ext cx="4705812" cy="3137209"/>
          </a:xfrm>
          <a:prstGeom prst="rect">
            <a:avLst/>
          </a:prstGeom>
        </p:spPr>
      </p:pic>
    </p:spTree>
    <p:extLst>
      <p:ext uri="{BB962C8B-B14F-4D97-AF65-F5344CB8AC3E}">
        <p14:creationId xmlns:p14="http://schemas.microsoft.com/office/powerpoint/2010/main" val="1932141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A7F9-0490-4ACA-BDB3-269BB895A073}"/>
              </a:ext>
            </a:extLst>
          </p:cNvPr>
          <p:cNvSpPr>
            <a:spLocks noGrp="1"/>
          </p:cNvSpPr>
          <p:nvPr>
            <p:ph type="title"/>
          </p:nvPr>
        </p:nvSpPr>
        <p:spPr/>
        <p:txBody>
          <a:bodyPr>
            <a:normAutofit fontScale="90000"/>
          </a:bodyPr>
          <a:lstStyle/>
          <a:p>
            <a:r>
              <a:rPr lang="en-US" dirty="0" err="1"/>
              <a:t>Contd</a:t>
            </a:r>
            <a:r>
              <a:rPr lang="en-US" dirty="0"/>
              <a:t>…</a:t>
            </a:r>
          </a:p>
        </p:txBody>
      </p:sp>
      <p:sp>
        <p:nvSpPr>
          <p:cNvPr id="3" name="Text Placeholder 2">
            <a:extLst>
              <a:ext uri="{FF2B5EF4-FFF2-40B4-BE49-F238E27FC236}">
                <a16:creationId xmlns:a16="http://schemas.microsoft.com/office/drawing/2014/main" id="{1C8A0809-3B9A-4E7C-867E-2F0B4FEEDB34}"/>
              </a:ext>
            </a:extLst>
          </p:cNvPr>
          <p:cNvSpPr>
            <a:spLocks noGrp="1"/>
          </p:cNvSpPr>
          <p:nvPr>
            <p:ph type="body" idx="1"/>
          </p:nvPr>
        </p:nvSpPr>
        <p:spPr/>
        <p:txBody>
          <a:bodyPr/>
          <a:lstStyle/>
          <a:p>
            <a:r>
              <a:rPr lang="en-US" dirty="0"/>
              <a:t>Precipitation vs Energy</a:t>
            </a:r>
          </a:p>
          <a:p>
            <a:r>
              <a:rPr lang="en-US" dirty="0"/>
              <a:t>The expected energy for a station seems to be inversely proportional to its precipitation!</a:t>
            </a:r>
          </a:p>
        </p:txBody>
      </p:sp>
      <p:pic>
        <p:nvPicPr>
          <p:cNvPr id="5" name="Picture 4">
            <a:extLst>
              <a:ext uri="{FF2B5EF4-FFF2-40B4-BE49-F238E27FC236}">
                <a16:creationId xmlns:a16="http://schemas.microsoft.com/office/drawing/2014/main" id="{99751B34-A1F6-4B07-B434-CB42E87BE38F}"/>
              </a:ext>
            </a:extLst>
          </p:cNvPr>
          <p:cNvPicPr>
            <a:picLocks noChangeAspect="1"/>
          </p:cNvPicPr>
          <p:nvPr/>
        </p:nvPicPr>
        <p:blipFill>
          <a:blip r:embed="rId2"/>
          <a:stretch>
            <a:fillRect/>
          </a:stretch>
        </p:blipFill>
        <p:spPr>
          <a:xfrm>
            <a:off x="2022528" y="1814915"/>
            <a:ext cx="4587155" cy="3058104"/>
          </a:xfrm>
          <a:prstGeom prst="rect">
            <a:avLst/>
          </a:prstGeom>
        </p:spPr>
      </p:pic>
    </p:spTree>
    <p:extLst>
      <p:ext uri="{BB962C8B-B14F-4D97-AF65-F5344CB8AC3E}">
        <p14:creationId xmlns:p14="http://schemas.microsoft.com/office/powerpoint/2010/main" val="3712068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F804-20E9-4036-9B2E-409728BC6B81}"/>
              </a:ext>
            </a:extLst>
          </p:cNvPr>
          <p:cNvSpPr>
            <a:spLocks noGrp="1"/>
          </p:cNvSpPr>
          <p:nvPr>
            <p:ph type="title"/>
          </p:nvPr>
        </p:nvSpPr>
        <p:spPr/>
        <p:txBody>
          <a:bodyPr>
            <a:normAutofit fontScale="90000"/>
          </a:bodyPr>
          <a:lstStyle/>
          <a:p>
            <a:r>
              <a:rPr lang="en-US" dirty="0" err="1"/>
              <a:t>Contd</a:t>
            </a:r>
            <a:r>
              <a:rPr lang="en-US" dirty="0"/>
              <a:t>…</a:t>
            </a:r>
          </a:p>
        </p:txBody>
      </p:sp>
      <p:sp>
        <p:nvSpPr>
          <p:cNvPr id="3" name="Text Placeholder 2">
            <a:extLst>
              <a:ext uri="{FF2B5EF4-FFF2-40B4-BE49-F238E27FC236}">
                <a16:creationId xmlns:a16="http://schemas.microsoft.com/office/drawing/2014/main" id="{51E8C593-ECA9-4C6B-A62B-5C9303774586}"/>
              </a:ext>
            </a:extLst>
          </p:cNvPr>
          <p:cNvSpPr>
            <a:spLocks noGrp="1"/>
          </p:cNvSpPr>
          <p:nvPr>
            <p:ph type="body" idx="1"/>
          </p:nvPr>
        </p:nvSpPr>
        <p:spPr/>
        <p:txBody>
          <a:bodyPr/>
          <a:lstStyle/>
          <a:p>
            <a:r>
              <a:rPr lang="en-US" dirty="0" err="1"/>
              <a:t>Precipitaton</a:t>
            </a:r>
            <a:r>
              <a:rPr lang="en-US" dirty="0"/>
              <a:t> vs Energy</a:t>
            </a:r>
          </a:p>
          <a:p>
            <a:r>
              <a:rPr lang="en-US" dirty="0"/>
              <a:t>Inverse Trend.</a:t>
            </a:r>
          </a:p>
          <a:p>
            <a:r>
              <a:rPr lang="en-US" dirty="0" err="1"/>
              <a:t>Infact</a:t>
            </a:r>
            <a:r>
              <a:rPr lang="en-US" dirty="0"/>
              <a:t>, the correlation between average precipitation and expected energy for each station is -0.83. They are highly correlated.</a:t>
            </a:r>
          </a:p>
        </p:txBody>
      </p:sp>
      <p:pic>
        <p:nvPicPr>
          <p:cNvPr id="5" name="Picture 4">
            <a:extLst>
              <a:ext uri="{FF2B5EF4-FFF2-40B4-BE49-F238E27FC236}">
                <a16:creationId xmlns:a16="http://schemas.microsoft.com/office/drawing/2014/main" id="{584036AD-1083-4B71-9951-85B95F9DD903}"/>
              </a:ext>
            </a:extLst>
          </p:cNvPr>
          <p:cNvPicPr>
            <a:picLocks noChangeAspect="1"/>
          </p:cNvPicPr>
          <p:nvPr/>
        </p:nvPicPr>
        <p:blipFill>
          <a:blip r:embed="rId2"/>
          <a:stretch>
            <a:fillRect/>
          </a:stretch>
        </p:blipFill>
        <p:spPr>
          <a:xfrm>
            <a:off x="1929539" y="2292040"/>
            <a:ext cx="4579406" cy="3052938"/>
          </a:xfrm>
          <a:prstGeom prst="rect">
            <a:avLst/>
          </a:prstGeom>
        </p:spPr>
      </p:pic>
    </p:spTree>
    <p:extLst>
      <p:ext uri="{BB962C8B-B14F-4D97-AF65-F5344CB8AC3E}">
        <p14:creationId xmlns:p14="http://schemas.microsoft.com/office/powerpoint/2010/main" val="3449555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33EA-A64D-4058-98D9-D5B25E1A264C}"/>
              </a:ext>
            </a:extLst>
          </p:cNvPr>
          <p:cNvSpPr>
            <a:spLocks noGrp="1"/>
          </p:cNvSpPr>
          <p:nvPr>
            <p:ph type="title"/>
          </p:nvPr>
        </p:nvSpPr>
        <p:spPr/>
        <p:txBody>
          <a:bodyPr>
            <a:normAutofit fontScale="90000"/>
          </a:bodyPr>
          <a:lstStyle/>
          <a:p>
            <a:r>
              <a:rPr lang="en-US" dirty="0"/>
              <a:t>Modelling Error(MAE):</a:t>
            </a:r>
          </a:p>
        </p:txBody>
      </p:sp>
      <p:sp>
        <p:nvSpPr>
          <p:cNvPr id="3" name="Text Placeholder 2">
            <a:extLst>
              <a:ext uri="{FF2B5EF4-FFF2-40B4-BE49-F238E27FC236}">
                <a16:creationId xmlns:a16="http://schemas.microsoft.com/office/drawing/2014/main" id="{462FAFA4-5699-4007-AB77-57C3485BCDE7}"/>
              </a:ext>
            </a:extLst>
          </p:cNvPr>
          <p:cNvSpPr>
            <a:spLocks noGrp="1"/>
          </p:cNvSpPr>
          <p:nvPr>
            <p:ph type="body" idx="1"/>
          </p:nvPr>
        </p:nvSpPr>
        <p:spPr/>
        <p:txBody>
          <a:bodyPr/>
          <a:lstStyle/>
          <a:p>
            <a:pPr>
              <a:buFont typeface="Arial" panose="020B0604020202020204" pitchFamily="34" charset="0"/>
              <a:buChar char="•"/>
            </a:pPr>
            <a:r>
              <a:rPr lang="en-US" dirty="0"/>
              <a:t>Simple </a:t>
            </a:r>
            <a:r>
              <a:rPr lang="en-US" dirty="0" err="1"/>
              <a:t>Prec</a:t>
            </a:r>
            <a:r>
              <a:rPr lang="en-US" dirty="0"/>
              <a:t> mean VS Energy (Univariate) LR: 7929137</a:t>
            </a:r>
          </a:p>
          <a:p>
            <a:pPr>
              <a:buFont typeface="Arial" panose="020B0604020202020204" pitchFamily="34" charset="0"/>
              <a:buChar char="•"/>
            </a:pPr>
            <a:r>
              <a:rPr lang="en-US" dirty="0"/>
              <a:t>Multivariate Linear Regression: </a:t>
            </a:r>
            <a:r>
              <a:rPr lang="en-US" b="0" i="0" dirty="0">
                <a:effectLst/>
                <a:latin typeface="Inter"/>
              </a:rPr>
              <a:t>3255361.03257</a:t>
            </a:r>
          </a:p>
          <a:p>
            <a:pPr>
              <a:buFont typeface="Arial" panose="020B0604020202020204" pitchFamily="34" charset="0"/>
              <a:buChar char="•"/>
            </a:pPr>
            <a:r>
              <a:rPr lang="en-US" dirty="0"/>
              <a:t>Ridge Regression: </a:t>
            </a:r>
            <a:r>
              <a:rPr lang="en-US" b="0" i="0" dirty="0">
                <a:effectLst/>
                <a:latin typeface="Inter"/>
              </a:rPr>
              <a:t>3255344</a:t>
            </a:r>
          </a:p>
          <a:p>
            <a:pPr>
              <a:buFont typeface="Arial" panose="020B0604020202020204" pitchFamily="34" charset="0"/>
              <a:buChar char="•"/>
            </a:pPr>
            <a:r>
              <a:rPr lang="en-US" dirty="0"/>
              <a:t>RF: </a:t>
            </a:r>
            <a:r>
              <a:rPr lang="en-US" b="0" i="0" dirty="0">
                <a:effectLst/>
                <a:latin typeface="Inter"/>
              </a:rPr>
              <a:t>3249814</a:t>
            </a:r>
          </a:p>
          <a:p>
            <a:pPr>
              <a:buFont typeface="Arial" panose="020B0604020202020204" pitchFamily="34" charset="0"/>
              <a:buChar char="•"/>
            </a:pPr>
            <a:r>
              <a:rPr lang="en-US" dirty="0">
                <a:latin typeface="Inter"/>
              </a:rPr>
              <a:t>Kernel LR: </a:t>
            </a:r>
            <a:r>
              <a:rPr lang="en-US" sz="1800" i="0" dirty="0">
                <a:effectLst/>
                <a:latin typeface="Arial" panose="020B0604020202020204" pitchFamily="34" charset="0"/>
              </a:rPr>
              <a:t>3378505</a:t>
            </a:r>
          </a:p>
          <a:p>
            <a:pPr>
              <a:buFont typeface="Arial" panose="020B0604020202020204" pitchFamily="34" charset="0"/>
              <a:buChar char="•"/>
            </a:pPr>
            <a:r>
              <a:rPr lang="en-US" b="0" dirty="0">
                <a:latin typeface="Arial" panose="020B0604020202020204" pitchFamily="34" charset="0"/>
              </a:rPr>
              <a:t>SVR: </a:t>
            </a:r>
            <a:r>
              <a:rPr lang="en-US" sz="1800" b="0" i="0" dirty="0">
                <a:effectLst/>
                <a:latin typeface="Inter"/>
              </a:rPr>
              <a:t>3338213,def(3551392)</a:t>
            </a:r>
            <a:endParaRPr lang="en-US" b="0" i="0" dirty="0">
              <a:effectLst/>
              <a:latin typeface="Inter"/>
            </a:endParaRPr>
          </a:p>
          <a:p>
            <a:pPr>
              <a:buFont typeface="Arial" panose="020B0604020202020204" pitchFamily="34" charset="0"/>
              <a:buChar char="•"/>
            </a:pPr>
            <a:r>
              <a:rPr lang="en-US" dirty="0">
                <a:latin typeface="Inter"/>
              </a:rPr>
              <a:t>GBR: </a:t>
            </a:r>
            <a:r>
              <a:rPr lang="en-US" b="0" i="0" dirty="0">
                <a:effectLst/>
                <a:latin typeface="Inter"/>
              </a:rPr>
              <a:t>3236471</a:t>
            </a:r>
          </a:p>
          <a:p>
            <a:pPr>
              <a:buFont typeface="Arial" panose="020B0604020202020204" pitchFamily="34" charset="0"/>
              <a:buChar char="•"/>
            </a:pPr>
            <a:r>
              <a:rPr lang="en-US" dirty="0">
                <a:latin typeface="Inter"/>
              </a:rPr>
              <a:t>XGB: 3174168, def(</a:t>
            </a:r>
            <a:r>
              <a:rPr lang="en-US" sz="1800" b="0" i="0" dirty="0">
                <a:effectLst/>
                <a:latin typeface="Inter"/>
              </a:rPr>
              <a:t>3286766)</a:t>
            </a:r>
            <a:endParaRPr lang="en-US" b="0" i="0" dirty="0">
              <a:effectLst/>
              <a:latin typeface="Inter"/>
            </a:endParaRPr>
          </a:p>
          <a:p>
            <a:pPr>
              <a:buFont typeface="Arial" panose="020B0604020202020204" pitchFamily="34" charset="0"/>
              <a:buChar char="•"/>
            </a:pPr>
            <a:endParaRPr lang="en-US" b="0" i="0" dirty="0">
              <a:effectLst/>
              <a:latin typeface="Inter"/>
            </a:endParaRPr>
          </a:p>
          <a:p>
            <a:pPr>
              <a:buFont typeface="Arial" panose="020B0604020202020204" pitchFamily="34" charset="0"/>
              <a:buChar char="•"/>
            </a:pPr>
            <a:endParaRPr lang="en-US" b="0" i="0" dirty="0">
              <a:effectLst/>
              <a:latin typeface="Inter"/>
            </a:endParaRPr>
          </a:p>
          <a:p>
            <a:pPr>
              <a:buFont typeface="Arial" panose="020B0604020202020204" pitchFamily="34" charset="0"/>
              <a:buChar char="•"/>
            </a:pPr>
            <a:endParaRPr lang="en-US" dirty="0"/>
          </a:p>
        </p:txBody>
      </p:sp>
      <p:sp>
        <p:nvSpPr>
          <p:cNvPr id="8" name="Rectangle 5">
            <a:extLst>
              <a:ext uri="{FF2B5EF4-FFF2-40B4-BE49-F238E27FC236}">
                <a16:creationId xmlns:a16="http://schemas.microsoft.com/office/drawing/2014/main" id="{B00D7687-F550-407D-8FB8-F1BCFCF94C7A}"/>
              </a:ext>
            </a:extLst>
          </p:cNvPr>
          <p:cNvSpPr>
            <a:spLocks noChangeArrowheads="1"/>
          </p:cNvSpPr>
          <p:nvPr/>
        </p:nvSpPr>
        <p:spPr bwMode="auto">
          <a:xfrm>
            <a:off x="152400" y="139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A796AE72-724E-45F9-BB55-61B28BD9C80F}"/>
              </a:ext>
            </a:extLst>
          </p:cNvPr>
          <p:cNvSpPr>
            <a:spLocks noChangeArrowheads="1"/>
          </p:cNvSpPr>
          <p:nvPr/>
        </p:nvSpPr>
        <p:spPr bwMode="auto">
          <a:xfrm>
            <a:off x="152400" y="1524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11" name="Rectangle 8">
            <a:extLst>
              <a:ext uri="{FF2B5EF4-FFF2-40B4-BE49-F238E27FC236}">
                <a16:creationId xmlns:a16="http://schemas.microsoft.com/office/drawing/2014/main" id="{25F79584-9584-4DBE-95FA-91874546F87B}"/>
              </a:ext>
            </a:extLst>
          </p:cNvPr>
          <p:cNvSpPr>
            <a:spLocks noChangeArrowheads="1"/>
          </p:cNvSpPr>
          <p:nvPr/>
        </p:nvSpPr>
        <p:spPr bwMode="auto">
          <a:xfrm>
            <a:off x="152400" y="15240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inheri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ontrols>
      <mc:AlternateContent xmlns:mc="http://schemas.openxmlformats.org/markup-compatibility/2006">
        <mc:Choice xmlns:v="urn:schemas-microsoft-com:vml" Requires="v">
          <p:control spid="1034" name="HTMLCheckbox1" r:id="rId2" imgW="1371600" imgH="266760"/>
        </mc:Choice>
        <mc:Fallback>
          <p:control name="HTMLCheckbox1" r:id="rId2" imgW="1371600" imgH="266760">
            <p:pic>
              <p:nvPicPr>
                <p:cNvPr id="9" name="HTMLCheckbox1">
                  <a:extLst>
                    <a:ext uri="{FF2B5EF4-FFF2-40B4-BE49-F238E27FC236}">
                      <a16:creationId xmlns:a16="http://schemas.microsoft.com/office/drawing/2014/main" id="{628C6BDE-3D32-4F34-8816-479254243708}"/>
                    </a:ext>
                  </a:extLst>
                </p:cNvPr>
                <p:cNvPicPr preferRelativeResize="0">
                  <a:picLocks noChangeArrowheads="1" noChangeShapeType="1"/>
                </p:cNvPicPr>
                <p:nvPr/>
              </p:nvPicPr>
              <p:blipFill>
                <a:blip r:embed="rId4"/>
                <a:srcRect/>
                <a:stretch>
                  <a:fillRect/>
                </a:stretch>
              </p:blipFill>
              <p:spPr bwMode="auto">
                <a:xfrm>
                  <a:off x="152400" y="152400"/>
                  <a:ext cx="1371600" cy="2667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052483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2C8E-0B6F-4F1D-B5A8-11A5FBD2F02F}"/>
              </a:ext>
            </a:extLst>
          </p:cNvPr>
          <p:cNvSpPr>
            <a:spLocks noGrp="1"/>
          </p:cNvSpPr>
          <p:nvPr>
            <p:ph type="title"/>
          </p:nvPr>
        </p:nvSpPr>
        <p:spPr/>
        <p:txBody>
          <a:bodyPr>
            <a:normAutofit fontScale="90000"/>
          </a:bodyPr>
          <a:lstStyle/>
          <a:p>
            <a:r>
              <a:rPr lang="en-US" dirty="0"/>
              <a:t>Final Results:</a:t>
            </a:r>
          </a:p>
        </p:txBody>
      </p:sp>
      <p:sp>
        <p:nvSpPr>
          <p:cNvPr id="3" name="Text Placeholder 2">
            <a:extLst>
              <a:ext uri="{FF2B5EF4-FFF2-40B4-BE49-F238E27FC236}">
                <a16:creationId xmlns:a16="http://schemas.microsoft.com/office/drawing/2014/main" id="{31FD3F07-848E-449C-8D4F-98F354C5FD77}"/>
              </a:ext>
            </a:extLst>
          </p:cNvPr>
          <p:cNvSpPr>
            <a:spLocks noGrp="1"/>
          </p:cNvSpPr>
          <p:nvPr>
            <p:ph type="body" idx="1"/>
          </p:nvPr>
        </p:nvSpPr>
        <p:spPr/>
        <p:txBody>
          <a:bodyPr/>
          <a:lstStyle/>
          <a:p>
            <a:r>
              <a:rPr lang="en-US" dirty="0"/>
              <a:t>The best results (Least MAE) in public data set were obtained by using XGB</a:t>
            </a:r>
          </a:p>
          <a:p>
            <a:r>
              <a:rPr lang="en-US">
                <a:latin typeface="Inter"/>
              </a:rPr>
              <a:t>3174168</a:t>
            </a:r>
            <a:endParaRPr lang="en-US" dirty="0"/>
          </a:p>
        </p:txBody>
      </p:sp>
    </p:spTree>
    <p:extLst>
      <p:ext uri="{BB962C8B-B14F-4D97-AF65-F5344CB8AC3E}">
        <p14:creationId xmlns:p14="http://schemas.microsoft.com/office/powerpoint/2010/main" val="1881728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just" rtl="0">
              <a:spcBef>
                <a:spcPts val="0"/>
              </a:spcBef>
              <a:spcAft>
                <a:spcPts val="1200"/>
              </a:spcAft>
              <a:buNone/>
            </a:pPr>
            <a:r>
              <a:rPr lang="en" sz="2000">
                <a:solidFill>
                  <a:schemeClr val="dk1"/>
                </a:solidFill>
                <a:highlight>
                  <a:srgbClr val="FFFFFF"/>
                </a:highlight>
                <a:latin typeface="Times New Roman"/>
                <a:ea typeface="Times New Roman"/>
                <a:cs typeface="Times New Roman"/>
                <a:sym typeface="Times New Roman"/>
              </a:rPr>
              <a:t>Renewable energy sources, such as solar and wind, offer many environmental advantages over fossil fuels for electricity generation, but the energy produced by them fluctuates with changing weather conditions. Electric utility companies need accurate forecasts of energy production in order to have the right balance of renewable and fossil fuels available. Goal of this project is to discover which statistical and machine learning techniques provide the best short term predictions of solar energy production.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format: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a:solidFill>
                  <a:schemeClr val="dk1"/>
                </a:solidFill>
                <a:latin typeface="Times New Roman"/>
                <a:ea typeface="Times New Roman"/>
                <a:cs typeface="Times New Roman"/>
                <a:sym typeface="Times New Roman"/>
              </a:rPr>
              <a:t>Training data:</a:t>
            </a:r>
            <a:endParaRPr sz="2000">
              <a:solidFill>
                <a:schemeClr val="dk1"/>
              </a:solidFill>
              <a:latin typeface="Times New Roman"/>
              <a:ea typeface="Times New Roman"/>
              <a:cs typeface="Times New Roman"/>
              <a:sym typeface="Times New Roman"/>
            </a:endParaRPr>
          </a:p>
          <a:p>
            <a:pPr marL="0" lvl="0" indent="457200" algn="just" rtl="0">
              <a:spcBef>
                <a:spcPts val="1200"/>
              </a:spcBef>
              <a:spcAft>
                <a:spcPts val="0"/>
              </a:spcAft>
              <a:buNone/>
            </a:pPr>
            <a:r>
              <a:rPr lang="en" sz="2000">
                <a:solidFill>
                  <a:schemeClr val="dk1"/>
                </a:solidFill>
                <a:latin typeface="Times New Roman"/>
                <a:ea typeface="Times New Roman"/>
                <a:cs typeface="Times New Roman"/>
                <a:sym typeface="Times New Roman"/>
              </a:rPr>
              <a:t>The total data for each of the model variables , are stored in a multidimensional array , in netCDF4 files. Each netCDF file contains the latitude-longitude grid  and timestamp values  as well as metadata listing the full names of each variable  and the associated units.</a:t>
            </a:r>
            <a:endParaRPr sz="20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en" sz="2000">
                <a:solidFill>
                  <a:schemeClr val="dk1"/>
                </a:solidFill>
                <a:highlight>
                  <a:srgbClr val="FFFFFF"/>
                </a:highlight>
                <a:latin typeface="Times New Roman"/>
                <a:ea typeface="Times New Roman"/>
                <a:cs typeface="Times New Roman"/>
                <a:sym typeface="Times New Roman"/>
              </a:rPr>
              <a:t>train.csv contains the total daily incoming solar energy in at 98 Oklahoma Mesonet sites that have been in continuous operation since January 1, 1994.</a:t>
            </a:r>
            <a:endParaRPr sz="20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0" lvl="0" indent="0" algn="just" rtl="0">
              <a:spcBef>
                <a:spcPts val="1200"/>
              </a:spcBef>
              <a:spcAft>
                <a:spcPts val="120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2000">
                <a:solidFill>
                  <a:schemeClr val="dk1"/>
                </a:solidFill>
                <a:latin typeface="Times New Roman"/>
                <a:ea typeface="Times New Roman"/>
                <a:cs typeface="Times New Roman"/>
                <a:sym typeface="Times New Roman"/>
              </a:rPr>
              <a:t>station_info.csv contains the latitude, longitudes, and elevation (meters) of each Mesonet station.</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Target:</a:t>
            </a:r>
            <a:r>
              <a:rPr lang="en" sz="2000">
                <a:solidFill>
                  <a:schemeClr val="dk1"/>
                </a:solidFill>
                <a:highlight>
                  <a:srgbClr val="FFFFFF"/>
                </a:highlight>
                <a:latin typeface="Times New Roman"/>
                <a:ea typeface="Times New Roman"/>
                <a:cs typeface="Times New Roman"/>
                <a:sym typeface="Times New Roman"/>
              </a:rPr>
              <a:t>predict the total daily incoming solar energy at 6 Oklahoma Mesonet sites namely HINT, IDAB, SLAP, WEST, BESS and ACME</a:t>
            </a:r>
            <a:endParaRPr sz="20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Preprocessing</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000" dirty="0">
                <a:solidFill>
                  <a:schemeClr val="dk1"/>
                </a:solidFill>
                <a:latin typeface="Times New Roman"/>
                <a:ea typeface="Times New Roman"/>
                <a:cs typeface="Times New Roman"/>
                <a:sym typeface="Times New Roman"/>
              </a:rPr>
              <a:t>Training data:</a:t>
            </a:r>
            <a:endParaRPr sz="20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2000" dirty="0">
                <a:solidFill>
                  <a:schemeClr val="dk1"/>
                </a:solidFill>
                <a:latin typeface="Times New Roman"/>
                <a:ea typeface="Times New Roman"/>
                <a:cs typeface="Times New Roman"/>
                <a:sym typeface="Times New Roman"/>
              </a:rPr>
              <a:t>Model variables data is stored in netCDF4 file.  There are 15 model variables. </a:t>
            </a:r>
            <a:r>
              <a:rPr lang="en" sz="2000" dirty="0">
                <a:solidFill>
                  <a:schemeClr val="dk1"/>
                </a:solidFill>
                <a:highlight>
                  <a:srgbClr val="FFFFFF"/>
                </a:highlight>
                <a:latin typeface="Times New Roman"/>
                <a:ea typeface="Times New Roman"/>
                <a:cs typeface="Times New Roman"/>
                <a:sym typeface="Times New Roman"/>
              </a:rPr>
              <a:t>Each </a:t>
            </a:r>
            <a:r>
              <a:rPr lang="en" sz="2000" dirty="0">
                <a:solidFill>
                  <a:schemeClr val="dk1"/>
                </a:solidFill>
                <a:latin typeface="Times New Roman"/>
                <a:ea typeface="Times New Roman"/>
                <a:cs typeface="Times New Roman"/>
                <a:sym typeface="Times New Roman"/>
              </a:rPr>
              <a:t>netCDF4</a:t>
            </a:r>
            <a:r>
              <a:rPr lang="en" sz="2000" dirty="0">
                <a:solidFill>
                  <a:schemeClr val="dk1"/>
                </a:solidFill>
                <a:highlight>
                  <a:srgbClr val="FFFFFF"/>
                </a:highlight>
                <a:latin typeface="Times New Roman"/>
                <a:ea typeface="Times New Roman"/>
                <a:cs typeface="Times New Roman"/>
                <a:sym typeface="Times New Roman"/>
              </a:rPr>
              <a:t> file, holds the grids , for each ensemble member,  at every time step. </a:t>
            </a:r>
            <a:endParaRPr sz="2000" dirty="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2000" dirty="0">
                <a:solidFill>
                  <a:schemeClr val="dk1"/>
                </a:solidFill>
                <a:highlight>
                  <a:srgbClr val="FFFFFF"/>
                </a:highlight>
                <a:latin typeface="Times New Roman"/>
                <a:ea typeface="Times New Roman"/>
                <a:cs typeface="Times New Roman"/>
                <a:sym typeface="Times New Roman"/>
              </a:rPr>
              <a:t>For each of the 6 target stations, we have chosen precipitation variable, from each variable data, as it involves all the dimensions.</a:t>
            </a:r>
            <a:endParaRPr sz="2000" dirty="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 sz="2000" dirty="0">
                <a:solidFill>
                  <a:schemeClr val="dk1"/>
                </a:solidFill>
                <a:highlight>
                  <a:srgbClr val="FFFFFF"/>
                </a:highlight>
                <a:latin typeface="Times New Roman"/>
                <a:ea typeface="Times New Roman"/>
                <a:cs typeface="Times New Roman"/>
                <a:sym typeface="Times New Roman"/>
              </a:rPr>
              <a:t>Data comes from 11 ensemble members, at 3 hour increments . We have averaged out the data, at different forecast hour, over all ensemble members.</a:t>
            </a:r>
            <a:endParaRPr sz="20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Contd...</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Target data:</a:t>
            </a:r>
            <a:endParaRPr dirty="0"/>
          </a:p>
          <a:p>
            <a:pPr marL="0" lvl="0" indent="0" algn="l" rtl="0">
              <a:spcBef>
                <a:spcPts val="1200"/>
              </a:spcBef>
              <a:spcAft>
                <a:spcPts val="0"/>
              </a:spcAft>
              <a:buNone/>
            </a:pPr>
            <a:r>
              <a:rPr lang="en" dirty="0"/>
              <a:t>We need to predict total incoming solar energy at 6 sites, as mentioned.</a:t>
            </a:r>
            <a:endParaRPr dirty="0"/>
          </a:p>
          <a:p>
            <a:pPr marL="0" lvl="0" indent="0" algn="l" rtl="0">
              <a:spcBef>
                <a:spcPts val="1200"/>
              </a:spcBef>
              <a:spcAft>
                <a:spcPts val="0"/>
              </a:spcAft>
              <a:buNone/>
            </a:pPr>
            <a:r>
              <a:rPr lang="en" dirty="0"/>
              <a:t>We have converted the target data, in the form of  , “Site-Date”  i,e for each site , on each date, the corresponding solar energy is recorded. </a:t>
            </a:r>
            <a:endParaRPr dirty="0"/>
          </a:p>
          <a:p>
            <a:pPr marL="0" lvl="0" indent="0" algn="l" rtl="0">
              <a:spcBef>
                <a:spcPts val="1200"/>
              </a:spcBef>
              <a:spcAft>
                <a:spcPts val="0"/>
              </a:spcAft>
              <a:buNone/>
            </a:pPr>
            <a:r>
              <a:rPr lang="en" dirty="0"/>
              <a:t>Dealing with null values:</a:t>
            </a:r>
            <a:endParaRPr dirty="0"/>
          </a:p>
          <a:p>
            <a:pPr marL="0" lvl="0" indent="0" algn="l" rtl="0">
              <a:spcBef>
                <a:spcPts val="1200"/>
              </a:spcBef>
              <a:spcAft>
                <a:spcPts val="0"/>
              </a:spcAft>
              <a:buNone/>
            </a:pPr>
            <a:r>
              <a:rPr lang="en" dirty="0"/>
              <a:t>	There are no null values in the training data.</a:t>
            </a:r>
            <a:endParaRPr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Exploratory analysis</a:t>
            </a:r>
            <a:endParaRPr dirty="0"/>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285750" lvl="0" indent="-285750" algn="l" rtl="0">
              <a:spcBef>
                <a:spcPts val="0"/>
              </a:spcBef>
              <a:spcAft>
                <a:spcPts val="1200"/>
              </a:spcAft>
              <a:buFont typeface="Arial" panose="020B0604020202020204" pitchFamily="34" charset="0"/>
              <a:buChar char="•"/>
            </a:pPr>
            <a:r>
              <a:rPr lang="en-US" dirty="0"/>
              <a:t>The train.csv contains 4018 rows and labels for 98 stations. We only use the 6 stations required for the this contest. The train data converted is to the format ‘station-date’ format.</a:t>
            </a:r>
          </a:p>
          <a:p>
            <a:pPr marL="285750" lvl="0" indent="-285750" algn="l" rtl="0">
              <a:spcBef>
                <a:spcPts val="0"/>
              </a:spcBef>
              <a:spcAft>
                <a:spcPts val="1200"/>
              </a:spcAft>
              <a:buFont typeface="Arial" panose="020B0604020202020204" pitchFamily="34" charset="0"/>
              <a:buChar char="•"/>
            </a:pPr>
            <a:r>
              <a:rPr lang="en-US" dirty="0" err="1"/>
              <a:t>df_stations</a:t>
            </a:r>
            <a:r>
              <a:rPr lang="en-US" dirty="0"/>
              <a:t> contains </a:t>
            </a:r>
            <a:r>
              <a:rPr lang="en-US" dirty="0" err="1"/>
              <a:t>lat,long</a:t>
            </a:r>
            <a:r>
              <a:rPr lang="en-US" dirty="0"/>
              <a:t> values for each station which are used to map stations to the grid positions</a:t>
            </a:r>
          </a:p>
          <a:p>
            <a:pPr marL="285750" lvl="0" indent="-285750" algn="l" rtl="0">
              <a:spcBef>
                <a:spcPts val="0"/>
              </a:spcBef>
              <a:spcAft>
                <a:spcPts val="1200"/>
              </a:spcAft>
              <a:buFont typeface="Arial" panose="020B0604020202020204" pitchFamily="34" charset="0"/>
              <a:buChar char="•"/>
            </a:pPr>
            <a:r>
              <a:rPr lang="en-US" dirty="0"/>
              <a:t>Each </a:t>
            </a:r>
            <a:r>
              <a:rPr lang="en-US" dirty="0" err="1"/>
              <a:t>nc</a:t>
            </a:r>
            <a:r>
              <a:rPr lang="en-US" dirty="0"/>
              <a:t> file corresponds to a predictor in which the precipitation array has shape : [5113,11,5,9,16].</a:t>
            </a:r>
          </a:p>
          <a:p>
            <a:pPr marL="285750" lvl="0" indent="-285750" algn="l" rtl="0">
              <a:spcBef>
                <a:spcPts val="0"/>
              </a:spcBef>
              <a:spcAft>
                <a:spcPts val="1200"/>
              </a:spcAft>
              <a:buFont typeface="Arial" panose="020B0604020202020204" pitchFamily="34" charset="0"/>
              <a:buChar char="•"/>
            </a:pPr>
            <a:r>
              <a:rPr lang="en-US" dirty="0"/>
              <a:t>The 5113 rows are from 1994 to 2007. for training we only use from 1994 to 2004.</a:t>
            </a:r>
          </a:p>
          <a:p>
            <a:pPr marL="285750" lvl="0" indent="-285750" algn="l" rtl="0">
              <a:spcBef>
                <a:spcPts val="0"/>
              </a:spcBef>
              <a:spcAft>
                <a:spcPts val="1200"/>
              </a:spcAft>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E43F-3A0E-458F-B4C8-73F5F21F57AC}"/>
              </a:ext>
            </a:extLst>
          </p:cNvPr>
          <p:cNvSpPr>
            <a:spLocks noGrp="1"/>
          </p:cNvSpPr>
          <p:nvPr>
            <p:ph type="title"/>
          </p:nvPr>
        </p:nvSpPr>
        <p:spPr/>
        <p:txBody>
          <a:bodyPr>
            <a:normAutofit fontScale="90000"/>
          </a:bodyPr>
          <a:lstStyle/>
          <a:p>
            <a:r>
              <a:rPr lang="en-US" dirty="0" err="1"/>
              <a:t>Contd</a:t>
            </a:r>
            <a:r>
              <a:rPr lang="en-US" dirty="0"/>
              <a:t>….</a:t>
            </a:r>
          </a:p>
        </p:txBody>
      </p:sp>
      <p:sp>
        <p:nvSpPr>
          <p:cNvPr id="3" name="Text Placeholder 2">
            <a:extLst>
              <a:ext uri="{FF2B5EF4-FFF2-40B4-BE49-F238E27FC236}">
                <a16:creationId xmlns:a16="http://schemas.microsoft.com/office/drawing/2014/main" id="{FF63D159-467E-4297-8172-D150EFB91EB1}"/>
              </a:ext>
            </a:extLst>
          </p:cNvPr>
          <p:cNvSpPr>
            <a:spLocks noGrp="1"/>
          </p:cNvSpPr>
          <p:nvPr>
            <p:ph type="body" idx="1"/>
          </p:nvPr>
        </p:nvSpPr>
        <p:spPr/>
        <p:txBody>
          <a:bodyPr/>
          <a:lstStyle/>
          <a:p>
            <a:r>
              <a:rPr lang="en-US" dirty="0" err="1"/>
              <a:t>Precipitatoin</a:t>
            </a:r>
            <a:r>
              <a:rPr lang="en-US" dirty="0"/>
              <a:t> Vs </a:t>
            </a:r>
            <a:r>
              <a:rPr lang="en-US" dirty="0" err="1"/>
              <a:t>Latititude</a:t>
            </a:r>
            <a:endParaRPr lang="en-US" dirty="0"/>
          </a:p>
          <a:p>
            <a:r>
              <a:rPr lang="en-US" dirty="0"/>
              <a:t>The average precipitation decreases with increase in latitude</a:t>
            </a:r>
          </a:p>
        </p:txBody>
      </p:sp>
      <p:pic>
        <p:nvPicPr>
          <p:cNvPr id="5" name="Picture 4">
            <a:extLst>
              <a:ext uri="{FF2B5EF4-FFF2-40B4-BE49-F238E27FC236}">
                <a16:creationId xmlns:a16="http://schemas.microsoft.com/office/drawing/2014/main" id="{BB503442-DB23-467E-B7D7-FD6FDD131107}"/>
              </a:ext>
            </a:extLst>
          </p:cNvPr>
          <p:cNvPicPr>
            <a:picLocks noChangeAspect="1"/>
          </p:cNvPicPr>
          <p:nvPr/>
        </p:nvPicPr>
        <p:blipFill>
          <a:blip r:embed="rId2"/>
          <a:stretch>
            <a:fillRect/>
          </a:stretch>
        </p:blipFill>
        <p:spPr>
          <a:xfrm>
            <a:off x="519536" y="1595584"/>
            <a:ext cx="4052464" cy="2701643"/>
          </a:xfrm>
          <a:prstGeom prst="rect">
            <a:avLst/>
          </a:prstGeom>
        </p:spPr>
      </p:pic>
    </p:spTree>
    <p:extLst>
      <p:ext uri="{BB962C8B-B14F-4D97-AF65-F5344CB8AC3E}">
        <p14:creationId xmlns:p14="http://schemas.microsoft.com/office/powerpoint/2010/main" val="375615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4C20-8E8E-4E9E-BCC4-CBBA2947AAEE}"/>
              </a:ext>
            </a:extLst>
          </p:cNvPr>
          <p:cNvSpPr>
            <a:spLocks noGrp="1"/>
          </p:cNvSpPr>
          <p:nvPr>
            <p:ph type="title"/>
          </p:nvPr>
        </p:nvSpPr>
        <p:spPr/>
        <p:txBody>
          <a:bodyPr>
            <a:normAutofit fontScale="90000"/>
          </a:bodyPr>
          <a:lstStyle/>
          <a:p>
            <a:r>
              <a:rPr lang="en-US" dirty="0" err="1"/>
              <a:t>Contd</a:t>
            </a:r>
            <a:r>
              <a:rPr lang="en-US" dirty="0"/>
              <a:t>…</a:t>
            </a:r>
          </a:p>
        </p:txBody>
      </p:sp>
      <p:sp>
        <p:nvSpPr>
          <p:cNvPr id="3" name="Text Placeholder 2">
            <a:extLst>
              <a:ext uri="{FF2B5EF4-FFF2-40B4-BE49-F238E27FC236}">
                <a16:creationId xmlns:a16="http://schemas.microsoft.com/office/drawing/2014/main" id="{B6EA6D46-955D-47B9-9E13-381271375235}"/>
              </a:ext>
            </a:extLst>
          </p:cNvPr>
          <p:cNvSpPr>
            <a:spLocks noGrp="1"/>
          </p:cNvSpPr>
          <p:nvPr>
            <p:ph type="body" idx="1"/>
          </p:nvPr>
        </p:nvSpPr>
        <p:spPr/>
        <p:txBody>
          <a:bodyPr/>
          <a:lstStyle/>
          <a:p>
            <a:r>
              <a:rPr lang="en-US" dirty="0"/>
              <a:t>Longitude vs Precipitation</a:t>
            </a:r>
          </a:p>
          <a:p>
            <a:r>
              <a:rPr lang="en-US" dirty="0"/>
              <a:t>Precipitation on average seems to increase on average with increase in longitude.</a:t>
            </a:r>
          </a:p>
          <a:p>
            <a:endParaRPr lang="en-US" dirty="0"/>
          </a:p>
        </p:txBody>
      </p:sp>
      <p:pic>
        <p:nvPicPr>
          <p:cNvPr id="5" name="Picture 4">
            <a:extLst>
              <a:ext uri="{FF2B5EF4-FFF2-40B4-BE49-F238E27FC236}">
                <a16:creationId xmlns:a16="http://schemas.microsoft.com/office/drawing/2014/main" id="{AC3A182B-7C32-45F6-AFA3-6CF0AC813E76}"/>
              </a:ext>
            </a:extLst>
          </p:cNvPr>
          <p:cNvPicPr>
            <a:picLocks noChangeAspect="1"/>
          </p:cNvPicPr>
          <p:nvPr/>
        </p:nvPicPr>
        <p:blipFill>
          <a:blip r:embed="rId2"/>
          <a:stretch>
            <a:fillRect/>
          </a:stretch>
        </p:blipFill>
        <p:spPr>
          <a:xfrm>
            <a:off x="1084881" y="1799417"/>
            <a:ext cx="4261691" cy="2841128"/>
          </a:xfrm>
          <a:prstGeom prst="rect">
            <a:avLst/>
          </a:prstGeom>
        </p:spPr>
      </p:pic>
    </p:spTree>
    <p:extLst>
      <p:ext uri="{BB962C8B-B14F-4D97-AF65-F5344CB8AC3E}">
        <p14:creationId xmlns:p14="http://schemas.microsoft.com/office/powerpoint/2010/main" val="348324588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777</Words>
  <Application>Microsoft Office PowerPoint</Application>
  <PresentationFormat>On-screen Show (16:9)</PresentationFormat>
  <Paragraphs>80</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inherit</vt:lpstr>
      <vt:lpstr>Inter</vt:lpstr>
      <vt:lpstr>Times New Roman</vt:lpstr>
      <vt:lpstr>Simple Light</vt:lpstr>
      <vt:lpstr>Project Title: AMS Solar Energy Prediction Contest Evaluation - I</vt:lpstr>
      <vt:lpstr>Problem Statement:</vt:lpstr>
      <vt:lpstr>Data format:</vt:lpstr>
      <vt:lpstr>PowerPoint Presentation</vt:lpstr>
      <vt:lpstr>Preprocessing</vt:lpstr>
      <vt:lpstr>Contd...</vt:lpstr>
      <vt:lpstr>Exploratory analysis</vt:lpstr>
      <vt:lpstr>Contd….</vt:lpstr>
      <vt:lpstr>Contd…</vt:lpstr>
      <vt:lpstr>Contd..</vt:lpstr>
      <vt:lpstr>Contd….</vt:lpstr>
      <vt:lpstr>Contd…</vt:lpstr>
      <vt:lpstr>Contd…</vt:lpstr>
      <vt:lpstr>Contd…</vt:lpstr>
      <vt:lpstr>Contd…</vt:lpstr>
      <vt:lpstr>Contd…</vt:lpstr>
      <vt:lpstr>Contd…</vt:lpstr>
      <vt:lpstr>Modelling Error(MAE):</vt:lpstr>
      <vt:lpstr>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AMS Solar Energy Prediction Contest Evaluation - I</dc:title>
  <cp:lastModifiedBy>himank jain</cp:lastModifiedBy>
  <cp:revision>7</cp:revision>
  <dcterms:modified xsi:type="dcterms:W3CDTF">2021-12-12T12:06:24Z</dcterms:modified>
</cp:coreProperties>
</file>