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4" r:id="rId3"/>
    <p:sldId id="558" r:id="rId4"/>
    <p:sldId id="559" r:id="rId5"/>
    <p:sldId id="562" r:id="rId6"/>
    <p:sldId id="563" r:id="rId7"/>
    <p:sldId id="564" r:id="rId8"/>
    <p:sldId id="560" r:id="rId9"/>
    <p:sldId id="561" r:id="rId10"/>
    <p:sldId id="5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091B-7F02-469B-855A-4213409E26EE}" type="datetime5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B130E-7637-488D-8396-BE2E57246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7146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DC10-F5E1-4A33-9809-11B731D9F19F}" type="datetime5">
              <a:rPr lang="en-US" smtClean="0"/>
              <a:t>24-Apr-19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8C93-61A8-43EF-9092-C3A1603A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22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4CD-C647-40A4-B262-D599E8AECDF3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23836" y="69401"/>
            <a:ext cx="9111165" cy="54915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j-lt"/>
                <a:ea typeface="BentonSans" charset="0"/>
                <a:cs typeface="BentonSans" charset="0"/>
              </a:defRPr>
            </a:lvl1pPr>
          </a:lstStyle>
          <a:p>
            <a:r>
              <a:rPr lang="en-US" dirty="0"/>
              <a:t>Goal, Action,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40" y="2201336"/>
            <a:ext cx="11552073" cy="2619021"/>
          </a:xfrm>
        </p:spPr>
        <p:txBody>
          <a:bodyPr/>
          <a:lstStyle>
            <a:lvl1pPr algn="ctr">
              <a:defRPr sz="3000" b="1" i="0" baseline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“The goal, action, or decision. This is where you make the impact loud, concise &amp; clear.”</a:t>
            </a:r>
          </a:p>
        </p:txBody>
      </p:sp>
    </p:spTree>
    <p:extLst>
      <p:ext uri="{BB962C8B-B14F-4D97-AF65-F5344CB8AC3E}">
        <p14:creationId xmlns:p14="http://schemas.microsoft.com/office/powerpoint/2010/main" val="2183059007"/>
      </p:ext>
    </p:extLst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8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AB7-9283-44EF-8AEC-FC5CE4E9A35E}" type="datetime5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3DB0-A2D0-48B4-B96F-0E6DD3F4541A}" type="datetime5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882D-8F65-4485-80F9-3B221835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').text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AXP Internal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B2F-FC1B-42FA-B454-D48CC1B8F6C2}" type="datetime5">
              <a:rPr lang="en-US" smtClean="0"/>
              <a:t>24-Apr-19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82D-8F65-4485-80F9-3B221835B5F7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5355" y="1213009"/>
            <a:ext cx="6964412" cy="2215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Similarity Between Cities and Recommending locations for Tourist/Business Owners</a:t>
            </a:r>
          </a:p>
          <a:p>
            <a:pPr algn="ctr"/>
            <a:endParaRPr lang="en-US" sz="66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2" y="81450"/>
            <a:ext cx="4227375" cy="6274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63767" y="4720762"/>
            <a:ext cx="6096000" cy="1077218"/>
          </a:xfrm>
          <a:prstGeom prst="rect">
            <a:avLst/>
          </a:prstGeo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/>
            <a:r>
              <a:rPr lang="en-US" sz="3200" dirty="0"/>
              <a:t>IBM Coursera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Mohit Jain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49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36" y="69401"/>
            <a:ext cx="11610865" cy="549155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3A781-898F-8B49-B748-5A474418C813}"/>
              </a:ext>
            </a:extLst>
          </p:cNvPr>
          <p:cNvSpPr/>
          <p:nvPr/>
        </p:nvSpPr>
        <p:spPr>
          <a:xfrm>
            <a:off x="323836" y="924264"/>
            <a:ext cx="1118335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study, I have created two different models. 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First one will help user to determine which cities they need to migrate based on their preferences using KNN model.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Second one will recommend top places or venues of their travelling city. 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Third one is comparison between 2 different cities New York/Toronto and found to be quite similar to each other using K-means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alogirthm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see in section 5.2.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also found Train stations are very less in Toronto.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New York, there are good amount of train stations in Richmond valley,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Huguernot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Laurelton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 banks in Toronto are in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Cloverdale,Islington,Martin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Grove,Princess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Gar, York Mills West and every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nieighborhood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has a bank.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Neighborhoods like Graniteville are like an outlier which has almost double stores as compared to any other neighborhood around it.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very less supermarkets in the neighborhoods of Toronto and places like Little Portugal, Trinity,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Parkswoods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parksdale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has zero super markets.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9F3CE-6A0C-A148-B0C7-1E6586FEF1DD}"/>
              </a:ext>
            </a:extLst>
          </p:cNvPr>
          <p:cNvSpPr/>
          <p:nvPr/>
        </p:nvSpPr>
        <p:spPr>
          <a:xfrm>
            <a:off x="9809018" y="6150114"/>
            <a:ext cx="2382982" cy="707886"/>
          </a:xfrm>
          <a:prstGeom prst="rect">
            <a:avLst/>
          </a:prstGeo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IBM Coursera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Mohit Jain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92592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C1-5FFA-AB4E-A6C8-BD6A989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6" y="679598"/>
            <a:ext cx="10515600" cy="477712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46E0-8FBC-D845-9BB2-199FDDEE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19"/>
            <a:ext cx="10515600" cy="4861044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similarity between two biggest financial cities of the world Toronto and New York.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well be compare based on the neighborhoods and venues nearby like hospital, entertainment, school, cafes, outdoor activities etc.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owners/entrepreneurs who wants to start a business in either cities. Model will help in determining which location is more appropriate for their business.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also be used to recommend top places to tourists like Yelp. Target audience is Tourists, business owners, industrialist or entrepreneurs, small business.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43DA7-D71E-464A-A5BF-319D866B8CF4}"/>
              </a:ext>
            </a:extLst>
          </p:cNvPr>
          <p:cNvSpPr/>
          <p:nvPr/>
        </p:nvSpPr>
        <p:spPr>
          <a:xfrm>
            <a:off x="9809018" y="6150114"/>
            <a:ext cx="2382982" cy="707886"/>
          </a:xfrm>
          <a:prstGeom prst="rect">
            <a:avLst/>
          </a:prstGeo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IBM Coursera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Mohit Jain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27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C1-5FFA-AB4E-A6C8-BD6A989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0" y="281910"/>
            <a:ext cx="11013374" cy="477712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46E0-8FBC-D845-9BB2-199FDDEE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870"/>
            <a:ext cx="10515600" cy="289662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cities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similarity between two financial cities include schools, entertainment, universities, hospitals, restaurants etc. which helps people to make strategic decision whether to migrate or not.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Location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aim of this project to provide appropriate location to start their business which helps business owners, industrialist etc. to take strategic decision.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43DA7-D71E-464A-A5BF-319D866B8CF4}"/>
              </a:ext>
            </a:extLst>
          </p:cNvPr>
          <p:cNvSpPr/>
          <p:nvPr/>
        </p:nvSpPr>
        <p:spPr>
          <a:xfrm>
            <a:off x="9809018" y="6150114"/>
            <a:ext cx="2382982" cy="707886"/>
          </a:xfrm>
          <a:prstGeom prst="rect">
            <a:avLst/>
          </a:prstGeo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IBM Coursera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Mohit Jain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EE9008-57B0-2E4C-9964-0D21A34F48EF}"/>
              </a:ext>
            </a:extLst>
          </p:cNvPr>
          <p:cNvSpPr txBox="1">
            <a:spLocks/>
          </p:cNvSpPr>
          <p:nvPr/>
        </p:nvSpPr>
        <p:spPr>
          <a:xfrm>
            <a:off x="660070" y="3993293"/>
            <a:ext cx="10515600" cy="47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F61577-C3B3-D247-BFF2-59AD5803C36B}"/>
              </a:ext>
            </a:extLst>
          </p:cNvPr>
          <p:cNvSpPr txBox="1">
            <a:spLocks/>
          </p:cNvSpPr>
          <p:nvPr/>
        </p:nvSpPr>
        <p:spPr>
          <a:xfrm>
            <a:off x="838200" y="4543816"/>
            <a:ext cx="10515600" cy="289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square data location data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Toronto data from Wikipedia.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Data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C1-5FFA-AB4E-A6C8-BD6A989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69" y="281910"/>
            <a:ext cx="11037125" cy="477712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(1/2)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8E3AD-B002-B743-BB93-34ED385EBAC9}"/>
              </a:ext>
            </a:extLst>
          </p:cNvPr>
          <p:cNvSpPr/>
          <p:nvPr/>
        </p:nvSpPr>
        <p:spPr>
          <a:xfrm>
            <a:off x="1087898" y="940521"/>
            <a:ext cx="618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 between Neighborhoods and Banks (New York)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04CF7-FC98-AA49-BFE1-9FC810C3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5" y="1356173"/>
            <a:ext cx="11317015" cy="2443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B86FBB-F941-774C-BD5D-CACE044F6400}"/>
              </a:ext>
            </a:extLst>
          </p:cNvPr>
          <p:cNvSpPr/>
          <p:nvPr/>
        </p:nvSpPr>
        <p:spPr>
          <a:xfrm>
            <a:off x="1087898" y="3800104"/>
            <a:ext cx="597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 between Neighborhoods and Banks (Toronto)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DE5ABE-67D2-D34C-B7D9-4D69CCD768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5" y="4440916"/>
            <a:ext cx="2860461" cy="2172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EBC89E-E196-F74A-83CD-0D97D9EE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00" y="4309025"/>
            <a:ext cx="8264900" cy="24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C1-5FFA-AB4E-A6C8-BD6A989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69" y="281910"/>
            <a:ext cx="10965873" cy="477712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(2/2)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8E3AD-B002-B743-BB93-34ED385EBAC9}"/>
              </a:ext>
            </a:extLst>
          </p:cNvPr>
          <p:cNvSpPr/>
          <p:nvPr/>
        </p:nvSpPr>
        <p:spPr>
          <a:xfrm>
            <a:off x="1087898" y="940521"/>
            <a:ext cx="671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 between Neighborhoods and Supermarket (New York)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86FBB-F941-774C-BD5D-CACE044F6400}"/>
              </a:ext>
            </a:extLst>
          </p:cNvPr>
          <p:cNvSpPr/>
          <p:nvPr/>
        </p:nvSpPr>
        <p:spPr>
          <a:xfrm>
            <a:off x="1087898" y="3800104"/>
            <a:ext cx="657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 between Neighborhoods and Supermarket (Toronto)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33BCCF-FD1B-0644-A194-BFBDB0D630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2" y="1538483"/>
            <a:ext cx="2387391" cy="202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994D6-32C2-E044-BEE1-1D9CA1E7A1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15" y="1536320"/>
            <a:ext cx="5143060" cy="202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17EAF-A004-824E-8340-638DC5C402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100" y="1536320"/>
            <a:ext cx="3014840" cy="2024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86E77A-3D97-AF41-B862-B8C08F9E782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0" y="4460996"/>
            <a:ext cx="4066765" cy="2024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E7CD93-0FE4-854D-A858-3A3D87652BC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76" y="4460996"/>
            <a:ext cx="6279064" cy="20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9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C1-5FFA-AB4E-A6C8-BD6A989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69" y="281910"/>
            <a:ext cx="11001499" cy="477712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46E0-8FBC-D845-9BB2-199FDDEE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142"/>
            <a:ext cx="10515600" cy="25008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Data </a:t>
            </a:r>
          </a:p>
          <a:p>
            <a:pPr marL="0" indent="0">
              <a:buNone/>
            </a:pPr>
            <a:endParaRPr lang="en-US" sz="2400" dirty="0"/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https://cocl.us/new_york_dataset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from this source will be in JSON Format and 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into Pandas data frame. 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defining the columns for transformed data frame. 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names are Borough, Neighborhood, Latitude, Longitude. 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Four square link API we will request and explore venues for New York within the radius of 500m and pulling the 100 closest venues around each neighbor.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EE9008-57B0-2E4C-9964-0D21A34F48EF}"/>
              </a:ext>
            </a:extLst>
          </p:cNvPr>
          <p:cNvSpPr txBox="1">
            <a:spLocks/>
          </p:cNvSpPr>
          <p:nvPr/>
        </p:nvSpPr>
        <p:spPr>
          <a:xfrm>
            <a:off x="660070" y="3412289"/>
            <a:ext cx="10515600" cy="47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F61577-C3B3-D247-BFF2-59AD5803C36B}"/>
              </a:ext>
            </a:extLst>
          </p:cNvPr>
          <p:cNvSpPr txBox="1">
            <a:spLocks/>
          </p:cNvSpPr>
          <p:nvPr/>
        </p:nvSpPr>
        <p:spPr>
          <a:xfrm>
            <a:off x="660070" y="3961372"/>
            <a:ext cx="10515600" cy="289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Toronto data is pulled from Wikipedia '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https://en.wikipedia.org/wiki/List_of_postal_codes_of_Canada:_M').text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transformed into pandas data frame.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the values where value of Borough is "Not assigned".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the neighborhood which has same Postcode and Borough and dropped the duplicates.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value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“Not assigned” then value of borough and neighborhood are same.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Four square link API we will request and explore venues for Toronto within the radius of 500m and pulling the 100 closest venues around each neighbor.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DA338-DA20-684F-B16C-514B41B48E4F}"/>
              </a:ext>
            </a:extLst>
          </p:cNvPr>
          <p:cNvSpPr/>
          <p:nvPr/>
        </p:nvSpPr>
        <p:spPr>
          <a:xfrm>
            <a:off x="9809018" y="6150114"/>
            <a:ext cx="2382982" cy="707886"/>
          </a:xfrm>
          <a:prstGeom prst="rect">
            <a:avLst/>
          </a:prstGeo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IBM Coursera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Mohit Jain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8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C1-5FFA-AB4E-A6C8-BD6A989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69" y="281910"/>
            <a:ext cx="11072751" cy="477712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10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46E0-8FBC-D845-9BB2-199FDDEE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143"/>
            <a:ext cx="10515600" cy="204025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Venues attribute has categorical values such as airlines, coffee, gym, school etc.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one hot encoding technique to convert into dummy variables which has values 0 or 1.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attributes of the data frame before One-hot Encoding is 7. After one-hot encoding it increases to 280 columns.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07E25-02C1-F948-A48B-7A5F3A8D9C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05" y="2636322"/>
            <a:ext cx="8483930" cy="1471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48A48-A5D6-0D45-B6B0-2767055042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0" y="4105790"/>
            <a:ext cx="10383982" cy="22216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18979C-C668-904A-87B4-E3E0016FEA2A}"/>
              </a:ext>
            </a:extLst>
          </p:cNvPr>
          <p:cNvSpPr/>
          <p:nvPr/>
        </p:nvSpPr>
        <p:spPr>
          <a:xfrm>
            <a:off x="9809018" y="6327419"/>
            <a:ext cx="2382982" cy="584775"/>
          </a:xfrm>
          <a:prstGeom prst="rect">
            <a:avLst/>
          </a:prstGeo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IBM Coursera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Mohit Jain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92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C1-5FFA-AB4E-A6C8-BD6A989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0" y="281910"/>
            <a:ext cx="11155878" cy="477712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46E0-8FBC-D845-9BB2-199FDDEE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626"/>
            <a:ext cx="10515600" cy="1191436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Algorithm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model was used to compare the cities between current residing and other cities and recommend K number of cities which are similar to each other.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calculate Euclidean distance between cities and lower value will give more similarity between the cities.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43DA7-D71E-464A-A5BF-319D866B8CF4}"/>
              </a:ext>
            </a:extLst>
          </p:cNvPr>
          <p:cNvSpPr/>
          <p:nvPr/>
        </p:nvSpPr>
        <p:spPr>
          <a:xfrm>
            <a:off x="9809018" y="6150114"/>
            <a:ext cx="2382982" cy="707886"/>
          </a:xfrm>
          <a:prstGeom prst="rect">
            <a:avLst/>
          </a:prstGeo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IBM Coursera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Mohit Jain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8545C1-299F-A64F-8A68-D4A7476DDBD7}"/>
              </a:ext>
            </a:extLst>
          </p:cNvPr>
          <p:cNvSpPr txBox="1">
            <a:spLocks/>
          </p:cNvSpPr>
          <p:nvPr/>
        </p:nvSpPr>
        <p:spPr>
          <a:xfrm>
            <a:off x="660070" y="4510215"/>
            <a:ext cx="10515600" cy="2276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Top Places</a:t>
            </a:r>
          </a:p>
          <a:p>
            <a:pPr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>
              <a:lnSpc>
                <a:spcPct val="110000"/>
              </a:lnSpc>
              <a:spcBef>
                <a:spcPts val="0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Four square API we explore all the venues of each neighborhood.</a:t>
            </a:r>
          </a:p>
          <a:p>
            <a:pPr marL="0" lvl="0"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Venues are in categorical form such as Airport, Bar, Indian restaurant, School, Hospital. </a:t>
            </a:r>
          </a:p>
          <a:p>
            <a:pPr marL="0" lvl="0"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convert values of venues into 0 or 1 using one-hot encoding technique.</a:t>
            </a:r>
          </a:p>
          <a:p>
            <a:pPr marL="0" lvl="0"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mean of the rows.</a:t>
            </a:r>
          </a:p>
          <a:p>
            <a:pPr marL="0" lvl="0"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transpose the data frame obtained in point 4 and sort it in descending order.</a:t>
            </a:r>
          </a:p>
          <a:p>
            <a:pPr marL="0" lvl="0"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display Top 10 values or venues of each neighborhood.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66A706-85F5-C645-9254-6BA128647A3A}"/>
              </a:ext>
            </a:extLst>
          </p:cNvPr>
          <p:cNvSpPr txBox="1">
            <a:spLocks/>
          </p:cNvSpPr>
          <p:nvPr/>
        </p:nvSpPr>
        <p:spPr>
          <a:xfrm>
            <a:off x="743197" y="2299622"/>
            <a:ext cx="10515600" cy="2276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is used to find the clusters between two cities.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will find the clusters or the group of cities which are close to each other.</a:t>
            </a:r>
          </a:p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K, then select K random centroids</a:t>
            </a:r>
          </a:p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records to the cluster to the closest centroid.</a:t>
            </a:r>
          </a:p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records are moved to a new cluster, the centroid for the affected clusters needs to be recalculated. </a:t>
            </a:r>
          </a:p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movement and recalculation are repeated until movement no longer results in an improvement. </a:t>
            </a:r>
          </a:p>
        </p:txBody>
      </p:sp>
    </p:spTree>
    <p:extLst>
      <p:ext uri="{BB962C8B-B14F-4D97-AF65-F5344CB8AC3E}">
        <p14:creationId xmlns:p14="http://schemas.microsoft.com/office/powerpoint/2010/main" val="30386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9C1-5FFA-AB4E-A6C8-BD6A989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0" y="281910"/>
            <a:ext cx="10515600" cy="477712"/>
          </a:xfr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46E0-8FBC-D845-9BB2-199FDDEE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004527"/>
            <a:ext cx="8275121" cy="1988055"/>
          </a:xfrm>
        </p:spPr>
        <p:txBody>
          <a:bodyPr>
            <a:normAutofit fontScale="40000" lnSpcReduction="20000"/>
          </a:bodyPr>
          <a:lstStyle/>
          <a:p>
            <a:r>
              <a:rPr lang="en-US" sz="4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help person to migrate to different city which is similar to his/her residing city.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 residing in Toronto and neighborhood is. This person personal preferences are Bank', '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Bar','Church','Department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Store', 'Kids Store', '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Pool','Supermarket','Train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Station' and wants to migrate to New York. 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explained in 4.1.1 will recommend below neighborhoods of new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 latinLnBrk="1">
              <a:buNone/>
            </a:pP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43DA7-D71E-464A-A5BF-319D866B8CF4}"/>
              </a:ext>
            </a:extLst>
          </p:cNvPr>
          <p:cNvSpPr/>
          <p:nvPr/>
        </p:nvSpPr>
        <p:spPr>
          <a:xfrm>
            <a:off x="9809018" y="6150114"/>
            <a:ext cx="2382982" cy="707886"/>
          </a:xfrm>
          <a:prstGeom prst="rect">
            <a:avLst/>
          </a:prstGeom>
          <a:gradFill>
            <a:gsLst>
              <a:gs pos="0">
                <a:schemeClr val="accent1">
                  <a:lumMod val="6000"/>
                  <a:lumOff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IBM Coursera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Mohit Jain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7F7375-3F1E-AE48-8EC5-2929B16C3A73}"/>
              </a:ext>
            </a:extLst>
          </p:cNvPr>
          <p:cNvSpPr txBox="1">
            <a:spLocks/>
          </p:cNvSpPr>
          <p:nvPr/>
        </p:nvSpPr>
        <p:spPr>
          <a:xfrm>
            <a:off x="660069" y="3146207"/>
            <a:ext cx="9576460" cy="148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top places or venues in the city to the tourist.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is coming to New York and neighborhood is Battery Park City . Top Places  or venues given by the algorithm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4FE99-13F0-3540-AA9F-F42D617C4D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91" y="3155468"/>
            <a:ext cx="1138555" cy="148504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699F39-4BEB-344F-88EA-DC5A95CD52F4}"/>
              </a:ext>
            </a:extLst>
          </p:cNvPr>
          <p:cNvSpPr txBox="1">
            <a:spLocks/>
          </p:cNvSpPr>
          <p:nvPr/>
        </p:nvSpPr>
        <p:spPr>
          <a:xfrm>
            <a:off x="484909" y="4690214"/>
            <a:ext cx="10515600" cy="183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neighborhoods of New York and Toronto and cluster them based on their similarity.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K-means clustering algorithm. We have found both cities are quite similar to each other if we consider feature vector: {'Bank',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Bar','Church','Department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Store', 'Kids Store',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Pool','Supermarket','Train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Station','Office','Museum','Pool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5C7CD-5C7F-1D4F-B936-7A147136D370}"/>
              </a:ext>
            </a:extLst>
          </p:cNvPr>
          <p:cNvSpPr/>
          <p:nvPr/>
        </p:nvSpPr>
        <p:spPr>
          <a:xfrm>
            <a:off x="9169350" y="1445759"/>
            <a:ext cx="28740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       Chinatown</a:t>
            </a:r>
          </a:p>
          <a:p>
            <a:pPr fontAlgn="base" latinLnBrk="1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       Financial District</a:t>
            </a:r>
          </a:p>
          <a:p>
            <a:pPr fontAlgn="base" latinLnBrk="1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      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Bensonhurst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       Manhattan Valley</a:t>
            </a:r>
          </a:p>
          <a:p>
            <a:pPr fontAlgn="base" latinLnBrk="1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       Vinegar Hill</a:t>
            </a:r>
          </a:p>
        </p:txBody>
      </p:sp>
    </p:spTree>
    <p:extLst>
      <p:ext uri="{BB962C8B-B14F-4D97-AF65-F5344CB8AC3E}">
        <p14:creationId xmlns:p14="http://schemas.microsoft.com/office/powerpoint/2010/main" val="51285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1010</Words>
  <Application>Microsoft Macintosh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Objective</vt:lpstr>
      <vt:lpstr>Exploratory Data Analysis (1/2) </vt:lpstr>
      <vt:lpstr>Exploratory Data Analysis (2/2) </vt:lpstr>
      <vt:lpstr>Data Pre-processing</vt:lpstr>
      <vt:lpstr>Feature Engineering</vt:lpstr>
      <vt:lpstr>Methodology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Conway</dc:creator>
  <cp:lastModifiedBy>Mohit Jain</cp:lastModifiedBy>
  <cp:revision>103</cp:revision>
  <dcterms:created xsi:type="dcterms:W3CDTF">2019-03-07T21:56:11Z</dcterms:created>
  <dcterms:modified xsi:type="dcterms:W3CDTF">2019-04-24T15:39:42Z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Michael Conway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